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10.jpg" ContentType="image/png"/>
  <Override PartName="/ppt/notesSlides/notesSlide4.xml" ContentType="application/vnd.openxmlformats-officedocument.presentationml.notesSlide+xml"/>
  <Override PartName="/ppt/media/image137.jpg" ContentType="image/png"/>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Lst>
  <p:notesMasterIdLst>
    <p:notesMasterId r:id="rId116"/>
  </p:notesMasterIdLst>
  <p:sldIdLst>
    <p:sldId id="288" r:id="rId3"/>
    <p:sldId id="257" r:id="rId4"/>
    <p:sldId id="366" r:id="rId5"/>
    <p:sldId id="289" r:id="rId6"/>
    <p:sldId id="256" r:id="rId7"/>
    <p:sldId id="292" r:id="rId8"/>
    <p:sldId id="314" r:id="rId9"/>
    <p:sldId id="293" r:id="rId10"/>
    <p:sldId id="294" r:id="rId11"/>
    <p:sldId id="368" r:id="rId12"/>
    <p:sldId id="301" r:id="rId13"/>
    <p:sldId id="367" r:id="rId14"/>
    <p:sldId id="298" r:id="rId15"/>
    <p:sldId id="299" r:id="rId16"/>
    <p:sldId id="302" r:id="rId17"/>
    <p:sldId id="297" r:id="rId18"/>
    <p:sldId id="307" r:id="rId19"/>
    <p:sldId id="311" r:id="rId20"/>
    <p:sldId id="370" r:id="rId21"/>
    <p:sldId id="371" r:id="rId22"/>
    <p:sldId id="369" r:id="rId23"/>
    <p:sldId id="312" r:id="rId24"/>
    <p:sldId id="315" r:id="rId25"/>
    <p:sldId id="313" r:id="rId26"/>
    <p:sldId id="303" r:id="rId27"/>
    <p:sldId id="306" r:id="rId28"/>
    <p:sldId id="372" r:id="rId29"/>
    <p:sldId id="373" r:id="rId30"/>
    <p:sldId id="374" r:id="rId31"/>
    <p:sldId id="375" r:id="rId32"/>
    <p:sldId id="304" r:id="rId33"/>
    <p:sldId id="379" r:id="rId34"/>
    <p:sldId id="378" r:id="rId35"/>
    <p:sldId id="380" r:id="rId36"/>
    <p:sldId id="381" r:id="rId37"/>
    <p:sldId id="382" r:id="rId38"/>
    <p:sldId id="383" r:id="rId39"/>
    <p:sldId id="318" r:id="rId40"/>
    <p:sldId id="317" r:id="rId41"/>
    <p:sldId id="384" r:id="rId42"/>
    <p:sldId id="319" r:id="rId43"/>
    <p:sldId id="386" r:id="rId44"/>
    <p:sldId id="387" r:id="rId45"/>
    <p:sldId id="385" r:id="rId46"/>
    <p:sldId id="321" r:id="rId47"/>
    <p:sldId id="322" r:id="rId48"/>
    <p:sldId id="388" r:id="rId49"/>
    <p:sldId id="389" r:id="rId50"/>
    <p:sldId id="323" r:id="rId51"/>
    <p:sldId id="390" r:id="rId52"/>
    <p:sldId id="392" r:id="rId53"/>
    <p:sldId id="391" r:id="rId54"/>
    <p:sldId id="325" r:id="rId55"/>
    <p:sldId id="330" r:id="rId56"/>
    <p:sldId id="393" r:id="rId57"/>
    <p:sldId id="331" r:id="rId58"/>
    <p:sldId id="328" r:id="rId59"/>
    <p:sldId id="396" r:id="rId60"/>
    <p:sldId id="394" r:id="rId61"/>
    <p:sldId id="395" r:id="rId62"/>
    <p:sldId id="329" r:id="rId63"/>
    <p:sldId id="332" r:id="rId64"/>
    <p:sldId id="333" r:id="rId65"/>
    <p:sldId id="397" r:id="rId66"/>
    <p:sldId id="334" r:id="rId67"/>
    <p:sldId id="335" r:id="rId68"/>
    <p:sldId id="336" r:id="rId69"/>
    <p:sldId id="398" r:id="rId70"/>
    <p:sldId id="399" r:id="rId71"/>
    <p:sldId id="400" r:id="rId72"/>
    <p:sldId id="326" r:id="rId73"/>
    <p:sldId id="402" r:id="rId74"/>
    <p:sldId id="300" r:id="rId75"/>
    <p:sldId id="404" r:id="rId76"/>
    <p:sldId id="406" r:id="rId77"/>
    <p:sldId id="339" r:id="rId78"/>
    <p:sldId id="337" r:id="rId79"/>
    <p:sldId id="407" r:id="rId80"/>
    <p:sldId id="338" r:id="rId81"/>
    <p:sldId id="340" r:id="rId82"/>
    <p:sldId id="341" r:id="rId83"/>
    <p:sldId id="343" r:id="rId84"/>
    <p:sldId id="408" r:id="rId85"/>
    <p:sldId id="409" r:id="rId86"/>
    <p:sldId id="410" r:id="rId87"/>
    <p:sldId id="411" r:id="rId88"/>
    <p:sldId id="412" r:id="rId89"/>
    <p:sldId id="361" r:id="rId90"/>
    <p:sldId id="418" r:id="rId91"/>
    <p:sldId id="364" r:id="rId92"/>
    <p:sldId id="344" r:id="rId93"/>
    <p:sldId id="347" r:id="rId94"/>
    <p:sldId id="349" r:id="rId95"/>
    <p:sldId id="350" r:id="rId96"/>
    <p:sldId id="351" r:id="rId97"/>
    <p:sldId id="352" r:id="rId98"/>
    <p:sldId id="353" r:id="rId99"/>
    <p:sldId id="354" r:id="rId100"/>
    <p:sldId id="413" r:id="rId101"/>
    <p:sldId id="414" r:id="rId102"/>
    <p:sldId id="415" r:id="rId103"/>
    <p:sldId id="416" r:id="rId104"/>
    <p:sldId id="417" r:id="rId105"/>
    <p:sldId id="342" r:id="rId106"/>
    <p:sldId id="355" r:id="rId107"/>
    <p:sldId id="356" r:id="rId108"/>
    <p:sldId id="348" r:id="rId109"/>
    <p:sldId id="357" r:id="rId110"/>
    <p:sldId id="358" r:id="rId111"/>
    <p:sldId id="359" r:id="rId112"/>
    <p:sldId id="362" r:id="rId113"/>
    <p:sldId id="280" r:id="rId114"/>
    <p:sldId id="363" r:id="rId115"/>
  </p:sldIdLst>
  <p:sldSz cx="9144000" cy="5143500" type="screen16x9"/>
  <p:notesSz cx="6858000" cy="9144000"/>
  <p:embeddedFontLst>
    <p:embeddedFont>
      <p:font typeface="Barlow" panose="020B0604020202020204" charset="0"/>
      <p:regular r:id="rId117"/>
      <p:bold r:id="rId118"/>
      <p:italic r:id="rId119"/>
      <p:boldItalic r:id="rId120"/>
    </p:embeddedFont>
    <p:embeddedFont>
      <p:font typeface="Fredoka One" panose="020B0604020202020204" charset="0"/>
      <p:regular r:id="rId121"/>
    </p:embeddedFont>
    <p:embeddedFont>
      <p:font typeface="Open Sans" panose="020B0606030504020204" pitchFamily="34" charset="0"/>
      <p:regular r:id="rId122"/>
      <p:bold r:id="rId123"/>
      <p:italic r:id="rId124"/>
      <p:boldItalic r:id="rId125"/>
    </p:embeddedFont>
    <p:embeddedFont>
      <p:font typeface="Barlow SemiBold" panose="020B0604020202020204" charset="0"/>
      <p:regular r:id="rId126"/>
      <p:bold r:id="rId127"/>
      <p:italic r:id="rId128"/>
      <p:boldItalic r:id="rId129"/>
    </p:embeddedFont>
    <p:embeddedFont>
      <p:font typeface="Aharoni" panose="02010803020104030203" pitchFamily="2" charset="-79"/>
      <p:bold r:id="rId130"/>
    </p:embeddedFont>
    <p:embeddedFont>
      <p:font typeface="Barlow Medium" panose="020B0604020202020204" charset="0"/>
      <p:regular r:id="rId131"/>
      <p:bold r:id="rId132"/>
      <p:italic r:id="rId133"/>
      <p:boldItalic r:id="rId134"/>
    </p:embeddedFont>
    <p:embeddedFont>
      <p:font typeface="Roboto Condensed Light" panose="020B0604020202020204" charset="0"/>
      <p:regular r:id="rId135"/>
      <p:italic r:id="rId136"/>
    </p:embeddedFont>
    <p:embeddedFont>
      <p:font typeface="Lato" panose="020B0604020202020204" charset="0"/>
      <p:regular r:id="rId137"/>
      <p:bold r:id="rId138"/>
      <p:italic r:id="rId139"/>
      <p:boldItalic r:id="rId140"/>
    </p:embeddedFont>
    <p:embeddedFont>
      <p:font typeface="Cambria Math" panose="02040503050406030204" pitchFamily="18" charset="0"/>
      <p:regular r:id="rId141"/>
    </p:embeddedFont>
    <p:embeddedFont>
      <p:font typeface="Calibri" panose="020F0502020204030204" pitchFamily="34" charset="0"/>
      <p:regular r:id="rId142"/>
      <p:bold r:id="rId143"/>
      <p:italic r:id="rId144"/>
      <p:boldItalic r:id="rId1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00"/>
    <a:srgbClr val="FF0066"/>
    <a:srgbClr val="029059"/>
    <a:srgbClr val="1C478E"/>
    <a:srgbClr val="9999FF"/>
    <a:srgbClr val="B5B7B9"/>
    <a:srgbClr val="F8DCD8"/>
    <a:srgbClr val="F8F2E5"/>
    <a:srgbClr val="B94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BEB89F-F23B-4D3B-99B7-AF9E3F50EF9C}" v="1815" dt="2024-10-06T19:22:10.659"/>
  </p1510:revLst>
</p1510:revInfo>
</file>

<file path=ppt/tableStyles.xml><?xml version="1.0" encoding="utf-8"?>
<a:tblStyleLst xmlns:a="http://schemas.openxmlformats.org/drawingml/2006/main" def="{17087F82-D797-4C71-83DA-DD8A794C6A3D}">
  <a:tblStyle styleId="{17087F82-D797-4C71-83DA-DD8A794C6A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0" autoAdjust="0"/>
    <p:restoredTop sz="94660"/>
  </p:normalViewPr>
  <p:slideViewPr>
    <p:cSldViewPr snapToGrid="0">
      <p:cViewPr varScale="1">
        <p:scale>
          <a:sx n="82" d="100"/>
          <a:sy n="82" d="100"/>
        </p:scale>
        <p:origin x="84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7.fntdata"/><Relationship Id="rId138" Type="http://schemas.openxmlformats.org/officeDocument/2006/relationships/font" Target="fonts/font22.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7.fntdata"/><Relationship Id="rId128" Type="http://schemas.openxmlformats.org/officeDocument/2006/relationships/font" Target="fonts/font12.fntdata"/><Relationship Id="rId144" Type="http://schemas.openxmlformats.org/officeDocument/2006/relationships/font" Target="fonts/font28.fntdata"/><Relationship Id="rId149"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font" Target="fonts/font2.fntdata"/><Relationship Id="rId134" Type="http://schemas.openxmlformats.org/officeDocument/2006/relationships/font" Target="fonts/font18.fntdata"/><Relationship Id="rId139" Type="http://schemas.openxmlformats.org/officeDocument/2006/relationships/font" Target="fonts/font23.fntdata"/><Relationship Id="rId80" Type="http://schemas.openxmlformats.org/officeDocument/2006/relationships/slide" Target="slides/slide78.xml"/><Relationship Id="rId85" Type="http://schemas.openxmlformats.org/officeDocument/2006/relationships/slide" Target="slides/slide83.xml"/><Relationship Id="rId15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notesMaster" Target="notesMasters/notesMaster1.xml"/><Relationship Id="rId124" Type="http://schemas.openxmlformats.org/officeDocument/2006/relationships/font" Target="fonts/font8.fntdata"/><Relationship Id="rId129" Type="http://schemas.openxmlformats.org/officeDocument/2006/relationships/font" Target="fonts/font13.fntdata"/><Relationship Id="rId137"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16.fntdata"/><Relationship Id="rId140" Type="http://schemas.openxmlformats.org/officeDocument/2006/relationships/font" Target="fonts/font24.fntdata"/><Relationship Id="rId145"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font" Target="fonts/font3.fntdata"/><Relationship Id="rId12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6.fntdata"/><Relationship Id="rId130" Type="http://schemas.openxmlformats.org/officeDocument/2006/relationships/font" Target="fonts/font14.fntdata"/><Relationship Id="rId135" Type="http://schemas.openxmlformats.org/officeDocument/2006/relationships/font" Target="fonts/font19.fntdata"/><Relationship Id="rId143" Type="http://schemas.openxmlformats.org/officeDocument/2006/relationships/font" Target="fonts/font27.fntdata"/><Relationship Id="rId14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4.fntdata"/><Relationship Id="rId125" Type="http://schemas.openxmlformats.org/officeDocument/2006/relationships/font" Target="fonts/font9.fntdata"/><Relationship Id="rId141" Type="http://schemas.openxmlformats.org/officeDocument/2006/relationships/font" Target="fonts/font25.fntdata"/><Relationship Id="rId14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5.fntdata"/><Relationship Id="rId136" Type="http://schemas.openxmlformats.org/officeDocument/2006/relationships/font" Target="fonts/font20.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0.fntdata"/><Relationship Id="rId14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5.fntdata"/><Relationship Id="rId142" Type="http://schemas.openxmlformats.org/officeDocument/2006/relationships/font" Target="fonts/font26.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e713e4c63f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e713e4c63f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917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g119f9f20aa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5" name="Google Shape;2365;g119f9f20aa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flipH="1">
            <a:off x="75280" y="77983"/>
            <a:ext cx="8953111" cy="4307495"/>
            <a:chOff x="151480" y="77983"/>
            <a:chExt cx="8953111" cy="4307495"/>
          </a:xfrm>
        </p:grpSpPr>
        <p:sp>
          <p:nvSpPr>
            <p:cNvPr id="10" name="Google Shape;10;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11597" y="32648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713200" y="1211575"/>
            <a:ext cx="4596000" cy="241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5200"/>
              <a:buNone/>
              <a:defRPr sz="4100">
                <a:solidFill>
                  <a:srgbClr val="5A4339"/>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745475" y="3991000"/>
            <a:ext cx="3647400" cy="51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1800"/>
              <a:buNone/>
              <a:defRPr sz="1600">
                <a:solidFill>
                  <a:schemeClr val="accent2"/>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txBox="1">
            <a:spLocks noGrp="1"/>
          </p:cNvSpPr>
          <p:nvPr>
            <p:ph type="subTitle" idx="2"/>
          </p:nvPr>
        </p:nvSpPr>
        <p:spPr>
          <a:xfrm>
            <a:off x="773650" y="539500"/>
            <a:ext cx="1531200" cy="519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2pPr>
            <a:lvl3pPr lvl="2">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3pPr>
            <a:lvl4pPr lvl="3">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4pPr>
            <a:lvl5pPr lvl="4">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5pPr>
            <a:lvl6pPr lvl="5">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6pPr>
            <a:lvl7pPr lvl="6">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7pPr>
            <a:lvl8pPr lvl="7">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8pPr>
            <a:lvl9pPr lvl="8">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40"/>
        <p:cNvGrpSpPr/>
        <p:nvPr/>
      </p:nvGrpSpPr>
      <p:grpSpPr>
        <a:xfrm>
          <a:off x="0" y="0"/>
          <a:ext cx="0" cy="0"/>
          <a:chOff x="0" y="0"/>
          <a:chExt cx="0" cy="0"/>
        </a:xfrm>
      </p:grpSpPr>
      <p:grpSp>
        <p:nvGrpSpPr>
          <p:cNvPr id="141" name="Google Shape;141;p11"/>
          <p:cNvGrpSpPr/>
          <p:nvPr/>
        </p:nvGrpSpPr>
        <p:grpSpPr>
          <a:xfrm>
            <a:off x="165222" y="120435"/>
            <a:ext cx="8861348" cy="4817808"/>
            <a:chOff x="165222" y="120435"/>
            <a:chExt cx="8861348" cy="4817808"/>
          </a:xfrm>
        </p:grpSpPr>
        <p:grpSp>
          <p:nvGrpSpPr>
            <p:cNvPr id="142" name="Google Shape;142;p11"/>
            <p:cNvGrpSpPr/>
            <p:nvPr/>
          </p:nvGrpSpPr>
          <p:grpSpPr>
            <a:xfrm>
              <a:off x="7498561" y="3516818"/>
              <a:ext cx="1528010" cy="1421425"/>
              <a:chOff x="920750" y="240450"/>
              <a:chExt cx="5619750" cy="5227750"/>
            </a:xfrm>
          </p:grpSpPr>
          <p:sp>
            <p:nvSpPr>
              <p:cNvPr id="143" name="Google Shape;143;p11"/>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11"/>
            <p:cNvGrpSpPr/>
            <p:nvPr/>
          </p:nvGrpSpPr>
          <p:grpSpPr>
            <a:xfrm>
              <a:off x="165222" y="120435"/>
              <a:ext cx="1412536" cy="1759606"/>
              <a:chOff x="1728250" y="237500"/>
              <a:chExt cx="4090750" cy="5095875"/>
            </a:xfrm>
          </p:grpSpPr>
          <p:sp>
            <p:nvSpPr>
              <p:cNvPr id="168" name="Google Shape;168;p11"/>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7" name="Google Shape;197;p11"/>
          <p:cNvGrpSpPr/>
          <p:nvPr/>
        </p:nvGrpSpPr>
        <p:grpSpPr>
          <a:xfrm>
            <a:off x="50845" y="47025"/>
            <a:ext cx="8975737" cy="5083241"/>
            <a:chOff x="50845" y="47025"/>
            <a:chExt cx="8975737" cy="5083241"/>
          </a:xfrm>
        </p:grpSpPr>
        <p:sp>
          <p:nvSpPr>
            <p:cNvPr id="198" name="Google Shape;198;p11"/>
            <p:cNvSpPr/>
            <p:nvPr/>
          </p:nvSpPr>
          <p:spPr>
            <a:xfrm>
              <a:off x="7382200" y="4702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786401" y="37561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7129459" y="9891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rot="8565780">
              <a:off x="254376" y="4174275"/>
              <a:ext cx="581472" cy="868599"/>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7986048" y="892137"/>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rot="-4946291">
              <a:off x="1130153" y="4133530"/>
              <a:ext cx="570958" cy="650514"/>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11"/>
          <p:cNvSpPr txBox="1">
            <a:spLocks noGrp="1"/>
          </p:cNvSpPr>
          <p:nvPr>
            <p:ph type="title" hasCustomPrompt="1"/>
          </p:nvPr>
        </p:nvSpPr>
        <p:spPr>
          <a:xfrm>
            <a:off x="1284000" y="1387300"/>
            <a:ext cx="6576000" cy="210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05" name="Google Shape;205;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6"/>
        <p:cNvGrpSpPr/>
        <p:nvPr/>
      </p:nvGrpSpPr>
      <p:grpSpPr>
        <a:xfrm>
          <a:off x="0" y="0"/>
          <a:ext cx="0" cy="0"/>
          <a:chOff x="0" y="0"/>
          <a:chExt cx="0" cy="0"/>
        </a:xfrm>
      </p:grpSpPr>
      <p:sp>
        <p:nvSpPr>
          <p:cNvPr id="207" name="Google Shape;20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
  <p:cSld name="CUSTOM_9">
    <p:bg>
      <p:bgPr>
        <a:blipFill>
          <a:blip r:embed="rId2">
            <a:alphaModFix/>
          </a:blip>
          <a:stretch>
            <a:fillRect/>
          </a:stretch>
        </a:blipFill>
        <a:effectLst/>
      </p:bgPr>
    </p:bg>
    <p:spTree>
      <p:nvGrpSpPr>
        <p:cNvPr id="1" name="Shape 208"/>
        <p:cNvGrpSpPr/>
        <p:nvPr/>
      </p:nvGrpSpPr>
      <p:grpSpPr>
        <a:xfrm>
          <a:off x="0" y="0"/>
          <a:ext cx="0" cy="0"/>
          <a:chOff x="0" y="0"/>
          <a:chExt cx="0" cy="0"/>
        </a:xfrm>
      </p:grpSpPr>
      <p:grpSp>
        <p:nvGrpSpPr>
          <p:cNvPr id="209" name="Google Shape;209;p13"/>
          <p:cNvGrpSpPr/>
          <p:nvPr/>
        </p:nvGrpSpPr>
        <p:grpSpPr>
          <a:xfrm>
            <a:off x="83191" y="114433"/>
            <a:ext cx="1006497" cy="936290"/>
            <a:chOff x="920750" y="240450"/>
            <a:chExt cx="5619750" cy="5227750"/>
          </a:xfrm>
        </p:grpSpPr>
        <p:sp>
          <p:nvSpPr>
            <p:cNvPr id="210" name="Google Shape;210;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3"/>
          <p:cNvGrpSpPr/>
          <p:nvPr/>
        </p:nvGrpSpPr>
        <p:grpSpPr>
          <a:xfrm rot="-1609825">
            <a:off x="242151" y="4427014"/>
            <a:ext cx="561596" cy="572601"/>
            <a:chOff x="1301600" y="238450"/>
            <a:chExt cx="4846600" cy="4941575"/>
          </a:xfrm>
        </p:grpSpPr>
        <p:sp>
          <p:nvSpPr>
            <p:cNvPr id="235" name="Google Shape;235;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13"/>
          <p:cNvGrpSpPr/>
          <p:nvPr/>
        </p:nvGrpSpPr>
        <p:grpSpPr>
          <a:xfrm>
            <a:off x="351700" y="1436356"/>
            <a:ext cx="8722566" cy="3580273"/>
            <a:chOff x="351700" y="1436356"/>
            <a:chExt cx="8722566" cy="3580273"/>
          </a:xfrm>
        </p:grpSpPr>
        <p:grpSp>
          <p:nvGrpSpPr>
            <p:cNvPr id="239" name="Google Shape;239;p13"/>
            <p:cNvGrpSpPr/>
            <p:nvPr/>
          </p:nvGrpSpPr>
          <p:grpSpPr>
            <a:xfrm>
              <a:off x="351700" y="1436356"/>
              <a:ext cx="8722566" cy="3580273"/>
              <a:chOff x="351700" y="1436356"/>
              <a:chExt cx="8722566" cy="3580273"/>
            </a:xfrm>
          </p:grpSpPr>
          <p:sp>
            <p:nvSpPr>
              <p:cNvPr id="240" name="Google Shape;240;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46" name="Google Shape;246;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49" name="Google Shape;249;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0" name="Google Shape;250;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1" name="Google Shape;251;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52" name="Google Shape;252;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3" name="Google Shape;253;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55" name="Google Shape;255;p13"/>
          <p:cNvGrpSpPr/>
          <p:nvPr/>
        </p:nvGrpSpPr>
        <p:grpSpPr>
          <a:xfrm rot="6317172">
            <a:off x="8201240" y="3504887"/>
            <a:ext cx="1463286" cy="786775"/>
            <a:chOff x="230900" y="984000"/>
            <a:chExt cx="6963575" cy="3744150"/>
          </a:xfrm>
        </p:grpSpPr>
        <p:sp>
          <p:nvSpPr>
            <p:cNvPr id="256" name="Google Shape;256;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 1">
  <p:cSld name="CUSTOM_10">
    <p:bg>
      <p:bgPr>
        <a:blipFill>
          <a:blip r:embed="rId2">
            <a:alphaModFix/>
          </a:blip>
          <a:stretch>
            <a:fillRect/>
          </a:stretch>
        </a:blipFill>
        <a:effectLst/>
      </p:bgPr>
    </p:bg>
    <p:spTree>
      <p:nvGrpSpPr>
        <p:cNvPr id="1" name="Shape 265"/>
        <p:cNvGrpSpPr/>
        <p:nvPr/>
      </p:nvGrpSpPr>
      <p:grpSpPr>
        <a:xfrm>
          <a:off x="0" y="0"/>
          <a:ext cx="0" cy="0"/>
          <a:chOff x="0" y="0"/>
          <a:chExt cx="0" cy="0"/>
        </a:xfrm>
      </p:grpSpPr>
      <p:grpSp>
        <p:nvGrpSpPr>
          <p:cNvPr id="266" name="Google Shape;266;p14"/>
          <p:cNvGrpSpPr/>
          <p:nvPr/>
        </p:nvGrpSpPr>
        <p:grpSpPr>
          <a:xfrm flipH="1">
            <a:off x="7971813" y="67672"/>
            <a:ext cx="1433776" cy="1616271"/>
            <a:chOff x="1462300" y="238775"/>
            <a:chExt cx="4518675" cy="5093825"/>
          </a:xfrm>
        </p:grpSpPr>
        <p:sp>
          <p:nvSpPr>
            <p:cNvPr id="267" name="Google Shape;267;p14"/>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4"/>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4"/>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4"/>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4"/>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14"/>
          <p:cNvGrpSpPr/>
          <p:nvPr/>
        </p:nvGrpSpPr>
        <p:grpSpPr>
          <a:xfrm rot="1283753">
            <a:off x="-26729" y="4445212"/>
            <a:ext cx="1249448" cy="742283"/>
            <a:chOff x="228650" y="628000"/>
            <a:chExt cx="6803150" cy="4041675"/>
          </a:xfrm>
        </p:grpSpPr>
        <p:sp>
          <p:nvSpPr>
            <p:cNvPr id="285" name="Google Shape;285;p14"/>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14"/>
          <p:cNvGrpSpPr/>
          <p:nvPr/>
        </p:nvGrpSpPr>
        <p:grpSpPr>
          <a:xfrm>
            <a:off x="331822" y="339994"/>
            <a:ext cx="8733060" cy="4721185"/>
            <a:chOff x="331822" y="339994"/>
            <a:chExt cx="8733060" cy="4721185"/>
          </a:xfrm>
        </p:grpSpPr>
        <p:sp>
          <p:nvSpPr>
            <p:cNvPr id="290" name="Google Shape;290;p14"/>
            <p:cNvSpPr/>
            <p:nvPr/>
          </p:nvSpPr>
          <p:spPr>
            <a:xfrm>
              <a:off x="331822" y="1485892"/>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1323225" y="731224"/>
              <a:ext cx="421522" cy="519897"/>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464190" y="33999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7958176" y="403665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8024348" y="407326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14"/>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96" name="Google Shape;296;p14"/>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7" name="Google Shape;297;p14"/>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8" name="Google Shape;298;p14"/>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99" name="Google Shape;299;p14"/>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0" name="Google Shape;300;p14"/>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1" name="Google Shape;301;p14"/>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302" name="Google Shape;302;p14"/>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3" name="Google Shape;303;p14"/>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4" name="Google Shape;304;p14"/>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1">
  <p:cSld name="CUSTOM">
    <p:bg>
      <p:bgPr>
        <a:blipFill>
          <a:blip r:embed="rId2">
            <a:alphaModFix/>
          </a:blip>
          <a:stretch>
            <a:fillRect/>
          </a:stretch>
        </a:blipFill>
        <a:effectLst/>
      </p:bgPr>
    </p:bg>
    <p:spTree>
      <p:nvGrpSpPr>
        <p:cNvPr id="1" name="Shape 305"/>
        <p:cNvGrpSpPr/>
        <p:nvPr/>
      </p:nvGrpSpPr>
      <p:grpSpPr>
        <a:xfrm>
          <a:off x="0" y="0"/>
          <a:ext cx="0" cy="0"/>
          <a:chOff x="0" y="0"/>
          <a:chExt cx="0" cy="0"/>
        </a:xfrm>
      </p:grpSpPr>
      <p:grpSp>
        <p:nvGrpSpPr>
          <p:cNvPr id="306" name="Google Shape;306;p15"/>
          <p:cNvGrpSpPr/>
          <p:nvPr/>
        </p:nvGrpSpPr>
        <p:grpSpPr>
          <a:xfrm>
            <a:off x="83191" y="-73147"/>
            <a:ext cx="9035753" cy="5168680"/>
            <a:chOff x="83191" y="-73147"/>
            <a:chExt cx="9035753" cy="5168680"/>
          </a:xfrm>
        </p:grpSpPr>
        <p:grpSp>
          <p:nvGrpSpPr>
            <p:cNvPr id="307" name="Google Shape;307;p15"/>
            <p:cNvGrpSpPr/>
            <p:nvPr/>
          </p:nvGrpSpPr>
          <p:grpSpPr>
            <a:xfrm rot="6317172">
              <a:off x="7814940" y="342937"/>
              <a:ext cx="1463286" cy="786775"/>
              <a:chOff x="230900" y="984000"/>
              <a:chExt cx="6963575" cy="3744150"/>
            </a:xfrm>
          </p:grpSpPr>
          <p:sp>
            <p:nvSpPr>
              <p:cNvPr id="308" name="Google Shape;308;p15"/>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5"/>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5"/>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5"/>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5"/>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5"/>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5"/>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5"/>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5"/>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5"/>
            <p:cNvGrpSpPr/>
            <p:nvPr/>
          </p:nvGrpSpPr>
          <p:grpSpPr>
            <a:xfrm>
              <a:off x="83191" y="114433"/>
              <a:ext cx="1006497" cy="936290"/>
              <a:chOff x="920750" y="240450"/>
              <a:chExt cx="5619750" cy="5227750"/>
            </a:xfrm>
          </p:grpSpPr>
          <p:sp>
            <p:nvSpPr>
              <p:cNvPr id="318" name="Google Shape;318;p15"/>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5"/>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5"/>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5"/>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5"/>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5"/>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5"/>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5"/>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5"/>
            <p:cNvGrpSpPr/>
            <p:nvPr/>
          </p:nvGrpSpPr>
          <p:grpSpPr>
            <a:xfrm rot="-1609825">
              <a:off x="242151" y="4427014"/>
              <a:ext cx="561596" cy="572601"/>
              <a:chOff x="1301600" y="238450"/>
              <a:chExt cx="4846600" cy="4941575"/>
            </a:xfrm>
          </p:grpSpPr>
          <p:sp>
            <p:nvSpPr>
              <p:cNvPr id="343" name="Google Shape;343;p15"/>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5"/>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5"/>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6" name="Google Shape;346;p15"/>
          <p:cNvSpPr txBox="1">
            <a:spLocks noGrp="1"/>
          </p:cNvSpPr>
          <p:nvPr>
            <p:ph type="title"/>
          </p:nvPr>
        </p:nvSpPr>
        <p:spPr>
          <a:xfrm>
            <a:off x="720000"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7" name="Google Shape;347;p15"/>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idx="2"/>
          </p:nvPr>
        </p:nvSpPr>
        <p:spPr>
          <a:xfrm>
            <a:off x="3419269"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9" name="Google Shape;349;p15"/>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0" name="Google Shape;350;p15"/>
          <p:cNvSpPr txBox="1">
            <a:spLocks noGrp="1"/>
          </p:cNvSpPr>
          <p:nvPr>
            <p:ph type="title" idx="4"/>
          </p:nvPr>
        </p:nvSpPr>
        <p:spPr>
          <a:xfrm>
            <a:off x="720000"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1" name="Google Shape;351;p15"/>
          <p:cNvSpPr txBox="1">
            <a:spLocks noGrp="1"/>
          </p:cNvSpPr>
          <p:nvPr>
            <p:ph type="subTitle" idx="5"/>
          </p:nvPr>
        </p:nvSpPr>
        <p:spPr>
          <a:xfrm>
            <a:off x="720000"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15"/>
          <p:cNvSpPr txBox="1">
            <a:spLocks noGrp="1"/>
          </p:cNvSpPr>
          <p:nvPr>
            <p:ph type="title" idx="6"/>
          </p:nvPr>
        </p:nvSpPr>
        <p:spPr>
          <a:xfrm>
            <a:off x="3419269"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3" name="Google Shape;353;p15"/>
          <p:cNvSpPr txBox="1">
            <a:spLocks noGrp="1"/>
          </p:cNvSpPr>
          <p:nvPr>
            <p:ph type="subTitle" idx="7"/>
          </p:nvPr>
        </p:nvSpPr>
        <p:spPr>
          <a:xfrm>
            <a:off x="3419269"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15"/>
          <p:cNvSpPr txBox="1">
            <a:spLocks noGrp="1"/>
          </p:cNvSpPr>
          <p:nvPr>
            <p:ph type="title" idx="8"/>
          </p:nvPr>
        </p:nvSpPr>
        <p:spPr>
          <a:xfrm>
            <a:off x="6118548"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5" name="Google Shape;355;p15"/>
          <p:cNvSpPr txBox="1">
            <a:spLocks noGrp="1"/>
          </p:cNvSpPr>
          <p:nvPr>
            <p:ph type="subTitle" idx="9"/>
          </p:nvPr>
        </p:nvSpPr>
        <p:spPr>
          <a:xfrm>
            <a:off x="6118548"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6" name="Google Shape;356;p15"/>
          <p:cNvSpPr txBox="1">
            <a:spLocks noGrp="1"/>
          </p:cNvSpPr>
          <p:nvPr>
            <p:ph type="title" idx="13"/>
          </p:nvPr>
        </p:nvSpPr>
        <p:spPr>
          <a:xfrm>
            <a:off x="6118548"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7" name="Google Shape;357;p15"/>
          <p:cNvSpPr txBox="1">
            <a:spLocks noGrp="1"/>
          </p:cNvSpPr>
          <p:nvPr>
            <p:ph type="subTitle" idx="14"/>
          </p:nvPr>
        </p:nvSpPr>
        <p:spPr>
          <a:xfrm>
            <a:off x="6118548"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8" name="Google Shape;358;p15"/>
          <p:cNvSpPr txBox="1">
            <a:spLocks noGrp="1"/>
          </p:cNvSpPr>
          <p:nvPr>
            <p:ph type="title" idx="15" hasCustomPrompt="1"/>
          </p:nvPr>
        </p:nvSpPr>
        <p:spPr>
          <a:xfrm>
            <a:off x="1523700" y="1396375"/>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9" name="Google Shape;359;p15"/>
          <p:cNvSpPr txBox="1">
            <a:spLocks noGrp="1"/>
          </p:cNvSpPr>
          <p:nvPr>
            <p:ph type="title" idx="16" hasCustomPrompt="1"/>
          </p:nvPr>
        </p:nvSpPr>
        <p:spPr>
          <a:xfrm>
            <a:off x="4222969" y="139653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60" name="Google Shape;360;p15"/>
          <p:cNvSpPr txBox="1">
            <a:spLocks noGrp="1"/>
          </p:cNvSpPr>
          <p:nvPr>
            <p:ph type="title" idx="17" hasCustomPrompt="1"/>
          </p:nvPr>
        </p:nvSpPr>
        <p:spPr>
          <a:xfrm>
            <a:off x="6922248" y="139638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61" name="Google Shape;361;p15"/>
          <p:cNvSpPr txBox="1">
            <a:spLocks noGrp="1"/>
          </p:cNvSpPr>
          <p:nvPr>
            <p:ph type="title" idx="18" hasCustomPrompt="1"/>
          </p:nvPr>
        </p:nvSpPr>
        <p:spPr>
          <a:xfrm>
            <a:off x="1523700" y="3162489"/>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62" name="Google Shape;362;p15"/>
          <p:cNvSpPr txBox="1">
            <a:spLocks noGrp="1"/>
          </p:cNvSpPr>
          <p:nvPr>
            <p:ph type="title" idx="19" hasCustomPrompt="1"/>
          </p:nvPr>
        </p:nvSpPr>
        <p:spPr>
          <a:xfrm>
            <a:off x="4222969" y="3162489"/>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63" name="Google Shape;363;p15"/>
          <p:cNvSpPr txBox="1">
            <a:spLocks noGrp="1"/>
          </p:cNvSpPr>
          <p:nvPr>
            <p:ph type="title" idx="20" hasCustomPrompt="1"/>
          </p:nvPr>
        </p:nvSpPr>
        <p:spPr>
          <a:xfrm>
            <a:off x="6922248" y="31620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64" name="Google Shape;364;p15"/>
          <p:cNvSpPr txBox="1">
            <a:spLocks noGrp="1"/>
          </p:cNvSpPr>
          <p:nvPr>
            <p:ph type="title" idx="21"/>
          </p:nvPr>
        </p:nvSpPr>
        <p:spPr>
          <a:xfrm>
            <a:off x="713225" y="4499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65" name="Google Shape;365;p15"/>
          <p:cNvGrpSpPr/>
          <p:nvPr/>
        </p:nvGrpSpPr>
        <p:grpSpPr>
          <a:xfrm>
            <a:off x="-205450" y="1436356"/>
            <a:ext cx="9279716" cy="3580273"/>
            <a:chOff x="-205450" y="1436356"/>
            <a:chExt cx="9279716" cy="3580273"/>
          </a:xfrm>
        </p:grpSpPr>
        <p:grpSp>
          <p:nvGrpSpPr>
            <p:cNvPr id="366" name="Google Shape;366;p15"/>
            <p:cNvGrpSpPr/>
            <p:nvPr/>
          </p:nvGrpSpPr>
          <p:grpSpPr>
            <a:xfrm>
              <a:off x="-205450" y="1436356"/>
              <a:ext cx="9279716" cy="3580273"/>
              <a:chOff x="-205450" y="1436356"/>
              <a:chExt cx="9279716" cy="3580273"/>
            </a:xfrm>
          </p:grpSpPr>
          <p:sp>
            <p:nvSpPr>
              <p:cNvPr id="367" name="Google Shape;367;p15"/>
              <p:cNvSpPr/>
              <p:nvPr/>
            </p:nvSpPr>
            <p:spPr>
              <a:xfrm>
                <a:off x="-205450" y="183525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rot="-9935296">
                <a:off x="3127956" y="3403871"/>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15"/>
            <p:cNvSpPr/>
            <p:nvPr/>
          </p:nvSpPr>
          <p:spPr>
            <a:xfrm>
              <a:off x="5885742" y="18764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1">
    <p:bg>
      <p:bgPr>
        <a:blipFill>
          <a:blip r:embed="rId2">
            <a:alphaModFix/>
          </a:blip>
          <a:stretch>
            <a:fillRect/>
          </a:stretch>
        </a:blipFill>
        <a:effectLst/>
      </p:bgPr>
    </p:bg>
    <p:spTree>
      <p:nvGrpSpPr>
        <p:cNvPr id="1" name="Shape 372"/>
        <p:cNvGrpSpPr/>
        <p:nvPr/>
      </p:nvGrpSpPr>
      <p:grpSpPr>
        <a:xfrm>
          <a:off x="0" y="0"/>
          <a:ext cx="0" cy="0"/>
          <a:chOff x="0" y="0"/>
          <a:chExt cx="0" cy="0"/>
        </a:xfrm>
      </p:grpSpPr>
      <p:grpSp>
        <p:nvGrpSpPr>
          <p:cNvPr id="373" name="Google Shape;373;p16"/>
          <p:cNvGrpSpPr/>
          <p:nvPr/>
        </p:nvGrpSpPr>
        <p:grpSpPr>
          <a:xfrm>
            <a:off x="-22933" y="107234"/>
            <a:ext cx="9166924" cy="5999399"/>
            <a:chOff x="-22933" y="107234"/>
            <a:chExt cx="9166924" cy="5999399"/>
          </a:xfrm>
        </p:grpSpPr>
        <p:grpSp>
          <p:nvGrpSpPr>
            <p:cNvPr id="374" name="Google Shape;374;p16"/>
            <p:cNvGrpSpPr/>
            <p:nvPr/>
          </p:nvGrpSpPr>
          <p:grpSpPr>
            <a:xfrm>
              <a:off x="-22933" y="107234"/>
              <a:ext cx="1297763" cy="1462947"/>
              <a:chOff x="1462300" y="238775"/>
              <a:chExt cx="4518675" cy="5093825"/>
            </a:xfrm>
          </p:grpSpPr>
          <p:sp>
            <p:nvSpPr>
              <p:cNvPr id="375" name="Google Shape;375;p16"/>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6"/>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16"/>
            <p:cNvGrpSpPr/>
            <p:nvPr/>
          </p:nvGrpSpPr>
          <p:grpSpPr>
            <a:xfrm rot="1860095">
              <a:off x="8098565" y="4220542"/>
              <a:ext cx="609388" cy="1862157"/>
              <a:chOff x="2927175" y="237525"/>
              <a:chExt cx="1675775" cy="5120800"/>
            </a:xfrm>
          </p:grpSpPr>
          <p:sp>
            <p:nvSpPr>
              <p:cNvPr id="393" name="Google Shape;393;p16"/>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2" name="Google Shape;402;p16"/>
          <p:cNvGrpSpPr/>
          <p:nvPr/>
        </p:nvGrpSpPr>
        <p:grpSpPr>
          <a:xfrm>
            <a:off x="-276650" y="107217"/>
            <a:ext cx="9630102" cy="5102821"/>
            <a:chOff x="-276650" y="107217"/>
            <a:chExt cx="9630102" cy="5102821"/>
          </a:xfrm>
        </p:grpSpPr>
        <p:sp>
          <p:nvSpPr>
            <p:cNvPr id="403" name="Google Shape;403;p16"/>
            <p:cNvSpPr/>
            <p:nvPr/>
          </p:nvSpPr>
          <p:spPr>
            <a:xfrm>
              <a:off x="-276650" y="2407125"/>
              <a:ext cx="560375" cy="812125"/>
            </a:xfrm>
            <a:custGeom>
              <a:avLst/>
              <a:gdLst/>
              <a:ahLst/>
              <a:cxnLst/>
              <a:rect l="l" t="t" r="r" b="b"/>
              <a:pathLst>
                <a:path w="22415" h="32485" extrusionOk="0">
                  <a:moveTo>
                    <a:pt x="7740" y="1"/>
                  </a:moveTo>
                  <a:cubicBezTo>
                    <a:pt x="5186" y="1"/>
                    <a:pt x="2736" y="1407"/>
                    <a:pt x="1481" y="3917"/>
                  </a:cubicBezTo>
                  <a:cubicBezTo>
                    <a:pt x="423" y="5609"/>
                    <a:pt x="1" y="7723"/>
                    <a:pt x="212" y="9838"/>
                  </a:cubicBezTo>
                  <a:cubicBezTo>
                    <a:pt x="423" y="14913"/>
                    <a:pt x="1692" y="19776"/>
                    <a:pt x="3807" y="24217"/>
                  </a:cubicBezTo>
                  <a:cubicBezTo>
                    <a:pt x="5710" y="27600"/>
                    <a:pt x="8459" y="30349"/>
                    <a:pt x="12053" y="31829"/>
                  </a:cubicBezTo>
                  <a:cubicBezTo>
                    <a:pt x="12999" y="32274"/>
                    <a:pt x="14002" y="32485"/>
                    <a:pt x="14995" y="32485"/>
                  </a:cubicBezTo>
                  <a:cubicBezTo>
                    <a:pt x="17779" y="32485"/>
                    <a:pt x="20478" y="30828"/>
                    <a:pt x="21569" y="28023"/>
                  </a:cubicBezTo>
                  <a:cubicBezTo>
                    <a:pt x="22203" y="26543"/>
                    <a:pt x="22414" y="25274"/>
                    <a:pt x="22414" y="23794"/>
                  </a:cubicBezTo>
                  <a:cubicBezTo>
                    <a:pt x="22414" y="15759"/>
                    <a:pt x="19031" y="8146"/>
                    <a:pt x="13322" y="2649"/>
                  </a:cubicBezTo>
                  <a:cubicBezTo>
                    <a:pt x="12688" y="2014"/>
                    <a:pt x="12265" y="1591"/>
                    <a:pt x="11630" y="1168"/>
                  </a:cubicBezTo>
                  <a:cubicBezTo>
                    <a:pt x="10406" y="376"/>
                    <a:pt x="9059" y="1"/>
                    <a:pt x="7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p:nvPr/>
          </p:nvSpPr>
          <p:spPr>
            <a:xfrm>
              <a:off x="8392910" y="10721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rot="8546169">
              <a:off x="3551933" y="4721812"/>
              <a:ext cx="352725" cy="424736"/>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a:off x="3092217" y="45336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8598875" y="245176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16"/>
          <p:cNvSpPr txBox="1">
            <a:spLocks noGrp="1"/>
          </p:cNvSpPr>
          <p:nvPr>
            <p:ph type="subTitle" idx="1"/>
          </p:nvPr>
        </p:nvSpPr>
        <p:spPr>
          <a:xfrm>
            <a:off x="6051775" y="3927775"/>
            <a:ext cx="23790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Barlow"/>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Font typeface="Barlow"/>
              <a:buNone/>
              <a:defRPr sz="1600">
                <a:latin typeface="Barlow"/>
                <a:ea typeface="Barlow"/>
                <a:cs typeface="Barlow"/>
                <a:sym typeface="Barlow"/>
              </a:defRPr>
            </a:lvl4pPr>
            <a:lvl5pPr lvl="4" algn="ctr" rtl="0">
              <a:lnSpc>
                <a:spcPct val="100000"/>
              </a:lnSpc>
              <a:spcBef>
                <a:spcPts val="0"/>
              </a:spcBef>
              <a:spcAft>
                <a:spcPts val="0"/>
              </a:spcAft>
              <a:buSzPts val="1600"/>
              <a:buFont typeface="Barlow"/>
              <a:buNone/>
              <a:defRPr sz="1600">
                <a:latin typeface="Barlow"/>
                <a:ea typeface="Barlow"/>
                <a:cs typeface="Barlow"/>
                <a:sym typeface="Barlow"/>
              </a:defRPr>
            </a:lvl5pPr>
            <a:lvl6pPr lvl="5" algn="ctr" rtl="0">
              <a:lnSpc>
                <a:spcPct val="100000"/>
              </a:lnSpc>
              <a:spcBef>
                <a:spcPts val="0"/>
              </a:spcBef>
              <a:spcAft>
                <a:spcPts val="0"/>
              </a:spcAft>
              <a:buSzPts val="1600"/>
              <a:buFont typeface="Barlow"/>
              <a:buNone/>
              <a:defRPr sz="1600">
                <a:latin typeface="Barlow"/>
                <a:ea typeface="Barlow"/>
                <a:cs typeface="Barlow"/>
                <a:sym typeface="Barlow"/>
              </a:defRPr>
            </a:lvl6pPr>
            <a:lvl7pPr lvl="6" algn="ctr" rtl="0">
              <a:lnSpc>
                <a:spcPct val="100000"/>
              </a:lnSpc>
              <a:spcBef>
                <a:spcPts val="0"/>
              </a:spcBef>
              <a:spcAft>
                <a:spcPts val="0"/>
              </a:spcAft>
              <a:buSzPts val="1600"/>
              <a:buFont typeface="Barlow"/>
              <a:buNone/>
              <a:defRPr sz="1600">
                <a:latin typeface="Barlow"/>
                <a:ea typeface="Barlow"/>
                <a:cs typeface="Barlow"/>
                <a:sym typeface="Barlow"/>
              </a:defRPr>
            </a:lvl7pPr>
            <a:lvl8pPr lvl="7" algn="ctr" rtl="0">
              <a:lnSpc>
                <a:spcPct val="100000"/>
              </a:lnSpc>
              <a:spcBef>
                <a:spcPts val="0"/>
              </a:spcBef>
              <a:spcAft>
                <a:spcPts val="0"/>
              </a:spcAft>
              <a:buSzPts val="1600"/>
              <a:buFont typeface="Barlow"/>
              <a:buNone/>
              <a:defRPr sz="1600">
                <a:latin typeface="Barlow"/>
                <a:ea typeface="Barlow"/>
                <a:cs typeface="Barlow"/>
                <a:sym typeface="Barlow"/>
              </a:defRPr>
            </a:lvl8pPr>
            <a:lvl9pPr lvl="8" algn="ctr" rtl="0">
              <a:lnSpc>
                <a:spcPct val="100000"/>
              </a:lnSpc>
              <a:spcBef>
                <a:spcPts val="0"/>
              </a:spcBef>
              <a:spcAft>
                <a:spcPts val="0"/>
              </a:spcAft>
              <a:buSzPts val="1600"/>
              <a:buFont typeface="Barlow"/>
              <a:buNone/>
              <a:defRPr sz="1600">
                <a:latin typeface="Barlow"/>
                <a:ea typeface="Barlow"/>
                <a:cs typeface="Barlow"/>
                <a:sym typeface="Barlow"/>
              </a:defRPr>
            </a:lvl9pPr>
          </a:lstStyle>
          <a:p>
            <a:endParaRPr/>
          </a:p>
        </p:txBody>
      </p:sp>
      <p:sp>
        <p:nvSpPr>
          <p:cNvPr id="409" name="Google Shape;409;p16"/>
          <p:cNvSpPr txBox="1">
            <a:spLocks noGrp="1"/>
          </p:cNvSpPr>
          <p:nvPr>
            <p:ph type="subTitle" idx="2"/>
          </p:nvPr>
        </p:nvSpPr>
        <p:spPr>
          <a:xfrm>
            <a:off x="3382500" y="3927775"/>
            <a:ext cx="23790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Barlow"/>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Font typeface="Barlow"/>
              <a:buNone/>
              <a:defRPr sz="1600">
                <a:latin typeface="Barlow"/>
                <a:ea typeface="Barlow"/>
                <a:cs typeface="Barlow"/>
                <a:sym typeface="Barlow"/>
              </a:defRPr>
            </a:lvl4pPr>
            <a:lvl5pPr lvl="4" algn="ctr" rtl="0">
              <a:lnSpc>
                <a:spcPct val="100000"/>
              </a:lnSpc>
              <a:spcBef>
                <a:spcPts val="0"/>
              </a:spcBef>
              <a:spcAft>
                <a:spcPts val="0"/>
              </a:spcAft>
              <a:buSzPts val="1600"/>
              <a:buFont typeface="Barlow"/>
              <a:buNone/>
              <a:defRPr sz="1600">
                <a:latin typeface="Barlow"/>
                <a:ea typeface="Barlow"/>
                <a:cs typeface="Barlow"/>
                <a:sym typeface="Barlow"/>
              </a:defRPr>
            </a:lvl5pPr>
            <a:lvl6pPr lvl="5" algn="ctr" rtl="0">
              <a:lnSpc>
                <a:spcPct val="100000"/>
              </a:lnSpc>
              <a:spcBef>
                <a:spcPts val="0"/>
              </a:spcBef>
              <a:spcAft>
                <a:spcPts val="0"/>
              </a:spcAft>
              <a:buSzPts val="1600"/>
              <a:buFont typeface="Barlow"/>
              <a:buNone/>
              <a:defRPr sz="1600">
                <a:latin typeface="Barlow"/>
                <a:ea typeface="Barlow"/>
                <a:cs typeface="Barlow"/>
                <a:sym typeface="Barlow"/>
              </a:defRPr>
            </a:lvl6pPr>
            <a:lvl7pPr lvl="6" algn="ctr" rtl="0">
              <a:lnSpc>
                <a:spcPct val="100000"/>
              </a:lnSpc>
              <a:spcBef>
                <a:spcPts val="0"/>
              </a:spcBef>
              <a:spcAft>
                <a:spcPts val="0"/>
              </a:spcAft>
              <a:buSzPts val="1600"/>
              <a:buFont typeface="Barlow"/>
              <a:buNone/>
              <a:defRPr sz="1600">
                <a:latin typeface="Barlow"/>
                <a:ea typeface="Barlow"/>
                <a:cs typeface="Barlow"/>
                <a:sym typeface="Barlow"/>
              </a:defRPr>
            </a:lvl7pPr>
            <a:lvl8pPr lvl="7" algn="ctr" rtl="0">
              <a:lnSpc>
                <a:spcPct val="100000"/>
              </a:lnSpc>
              <a:spcBef>
                <a:spcPts val="0"/>
              </a:spcBef>
              <a:spcAft>
                <a:spcPts val="0"/>
              </a:spcAft>
              <a:buSzPts val="1600"/>
              <a:buFont typeface="Barlow"/>
              <a:buNone/>
              <a:defRPr sz="1600">
                <a:latin typeface="Barlow"/>
                <a:ea typeface="Barlow"/>
                <a:cs typeface="Barlow"/>
                <a:sym typeface="Barlow"/>
              </a:defRPr>
            </a:lvl8pPr>
            <a:lvl9pPr lvl="8" algn="ctr" rtl="0">
              <a:lnSpc>
                <a:spcPct val="100000"/>
              </a:lnSpc>
              <a:spcBef>
                <a:spcPts val="0"/>
              </a:spcBef>
              <a:spcAft>
                <a:spcPts val="0"/>
              </a:spcAft>
              <a:buSzPts val="1600"/>
              <a:buFont typeface="Barlow"/>
              <a:buNone/>
              <a:defRPr sz="1600">
                <a:latin typeface="Barlow"/>
                <a:ea typeface="Barlow"/>
                <a:cs typeface="Barlow"/>
                <a:sym typeface="Barlow"/>
              </a:defRPr>
            </a:lvl9pPr>
          </a:lstStyle>
          <a:p>
            <a:endParaRPr/>
          </a:p>
        </p:txBody>
      </p:sp>
      <p:sp>
        <p:nvSpPr>
          <p:cNvPr id="410" name="Google Shape;410;p16"/>
          <p:cNvSpPr txBox="1">
            <a:spLocks noGrp="1"/>
          </p:cNvSpPr>
          <p:nvPr>
            <p:ph type="subTitle" idx="3"/>
          </p:nvPr>
        </p:nvSpPr>
        <p:spPr>
          <a:xfrm>
            <a:off x="713225" y="3927775"/>
            <a:ext cx="23790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Barlow"/>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Font typeface="Barlow"/>
              <a:buNone/>
              <a:defRPr sz="1600">
                <a:latin typeface="Barlow"/>
                <a:ea typeface="Barlow"/>
                <a:cs typeface="Barlow"/>
                <a:sym typeface="Barlow"/>
              </a:defRPr>
            </a:lvl4pPr>
            <a:lvl5pPr lvl="4" algn="ctr" rtl="0">
              <a:lnSpc>
                <a:spcPct val="100000"/>
              </a:lnSpc>
              <a:spcBef>
                <a:spcPts val="0"/>
              </a:spcBef>
              <a:spcAft>
                <a:spcPts val="0"/>
              </a:spcAft>
              <a:buSzPts val="1600"/>
              <a:buFont typeface="Barlow"/>
              <a:buNone/>
              <a:defRPr sz="1600">
                <a:latin typeface="Barlow"/>
                <a:ea typeface="Barlow"/>
                <a:cs typeface="Barlow"/>
                <a:sym typeface="Barlow"/>
              </a:defRPr>
            </a:lvl5pPr>
            <a:lvl6pPr lvl="5" algn="ctr" rtl="0">
              <a:lnSpc>
                <a:spcPct val="100000"/>
              </a:lnSpc>
              <a:spcBef>
                <a:spcPts val="0"/>
              </a:spcBef>
              <a:spcAft>
                <a:spcPts val="0"/>
              </a:spcAft>
              <a:buSzPts val="1600"/>
              <a:buFont typeface="Barlow"/>
              <a:buNone/>
              <a:defRPr sz="1600">
                <a:latin typeface="Barlow"/>
                <a:ea typeface="Barlow"/>
                <a:cs typeface="Barlow"/>
                <a:sym typeface="Barlow"/>
              </a:defRPr>
            </a:lvl6pPr>
            <a:lvl7pPr lvl="6" algn="ctr" rtl="0">
              <a:lnSpc>
                <a:spcPct val="100000"/>
              </a:lnSpc>
              <a:spcBef>
                <a:spcPts val="0"/>
              </a:spcBef>
              <a:spcAft>
                <a:spcPts val="0"/>
              </a:spcAft>
              <a:buSzPts val="1600"/>
              <a:buFont typeface="Barlow"/>
              <a:buNone/>
              <a:defRPr sz="1600">
                <a:latin typeface="Barlow"/>
                <a:ea typeface="Barlow"/>
                <a:cs typeface="Barlow"/>
                <a:sym typeface="Barlow"/>
              </a:defRPr>
            </a:lvl7pPr>
            <a:lvl8pPr lvl="7" algn="ctr" rtl="0">
              <a:lnSpc>
                <a:spcPct val="100000"/>
              </a:lnSpc>
              <a:spcBef>
                <a:spcPts val="0"/>
              </a:spcBef>
              <a:spcAft>
                <a:spcPts val="0"/>
              </a:spcAft>
              <a:buSzPts val="1600"/>
              <a:buFont typeface="Barlow"/>
              <a:buNone/>
              <a:defRPr sz="1600">
                <a:latin typeface="Barlow"/>
                <a:ea typeface="Barlow"/>
                <a:cs typeface="Barlow"/>
                <a:sym typeface="Barlow"/>
              </a:defRPr>
            </a:lvl8pPr>
            <a:lvl9pPr lvl="8" algn="ctr" rtl="0">
              <a:lnSpc>
                <a:spcPct val="100000"/>
              </a:lnSpc>
              <a:spcBef>
                <a:spcPts val="0"/>
              </a:spcBef>
              <a:spcAft>
                <a:spcPts val="0"/>
              </a:spcAft>
              <a:buSzPts val="1600"/>
              <a:buFont typeface="Barlow"/>
              <a:buNone/>
              <a:defRPr sz="1600">
                <a:latin typeface="Barlow"/>
                <a:ea typeface="Barlow"/>
                <a:cs typeface="Barlow"/>
                <a:sym typeface="Barlow"/>
              </a:defRPr>
            </a:lvl9pPr>
          </a:lstStyle>
          <a:p>
            <a:endParaRPr/>
          </a:p>
        </p:txBody>
      </p:sp>
      <p:sp>
        <p:nvSpPr>
          <p:cNvPr id="411" name="Google Shape;411;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6"/>
          <p:cNvSpPr txBox="1">
            <a:spLocks noGrp="1"/>
          </p:cNvSpPr>
          <p:nvPr>
            <p:ph type="title" idx="4" hasCustomPrompt="1"/>
          </p:nvPr>
        </p:nvSpPr>
        <p:spPr>
          <a:xfrm>
            <a:off x="4011000" y="2071978"/>
            <a:ext cx="1122000" cy="379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13" name="Google Shape;413;p16"/>
          <p:cNvSpPr txBox="1">
            <a:spLocks noGrp="1"/>
          </p:cNvSpPr>
          <p:nvPr>
            <p:ph type="title" idx="5" hasCustomPrompt="1"/>
          </p:nvPr>
        </p:nvSpPr>
        <p:spPr>
          <a:xfrm>
            <a:off x="6676000" y="2407125"/>
            <a:ext cx="1122000" cy="379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14" name="Google Shape;414;p16"/>
          <p:cNvSpPr txBox="1">
            <a:spLocks noGrp="1"/>
          </p:cNvSpPr>
          <p:nvPr>
            <p:ph type="title" idx="6" hasCustomPrompt="1"/>
          </p:nvPr>
        </p:nvSpPr>
        <p:spPr>
          <a:xfrm>
            <a:off x="1274650" y="2407125"/>
            <a:ext cx="1122000" cy="379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15" name="Google Shape;415;p16"/>
          <p:cNvSpPr txBox="1">
            <a:spLocks noGrp="1"/>
          </p:cNvSpPr>
          <p:nvPr>
            <p:ph type="title" idx="7"/>
          </p:nvPr>
        </p:nvSpPr>
        <p:spPr>
          <a:xfrm>
            <a:off x="1058824" y="3506025"/>
            <a:ext cx="1644900" cy="22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416" name="Google Shape;416;p16"/>
          <p:cNvSpPr txBox="1">
            <a:spLocks noGrp="1"/>
          </p:cNvSpPr>
          <p:nvPr>
            <p:ph type="title" idx="8"/>
          </p:nvPr>
        </p:nvSpPr>
        <p:spPr>
          <a:xfrm>
            <a:off x="3749548" y="3506025"/>
            <a:ext cx="1644900" cy="22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417" name="Google Shape;417;p16"/>
          <p:cNvSpPr txBox="1">
            <a:spLocks noGrp="1"/>
          </p:cNvSpPr>
          <p:nvPr>
            <p:ph type="title" idx="9"/>
          </p:nvPr>
        </p:nvSpPr>
        <p:spPr>
          <a:xfrm>
            <a:off x="6244475" y="3506100"/>
            <a:ext cx="1984800" cy="22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2">
    <p:bg>
      <p:bgPr>
        <a:blipFill>
          <a:blip r:embed="rId2">
            <a:alphaModFix/>
          </a:blip>
          <a:stretch>
            <a:fillRect/>
          </a:stretch>
        </a:blipFill>
        <a:effectLst/>
      </p:bgPr>
    </p:bg>
    <p:spTree>
      <p:nvGrpSpPr>
        <p:cNvPr id="1" name="Shape 418"/>
        <p:cNvGrpSpPr/>
        <p:nvPr/>
      </p:nvGrpSpPr>
      <p:grpSpPr>
        <a:xfrm>
          <a:off x="0" y="0"/>
          <a:ext cx="0" cy="0"/>
          <a:chOff x="0" y="0"/>
          <a:chExt cx="0" cy="0"/>
        </a:xfrm>
      </p:grpSpPr>
      <p:grpSp>
        <p:nvGrpSpPr>
          <p:cNvPr id="419" name="Google Shape;419;p17"/>
          <p:cNvGrpSpPr/>
          <p:nvPr/>
        </p:nvGrpSpPr>
        <p:grpSpPr>
          <a:xfrm>
            <a:off x="112047" y="1638763"/>
            <a:ext cx="8999703" cy="3844049"/>
            <a:chOff x="112047" y="1638763"/>
            <a:chExt cx="8999703" cy="3844049"/>
          </a:xfrm>
        </p:grpSpPr>
        <p:sp>
          <p:nvSpPr>
            <p:cNvPr id="420" name="Google Shape;420;p17"/>
            <p:cNvSpPr/>
            <p:nvPr/>
          </p:nvSpPr>
          <p:spPr>
            <a:xfrm>
              <a:off x="8551375" y="1638763"/>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8300695" y="4486041"/>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303509" y="309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112047" y="20486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17"/>
          <p:cNvGrpSpPr/>
          <p:nvPr/>
        </p:nvGrpSpPr>
        <p:grpSpPr>
          <a:xfrm>
            <a:off x="8311069" y="4394678"/>
            <a:ext cx="994696" cy="925312"/>
            <a:chOff x="920750" y="240450"/>
            <a:chExt cx="5619750" cy="5227750"/>
          </a:xfrm>
        </p:grpSpPr>
        <p:sp>
          <p:nvSpPr>
            <p:cNvPr id="428" name="Google Shape;428;p17"/>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17"/>
          <p:cNvGrpSpPr/>
          <p:nvPr/>
        </p:nvGrpSpPr>
        <p:grpSpPr>
          <a:xfrm rot="661379">
            <a:off x="240903" y="4374874"/>
            <a:ext cx="1038960" cy="590047"/>
            <a:chOff x="228650" y="628000"/>
            <a:chExt cx="6803150" cy="4041675"/>
          </a:xfrm>
        </p:grpSpPr>
        <p:sp>
          <p:nvSpPr>
            <p:cNvPr id="453" name="Google Shape;453;p17"/>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17"/>
          <p:cNvSpPr txBox="1">
            <a:spLocks noGrp="1"/>
          </p:cNvSpPr>
          <p:nvPr>
            <p:ph type="title"/>
          </p:nvPr>
        </p:nvSpPr>
        <p:spPr>
          <a:xfrm>
            <a:off x="2425000" y="1831775"/>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5"/>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8" name="Google Shape;458;p17"/>
          <p:cNvSpPr txBox="1">
            <a:spLocks noGrp="1"/>
          </p:cNvSpPr>
          <p:nvPr>
            <p:ph type="subTitle" idx="1"/>
          </p:nvPr>
        </p:nvSpPr>
        <p:spPr>
          <a:xfrm>
            <a:off x="2425000" y="2216373"/>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9" name="Google Shape;459;p17"/>
          <p:cNvSpPr txBox="1">
            <a:spLocks noGrp="1"/>
          </p:cNvSpPr>
          <p:nvPr>
            <p:ph type="title" idx="2"/>
          </p:nvPr>
        </p:nvSpPr>
        <p:spPr>
          <a:xfrm>
            <a:off x="4740958" y="1831775"/>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5"/>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0" name="Google Shape;460;p17"/>
          <p:cNvSpPr txBox="1">
            <a:spLocks noGrp="1"/>
          </p:cNvSpPr>
          <p:nvPr>
            <p:ph type="subTitle" idx="3"/>
          </p:nvPr>
        </p:nvSpPr>
        <p:spPr>
          <a:xfrm>
            <a:off x="4740958" y="2216373"/>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17"/>
          <p:cNvSpPr txBox="1">
            <a:spLocks noGrp="1"/>
          </p:cNvSpPr>
          <p:nvPr>
            <p:ph type="title" idx="4"/>
          </p:nvPr>
        </p:nvSpPr>
        <p:spPr>
          <a:xfrm>
            <a:off x="2425000" y="3255950"/>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5"/>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2" name="Google Shape;462;p17"/>
          <p:cNvSpPr txBox="1">
            <a:spLocks noGrp="1"/>
          </p:cNvSpPr>
          <p:nvPr>
            <p:ph type="subTitle" idx="5"/>
          </p:nvPr>
        </p:nvSpPr>
        <p:spPr>
          <a:xfrm>
            <a:off x="2425000" y="3641964"/>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 name="Google Shape;463;p17"/>
          <p:cNvSpPr txBox="1">
            <a:spLocks noGrp="1"/>
          </p:cNvSpPr>
          <p:nvPr>
            <p:ph type="subTitle" idx="6"/>
          </p:nvPr>
        </p:nvSpPr>
        <p:spPr>
          <a:xfrm>
            <a:off x="4740958" y="3641964"/>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4" name="Google Shape;464;p17"/>
          <p:cNvSpPr txBox="1">
            <a:spLocks noGrp="1"/>
          </p:cNvSpPr>
          <p:nvPr>
            <p:ph type="title" idx="7"/>
          </p:nvPr>
        </p:nvSpPr>
        <p:spPr>
          <a:xfrm>
            <a:off x="4740958" y="3255950"/>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5"/>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5" name="Google Shape;465;p17"/>
          <p:cNvSpPr txBox="1">
            <a:spLocks noGrp="1"/>
          </p:cNvSpPr>
          <p:nvPr>
            <p:ph type="title" idx="8"/>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
  <p:cSld name="CUSTOM_4">
    <p:bg>
      <p:bgPr>
        <a:blipFill>
          <a:blip r:embed="rId2">
            <a:alphaModFix/>
          </a:blip>
          <a:stretch>
            <a:fillRect/>
          </a:stretch>
        </a:blipFill>
        <a:effectLst/>
      </p:bgPr>
    </p:bg>
    <p:spTree>
      <p:nvGrpSpPr>
        <p:cNvPr id="1" name="Shape 466"/>
        <p:cNvGrpSpPr/>
        <p:nvPr/>
      </p:nvGrpSpPr>
      <p:grpSpPr>
        <a:xfrm>
          <a:off x="0" y="0"/>
          <a:ext cx="0" cy="0"/>
          <a:chOff x="0" y="0"/>
          <a:chExt cx="0" cy="0"/>
        </a:xfrm>
      </p:grpSpPr>
      <p:grpSp>
        <p:nvGrpSpPr>
          <p:cNvPr id="467" name="Google Shape;467;p18"/>
          <p:cNvGrpSpPr/>
          <p:nvPr/>
        </p:nvGrpSpPr>
        <p:grpSpPr>
          <a:xfrm>
            <a:off x="9" y="-29250"/>
            <a:ext cx="9046108" cy="5146743"/>
            <a:chOff x="9" y="-29250"/>
            <a:chExt cx="9046108" cy="5146743"/>
          </a:xfrm>
        </p:grpSpPr>
        <p:grpSp>
          <p:nvGrpSpPr>
            <p:cNvPr id="468" name="Google Shape;468;p18"/>
            <p:cNvGrpSpPr/>
            <p:nvPr/>
          </p:nvGrpSpPr>
          <p:grpSpPr>
            <a:xfrm rot="-1432388">
              <a:off x="274125" y="3650721"/>
              <a:ext cx="420291" cy="1443472"/>
              <a:chOff x="3054050" y="236475"/>
              <a:chExt cx="1501300" cy="5156150"/>
            </a:xfrm>
          </p:grpSpPr>
          <p:sp>
            <p:nvSpPr>
              <p:cNvPr id="469" name="Google Shape;469;p18"/>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18"/>
            <p:cNvGrpSpPr/>
            <p:nvPr/>
          </p:nvGrpSpPr>
          <p:grpSpPr>
            <a:xfrm rot="702686" flipH="1">
              <a:off x="7845078" y="66019"/>
              <a:ext cx="1076181" cy="1340606"/>
              <a:chOff x="1728250" y="237500"/>
              <a:chExt cx="4090750" cy="5095875"/>
            </a:xfrm>
          </p:grpSpPr>
          <p:sp>
            <p:nvSpPr>
              <p:cNvPr id="479" name="Google Shape;479;p18"/>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8"/>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8"/>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8"/>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8"/>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8"/>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8"/>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8"/>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8"/>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8"/>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8"/>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8"/>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8"/>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8"/>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8"/>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 name="Google Shape;508;p18"/>
          <p:cNvGrpSpPr/>
          <p:nvPr/>
        </p:nvGrpSpPr>
        <p:grpSpPr>
          <a:xfrm>
            <a:off x="820561" y="497548"/>
            <a:ext cx="8323428" cy="4683753"/>
            <a:chOff x="820561" y="497548"/>
            <a:chExt cx="8323428" cy="4683753"/>
          </a:xfrm>
        </p:grpSpPr>
        <p:sp>
          <p:nvSpPr>
            <p:cNvPr id="509" name="Google Shape;509;p18"/>
            <p:cNvSpPr/>
            <p:nvPr/>
          </p:nvSpPr>
          <p:spPr>
            <a:xfrm>
              <a:off x="8478000" y="15306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8"/>
            <p:cNvSpPr/>
            <p:nvPr/>
          </p:nvSpPr>
          <p:spPr>
            <a:xfrm>
              <a:off x="820561" y="497548"/>
              <a:ext cx="766778" cy="902147"/>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2844455" y="45257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3186412" y="42803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rot="-4558642">
              <a:off x="8065083" y="4084971"/>
              <a:ext cx="919121" cy="1047189"/>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18"/>
          <p:cNvSpPr txBox="1">
            <a:spLocks noGrp="1"/>
          </p:cNvSpPr>
          <p:nvPr>
            <p:ph type="title"/>
          </p:nvPr>
        </p:nvSpPr>
        <p:spPr>
          <a:xfrm>
            <a:off x="869249" y="1865075"/>
            <a:ext cx="19848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15" name="Google Shape;515;p18"/>
          <p:cNvSpPr txBox="1">
            <a:spLocks noGrp="1"/>
          </p:cNvSpPr>
          <p:nvPr>
            <p:ph type="subTitle" idx="1"/>
          </p:nvPr>
        </p:nvSpPr>
        <p:spPr>
          <a:xfrm>
            <a:off x="859049"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6" name="Google Shape;516;p18"/>
          <p:cNvSpPr txBox="1">
            <a:spLocks noGrp="1"/>
          </p:cNvSpPr>
          <p:nvPr>
            <p:ph type="title" idx="2"/>
          </p:nvPr>
        </p:nvSpPr>
        <p:spPr>
          <a:xfrm>
            <a:off x="3759148" y="1865075"/>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17" name="Google Shape;517;p18"/>
          <p:cNvSpPr txBox="1">
            <a:spLocks noGrp="1"/>
          </p:cNvSpPr>
          <p:nvPr>
            <p:ph type="subTitle" idx="3"/>
          </p:nvPr>
        </p:nvSpPr>
        <p:spPr>
          <a:xfrm>
            <a:off x="3578998"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8" name="Google Shape;518;p18"/>
          <p:cNvSpPr txBox="1">
            <a:spLocks noGrp="1"/>
          </p:cNvSpPr>
          <p:nvPr>
            <p:ph type="title" idx="4"/>
          </p:nvPr>
        </p:nvSpPr>
        <p:spPr>
          <a:xfrm>
            <a:off x="1029599"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19" name="Google Shape;519;p18"/>
          <p:cNvSpPr txBox="1">
            <a:spLocks noGrp="1"/>
          </p:cNvSpPr>
          <p:nvPr>
            <p:ph type="subTitle" idx="5"/>
          </p:nvPr>
        </p:nvSpPr>
        <p:spPr>
          <a:xfrm>
            <a:off x="868649"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0" name="Google Shape;520;p18"/>
          <p:cNvSpPr txBox="1">
            <a:spLocks noGrp="1"/>
          </p:cNvSpPr>
          <p:nvPr>
            <p:ph type="subTitle" idx="6"/>
          </p:nvPr>
        </p:nvSpPr>
        <p:spPr>
          <a:xfrm>
            <a:off x="3588598"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1" name="Google Shape;521;p18"/>
          <p:cNvSpPr txBox="1">
            <a:spLocks noGrp="1"/>
          </p:cNvSpPr>
          <p:nvPr>
            <p:ph type="title" idx="7"/>
          </p:nvPr>
        </p:nvSpPr>
        <p:spPr>
          <a:xfrm>
            <a:off x="6479099" y="1865075"/>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22" name="Google Shape;522;p18"/>
          <p:cNvSpPr txBox="1">
            <a:spLocks noGrp="1"/>
          </p:cNvSpPr>
          <p:nvPr>
            <p:ph type="subTitle" idx="8"/>
          </p:nvPr>
        </p:nvSpPr>
        <p:spPr>
          <a:xfrm>
            <a:off x="6308549"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3" name="Google Shape;523;p18"/>
          <p:cNvSpPr txBox="1">
            <a:spLocks noGrp="1"/>
          </p:cNvSpPr>
          <p:nvPr>
            <p:ph type="title" idx="9"/>
          </p:nvPr>
        </p:nvSpPr>
        <p:spPr>
          <a:xfrm>
            <a:off x="3749548"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24" name="Google Shape;524;p18"/>
          <p:cNvSpPr txBox="1">
            <a:spLocks noGrp="1"/>
          </p:cNvSpPr>
          <p:nvPr>
            <p:ph type="title" idx="13"/>
          </p:nvPr>
        </p:nvSpPr>
        <p:spPr>
          <a:xfrm>
            <a:off x="6469499"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25" name="Google Shape;525;p18"/>
          <p:cNvSpPr txBox="1">
            <a:spLocks noGrp="1"/>
          </p:cNvSpPr>
          <p:nvPr>
            <p:ph type="subTitle" idx="14"/>
          </p:nvPr>
        </p:nvSpPr>
        <p:spPr>
          <a:xfrm>
            <a:off x="6298949"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18"/>
          <p:cNvSpPr txBox="1">
            <a:spLocks noGrp="1"/>
          </p:cNvSpPr>
          <p:nvPr>
            <p:ph type="title" idx="15"/>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CUSTOM_5">
    <p:bg>
      <p:bgPr>
        <a:blipFill>
          <a:blip r:embed="rId2">
            <a:alphaModFix/>
          </a:blip>
          <a:stretch>
            <a:fillRect/>
          </a:stretch>
        </a:blipFill>
        <a:effectLst/>
      </p:bgPr>
    </p:bg>
    <p:spTree>
      <p:nvGrpSpPr>
        <p:cNvPr id="1" name="Shape 527"/>
        <p:cNvGrpSpPr/>
        <p:nvPr/>
      </p:nvGrpSpPr>
      <p:grpSpPr>
        <a:xfrm>
          <a:off x="0" y="0"/>
          <a:ext cx="0" cy="0"/>
          <a:chOff x="0" y="0"/>
          <a:chExt cx="0" cy="0"/>
        </a:xfrm>
      </p:grpSpPr>
      <p:sp>
        <p:nvSpPr>
          <p:cNvPr id="528" name="Google Shape;528;p19"/>
          <p:cNvSpPr txBox="1">
            <a:spLocks noGrp="1"/>
          </p:cNvSpPr>
          <p:nvPr>
            <p:ph type="title"/>
          </p:nvPr>
        </p:nvSpPr>
        <p:spPr>
          <a:xfrm>
            <a:off x="964499" y="3505275"/>
            <a:ext cx="17751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529" name="Google Shape;529;p19"/>
          <p:cNvSpPr txBox="1">
            <a:spLocks noGrp="1"/>
          </p:cNvSpPr>
          <p:nvPr>
            <p:ph type="subTitle" idx="1"/>
          </p:nvPr>
        </p:nvSpPr>
        <p:spPr>
          <a:xfrm>
            <a:off x="764400" y="3840703"/>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30" name="Google Shape;530;p19"/>
          <p:cNvSpPr txBox="1">
            <a:spLocks noGrp="1"/>
          </p:cNvSpPr>
          <p:nvPr>
            <p:ph type="title" idx="2"/>
          </p:nvPr>
        </p:nvSpPr>
        <p:spPr>
          <a:xfrm>
            <a:off x="3662324" y="1664975"/>
            <a:ext cx="17751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531" name="Google Shape;531;p19"/>
          <p:cNvSpPr txBox="1">
            <a:spLocks noGrp="1"/>
          </p:cNvSpPr>
          <p:nvPr>
            <p:ph type="subTitle" idx="3"/>
          </p:nvPr>
        </p:nvSpPr>
        <p:spPr>
          <a:xfrm>
            <a:off x="3462225" y="1999748"/>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32" name="Google Shape;532;p19"/>
          <p:cNvSpPr txBox="1">
            <a:spLocks noGrp="1"/>
          </p:cNvSpPr>
          <p:nvPr>
            <p:ph type="title" idx="4"/>
          </p:nvPr>
        </p:nvSpPr>
        <p:spPr>
          <a:xfrm>
            <a:off x="6304350" y="3505275"/>
            <a:ext cx="19752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grpSp>
        <p:nvGrpSpPr>
          <p:cNvPr id="533" name="Google Shape;533;p19"/>
          <p:cNvGrpSpPr/>
          <p:nvPr/>
        </p:nvGrpSpPr>
        <p:grpSpPr>
          <a:xfrm flipH="1">
            <a:off x="183886" y="-276027"/>
            <a:ext cx="8960108" cy="5499278"/>
            <a:chOff x="183880" y="-317977"/>
            <a:chExt cx="8960108" cy="5499278"/>
          </a:xfrm>
        </p:grpSpPr>
        <p:sp>
          <p:nvSpPr>
            <p:cNvPr id="534" name="Google Shape;534;p19"/>
            <p:cNvSpPr/>
            <p:nvPr/>
          </p:nvSpPr>
          <p:spPr>
            <a:xfrm>
              <a:off x="8286750" y="-222250"/>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9"/>
            <p:cNvSpPr/>
            <p:nvPr/>
          </p:nvSpPr>
          <p:spPr>
            <a:xfrm>
              <a:off x="281536" y="-317977"/>
              <a:ext cx="766778" cy="902147"/>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p:nvPr/>
          </p:nvSpPr>
          <p:spPr>
            <a:xfrm>
              <a:off x="183880" y="46116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525837" y="43661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9"/>
            <p:cNvSpPr/>
            <p:nvPr/>
          </p:nvSpPr>
          <p:spPr>
            <a:xfrm rot="-4558642">
              <a:off x="8065083" y="4084971"/>
              <a:ext cx="919121" cy="1047189"/>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 name="Google Shape;539;p19"/>
          <p:cNvSpPr txBox="1">
            <a:spLocks noGrp="1"/>
          </p:cNvSpPr>
          <p:nvPr>
            <p:ph type="subTitle" idx="5"/>
          </p:nvPr>
        </p:nvSpPr>
        <p:spPr>
          <a:xfrm>
            <a:off x="6204300" y="3840703"/>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40" name="Google Shape;540;p19"/>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41" name="Google Shape;541;p19"/>
          <p:cNvGrpSpPr/>
          <p:nvPr/>
        </p:nvGrpSpPr>
        <p:grpSpPr>
          <a:xfrm rot="1177724">
            <a:off x="315158" y="34640"/>
            <a:ext cx="437496" cy="1336893"/>
            <a:chOff x="2927175" y="237525"/>
            <a:chExt cx="1675775" cy="5120800"/>
          </a:xfrm>
        </p:grpSpPr>
        <p:sp>
          <p:nvSpPr>
            <p:cNvPr id="542" name="Google Shape;542;p19"/>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9"/>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19"/>
          <p:cNvGrpSpPr/>
          <p:nvPr/>
        </p:nvGrpSpPr>
        <p:grpSpPr>
          <a:xfrm rot="2382617">
            <a:off x="8505389" y="3608030"/>
            <a:ext cx="1196171" cy="969836"/>
            <a:chOff x="801950" y="234000"/>
            <a:chExt cx="5754825" cy="5011675"/>
          </a:xfrm>
        </p:grpSpPr>
        <p:sp>
          <p:nvSpPr>
            <p:cNvPr id="552" name="Google Shape;552;p19"/>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CUSTOM_6">
    <p:bg>
      <p:bgPr>
        <a:blipFill>
          <a:blip r:embed="rId2">
            <a:alphaModFix/>
          </a:blip>
          <a:stretch>
            <a:fillRect/>
          </a:stretch>
        </a:blipFill>
        <a:effectLst/>
      </p:bgPr>
    </p:bg>
    <p:spTree>
      <p:nvGrpSpPr>
        <p:cNvPr id="1" name="Shape 561"/>
        <p:cNvGrpSpPr/>
        <p:nvPr/>
      </p:nvGrpSpPr>
      <p:grpSpPr>
        <a:xfrm>
          <a:off x="0" y="0"/>
          <a:ext cx="0" cy="0"/>
          <a:chOff x="0" y="0"/>
          <a:chExt cx="0" cy="0"/>
        </a:xfrm>
      </p:grpSpPr>
      <p:grpSp>
        <p:nvGrpSpPr>
          <p:cNvPr id="562" name="Google Shape;562;p20"/>
          <p:cNvGrpSpPr/>
          <p:nvPr/>
        </p:nvGrpSpPr>
        <p:grpSpPr>
          <a:xfrm>
            <a:off x="165172" y="430866"/>
            <a:ext cx="8827941" cy="4486054"/>
            <a:chOff x="165172" y="430866"/>
            <a:chExt cx="8827941" cy="4486054"/>
          </a:xfrm>
        </p:grpSpPr>
        <p:sp>
          <p:nvSpPr>
            <p:cNvPr id="563" name="Google Shape;563;p20"/>
            <p:cNvSpPr/>
            <p:nvPr/>
          </p:nvSpPr>
          <p:spPr>
            <a:xfrm>
              <a:off x="8592309" y="38910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a:off x="662122" y="45180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a:off x="165172" y="4216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a:off x="2644075" y="43086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20"/>
          <p:cNvSpPr txBox="1">
            <a:spLocks noGrp="1"/>
          </p:cNvSpPr>
          <p:nvPr>
            <p:ph type="title"/>
          </p:nvPr>
        </p:nvSpPr>
        <p:spPr>
          <a:xfrm>
            <a:off x="713225" y="2126813"/>
            <a:ext cx="4544400" cy="111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568" name="Google Shape;568;p20"/>
          <p:cNvSpPr txBox="1">
            <a:spLocks noGrp="1"/>
          </p:cNvSpPr>
          <p:nvPr>
            <p:ph type="title" idx="2" hasCustomPrompt="1"/>
          </p:nvPr>
        </p:nvSpPr>
        <p:spPr>
          <a:xfrm>
            <a:off x="713225" y="995050"/>
            <a:ext cx="1732800" cy="747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6000"/>
              <a:buNone/>
              <a:defRPr sz="8000">
                <a:solidFill>
                  <a:schemeClr val="accent1"/>
                </a:solidFill>
              </a:defRPr>
            </a:lvl1pPr>
            <a:lvl2pPr lvl="1" algn="l" rtl="0">
              <a:spcBef>
                <a:spcPts val="0"/>
              </a:spcBef>
              <a:spcAft>
                <a:spcPts val="0"/>
              </a:spcAft>
              <a:buClr>
                <a:schemeClr val="accent1"/>
              </a:buClr>
              <a:buSzPts val="6000"/>
              <a:buNone/>
              <a:defRPr sz="6000">
                <a:solidFill>
                  <a:schemeClr val="accent1"/>
                </a:solidFill>
              </a:defRPr>
            </a:lvl2pPr>
            <a:lvl3pPr lvl="2" algn="l" rtl="0">
              <a:spcBef>
                <a:spcPts val="0"/>
              </a:spcBef>
              <a:spcAft>
                <a:spcPts val="0"/>
              </a:spcAft>
              <a:buClr>
                <a:schemeClr val="accent1"/>
              </a:buClr>
              <a:buSzPts val="6000"/>
              <a:buNone/>
              <a:defRPr sz="6000">
                <a:solidFill>
                  <a:schemeClr val="accent1"/>
                </a:solidFill>
              </a:defRPr>
            </a:lvl3pPr>
            <a:lvl4pPr lvl="3" algn="l" rtl="0">
              <a:spcBef>
                <a:spcPts val="0"/>
              </a:spcBef>
              <a:spcAft>
                <a:spcPts val="0"/>
              </a:spcAft>
              <a:buClr>
                <a:schemeClr val="accent1"/>
              </a:buClr>
              <a:buSzPts val="6000"/>
              <a:buNone/>
              <a:defRPr sz="6000">
                <a:solidFill>
                  <a:schemeClr val="accent1"/>
                </a:solidFill>
              </a:defRPr>
            </a:lvl4pPr>
            <a:lvl5pPr lvl="4" algn="l" rtl="0">
              <a:spcBef>
                <a:spcPts val="0"/>
              </a:spcBef>
              <a:spcAft>
                <a:spcPts val="0"/>
              </a:spcAft>
              <a:buClr>
                <a:schemeClr val="accent1"/>
              </a:buClr>
              <a:buSzPts val="6000"/>
              <a:buNone/>
              <a:defRPr sz="6000">
                <a:solidFill>
                  <a:schemeClr val="accent1"/>
                </a:solidFill>
              </a:defRPr>
            </a:lvl5pPr>
            <a:lvl6pPr lvl="5" algn="l" rtl="0">
              <a:spcBef>
                <a:spcPts val="0"/>
              </a:spcBef>
              <a:spcAft>
                <a:spcPts val="0"/>
              </a:spcAft>
              <a:buClr>
                <a:schemeClr val="accent1"/>
              </a:buClr>
              <a:buSzPts val="6000"/>
              <a:buNone/>
              <a:defRPr sz="6000">
                <a:solidFill>
                  <a:schemeClr val="accent1"/>
                </a:solidFill>
              </a:defRPr>
            </a:lvl6pPr>
            <a:lvl7pPr lvl="6" algn="l" rtl="0">
              <a:spcBef>
                <a:spcPts val="0"/>
              </a:spcBef>
              <a:spcAft>
                <a:spcPts val="0"/>
              </a:spcAft>
              <a:buClr>
                <a:schemeClr val="accent1"/>
              </a:buClr>
              <a:buSzPts val="6000"/>
              <a:buNone/>
              <a:defRPr sz="6000">
                <a:solidFill>
                  <a:schemeClr val="accent1"/>
                </a:solidFill>
              </a:defRPr>
            </a:lvl7pPr>
            <a:lvl8pPr lvl="7" algn="l" rtl="0">
              <a:spcBef>
                <a:spcPts val="0"/>
              </a:spcBef>
              <a:spcAft>
                <a:spcPts val="0"/>
              </a:spcAft>
              <a:buClr>
                <a:schemeClr val="accent1"/>
              </a:buClr>
              <a:buSzPts val="6000"/>
              <a:buNone/>
              <a:defRPr sz="6000">
                <a:solidFill>
                  <a:schemeClr val="accent1"/>
                </a:solidFill>
              </a:defRPr>
            </a:lvl8pPr>
            <a:lvl9pPr lvl="8" algn="l" rtl="0">
              <a:spcBef>
                <a:spcPts val="0"/>
              </a:spcBef>
              <a:spcAft>
                <a:spcPts val="0"/>
              </a:spcAft>
              <a:buClr>
                <a:schemeClr val="accent1"/>
              </a:buClr>
              <a:buSzPts val="6000"/>
              <a:buNone/>
              <a:defRPr sz="6000">
                <a:solidFill>
                  <a:schemeClr val="accent1"/>
                </a:solidFill>
              </a:defRPr>
            </a:lvl9pPr>
          </a:lstStyle>
          <a:p>
            <a:r>
              <a:t>xx%</a:t>
            </a:r>
          </a:p>
        </p:txBody>
      </p:sp>
      <p:sp>
        <p:nvSpPr>
          <p:cNvPr id="569" name="Google Shape;569;p20"/>
          <p:cNvSpPr txBox="1">
            <a:spLocks noGrp="1"/>
          </p:cNvSpPr>
          <p:nvPr>
            <p:ph type="subTitle" idx="1"/>
          </p:nvPr>
        </p:nvSpPr>
        <p:spPr>
          <a:xfrm>
            <a:off x="713225" y="3736725"/>
            <a:ext cx="3219600" cy="283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175650" y="390777"/>
            <a:ext cx="8257277" cy="4655474"/>
            <a:chOff x="175650" y="390777"/>
            <a:chExt cx="8257277" cy="4655474"/>
          </a:xfrm>
        </p:grpSpPr>
        <p:sp>
          <p:nvSpPr>
            <p:cNvPr id="21" name="Google Shape;21;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CUSTOM_7">
    <p:bg>
      <p:bgPr>
        <a:blipFill>
          <a:blip r:embed="rId2">
            <a:alphaModFix/>
          </a:blip>
          <a:stretch>
            <a:fillRect/>
          </a:stretch>
        </a:blipFill>
        <a:effectLst/>
      </p:bgPr>
    </p:bg>
    <p:spTree>
      <p:nvGrpSpPr>
        <p:cNvPr id="1" name="Shape 570"/>
        <p:cNvGrpSpPr/>
        <p:nvPr/>
      </p:nvGrpSpPr>
      <p:grpSpPr>
        <a:xfrm>
          <a:off x="0" y="0"/>
          <a:ext cx="0" cy="0"/>
          <a:chOff x="0" y="0"/>
          <a:chExt cx="0" cy="0"/>
        </a:xfrm>
      </p:grpSpPr>
      <p:grpSp>
        <p:nvGrpSpPr>
          <p:cNvPr id="571" name="Google Shape;571;p21"/>
          <p:cNvGrpSpPr/>
          <p:nvPr/>
        </p:nvGrpSpPr>
        <p:grpSpPr>
          <a:xfrm rot="-814160">
            <a:off x="7611682" y="115004"/>
            <a:ext cx="1084406" cy="874180"/>
            <a:chOff x="750100" y="236175"/>
            <a:chExt cx="6175375" cy="4978200"/>
          </a:xfrm>
        </p:grpSpPr>
        <p:sp>
          <p:nvSpPr>
            <p:cNvPr id="572" name="Google Shape;572;p21"/>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1"/>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1"/>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21"/>
          <p:cNvGrpSpPr/>
          <p:nvPr/>
        </p:nvGrpSpPr>
        <p:grpSpPr>
          <a:xfrm>
            <a:off x="348016" y="3827454"/>
            <a:ext cx="1113263" cy="1020664"/>
            <a:chOff x="828075" y="238325"/>
            <a:chExt cx="5656825" cy="5186300"/>
          </a:xfrm>
        </p:grpSpPr>
        <p:sp>
          <p:nvSpPr>
            <p:cNvPr id="579" name="Google Shape;579;p21"/>
            <p:cNvSpPr/>
            <p:nvPr/>
          </p:nvSpPr>
          <p:spPr>
            <a:xfrm>
              <a:off x="1148150" y="747850"/>
              <a:ext cx="4970950" cy="4298825"/>
            </a:xfrm>
            <a:custGeom>
              <a:avLst/>
              <a:gdLst/>
              <a:ahLst/>
              <a:cxnLst/>
              <a:rect l="l" t="t" r="r" b="b"/>
              <a:pathLst>
                <a:path w="198838" h="171953" extrusionOk="0">
                  <a:moveTo>
                    <a:pt x="1" y="25597"/>
                  </a:moveTo>
                  <a:lnTo>
                    <a:pt x="4442" y="29255"/>
                  </a:lnTo>
                  <a:cubicBezTo>
                    <a:pt x="4397" y="29110"/>
                    <a:pt x="4354" y="28966"/>
                    <a:pt x="4313" y="28821"/>
                  </a:cubicBezTo>
                  <a:lnTo>
                    <a:pt x="4313" y="28821"/>
                  </a:lnTo>
                  <a:cubicBezTo>
                    <a:pt x="2879" y="27743"/>
                    <a:pt x="1441" y="26668"/>
                    <a:pt x="1" y="25597"/>
                  </a:cubicBezTo>
                  <a:close/>
                  <a:moveTo>
                    <a:pt x="29998" y="0"/>
                  </a:moveTo>
                  <a:cubicBezTo>
                    <a:pt x="28100" y="0"/>
                    <a:pt x="26197" y="165"/>
                    <a:pt x="24300" y="514"/>
                  </a:cubicBezTo>
                  <a:cubicBezTo>
                    <a:pt x="11645" y="3096"/>
                    <a:pt x="776" y="16402"/>
                    <a:pt x="4313" y="28821"/>
                  </a:cubicBezTo>
                  <a:lnTo>
                    <a:pt x="4313" y="28821"/>
                  </a:lnTo>
                  <a:cubicBezTo>
                    <a:pt x="52572" y="65101"/>
                    <a:pt x="97367" y="105556"/>
                    <a:pt x="138220" y="149707"/>
                  </a:cubicBezTo>
                  <a:cubicBezTo>
                    <a:pt x="144230" y="156762"/>
                    <a:pt x="151284" y="163033"/>
                    <a:pt x="159123" y="167736"/>
                  </a:cubicBezTo>
                  <a:cubicBezTo>
                    <a:pt x="163866" y="170337"/>
                    <a:pt x="169327" y="171953"/>
                    <a:pt x="174665" y="171953"/>
                  </a:cubicBezTo>
                  <a:cubicBezTo>
                    <a:pt x="178441" y="171953"/>
                    <a:pt x="182156" y="171144"/>
                    <a:pt x="185513" y="169303"/>
                  </a:cubicBezTo>
                  <a:cubicBezTo>
                    <a:pt x="195441" y="163555"/>
                    <a:pt x="198838" y="149968"/>
                    <a:pt x="195703" y="138733"/>
                  </a:cubicBezTo>
                  <a:cubicBezTo>
                    <a:pt x="192567" y="127759"/>
                    <a:pt x="183945" y="118876"/>
                    <a:pt x="175584" y="111037"/>
                  </a:cubicBezTo>
                  <a:cubicBezTo>
                    <a:pt x="147365" y="86215"/>
                    <a:pt x="112092" y="69493"/>
                    <a:pt x="86747" y="41797"/>
                  </a:cubicBezTo>
                  <a:cubicBezTo>
                    <a:pt x="77863" y="32129"/>
                    <a:pt x="70286" y="21416"/>
                    <a:pt x="60357" y="12794"/>
                  </a:cubicBezTo>
                  <a:cubicBezTo>
                    <a:pt x="51677" y="5449"/>
                    <a:pt x="40911" y="0"/>
                    <a:pt x="29998"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1"/>
            <p:cNvSpPr/>
            <p:nvPr/>
          </p:nvSpPr>
          <p:spPr>
            <a:xfrm>
              <a:off x="828075" y="238325"/>
              <a:ext cx="5656825" cy="5186300"/>
            </a:xfrm>
            <a:custGeom>
              <a:avLst/>
              <a:gdLst/>
              <a:ahLst/>
              <a:cxnLst/>
              <a:rect l="l" t="t" r="r" b="b"/>
              <a:pathLst>
                <a:path w="226273" h="207452" extrusionOk="0">
                  <a:moveTo>
                    <a:pt x="43080" y="4107"/>
                  </a:moveTo>
                  <a:cubicBezTo>
                    <a:pt x="43505" y="4107"/>
                    <a:pt x="43896" y="4303"/>
                    <a:pt x="44158" y="4695"/>
                  </a:cubicBezTo>
                  <a:cubicBezTo>
                    <a:pt x="45464" y="5479"/>
                    <a:pt x="46509" y="6263"/>
                    <a:pt x="47554" y="7308"/>
                  </a:cubicBezTo>
                  <a:cubicBezTo>
                    <a:pt x="49383" y="8876"/>
                    <a:pt x="49383" y="9398"/>
                    <a:pt x="47816" y="11227"/>
                  </a:cubicBezTo>
                  <a:cubicBezTo>
                    <a:pt x="44680" y="14885"/>
                    <a:pt x="41022" y="18543"/>
                    <a:pt x="37626" y="22201"/>
                  </a:cubicBezTo>
                  <a:cubicBezTo>
                    <a:pt x="34752" y="25337"/>
                    <a:pt x="31877" y="28733"/>
                    <a:pt x="29003" y="31869"/>
                  </a:cubicBezTo>
                  <a:cubicBezTo>
                    <a:pt x="28481" y="32653"/>
                    <a:pt x="27958" y="33436"/>
                    <a:pt x="27697" y="34220"/>
                  </a:cubicBezTo>
                  <a:cubicBezTo>
                    <a:pt x="27697" y="34743"/>
                    <a:pt x="27958" y="35527"/>
                    <a:pt x="28481" y="36049"/>
                  </a:cubicBezTo>
                  <a:lnTo>
                    <a:pt x="29787" y="36049"/>
                  </a:lnTo>
                  <a:cubicBezTo>
                    <a:pt x="31355" y="35004"/>
                    <a:pt x="32661" y="33698"/>
                    <a:pt x="33706" y="32130"/>
                  </a:cubicBezTo>
                  <a:cubicBezTo>
                    <a:pt x="39193" y="26120"/>
                    <a:pt x="44942" y="20111"/>
                    <a:pt x="50429" y="14363"/>
                  </a:cubicBezTo>
                  <a:cubicBezTo>
                    <a:pt x="50862" y="13497"/>
                    <a:pt x="51832" y="12990"/>
                    <a:pt x="52747" y="12990"/>
                  </a:cubicBezTo>
                  <a:cubicBezTo>
                    <a:pt x="52936" y="12990"/>
                    <a:pt x="53123" y="13011"/>
                    <a:pt x="53303" y="13056"/>
                  </a:cubicBezTo>
                  <a:cubicBezTo>
                    <a:pt x="55393" y="13317"/>
                    <a:pt x="56438" y="15669"/>
                    <a:pt x="55132" y="17237"/>
                  </a:cubicBezTo>
                  <a:cubicBezTo>
                    <a:pt x="54087" y="18804"/>
                    <a:pt x="52258" y="20895"/>
                    <a:pt x="51474" y="22201"/>
                  </a:cubicBezTo>
                  <a:cubicBezTo>
                    <a:pt x="50429" y="23246"/>
                    <a:pt x="49383" y="24553"/>
                    <a:pt x="48338" y="25859"/>
                  </a:cubicBezTo>
                  <a:cubicBezTo>
                    <a:pt x="47032" y="27949"/>
                    <a:pt x="46771" y="29517"/>
                    <a:pt x="48077" y="30040"/>
                  </a:cubicBezTo>
                  <a:cubicBezTo>
                    <a:pt x="48365" y="30136"/>
                    <a:pt x="48626" y="30179"/>
                    <a:pt x="48866" y="30179"/>
                  </a:cubicBezTo>
                  <a:cubicBezTo>
                    <a:pt x="49932" y="30179"/>
                    <a:pt x="50572" y="29325"/>
                    <a:pt x="51212" y="28472"/>
                  </a:cubicBezTo>
                  <a:cubicBezTo>
                    <a:pt x="53041" y="26382"/>
                    <a:pt x="54609" y="24291"/>
                    <a:pt x="56438" y="22201"/>
                  </a:cubicBezTo>
                  <a:cubicBezTo>
                    <a:pt x="56961" y="21156"/>
                    <a:pt x="57745" y="20372"/>
                    <a:pt x="58790" y="19588"/>
                  </a:cubicBezTo>
                  <a:cubicBezTo>
                    <a:pt x="59051" y="19327"/>
                    <a:pt x="59378" y="19196"/>
                    <a:pt x="59704" y="19196"/>
                  </a:cubicBezTo>
                  <a:cubicBezTo>
                    <a:pt x="60031" y="19196"/>
                    <a:pt x="60357" y="19327"/>
                    <a:pt x="60619" y="19588"/>
                  </a:cubicBezTo>
                  <a:cubicBezTo>
                    <a:pt x="61141" y="20111"/>
                    <a:pt x="61141" y="20633"/>
                    <a:pt x="60880" y="21417"/>
                  </a:cubicBezTo>
                  <a:lnTo>
                    <a:pt x="54870" y="29256"/>
                  </a:lnTo>
                  <a:cubicBezTo>
                    <a:pt x="52258" y="32653"/>
                    <a:pt x="51735" y="34482"/>
                    <a:pt x="53303" y="35004"/>
                  </a:cubicBezTo>
                  <a:cubicBezTo>
                    <a:pt x="53531" y="35055"/>
                    <a:pt x="53746" y="35078"/>
                    <a:pt x="53951" y="35078"/>
                  </a:cubicBezTo>
                  <a:cubicBezTo>
                    <a:pt x="55857" y="35078"/>
                    <a:pt x="56801" y="33023"/>
                    <a:pt x="57745" y="31607"/>
                  </a:cubicBezTo>
                  <a:cubicBezTo>
                    <a:pt x="59835" y="29256"/>
                    <a:pt x="61925" y="26904"/>
                    <a:pt x="64015" y="24291"/>
                  </a:cubicBezTo>
                  <a:cubicBezTo>
                    <a:pt x="64277" y="24030"/>
                    <a:pt x="64538" y="23900"/>
                    <a:pt x="64832" y="23900"/>
                  </a:cubicBezTo>
                  <a:cubicBezTo>
                    <a:pt x="65126" y="23900"/>
                    <a:pt x="65452" y="24030"/>
                    <a:pt x="65844" y="24291"/>
                  </a:cubicBezTo>
                  <a:cubicBezTo>
                    <a:pt x="66628" y="24814"/>
                    <a:pt x="67151" y="25859"/>
                    <a:pt x="66628" y="26643"/>
                  </a:cubicBezTo>
                  <a:cubicBezTo>
                    <a:pt x="65322" y="28211"/>
                    <a:pt x="64015" y="29778"/>
                    <a:pt x="62709" y="31346"/>
                  </a:cubicBezTo>
                  <a:cubicBezTo>
                    <a:pt x="60619" y="33436"/>
                    <a:pt x="58790" y="35527"/>
                    <a:pt x="56699" y="37878"/>
                  </a:cubicBezTo>
                  <a:cubicBezTo>
                    <a:pt x="56177" y="38662"/>
                    <a:pt x="56438" y="39707"/>
                    <a:pt x="57222" y="40230"/>
                  </a:cubicBezTo>
                  <a:cubicBezTo>
                    <a:pt x="57483" y="40360"/>
                    <a:pt x="57810" y="40426"/>
                    <a:pt x="58136" y="40426"/>
                  </a:cubicBezTo>
                  <a:cubicBezTo>
                    <a:pt x="58463" y="40426"/>
                    <a:pt x="58790" y="40360"/>
                    <a:pt x="59051" y="40230"/>
                  </a:cubicBezTo>
                  <a:cubicBezTo>
                    <a:pt x="60357" y="39185"/>
                    <a:pt x="61664" y="38140"/>
                    <a:pt x="62709" y="36833"/>
                  </a:cubicBezTo>
                  <a:cubicBezTo>
                    <a:pt x="64799" y="34743"/>
                    <a:pt x="66890" y="32391"/>
                    <a:pt x="69241" y="30040"/>
                  </a:cubicBezTo>
                  <a:cubicBezTo>
                    <a:pt x="69633" y="29648"/>
                    <a:pt x="70156" y="29452"/>
                    <a:pt x="70678" y="29452"/>
                  </a:cubicBezTo>
                  <a:cubicBezTo>
                    <a:pt x="71201" y="29452"/>
                    <a:pt x="71723" y="29648"/>
                    <a:pt x="72115" y="30040"/>
                  </a:cubicBezTo>
                  <a:cubicBezTo>
                    <a:pt x="73160" y="30562"/>
                    <a:pt x="73683" y="31346"/>
                    <a:pt x="73160" y="32391"/>
                  </a:cubicBezTo>
                  <a:cubicBezTo>
                    <a:pt x="72115" y="33698"/>
                    <a:pt x="71070" y="35265"/>
                    <a:pt x="69764" y="36572"/>
                  </a:cubicBezTo>
                  <a:cubicBezTo>
                    <a:pt x="64799" y="42320"/>
                    <a:pt x="59835" y="47807"/>
                    <a:pt x="54870" y="53294"/>
                  </a:cubicBezTo>
                  <a:cubicBezTo>
                    <a:pt x="53825" y="54600"/>
                    <a:pt x="52780" y="55907"/>
                    <a:pt x="51996" y="57213"/>
                  </a:cubicBezTo>
                  <a:cubicBezTo>
                    <a:pt x="51474" y="57736"/>
                    <a:pt x="51735" y="58258"/>
                    <a:pt x="52258" y="59042"/>
                  </a:cubicBezTo>
                  <a:cubicBezTo>
                    <a:pt x="52519" y="59304"/>
                    <a:pt x="52845" y="59434"/>
                    <a:pt x="53172" y="59434"/>
                  </a:cubicBezTo>
                  <a:cubicBezTo>
                    <a:pt x="53499" y="59434"/>
                    <a:pt x="53825" y="59304"/>
                    <a:pt x="54087" y="59042"/>
                  </a:cubicBezTo>
                  <a:cubicBezTo>
                    <a:pt x="55132" y="58520"/>
                    <a:pt x="56177" y="57475"/>
                    <a:pt x="57222" y="56691"/>
                  </a:cubicBezTo>
                  <a:cubicBezTo>
                    <a:pt x="61925" y="51204"/>
                    <a:pt x="66890" y="45717"/>
                    <a:pt x="71854" y="40230"/>
                  </a:cubicBezTo>
                  <a:cubicBezTo>
                    <a:pt x="72899" y="38923"/>
                    <a:pt x="74205" y="37617"/>
                    <a:pt x="75512" y="36311"/>
                  </a:cubicBezTo>
                  <a:cubicBezTo>
                    <a:pt x="75926" y="35621"/>
                    <a:pt x="76558" y="35295"/>
                    <a:pt x="77216" y="35295"/>
                  </a:cubicBezTo>
                  <a:cubicBezTo>
                    <a:pt x="77805" y="35295"/>
                    <a:pt x="78415" y="35556"/>
                    <a:pt x="78909" y="36049"/>
                  </a:cubicBezTo>
                  <a:cubicBezTo>
                    <a:pt x="80738" y="37356"/>
                    <a:pt x="82567" y="38662"/>
                    <a:pt x="83350" y="40752"/>
                  </a:cubicBezTo>
                  <a:lnTo>
                    <a:pt x="83350" y="41014"/>
                  </a:lnTo>
                  <a:cubicBezTo>
                    <a:pt x="85702" y="42581"/>
                    <a:pt x="85963" y="43365"/>
                    <a:pt x="84918" y="44672"/>
                  </a:cubicBezTo>
                  <a:cubicBezTo>
                    <a:pt x="82828" y="47546"/>
                    <a:pt x="80215" y="50159"/>
                    <a:pt x="78125" y="53033"/>
                  </a:cubicBezTo>
                  <a:cubicBezTo>
                    <a:pt x="76296" y="55123"/>
                    <a:pt x="76034" y="57213"/>
                    <a:pt x="77080" y="57475"/>
                  </a:cubicBezTo>
                  <a:cubicBezTo>
                    <a:pt x="77468" y="57620"/>
                    <a:pt x="77811" y="57685"/>
                    <a:pt x="78120" y="57685"/>
                  </a:cubicBezTo>
                  <a:cubicBezTo>
                    <a:pt x="79470" y="57685"/>
                    <a:pt x="80148" y="56448"/>
                    <a:pt x="80999" y="55384"/>
                  </a:cubicBezTo>
                  <a:cubicBezTo>
                    <a:pt x="83089" y="53033"/>
                    <a:pt x="85179" y="50681"/>
                    <a:pt x="87270" y="48330"/>
                  </a:cubicBezTo>
                  <a:cubicBezTo>
                    <a:pt x="88054" y="47807"/>
                    <a:pt x="88837" y="47284"/>
                    <a:pt x="89621" y="46762"/>
                  </a:cubicBezTo>
                  <a:cubicBezTo>
                    <a:pt x="89621" y="46762"/>
                    <a:pt x="89883" y="46762"/>
                    <a:pt x="90144" y="47023"/>
                  </a:cubicBezTo>
                  <a:cubicBezTo>
                    <a:pt x="90405" y="47284"/>
                    <a:pt x="90666" y="47807"/>
                    <a:pt x="90666" y="48068"/>
                  </a:cubicBezTo>
                  <a:cubicBezTo>
                    <a:pt x="90405" y="49113"/>
                    <a:pt x="89883" y="50159"/>
                    <a:pt x="89099" y="50942"/>
                  </a:cubicBezTo>
                  <a:cubicBezTo>
                    <a:pt x="87008" y="53555"/>
                    <a:pt x="84918" y="55907"/>
                    <a:pt x="82828" y="58258"/>
                  </a:cubicBezTo>
                  <a:cubicBezTo>
                    <a:pt x="82305" y="59042"/>
                    <a:pt x="82044" y="59565"/>
                    <a:pt x="81521" y="60610"/>
                  </a:cubicBezTo>
                  <a:cubicBezTo>
                    <a:pt x="81260" y="61394"/>
                    <a:pt x="81521" y="62439"/>
                    <a:pt x="82305" y="62700"/>
                  </a:cubicBezTo>
                  <a:cubicBezTo>
                    <a:pt x="82630" y="62808"/>
                    <a:pt x="82955" y="62872"/>
                    <a:pt x="83261" y="62872"/>
                  </a:cubicBezTo>
                  <a:cubicBezTo>
                    <a:pt x="83694" y="62872"/>
                    <a:pt x="84089" y="62745"/>
                    <a:pt x="84396" y="62439"/>
                  </a:cubicBezTo>
                  <a:cubicBezTo>
                    <a:pt x="86486" y="60087"/>
                    <a:pt x="88837" y="57213"/>
                    <a:pt x="90928" y="54862"/>
                  </a:cubicBezTo>
                  <a:cubicBezTo>
                    <a:pt x="92234" y="53555"/>
                    <a:pt x="93541" y="52249"/>
                    <a:pt x="94847" y="50942"/>
                  </a:cubicBezTo>
                  <a:cubicBezTo>
                    <a:pt x="95892" y="51465"/>
                    <a:pt x="96415" y="51988"/>
                    <a:pt x="97198" y="52771"/>
                  </a:cubicBezTo>
                  <a:cubicBezTo>
                    <a:pt x="98505" y="53555"/>
                    <a:pt x="98505" y="55384"/>
                    <a:pt x="97198" y="56168"/>
                  </a:cubicBezTo>
                  <a:cubicBezTo>
                    <a:pt x="91973" y="61394"/>
                    <a:pt x="87008" y="66358"/>
                    <a:pt x="82044" y="71584"/>
                  </a:cubicBezTo>
                  <a:cubicBezTo>
                    <a:pt x="80476" y="72890"/>
                    <a:pt x="79431" y="74197"/>
                    <a:pt x="78647" y="76026"/>
                  </a:cubicBezTo>
                  <a:cubicBezTo>
                    <a:pt x="78386" y="76548"/>
                    <a:pt x="78647" y="77332"/>
                    <a:pt x="79170" y="77855"/>
                  </a:cubicBezTo>
                  <a:cubicBezTo>
                    <a:pt x="79431" y="77985"/>
                    <a:pt x="79758" y="78051"/>
                    <a:pt x="80084" y="78051"/>
                  </a:cubicBezTo>
                  <a:cubicBezTo>
                    <a:pt x="80411" y="78051"/>
                    <a:pt x="80738" y="77985"/>
                    <a:pt x="80999" y="77855"/>
                  </a:cubicBezTo>
                  <a:cubicBezTo>
                    <a:pt x="82044" y="76810"/>
                    <a:pt x="83089" y="76026"/>
                    <a:pt x="83873" y="74981"/>
                  </a:cubicBezTo>
                  <a:cubicBezTo>
                    <a:pt x="89099" y="70016"/>
                    <a:pt x="93802" y="65052"/>
                    <a:pt x="98766" y="60087"/>
                  </a:cubicBezTo>
                  <a:cubicBezTo>
                    <a:pt x="100090" y="58764"/>
                    <a:pt x="101309" y="58069"/>
                    <a:pt x="102224" y="58069"/>
                  </a:cubicBezTo>
                  <a:cubicBezTo>
                    <a:pt x="102754" y="58069"/>
                    <a:pt x="103182" y="58302"/>
                    <a:pt x="103469" y="58781"/>
                  </a:cubicBezTo>
                  <a:cubicBezTo>
                    <a:pt x="104776" y="60610"/>
                    <a:pt x="102947" y="61655"/>
                    <a:pt x="102163" y="62962"/>
                  </a:cubicBezTo>
                  <a:cubicBezTo>
                    <a:pt x="100856" y="64529"/>
                    <a:pt x="99027" y="66097"/>
                    <a:pt x="97460" y="67926"/>
                  </a:cubicBezTo>
                  <a:cubicBezTo>
                    <a:pt x="96676" y="68710"/>
                    <a:pt x="96153" y="69755"/>
                    <a:pt x="95631" y="70800"/>
                  </a:cubicBezTo>
                  <a:cubicBezTo>
                    <a:pt x="95369" y="71584"/>
                    <a:pt x="94847" y="72368"/>
                    <a:pt x="95892" y="73152"/>
                  </a:cubicBezTo>
                  <a:cubicBezTo>
                    <a:pt x="96275" y="73247"/>
                    <a:pt x="96657" y="73308"/>
                    <a:pt x="97014" y="73308"/>
                  </a:cubicBezTo>
                  <a:cubicBezTo>
                    <a:pt x="97632" y="73308"/>
                    <a:pt x="98174" y="73126"/>
                    <a:pt x="98505" y="72629"/>
                  </a:cubicBezTo>
                  <a:cubicBezTo>
                    <a:pt x="100073" y="70800"/>
                    <a:pt x="101640" y="69232"/>
                    <a:pt x="103208" y="67665"/>
                  </a:cubicBezTo>
                  <a:cubicBezTo>
                    <a:pt x="103992" y="66881"/>
                    <a:pt x="104776" y="65836"/>
                    <a:pt x="105560" y="65052"/>
                  </a:cubicBezTo>
                  <a:cubicBezTo>
                    <a:pt x="105961" y="64650"/>
                    <a:pt x="106363" y="63323"/>
                    <a:pt x="107120" y="63323"/>
                  </a:cubicBezTo>
                  <a:cubicBezTo>
                    <a:pt x="107348" y="63323"/>
                    <a:pt x="107609" y="63443"/>
                    <a:pt x="107911" y="63745"/>
                  </a:cubicBezTo>
                  <a:cubicBezTo>
                    <a:pt x="109479" y="64791"/>
                    <a:pt x="107911" y="66097"/>
                    <a:pt x="107127" y="66881"/>
                  </a:cubicBezTo>
                  <a:cubicBezTo>
                    <a:pt x="105037" y="69232"/>
                    <a:pt x="103208" y="71584"/>
                    <a:pt x="101379" y="73674"/>
                  </a:cubicBezTo>
                  <a:cubicBezTo>
                    <a:pt x="100856" y="74458"/>
                    <a:pt x="100334" y="75242"/>
                    <a:pt x="99811" y="76026"/>
                  </a:cubicBezTo>
                  <a:cubicBezTo>
                    <a:pt x="99550" y="76548"/>
                    <a:pt x="99550" y="77332"/>
                    <a:pt x="100073" y="77855"/>
                  </a:cubicBezTo>
                  <a:cubicBezTo>
                    <a:pt x="100360" y="78286"/>
                    <a:pt x="100806" y="78480"/>
                    <a:pt x="101280" y="78480"/>
                  </a:cubicBezTo>
                  <a:cubicBezTo>
                    <a:pt x="101667" y="78480"/>
                    <a:pt x="102072" y="78351"/>
                    <a:pt x="102424" y="78116"/>
                  </a:cubicBezTo>
                  <a:cubicBezTo>
                    <a:pt x="103731" y="76548"/>
                    <a:pt x="104776" y="75503"/>
                    <a:pt x="106605" y="73674"/>
                  </a:cubicBezTo>
                  <a:cubicBezTo>
                    <a:pt x="108434" y="71584"/>
                    <a:pt x="110263" y="69494"/>
                    <a:pt x="112092" y="67665"/>
                  </a:cubicBezTo>
                  <a:cubicBezTo>
                    <a:pt x="112245" y="67588"/>
                    <a:pt x="112420" y="67556"/>
                    <a:pt x="112605" y="67556"/>
                  </a:cubicBezTo>
                  <a:cubicBezTo>
                    <a:pt x="113051" y="67556"/>
                    <a:pt x="113551" y="67741"/>
                    <a:pt x="113921" y="67926"/>
                  </a:cubicBezTo>
                  <a:cubicBezTo>
                    <a:pt x="114182" y="68448"/>
                    <a:pt x="114443" y="69494"/>
                    <a:pt x="114182" y="69755"/>
                  </a:cubicBezTo>
                  <a:cubicBezTo>
                    <a:pt x="112614" y="71323"/>
                    <a:pt x="110785" y="73152"/>
                    <a:pt x="109479" y="74719"/>
                  </a:cubicBezTo>
                  <a:cubicBezTo>
                    <a:pt x="108172" y="76287"/>
                    <a:pt x="106343" y="77332"/>
                    <a:pt x="105560" y="79422"/>
                  </a:cubicBezTo>
                  <a:cubicBezTo>
                    <a:pt x="105560" y="80206"/>
                    <a:pt x="105560" y="80990"/>
                    <a:pt x="106082" y="81251"/>
                  </a:cubicBezTo>
                  <a:cubicBezTo>
                    <a:pt x="106474" y="81513"/>
                    <a:pt x="106866" y="81643"/>
                    <a:pt x="107225" y="81643"/>
                  </a:cubicBezTo>
                  <a:cubicBezTo>
                    <a:pt x="107585" y="81643"/>
                    <a:pt x="107911" y="81513"/>
                    <a:pt x="108172" y="81251"/>
                  </a:cubicBezTo>
                  <a:cubicBezTo>
                    <a:pt x="109479" y="80206"/>
                    <a:pt x="110785" y="78900"/>
                    <a:pt x="112092" y="77593"/>
                  </a:cubicBezTo>
                  <a:cubicBezTo>
                    <a:pt x="113921" y="76026"/>
                    <a:pt x="115750" y="74197"/>
                    <a:pt x="117579" y="72629"/>
                  </a:cubicBezTo>
                  <a:cubicBezTo>
                    <a:pt x="117885" y="72399"/>
                    <a:pt x="118168" y="72304"/>
                    <a:pt x="118430" y="72304"/>
                  </a:cubicBezTo>
                  <a:cubicBezTo>
                    <a:pt x="119061" y="72304"/>
                    <a:pt x="119561" y="72859"/>
                    <a:pt x="119930" y="73413"/>
                  </a:cubicBezTo>
                  <a:cubicBezTo>
                    <a:pt x="120192" y="73935"/>
                    <a:pt x="120192" y="74458"/>
                    <a:pt x="119930" y="75242"/>
                  </a:cubicBezTo>
                  <a:cubicBezTo>
                    <a:pt x="117056" y="78377"/>
                    <a:pt x="114705" y="82035"/>
                    <a:pt x="111830" y="85171"/>
                  </a:cubicBezTo>
                  <a:cubicBezTo>
                    <a:pt x="108956" y="88045"/>
                    <a:pt x="106343" y="91180"/>
                    <a:pt x="103469" y="94316"/>
                  </a:cubicBezTo>
                  <a:cubicBezTo>
                    <a:pt x="102947" y="94838"/>
                    <a:pt x="102947" y="96145"/>
                    <a:pt x="103469" y="96667"/>
                  </a:cubicBezTo>
                  <a:cubicBezTo>
                    <a:pt x="103861" y="97059"/>
                    <a:pt x="104318" y="97255"/>
                    <a:pt x="104776" y="97255"/>
                  </a:cubicBezTo>
                  <a:cubicBezTo>
                    <a:pt x="105233" y="97255"/>
                    <a:pt x="105690" y="97059"/>
                    <a:pt x="106082" y="96667"/>
                  </a:cubicBezTo>
                  <a:cubicBezTo>
                    <a:pt x="107127" y="95622"/>
                    <a:pt x="108172" y="94577"/>
                    <a:pt x="109218" y="93532"/>
                  </a:cubicBezTo>
                  <a:cubicBezTo>
                    <a:pt x="113659" y="88829"/>
                    <a:pt x="117840" y="84126"/>
                    <a:pt x="122282" y="79422"/>
                  </a:cubicBezTo>
                  <a:cubicBezTo>
                    <a:pt x="122804" y="78900"/>
                    <a:pt x="123849" y="78377"/>
                    <a:pt x="124633" y="78377"/>
                  </a:cubicBezTo>
                  <a:cubicBezTo>
                    <a:pt x="126462" y="78639"/>
                    <a:pt x="127769" y="80468"/>
                    <a:pt x="126985" y="82297"/>
                  </a:cubicBezTo>
                  <a:cubicBezTo>
                    <a:pt x="125417" y="84387"/>
                    <a:pt x="123849" y="86738"/>
                    <a:pt x="122282" y="88829"/>
                  </a:cubicBezTo>
                  <a:cubicBezTo>
                    <a:pt x="121498" y="89613"/>
                    <a:pt x="120975" y="90396"/>
                    <a:pt x="120714" y="91180"/>
                  </a:cubicBezTo>
                  <a:cubicBezTo>
                    <a:pt x="120453" y="91703"/>
                    <a:pt x="120453" y="92487"/>
                    <a:pt x="120975" y="93009"/>
                  </a:cubicBezTo>
                  <a:cubicBezTo>
                    <a:pt x="121263" y="93441"/>
                    <a:pt x="121709" y="93635"/>
                    <a:pt x="122183" y="93635"/>
                  </a:cubicBezTo>
                  <a:cubicBezTo>
                    <a:pt x="122569" y="93635"/>
                    <a:pt x="122975" y="93505"/>
                    <a:pt x="123327" y="93270"/>
                  </a:cubicBezTo>
                  <a:cubicBezTo>
                    <a:pt x="124372" y="91964"/>
                    <a:pt x="125417" y="90919"/>
                    <a:pt x="126462" y="89613"/>
                  </a:cubicBezTo>
                  <a:cubicBezTo>
                    <a:pt x="127507" y="88045"/>
                    <a:pt x="128553" y="86738"/>
                    <a:pt x="129859" y="85171"/>
                  </a:cubicBezTo>
                  <a:cubicBezTo>
                    <a:pt x="130223" y="84807"/>
                    <a:pt x="130713" y="84316"/>
                    <a:pt x="131330" y="84316"/>
                  </a:cubicBezTo>
                  <a:cubicBezTo>
                    <a:pt x="131600" y="84316"/>
                    <a:pt x="131893" y="84410"/>
                    <a:pt x="132211" y="84648"/>
                  </a:cubicBezTo>
                  <a:cubicBezTo>
                    <a:pt x="132994" y="85432"/>
                    <a:pt x="132733" y="86216"/>
                    <a:pt x="132211" y="87000"/>
                  </a:cubicBezTo>
                  <a:cubicBezTo>
                    <a:pt x="130120" y="89351"/>
                    <a:pt x="128030" y="91442"/>
                    <a:pt x="125940" y="93532"/>
                  </a:cubicBezTo>
                  <a:cubicBezTo>
                    <a:pt x="125417" y="94316"/>
                    <a:pt x="124895" y="95099"/>
                    <a:pt x="124633" y="95883"/>
                  </a:cubicBezTo>
                  <a:cubicBezTo>
                    <a:pt x="124220" y="96916"/>
                    <a:pt x="125114" y="97949"/>
                    <a:pt x="126151" y="97949"/>
                  </a:cubicBezTo>
                  <a:cubicBezTo>
                    <a:pt x="126426" y="97949"/>
                    <a:pt x="126711" y="97876"/>
                    <a:pt x="126985" y="97712"/>
                  </a:cubicBezTo>
                  <a:cubicBezTo>
                    <a:pt x="128030" y="96667"/>
                    <a:pt x="128814" y="95883"/>
                    <a:pt x="130382" y="94316"/>
                  </a:cubicBezTo>
                  <a:cubicBezTo>
                    <a:pt x="131949" y="93009"/>
                    <a:pt x="133517" y="91180"/>
                    <a:pt x="135085" y="89613"/>
                  </a:cubicBezTo>
                  <a:lnTo>
                    <a:pt x="136391" y="89613"/>
                  </a:lnTo>
                  <a:cubicBezTo>
                    <a:pt x="137175" y="89874"/>
                    <a:pt x="137436" y="90658"/>
                    <a:pt x="136914" y="91180"/>
                  </a:cubicBezTo>
                  <a:cubicBezTo>
                    <a:pt x="135085" y="93532"/>
                    <a:pt x="132994" y="95883"/>
                    <a:pt x="131165" y="98235"/>
                  </a:cubicBezTo>
                  <a:cubicBezTo>
                    <a:pt x="129598" y="100325"/>
                    <a:pt x="129075" y="102415"/>
                    <a:pt x="130382" y="102677"/>
                  </a:cubicBezTo>
                  <a:cubicBezTo>
                    <a:pt x="130770" y="102822"/>
                    <a:pt x="131113" y="102887"/>
                    <a:pt x="131422" y="102887"/>
                  </a:cubicBezTo>
                  <a:cubicBezTo>
                    <a:pt x="132772" y="102887"/>
                    <a:pt x="133450" y="101650"/>
                    <a:pt x="134301" y="100586"/>
                  </a:cubicBezTo>
                  <a:cubicBezTo>
                    <a:pt x="136130" y="98496"/>
                    <a:pt x="138220" y="96145"/>
                    <a:pt x="140310" y="94054"/>
                  </a:cubicBezTo>
                  <a:cubicBezTo>
                    <a:pt x="140572" y="93662"/>
                    <a:pt x="140964" y="93466"/>
                    <a:pt x="141388" y="93466"/>
                  </a:cubicBezTo>
                  <a:cubicBezTo>
                    <a:pt x="141813" y="93466"/>
                    <a:pt x="142270" y="93662"/>
                    <a:pt x="142662" y="94054"/>
                  </a:cubicBezTo>
                  <a:cubicBezTo>
                    <a:pt x="143446" y="94838"/>
                    <a:pt x="145014" y="95883"/>
                    <a:pt x="143968" y="97451"/>
                  </a:cubicBezTo>
                  <a:cubicBezTo>
                    <a:pt x="143446" y="98235"/>
                    <a:pt x="142662" y="99280"/>
                    <a:pt x="141878" y="100064"/>
                  </a:cubicBezTo>
                  <a:cubicBezTo>
                    <a:pt x="137175" y="105028"/>
                    <a:pt x="132733" y="109993"/>
                    <a:pt x="128030" y="114957"/>
                  </a:cubicBezTo>
                  <a:cubicBezTo>
                    <a:pt x="126985" y="116002"/>
                    <a:pt x="126201" y="117047"/>
                    <a:pt x="125678" y="118354"/>
                  </a:cubicBezTo>
                  <a:cubicBezTo>
                    <a:pt x="125417" y="118615"/>
                    <a:pt x="125678" y="119660"/>
                    <a:pt x="125940" y="120183"/>
                  </a:cubicBezTo>
                  <a:cubicBezTo>
                    <a:pt x="126246" y="120489"/>
                    <a:pt x="126642" y="120616"/>
                    <a:pt x="127022" y="120616"/>
                  </a:cubicBezTo>
                  <a:cubicBezTo>
                    <a:pt x="127291" y="120616"/>
                    <a:pt x="127552" y="120552"/>
                    <a:pt x="127769" y="120444"/>
                  </a:cubicBezTo>
                  <a:cubicBezTo>
                    <a:pt x="129075" y="119399"/>
                    <a:pt x="130382" y="118354"/>
                    <a:pt x="131427" y="117047"/>
                  </a:cubicBezTo>
                  <a:lnTo>
                    <a:pt x="144491" y="103199"/>
                  </a:lnTo>
                  <a:cubicBezTo>
                    <a:pt x="145275" y="102154"/>
                    <a:pt x="146320" y="101109"/>
                    <a:pt x="147365" y="100325"/>
                  </a:cubicBezTo>
                  <a:cubicBezTo>
                    <a:pt x="147671" y="100096"/>
                    <a:pt x="147977" y="100000"/>
                    <a:pt x="148277" y="100000"/>
                  </a:cubicBezTo>
                  <a:cubicBezTo>
                    <a:pt x="149000" y="100000"/>
                    <a:pt x="149685" y="100555"/>
                    <a:pt x="150239" y="101109"/>
                  </a:cubicBezTo>
                  <a:cubicBezTo>
                    <a:pt x="151023" y="101893"/>
                    <a:pt x="150762" y="102938"/>
                    <a:pt x="150239" y="103461"/>
                  </a:cubicBezTo>
                  <a:cubicBezTo>
                    <a:pt x="148149" y="105551"/>
                    <a:pt x="146059" y="107641"/>
                    <a:pt x="143968" y="109731"/>
                  </a:cubicBezTo>
                  <a:cubicBezTo>
                    <a:pt x="143446" y="110254"/>
                    <a:pt x="143446" y="111299"/>
                    <a:pt x="144230" y="111560"/>
                  </a:cubicBezTo>
                  <a:cubicBezTo>
                    <a:pt x="144612" y="111943"/>
                    <a:pt x="144995" y="112185"/>
                    <a:pt x="145480" y="112185"/>
                  </a:cubicBezTo>
                  <a:cubicBezTo>
                    <a:pt x="145657" y="112185"/>
                    <a:pt x="145849" y="112153"/>
                    <a:pt x="146059" y="112083"/>
                  </a:cubicBezTo>
                  <a:cubicBezTo>
                    <a:pt x="148149" y="111299"/>
                    <a:pt x="149455" y="109470"/>
                    <a:pt x="151284" y="107902"/>
                  </a:cubicBezTo>
                  <a:cubicBezTo>
                    <a:pt x="152329" y="107119"/>
                    <a:pt x="153113" y="105812"/>
                    <a:pt x="154420" y="105551"/>
                  </a:cubicBezTo>
                  <a:lnTo>
                    <a:pt x="155204" y="105551"/>
                  </a:lnTo>
                  <a:cubicBezTo>
                    <a:pt x="155204" y="105812"/>
                    <a:pt x="155204" y="106073"/>
                    <a:pt x="155204" y="106335"/>
                  </a:cubicBezTo>
                  <a:cubicBezTo>
                    <a:pt x="154942" y="107119"/>
                    <a:pt x="154420" y="107902"/>
                    <a:pt x="154158" y="108686"/>
                  </a:cubicBezTo>
                  <a:cubicBezTo>
                    <a:pt x="152591" y="110515"/>
                    <a:pt x="150762" y="112606"/>
                    <a:pt x="149194" y="114435"/>
                  </a:cubicBezTo>
                  <a:cubicBezTo>
                    <a:pt x="148410" y="115218"/>
                    <a:pt x="148149" y="116525"/>
                    <a:pt x="148671" y="117309"/>
                  </a:cubicBezTo>
                  <a:cubicBezTo>
                    <a:pt x="148921" y="117807"/>
                    <a:pt x="149348" y="118127"/>
                    <a:pt x="149898" y="118127"/>
                  </a:cubicBezTo>
                  <a:cubicBezTo>
                    <a:pt x="150500" y="118127"/>
                    <a:pt x="151248" y="117743"/>
                    <a:pt x="152068" y="116786"/>
                  </a:cubicBezTo>
                  <a:cubicBezTo>
                    <a:pt x="153897" y="114957"/>
                    <a:pt x="155204" y="113389"/>
                    <a:pt x="156771" y="111822"/>
                  </a:cubicBezTo>
                  <a:cubicBezTo>
                    <a:pt x="157294" y="111038"/>
                    <a:pt x="158078" y="110515"/>
                    <a:pt x="158600" y="109731"/>
                  </a:cubicBezTo>
                  <a:cubicBezTo>
                    <a:pt x="158810" y="109661"/>
                    <a:pt x="159002" y="109629"/>
                    <a:pt x="159179" y="109629"/>
                  </a:cubicBezTo>
                  <a:cubicBezTo>
                    <a:pt x="159664" y="109629"/>
                    <a:pt x="160047" y="109871"/>
                    <a:pt x="160429" y="110254"/>
                  </a:cubicBezTo>
                  <a:cubicBezTo>
                    <a:pt x="161213" y="110515"/>
                    <a:pt x="161474" y="111299"/>
                    <a:pt x="161213" y="111822"/>
                  </a:cubicBezTo>
                  <a:cubicBezTo>
                    <a:pt x="160429" y="113128"/>
                    <a:pt x="159907" y="114173"/>
                    <a:pt x="159123" y="115218"/>
                  </a:cubicBezTo>
                  <a:cubicBezTo>
                    <a:pt x="157555" y="117309"/>
                    <a:pt x="155987" y="119138"/>
                    <a:pt x="154681" y="121228"/>
                  </a:cubicBezTo>
                  <a:cubicBezTo>
                    <a:pt x="154158" y="122273"/>
                    <a:pt x="154420" y="123318"/>
                    <a:pt x="155204" y="123841"/>
                  </a:cubicBezTo>
                  <a:cubicBezTo>
                    <a:pt x="155503" y="124040"/>
                    <a:pt x="155841" y="124126"/>
                    <a:pt x="156172" y="124126"/>
                  </a:cubicBezTo>
                  <a:cubicBezTo>
                    <a:pt x="156710" y="124126"/>
                    <a:pt x="157232" y="123902"/>
                    <a:pt x="157555" y="123579"/>
                  </a:cubicBezTo>
                  <a:cubicBezTo>
                    <a:pt x="159384" y="121228"/>
                    <a:pt x="160952" y="119138"/>
                    <a:pt x="162520" y="117047"/>
                  </a:cubicBezTo>
                  <a:cubicBezTo>
                    <a:pt x="163042" y="116264"/>
                    <a:pt x="163826" y="115741"/>
                    <a:pt x="164610" y="115218"/>
                  </a:cubicBezTo>
                  <a:cubicBezTo>
                    <a:pt x="164763" y="115142"/>
                    <a:pt x="164938" y="115110"/>
                    <a:pt x="165123" y="115110"/>
                  </a:cubicBezTo>
                  <a:cubicBezTo>
                    <a:pt x="165569" y="115110"/>
                    <a:pt x="166069" y="115295"/>
                    <a:pt x="166439" y="115480"/>
                  </a:cubicBezTo>
                  <a:cubicBezTo>
                    <a:pt x="166961" y="116002"/>
                    <a:pt x="167223" y="116525"/>
                    <a:pt x="167223" y="117309"/>
                  </a:cubicBezTo>
                  <a:cubicBezTo>
                    <a:pt x="166961" y="118615"/>
                    <a:pt x="165916" y="119660"/>
                    <a:pt x="164871" y="120444"/>
                  </a:cubicBezTo>
                  <a:cubicBezTo>
                    <a:pt x="159384" y="126454"/>
                    <a:pt x="153897" y="132202"/>
                    <a:pt x="148671" y="137950"/>
                  </a:cubicBezTo>
                  <a:cubicBezTo>
                    <a:pt x="147104" y="139257"/>
                    <a:pt x="145797" y="141086"/>
                    <a:pt x="145014" y="142915"/>
                  </a:cubicBezTo>
                  <a:cubicBezTo>
                    <a:pt x="145014" y="143698"/>
                    <a:pt x="145275" y="144482"/>
                    <a:pt x="145797" y="144744"/>
                  </a:cubicBezTo>
                  <a:cubicBezTo>
                    <a:pt x="146059" y="145005"/>
                    <a:pt x="146842" y="145005"/>
                    <a:pt x="147104" y="145005"/>
                  </a:cubicBezTo>
                  <a:cubicBezTo>
                    <a:pt x="147888" y="144221"/>
                    <a:pt x="148671" y="143698"/>
                    <a:pt x="149717" y="142915"/>
                  </a:cubicBezTo>
                  <a:cubicBezTo>
                    <a:pt x="155204" y="136905"/>
                    <a:pt x="160429" y="131157"/>
                    <a:pt x="165916" y="125408"/>
                  </a:cubicBezTo>
                  <a:cubicBezTo>
                    <a:pt x="166961" y="124102"/>
                    <a:pt x="168007" y="123057"/>
                    <a:pt x="169313" y="121750"/>
                  </a:cubicBezTo>
                  <a:cubicBezTo>
                    <a:pt x="170097" y="120967"/>
                    <a:pt x="170750" y="120575"/>
                    <a:pt x="171436" y="120575"/>
                  </a:cubicBezTo>
                  <a:cubicBezTo>
                    <a:pt x="172122" y="120575"/>
                    <a:pt x="172840" y="120967"/>
                    <a:pt x="173755" y="121750"/>
                  </a:cubicBezTo>
                  <a:cubicBezTo>
                    <a:pt x="175584" y="123579"/>
                    <a:pt x="175584" y="124363"/>
                    <a:pt x="173755" y="126454"/>
                  </a:cubicBezTo>
                  <a:cubicBezTo>
                    <a:pt x="171926" y="128544"/>
                    <a:pt x="169574" y="129850"/>
                    <a:pt x="168790" y="132724"/>
                  </a:cubicBezTo>
                  <a:cubicBezTo>
                    <a:pt x="168268" y="132986"/>
                    <a:pt x="168529" y="134031"/>
                    <a:pt x="168790" y="134031"/>
                  </a:cubicBezTo>
                  <a:cubicBezTo>
                    <a:pt x="168975" y="134216"/>
                    <a:pt x="169421" y="134400"/>
                    <a:pt x="169851" y="134400"/>
                  </a:cubicBezTo>
                  <a:cubicBezTo>
                    <a:pt x="170030" y="134400"/>
                    <a:pt x="170205" y="134369"/>
                    <a:pt x="170358" y="134292"/>
                  </a:cubicBezTo>
                  <a:cubicBezTo>
                    <a:pt x="171926" y="134031"/>
                    <a:pt x="172971" y="132463"/>
                    <a:pt x="174016" y="131418"/>
                  </a:cubicBezTo>
                  <a:cubicBezTo>
                    <a:pt x="175322" y="130112"/>
                    <a:pt x="176629" y="129066"/>
                    <a:pt x="178197" y="128021"/>
                  </a:cubicBezTo>
                  <a:cubicBezTo>
                    <a:pt x="178426" y="127868"/>
                    <a:pt x="178656" y="127805"/>
                    <a:pt x="178885" y="127805"/>
                  </a:cubicBezTo>
                  <a:cubicBezTo>
                    <a:pt x="179440" y="127805"/>
                    <a:pt x="179994" y="128174"/>
                    <a:pt x="180548" y="128544"/>
                  </a:cubicBezTo>
                  <a:cubicBezTo>
                    <a:pt x="181332" y="129066"/>
                    <a:pt x="181593" y="130373"/>
                    <a:pt x="180809" y="130895"/>
                  </a:cubicBezTo>
                  <a:cubicBezTo>
                    <a:pt x="179503" y="132463"/>
                    <a:pt x="177935" y="134031"/>
                    <a:pt x="176629" y="135337"/>
                  </a:cubicBezTo>
                  <a:cubicBezTo>
                    <a:pt x="175584" y="136121"/>
                    <a:pt x="175061" y="137166"/>
                    <a:pt x="175061" y="138473"/>
                  </a:cubicBezTo>
                  <a:cubicBezTo>
                    <a:pt x="175061" y="138734"/>
                    <a:pt x="175322" y="139257"/>
                    <a:pt x="175584" y="139518"/>
                  </a:cubicBezTo>
                  <a:cubicBezTo>
                    <a:pt x="175845" y="139779"/>
                    <a:pt x="176368" y="139779"/>
                    <a:pt x="176890" y="139779"/>
                  </a:cubicBezTo>
                  <a:cubicBezTo>
                    <a:pt x="177674" y="139257"/>
                    <a:pt x="178458" y="138995"/>
                    <a:pt x="178980" y="138211"/>
                  </a:cubicBezTo>
                  <a:cubicBezTo>
                    <a:pt x="180548" y="137166"/>
                    <a:pt x="181593" y="135599"/>
                    <a:pt x="182900" y="134553"/>
                  </a:cubicBezTo>
                  <a:cubicBezTo>
                    <a:pt x="183476" y="133977"/>
                    <a:pt x="183911" y="133119"/>
                    <a:pt x="184515" y="133119"/>
                  </a:cubicBezTo>
                  <a:cubicBezTo>
                    <a:pt x="184734" y="133119"/>
                    <a:pt x="184974" y="133231"/>
                    <a:pt x="185251" y="133508"/>
                  </a:cubicBezTo>
                  <a:cubicBezTo>
                    <a:pt x="186296" y="134553"/>
                    <a:pt x="184990" y="135599"/>
                    <a:pt x="184467" y="136382"/>
                  </a:cubicBezTo>
                  <a:cubicBezTo>
                    <a:pt x="182900" y="137950"/>
                    <a:pt x="181332" y="139518"/>
                    <a:pt x="179764" y="141347"/>
                  </a:cubicBezTo>
                  <a:cubicBezTo>
                    <a:pt x="179242" y="142131"/>
                    <a:pt x="178719" y="142915"/>
                    <a:pt x="178719" y="143698"/>
                  </a:cubicBezTo>
                  <a:cubicBezTo>
                    <a:pt x="178458" y="144221"/>
                    <a:pt x="178719" y="144744"/>
                    <a:pt x="178980" y="145005"/>
                  </a:cubicBezTo>
                  <a:cubicBezTo>
                    <a:pt x="179242" y="145266"/>
                    <a:pt x="180026" y="145266"/>
                    <a:pt x="180287" y="145266"/>
                  </a:cubicBezTo>
                  <a:cubicBezTo>
                    <a:pt x="181332" y="144744"/>
                    <a:pt x="182116" y="143960"/>
                    <a:pt x="182900" y="143437"/>
                  </a:cubicBezTo>
                  <a:cubicBezTo>
                    <a:pt x="184729" y="141608"/>
                    <a:pt x="186558" y="139779"/>
                    <a:pt x="188387" y="137950"/>
                  </a:cubicBezTo>
                  <a:cubicBezTo>
                    <a:pt x="188648" y="137689"/>
                    <a:pt x="189040" y="137558"/>
                    <a:pt x="189464" y="137558"/>
                  </a:cubicBezTo>
                  <a:cubicBezTo>
                    <a:pt x="189889" y="137558"/>
                    <a:pt x="190346" y="137689"/>
                    <a:pt x="190738" y="137950"/>
                  </a:cubicBezTo>
                  <a:cubicBezTo>
                    <a:pt x="191000" y="138734"/>
                    <a:pt x="191000" y="139257"/>
                    <a:pt x="190738" y="140040"/>
                  </a:cubicBezTo>
                  <a:cubicBezTo>
                    <a:pt x="188387" y="142915"/>
                    <a:pt x="186035" y="146050"/>
                    <a:pt x="183422" y="148663"/>
                  </a:cubicBezTo>
                  <a:cubicBezTo>
                    <a:pt x="179764" y="152582"/>
                    <a:pt x="176106" y="156240"/>
                    <a:pt x="172448" y="160159"/>
                  </a:cubicBezTo>
                  <a:cubicBezTo>
                    <a:pt x="171665" y="160682"/>
                    <a:pt x="171142" y="161466"/>
                    <a:pt x="170619" y="162250"/>
                  </a:cubicBezTo>
                  <a:cubicBezTo>
                    <a:pt x="170097" y="163033"/>
                    <a:pt x="169836" y="164340"/>
                    <a:pt x="170619" y="165124"/>
                  </a:cubicBezTo>
                  <a:cubicBezTo>
                    <a:pt x="170907" y="165412"/>
                    <a:pt x="171231" y="165523"/>
                    <a:pt x="171564" y="165523"/>
                  </a:cubicBezTo>
                  <a:cubicBezTo>
                    <a:pt x="172136" y="165523"/>
                    <a:pt x="172736" y="165193"/>
                    <a:pt x="173232" y="164862"/>
                  </a:cubicBezTo>
                  <a:cubicBezTo>
                    <a:pt x="174277" y="163817"/>
                    <a:pt x="175584" y="162772"/>
                    <a:pt x="176629" y="161466"/>
                  </a:cubicBezTo>
                  <a:cubicBezTo>
                    <a:pt x="182377" y="155456"/>
                    <a:pt x="188125" y="149447"/>
                    <a:pt x="194135" y="143437"/>
                  </a:cubicBezTo>
                  <a:cubicBezTo>
                    <a:pt x="194396" y="142915"/>
                    <a:pt x="194658" y="142915"/>
                    <a:pt x="195180" y="142653"/>
                  </a:cubicBezTo>
                  <a:lnTo>
                    <a:pt x="195180" y="142653"/>
                  </a:lnTo>
                  <a:cubicBezTo>
                    <a:pt x="194919" y="144744"/>
                    <a:pt x="193351" y="146050"/>
                    <a:pt x="192045" y="147879"/>
                  </a:cubicBezTo>
                  <a:cubicBezTo>
                    <a:pt x="191000" y="148924"/>
                    <a:pt x="190477" y="150492"/>
                    <a:pt x="190216" y="152059"/>
                  </a:cubicBezTo>
                  <a:cubicBezTo>
                    <a:pt x="190216" y="152582"/>
                    <a:pt x="190477" y="152843"/>
                    <a:pt x="190738" y="153105"/>
                  </a:cubicBezTo>
                  <a:cubicBezTo>
                    <a:pt x="191000" y="153366"/>
                    <a:pt x="191522" y="153366"/>
                    <a:pt x="192045" y="153366"/>
                  </a:cubicBezTo>
                  <a:cubicBezTo>
                    <a:pt x="193351" y="152843"/>
                    <a:pt x="194135" y="151798"/>
                    <a:pt x="194919" y="150753"/>
                  </a:cubicBezTo>
                  <a:cubicBezTo>
                    <a:pt x="195964" y="149185"/>
                    <a:pt x="197009" y="147879"/>
                    <a:pt x="198316" y="146572"/>
                  </a:cubicBezTo>
                  <a:cubicBezTo>
                    <a:pt x="198446" y="146311"/>
                    <a:pt x="198773" y="146181"/>
                    <a:pt x="199132" y="146181"/>
                  </a:cubicBezTo>
                  <a:cubicBezTo>
                    <a:pt x="199491" y="146181"/>
                    <a:pt x="199883" y="146311"/>
                    <a:pt x="200144" y="146572"/>
                  </a:cubicBezTo>
                  <a:cubicBezTo>
                    <a:pt x="200667" y="146834"/>
                    <a:pt x="200667" y="147618"/>
                    <a:pt x="200406" y="148140"/>
                  </a:cubicBezTo>
                  <a:cubicBezTo>
                    <a:pt x="200144" y="148924"/>
                    <a:pt x="199622" y="149447"/>
                    <a:pt x="199361" y="149969"/>
                  </a:cubicBezTo>
                  <a:cubicBezTo>
                    <a:pt x="198054" y="151014"/>
                    <a:pt x="196748" y="152582"/>
                    <a:pt x="195964" y="153366"/>
                  </a:cubicBezTo>
                  <a:cubicBezTo>
                    <a:pt x="195441" y="154411"/>
                    <a:pt x="194919" y="155456"/>
                    <a:pt x="195964" y="156501"/>
                  </a:cubicBezTo>
                  <a:cubicBezTo>
                    <a:pt x="196312" y="156763"/>
                    <a:pt x="196661" y="156879"/>
                    <a:pt x="197009" y="156879"/>
                  </a:cubicBezTo>
                  <a:cubicBezTo>
                    <a:pt x="197706" y="156879"/>
                    <a:pt x="198403" y="156414"/>
                    <a:pt x="199099" y="155717"/>
                  </a:cubicBezTo>
                  <a:cubicBezTo>
                    <a:pt x="200667" y="154411"/>
                    <a:pt x="202235" y="152843"/>
                    <a:pt x="204064" y="151276"/>
                  </a:cubicBezTo>
                  <a:cubicBezTo>
                    <a:pt x="204217" y="151123"/>
                    <a:pt x="204392" y="151059"/>
                    <a:pt x="204570" y="151059"/>
                  </a:cubicBezTo>
                  <a:cubicBezTo>
                    <a:pt x="205001" y="151059"/>
                    <a:pt x="205447" y="151429"/>
                    <a:pt x="205631" y="151798"/>
                  </a:cubicBezTo>
                  <a:cubicBezTo>
                    <a:pt x="205893" y="152321"/>
                    <a:pt x="205893" y="152582"/>
                    <a:pt x="205631" y="153105"/>
                  </a:cubicBezTo>
                  <a:cubicBezTo>
                    <a:pt x="205370" y="153888"/>
                    <a:pt x="204848" y="154672"/>
                    <a:pt x="204064" y="155195"/>
                  </a:cubicBezTo>
                  <a:cubicBezTo>
                    <a:pt x="203019" y="156501"/>
                    <a:pt x="201712" y="157808"/>
                    <a:pt x="200406" y="159114"/>
                  </a:cubicBezTo>
                  <a:cubicBezTo>
                    <a:pt x="199883" y="159898"/>
                    <a:pt x="199622" y="160682"/>
                    <a:pt x="199361" y="161727"/>
                  </a:cubicBezTo>
                  <a:cubicBezTo>
                    <a:pt x="199361" y="161988"/>
                    <a:pt x="199361" y="162511"/>
                    <a:pt x="199883" y="162772"/>
                  </a:cubicBezTo>
                  <a:cubicBezTo>
                    <a:pt x="200144" y="163033"/>
                    <a:pt x="200667" y="163033"/>
                    <a:pt x="200928" y="163033"/>
                  </a:cubicBezTo>
                  <a:cubicBezTo>
                    <a:pt x="202235" y="162772"/>
                    <a:pt x="203019" y="162250"/>
                    <a:pt x="203802" y="161204"/>
                  </a:cubicBezTo>
                  <a:cubicBezTo>
                    <a:pt x="205370" y="159898"/>
                    <a:pt x="206938" y="158069"/>
                    <a:pt x="208767" y="156501"/>
                  </a:cubicBezTo>
                  <a:cubicBezTo>
                    <a:pt x="209131" y="156228"/>
                    <a:pt x="209496" y="156114"/>
                    <a:pt x="209849" y="156114"/>
                  </a:cubicBezTo>
                  <a:cubicBezTo>
                    <a:pt x="210509" y="156114"/>
                    <a:pt x="211130" y="156513"/>
                    <a:pt x="211641" y="157024"/>
                  </a:cubicBezTo>
                  <a:cubicBezTo>
                    <a:pt x="212686" y="157546"/>
                    <a:pt x="212947" y="159114"/>
                    <a:pt x="212164" y="159898"/>
                  </a:cubicBezTo>
                  <a:cubicBezTo>
                    <a:pt x="211118" y="161204"/>
                    <a:pt x="210073" y="162511"/>
                    <a:pt x="209028" y="163556"/>
                  </a:cubicBezTo>
                  <a:cubicBezTo>
                    <a:pt x="204586" y="167998"/>
                    <a:pt x="200144" y="172178"/>
                    <a:pt x="195964" y="176620"/>
                  </a:cubicBezTo>
                  <a:cubicBezTo>
                    <a:pt x="194919" y="177927"/>
                    <a:pt x="193090" y="178972"/>
                    <a:pt x="192567" y="180801"/>
                  </a:cubicBezTo>
                  <a:cubicBezTo>
                    <a:pt x="192567" y="181585"/>
                    <a:pt x="192829" y="182107"/>
                    <a:pt x="193090" y="182630"/>
                  </a:cubicBezTo>
                  <a:cubicBezTo>
                    <a:pt x="193421" y="183127"/>
                    <a:pt x="193857" y="183309"/>
                    <a:pt x="194266" y="183309"/>
                  </a:cubicBezTo>
                  <a:cubicBezTo>
                    <a:pt x="194501" y="183309"/>
                    <a:pt x="194728" y="183248"/>
                    <a:pt x="194919" y="183152"/>
                  </a:cubicBezTo>
                  <a:cubicBezTo>
                    <a:pt x="195703" y="182630"/>
                    <a:pt x="196225" y="181846"/>
                    <a:pt x="197009" y="181323"/>
                  </a:cubicBezTo>
                  <a:cubicBezTo>
                    <a:pt x="202496" y="175575"/>
                    <a:pt x="208244" y="170088"/>
                    <a:pt x="213731" y="164340"/>
                  </a:cubicBezTo>
                  <a:cubicBezTo>
                    <a:pt x="215134" y="163065"/>
                    <a:pt x="216226" y="162412"/>
                    <a:pt x="217219" y="162412"/>
                  </a:cubicBezTo>
                  <a:cubicBezTo>
                    <a:pt x="218260" y="162412"/>
                    <a:pt x="219193" y="163130"/>
                    <a:pt x="220263" y="164601"/>
                  </a:cubicBezTo>
                  <a:cubicBezTo>
                    <a:pt x="220786" y="165124"/>
                    <a:pt x="220786" y="166430"/>
                    <a:pt x="220263" y="166953"/>
                  </a:cubicBezTo>
                  <a:cubicBezTo>
                    <a:pt x="210596" y="176881"/>
                    <a:pt x="203280" y="188378"/>
                    <a:pt x="193351" y="197784"/>
                  </a:cubicBezTo>
                  <a:cubicBezTo>
                    <a:pt x="190542" y="200459"/>
                    <a:pt x="189377" y="201902"/>
                    <a:pt x="188032" y="201902"/>
                  </a:cubicBezTo>
                  <a:cubicBezTo>
                    <a:pt x="186750" y="201902"/>
                    <a:pt x="185304" y="200590"/>
                    <a:pt x="182116" y="197784"/>
                  </a:cubicBezTo>
                  <a:cubicBezTo>
                    <a:pt x="147626" y="167737"/>
                    <a:pt x="112876" y="137428"/>
                    <a:pt x="78386" y="107380"/>
                  </a:cubicBezTo>
                  <a:lnTo>
                    <a:pt x="9930" y="47807"/>
                  </a:lnTo>
                  <a:cubicBezTo>
                    <a:pt x="9146" y="47023"/>
                    <a:pt x="7839" y="46501"/>
                    <a:pt x="7317" y="44410"/>
                  </a:cubicBezTo>
                  <a:lnTo>
                    <a:pt x="7317" y="44410"/>
                  </a:lnTo>
                  <a:cubicBezTo>
                    <a:pt x="9668" y="45194"/>
                    <a:pt x="12020" y="46762"/>
                    <a:pt x="13588" y="48852"/>
                  </a:cubicBezTo>
                  <a:cubicBezTo>
                    <a:pt x="14233" y="49497"/>
                    <a:pt x="15054" y="49965"/>
                    <a:pt x="15908" y="49965"/>
                  </a:cubicBezTo>
                  <a:cubicBezTo>
                    <a:pt x="16091" y="49965"/>
                    <a:pt x="16277" y="49944"/>
                    <a:pt x="16462" y="49897"/>
                  </a:cubicBezTo>
                  <a:cubicBezTo>
                    <a:pt x="17507" y="49375"/>
                    <a:pt x="17507" y="47546"/>
                    <a:pt x="16462" y="46239"/>
                  </a:cubicBezTo>
                  <a:cubicBezTo>
                    <a:pt x="15155" y="44672"/>
                    <a:pt x="13588" y="43365"/>
                    <a:pt x="11759" y="42059"/>
                  </a:cubicBezTo>
                  <a:cubicBezTo>
                    <a:pt x="10452" y="41014"/>
                    <a:pt x="10452" y="39968"/>
                    <a:pt x="11497" y="38662"/>
                  </a:cubicBezTo>
                  <a:cubicBezTo>
                    <a:pt x="13849" y="35788"/>
                    <a:pt x="16200" y="33175"/>
                    <a:pt x="18813" y="30562"/>
                  </a:cubicBezTo>
                  <a:cubicBezTo>
                    <a:pt x="25345" y="22724"/>
                    <a:pt x="32139" y="15146"/>
                    <a:pt x="38932" y="7569"/>
                  </a:cubicBezTo>
                  <a:cubicBezTo>
                    <a:pt x="39716" y="6524"/>
                    <a:pt x="40761" y="5479"/>
                    <a:pt x="41806" y="4695"/>
                  </a:cubicBezTo>
                  <a:cubicBezTo>
                    <a:pt x="42198" y="4303"/>
                    <a:pt x="42655" y="4107"/>
                    <a:pt x="43080" y="4107"/>
                  </a:cubicBezTo>
                  <a:close/>
                  <a:moveTo>
                    <a:pt x="43151" y="1"/>
                  </a:moveTo>
                  <a:cubicBezTo>
                    <a:pt x="41841" y="1"/>
                    <a:pt x="40526" y="406"/>
                    <a:pt x="39455" y="1298"/>
                  </a:cubicBezTo>
                  <a:cubicBezTo>
                    <a:pt x="38410" y="2605"/>
                    <a:pt x="37364" y="3650"/>
                    <a:pt x="36319" y="4956"/>
                  </a:cubicBezTo>
                  <a:lnTo>
                    <a:pt x="6794" y="38140"/>
                  </a:lnTo>
                  <a:cubicBezTo>
                    <a:pt x="785" y="45194"/>
                    <a:pt x="1" y="44410"/>
                    <a:pt x="7839" y="51204"/>
                  </a:cubicBezTo>
                  <a:lnTo>
                    <a:pt x="85441" y="118876"/>
                  </a:lnTo>
                  <a:cubicBezTo>
                    <a:pt x="112876" y="142915"/>
                    <a:pt x="140572" y="166953"/>
                    <a:pt x="168007" y="190991"/>
                  </a:cubicBezTo>
                  <a:cubicBezTo>
                    <a:pt x="173232" y="195433"/>
                    <a:pt x="178458" y="199874"/>
                    <a:pt x="183422" y="204316"/>
                  </a:cubicBezTo>
                  <a:cubicBezTo>
                    <a:pt x="184467" y="205361"/>
                    <a:pt x="184467" y="207452"/>
                    <a:pt x="186819" y="207452"/>
                  </a:cubicBezTo>
                  <a:cubicBezTo>
                    <a:pt x="188387" y="207190"/>
                    <a:pt x="189693" y="206668"/>
                    <a:pt x="191000" y="205361"/>
                  </a:cubicBezTo>
                  <a:cubicBezTo>
                    <a:pt x="192045" y="204578"/>
                    <a:pt x="192829" y="203532"/>
                    <a:pt x="193874" y="202749"/>
                  </a:cubicBezTo>
                  <a:cubicBezTo>
                    <a:pt x="205109" y="192820"/>
                    <a:pt x="213209" y="179756"/>
                    <a:pt x="223660" y="169043"/>
                  </a:cubicBezTo>
                  <a:cubicBezTo>
                    <a:pt x="226273" y="166691"/>
                    <a:pt x="225750" y="164079"/>
                    <a:pt x="222876" y="161466"/>
                  </a:cubicBezTo>
                  <a:cubicBezTo>
                    <a:pt x="222092" y="160682"/>
                    <a:pt x="221309" y="159898"/>
                    <a:pt x="220525" y="159114"/>
                  </a:cubicBezTo>
                  <a:lnTo>
                    <a:pt x="94847" y="44933"/>
                  </a:lnTo>
                  <a:lnTo>
                    <a:pt x="49906" y="4173"/>
                  </a:lnTo>
                  <a:cubicBezTo>
                    <a:pt x="48600" y="2344"/>
                    <a:pt x="46771" y="1298"/>
                    <a:pt x="44942" y="253"/>
                  </a:cubicBezTo>
                  <a:cubicBezTo>
                    <a:pt x="44363" y="88"/>
                    <a:pt x="43757" y="1"/>
                    <a:pt x="4315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2598275" y="1238000"/>
              <a:ext cx="313575" cy="334325"/>
            </a:xfrm>
            <a:custGeom>
              <a:avLst/>
              <a:gdLst/>
              <a:ahLst/>
              <a:cxnLst/>
              <a:rect l="l" t="t" r="r" b="b"/>
              <a:pathLst>
                <a:path w="12543" h="13373" extrusionOk="0">
                  <a:moveTo>
                    <a:pt x="10050" y="0"/>
                  </a:moveTo>
                  <a:cubicBezTo>
                    <a:pt x="9637" y="0"/>
                    <a:pt x="9245" y="143"/>
                    <a:pt x="8884" y="504"/>
                  </a:cubicBezTo>
                  <a:cubicBezTo>
                    <a:pt x="5488" y="3639"/>
                    <a:pt x="2614" y="7036"/>
                    <a:pt x="262" y="10955"/>
                  </a:cubicBezTo>
                  <a:cubicBezTo>
                    <a:pt x="1" y="11478"/>
                    <a:pt x="1" y="12262"/>
                    <a:pt x="523" y="12784"/>
                  </a:cubicBezTo>
                  <a:cubicBezTo>
                    <a:pt x="785" y="13176"/>
                    <a:pt x="1177" y="13372"/>
                    <a:pt x="1601" y="13372"/>
                  </a:cubicBezTo>
                  <a:cubicBezTo>
                    <a:pt x="2026" y="13372"/>
                    <a:pt x="2483" y="13176"/>
                    <a:pt x="2875" y="12784"/>
                  </a:cubicBezTo>
                  <a:cubicBezTo>
                    <a:pt x="6480" y="9179"/>
                    <a:pt x="9831" y="5321"/>
                    <a:pt x="12428" y="958"/>
                  </a:cubicBezTo>
                  <a:lnTo>
                    <a:pt x="12428" y="958"/>
                  </a:lnTo>
                  <a:cubicBezTo>
                    <a:pt x="12466" y="981"/>
                    <a:pt x="12504" y="1004"/>
                    <a:pt x="12542" y="1027"/>
                  </a:cubicBezTo>
                  <a:lnTo>
                    <a:pt x="12542" y="765"/>
                  </a:lnTo>
                  <a:cubicBezTo>
                    <a:pt x="12505" y="830"/>
                    <a:pt x="12466" y="894"/>
                    <a:pt x="12428" y="958"/>
                  </a:cubicBezTo>
                  <a:lnTo>
                    <a:pt x="12428" y="958"/>
                  </a:lnTo>
                  <a:cubicBezTo>
                    <a:pt x="11611" y="469"/>
                    <a:pt x="10797" y="0"/>
                    <a:pt x="1005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21"/>
          <p:cNvGrpSpPr/>
          <p:nvPr/>
        </p:nvGrpSpPr>
        <p:grpSpPr>
          <a:xfrm>
            <a:off x="274600" y="357975"/>
            <a:ext cx="8508904" cy="4675339"/>
            <a:chOff x="274600" y="357975"/>
            <a:chExt cx="8508904" cy="4675339"/>
          </a:xfrm>
        </p:grpSpPr>
        <p:sp>
          <p:nvSpPr>
            <p:cNvPr id="583" name="Google Shape;583;p21"/>
            <p:cNvSpPr/>
            <p:nvPr/>
          </p:nvSpPr>
          <p:spPr>
            <a:xfrm>
              <a:off x="274600" y="357975"/>
              <a:ext cx="560375" cy="812125"/>
            </a:xfrm>
            <a:custGeom>
              <a:avLst/>
              <a:gdLst/>
              <a:ahLst/>
              <a:cxnLst/>
              <a:rect l="l" t="t" r="r" b="b"/>
              <a:pathLst>
                <a:path w="22415" h="32485" extrusionOk="0">
                  <a:moveTo>
                    <a:pt x="7740" y="1"/>
                  </a:moveTo>
                  <a:cubicBezTo>
                    <a:pt x="5186" y="1"/>
                    <a:pt x="2736" y="1407"/>
                    <a:pt x="1481" y="3917"/>
                  </a:cubicBezTo>
                  <a:cubicBezTo>
                    <a:pt x="423" y="5609"/>
                    <a:pt x="1" y="7723"/>
                    <a:pt x="212" y="9838"/>
                  </a:cubicBezTo>
                  <a:cubicBezTo>
                    <a:pt x="423" y="14913"/>
                    <a:pt x="1692" y="19776"/>
                    <a:pt x="3807" y="24217"/>
                  </a:cubicBezTo>
                  <a:cubicBezTo>
                    <a:pt x="5710" y="27600"/>
                    <a:pt x="8459" y="30349"/>
                    <a:pt x="12053" y="31829"/>
                  </a:cubicBezTo>
                  <a:cubicBezTo>
                    <a:pt x="12999" y="32274"/>
                    <a:pt x="14002" y="32485"/>
                    <a:pt x="14995" y="32485"/>
                  </a:cubicBezTo>
                  <a:cubicBezTo>
                    <a:pt x="17779" y="32485"/>
                    <a:pt x="20478" y="30828"/>
                    <a:pt x="21569" y="28023"/>
                  </a:cubicBezTo>
                  <a:cubicBezTo>
                    <a:pt x="22203" y="26543"/>
                    <a:pt x="22414" y="25274"/>
                    <a:pt x="22414" y="23794"/>
                  </a:cubicBezTo>
                  <a:cubicBezTo>
                    <a:pt x="22414" y="15759"/>
                    <a:pt x="19031" y="8146"/>
                    <a:pt x="13322" y="2649"/>
                  </a:cubicBezTo>
                  <a:cubicBezTo>
                    <a:pt x="12688" y="2014"/>
                    <a:pt x="12265" y="1591"/>
                    <a:pt x="11630" y="1168"/>
                  </a:cubicBezTo>
                  <a:cubicBezTo>
                    <a:pt x="10406" y="376"/>
                    <a:pt x="9059" y="1"/>
                    <a:pt x="7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1613300" y="6467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1"/>
            <p:cNvSpPr/>
            <p:nvPr/>
          </p:nvSpPr>
          <p:spPr>
            <a:xfrm>
              <a:off x="8430776" y="46085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1"/>
            <p:cNvSpPr/>
            <p:nvPr/>
          </p:nvSpPr>
          <p:spPr>
            <a:xfrm>
              <a:off x="5701780" y="39097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7207459" y="406102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a:off x="8002647" y="32924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21"/>
          <p:cNvSpPr txBox="1">
            <a:spLocks noGrp="1"/>
          </p:cNvSpPr>
          <p:nvPr>
            <p:ph type="title"/>
          </p:nvPr>
        </p:nvSpPr>
        <p:spPr>
          <a:xfrm>
            <a:off x="2391900" y="31002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90" name="Google Shape;590;p21"/>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
  <p:cSld name="CUSTOM_8">
    <p:bg>
      <p:bgPr>
        <a:blipFill>
          <a:blip r:embed="rId2">
            <a:alphaModFix/>
          </a:blip>
          <a:stretch>
            <a:fillRect/>
          </a:stretch>
        </a:blipFill>
        <a:effectLst/>
      </p:bgPr>
    </p:bg>
    <p:spTree>
      <p:nvGrpSpPr>
        <p:cNvPr id="1" name="Shape 591"/>
        <p:cNvGrpSpPr/>
        <p:nvPr/>
      </p:nvGrpSpPr>
      <p:grpSpPr>
        <a:xfrm>
          <a:off x="0" y="0"/>
          <a:ext cx="0" cy="0"/>
          <a:chOff x="0" y="0"/>
          <a:chExt cx="0" cy="0"/>
        </a:xfrm>
      </p:grpSpPr>
      <p:grpSp>
        <p:nvGrpSpPr>
          <p:cNvPr id="592" name="Google Shape;592;p22"/>
          <p:cNvGrpSpPr/>
          <p:nvPr/>
        </p:nvGrpSpPr>
        <p:grpSpPr>
          <a:xfrm rot="-8837556" flipH="1">
            <a:off x="8099167" y="773289"/>
            <a:ext cx="476977" cy="1457537"/>
            <a:chOff x="2927175" y="237525"/>
            <a:chExt cx="1675775" cy="5120800"/>
          </a:xfrm>
        </p:grpSpPr>
        <p:sp>
          <p:nvSpPr>
            <p:cNvPr id="593" name="Google Shape;593;p22"/>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 name="Google Shape;602;p22"/>
          <p:cNvGrpSpPr/>
          <p:nvPr/>
        </p:nvGrpSpPr>
        <p:grpSpPr>
          <a:xfrm rot="-2138510">
            <a:off x="588757" y="3105429"/>
            <a:ext cx="560364" cy="2014514"/>
            <a:chOff x="3070900" y="237500"/>
            <a:chExt cx="1436575" cy="5164500"/>
          </a:xfrm>
        </p:grpSpPr>
        <p:sp>
          <p:nvSpPr>
            <p:cNvPr id="603" name="Google Shape;603;p2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2"/>
          <p:cNvGrpSpPr/>
          <p:nvPr/>
        </p:nvGrpSpPr>
        <p:grpSpPr>
          <a:xfrm>
            <a:off x="177675" y="1000175"/>
            <a:ext cx="8930195" cy="4094347"/>
            <a:chOff x="177675" y="1000175"/>
            <a:chExt cx="8930195" cy="4094347"/>
          </a:xfrm>
        </p:grpSpPr>
        <p:sp>
          <p:nvSpPr>
            <p:cNvPr id="612" name="Google Shape;612;p22"/>
            <p:cNvSpPr/>
            <p:nvPr/>
          </p:nvSpPr>
          <p:spPr>
            <a:xfrm>
              <a:off x="177675" y="10001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a:off x="8076380" y="328106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2"/>
            <p:cNvSpPr/>
            <p:nvPr/>
          </p:nvSpPr>
          <p:spPr>
            <a:xfrm>
              <a:off x="8854072" y="33748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rot="3165810">
              <a:off x="8053290" y="3889194"/>
              <a:ext cx="754782" cy="1127489"/>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22"/>
          <p:cNvSpPr txBox="1">
            <a:spLocks noGrp="1"/>
          </p:cNvSpPr>
          <p:nvPr>
            <p:ph type="title"/>
          </p:nvPr>
        </p:nvSpPr>
        <p:spPr>
          <a:xfrm>
            <a:off x="1973500" y="2975400"/>
            <a:ext cx="2175300" cy="260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2800"/>
              <a:buNone/>
              <a:defRPr sz="2100" b="0">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617" name="Google Shape;617;p22"/>
          <p:cNvSpPr txBox="1">
            <a:spLocks noGrp="1"/>
          </p:cNvSpPr>
          <p:nvPr>
            <p:ph type="title" idx="2"/>
          </p:nvPr>
        </p:nvSpPr>
        <p:spPr>
          <a:xfrm>
            <a:off x="4936000" y="1543900"/>
            <a:ext cx="2175300" cy="260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2800"/>
              <a:buNone/>
              <a:defRPr sz="2100" b="0">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618" name="Google Shape;618;p22"/>
          <p:cNvSpPr txBox="1">
            <a:spLocks noGrp="1"/>
          </p:cNvSpPr>
          <p:nvPr>
            <p:ph type="subTitle" idx="1"/>
          </p:nvPr>
        </p:nvSpPr>
        <p:spPr>
          <a:xfrm>
            <a:off x="4817950" y="1844088"/>
            <a:ext cx="24114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9" name="Google Shape;619;p22"/>
          <p:cNvSpPr txBox="1">
            <a:spLocks noGrp="1"/>
          </p:cNvSpPr>
          <p:nvPr>
            <p:ph type="subTitle" idx="3"/>
          </p:nvPr>
        </p:nvSpPr>
        <p:spPr>
          <a:xfrm>
            <a:off x="1855450" y="3350400"/>
            <a:ext cx="24114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0" name="Google Shape;620;p22"/>
          <p:cNvSpPr txBox="1">
            <a:spLocks noGrp="1"/>
          </p:cNvSpPr>
          <p:nvPr>
            <p:ph type="title" idx="4"/>
          </p:nvPr>
        </p:nvSpPr>
        <p:spPr>
          <a:xfrm>
            <a:off x="713225" y="4499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CUSTOM_11">
    <p:bg>
      <p:bgPr>
        <a:blipFill>
          <a:blip r:embed="rId2">
            <a:alphaModFix/>
          </a:blip>
          <a:stretch>
            <a:fillRect/>
          </a:stretch>
        </a:blipFill>
        <a:effectLst/>
      </p:bgPr>
    </p:bg>
    <p:spTree>
      <p:nvGrpSpPr>
        <p:cNvPr id="1" name="Shape 621"/>
        <p:cNvGrpSpPr/>
        <p:nvPr/>
      </p:nvGrpSpPr>
      <p:grpSpPr>
        <a:xfrm>
          <a:off x="0" y="0"/>
          <a:ext cx="0" cy="0"/>
          <a:chOff x="0" y="0"/>
          <a:chExt cx="0" cy="0"/>
        </a:xfrm>
      </p:grpSpPr>
      <p:grpSp>
        <p:nvGrpSpPr>
          <p:cNvPr id="622" name="Google Shape;622;p23"/>
          <p:cNvGrpSpPr/>
          <p:nvPr/>
        </p:nvGrpSpPr>
        <p:grpSpPr>
          <a:xfrm>
            <a:off x="41555" y="38219"/>
            <a:ext cx="9057874" cy="5175451"/>
            <a:chOff x="41555" y="38219"/>
            <a:chExt cx="9057874" cy="5175451"/>
          </a:xfrm>
        </p:grpSpPr>
        <p:grpSp>
          <p:nvGrpSpPr>
            <p:cNvPr id="623" name="Google Shape;623;p23"/>
            <p:cNvGrpSpPr/>
            <p:nvPr/>
          </p:nvGrpSpPr>
          <p:grpSpPr>
            <a:xfrm>
              <a:off x="41555" y="38219"/>
              <a:ext cx="9057874" cy="5175451"/>
              <a:chOff x="41555" y="38219"/>
              <a:chExt cx="9057874" cy="5175451"/>
            </a:xfrm>
          </p:grpSpPr>
          <p:grpSp>
            <p:nvGrpSpPr>
              <p:cNvPr id="624" name="Google Shape;624;p23"/>
              <p:cNvGrpSpPr/>
              <p:nvPr/>
            </p:nvGrpSpPr>
            <p:grpSpPr>
              <a:xfrm>
                <a:off x="1225762" y="38219"/>
                <a:ext cx="7873668" cy="5175451"/>
                <a:chOff x="1225762" y="38219"/>
                <a:chExt cx="7873668" cy="5175451"/>
              </a:xfrm>
            </p:grpSpPr>
            <p:sp>
              <p:nvSpPr>
                <p:cNvPr id="625" name="Google Shape;625;p23"/>
                <p:cNvSpPr/>
                <p:nvPr/>
              </p:nvSpPr>
              <p:spPr>
                <a:xfrm>
                  <a:off x="2162090" y="382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8504772" y="11577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1225762" y="46675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3710097" y="23885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rot="-1427762" flipH="1">
                  <a:off x="78045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0" name="Google Shape;630;p23"/>
              <p:cNvSpPr/>
              <p:nvPr/>
            </p:nvSpPr>
            <p:spPr>
              <a:xfrm>
                <a:off x="41555" y="379356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1" name="Google Shape;631;p23"/>
            <p:cNvSpPr/>
            <p:nvPr/>
          </p:nvSpPr>
          <p:spPr>
            <a:xfrm rot="10800000">
              <a:off x="5457494" y="1382082"/>
              <a:ext cx="237578" cy="271992"/>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23"/>
          <p:cNvGrpSpPr/>
          <p:nvPr/>
        </p:nvGrpSpPr>
        <p:grpSpPr>
          <a:xfrm rot="2192613" flipH="1">
            <a:off x="467817" y="-16947"/>
            <a:ext cx="580610" cy="1359841"/>
            <a:chOff x="2672050" y="238125"/>
            <a:chExt cx="2175675" cy="5095625"/>
          </a:xfrm>
        </p:grpSpPr>
        <p:sp>
          <p:nvSpPr>
            <p:cNvPr id="633" name="Google Shape;633;p23"/>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chemeClr val="dk2"/>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chemeClr val="dk2"/>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23"/>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CUSTOM_12">
    <p:bg>
      <p:bgPr>
        <a:blipFill>
          <a:blip r:embed="rId2">
            <a:alphaModFix/>
          </a:blip>
          <a:stretch>
            <a:fillRect/>
          </a:stretch>
        </a:blipFill>
        <a:effectLst/>
      </p:bgPr>
    </p:bg>
    <p:spTree>
      <p:nvGrpSpPr>
        <p:cNvPr id="1" name="Shape 637"/>
        <p:cNvGrpSpPr/>
        <p:nvPr/>
      </p:nvGrpSpPr>
      <p:grpSpPr>
        <a:xfrm>
          <a:off x="0" y="0"/>
          <a:ext cx="0" cy="0"/>
          <a:chOff x="0" y="0"/>
          <a:chExt cx="0" cy="0"/>
        </a:xfrm>
      </p:grpSpPr>
      <p:grpSp>
        <p:nvGrpSpPr>
          <p:cNvPr id="638" name="Google Shape;638;p24"/>
          <p:cNvGrpSpPr/>
          <p:nvPr/>
        </p:nvGrpSpPr>
        <p:grpSpPr>
          <a:xfrm>
            <a:off x="-3" y="286494"/>
            <a:ext cx="9033265" cy="4898552"/>
            <a:chOff x="-3" y="286494"/>
            <a:chExt cx="9033265" cy="4898552"/>
          </a:xfrm>
        </p:grpSpPr>
        <p:grpSp>
          <p:nvGrpSpPr>
            <p:cNvPr id="639" name="Google Shape;639;p24"/>
            <p:cNvGrpSpPr/>
            <p:nvPr/>
          </p:nvGrpSpPr>
          <p:grpSpPr>
            <a:xfrm flipH="1">
              <a:off x="-3" y="1129131"/>
              <a:ext cx="8750583" cy="4055914"/>
              <a:chOff x="510447" y="1157756"/>
              <a:chExt cx="8750583" cy="4055914"/>
            </a:xfrm>
          </p:grpSpPr>
          <p:sp>
            <p:nvSpPr>
              <p:cNvPr id="640" name="Google Shape;640;p24"/>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4"/>
              <p:cNvSpPr/>
              <p:nvPr/>
            </p:nvSpPr>
            <p:spPr>
              <a:xfrm>
                <a:off x="8504772" y="11577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4"/>
              <p:cNvSpPr/>
              <p:nvPr/>
            </p:nvSpPr>
            <p:spPr>
              <a:xfrm>
                <a:off x="1225762" y="46675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4"/>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4"/>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24"/>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4"/>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4"/>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2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9" name="Google Shape;649;p24"/>
          <p:cNvGrpSpPr/>
          <p:nvPr/>
        </p:nvGrpSpPr>
        <p:grpSpPr>
          <a:xfrm>
            <a:off x="-145391" y="4357671"/>
            <a:ext cx="902357" cy="785831"/>
            <a:chOff x="801950" y="234000"/>
            <a:chExt cx="5754825" cy="5011675"/>
          </a:xfrm>
        </p:grpSpPr>
        <p:sp>
          <p:nvSpPr>
            <p:cNvPr id="650" name="Google Shape;650;p24"/>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4"/>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4"/>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4"/>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4"/>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CUSTOM_13">
    <p:bg>
      <p:bgPr>
        <a:blipFill>
          <a:blip r:embed="rId2">
            <a:alphaModFix/>
          </a:blip>
          <a:stretch>
            <a:fillRect/>
          </a:stretch>
        </a:blipFill>
        <a:effectLst/>
      </p:bgPr>
    </p:bg>
    <p:spTree>
      <p:nvGrpSpPr>
        <p:cNvPr id="1" name="Shape 659"/>
        <p:cNvGrpSpPr/>
        <p:nvPr/>
      </p:nvGrpSpPr>
      <p:grpSpPr>
        <a:xfrm>
          <a:off x="0" y="0"/>
          <a:ext cx="0" cy="0"/>
          <a:chOff x="0" y="0"/>
          <a:chExt cx="0" cy="0"/>
        </a:xfrm>
      </p:grpSpPr>
      <p:grpSp>
        <p:nvGrpSpPr>
          <p:cNvPr id="660" name="Google Shape;660;p25"/>
          <p:cNvGrpSpPr/>
          <p:nvPr/>
        </p:nvGrpSpPr>
        <p:grpSpPr>
          <a:xfrm rot="10800000" flipH="1">
            <a:off x="161844" y="-2"/>
            <a:ext cx="1384149" cy="629377"/>
            <a:chOff x="185500" y="1150675"/>
            <a:chExt cx="7156925" cy="3254275"/>
          </a:xfrm>
        </p:grpSpPr>
        <p:sp>
          <p:nvSpPr>
            <p:cNvPr id="661" name="Google Shape;661;p25"/>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5"/>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5"/>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5"/>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5"/>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5"/>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25"/>
          <p:cNvGrpSpPr/>
          <p:nvPr/>
        </p:nvGrpSpPr>
        <p:grpSpPr>
          <a:xfrm rot="1177724">
            <a:off x="8385808" y="3771965"/>
            <a:ext cx="437496" cy="1336893"/>
            <a:chOff x="2927175" y="237525"/>
            <a:chExt cx="1675775" cy="5120800"/>
          </a:xfrm>
        </p:grpSpPr>
        <p:sp>
          <p:nvSpPr>
            <p:cNvPr id="669" name="Google Shape;669;p2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25"/>
          <p:cNvGrpSpPr/>
          <p:nvPr/>
        </p:nvGrpSpPr>
        <p:grpSpPr>
          <a:xfrm>
            <a:off x="409597" y="633753"/>
            <a:ext cx="8508753" cy="4849058"/>
            <a:chOff x="409597" y="633753"/>
            <a:chExt cx="8508753" cy="4849058"/>
          </a:xfrm>
        </p:grpSpPr>
        <p:sp>
          <p:nvSpPr>
            <p:cNvPr id="679" name="Google Shape;679;p25"/>
            <p:cNvSpPr/>
            <p:nvPr/>
          </p:nvSpPr>
          <p:spPr>
            <a:xfrm>
              <a:off x="8357975" y="7559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460770" y="4298204"/>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5"/>
            <p:cNvSpPr/>
            <p:nvPr/>
          </p:nvSpPr>
          <p:spPr>
            <a:xfrm>
              <a:off x="764659" y="63375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5"/>
            <p:cNvSpPr/>
            <p:nvPr/>
          </p:nvSpPr>
          <p:spPr>
            <a:xfrm>
              <a:off x="409597" y="1354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2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CUSTOM_14">
    <p:bg>
      <p:bgPr>
        <a:blipFill>
          <a:blip r:embed="rId2">
            <a:alphaModFix/>
          </a:blip>
          <a:stretch>
            <a:fillRect/>
          </a:stretch>
        </a:blipFill>
        <a:effectLst/>
      </p:bgPr>
    </p:bg>
    <p:spTree>
      <p:nvGrpSpPr>
        <p:cNvPr id="1" name="Shape 687"/>
        <p:cNvGrpSpPr/>
        <p:nvPr/>
      </p:nvGrpSpPr>
      <p:grpSpPr>
        <a:xfrm>
          <a:off x="0" y="0"/>
          <a:ext cx="0" cy="0"/>
          <a:chOff x="0" y="0"/>
          <a:chExt cx="0" cy="0"/>
        </a:xfrm>
      </p:grpSpPr>
      <p:grpSp>
        <p:nvGrpSpPr>
          <p:cNvPr id="688" name="Google Shape;688;p26"/>
          <p:cNvGrpSpPr/>
          <p:nvPr/>
        </p:nvGrpSpPr>
        <p:grpSpPr>
          <a:xfrm>
            <a:off x="8142101" y="4338092"/>
            <a:ext cx="832214" cy="720997"/>
            <a:chOff x="607750" y="239800"/>
            <a:chExt cx="6043675" cy="5236000"/>
          </a:xfrm>
        </p:grpSpPr>
        <p:sp>
          <p:nvSpPr>
            <p:cNvPr id="689" name="Google Shape;689;p26"/>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6"/>
          <p:cNvGrpSpPr/>
          <p:nvPr/>
        </p:nvGrpSpPr>
        <p:grpSpPr>
          <a:xfrm>
            <a:off x="41900" y="1022675"/>
            <a:ext cx="8932502" cy="4272092"/>
            <a:chOff x="41900" y="1022675"/>
            <a:chExt cx="8932502" cy="4272092"/>
          </a:xfrm>
        </p:grpSpPr>
        <p:sp>
          <p:nvSpPr>
            <p:cNvPr id="699" name="Google Shape;699;p26"/>
            <p:cNvSpPr/>
            <p:nvPr/>
          </p:nvSpPr>
          <p:spPr>
            <a:xfrm>
              <a:off x="41900" y="10226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1071844" y="4811365"/>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8673284" y="12264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8575822" y="26183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a:off x="8365717" y="11013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a:off x="152525" y="3948137"/>
              <a:ext cx="919336" cy="863238"/>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2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6" name="Google Shape;706;p26"/>
          <p:cNvGrpSpPr/>
          <p:nvPr/>
        </p:nvGrpSpPr>
        <p:grpSpPr>
          <a:xfrm rot="1175841">
            <a:off x="431927" y="37492"/>
            <a:ext cx="441156" cy="1585960"/>
            <a:chOff x="3070900" y="237500"/>
            <a:chExt cx="1436575" cy="5164500"/>
          </a:xfrm>
        </p:grpSpPr>
        <p:sp>
          <p:nvSpPr>
            <p:cNvPr id="707" name="Google Shape;707;p26"/>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CUSTOM_15">
    <p:bg>
      <p:bgPr>
        <a:blipFill>
          <a:blip r:embed="rId2">
            <a:alphaModFix/>
          </a:blip>
          <a:stretch>
            <a:fillRect/>
          </a:stretch>
        </a:blipFill>
        <a:effectLst/>
      </p:bgPr>
    </p:bg>
    <p:spTree>
      <p:nvGrpSpPr>
        <p:cNvPr id="1" name="Shape 715"/>
        <p:cNvGrpSpPr/>
        <p:nvPr/>
      </p:nvGrpSpPr>
      <p:grpSpPr>
        <a:xfrm>
          <a:off x="0" y="0"/>
          <a:ext cx="0" cy="0"/>
          <a:chOff x="0" y="0"/>
          <a:chExt cx="0" cy="0"/>
        </a:xfrm>
      </p:grpSpPr>
      <p:grpSp>
        <p:nvGrpSpPr>
          <p:cNvPr id="716" name="Google Shape;716;p27"/>
          <p:cNvGrpSpPr/>
          <p:nvPr/>
        </p:nvGrpSpPr>
        <p:grpSpPr>
          <a:xfrm>
            <a:off x="50775" y="67700"/>
            <a:ext cx="9023491" cy="4948930"/>
            <a:chOff x="50775" y="67700"/>
            <a:chExt cx="9023491" cy="4948930"/>
          </a:xfrm>
        </p:grpSpPr>
        <p:grpSp>
          <p:nvGrpSpPr>
            <p:cNvPr id="717" name="Google Shape;717;p27"/>
            <p:cNvGrpSpPr/>
            <p:nvPr/>
          </p:nvGrpSpPr>
          <p:grpSpPr>
            <a:xfrm>
              <a:off x="50775" y="67700"/>
              <a:ext cx="9023491" cy="4948930"/>
              <a:chOff x="50775" y="67700"/>
              <a:chExt cx="9023491" cy="4948930"/>
            </a:xfrm>
          </p:grpSpPr>
          <p:grpSp>
            <p:nvGrpSpPr>
              <p:cNvPr id="718" name="Google Shape;718;p27"/>
              <p:cNvGrpSpPr/>
              <p:nvPr/>
            </p:nvGrpSpPr>
            <p:grpSpPr>
              <a:xfrm>
                <a:off x="50775" y="67700"/>
                <a:ext cx="9023491" cy="4948930"/>
                <a:chOff x="50775" y="67700"/>
                <a:chExt cx="9023491" cy="4948930"/>
              </a:xfrm>
            </p:grpSpPr>
            <p:sp>
              <p:nvSpPr>
                <p:cNvPr id="719" name="Google Shape;719;p27"/>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27"/>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4" name="Google Shape;724;p27"/>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27"/>
          <p:cNvGrpSpPr/>
          <p:nvPr/>
        </p:nvGrpSpPr>
        <p:grpSpPr>
          <a:xfrm>
            <a:off x="50773" y="193684"/>
            <a:ext cx="9172312" cy="4896941"/>
            <a:chOff x="50773" y="193684"/>
            <a:chExt cx="9172312" cy="4896941"/>
          </a:xfrm>
        </p:grpSpPr>
        <p:grpSp>
          <p:nvGrpSpPr>
            <p:cNvPr id="726" name="Google Shape;726;p27"/>
            <p:cNvGrpSpPr/>
            <p:nvPr/>
          </p:nvGrpSpPr>
          <p:grpSpPr>
            <a:xfrm>
              <a:off x="50773" y="4034165"/>
              <a:ext cx="937173" cy="1056459"/>
              <a:chOff x="1462300" y="238775"/>
              <a:chExt cx="4518675" cy="5093825"/>
            </a:xfrm>
          </p:grpSpPr>
          <p:sp>
            <p:nvSpPr>
              <p:cNvPr id="727" name="Google Shape;727;p27"/>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27"/>
            <p:cNvGrpSpPr/>
            <p:nvPr/>
          </p:nvGrpSpPr>
          <p:grpSpPr>
            <a:xfrm rot="7437084">
              <a:off x="8162121" y="507089"/>
              <a:ext cx="1058583" cy="569175"/>
              <a:chOff x="230900" y="984000"/>
              <a:chExt cx="6963575" cy="3744150"/>
            </a:xfrm>
          </p:grpSpPr>
          <p:sp>
            <p:nvSpPr>
              <p:cNvPr id="745" name="Google Shape;745;p27"/>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4" name="Google Shape;754;p27"/>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CUSTOM_17">
    <p:bg>
      <p:bgPr>
        <a:blipFill>
          <a:blip r:embed="rId2">
            <a:alphaModFix/>
          </a:blip>
          <a:stretch>
            <a:fillRect/>
          </a:stretch>
        </a:blipFill>
        <a:effectLst/>
      </p:bgPr>
    </p:bg>
    <p:spTree>
      <p:nvGrpSpPr>
        <p:cNvPr id="1" name="Shape 755"/>
        <p:cNvGrpSpPr/>
        <p:nvPr/>
      </p:nvGrpSpPr>
      <p:grpSpPr>
        <a:xfrm>
          <a:off x="0" y="0"/>
          <a:ext cx="0" cy="0"/>
          <a:chOff x="0" y="0"/>
          <a:chExt cx="0" cy="0"/>
        </a:xfrm>
      </p:grpSpPr>
      <p:grpSp>
        <p:nvGrpSpPr>
          <p:cNvPr id="756" name="Google Shape;756;p28"/>
          <p:cNvGrpSpPr/>
          <p:nvPr/>
        </p:nvGrpSpPr>
        <p:grpSpPr>
          <a:xfrm rot="-556460">
            <a:off x="1483830" y="3614147"/>
            <a:ext cx="840660" cy="1334324"/>
            <a:chOff x="2190225" y="236575"/>
            <a:chExt cx="3165475" cy="5024350"/>
          </a:xfrm>
        </p:grpSpPr>
        <p:sp>
          <p:nvSpPr>
            <p:cNvPr id="757" name="Google Shape;757;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28"/>
          <p:cNvGrpSpPr/>
          <p:nvPr/>
        </p:nvGrpSpPr>
        <p:grpSpPr>
          <a:xfrm rot="451032">
            <a:off x="442745" y="3400622"/>
            <a:ext cx="840919" cy="1298848"/>
            <a:chOff x="2144500" y="237375"/>
            <a:chExt cx="3245200" cy="5012400"/>
          </a:xfrm>
        </p:grpSpPr>
        <p:sp>
          <p:nvSpPr>
            <p:cNvPr id="763" name="Google Shape;763;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28"/>
          <p:cNvGrpSpPr/>
          <p:nvPr/>
        </p:nvGrpSpPr>
        <p:grpSpPr>
          <a:xfrm>
            <a:off x="307717" y="274703"/>
            <a:ext cx="8874950" cy="4863456"/>
            <a:chOff x="307717" y="274703"/>
            <a:chExt cx="8874950" cy="4863456"/>
          </a:xfrm>
        </p:grpSpPr>
        <p:sp>
          <p:nvSpPr>
            <p:cNvPr id="769" name="Google Shape;769;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5" name="Google Shape;775;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776" name="Google Shape;776;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77" name="Google Shape;777;p28"/>
          <p:cNvGrpSpPr/>
          <p:nvPr/>
        </p:nvGrpSpPr>
        <p:grpSpPr>
          <a:xfrm rot="2700000">
            <a:off x="7573516" y="413994"/>
            <a:ext cx="1252474" cy="770935"/>
            <a:chOff x="230550" y="540800"/>
            <a:chExt cx="7068100" cy="4350625"/>
          </a:xfrm>
        </p:grpSpPr>
        <p:sp>
          <p:nvSpPr>
            <p:cNvPr id="778" name="Google Shape;778;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CUSTOM_18">
    <p:bg>
      <p:bgPr>
        <a:blipFill>
          <a:blip r:embed="rId2">
            <a:alphaModFix/>
          </a:blip>
          <a:stretch>
            <a:fillRect/>
          </a:stretch>
        </a:blipFill>
        <a:effectLst/>
      </p:bgPr>
    </p:bg>
    <p:spTree>
      <p:nvGrpSpPr>
        <p:cNvPr id="1" name="Shape 787"/>
        <p:cNvGrpSpPr/>
        <p:nvPr/>
      </p:nvGrpSpPr>
      <p:grpSpPr>
        <a:xfrm>
          <a:off x="0" y="0"/>
          <a:ext cx="0" cy="0"/>
          <a:chOff x="0" y="0"/>
          <a:chExt cx="0" cy="0"/>
        </a:xfrm>
      </p:grpSpPr>
      <p:grpSp>
        <p:nvGrpSpPr>
          <p:cNvPr id="788" name="Google Shape;788;p29"/>
          <p:cNvGrpSpPr/>
          <p:nvPr/>
        </p:nvGrpSpPr>
        <p:grpSpPr>
          <a:xfrm>
            <a:off x="53356" y="573786"/>
            <a:ext cx="9052228" cy="4506243"/>
            <a:chOff x="53356" y="573786"/>
            <a:chExt cx="9052228" cy="4506243"/>
          </a:xfrm>
        </p:grpSpPr>
        <p:grpSp>
          <p:nvGrpSpPr>
            <p:cNvPr id="789" name="Google Shape;789;p29"/>
            <p:cNvGrpSpPr/>
            <p:nvPr/>
          </p:nvGrpSpPr>
          <p:grpSpPr>
            <a:xfrm>
              <a:off x="53356" y="3327753"/>
              <a:ext cx="1554424" cy="1752276"/>
              <a:chOff x="1462300" y="238775"/>
              <a:chExt cx="4518675" cy="5093825"/>
            </a:xfrm>
          </p:grpSpPr>
          <p:sp>
            <p:nvSpPr>
              <p:cNvPr id="790" name="Google Shape;790;p29"/>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9"/>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9"/>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9"/>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9"/>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9"/>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29"/>
            <p:cNvGrpSpPr/>
            <p:nvPr/>
          </p:nvGrpSpPr>
          <p:grpSpPr>
            <a:xfrm>
              <a:off x="8015514" y="573786"/>
              <a:ext cx="1090070" cy="999400"/>
              <a:chOff x="828075" y="238325"/>
              <a:chExt cx="5656825" cy="5186300"/>
            </a:xfrm>
          </p:grpSpPr>
          <p:sp>
            <p:nvSpPr>
              <p:cNvPr id="808" name="Google Shape;808;p29"/>
              <p:cNvSpPr/>
              <p:nvPr/>
            </p:nvSpPr>
            <p:spPr>
              <a:xfrm>
                <a:off x="1148150" y="747850"/>
                <a:ext cx="4970950" cy="4298825"/>
              </a:xfrm>
              <a:custGeom>
                <a:avLst/>
                <a:gdLst/>
                <a:ahLst/>
                <a:cxnLst/>
                <a:rect l="l" t="t" r="r" b="b"/>
                <a:pathLst>
                  <a:path w="198838" h="171953" extrusionOk="0">
                    <a:moveTo>
                      <a:pt x="1" y="25597"/>
                    </a:moveTo>
                    <a:lnTo>
                      <a:pt x="4442" y="29255"/>
                    </a:lnTo>
                    <a:cubicBezTo>
                      <a:pt x="4397" y="29110"/>
                      <a:pt x="4354" y="28966"/>
                      <a:pt x="4313" y="28821"/>
                    </a:cubicBezTo>
                    <a:lnTo>
                      <a:pt x="4313" y="28821"/>
                    </a:lnTo>
                    <a:cubicBezTo>
                      <a:pt x="2879" y="27743"/>
                      <a:pt x="1441" y="26668"/>
                      <a:pt x="1" y="25597"/>
                    </a:cubicBezTo>
                    <a:close/>
                    <a:moveTo>
                      <a:pt x="29998" y="0"/>
                    </a:moveTo>
                    <a:cubicBezTo>
                      <a:pt x="28100" y="0"/>
                      <a:pt x="26197" y="165"/>
                      <a:pt x="24300" y="514"/>
                    </a:cubicBezTo>
                    <a:cubicBezTo>
                      <a:pt x="11645" y="3096"/>
                      <a:pt x="776" y="16402"/>
                      <a:pt x="4313" y="28821"/>
                    </a:cubicBezTo>
                    <a:lnTo>
                      <a:pt x="4313" y="28821"/>
                    </a:lnTo>
                    <a:cubicBezTo>
                      <a:pt x="52572" y="65101"/>
                      <a:pt x="97367" y="105556"/>
                      <a:pt x="138220" y="149707"/>
                    </a:cubicBezTo>
                    <a:cubicBezTo>
                      <a:pt x="144230" y="156762"/>
                      <a:pt x="151284" y="163033"/>
                      <a:pt x="159123" y="167736"/>
                    </a:cubicBezTo>
                    <a:cubicBezTo>
                      <a:pt x="163866" y="170337"/>
                      <a:pt x="169327" y="171953"/>
                      <a:pt x="174665" y="171953"/>
                    </a:cubicBezTo>
                    <a:cubicBezTo>
                      <a:pt x="178441" y="171953"/>
                      <a:pt x="182156" y="171144"/>
                      <a:pt x="185513" y="169303"/>
                    </a:cubicBezTo>
                    <a:cubicBezTo>
                      <a:pt x="195441" y="163555"/>
                      <a:pt x="198838" y="149968"/>
                      <a:pt x="195703" y="138733"/>
                    </a:cubicBezTo>
                    <a:cubicBezTo>
                      <a:pt x="192567" y="127759"/>
                      <a:pt x="183945" y="118876"/>
                      <a:pt x="175584" y="111037"/>
                    </a:cubicBezTo>
                    <a:cubicBezTo>
                      <a:pt x="147365" y="86215"/>
                      <a:pt x="112092" y="69493"/>
                      <a:pt x="86747" y="41797"/>
                    </a:cubicBezTo>
                    <a:cubicBezTo>
                      <a:pt x="77863" y="32129"/>
                      <a:pt x="70286" y="21416"/>
                      <a:pt x="60357" y="12794"/>
                    </a:cubicBezTo>
                    <a:cubicBezTo>
                      <a:pt x="51677" y="5449"/>
                      <a:pt x="40911" y="0"/>
                      <a:pt x="29998"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a:off x="828075" y="238325"/>
                <a:ext cx="5656825" cy="5186300"/>
              </a:xfrm>
              <a:custGeom>
                <a:avLst/>
                <a:gdLst/>
                <a:ahLst/>
                <a:cxnLst/>
                <a:rect l="l" t="t" r="r" b="b"/>
                <a:pathLst>
                  <a:path w="226273" h="207452" extrusionOk="0">
                    <a:moveTo>
                      <a:pt x="43080" y="4107"/>
                    </a:moveTo>
                    <a:cubicBezTo>
                      <a:pt x="43505" y="4107"/>
                      <a:pt x="43896" y="4303"/>
                      <a:pt x="44158" y="4695"/>
                    </a:cubicBezTo>
                    <a:cubicBezTo>
                      <a:pt x="45464" y="5479"/>
                      <a:pt x="46509" y="6263"/>
                      <a:pt x="47554" y="7308"/>
                    </a:cubicBezTo>
                    <a:cubicBezTo>
                      <a:pt x="49383" y="8876"/>
                      <a:pt x="49383" y="9398"/>
                      <a:pt x="47816" y="11227"/>
                    </a:cubicBezTo>
                    <a:cubicBezTo>
                      <a:pt x="44680" y="14885"/>
                      <a:pt x="41022" y="18543"/>
                      <a:pt x="37626" y="22201"/>
                    </a:cubicBezTo>
                    <a:cubicBezTo>
                      <a:pt x="34752" y="25337"/>
                      <a:pt x="31877" y="28733"/>
                      <a:pt x="29003" y="31869"/>
                    </a:cubicBezTo>
                    <a:cubicBezTo>
                      <a:pt x="28481" y="32653"/>
                      <a:pt x="27958" y="33436"/>
                      <a:pt x="27697" y="34220"/>
                    </a:cubicBezTo>
                    <a:cubicBezTo>
                      <a:pt x="27697" y="34743"/>
                      <a:pt x="27958" y="35527"/>
                      <a:pt x="28481" y="36049"/>
                    </a:cubicBezTo>
                    <a:lnTo>
                      <a:pt x="29787" y="36049"/>
                    </a:lnTo>
                    <a:cubicBezTo>
                      <a:pt x="31355" y="35004"/>
                      <a:pt x="32661" y="33698"/>
                      <a:pt x="33706" y="32130"/>
                    </a:cubicBezTo>
                    <a:cubicBezTo>
                      <a:pt x="39193" y="26120"/>
                      <a:pt x="44942" y="20111"/>
                      <a:pt x="50429" y="14363"/>
                    </a:cubicBezTo>
                    <a:cubicBezTo>
                      <a:pt x="50862" y="13497"/>
                      <a:pt x="51832" y="12990"/>
                      <a:pt x="52747" y="12990"/>
                    </a:cubicBezTo>
                    <a:cubicBezTo>
                      <a:pt x="52936" y="12990"/>
                      <a:pt x="53123" y="13011"/>
                      <a:pt x="53303" y="13056"/>
                    </a:cubicBezTo>
                    <a:cubicBezTo>
                      <a:pt x="55393" y="13317"/>
                      <a:pt x="56438" y="15669"/>
                      <a:pt x="55132" y="17237"/>
                    </a:cubicBezTo>
                    <a:cubicBezTo>
                      <a:pt x="54087" y="18804"/>
                      <a:pt x="52258" y="20895"/>
                      <a:pt x="51474" y="22201"/>
                    </a:cubicBezTo>
                    <a:cubicBezTo>
                      <a:pt x="50429" y="23246"/>
                      <a:pt x="49383" y="24553"/>
                      <a:pt x="48338" y="25859"/>
                    </a:cubicBezTo>
                    <a:cubicBezTo>
                      <a:pt x="47032" y="27949"/>
                      <a:pt x="46771" y="29517"/>
                      <a:pt x="48077" y="30040"/>
                    </a:cubicBezTo>
                    <a:cubicBezTo>
                      <a:pt x="48365" y="30136"/>
                      <a:pt x="48626" y="30179"/>
                      <a:pt x="48866" y="30179"/>
                    </a:cubicBezTo>
                    <a:cubicBezTo>
                      <a:pt x="49932" y="30179"/>
                      <a:pt x="50572" y="29325"/>
                      <a:pt x="51212" y="28472"/>
                    </a:cubicBezTo>
                    <a:cubicBezTo>
                      <a:pt x="53041" y="26382"/>
                      <a:pt x="54609" y="24291"/>
                      <a:pt x="56438" y="22201"/>
                    </a:cubicBezTo>
                    <a:cubicBezTo>
                      <a:pt x="56961" y="21156"/>
                      <a:pt x="57745" y="20372"/>
                      <a:pt x="58790" y="19588"/>
                    </a:cubicBezTo>
                    <a:cubicBezTo>
                      <a:pt x="59051" y="19327"/>
                      <a:pt x="59378" y="19196"/>
                      <a:pt x="59704" y="19196"/>
                    </a:cubicBezTo>
                    <a:cubicBezTo>
                      <a:pt x="60031" y="19196"/>
                      <a:pt x="60357" y="19327"/>
                      <a:pt x="60619" y="19588"/>
                    </a:cubicBezTo>
                    <a:cubicBezTo>
                      <a:pt x="61141" y="20111"/>
                      <a:pt x="61141" y="20633"/>
                      <a:pt x="60880" y="21417"/>
                    </a:cubicBezTo>
                    <a:lnTo>
                      <a:pt x="54870" y="29256"/>
                    </a:lnTo>
                    <a:cubicBezTo>
                      <a:pt x="52258" y="32653"/>
                      <a:pt x="51735" y="34482"/>
                      <a:pt x="53303" y="35004"/>
                    </a:cubicBezTo>
                    <a:cubicBezTo>
                      <a:pt x="53531" y="35055"/>
                      <a:pt x="53746" y="35078"/>
                      <a:pt x="53951" y="35078"/>
                    </a:cubicBezTo>
                    <a:cubicBezTo>
                      <a:pt x="55857" y="35078"/>
                      <a:pt x="56801" y="33023"/>
                      <a:pt x="57745" y="31607"/>
                    </a:cubicBezTo>
                    <a:cubicBezTo>
                      <a:pt x="59835" y="29256"/>
                      <a:pt x="61925" y="26904"/>
                      <a:pt x="64015" y="24291"/>
                    </a:cubicBezTo>
                    <a:cubicBezTo>
                      <a:pt x="64277" y="24030"/>
                      <a:pt x="64538" y="23900"/>
                      <a:pt x="64832" y="23900"/>
                    </a:cubicBezTo>
                    <a:cubicBezTo>
                      <a:pt x="65126" y="23900"/>
                      <a:pt x="65452" y="24030"/>
                      <a:pt x="65844" y="24291"/>
                    </a:cubicBezTo>
                    <a:cubicBezTo>
                      <a:pt x="66628" y="24814"/>
                      <a:pt x="67151" y="25859"/>
                      <a:pt x="66628" y="26643"/>
                    </a:cubicBezTo>
                    <a:cubicBezTo>
                      <a:pt x="65322" y="28211"/>
                      <a:pt x="64015" y="29778"/>
                      <a:pt x="62709" y="31346"/>
                    </a:cubicBezTo>
                    <a:cubicBezTo>
                      <a:pt x="60619" y="33436"/>
                      <a:pt x="58790" y="35527"/>
                      <a:pt x="56699" y="37878"/>
                    </a:cubicBezTo>
                    <a:cubicBezTo>
                      <a:pt x="56177" y="38662"/>
                      <a:pt x="56438" y="39707"/>
                      <a:pt x="57222" y="40230"/>
                    </a:cubicBezTo>
                    <a:cubicBezTo>
                      <a:pt x="57483" y="40360"/>
                      <a:pt x="57810" y="40426"/>
                      <a:pt x="58136" y="40426"/>
                    </a:cubicBezTo>
                    <a:cubicBezTo>
                      <a:pt x="58463" y="40426"/>
                      <a:pt x="58790" y="40360"/>
                      <a:pt x="59051" y="40230"/>
                    </a:cubicBezTo>
                    <a:cubicBezTo>
                      <a:pt x="60357" y="39185"/>
                      <a:pt x="61664" y="38140"/>
                      <a:pt x="62709" y="36833"/>
                    </a:cubicBezTo>
                    <a:cubicBezTo>
                      <a:pt x="64799" y="34743"/>
                      <a:pt x="66890" y="32391"/>
                      <a:pt x="69241" y="30040"/>
                    </a:cubicBezTo>
                    <a:cubicBezTo>
                      <a:pt x="69633" y="29648"/>
                      <a:pt x="70156" y="29452"/>
                      <a:pt x="70678" y="29452"/>
                    </a:cubicBezTo>
                    <a:cubicBezTo>
                      <a:pt x="71201" y="29452"/>
                      <a:pt x="71723" y="29648"/>
                      <a:pt x="72115" y="30040"/>
                    </a:cubicBezTo>
                    <a:cubicBezTo>
                      <a:pt x="73160" y="30562"/>
                      <a:pt x="73683" y="31346"/>
                      <a:pt x="73160" y="32391"/>
                    </a:cubicBezTo>
                    <a:cubicBezTo>
                      <a:pt x="72115" y="33698"/>
                      <a:pt x="71070" y="35265"/>
                      <a:pt x="69764" y="36572"/>
                    </a:cubicBezTo>
                    <a:cubicBezTo>
                      <a:pt x="64799" y="42320"/>
                      <a:pt x="59835" y="47807"/>
                      <a:pt x="54870" y="53294"/>
                    </a:cubicBezTo>
                    <a:cubicBezTo>
                      <a:pt x="53825" y="54600"/>
                      <a:pt x="52780" y="55907"/>
                      <a:pt x="51996" y="57213"/>
                    </a:cubicBezTo>
                    <a:cubicBezTo>
                      <a:pt x="51474" y="57736"/>
                      <a:pt x="51735" y="58258"/>
                      <a:pt x="52258" y="59042"/>
                    </a:cubicBezTo>
                    <a:cubicBezTo>
                      <a:pt x="52519" y="59304"/>
                      <a:pt x="52845" y="59434"/>
                      <a:pt x="53172" y="59434"/>
                    </a:cubicBezTo>
                    <a:cubicBezTo>
                      <a:pt x="53499" y="59434"/>
                      <a:pt x="53825" y="59304"/>
                      <a:pt x="54087" y="59042"/>
                    </a:cubicBezTo>
                    <a:cubicBezTo>
                      <a:pt x="55132" y="58520"/>
                      <a:pt x="56177" y="57475"/>
                      <a:pt x="57222" y="56691"/>
                    </a:cubicBezTo>
                    <a:cubicBezTo>
                      <a:pt x="61925" y="51204"/>
                      <a:pt x="66890" y="45717"/>
                      <a:pt x="71854" y="40230"/>
                    </a:cubicBezTo>
                    <a:cubicBezTo>
                      <a:pt x="72899" y="38923"/>
                      <a:pt x="74205" y="37617"/>
                      <a:pt x="75512" y="36311"/>
                    </a:cubicBezTo>
                    <a:cubicBezTo>
                      <a:pt x="75926" y="35621"/>
                      <a:pt x="76558" y="35295"/>
                      <a:pt x="77216" y="35295"/>
                    </a:cubicBezTo>
                    <a:cubicBezTo>
                      <a:pt x="77805" y="35295"/>
                      <a:pt x="78415" y="35556"/>
                      <a:pt x="78909" y="36049"/>
                    </a:cubicBezTo>
                    <a:cubicBezTo>
                      <a:pt x="80738" y="37356"/>
                      <a:pt x="82567" y="38662"/>
                      <a:pt x="83350" y="40752"/>
                    </a:cubicBezTo>
                    <a:lnTo>
                      <a:pt x="83350" y="41014"/>
                    </a:lnTo>
                    <a:cubicBezTo>
                      <a:pt x="85702" y="42581"/>
                      <a:pt x="85963" y="43365"/>
                      <a:pt x="84918" y="44672"/>
                    </a:cubicBezTo>
                    <a:cubicBezTo>
                      <a:pt x="82828" y="47546"/>
                      <a:pt x="80215" y="50159"/>
                      <a:pt x="78125" y="53033"/>
                    </a:cubicBezTo>
                    <a:cubicBezTo>
                      <a:pt x="76296" y="55123"/>
                      <a:pt x="76034" y="57213"/>
                      <a:pt x="77080" y="57475"/>
                    </a:cubicBezTo>
                    <a:cubicBezTo>
                      <a:pt x="77468" y="57620"/>
                      <a:pt x="77811" y="57685"/>
                      <a:pt x="78120" y="57685"/>
                    </a:cubicBezTo>
                    <a:cubicBezTo>
                      <a:pt x="79470" y="57685"/>
                      <a:pt x="80148" y="56448"/>
                      <a:pt x="80999" y="55384"/>
                    </a:cubicBezTo>
                    <a:cubicBezTo>
                      <a:pt x="83089" y="53033"/>
                      <a:pt x="85179" y="50681"/>
                      <a:pt x="87270" y="48330"/>
                    </a:cubicBezTo>
                    <a:cubicBezTo>
                      <a:pt x="88054" y="47807"/>
                      <a:pt x="88837" y="47284"/>
                      <a:pt x="89621" y="46762"/>
                    </a:cubicBezTo>
                    <a:cubicBezTo>
                      <a:pt x="89621" y="46762"/>
                      <a:pt x="89883" y="46762"/>
                      <a:pt x="90144" y="47023"/>
                    </a:cubicBezTo>
                    <a:cubicBezTo>
                      <a:pt x="90405" y="47284"/>
                      <a:pt x="90666" y="47807"/>
                      <a:pt x="90666" y="48068"/>
                    </a:cubicBezTo>
                    <a:cubicBezTo>
                      <a:pt x="90405" y="49113"/>
                      <a:pt x="89883" y="50159"/>
                      <a:pt x="89099" y="50942"/>
                    </a:cubicBezTo>
                    <a:cubicBezTo>
                      <a:pt x="87008" y="53555"/>
                      <a:pt x="84918" y="55907"/>
                      <a:pt x="82828" y="58258"/>
                    </a:cubicBezTo>
                    <a:cubicBezTo>
                      <a:pt x="82305" y="59042"/>
                      <a:pt x="82044" y="59565"/>
                      <a:pt x="81521" y="60610"/>
                    </a:cubicBezTo>
                    <a:cubicBezTo>
                      <a:pt x="81260" y="61394"/>
                      <a:pt x="81521" y="62439"/>
                      <a:pt x="82305" y="62700"/>
                    </a:cubicBezTo>
                    <a:cubicBezTo>
                      <a:pt x="82630" y="62808"/>
                      <a:pt x="82955" y="62872"/>
                      <a:pt x="83261" y="62872"/>
                    </a:cubicBezTo>
                    <a:cubicBezTo>
                      <a:pt x="83694" y="62872"/>
                      <a:pt x="84089" y="62745"/>
                      <a:pt x="84396" y="62439"/>
                    </a:cubicBezTo>
                    <a:cubicBezTo>
                      <a:pt x="86486" y="60087"/>
                      <a:pt x="88837" y="57213"/>
                      <a:pt x="90928" y="54862"/>
                    </a:cubicBezTo>
                    <a:cubicBezTo>
                      <a:pt x="92234" y="53555"/>
                      <a:pt x="93541" y="52249"/>
                      <a:pt x="94847" y="50942"/>
                    </a:cubicBezTo>
                    <a:cubicBezTo>
                      <a:pt x="95892" y="51465"/>
                      <a:pt x="96415" y="51988"/>
                      <a:pt x="97198" y="52771"/>
                    </a:cubicBezTo>
                    <a:cubicBezTo>
                      <a:pt x="98505" y="53555"/>
                      <a:pt x="98505" y="55384"/>
                      <a:pt x="97198" y="56168"/>
                    </a:cubicBezTo>
                    <a:cubicBezTo>
                      <a:pt x="91973" y="61394"/>
                      <a:pt x="87008" y="66358"/>
                      <a:pt x="82044" y="71584"/>
                    </a:cubicBezTo>
                    <a:cubicBezTo>
                      <a:pt x="80476" y="72890"/>
                      <a:pt x="79431" y="74197"/>
                      <a:pt x="78647" y="76026"/>
                    </a:cubicBezTo>
                    <a:cubicBezTo>
                      <a:pt x="78386" y="76548"/>
                      <a:pt x="78647" y="77332"/>
                      <a:pt x="79170" y="77855"/>
                    </a:cubicBezTo>
                    <a:cubicBezTo>
                      <a:pt x="79431" y="77985"/>
                      <a:pt x="79758" y="78051"/>
                      <a:pt x="80084" y="78051"/>
                    </a:cubicBezTo>
                    <a:cubicBezTo>
                      <a:pt x="80411" y="78051"/>
                      <a:pt x="80738" y="77985"/>
                      <a:pt x="80999" y="77855"/>
                    </a:cubicBezTo>
                    <a:cubicBezTo>
                      <a:pt x="82044" y="76810"/>
                      <a:pt x="83089" y="76026"/>
                      <a:pt x="83873" y="74981"/>
                    </a:cubicBezTo>
                    <a:cubicBezTo>
                      <a:pt x="89099" y="70016"/>
                      <a:pt x="93802" y="65052"/>
                      <a:pt x="98766" y="60087"/>
                    </a:cubicBezTo>
                    <a:cubicBezTo>
                      <a:pt x="100090" y="58764"/>
                      <a:pt x="101309" y="58069"/>
                      <a:pt x="102224" y="58069"/>
                    </a:cubicBezTo>
                    <a:cubicBezTo>
                      <a:pt x="102754" y="58069"/>
                      <a:pt x="103182" y="58302"/>
                      <a:pt x="103469" y="58781"/>
                    </a:cubicBezTo>
                    <a:cubicBezTo>
                      <a:pt x="104776" y="60610"/>
                      <a:pt x="102947" y="61655"/>
                      <a:pt x="102163" y="62962"/>
                    </a:cubicBezTo>
                    <a:cubicBezTo>
                      <a:pt x="100856" y="64529"/>
                      <a:pt x="99027" y="66097"/>
                      <a:pt x="97460" y="67926"/>
                    </a:cubicBezTo>
                    <a:cubicBezTo>
                      <a:pt x="96676" y="68710"/>
                      <a:pt x="96153" y="69755"/>
                      <a:pt x="95631" y="70800"/>
                    </a:cubicBezTo>
                    <a:cubicBezTo>
                      <a:pt x="95369" y="71584"/>
                      <a:pt x="94847" y="72368"/>
                      <a:pt x="95892" y="73152"/>
                    </a:cubicBezTo>
                    <a:cubicBezTo>
                      <a:pt x="96275" y="73247"/>
                      <a:pt x="96657" y="73308"/>
                      <a:pt x="97014" y="73308"/>
                    </a:cubicBezTo>
                    <a:cubicBezTo>
                      <a:pt x="97632" y="73308"/>
                      <a:pt x="98174" y="73126"/>
                      <a:pt x="98505" y="72629"/>
                    </a:cubicBezTo>
                    <a:cubicBezTo>
                      <a:pt x="100073" y="70800"/>
                      <a:pt x="101640" y="69232"/>
                      <a:pt x="103208" y="67665"/>
                    </a:cubicBezTo>
                    <a:cubicBezTo>
                      <a:pt x="103992" y="66881"/>
                      <a:pt x="104776" y="65836"/>
                      <a:pt x="105560" y="65052"/>
                    </a:cubicBezTo>
                    <a:cubicBezTo>
                      <a:pt x="105961" y="64650"/>
                      <a:pt x="106363" y="63323"/>
                      <a:pt x="107120" y="63323"/>
                    </a:cubicBezTo>
                    <a:cubicBezTo>
                      <a:pt x="107348" y="63323"/>
                      <a:pt x="107609" y="63443"/>
                      <a:pt x="107911" y="63745"/>
                    </a:cubicBezTo>
                    <a:cubicBezTo>
                      <a:pt x="109479" y="64791"/>
                      <a:pt x="107911" y="66097"/>
                      <a:pt x="107127" y="66881"/>
                    </a:cubicBezTo>
                    <a:cubicBezTo>
                      <a:pt x="105037" y="69232"/>
                      <a:pt x="103208" y="71584"/>
                      <a:pt x="101379" y="73674"/>
                    </a:cubicBezTo>
                    <a:cubicBezTo>
                      <a:pt x="100856" y="74458"/>
                      <a:pt x="100334" y="75242"/>
                      <a:pt x="99811" y="76026"/>
                    </a:cubicBezTo>
                    <a:cubicBezTo>
                      <a:pt x="99550" y="76548"/>
                      <a:pt x="99550" y="77332"/>
                      <a:pt x="100073" y="77855"/>
                    </a:cubicBezTo>
                    <a:cubicBezTo>
                      <a:pt x="100360" y="78286"/>
                      <a:pt x="100806" y="78480"/>
                      <a:pt x="101280" y="78480"/>
                    </a:cubicBezTo>
                    <a:cubicBezTo>
                      <a:pt x="101667" y="78480"/>
                      <a:pt x="102072" y="78351"/>
                      <a:pt x="102424" y="78116"/>
                    </a:cubicBezTo>
                    <a:cubicBezTo>
                      <a:pt x="103731" y="76548"/>
                      <a:pt x="104776" y="75503"/>
                      <a:pt x="106605" y="73674"/>
                    </a:cubicBezTo>
                    <a:cubicBezTo>
                      <a:pt x="108434" y="71584"/>
                      <a:pt x="110263" y="69494"/>
                      <a:pt x="112092" y="67665"/>
                    </a:cubicBezTo>
                    <a:cubicBezTo>
                      <a:pt x="112245" y="67588"/>
                      <a:pt x="112420" y="67556"/>
                      <a:pt x="112605" y="67556"/>
                    </a:cubicBezTo>
                    <a:cubicBezTo>
                      <a:pt x="113051" y="67556"/>
                      <a:pt x="113551" y="67741"/>
                      <a:pt x="113921" y="67926"/>
                    </a:cubicBezTo>
                    <a:cubicBezTo>
                      <a:pt x="114182" y="68448"/>
                      <a:pt x="114443" y="69494"/>
                      <a:pt x="114182" y="69755"/>
                    </a:cubicBezTo>
                    <a:cubicBezTo>
                      <a:pt x="112614" y="71323"/>
                      <a:pt x="110785" y="73152"/>
                      <a:pt x="109479" y="74719"/>
                    </a:cubicBezTo>
                    <a:cubicBezTo>
                      <a:pt x="108172" y="76287"/>
                      <a:pt x="106343" y="77332"/>
                      <a:pt x="105560" y="79422"/>
                    </a:cubicBezTo>
                    <a:cubicBezTo>
                      <a:pt x="105560" y="80206"/>
                      <a:pt x="105560" y="80990"/>
                      <a:pt x="106082" y="81251"/>
                    </a:cubicBezTo>
                    <a:cubicBezTo>
                      <a:pt x="106474" y="81513"/>
                      <a:pt x="106866" y="81643"/>
                      <a:pt x="107225" y="81643"/>
                    </a:cubicBezTo>
                    <a:cubicBezTo>
                      <a:pt x="107585" y="81643"/>
                      <a:pt x="107911" y="81513"/>
                      <a:pt x="108172" y="81251"/>
                    </a:cubicBezTo>
                    <a:cubicBezTo>
                      <a:pt x="109479" y="80206"/>
                      <a:pt x="110785" y="78900"/>
                      <a:pt x="112092" y="77593"/>
                    </a:cubicBezTo>
                    <a:cubicBezTo>
                      <a:pt x="113921" y="76026"/>
                      <a:pt x="115750" y="74197"/>
                      <a:pt x="117579" y="72629"/>
                    </a:cubicBezTo>
                    <a:cubicBezTo>
                      <a:pt x="117885" y="72399"/>
                      <a:pt x="118168" y="72304"/>
                      <a:pt x="118430" y="72304"/>
                    </a:cubicBezTo>
                    <a:cubicBezTo>
                      <a:pt x="119061" y="72304"/>
                      <a:pt x="119561" y="72859"/>
                      <a:pt x="119930" y="73413"/>
                    </a:cubicBezTo>
                    <a:cubicBezTo>
                      <a:pt x="120192" y="73935"/>
                      <a:pt x="120192" y="74458"/>
                      <a:pt x="119930" y="75242"/>
                    </a:cubicBezTo>
                    <a:cubicBezTo>
                      <a:pt x="117056" y="78377"/>
                      <a:pt x="114705" y="82035"/>
                      <a:pt x="111830" y="85171"/>
                    </a:cubicBezTo>
                    <a:cubicBezTo>
                      <a:pt x="108956" y="88045"/>
                      <a:pt x="106343" y="91180"/>
                      <a:pt x="103469" y="94316"/>
                    </a:cubicBezTo>
                    <a:cubicBezTo>
                      <a:pt x="102947" y="94838"/>
                      <a:pt x="102947" y="96145"/>
                      <a:pt x="103469" y="96667"/>
                    </a:cubicBezTo>
                    <a:cubicBezTo>
                      <a:pt x="103861" y="97059"/>
                      <a:pt x="104318" y="97255"/>
                      <a:pt x="104776" y="97255"/>
                    </a:cubicBezTo>
                    <a:cubicBezTo>
                      <a:pt x="105233" y="97255"/>
                      <a:pt x="105690" y="97059"/>
                      <a:pt x="106082" y="96667"/>
                    </a:cubicBezTo>
                    <a:cubicBezTo>
                      <a:pt x="107127" y="95622"/>
                      <a:pt x="108172" y="94577"/>
                      <a:pt x="109218" y="93532"/>
                    </a:cubicBezTo>
                    <a:cubicBezTo>
                      <a:pt x="113659" y="88829"/>
                      <a:pt x="117840" y="84126"/>
                      <a:pt x="122282" y="79422"/>
                    </a:cubicBezTo>
                    <a:cubicBezTo>
                      <a:pt x="122804" y="78900"/>
                      <a:pt x="123849" y="78377"/>
                      <a:pt x="124633" y="78377"/>
                    </a:cubicBezTo>
                    <a:cubicBezTo>
                      <a:pt x="126462" y="78639"/>
                      <a:pt x="127769" y="80468"/>
                      <a:pt x="126985" y="82297"/>
                    </a:cubicBezTo>
                    <a:cubicBezTo>
                      <a:pt x="125417" y="84387"/>
                      <a:pt x="123849" y="86738"/>
                      <a:pt x="122282" y="88829"/>
                    </a:cubicBezTo>
                    <a:cubicBezTo>
                      <a:pt x="121498" y="89613"/>
                      <a:pt x="120975" y="90396"/>
                      <a:pt x="120714" y="91180"/>
                    </a:cubicBezTo>
                    <a:cubicBezTo>
                      <a:pt x="120453" y="91703"/>
                      <a:pt x="120453" y="92487"/>
                      <a:pt x="120975" y="93009"/>
                    </a:cubicBezTo>
                    <a:cubicBezTo>
                      <a:pt x="121263" y="93441"/>
                      <a:pt x="121709" y="93635"/>
                      <a:pt x="122183" y="93635"/>
                    </a:cubicBezTo>
                    <a:cubicBezTo>
                      <a:pt x="122569" y="93635"/>
                      <a:pt x="122975" y="93505"/>
                      <a:pt x="123327" y="93270"/>
                    </a:cubicBezTo>
                    <a:cubicBezTo>
                      <a:pt x="124372" y="91964"/>
                      <a:pt x="125417" y="90919"/>
                      <a:pt x="126462" y="89613"/>
                    </a:cubicBezTo>
                    <a:cubicBezTo>
                      <a:pt x="127507" y="88045"/>
                      <a:pt x="128553" y="86738"/>
                      <a:pt x="129859" y="85171"/>
                    </a:cubicBezTo>
                    <a:cubicBezTo>
                      <a:pt x="130223" y="84807"/>
                      <a:pt x="130713" y="84316"/>
                      <a:pt x="131330" y="84316"/>
                    </a:cubicBezTo>
                    <a:cubicBezTo>
                      <a:pt x="131600" y="84316"/>
                      <a:pt x="131893" y="84410"/>
                      <a:pt x="132211" y="84648"/>
                    </a:cubicBezTo>
                    <a:cubicBezTo>
                      <a:pt x="132994" y="85432"/>
                      <a:pt x="132733" y="86216"/>
                      <a:pt x="132211" y="87000"/>
                    </a:cubicBezTo>
                    <a:cubicBezTo>
                      <a:pt x="130120" y="89351"/>
                      <a:pt x="128030" y="91442"/>
                      <a:pt x="125940" y="93532"/>
                    </a:cubicBezTo>
                    <a:cubicBezTo>
                      <a:pt x="125417" y="94316"/>
                      <a:pt x="124895" y="95099"/>
                      <a:pt x="124633" y="95883"/>
                    </a:cubicBezTo>
                    <a:cubicBezTo>
                      <a:pt x="124220" y="96916"/>
                      <a:pt x="125114" y="97949"/>
                      <a:pt x="126151" y="97949"/>
                    </a:cubicBezTo>
                    <a:cubicBezTo>
                      <a:pt x="126426" y="97949"/>
                      <a:pt x="126711" y="97876"/>
                      <a:pt x="126985" y="97712"/>
                    </a:cubicBezTo>
                    <a:cubicBezTo>
                      <a:pt x="128030" y="96667"/>
                      <a:pt x="128814" y="95883"/>
                      <a:pt x="130382" y="94316"/>
                    </a:cubicBezTo>
                    <a:cubicBezTo>
                      <a:pt x="131949" y="93009"/>
                      <a:pt x="133517" y="91180"/>
                      <a:pt x="135085" y="89613"/>
                    </a:cubicBezTo>
                    <a:lnTo>
                      <a:pt x="136391" y="89613"/>
                    </a:lnTo>
                    <a:cubicBezTo>
                      <a:pt x="137175" y="89874"/>
                      <a:pt x="137436" y="90658"/>
                      <a:pt x="136914" y="91180"/>
                    </a:cubicBezTo>
                    <a:cubicBezTo>
                      <a:pt x="135085" y="93532"/>
                      <a:pt x="132994" y="95883"/>
                      <a:pt x="131165" y="98235"/>
                    </a:cubicBezTo>
                    <a:cubicBezTo>
                      <a:pt x="129598" y="100325"/>
                      <a:pt x="129075" y="102415"/>
                      <a:pt x="130382" y="102677"/>
                    </a:cubicBezTo>
                    <a:cubicBezTo>
                      <a:pt x="130770" y="102822"/>
                      <a:pt x="131113" y="102887"/>
                      <a:pt x="131422" y="102887"/>
                    </a:cubicBezTo>
                    <a:cubicBezTo>
                      <a:pt x="132772" y="102887"/>
                      <a:pt x="133450" y="101650"/>
                      <a:pt x="134301" y="100586"/>
                    </a:cubicBezTo>
                    <a:cubicBezTo>
                      <a:pt x="136130" y="98496"/>
                      <a:pt x="138220" y="96145"/>
                      <a:pt x="140310" y="94054"/>
                    </a:cubicBezTo>
                    <a:cubicBezTo>
                      <a:pt x="140572" y="93662"/>
                      <a:pt x="140964" y="93466"/>
                      <a:pt x="141388" y="93466"/>
                    </a:cubicBezTo>
                    <a:cubicBezTo>
                      <a:pt x="141813" y="93466"/>
                      <a:pt x="142270" y="93662"/>
                      <a:pt x="142662" y="94054"/>
                    </a:cubicBezTo>
                    <a:cubicBezTo>
                      <a:pt x="143446" y="94838"/>
                      <a:pt x="145014" y="95883"/>
                      <a:pt x="143968" y="97451"/>
                    </a:cubicBezTo>
                    <a:cubicBezTo>
                      <a:pt x="143446" y="98235"/>
                      <a:pt x="142662" y="99280"/>
                      <a:pt x="141878" y="100064"/>
                    </a:cubicBezTo>
                    <a:cubicBezTo>
                      <a:pt x="137175" y="105028"/>
                      <a:pt x="132733" y="109993"/>
                      <a:pt x="128030" y="114957"/>
                    </a:cubicBezTo>
                    <a:cubicBezTo>
                      <a:pt x="126985" y="116002"/>
                      <a:pt x="126201" y="117047"/>
                      <a:pt x="125678" y="118354"/>
                    </a:cubicBezTo>
                    <a:cubicBezTo>
                      <a:pt x="125417" y="118615"/>
                      <a:pt x="125678" y="119660"/>
                      <a:pt x="125940" y="120183"/>
                    </a:cubicBezTo>
                    <a:cubicBezTo>
                      <a:pt x="126246" y="120489"/>
                      <a:pt x="126642" y="120616"/>
                      <a:pt x="127022" y="120616"/>
                    </a:cubicBezTo>
                    <a:cubicBezTo>
                      <a:pt x="127291" y="120616"/>
                      <a:pt x="127552" y="120552"/>
                      <a:pt x="127769" y="120444"/>
                    </a:cubicBezTo>
                    <a:cubicBezTo>
                      <a:pt x="129075" y="119399"/>
                      <a:pt x="130382" y="118354"/>
                      <a:pt x="131427" y="117047"/>
                    </a:cubicBezTo>
                    <a:lnTo>
                      <a:pt x="144491" y="103199"/>
                    </a:lnTo>
                    <a:cubicBezTo>
                      <a:pt x="145275" y="102154"/>
                      <a:pt x="146320" y="101109"/>
                      <a:pt x="147365" y="100325"/>
                    </a:cubicBezTo>
                    <a:cubicBezTo>
                      <a:pt x="147671" y="100096"/>
                      <a:pt x="147977" y="100000"/>
                      <a:pt x="148277" y="100000"/>
                    </a:cubicBezTo>
                    <a:cubicBezTo>
                      <a:pt x="149000" y="100000"/>
                      <a:pt x="149685" y="100555"/>
                      <a:pt x="150239" y="101109"/>
                    </a:cubicBezTo>
                    <a:cubicBezTo>
                      <a:pt x="151023" y="101893"/>
                      <a:pt x="150762" y="102938"/>
                      <a:pt x="150239" y="103461"/>
                    </a:cubicBezTo>
                    <a:cubicBezTo>
                      <a:pt x="148149" y="105551"/>
                      <a:pt x="146059" y="107641"/>
                      <a:pt x="143968" y="109731"/>
                    </a:cubicBezTo>
                    <a:cubicBezTo>
                      <a:pt x="143446" y="110254"/>
                      <a:pt x="143446" y="111299"/>
                      <a:pt x="144230" y="111560"/>
                    </a:cubicBezTo>
                    <a:cubicBezTo>
                      <a:pt x="144612" y="111943"/>
                      <a:pt x="144995" y="112185"/>
                      <a:pt x="145480" y="112185"/>
                    </a:cubicBezTo>
                    <a:cubicBezTo>
                      <a:pt x="145657" y="112185"/>
                      <a:pt x="145849" y="112153"/>
                      <a:pt x="146059" y="112083"/>
                    </a:cubicBezTo>
                    <a:cubicBezTo>
                      <a:pt x="148149" y="111299"/>
                      <a:pt x="149455" y="109470"/>
                      <a:pt x="151284" y="107902"/>
                    </a:cubicBezTo>
                    <a:cubicBezTo>
                      <a:pt x="152329" y="107119"/>
                      <a:pt x="153113" y="105812"/>
                      <a:pt x="154420" y="105551"/>
                    </a:cubicBezTo>
                    <a:lnTo>
                      <a:pt x="155204" y="105551"/>
                    </a:lnTo>
                    <a:cubicBezTo>
                      <a:pt x="155204" y="105812"/>
                      <a:pt x="155204" y="106073"/>
                      <a:pt x="155204" y="106335"/>
                    </a:cubicBezTo>
                    <a:cubicBezTo>
                      <a:pt x="154942" y="107119"/>
                      <a:pt x="154420" y="107902"/>
                      <a:pt x="154158" y="108686"/>
                    </a:cubicBezTo>
                    <a:cubicBezTo>
                      <a:pt x="152591" y="110515"/>
                      <a:pt x="150762" y="112606"/>
                      <a:pt x="149194" y="114435"/>
                    </a:cubicBezTo>
                    <a:cubicBezTo>
                      <a:pt x="148410" y="115218"/>
                      <a:pt x="148149" y="116525"/>
                      <a:pt x="148671" y="117309"/>
                    </a:cubicBezTo>
                    <a:cubicBezTo>
                      <a:pt x="148921" y="117807"/>
                      <a:pt x="149348" y="118127"/>
                      <a:pt x="149898" y="118127"/>
                    </a:cubicBezTo>
                    <a:cubicBezTo>
                      <a:pt x="150500" y="118127"/>
                      <a:pt x="151248" y="117743"/>
                      <a:pt x="152068" y="116786"/>
                    </a:cubicBezTo>
                    <a:cubicBezTo>
                      <a:pt x="153897" y="114957"/>
                      <a:pt x="155204" y="113389"/>
                      <a:pt x="156771" y="111822"/>
                    </a:cubicBezTo>
                    <a:cubicBezTo>
                      <a:pt x="157294" y="111038"/>
                      <a:pt x="158078" y="110515"/>
                      <a:pt x="158600" y="109731"/>
                    </a:cubicBezTo>
                    <a:cubicBezTo>
                      <a:pt x="158810" y="109661"/>
                      <a:pt x="159002" y="109629"/>
                      <a:pt x="159179" y="109629"/>
                    </a:cubicBezTo>
                    <a:cubicBezTo>
                      <a:pt x="159664" y="109629"/>
                      <a:pt x="160047" y="109871"/>
                      <a:pt x="160429" y="110254"/>
                    </a:cubicBezTo>
                    <a:cubicBezTo>
                      <a:pt x="161213" y="110515"/>
                      <a:pt x="161474" y="111299"/>
                      <a:pt x="161213" y="111822"/>
                    </a:cubicBezTo>
                    <a:cubicBezTo>
                      <a:pt x="160429" y="113128"/>
                      <a:pt x="159907" y="114173"/>
                      <a:pt x="159123" y="115218"/>
                    </a:cubicBezTo>
                    <a:cubicBezTo>
                      <a:pt x="157555" y="117309"/>
                      <a:pt x="155987" y="119138"/>
                      <a:pt x="154681" y="121228"/>
                    </a:cubicBezTo>
                    <a:cubicBezTo>
                      <a:pt x="154158" y="122273"/>
                      <a:pt x="154420" y="123318"/>
                      <a:pt x="155204" y="123841"/>
                    </a:cubicBezTo>
                    <a:cubicBezTo>
                      <a:pt x="155503" y="124040"/>
                      <a:pt x="155841" y="124126"/>
                      <a:pt x="156172" y="124126"/>
                    </a:cubicBezTo>
                    <a:cubicBezTo>
                      <a:pt x="156710" y="124126"/>
                      <a:pt x="157232" y="123902"/>
                      <a:pt x="157555" y="123579"/>
                    </a:cubicBezTo>
                    <a:cubicBezTo>
                      <a:pt x="159384" y="121228"/>
                      <a:pt x="160952" y="119138"/>
                      <a:pt x="162520" y="117047"/>
                    </a:cubicBezTo>
                    <a:cubicBezTo>
                      <a:pt x="163042" y="116264"/>
                      <a:pt x="163826" y="115741"/>
                      <a:pt x="164610" y="115218"/>
                    </a:cubicBezTo>
                    <a:cubicBezTo>
                      <a:pt x="164763" y="115142"/>
                      <a:pt x="164938" y="115110"/>
                      <a:pt x="165123" y="115110"/>
                    </a:cubicBezTo>
                    <a:cubicBezTo>
                      <a:pt x="165569" y="115110"/>
                      <a:pt x="166069" y="115295"/>
                      <a:pt x="166439" y="115480"/>
                    </a:cubicBezTo>
                    <a:cubicBezTo>
                      <a:pt x="166961" y="116002"/>
                      <a:pt x="167223" y="116525"/>
                      <a:pt x="167223" y="117309"/>
                    </a:cubicBezTo>
                    <a:cubicBezTo>
                      <a:pt x="166961" y="118615"/>
                      <a:pt x="165916" y="119660"/>
                      <a:pt x="164871" y="120444"/>
                    </a:cubicBezTo>
                    <a:cubicBezTo>
                      <a:pt x="159384" y="126454"/>
                      <a:pt x="153897" y="132202"/>
                      <a:pt x="148671" y="137950"/>
                    </a:cubicBezTo>
                    <a:cubicBezTo>
                      <a:pt x="147104" y="139257"/>
                      <a:pt x="145797" y="141086"/>
                      <a:pt x="145014" y="142915"/>
                    </a:cubicBezTo>
                    <a:cubicBezTo>
                      <a:pt x="145014" y="143698"/>
                      <a:pt x="145275" y="144482"/>
                      <a:pt x="145797" y="144744"/>
                    </a:cubicBezTo>
                    <a:cubicBezTo>
                      <a:pt x="146059" y="145005"/>
                      <a:pt x="146842" y="145005"/>
                      <a:pt x="147104" y="145005"/>
                    </a:cubicBezTo>
                    <a:cubicBezTo>
                      <a:pt x="147888" y="144221"/>
                      <a:pt x="148671" y="143698"/>
                      <a:pt x="149717" y="142915"/>
                    </a:cubicBezTo>
                    <a:cubicBezTo>
                      <a:pt x="155204" y="136905"/>
                      <a:pt x="160429" y="131157"/>
                      <a:pt x="165916" y="125408"/>
                    </a:cubicBezTo>
                    <a:cubicBezTo>
                      <a:pt x="166961" y="124102"/>
                      <a:pt x="168007" y="123057"/>
                      <a:pt x="169313" y="121750"/>
                    </a:cubicBezTo>
                    <a:cubicBezTo>
                      <a:pt x="170097" y="120967"/>
                      <a:pt x="170750" y="120575"/>
                      <a:pt x="171436" y="120575"/>
                    </a:cubicBezTo>
                    <a:cubicBezTo>
                      <a:pt x="172122" y="120575"/>
                      <a:pt x="172840" y="120967"/>
                      <a:pt x="173755" y="121750"/>
                    </a:cubicBezTo>
                    <a:cubicBezTo>
                      <a:pt x="175584" y="123579"/>
                      <a:pt x="175584" y="124363"/>
                      <a:pt x="173755" y="126454"/>
                    </a:cubicBezTo>
                    <a:cubicBezTo>
                      <a:pt x="171926" y="128544"/>
                      <a:pt x="169574" y="129850"/>
                      <a:pt x="168790" y="132724"/>
                    </a:cubicBezTo>
                    <a:cubicBezTo>
                      <a:pt x="168268" y="132986"/>
                      <a:pt x="168529" y="134031"/>
                      <a:pt x="168790" y="134031"/>
                    </a:cubicBezTo>
                    <a:cubicBezTo>
                      <a:pt x="168975" y="134216"/>
                      <a:pt x="169421" y="134400"/>
                      <a:pt x="169851" y="134400"/>
                    </a:cubicBezTo>
                    <a:cubicBezTo>
                      <a:pt x="170030" y="134400"/>
                      <a:pt x="170205" y="134369"/>
                      <a:pt x="170358" y="134292"/>
                    </a:cubicBezTo>
                    <a:cubicBezTo>
                      <a:pt x="171926" y="134031"/>
                      <a:pt x="172971" y="132463"/>
                      <a:pt x="174016" y="131418"/>
                    </a:cubicBezTo>
                    <a:cubicBezTo>
                      <a:pt x="175322" y="130112"/>
                      <a:pt x="176629" y="129066"/>
                      <a:pt x="178197" y="128021"/>
                    </a:cubicBezTo>
                    <a:cubicBezTo>
                      <a:pt x="178426" y="127868"/>
                      <a:pt x="178656" y="127805"/>
                      <a:pt x="178885" y="127805"/>
                    </a:cubicBezTo>
                    <a:cubicBezTo>
                      <a:pt x="179440" y="127805"/>
                      <a:pt x="179994" y="128174"/>
                      <a:pt x="180548" y="128544"/>
                    </a:cubicBezTo>
                    <a:cubicBezTo>
                      <a:pt x="181332" y="129066"/>
                      <a:pt x="181593" y="130373"/>
                      <a:pt x="180809" y="130895"/>
                    </a:cubicBezTo>
                    <a:cubicBezTo>
                      <a:pt x="179503" y="132463"/>
                      <a:pt x="177935" y="134031"/>
                      <a:pt x="176629" y="135337"/>
                    </a:cubicBezTo>
                    <a:cubicBezTo>
                      <a:pt x="175584" y="136121"/>
                      <a:pt x="175061" y="137166"/>
                      <a:pt x="175061" y="138473"/>
                    </a:cubicBezTo>
                    <a:cubicBezTo>
                      <a:pt x="175061" y="138734"/>
                      <a:pt x="175322" y="139257"/>
                      <a:pt x="175584" y="139518"/>
                    </a:cubicBezTo>
                    <a:cubicBezTo>
                      <a:pt x="175845" y="139779"/>
                      <a:pt x="176368" y="139779"/>
                      <a:pt x="176890" y="139779"/>
                    </a:cubicBezTo>
                    <a:cubicBezTo>
                      <a:pt x="177674" y="139257"/>
                      <a:pt x="178458" y="138995"/>
                      <a:pt x="178980" y="138211"/>
                    </a:cubicBezTo>
                    <a:cubicBezTo>
                      <a:pt x="180548" y="137166"/>
                      <a:pt x="181593" y="135599"/>
                      <a:pt x="182900" y="134553"/>
                    </a:cubicBezTo>
                    <a:cubicBezTo>
                      <a:pt x="183476" y="133977"/>
                      <a:pt x="183911" y="133119"/>
                      <a:pt x="184515" y="133119"/>
                    </a:cubicBezTo>
                    <a:cubicBezTo>
                      <a:pt x="184734" y="133119"/>
                      <a:pt x="184974" y="133231"/>
                      <a:pt x="185251" y="133508"/>
                    </a:cubicBezTo>
                    <a:cubicBezTo>
                      <a:pt x="186296" y="134553"/>
                      <a:pt x="184990" y="135599"/>
                      <a:pt x="184467" y="136382"/>
                    </a:cubicBezTo>
                    <a:cubicBezTo>
                      <a:pt x="182900" y="137950"/>
                      <a:pt x="181332" y="139518"/>
                      <a:pt x="179764" y="141347"/>
                    </a:cubicBezTo>
                    <a:cubicBezTo>
                      <a:pt x="179242" y="142131"/>
                      <a:pt x="178719" y="142915"/>
                      <a:pt x="178719" y="143698"/>
                    </a:cubicBezTo>
                    <a:cubicBezTo>
                      <a:pt x="178458" y="144221"/>
                      <a:pt x="178719" y="144744"/>
                      <a:pt x="178980" y="145005"/>
                    </a:cubicBezTo>
                    <a:cubicBezTo>
                      <a:pt x="179242" y="145266"/>
                      <a:pt x="180026" y="145266"/>
                      <a:pt x="180287" y="145266"/>
                    </a:cubicBezTo>
                    <a:cubicBezTo>
                      <a:pt x="181332" y="144744"/>
                      <a:pt x="182116" y="143960"/>
                      <a:pt x="182900" y="143437"/>
                    </a:cubicBezTo>
                    <a:cubicBezTo>
                      <a:pt x="184729" y="141608"/>
                      <a:pt x="186558" y="139779"/>
                      <a:pt x="188387" y="137950"/>
                    </a:cubicBezTo>
                    <a:cubicBezTo>
                      <a:pt x="188648" y="137689"/>
                      <a:pt x="189040" y="137558"/>
                      <a:pt x="189464" y="137558"/>
                    </a:cubicBezTo>
                    <a:cubicBezTo>
                      <a:pt x="189889" y="137558"/>
                      <a:pt x="190346" y="137689"/>
                      <a:pt x="190738" y="137950"/>
                    </a:cubicBezTo>
                    <a:cubicBezTo>
                      <a:pt x="191000" y="138734"/>
                      <a:pt x="191000" y="139257"/>
                      <a:pt x="190738" y="140040"/>
                    </a:cubicBezTo>
                    <a:cubicBezTo>
                      <a:pt x="188387" y="142915"/>
                      <a:pt x="186035" y="146050"/>
                      <a:pt x="183422" y="148663"/>
                    </a:cubicBezTo>
                    <a:cubicBezTo>
                      <a:pt x="179764" y="152582"/>
                      <a:pt x="176106" y="156240"/>
                      <a:pt x="172448" y="160159"/>
                    </a:cubicBezTo>
                    <a:cubicBezTo>
                      <a:pt x="171665" y="160682"/>
                      <a:pt x="171142" y="161466"/>
                      <a:pt x="170619" y="162250"/>
                    </a:cubicBezTo>
                    <a:cubicBezTo>
                      <a:pt x="170097" y="163033"/>
                      <a:pt x="169836" y="164340"/>
                      <a:pt x="170619" y="165124"/>
                    </a:cubicBezTo>
                    <a:cubicBezTo>
                      <a:pt x="170907" y="165412"/>
                      <a:pt x="171231" y="165523"/>
                      <a:pt x="171564" y="165523"/>
                    </a:cubicBezTo>
                    <a:cubicBezTo>
                      <a:pt x="172136" y="165523"/>
                      <a:pt x="172736" y="165193"/>
                      <a:pt x="173232" y="164862"/>
                    </a:cubicBezTo>
                    <a:cubicBezTo>
                      <a:pt x="174277" y="163817"/>
                      <a:pt x="175584" y="162772"/>
                      <a:pt x="176629" y="161466"/>
                    </a:cubicBezTo>
                    <a:cubicBezTo>
                      <a:pt x="182377" y="155456"/>
                      <a:pt x="188125" y="149447"/>
                      <a:pt x="194135" y="143437"/>
                    </a:cubicBezTo>
                    <a:cubicBezTo>
                      <a:pt x="194396" y="142915"/>
                      <a:pt x="194658" y="142915"/>
                      <a:pt x="195180" y="142653"/>
                    </a:cubicBezTo>
                    <a:lnTo>
                      <a:pt x="195180" y="142653"/>
                    </a:lnTo>
                    <a:cubicBezTo>
                      <a:pt x="194919" y="144744"/>
                      <a:pt x="193351" y="146050"/>
                      <a:pt x="192045" y="147879"/>
                    </a:cubicBezTo>
                    <a:cubicBezTo>
                      <a:pt x="191000" y="148924"/>
                      <a:pt x="190477" y="150492"/>
                      <a:pt x="190216" y="152059"/>
                    </a:cubicBezTo>
                    <a:cubicBezTo>
                      <a:pt x="190216" y="152582"/>
                      <a:pt x="190477" y="152843"/>
                      <a:pt x="190738" y="153105"/>
                    </a:cubicBezTo>
                    <a:cubicBezTo>
                      <a:pt x="191000" y="153366"/>
                      <a:pt x="191522" y="153366"/>
                      <a:pt x="192045" y="153366"/>
                    </a:cubicBezTo>
                    <a:cubicBezTo>
                      <a:pt x="193351" y="152843"/>
                      <a:pt x="194135" y="151798"/>
                      <a:pt x="194919" y="150753"/>
                    </a:cubicBezTo>
                    <a:cubicBezTo>
                      <a:pt x="195964" y="149185"/>
                      <a:pt x="197009" y="147879"/>
                      <a:pt x="198316" y="146572"/>
                    </a:cubicBezTo>
                    <a:cubicBezTo>
                      <a:pt x="198446" y="146311"/>
                      <a:pt x="198773" y="146181"/>
                      <a:pt x="199132" y="146181"/>
                    </a:cubicBezTo>
                    <a:cubicBezTo>
                      <a:pt x="199491" y="146181"/>
                      <a:pt x="199883" y="146311"/>
                      <a:pt x="200144" y="146572"/>
                    </a:cubicBezTo>
                    <a:cubicBezTo>
                      <a:pt x="200667" y="146834"/>
                      <a:pt x="200667" y="147618"/>
                      <a:pt x="200406" y="148140"/>
                    </a:cubicBezTo>
                    <a:cubicBezTo>
                      <a:pt x="200144" y="148924"/>
                      <a:pt x="199622" y="149447"/>
                      <a:pt x="199361" y="149969"/>
                    </a:cubicBezTo>
                    <a:cubicBezTo>
                      <a:pt x="198054" y="151014"/>
                      <a:pt x="196748" y="152582"/>
                      <a:pt x="195964" y="153366"/>
                    </a:cubicBezTo>
                    <a:cubicBezTo>
                      <a:pt x="195441" y="154411"/>
                      <a:pt x="194919" y="155456"/>
                      <a:pt x="195964" y="156501"/>
                    </a:cubicBezTo>
                    <a:cubicBezTo>
                      <a:pt x="196312" y="156763"/>
                      <a:pt x="196661" y="156879"/>
                      <a:pt x="197009" y="156879"/>
                    </a:cubicBezTo>
                    <a:cubicBezTo>
                      <a:pt x="197706" y="156879"/>
                      <a:pt x="198403" y="156414"/>
                      <a:pt x="199099" y="155717"/>
                    </a:cubicBezTo>
                    <a:cubicBezTo>
                      <a:pt x="200667" y="154411"/>
                      <a:pt x="202235" y="152843"/>
                      <a:pt x="204064" y="151276"/>
                    </a:cubicBezTo>
                    <a:cubicBezTo>
                      <a:pt x="204217" y="151123"/>
                      <a:pt x="204392" y="151059"/>
                      <a:pt x="204570" y="151059"/>
                    </a:cubicBezTo>
                    <a:cubicBezTo>
                      <a:pt x="205001" y="151059"/>
                      <a:pt x="205447" y="151429"/>
                      <a:pt x="205631" y="151798"/>
                    </a:cubicBezTo>
                    <a:cubicBezTo>
                      <a:pt x="205893" y="152321"/>
                      <a:pt x="205893" y="152582"/>
                      <a:pt x="205631" y="153105"/>
                    </a:cubicBezTo>
                    <a:cubicBezTo>
                      <a:pt x="205370" y="153888"/>
                      <a:pt x="204848" y="154672"/>
                      <a:pt x="204064" y="155195"/>
                    </a:cubicBezTo>
                    <a:cubicBezTo>
                      <a:pt x="203019" y="156501"/>
                      <a:pt x="201712" y="157808"/>
                      <a:pt x="200406" y="159114"/>
                    </a:cubicBezTo>
                    <a:cubicBezTo>
                      <a:pt x="199883" y="159898"/>
                      <a:pt x="199622" y="160682"/>
                      <a:pt x="199361" y="161727"/>
                    </a:cubicBezTo>
                    <a:cubicBezTo>
                      <a:pt x="199361" y="161988"/>
                      <a:pt x="199361" y="162511"/>
                      <a:pt x="199883" y="162772"/>
                    </a:cubicBezTo>
                    <a:cubicBezTo>
                      <a:pt x="200144" y="163033"/>
                      <a:pt x="200667" y="163033"/>
                      <a:pt x="200928" y="163033"/>
                    </a:cubicBezTo>
                    <a:cubicBezTo>
                      <a:pt x="202235" y="162772"/>
                      <a:pt x="203019" y="162250"/>
                      <a:pt x="203802" y="161204"/>
                    </a:cubicBezTo>
                    <a:cubicBezTo>
                      <a:pt x="205370" y="159898"/>
                      <a:pt x="206938" y="158069"/>
                      <a:pt x="208767" y="156501"/>
                    </a:cubicBezTo>
                    <a:cubicBezTo>
                      <a:pt x="209131" y="156228"/>
                      <a:pt x="209496" y="156114"/>
                      <a:pt x="209849" y="156114"/>
                    </a:cubicBezTo>
                    <a:cubicBezTo>
                      <a:pt x="210509" y="156114"/>
                      <a:pt x="211130" y="156513"/>
                      <a:pt x="211641" y="157024"/>
                    </a:cubicBezTo>
                    <a:cubicBezTo>
                      <a:pt x="212686" y="157546"/>
                      <a:pt x="212947" y="159114"/>
                      <a:pt x="212164" y="159898"/>
                    </a:cubicBezTo>
                    <a:cubicBezTo>
                      <a:pt x="211118" y="161204"/>
                      <a:pt x="210073" y="162511"/>
                      <a:pt x="209028" y="163556"/>
                    </a:cubicBezTo>
                    <a:cubicBezTo>
                      <a:pt x="204586" y="167998"/>
                      <a:pt x="200144" y="172178"/>
                      <a:pt x="195964" y="176620"/>
                    </a:cubicBezTo>
                    <a:cubicBezTo>
                      <a:pt x="194919" y="177927"/>
                      <a:pt x="193090" y="178972"/>
                      <a:pt x="192567" y="180801"/>
                    </a:cubicBezTo>
                    <a:cubicBezTo>
                      <a:pt x="192567" y="181585"/>
                      <a:pt x="192829" y="182107"/>
                      <a:pt x="193090" y="182630"/>
                    </a:cubicBezTo>
                    <a:cubicBezTo>
                      <a:pt x="193421" y="183127"/>
                      <a:pt x="193857" y="183309"/>
                      <a:pt x="194266" y="183309"/>
                    </a:cubicBezTo>
                    <a:cubicBezTo>
                      <a:pt x="194501" y="183309"/>
                      <a:pt x="194728" y="183248"/>
                      <a:pt x="194919" y="183152"/>
                    </a:cubicBezTo>
                    <a:cubicBezTo>
                      <a:pt x="195703" y="182630"/>
                      <a:pt x="196225" y="181846"/>
                      <a:pt x="197009" y="181323"/>
                    </a:cubicBezTo>
                    <a:cubicBezTo>
                      <a:pt x="202496" y="175575"/>
                      <a:pt x="208244" y="170088"/>
                      <a:pt x="213731" y="164340"/>
                    </a:cubicBezTo>
                    <a:cubicBezTo>
                      <a:pt x="215134" y="163065"/>
                      <a:pt x="216226" y="162412"/>
                      <a:pt x="217219" y="162412"/>
                    </a:cubicBezTo>
                    <a:cubicBezTo>
                      <a:pt x="218260" y="162412"/>
                      <a:pt x="219193" y="163130"/>
                      <a:pt x="220263" y="164601"/>
                    </a:cubicBezTo>
                    <a:cubicBezTo>
                      <a:pt x="220786" y="165124"/>
                      <a:pt x="220786" y="166430"/>
                      <a:pt x="220263" y="166953"/>
                    </a:cubicBezTo>
                    <a:cubicBezTo>
                      <a:pt x="210596" y="176881"/>
                      <a:pt x="203280" y="188378"/>
                      <a:pt x="193351" y="197784"/>
                    </a:cubicBezTo>
                    <a:cubicBezTo>
                      <a:pt x="190542" y="200459"/>
                      <a:pt x="189377" y="201902"/>
                      <a:pt x="188032" y="201902"/>
                    </a:cubicBezTo>
                    <a:cubicBezTo>
                      <a:pt x="186750" y="201902"/>
                      <a:pt x="185304" y="200590"/>
                      <a:pt x="182116" y="197784"/>
                    </a:cubicBezTo>
                    <a:cubicBezTo>
                      <a:pt x="147626" y="167737"/>
                      <a:pt x="112876" y="137428"/>
                      <a:pt x="78386" y="107380"/>
                    </a:cubicBezTo>
                    <a:lnTo>
                      <a:pt x="9930" y="47807"/>
                    </a:lnTo>
                    <a:cubicBezTo>
                      <a:pt x="9146" y="47023"/>
                      <a:pt x="7839" y="46501"/>
                      <a:pt x="7317" y="44410"/>
                    </a:cubicBezTo>
                    <a:lnTo>
                      <a:pt x="7317" y="44410"/>
                    </a:lnTo>
                    <a:cubicBezTo>
                      <a:pt x="9668" y="45194"/>
                      <a:pt x="12020" y="46762"/>
                      <a:pt x="13588" y="48852"/>
                    </a:cubicBezTo>
                    <a:cubicBezTo>
                      <a:pt x="14233" y="49497"/>
                      <a:pt x="15054" y="49965"/>
                      <a:pt x="15908" y="49965"/>
                    </a:cubicBezTo>
                    <a:cubicBezTo>
                      <a:pt x="16091" y="49965"/>
                      <a:pt x="16277" y="49944"/>
                      <a:pt x="16462" y="49897"/>
                    </a:cubicBezTo>
                    <a:cubicBezTo>
                      <a:pt x="17507" y="49375"/>
                      <a:pt x="17507" y="47546"/>
                      <a:pt x="16462" y="46239"/>
                    </a:cubicBezTo>
                    <a:cubicBezTo>
                      <a:pt x="15155" y="44672"/>
                      <a:pt x="13588" y="43365"/>
                      <a:pt x="11759" y="42059"/>
                    </a:cubicBezTo>
                    <a:cubicBezTo>
                      <a:pt x="10452" y="41014"/>
                      <a:pt x="10452" y="39968"/>
                      <a:pt x="11497" y="38662"/>
                    </a:cubicBezTo>
                    <a:cubicBezTo>
                      <a:pt x="13849" y="35788"/>
                      <a:pt x="16200" y="33175"/>
                      <a:pt x="18813" y="30562"/>
                    </a:cubicBezTo>
                    <a:cubicBezTo>
                      <a:pt x="25345" y="22724"/>
                      <a:pt x="32139" y="15146"/>
                      <a:pt x="38932" y="7569"/>
                    </a:cubicBezTo>
                    <a:cubicBezTo>
                      <a:pt x="39716" y="6524"/>
                      <a:pt x="40761" y="5479"/>
                      <a:pt x="41806" y="4695"/>
                    </a:cubicBezTo>
                    <a:cubicBezTo>
                      <a:pt x="42198" y="4303"/>
                      <a:pt x="42655" y="4107"/>
                      <a:pt x="43080" y="4107"/>
                    </a:cubicBezTo>
                    <a:close/>
                    <a:moveTo>
                      <a:pt x="43151" y="1"/>
                    </a:moveTo>
                    <a:cubicBezTo>
                      <a:pt x="41841" y="1"/>
                      <a:pt x="40526" y="406"/>
                      <a:pt x="39455" y="1298"/>
                    </a:cubicBezTo>
                    <a:cubicBezTo>
                      <a:pt x="38410" y="2605"/>
                      <a:pt x="37364" y="3650"/>
                      <a:pt x="36319" y="4956"/>
                    </a:cubicBezTo>
                    <a:lnTo>
                      <a:pt x="6794" y="38140"/>
                    </a:lnTo>
                    <a:cubicBezTo>
                      <a:pt x="785" y="45194"/>
                      <a:pt x="1" y="44410"/>
                      <a:pt x="7839" y="51204"/>
                    </a:cubicBezTo>
                    <a:lnTo>
                      <a:pt x="85441" y="118876"/>
                    </a:lnTo>
                    <a:cubicBezTo>
                      <a:pt x="112876" y="142915"/>
                      <a:pt x="140572" y="166953"/>
                      <a:pt x="168007" y="190991"/>
                    </a:cubicBezTo>
                    <a:cubicBezTo>
                      <a:pt x="173232" y="195433"/>
                      <a:pt x="178458" y="199874"/>
                      <a:pt x="183422" y="204316"/>
                    </a:cubicBezTo>
                    <a:cubicBezTo>
                      <a:pt x="184467" y="205361"/>
                      <a:pt x="184467" y="207452"/>
                      <a:pt x="186819" y="207452"/>
                    </a:cubicBezTo>
                    <a:cubicBezTo>
                      <a:pt x="188387" y="207190"/>
                      <a:pt x="189693" y="206668"/>
                      <a:pt x="191000" y="205361"/>
                    </a:cubicBezTo>
                    <a:cubicBezTo>
                      <a:pt x="192045" y="204578"/>
                      <a:pt x="192829" y="203532"/>
                      <a:pt x="193874" y="202749"/>
                    </a:cubicBezTo>
                    <a:cubicBezTo>
                      <a:pt x="205109" y="192820"/>
                      <a:pt x="213209" y="179756"/>
                      <a:pt x="223660" y="169043"/>
                    </a:cubicBezTo>
                    <a:cubicBezTo>
                      <a:pt x="226273" y="166691"/>
                      <a:pt x="225750" y="164079"/>
                      <a:pt x="222876" y="161466"/>
                    </a:cubicBezTo>
                    <a:cubicBezTo>
                      <a:pt x="222092" y="160682"/>
                      <a:pt x="221309" y="159898"/>
                      <a:pt x="220525" y="159114"/>
                    </a:cubicBezTo>
                    <a:lnTo>
                      <a:pt x="94847" y="44933"/>
                    </a:lnTo>
                    <a:lnTo>
                      <a:pt x="49906" y="4173"/>
                    </a:lnTo>
                    <a:cubicBezTo>
                      <a:pt x="48600" y="2344"/>
                      <a:pt x="46771" y="1298"/>
                      <a:pt x="44942" y="253"/>
                    </a:cubicBezTo>
                    <a:cubicBezTo>
                      <a:pt x="44363" y="88"/>
                      <a:pt x="43757" y="1"/>
                      <a:pt x="4315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9"/>
              <p:cNvSpPr/>
              <p:nvPr/>
            </p:nvSpPr>
            <p:spPr>
              <a:xfrm>
                <a:off x="2598275" y="1238000"/>
                <a:ext cx="313575" cy="334325"/>
              </a:xfrm>
              <a:custGeom>
                <a:avLst/>
                <a:gdLst/>
                <a:ahLst/>
                <a:cxnLst/>
                <a:rect l="l" t="t" r="r" b="b"/>
                <a:pathLst>
                  <a:path w="12543" h="13373" extrusionOk="0">
                    <a:moveTo>
                      <a:pt x="10050" y="0"/>
                    </a:moveTo>
                    <a:cubicBezTo>
                      <a:pt x="9637" y="0"/>
                      <a:pt x="9245" y="143"/>
                      <a:pt x="8884" y="504"/>
                    </a:cubicBezTo>
                    <a:cubicBezTo>
                      <a:pt x="5488" y="3639"/>
                      <a:pt x="2614" y="7036"/>
                      <a:pt x="262" y="10955"/>
                    </a:cubicBezTo>
                    <a:cubicBezTo>
                      <a:pt x="1" y="11478"/>
                      <a:pt x="1" y="12262"/>
                      <a:pt x="523" y="12784"/>
                    </a:cubicBezTo>
                    <a:cubicBezTo>
                      <a:pt x="785" y="13176"/>
                      <a:pt x="1177" y="13372"/>
                      <a:pt x="1601" y="13372"/>
                    </a:cubicBezTo>
                    <a:cubicBezTo>
                      <a:pt x="2026" y="13372"/>
                      <a:pt x="2483" y="13176"/>
                      <a:pt x="2875" y="12784"/>
                    </a:cubicBezTo>
                    <a:cubicBezTo>
                      <a:pt x="6480" y="9179"/>
                      <a:pt x="9831" y="5321"/>
                      <a:pt x="12428" y="958"/>
                    </a:cubicBezTo>
                    <a:lnTo>
                      <a:pt x="12428" y="958"/>
                    </a:lnTo>
                    <a:cubicBezTo>
                      <a:pt x="12466" y="981"/>
                      <a:pt x="12504" y="1004"/>
                      <a:pt x="12542" y="1027"/>
                    </a:cubicBezTo>
                    <a:lnTo>
                      <a:pt x="12542" y="765"/>
                    </a:lnTo>
                    <a:cubicBezTo>
                      <a:pt x="12505" y="830"/>
                      <a:pt x="12466" y="894"/>
                      <a:pt x="12428" y="958"/>
                    </a:cubicBezTo>
                    <a:lnTo>
                      <a:pt x="12428" y="958"/>
                    </a:lnTo>
                    <a:cubicBezTo>
                      <a:pt x="11611" y="469"/>
                      <a:pt x="10797" y="0"/>
                      <a:pt x="1005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1" name="Google Shape;811;p29"/>
          <p:cNvGrpSpPr/>
          <p:nvPr/>
        </p:nvGrpSpPr>
        <p:grpSpPr>
          <a:xfrm>
            <a:off x="20397" y="51081"/>
            <a:ext cx="8767565" cy="4997647"/>
            <a:chOff x="20397" y="51081"/>
            <a:chExt cx="8767565" cy="4997647"/>
          </a:xfrm>
        </p:grpSpPr>
        <p:grpSp>
          <p:nvGrpSpPr>
            <p:cNvPr id="812" name="Google Shape;812;p29"/>
            <p:cNvGrpSpPr/>
            <p:nvPr/>
          </p:nvGrpSpPr>
          <p:grpSpPr>
            <a:xfrm flipH="1">
              <a:off x="228317" y="51081"/>
              <a:ext cx="8559644" cy="4997647"/>
              <a:chOff x="473065" y="79706"/>
              <a:chExt cx="8559644" cy="4997647"/>
            </a:xfrm>
          </p:grpSpPr>
          <p:sp>
            <p:nvSpPr>
              <p:cNvPr id="813" name="Google Shape;813;p29"/>
              <p:cNvSpPr/>
              <p:nvPr/>
            </p:nvSpPr>
            <p:spPr>
              <a:xfrm>
                <a:off x="473065" y="44679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9"/>
              <p:cNvSpPr/>
              <p:nvPr/>
            </p:nvSpPr>
            <p:spPr>
              <a:xfrm>
                <a:off x="618672" y="7970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9"/>
              <p:cNvSpPr/>
              <p:nvPr/>
            </p:nvSpPr>
            <p:spPr>
              <a:xfrm>
                <a:off x="8719587" y="4763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9"/>
              <p:cNvSpPr/>
              <p:nvPr/>
            </p:nvSpPr>
            <p:spPr>
              <a:xfrm>
                <a:off x="520322" y="40445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7" name="Google Shape;817;p29"/>
            <p:cNvSpPr/>
            <p:nvPr/>
          </p:nvSpPr>
          <p:spPr>
            <a:xfrm>
              <a:off x="6899230" y="4691747"/>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9"/>
            <p:cNvSpPr/>
            <p:nvPr/>
          </p:nvSpPr>
          <p:spPr>
            <a:xfrm>
              <a:off x="20397" y="433435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9"/>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29"/>
          <p:cNvSpPr txBox="1">
            <a:spLocks noGrp="1"/>
          </p:cNvSpPr>
          <p:nvPr>
            <p:ph type="subTitle" idx="1"/>
          </p:nvPr>
        </p:nvSpPr>
        <p:spPr>
          <a:xfrm>
            <a:off x="965400" y="1665075"/>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21" name="Google Shape;821;p29"/>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CUSTOM_19">
    <p:bg>
      <p:bgPr>
        <a:blipFill>
          <a:blip r:embed="rId2">
            <a:alphaModFix/>
          </a:blip>
          <a:stretch>
            <a:fillRect/>
          </a:stretch>
        </a:blipFill>
        <a:effectLst/>
      </p:bgPr>
    </p:bg>
    <p:spTree>
      <p:nvGrpSpPr>
        <p:cNvPr id="1" name="Shape 822"/>
        <p:cNvGrpSpPr/>
        <p:nvPr/>
      </p:nvGrpSpPr>
      <p:grpSpPr>
        <a:xfrm>
          <a:off x="0" y="0"/>
          <a:ext cx="0" cy="0"/>
          <a:chOff x="0" y="0"/>
          <a:chExt cx="0" cy="0"/>
        </a:xfrm>
      </p:grpSpPr>
      <p:grpSp>
        <p:nvGrpSpPr>
          <p:cNvPr id="823" name="Google Shape;823;p30"/>
          <p:cNvGrpSpPr/>
          <p:nvPr/>
        </p:nvGrpSpPr>
        <p:grpSpPr>
          <a:xfrm>
            <a:off x="284302" y="164575"/>
            <a:ext cx="8664451" cy="4857124"/>
            <a:chOff x="284302" y="164575"/>
            <a:chExt cx="8664451" cy="4857124"/>
          </a:xfrm>
        </p:grpSpPr>
        <p:grpSp>
          <p:nvGrpSpPr>
            <p:cNvPr id="824" name="Google Shape;824;p30"/>
            <p:cNvGrpSpPr/>
            <p:nvPr/>
          </p:nvGrpSpPr>
          <p:grpSpPr>
            <a:xfrm rot="-819630">
              <a:off x="323674" y="4221479"/>
              <a:ext cx="1996507" cy="572562"/>
              <a:chOff x="230550" y="1790725"/>
              <a:chExt cx="6833500" cy="1959725"/>
            </a:xfrm>
          </p:grpSpPr>
          <p:sp>
            <p:nvSpPr>
              <p:cNvPr id="825" name="Google Shape;825;p3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30"/>
            <p:cNvGrpSpPr/>
            <p:nvPr/>
          </p:nvGrpSpPr>
          <p:grpSpPr>
            <a:xfrm>
              <a:off x="7682989" y="3993827"/>
              <a:ext cx="1101158" cy="953999"/>
              <a:chOff x="607750" y="239800"/>
              <a:chExt cx="6043675" cy="5236000"/>
            </a:xfrm>
          </p:grpSpPr>
          <p:sp>
            <p:nvSpPr>
              <p:cNvPr id="840" name="Google Shape;840;p30"/>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0"/>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0"/>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0"/>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0"/>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0"/>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0"/>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0"/>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0"/>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9" name="Google Shape;849;p30"/>
            <p:cNvGrpSpPr/>
            <p:nvPr/>
          </p:nvGrpSpPr>
          <p:grpSpPr>
            <a:xfrm rot="531940">
              <a:off x="7530456" y="264842"/>
              <a:ext cx="1364001" cy="810337"/>
              <a:chOff x="228650" y="628000"/>
              <a:chExt cx="6803150" cy="4041675"/>
            </a:xfrm>
          </p:grpSpPr>
          <p:sp>
            <p:nvSpPr>
              <p:cNvPr id="850" name="Google Shape;850;p30"/>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0"/>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0"/>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0"/>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4" name="Google Shape;854;p30"/>
          <p:cNvGrpSpPr/>
          <p:nvPr/>
        </p:nvGrpSpPr>
        <p:grpSpPr>
          <a:xfrm rot="10800000" flipH="1">
            <a:off x="-3" y="52240"/>
            <a:ext cx="9033265" cy="5132805"/>
            <a:chOff x="-3" y="286494"/>
            <a:chExt cx="9033265" cy="5132805"/>
          </a:xfrm>
        </p:grpSpPr>
        <p:grpSp>
          <p:nvGrpSpPr>
            <p:cNvPr id="855" name="Google Shape;855;p30"/>
            <p:cNvGrpSpPr/>
            <p:nvPr/>
          </p:nvGrpSpPr>
          <p:grpSpPr>
            <a:xfrm flipH="1">
              <a:off x="-3" y="514256"/>
              <a:ext cx="8750583" cy="4670789"/>
              <a:chOff x="510447" y="542881"/>
              <a:chExt cx="8750583" cy="4670789"/>
            </a:xfrm>
          </p:grpSpPr>
          <p:sp>
            <p:nvSpPr>
              <p:cNvPr id="856" name="Google Shape;856;p30"/>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0"/>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0"/>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0"/>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0"/>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1" name="Google Shape;861;p30"/>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0"/>
            <p:cNvSpPr/>
            <p:nvPr/>
          </p:nvSpPr>
          <p:spPr>
            <a:xfrm>
              <a:off x="6643347" y="51450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0"/>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30"/>
          <p:cNvSpPr txBox="1">
            <a:spLocks noGrp="1"/>
          </p:cNvSpPr>
          <p:nvPr>
            <p:ph type="subTitle" idx="1"/>
          </p:nvPr>
        </p:nvSpPr>
        <p:spPr>
          <a:xfrm>
            <a:off x="4382875" y="1674950"/>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65" name="Google Shape;865;p30"/>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259080">
              <a:lnSpc>
                <a:spcPct val="100000"/>
              </a:lnSpc>
              <a:spcBef>
                <a:spcPts val="0"/>
              </a:spcBef>
              <a:spcAft>
                <a:spcPts val="0"/>
              </a:spcAft>
              <a:buClr>
                <a:srgbClr val="434343"/>
              </a:buClr>
              <a:buSzPts val="480"/>
              <a:buFont typeface="Barlow SemiBold"/>
              <a:buAutoNum type="arabicPeriod"/>
              <a:defRPr sz="1200"/>
            </a:lvl1pPr>
            <a:lvl2pPr marL="914400" lvl="1" indent="-259080">
              <a:spcBef>
                <a:spcPts val="0"/>
              </a:spcBef>
              <a:spcAft>
                <a:spcPts val="0"/>
              </a:spcAft>
              <a:buClr>
                <a:srgbClr val="434343"/>
              </a:buClr>
              <a:buSzPts val="480"/>
              <a:buFont typeface="Roboto Condensed Light"/>
              <a:buAutoNum type="alphaLcPeriod"/>
              <a:defRPr/>
            </a:lvl2pPr>
            <a:lvl3pPr marL="1371600" lvl="2" indent="-259080">
              <a:spcBef>
                <a:spcPts val="0"/>
              </a:spcBef>
              <a:spcAft>
                <a:spcPts val="0"/>
              </a:spcAft>
              <a:buClr>
                <a:srgbClr val="434343"/>
              </a:buClr>
              <a:buSzPts val="480"/>
              <a:buFont typeface="Roboto Condensed Light"/>
              <a:buAutoNum type="romanLcPeriod"/>
              <a:defRPr/>
            </a:lvl3pPr>
            <a:lvl4pPr marL="1828800" lvl="3" indent="-259080">
              <a:spcBef>
                <a:spcPts val="0"/>
              </a:spcBef>
              <a:spcAft>
                <a:spcPts val="0"/>
              </a:spcAft>
              <a:buClr>
                <a:srgbClr val="434343"/>
              </a:buClr>
              <a:buSzPts val="480"/>
              <a:buFont typeface="Roboto Condensed Light"/>
              <a:buAutoNum type="arabicPeriod"/>
              <a:defRPr/>
            </a:lvl4pPr>
            <a:lvl5pPr marL="2286000" lvl="4" indent="-259079">
              <a:spcBef>
                <a:spcPts val="0"/>
              </a:spcBef>
              <a:spcAft>
                <a:spcPts val="0"/>
              </a:spcAft>
              <a:buClr>
                <a:srgbClr val="434343"/>
              </a:buClr>
              <a:buSzPts val="480"/>
              <a:buFont typeface="Roboto Condensed Light"/>
              <a:buAutoNum type="alphaLcPeriod"/>
              <a:defRPr/>
            </a:lvl5pPr>
            <a:lvl6pPr marL="2743200" lvl="5" indent="-259079">
              <a:spcBef>
                <a:spcPts val="0"/>
              </a:spcBef>
              <a:spcAft>
                <a:spcPts val="0"/>
              </a:spcAft>
              <a:buClr>
                <a:srgbClr val="434343"/>
              </a:buClr>
              <a:buSzPts val="480"/>
              <a:buFont typeface="Roboto Condensed Light"/>
              <a:buAutoNum type="romanLcPeriod"/>
              <a:defRPr/>
            </a:lvl6pPr>
            <a:lvl7pPr marL="3200400" lvl="6" indent="-259079">
              <a:spcBef>
                <a:spcPts val="0"/>
              </a:spcBef>
              <a:spcAft>
                <a:spcPts val="0"/>
              </a:spcAft>
              <a:buClr>
                <a:srgbClr val="434343"/>
              </a:buClr>
              <a:buSzPts val="480"/>
              <a:buFont typeface="Roboto Condensed Light"/>
              <a:buAutoNum type="arabicPeriod"/>
              <a:defRPr/>
            </a:lvl7pPr>
            <a:lvl8pPr marL="3657600" lvl="7" indent="-259079">
              <a:spcBef>
                <a:spcPts val="0"/>
              </a:spcBef>
              <a:spcAft>
                <a:spcPts val="0"/>
              </a:spcAft>
              <a:buClr>
                <a:srgbClr val="434343"/>
              </a:buClr>
              <a:buSzPts val="480"/>
              <a:buFont typeface="Roboto Condensed Light"/>
              <a:buAutoNum type="alphaLcPeriod"/>
              <a:defRPr/>
            </a:lvl8pPr>
            <a:lvl9pPr marL="4114800" lvl="8" indent="-259079">
              <a:spcBef>
                <a:spcPts val="0"/>
              </a:spcBef>
              <a:spcAft>
                <a:spcPts val="0"/>
              </a:spcAft>
              <a:buClr>
                <a:srgbClr val="434343"/>
              </a:buClr>
              <a:buSzPts val="480"/>
              <a:buFont typeface="Roboto Condensed Light"/>
              <a:buAutoNum type="romanLcPeriod"/>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CUSTOM_20">
    <p:bg>
      <p:bgPr>
        <a:blipFill>
          <a:blip r:embed="rId2">
            <a:alphaModFix/>
          </a:blip>
          <a:stretch>
            <a:fillRect/>
          </a:stretch>
        </a:blipFill>
        <a:effectLst/>
      </p:bgPr>
    </p:bg>
    <p:spTree>
      <p:nvGrpSpPr>
        <p:cNvPr id="1" name="Shape 866"/>
        <p:cNvGrpSpPr/>
        <p:nvPr/>
      </p:nvGrpSpPr>
      <p:grpSpPr>
        <a:xfrm>
          <a:off x="0" y="0"/>
          <a:ext cx="0" cy="0"/>
          <a:chOff x="0" y="0"/>
          <a:chExt cx="0" cy="0"/>
        </a:xfrm>
      </p:grpSpPr>
      <p:grpSp>
        <p:nvGrpSpPr>
          <p:cNvPr id="867" name="Google Shape;867;p31"/>
          <p:cNvGrpSpPr/>
          <p:nvPr/>
        </p:nvGrpSpPr>
        <p:grpSpPr>
          <a:xfrm>
            <a:off x="360113" y="403220"/>
            <a:ext cx="5435861" cy="4611752"/>
            <a:chOff x="360113" y="403220"/>
            <a:chExt cx="5435861" cy="4611752"/>
          </a:xfrm>
        </p:grpSpPr>
        <p:grpSp>
          <p:nvGrpSpPr>
            <p:cNvPr id="868" name="Google Shape;868;p31"/>
            <p:cNvGrpSpPr/>
            <p:nvPr/>
          </p:nvGrpSpPr>
          <p:grpSpPr>
            <a:xfrm flipH="1">
              <a:off x="360113" y="403220"/>
              <a:ext cx="1763070" cy="1421276"/>
              <a:chOff x="750100" y="236175"/>
              <a:chExt cx="6175375" cy="4978200"/>
            </a:xfrm>
          </p:grpSpPr>
          <p:sp>
            <p:nvSpPr>
              <p:cNvPr id="869" name="Google Shape;869;p31"/>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1"/>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1"/>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1"/>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1"/>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1"/>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31"/>
            <p:cNvGrpSpPr/>
            <p:nvPr/>
          </p:nvGrpSpPr>
          <p:grpSpPr>
            <a:xfrm rot="1151405">
              <a:off x="4793838" y="4109904"/>
              <a:ext cx="899096" cy="778941"/>
              <a:chOff x="607750" y="239800"/>
              <a:chExt cx="6043675" cy="5236000"/>
            </a:xfrm>
          </p:grpSpPr>
          <p:sp>
            <p:nvSpPr>
              <p:cNvPr id="876" name="Google Shape;876;p31"/>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1"/>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1"/>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1"/>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1"/>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1"/>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1"/>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1"/>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1"/>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5" name="Google Shape;885;p31"/>
          <p:cNvGrpSpPr/>
          <p:nvPr/>
        </p:nvGrpSpPr>
        <p:grpSpPr>
          <a:xfrm>
            <a:off x="-3" y="51081"/>
            <a:ext cx="9033265" cy="5133964"/>
            <a:chOff x="-3" y="51081"/>
            <a:chExt cx="9033265" cy="5133964"/>
          </a:xfrm>
        </p:grpSpPr>
        <p:grpSp>
          <p:nvGrpSpPr>
            <p:cNvPr id="886" name="Google Shape;886;p31"/>
            <p:cNvGrpSpPr/>
            <p:nvPr/>
          </p:nvGrpSpPr>
          <p:grpSpPr>
            <a:xfrm flipH="1">
              <a:off x="-3" y="51081"/>
              <a:ext cx="9033258" cy="5133964"/>
              <a:chOff x="227772" y="79706"/>
              <a:chExt cx="9033258" cy="5133964"/>
            </a:xfrm>
          </p:grpSpPr>
          <p:sp>
            <p:nvSpPr>
              <p:cNvPr id="887" name="Google Shape;887;p31"/>
              <p:cNvSpPr/>
              <p:nvPr/>
            </p:nvSpPr>
            <p:spPr>
              <a:xfrm>
                <a:off x="296715" y="463719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1"/>
              <p:cNvSpPr/>
              <p:nvPr/>
            </p:nvSpPr>
            <p:spPr>
              <a:xfrm>
                <a:off x="227772" y="7970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1"/>
              <p:cNvSpPr/>
              <p:nvPr/>
            </p:nvSpPr>
            <p:spPr>
              <a:xfrm>
                <a:off x="8793562" y="8185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1"/>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1"/>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31"/>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1"/>
            <p:cNvSpPr/>
            <p:nvPr/>
          </p:nvSpPr>
          <p:spPr>
            <a:xfrm>
              <a:off x="7757847" y="47407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1"/>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5" name="Google Shape;895;p31"/>
          <p:cNvSpPr txBox="1">
            <a:spLocks noGrp="1"/>
          </p:cNvSpPr>
          <p:nvPr>
            <p:ph type="subTitle" idx="1"/>
          </p:nvPr>
        </p:nvSpPr>
        <p:spPr>
          <a:xfrm>
            <a:off x="965400" y="1665075"/>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96" name="Google Shape;896;p31"/>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cSld name="CUSTOM_22">
    <p:bg>
      <p:bgPr>
        <a:blipFill>
          <a:blip r:embed="rId2">
            <a:alphaModFix/>
          </a:blip>
          <a:stretch>
            <a:fillRect/>
          </a:stretch>
        </a:blip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170695" y="54957"/>
            <a:ext cx="9031113" cy="2060010"/>
            <a:chOff x="-170695" y="54957"/>
            <a:chExt cx="9031113" cy="2060010"/>
          </a:xfrm>
        </p:grpSpPr>
        <p:grpSp>
          <p:nvGrpSpPr>
            <p:cNvPr id="899" name="Google Shape;899;p32"/>
            <p:cNvGrpSpPr/>
            <p:nvPr/>
          </p:nvGrpSpPr>
          <p:grpSpPr>
            <a:xfrm rot="1383171" flipH="1">
              <a:off x="7968162" y="119284"/>
              <a:ext cx="628955" cy="1473070"/>
              <a:chOff x="2672050" y="238125"/>
              <a:chExt cx="2175675" cy="5095625"/>
            </a:xfrm>
          </p:grpSpPr>
          <p:sp>
            <p:nvSpPr>
              <p:cNvPr id="900" name="Google Shape;900;p3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32"/>
            <p:cNvGrpSpPr/>
            <p:nvPr/>
          </p:nvGrpSpPr>
          <p:grpSpPr>
            <a:xfrm rot="-2524639">
              <a:off x="68110" y="741918"/>
              <a:ext cx="1122453" cy="1144448"/>
              <a:chOff x="1301600" y="238450"/>
              <a:chExt cx="4846600" cy="4941575"/>
            </a:xfrm>
          </p:grpSpPr>
          <p:sp>
            <p:nvSpPr>
              <p:cNvPr id="904" name="Google Shape;904;p32"/>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2"/>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2"/>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7" name="Google Shape;907;p32"/>
          <p:cNvGrpSpPr/>
          <p:nvPr/>
        </p:nvGrpSpPr>
        <p:grpSpPr>
          <a:xfrm rot="10800000" flipH="1">
            <a:off x="35975" y="62764"/>
            <a:ext cx="8933910" cy="4956135"/>
            <a:chOff x="50775" y="60481"/>
            <a:chExt cx="8933910" cy="4956135"/>
          </a:xfrm>
        </p:grpSpPr>
        <p:grpSp>
          <p:nvGrpSpPr>
            <p:cNvPr id="908" name="Google Shape;908;p32"/>
            <p:cNvGrpSpPr/>
            <p:nvPr/>
          </p:nvGrpSpPr>
          <p:grpSpPr>
            <a:xfrm>
              <a:off x="50775" y="60481"/>
              <a:ext cx="8933910" cy="4903721"/>
              <a:chOff x="50775" y="60481"/>
              <a:chExt cx="8933910" cy="4903721"/>
            </a:xfrm>
          </p:grpSpPr>
          <p:grpSp>
            <p:nvGrpSpPr>
              <p:cNvPr id="909" name="Google Shape;909;p32"/>
              <p:cNvGrpSpPr/>
              <p:nvPr/>
            </p:nvGrpSpPr>
            <p:grpSpPr>
              <a:xfrm>
                <a:off x="50775" y="60481"/>
                <a:ext cx="8500741" cy="4903721"/>
                <a:chOff x="50775" y="60481"/>
                <a:chExt cx="8500741" cy="4903721"/>
              </a:xfrm>
            </p:grpSpPr>
            <p:sp>
              <p:nvSpPr>
                <p:cNvPr id="910" name="Google Shape;910;p32"/>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8203097" y="604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rot="-9935296">
                  <a:off x="662231" y="4528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3" name="Google Shape;913;p32"/>
              <p:cNvSpPr/>
              <p:nvPr/>
            </p:nvSpPr>
            <p:spPr>
              <a:xfrm>
                <a:off x="8829817" y="653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914;p32"/>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5" name="Google Shape;915;p32"/>
          <p:cNvSpPr txBox="1">
            <a:spLocks noGrp="1"/>
          </p:cNvSpPr>
          <p:nvPr>
            <p:ph type="title"/>
          </p:nvPr>
        </p:nvSpPr>
        <p:spPr>
          <a:xfrm>
            <a:off x="76440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916" name="Google Shape;916;p32"/>
          <p:cNvSpPr txBox="1">
            <a:spLocks noGrp="1"/>
          </p:cNvSpPr>
          <p:nvPr>
            <p:ph type="subTitle" idx="1"/>
          </p:nvPr>
        </p:nvSpPr>
        <p:spPr>
          <a:xfrm>
            <a:off x="76440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17" name="Google Shape;917;p32"/>
          <p:cNvSpPr txBox="1">
            <a:spLocks noGrp="1"/>
          </p:cNvSpPr>
          <p:nvPr>
            <p:ph type="title" idx="2"/>
          </p:nvPr>
        </p:nvSpPr>
        <p:spPr>
          <a:xfrm>
            <a:off x="348435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918" name="Google Shape;918;p32"/>
          <p:cNvSpPr txBox="1">
            <a:spLocks noGrp="1"/>
          </p:cNvSpPr>
          <p:nvPr>
            <p:ph type="subTitle" idx="3"/>
          </p:nvPr>
        </p:nvSpPr>
        <p:spPr>
          <a:xfrm>
            <a:off x="348435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19" name="Google Shape;919;p32"/>
          <p:cNvSpPr txBox="1">
            <a:spLocks noGrp="1"/>
          </p:cNvSpPr>
          <p:nvPr>
            <p:ph type="title" idx="4"/>
          </p:nvPr>
        </p:nvSpPr>
        <p:spPr>
          <a:xfrm>
            <a:off x="620430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920" name="Google Shape;920;p32"/>
          <p:cNvSpPr txBox="1">
            <a:spLocks noGrp="1"/>
          </p:cNvSpPr>
          <p:nvPr>
            <p:ph type="subTitle" idx="5"/>
          </p:nvPr>
        </p:nvSpPr>
        <p:spPr>
          <a:xfrm>
            <a:off x="620430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1" name="Google Shape;921;p32"/>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1">
  <p:cSld name="CUSTOM_23">
    <p:bg>
      <p:bgPr>
        <a:blipFill>
          <a:blip r:embed="rId2">
            <a:alphaModFix/>
          </a:blip>
          <a:stretch>
            <a:fillRect/>
          </a:stretch>
        </a:blipFill>
        <a:effectLst/>
      </p:bgPr>
    </p:bg>
    <p:spTree>
      <p:nvGrpSpPr>
        <p:cNvPr id="1" name="Shape 922"/>
        <p:cNvGrpSpPr/>
        <p:nvPr/>
      </p:nvGrpSpPr>
      <p:grpSpPr>
        <a:xfrm>
          <a:off x="0" y="0"/>
          <a:ext cx="0" cy="0"/>
          <a:chOff x="0" y="0"/>
          <a:chExt cx="0" cy="0"/>
        </a:xfrm>
      </p:grpSpPr>
      <p:grpSp>
        <p:nvGrpSpPr>
          <p:cNvPr id="923" name="Google Shape;923;p33"/>
          <p:cNvGrpSpPr/>
          <p:nvPr/>
        </p:nvGrpSpPr>
        <p:grpSpPr>
          <a:xfrm rot="-3226582">
            <a:off x="235395" y="97559"/>
            <a:ext cx="1259793" cy="1015566"/>
            <a:chOff x="750100" y="236175"/>
            <a:chExt cx="6175375" cy="4978200"/>
          </a:xfrm>
        </p:grpSpPr>
        <p:sp>
          <p:nvSpPr>
            <p:cNvPr id="924" name="Google Shape;924;p33"/>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3"/>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33"/>
          <p:cNvGrpSpPr/>
          <p:nvPr/>
        </p:nvGrpSpPr>
        <p:grpSpPr>
          <a:xfrm>
            <a:off x="7826723" y="3984356"/>
            <a:ext cx="1091917" cy="1015752"/>
            <a:chOff x="920750" y="240450"/>
            <a:chExt cx="5619750" cy="5227750"/>
          </a:xfrm>
        </p:grpSpPr>
        <p:sp>
          <p:nvSpPr>
            <p:cNvPr id="931" name="Google Shape;931;p3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3"/>
          <p:cNvGrpSpPr/>
          <p:nvPr/>
        </p:nvGrpSpPr>
        <p:grpSpPr>
          <a:xfrm flipH="1">
            <a:off x="8430774" y="154840"/>
            <a:ext cx="889155" cy="1181848"/>
            <a:chOff x="1806625" y="239525"/>
            <a:chExt cx="3845825" cy="5111800"/>
          </a:xfrm>
        </p:grpSpPr>
        <p:sp>
          <p:nvSpPr>
            <p:cNvPr id="956" name="Google Shape;956;p33"/>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3"/>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3"/>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9" name="Google Shape;959;p33"/>
          <p:cNvGrpSpPr/>
          <p:nvPr/>
        </p:nvGrpSpPr>
        <p:grpSpPr>
          <a:xfrm>
            <a:off x="-3" y="286494"/>
            <a:ext cx="9033265" cy="4898552"/>
            <a:chOff x="-3" y="286494"/>
            <a:chExt cx="9033265" cy="4898552"/>
          </a:xfrm>
        </p:grpSpPr>
        <p:grpSp>
          <p:nvGrpSpPr>
            <p:cNvPr id="960" name="Google Shape;960;p33"/>
            <p:cNvGrpSpPr/>
            <p:nvPr/>
          </p:nvGrpSpPr>
          <p:grpSpPr>
            <a:xfrm flipH="1">
              <a:off x="-3" y="514256"/>
              <a:ext cx="8750583" cy="4670789"/>
              <a:chOff x="510447" y="542881"/>
              <a:chExt cx="8750583" cy="4670789"/>
            </a:xfrm>
          </p:grpSpPr>
          <p:sp>
            <p:nvSpPr>
              <p:cNvPr id="961" name="Google Shape;961;p33"/>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6" name="Google Shape;966;p33"/>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3"/>
          <p:cNvSpPr txBox="1">
            <a:spLocks noGrp="1"/>
          </p:cNvSpPr>
          <p:nvPr>
            <p:ph type="subTitle" idx="1"/>
          </p:nvPr>
        </p:nvSpPr>
        <p:spPr>
          <a:xfrm>
            <a:off x="3021300" y="207997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0" name="Google Shape;970;p33"/>
          <p:cNvSpPr txBox="1">
            <a:spLocks noGrp="1"/>
          </p:cNvSpPr>
          <p:nvPr>
            <p:ph type="subTitle" idx="2"/>
          </p:nvPr>
        </p:nvSpPr>
        <p:spPr>
          <a:xfrm>
            <a:off x="3021289" y="382502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1" name="Google Shape;971;p33"/>
          <p:cNvSpPr txBox="1">
            <a:spLocks noGrp="1"/>
          </p:cNvSpPr>
          <p:nvPr>
            <p:ph type="title" hasCustomPrompt="1"/>
          </p:nvPr>
        </p:nvSpPr>
        <p:spPr>
          <a:xfrm>
            <a:off x="2001300" y="1063175"/>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972" name="Google Shape;972;p33"/>
          <p:cNvSpPr txBox="1">
            <a:spLocks noGrp="1"/>
          </p:cNvSpPr>
          <p:nvPr>
            <p:ph type="title" idx="3" hasCustomPrompt="1"/>
          </p:nvPr>
        </p:nvSpPr>
        <p:spPr>
          <a:xfrm>
            <a:off x="2001299" y="2812200"/>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CUSTOM_24">
    <p:bg>
      <p:bgPr>
        <a:blipFill>
          <a:blip r:embed="rId2">
            <a:alphaModFix/>
          </a:blip>
          <a:stretch>
            <a:fillRect/>
          </a:stretch>
        </a:blipFill>
        <a:effectLst/>
      </p:bgPr>
    </p:bg>
    <p:spTree>
      <p:nvGrpSpPr>
        <p:cNvPr id="1" name="Shape 973"/>
        <p:cNvGrpSpPr/>
        <p:nvPr/>
      </p:nvGrpSpPr>
      <p:grpSpPr>
        <a:xfrm>
          <a:off x="0" y="0"/>
          <a:ext cx="0" cy="0"/>
          <a:chOff x="0" y="0"/>
          <a:chExt cx="0" cy="0"/>
        </a:xfrm>
      </p:grpSpPr>
      <p:grpSp>
        <p:nvGrpSpPr>
          <p:cNvPr id="974" name="Google Shape;974;p34"/>
          <p:cNvGrpSpPr/>
          <p:nvPr/>
        </p:nvGrpSpPr>
        <p:grpSpPr>
          <a:xfrm>
            <a:off x="50775" y="67700"/>
            <a:ext cx="9023491" cy="4948930"/>
            <a:chOff x="50775" y="67700"/>
            <a:chExt cx="9023491" cy="4948930"/>
          </a:xfrm>
        </p:grpSpPr>
        <p:grpSp>
          <p:nvGrpSpPr>
            <p:cNvPr id="975" name="Google Shape;975;p34"/>
            <p:cNvGrpSpPr/>
            <p:nvPr/>
          </p:nvGrpSpPr>
          <p:grpSpPr>
            <a:xfrm>
              <a:off x="50775" y="67700"/>
              <a:ext cx="9023491" cy="4948930"/>
              <a:chOff x="50775" y="67700"/>
              <a:chExt cx="9023491" cy="4948930"/>
            </a:xfrm>
          </p:grpSpPr>
          <p:grpSp>
            <p:nvGrpSpPr>
              <p:cNvPr id="976" name="Google Shape;976;p34"/>
              <p:cNvGrpSpPr/>
              <p:nvPr/>
            </p:nvGrpSpPr>
            <p:grpSpPr>
              <a:xfrm>
                <a:off x="50775" y="67700"/>
                <a:ext cx="9023491" cy="4948930"/>
                <a:chOff x="50775" y="67700"/>
                <a:chExt cx="9023491" cy="4948930"/>
              </a:xfrm>
            </p:grpSpPr>
            <p:sp>
              <p:nvSpPr>
                <p:cNvPr id="977" name="Google Shape;977;p34"/>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4"/>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4"/>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4"/>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1" name="Google Shape;981;p34"/>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 name="Google Shape;982;p34"/>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34"/>
          <p:cNvSpPr txBox="1">
            <a:spLocks noGrp="1"/>
          </p:cNvSpPr>
          <p:nvPr>
            <p:ph type="subTitle" idx="1"/>
          </p:nvPr>
        </p:nvSpPr>
        <p:spPr>
          <a:xfrm>
            <a:off x="713100" y="1183275"/>
            <a:ext cx="3739500" cy="342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sp>
        <p:nvSpPr>
          <p:cNvPr id="984" name="Google Shape;984;p3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5" name="Google Shape;985;p34"/>
          <p:cNvSpPr txBox="1">
            <a:spLocks noGrp="1"/>
          </p:cNvSpPr>
          <p:nvPr>
            <p:ph type="subTitle" idx="2"/>
          </p:nvPr>
        </p:nvSpPr>
        <p:spPr>
          <a:xfrm>
            <a:off x="4683400" y="1183275"/>
            <a:ext cx="3739500" cy="342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4">
  <p:cSld name="CUSTOM_25">
    <p:bg>
      <p:bgPr>
        <a:blipFill>
          <a:blip r:embed="rId2">
            <a:alphaModFix/>
          </a:blip>
          <a:stretch>
            <a:fillRect/>
          </a:stretch>
        </a:blipFill>
        <a:effectLst/>
      </p:bgPr>
    </p:bg>
    <p:spTree>
      <p:nvGrpSpPr>
        <p:cNvPr id="1" name="Shape 986"/>
        <p:cNvGrpSpPr/>
        <p:nvPr/>
      </p:nvGrpSpPr>
      <p:grpSpPr>
        <a:xfrm>
          <a:off x="0" y="0"/>
          <a:ext cx="0" cy="0"/>
          <a:chOff x="0" y="0"/>
          <a:chExt cx="0" cy="0"/>
        </a:xfrm>
      </p:grpSpPr>
      <p:grpSp>
        <p:nvGrpSpPr>
          <p:cNvPr id="987" name="Google Shape;987;p35"/>
          <p:cNvGrpSpPr/>
          <p:nvPr/>
        </p:nvGrpSpPr>
        <p:grpSpPr>
          <a:xfrm rot="10800000" flipH="1">
            <a:off x="50775" y="1704964"/>
            <a:ext cx="9063994" cy="3336877"/>
            <a:chOff x="50775" y="42489"/>
            <a:chExt cx="9063994" cy="3336877"/>
          </a:xfrm>
        </p:grpSpPr>
        <p:grpSp>
          <p:nvGrpSpPr>
            <p:cNvPr id="988" name="Google Shape;988;p35"/>
            <p:cNvGrpSpPr/>
            <p:nvPr/>
          </p:nvGrpSpPr>
          <p:grpSpPr>
            <a:xfrm>
              <a:off x="50775" y="42489"/>
              <a:ext cx="9063994" cy="2281677"/>
              <a:chOff x="50775" y="42489"/>
              <a:chExt cx="9063994" cy="2281677"/>
            </a:xfrm>
          </p:grpSpPr>
          <p:grpSp>
            <p:nvGrpSpPr>
              <p:cNvPr id="989" name="Google Shape;989;p35"/>
              <p:cNvGrpSpPr/>
              <p:nvPr/>
            </p:nvGrpSpPr>
            <p:grpSpPr>
              <a:xfrm>
                <a:off x="50775" y="42489"/>
                <a:ext cx="9063994" cy="1520131"/>
                <a:chOff x="50775" y="42489"/>
                <a:chExt cx="9063994" cy="1520131"/>
              </a:xfrm>
            </p:grpSpPr>
            <p:sp>
              <p:nvSpPr>
                <p:cNvPr id="990" name="Google Shape;990;p35"/>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5"/>
                <p:cNvSpPr/>
                <p:nvPr/>
              </p:nvSpPr>
              <p:spPr>
                <a:xfrm>
                  <a:off x="8691322" y="11637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5"/>
                <p:cNvSpPr/>
                <p:nvPr/>
              </p:nvSpPr>
              <p:spPr>
                <a:xfrm rot="10800000">
                  <a:off x="8074236" y="281037"/>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5"/>
                <p:cNvSpPr/>
                <p:nvPr/>
              </p:nvSpPr>
              <p:spPr>
                <a:xfrm rot="7807877">
                  <a:off x="953171" y="104790"/>
                  <a:ext cx="348416" cy="39888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4" name="Google Shape;994;p35"/>
              <p:cNvSpPr/>
              <p:nvPr/>
            </p:nvSpPr>
            <p:spPr>
              <a:xfrm>
                <a:off x="8844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 name="Google Shape;995;p35"/>
            <p:cNvSpPr/>
            <p:nvPr/>
          </p:nvSpPr>
          <p:spPr>
            <a:xfrm>
              <a:off x="8864792" y="32158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6" name="Google Shape;996;p35"/>
          <p:cNvSpPr txBox="1">
            <a:spLocks noGrp="1"/>
          </p:cNvSpPr>
          <p:nvPr>
            <p:ph type="subTitle" idx="1"/>
          </p:nvPr>
        </p:nvSpPr>
        <p:spPr>
          <a:xfrm>
            <a:off x="713150" y="1183275"/>
            <a:ext cx="7717500" cy="311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grpSp>
        <p:nvGrpSpPr>
          <p:cNvPr id="997" name="Google Shape;997;p35"/>
          <p:cNvGrpSpPr/>
          <p:nvPr/>
        </p:nvGrpSpPr>
        <p:grpSpPr>
          <a:xfrm rot="8999078">
            <a:off x="8652119" y="562260"/>
            <a:ext cx="493119" cy="1506164"/>
            <a:chOff x="2927175" y="237525"/>
            <a:chExt cx="1675775" cy="5120800"/>
          </a:xfrm>
        </p:grpSpPr>
        <p:sp>
          <p:nvSpPr>
            <p:cNvPr id="998" name="Google Shape;998;p3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7" name="Google Shape;1007;p3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6">
  <p:cSld name="CUSTOM_28">
    <p:bg>
      <p:bgPr>
        <a:blipFill>
          <a:blip r:embed="rId2">
            <a:alphaModFix/>
          </a:blip>
          <a:stretch>
            <a:fillRect/>
          </a:stretch>
        </a:blipFill>
        <a:effectLst/>
      </p:bgPr>
    </p:bg>
    <p:spTree>
      <p:nvGrpSpPr>
        <p:cNvPr id="1" name="Shape 1008"/>
        <p:cNvGrpSpPr/>
        <p:nvPr/>
      </p:nvGrpSpPr>
      <p:grpSpPr>
        <a:xfrm>
          <a:off x="0" y="0"/>
          <a:ext cx="0" cy="0"/>
          <a:chOff x="0" y="0"/>
          <a:chExt cx="0" cy="0"/>
        </a:xfrm>
      </p:grpSpPr>
      <p:sp>
        <p:nvSpPr>
          <p:cNvPr id="1009" name="Google Shape;1009;p3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CUSTOM_21">
    <p:bg>
      <p:bgPr>
        <a:blipFill>
          <a:blip r:embed="rId2">
            <a:alphaModFix/>
          </a:blip>
          <a:stretch>
            <a:fillRect/>
          </a:stretch>
        </a:blipFill>
        <a:effectLst/>
      </p:bgPr>
    </p:bg>
    <p:spTree>
      <p:nvGrpSpPr>
        <p:cNvPr id="1" name="Shape 1010"/>
        <p:cNvGrpSpPr/>
        <p:nvPr/>
      </p:nvGrpSpPr>
      <p:grpSpPr>
        <a:xfrm>
          <a:off x="0" y="0"/>
          <a:ext cx="0" cy="0"/>
          <a:chOff x="0" y="0"/>
          <a:chExt cx="0" cy="0"/>
        </a:xfrm>
      </p:grpSpPr>
      <p:sp>
        <p:nvSpPr>
          <p:cNvPr id="1011" name="Google Shape;1011;p37"/>
          <p:cNvSpPr txBox="1">
            <a:spLocks noGrp="1"/>
          </p:cNvSpPr>
          <p:nvPr>
            <p:ph type="title"/>
          </p:nvPr>
        </p:nvSpPr>
        <p:spPr>
          <a:xfrm>
            <a:off x="1023450" y="844075"/>
            <a:ext cx="33585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2" name="Google Shape;1012;p37"/>
          <p:cNvSpPr txBox="1">
            <a:spLocks noGrp="1"/>
          </p:cNvSpPr>
          <p:nvPr>
            <p:ph type="subTitle" idx="1"/>
          </p:nvPr>
        </p:nvSpPr>
        <p:spPr>
          <a:xfrm>
            <a:off x="1173600" y="1727163"/>
            <a:ext cx="3058200" cy="121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13" name="Google Shape;1013;p37"/>
          <p:cNvGrpSpPr/>
          <p:nvPr/>
        </p:nvGrpSpPr>
        <p:grpSpPr>
          <a:xfrm>
            <a:off x="151480" y="77983"/>
            <a:ext cx="8953111" cy="4834641"/>
            <a:chOff x="151480" y="77983"/>
            <a:chExt cx="8953111" cy="4834641"/>
          </a:xfrm>
        </p:grpSpPr>
        <p:sp>
          <p:nvSpPr>
            <p:cNvPr id="1014" name="Google Shape;1014;p37"/>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7"/>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7"/>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7"/>
            <p:cNvSpPr/>
            <p:nvPr/>
          </p:nvSpPr>
          <p:spPr>
            <a:xfrm>
              <a:off x="8250547" y="4638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7"/>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7"/>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0" name="Google Shape;1020;p37"/>
          <p:cNvSpPr txBox="1"/>
          <p:nvPr/>
        </p:nvSpPr>
        <p:spPr>
          <a:xfrm>
            <a:off x="720000" y="3452395"/>
            <a:ext cx="39654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accent6"/>
                </a:solidFill>
                <a:latin typeface="Barlow"/>
                <a:ea typeface="Barlow"/>
                <a:cs typeface="Barlow"/>
                <a:sym typeface="Barlow"/>
              </a:rPr>
              <a:t>CREDITS: This presentation template was created by </a:t>
            </a:r>
            <a:r>
              <a:rPr lang="en" sz="1000">
                <a:solidFill>
                  <a:schemeClr val="accent6"/>
                </a:solidFill>
                <a:uFill>
                  <a:noFill/>
                </a:uFill>
                <a:latin typeface="Barlow"/>
                <a:ea typeface="Barlow"/>
                <a:cs typeface="Barlow"/>
                <a:sym typeface="Barlow"/>
                <a:hlinkClick r:id="rId3">
                  <a:extLst>
                    <a:ext uri="{A12FA001-AC4F-418D-AE19-62706E023703}">
                      <ahyp:hlinkClr xmlns:ahyp="http://schemas.microsoft.com/office/drawing/2018/hyperlinkcolor" xmlns="" val="tx"/>
                    </a:ext>
                  </a:extLst>
                </a:hlinkClick>
              </a:rPr>
              <a:t>Slidesgo</a:t>
            </a:r>
            <a:r>
              <a:rPr lang="en" sz="1000">
                <a:solidFill>
                  <a:schemeClr val="accent6"/>
                </a:solidFill>
                <a:latin typeface="Barlow"/>
                <a:ea typeface="Barlow"/>
                <a:cs typeface="Barlow"/>
                <a:sym typeface="Barlow"/>
              </a:rPr>
              <a:t>, including icons by </a:t>
            </a:r>
            <a:r>
              <a:rPr lang="en" sz="1000">
                <a:solidFill>
                  <a:schemeClr val="accent6"/>
                </a:solidFill>
                <a:uFill>
                  <a:noFill/>
                </a:uFill>
                <a:latin typeface="Barlow"/>
                <a:ea typeface="Barlow"/>
                <a:cs typeface="Barlow"/>
                <a:sym typeface="Barlow"/>
                <a:hlinkClick r:id="rId4">
                  <a:extLst>
                    <a:ext uri="{A12FA001-AC4F-418D-AE19-62706E023703}">
                      <ahyp:hlinkClr xmlns:ahyp="http://schemas.microsoft.com/office/drawing/2018/hyperlinkcolor" xmlns="" val="tx"/>
                    </a:ext>
                  </a:extLst>
                </a:hlinkClick>
              </a:rPr>
              <a:t>Flaticon</a:t>
            </a:r>
            <a:r>
              <a:rPr lang="en" sz="1000">
                <a:solidFill>
                  <a:schemeClr val="accent6"/>
                </a:solidFill>
                <a:latin typeface="Barlow"/>
                <a:ea typeface="Barlow"/>
                <a:cs typeface="Barlow"/>
                <a:sym typeface="Barlow"/>
              </a:rPr>
              <a:t>, and infographics &amp; images by </a:t>
            </a:r>
            <a:r>
              <a:rPr lang="en" sz="1000">
                <a:solidFill>
                  <a:schemeClr val="accent6"/>
                </a:solidFill>
                <a:uFill>
                  <a:noFill/>
                </a:uFill>
                <a:latin typeface="Barlow"/>
                <a:ea typeface="Barlow"/>
                <a:cs typeface="Barlow"/>
                <a:sym typeface="Barlow"/>
                <a:hlinkClick r:id="rId5">
                  <a:extLst>
                    <a:ext uri="{A12FA001-AC4F-418D-AE19-62706E023703}">
                      <ahyp:hlinkClr xmlns:ahyp="http://schemas.microsoft.com/office/drawing/2018/hyperlinkcolor" xmlns="" val="tx"/>
                    </a:ext>
                  </a:extLst>
                </a:hlinkClick>
              </a:rPr>
              <a:t>Freepik</a:t>
            </a:r>
            <a:endParaRPr sz="1000">
              <a:solidFill>
                <a:schemeClr val="accent6"/>
              </a:solidFill>
              <a:latin typeface="Barlow"/>
              <a:ea typeface="Barlow"/>
              <a:cs typeface="Barlow"/>
              <a:sym typeface="Barlow"/>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CUSTOM_27">
    <p:bg>
      <p:bgPr>
        <a:blipFill>
          <a:blip r:embed="rId2">
            <a:alphaModFix/>
          </a:blip>
          <a:stretch>
            <a:fillRect/>
          </a:stretch>
        </a:blipFill>
        <a:effectLst/>
      </p:bgPr>
    </p:bg>
    <p:spTree>
      <p:nvGrpSpPr>
        <p:cNvPr id="1" name="Shape 1068"/>
        <p:cNvGrpSpPr/>
        <p:nvPr/>
      </p:nvGrpSpPr>
      <p:grpSpPr>
        <a:xfrm>
          <a:off x="0" y="0"/>
          <a:ext cx="0" cy="0"/>
          <a:chOff x="0" y="0"/>
          <a:chExt cx="0" cy="0"/>
        </a:xfrm>
      </p:grpSpPr>
      <p:grpSp>
        <p:nvGrpSpPr>
          <p:cNvPr id="1069" name="Google Shape;1069;p39"/>
          <p:cNvGrpSpPr/>
          <p:nvPr/>
        </p:nvGrpSpPr>
        <p:grpSpPr>
          <a:xfrm>
            <a:off x="318397" y="3887342"/>
            <a:ext cx="693824" cy="1071651"/>
            <a:chOff x="2144500" y="237375"/>
            <a:chExt cx="3245200" cy="5012400"/>
          </a:xfrm>
        </p:grpSpPr>
        <p:sp>
          <p:nvSpPr>
            <p:cNvPr id="1070" name="Google Shape;1070;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39"/>
          <p:cNvGrpSpPr/>
          <p:nvPr/>
        </p:nvGrpSpPr>
        <p:grpSpPr>
          <a:xfrm>
            <a:off x="7069897" y="107067"/>
            <a:ext cx="1863266" cy="4768880"/>
            <a:chOff x="7069897" y="107067"/>
            <a:chExt cx="1863266" cy="4768880"/>
          </a:xfrm>
        </p:grpSpPr>
        <p:sp>
          <p:nvSpPr>
            <p:cNvPr id="1076" name="Google Shape;1076;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744363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3"/>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9"/>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8598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2"/>
        <p:cNvGrpSpPr/>
        <p:nvPr/>
      </p:nvGrpSpPr>
      <p:grpSpPr>
        <a:xfrm>
          <a:off x="0" y="0"/>
          <a:ext cx="0" cy="0"/>
          <a:chOff x="0" y="0"/>
          <a:chExt cx="0" cy="0"/>
        </a:xfrm>
      </p:grpSpPr>
      <p:grpSp>
        <p:nvGrpSpPr>
          <p:cNvPr id="33" name="Google Shape;33;p5"/>
          <p:cNvGrpSpPr/>
          <p:nvPr/>
        </p:nvGrpSpPr>
        <p:grpSpPr>
          <a:xfrm>
            <a:off x="-83218" y="3023200"/>
            <a:ext cx="9083818" cy="2158949"/>
            <a:chOff x="-83218" y="3023200"/>
            <a:chExt cx="9083818" cy="2158949"/>
          </a:xfrm>
        </p:grpSpPr>
        <p:sp>
          <p:nvSpPr>
            <p:cNvPr id="34" name="Google Shape;34;p5"/>
            <p:cNvSpPr/>
            <p:nvPr/>
          </p:nvSpPr>
          <p:spPr>
            <a:xfrm>
              <a:off x="8725675" y="3023200"/>
              <a:ext cx="274925" cy="315075"/>
            </a:xfrm>
            <a:custGeom>
              <a:avLst/>
              <a:gdLst/>
              <a:ahLst/>
              <a:cxnLst/>
              <a:rect l="l" t="t" r="r" b="b"/>
              <a:pathLst>
                <a:path w="10997" h="12603" extrusionOk="0">
                  <a:moveTo>
                    <a:pt x="3099" y="0"/>
                  </a:moveTo>
                  <a:cubicBezTo>
                    <a:pt x="1422" y="0"/>
                    <a:pt x="1" y="1450"/>
                    <a:pt x="1" y="3183"/>
                  </a:cubicBezTo>
                  <a:cubicBezTo>
                    <a:pt x="1" y="3818"/>
                    <a:pt x="1" y="4452"/>
                    <a:pt x="212" y="5086"/>
                  </a:cubicBezTo>
                  <a:cubicBezTo>
                    <a:pt x="1058" y="7835"/>
                    <a:pt x="2961" y="10373"/>
                    <a:pt x="5287" y="11853"/>
                  </a:cubicBezTo>
                  <a:cubicBezTo>
                    <a:pt x="5881" y="12328"/>
                    <a:pt x="6608" y="12603"/>
                    <a:pt x="7356" y="12603"/>
                  </a:cubicBezTo>
                  <a:cubicBezTo>
                    <a:pt x="7940" y="12603"/>
                    <a:pt x="8537" y="12435"/>
                    <a:pt x="9093" y="12064"/>
                  </a:cubicBezTo>
                  <a:cubicBezTo>
                    <a:pt x="10150" y="11430"/>
                    <a:pt x="10996" y="10161"/>
                    <a:pt x="10785" y="8892"/>
                  </a:cubicBezTo>
                  <a:cubicBezTo>
                    <a:pt x="10573" y="4875"/>
                    <a:pt x="8036" y="1492"/>
                    <a:pt x="4230" y="223"/>
                  </a:cubicBezTo>
                  <a:cubicBezTo>
                    <a:pt x="3849" y="70"/>
                    <a:pt x="3468" y="0"/>
                    <a:pt x="3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358651" y="43278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8497059" y="356722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1236162" y="47059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rot="1335724">
              <a:off x="46032" y="4176968"/>
              <a:ext cx="919311" cy="863215"/>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5"/>
          <p:cNvGrpSpPr/>
          <p:nvPr/>
        </p:nvGrpSpPr>
        <p:grpSpPr>
          <a:xfrm rot="638255">
            <a:off x="7850694" y="4647339"/>
            <a:ext cx="1064312" cy="642397"/>
            <a:chOff x="228650" y="627225"/>
            <a:chExt cx="6774750" cy="4089100"/>
          </a:xfrm>
        </p:grpSpPr>
        <p:sp>
          <p:nvSpPr>
            <p:cNvPr id="40" name="Google Shape;40;p5"/>
            <p:cNvSpPr/>
            <p:nvPr/>
          </p:nvSpPr>
          <p:spPr>
            <a:xfrm>
              <a:off x="957225" y="1776200"/>
              <a:ext cx="5111075" cy="1768975"/>
            </a:xfrm>
            <a:custGeom>
              <a:avLst/>
              <a:gdLst/>
              <a:ahLst/>
              <a:cxnLst/>
              <a:rect l="l" t="t" r="r" b="b"/>
              <a:pathLst>
                <a:path w="204443" h="70759" extrusionOk="0">
                  <a:moveTo>
                    <a:pt x="63902" y="1"/>
                  </a:moveTo>
                  <a:cubicBezTo>
                    <a:pt x="57378" y="1"/>
                    <a:pt x="50838" y="215"/>
                    <a:pt x="44282" y="674"/>
                  </a:cubicBezTo>
                  <a:cubicBezTo>
                    <a:pt x="34442" y="674"/>
                    <a:pt x="24980" y="2944"/>
                    <a:pt x="16275" y="7486"/>
                  </a:cubicBezTo>
                  <a:cubicBezTo>
                    <a:pt x="6813" y="13163"/>
                    <a:pt x="757" y="23382"/>
                    <a:pt x="0" y="34736"/>
                  </a:cubicBezTo>
                  <a:cubicBezTo>
                    <a:pt x="0" y="44198"/>
                    <a:pt x="4542" y="52903"/>
                    <a:pt x="12490" y="58202"/>
                  </a:cubicBezTo>
                  <a:cubicBezTo>
                    <a:pt x="19681" y="62365"/>
                    <a:pt x="27629" y="65014"/>
                    <a:pt x="36334" y="65771"/>
                  </a:cubicBezTo>
                  <a:cubicBezTo>
                    <a:pt x="55715" y="68686"/>
                    <a:pt x="75656" y="70759"/>
                    <a:pt x="95662" y="70759"/>
                  </a:cubicBezTo>
                  <a:cubicBezTo>
                    <a:pt x="127618" y="70759"/>
                    <a:pt x="159737" y="65470"/>
                    <a:pt x="189996" y="49875"/>
                  </a:cubicBezTo>
                  <a:cubicBezTo>
                    <a:pt x="195673" y="47604"/>
                    <a:pt x="200214" y="43063"/>
                    <a:pt x="202864" y="37386"/>
                  </a:cubicBezTo>
                  <a:cubicBezTo>
                    <a:pt x="204443" y="32017"/>
                    <a:pt x="201278" y="25593"/>
                    <a:pt x="197328" y="25593"/>
                  </a:cubicBezTo>
                  <a:cubicBezTo>
                    <a:pt x="197005" y="25593"/>
                    <a:pt x="196676" y="25636"/>
                    <a:pt x="196345" y="25726"/>
                  </a:cubicBezTo>
                  <a:lnTo>
                    <a:pt x="196345" y="25726"/>
                  </a:lnTo>
                  <a:lnTo>
                    <a:pt x="203621" y="22247"/>
                  </a:lnTo>
                  <a:cubicBezTo>
                    <a:pt x="157718" y="11270"/>
                    <a:pt x="111231" y="1"/>
                    <a:pt x="63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228650" y="627225"/>
              <a:ext cx="6774750" cy="4089100"/>
            </a:xfrm>
            <a:custGeom>
              <a:avLst/>
              <a:gdLst/>
              <a:ahLst/>
              <a:cxnLst/>
              <a:rect l="l" t="t" r="r" b="b"/>
              <a:pathLst>
                <a:path w="270990" h="163564" extrusionOk="0">
                  <a:moveTo>
                    <a:pt x="155933" y="8785"/>
                  </a:moveTo>
                  <a:cubicBezTo>
                    <a:pt x="156690" y="9163"/>
                    <a:pt x="157447" y="9542"/>
                    <a:pt x="157825" y="9542"/>
                  </a:cubicBezTo>
                  <a:cubicBezTo>
                    <a:pt x="161232" y="16354"/>
                    <a:pt x="161989" y="23924"/>
                    <a:pt x="159718" y="31115"/>
                  </a:cubicBezTo>
                  <a:cubicBezTo>
                    <a:pt x="159718" y="31872"/>
                    <a:pt x="158204" y="32629"/>
                    <a:pt x="157447" y="32629"/>
                  </a:cubicBezTo>
                  <a:cubicBezTo>
                    <a:pt x="156311" y="32629"/>
                    <a:pt x="155555" y="32250"/>
                    <a:pt x="155555" y="31115"/>
                  </a:cubicBezTo>
                  <a:cubicBezTo>
                    <a:pt x="154419" y="23545"/>
                    <a:pt x="154419" y="16354"/>
                    <a:pt x="155933" y="8785"/>
                  </a:cubicBezTo>
                  <a:close/>
                  <a:moveTo>
                    <a:pt x="44928" y="51017"/>
                  </a:moveTo>
                  <a:cubicBezTo>
                    <a:pt x="45039" y="51017"/>
                    <a:pt x="45196" y="51063"/>
                    <a:pt x="45418" y="51174"/>
                  </a:cubicBezTo>
                  <a:cubicBezTo>
                    <a:pt x="46055" y="51174"/>
                    <a:pt x="46961" y="51443"/>
                    <a:pt x="47683" y="51527"/>
                  </a:cubicBezTo>
                  <a:lnTo>
                    <a:pt x="47683" y="51527"/>
                  </a:lnTo>
                  <a:cubicBezTo>
                    <a:pt x="47054" y="52059"/>
                    <a:pt x="46425" y="52374"/>
                    <a:pt x="45796" y="52688"/>
                  </a:cubicBezTo>
                  <a:cubicBezTo>
                    <a:pt x="45039" y="52688"/>
                    <a:pt x="44661" y="51553"/>
                    <a:pt x="44661" y="51553"/>
                  </a:cubicBezTo>
                  <a:cubicBezTo>
                    <a:pt x="44661" y="51285"/>
                    <a:pt x="44661" y="51017"/>
                    <a:pt x="44928" y="51017"/>
                  </a:cubicBezTo>
                  <a:close/>
                  <a:moveTo>
                    <a:pt x="92396" y="33859"/>
                  </a:moveTo>
                  <a:cubicBezTo>
                    <a:pt x="92822" y="33859"/>
                    <a:pt x="93295" y="33954"/>
                    <a:pt x="93863" y="34143"/>
                  </a:cubicBezTo>
                  <a:cubicBezTo>
                    <a:pt x="98783" y="37549"/>
                    <a:pt x="103325" y="41712"/>
                    <a:pt x="106731" y="47011"/>
                  </a:cubicBezTo>
                  <a:cubicBezTo>
                    <a:pt x="109759" y="50796"/>
                    <a:pt x="111651" y="55337"/>
                    <a:pt x="112030" y="59879"/>
                  </a:cubicBezTo>
                  <a:cubicBezTo>
                    <a:pt x="111525" y="59879"/>
                    <a:pt x="111020" y="60047"/>
                    <a:pt x="110628" y="60047"/>
                  </a:cubicBezTo>
                  <a:cubicBezTo>
                    <a:pt x="110432" y="60047"/>
                    <a:pt x="110263" y="60005"/>
                    <a:pt x="110137" y="59879"/>
                  </a:cubicBezTo>
                  <a:cubicBezTo>
                    <a:pt x="102189" y="53445"/>
                    <a:pt x="95755" y="45497"/>
                    <a:pt x="91213" y="36792"/>
                  </a:cubicBezTo>
                  <a:cubicBezTo>
                    <a:pt x="90456" y="35657"/>
                    <a:pt x="90456" y="34900"/>
                    <a:pt x="91213" y="34143"/>
                  </a:cubicBezTo>
                  <a:cubicBezTo>
                    <a:pt x="91592" y="33954"/>
                    <a:pt x="91970" y="33859"/>
                    <a:pt x="92396" y="33859"/>
                  </a:cubicBezTo>
                  <a:close/>
                  <a:moveTo>
                    <a:pt x="220800" y="35515"/>
                  </a:moveTo>
                  <a:cubicBezTo>
                    <a:pt x="221741" y="35515"/>
                    <a:pt x="222734" y="35941"/>
                    <a:pt x="223302" y="36792"/>
                  </a:cubicBezTo>
                  <a:cubicBezTo>
                    <a:pt x="223680" y="37928"/>
                    <a:pt x="223680" y="38685"/>
                    <a:pt x="223302" y="39820"/>
                  </a:cubicBezTo>
                  <a:cubicBezTo>
                    <a:pt x="220653" y="47011"/>
                    <a:pt x="215354" y="53067"/>
                    <a:pt x="208541" y="57230"/>
                  </a:cubicBezTo>
                  <a:cubicBezTo>
                    <a:pt x="205513" y="58744"/>
                    <a:pt x="202486" y="60636"/>
                    <a:pt x="199079" y="62150"/>
                  </a:cubicBezTo>
                  <a:cubicBezTo>
                    <a:pt x="197565" y="63159"/>
                    <a:pt x="195883" y="63664"/>
                    <a:pt x="194145" y="63664"/>
                  </a:cubicBezTo>
                  <a:cubicBezTo>
                    <a:pt x="193276" y="63664"/>
                    <a:pt x="192393" y="63538"/>
                    <a:pt x="191510" y="63285"/>
                  </a:cubicBezTo>
                  <a:cubicBezTo>
                    <a:pt x="189996" y="62907"/>
                    <a:pt x="189239" y="61772"/>
                    <a:pt x="189617" y="59879"/>
                  </a:cubicBezTo>
                  <a:cubicBezTo>
                    <a:pt x="190374" y="57230"/>
                    <a:pt x="192267" y="55337"/>
                    <a:pt x="194916" y="55337"/>
                  </a:cubicBezTo>
                  <a:cubicBezTo>
                    <a:pt x="196808" y="54959"/>
                    <a:pt x="198322" y="54202"/>
                    <a:pt x="198322" y="52310"/>
                  </a:cubicBezTo>
                  <a:cubicBezTo>
                    <a:pt x="198701" y="49282"/>
                    <a:pt x="200593" y="46633"/>
                    <a:pt x="203243" y="45119"/>
                  </a:cubicBezTo>
                  <a:cubicBezTo>
                    <a:pt x="207784" y="40955"/>
                    <a:pt x="213840" y="37549"/>
                    <a:pt x="219896" y="35657"/>
                  </a:cubicBezTo>
                  <a:cubicBezTo>
                    <a:pt x="220179" y="35562"/>
                    <a:pt x="220487" y="35515"/>
                    <a:pt x="220800" y="35515"/>
                  </a:cubicBezTo>
                  <a:close/>
                  <a:moveTo>
                    <a:pt x="18546" y="40388"/>
                  </a:moveTo>
                  <a:cubicBezTo>
                    <a:pt x="19208" y="40388"/>
                    <a:pt x="19871" y="40577"/>
                    <a:pt x="20438" y="40955"/>
                  </a:cubicBezTo>
                  <a:lnTo>
                    <a:pt x="21195" y="41334"/>
                  </a:lnTo>
                  <a:cubicBezTo>
                    <a:pt x="29900" y="46633"/>
                    <a:pt x="37470" y="53824"/>
                    <a:pt x="43525" y="62150"/>
                  </a:cubicBezTo>
                  <a:cubicBezTo>
                    <a:pt x="44661" y="63285"/>
                    <a:pt x="45418" y="64799"/>
                    <a:pt x="46175" y="66313"/>
                  </a:cubicBezTo>
                  <a:cubicBezTo>
                    <a:pt x="46553" y="67449"/>
                    <a:pt x="47310" y="69341"/>
                    <a:pt x="46553" y="70098"/>
                  </a:cubicBezTo>
                  <a:cubicBezTo>
                    <a:pt x="46073" y="70418"/>
                    <a:pt x="45526" y="70535"/>
                    <a:pt x="44911" y="70535"/>
                  </a:cubicBezTo>
                  <a:cubicBezTo>
                    <a:pt x="44070" y="70535"/>
                    <a:pt x="43104" y="70316"/>
                    <a:pt x="42011" y="70098"/>
                  </a:cubicBezTo>
                  <a:cubicBezTo>
                    <a:pt x="36334" y="67070"/>
                    <a:pt x="31414" y="63285"/>
                    <a:pt x="26872" y="58744"/>
                  </a:cubicBezTo>
                  <a:cubicBezTo>
                    <a:pt x="22709" y="54580"/>
                    <a:pt x="18924" y="49660"/>
                    <a:pt x="16275" y="44362"/>
                  </a:cubicBezTo>
                  <a:cubicBezTo>
                    <a:pt x="15518" y="43226"/>
                    <a:pt x="15518" y="41712"/>
                    <a:pt x="16654" y="40955"/>
                  </a:cubicBezTo>
                  <a:cubicBezTo>
                    <a:pt x="17221" y="40577"/>
                    <a:pt x="17884" y="40388"/>
                    <a:pt x="18546" y="40388"/>
                  </a:cubicBezTo>
                  <a:close/>
                  <a:moveTo>
                    <a:pt x="163881" y="61772"/>
                  </a:moveTo>
                  <a:lnTo>
                    <a:pt x="163881" y="61772"/>
                  </a:lnTo>
                  <a:cubicBezTo>
                    <a:pt x="160853" y="66692"/>
                    <a:pt x="155933" y="71233"/>
                    <a:pt x="150634" y="73883"/>
                  </a:cubicBezTo>
                  <a:cubicBezTo>
                    <a:pt x="150445" y="74072"/>
                    <a:pt x="150067" y="74167"/>
                    <a:pt x="149735" y="74167"/>
                  </a:cubicBezTo>
                  <a:cubicBezTo>
                    <a:pt x="149404" y="74167"/>
                    <a:pt x="149120" y="74072"/>
                    <a:pt x="149120" y="73883"/>
                  </a:cubicBezTo>
                  <a:cubicBezTo>
                    <a:pt x="148742" y="73126"/>
                    <a:pt x="148742" y="72747"/>
                    <a:pt x="149120" y="71990"/>
                  </a:cubicBezTo>
                  <a:cubicBezTo>
                    <a:pt x="152527" y="66692"/>
                    <a:pt x="157825" y="63285"/>
                    <a:pt x="163881" y="61772"/>
                  </a:cubicBezTo>
                  <a:close/>
                  <a:moveTo>
                    <a:pt x="248394" y="89292"/>
                  </a:moveTo>
                  <a:cubicBezTo>
                    <a:pt x="252546" y="89292"/>
                    <a:pt x="256685" y="89594"/>
                    <a:pt x="260771" y="90157"/>
                  </a:cubicBezTo>
                  <a:cubicBezTo>
                    <a:pt x="261150" y="90157"/>
                    <a:pt x="261528" y="90914"/>
                    <a:pt x="261906" y="91293"/>
                  </a:cubicBezTo>
                  <a:lnTo>
                    <a:pt x="262285" y="91293"/>
                  </a:lnTo>
                  <a:cubicBezTo>
                    <a:pt x="261150" y="93942"/>
                    <a:pt x="258879" y="93942"/>
                    <a:pt x="256608" y="94699"/>
                  </a:cubicBezTo>
                  <a:cubicBezTo>
                    <a:pt x="249121" y="96496"/>
                    <a:pt x="241397" y="97582"/>
                    <a:pt x="233623" y="97582"/>
                  </a:cubicBezTo>
                  <a:cubicBezTo>
                    <a:pt x="231573" y="97582"/>
                    <a:pt x="229519" y="97506"/>
                    <a:pt x="227465" y="97348"/>
                  </a:cubicBezTo>
                  <a:cubicBezTo>
                    <a:pt x="226330" y="97348"/>
                    <a:pt x="225194" y="96970"/>
                    <a:pt x="224437" y="96591"/>
                  </a:cubicBezTo>
                  <a:cubicBezTo>
                    <a:pt x="224059" y="96213"/>
                    <a:pt x="223680" y="95456"/>
                    <a:pt x="223302" y="95077"/>
                  </a:cubicBezTo>
                  <a:cubicBezTo>
                    <a:pt x="222923" y="94320"/>
                    <a:pt x="223302" y="93563"/>
                    <a:pt x="224059" y="93185"/>
                  </a:cubicBezTo>
                  <a:cubicBezTo>
                    <a:pt x="225194" y="92807"/>
                    <a:pt x="226330" y="92428"/>
                    <a:pt x="227465" y="92050"/>
                  </a:cubicBezTo>
                  <a:cubicBezTo>
                    <a:pt x="234355" y="90149"/>
                    <a:pt x="241394" y="89292"/>
                    <a:pt x="248394" y="89292"/>
                  </a:cubicBezTo>
                  <a:close/>
                  <a:moveTo>
                    <a:pt x="126692" y="93774"/>
                  </a:moveTo>
                  <a:cubicBezTo>
                    <a:pt x="127253" y="93774"/>
                    <a:pt x="127926" y="93942"/>
                    <a:pt x="127926" y="93942"/>
                  </a:cubicBezTo>
                  <a:cubicBezTo>
                    <a:pt x="127926" y="94699"/>
                    <a:pt x="128304" y="95456"/>
                    <a:pt x="128304" y="96213"/>
                  </a:cubicBezTo>
                  <a:cubicBezTo>
                    <a:pt x="124519" y="103782"/>
                    <a:pt x="119599" y="110595"/>
                    <a:pt x="113922" y="116272"/>
                  </a:cubicBezTo>
                  <a:cubicBezTo>
                    <a:pt x="112408" y="117786"/>
                    <a:pt x="110894" y="118921"/>
                    <a:pt x="109380" y="120057"/>
                  </a:cubicBezTo>
                  <a:cubicBezTo>
                    <a:pt x="107814" y="120318"/>
                    <a:pt x="105707" y="120759"/>
                    <a:pt x="104178" y="120759"/>
                  </a:cubicBezTo>
                  <a:cubicBezTo>
                    <a:pt x="103490" y="120759"/>
                    <a:pt x="102920" y="120670"/>
                    <a:pt x="102568" y="120435"/>
                  </a:cubicBezTo>
                  <a:cubicBezTo>
                    <a:pt x="100297" y="118543"/>
                    <a:pt x="103325" y="116272"/>
                    <a:pt x="104460" y="114758"/>
                  </a:cubicBezTo>
                  <a:cubicBezTo>
                    <a:pt x="109002" y="107567"/>
                    <a:pt x="114679" y="101133"/>
                    <a:pt x="121492" y="96213"/>
                  </a:cubicBezTo>
                  <a:cubicBezTo>
                    <a:pt x="123005" y="95077"/>
                    <a:pt x="124519" y="94320"/>
                    <a:pt x="126033" y="93942"/>
                  </a:cubicBezTo>
                  <a:cubicBezTo>
                    <a:pt x="126159" y="93816"/>
                    <a:pt x="126412" y="93774"/>
                    <a:pt x="126692" y="93774"/>
                  </a:cubicBezTo>
                  <a:close/>
                  <a:moveTo>
                    <a:pt x="31791" y="98936"/>
                  </a:moveTo>
                  <a:cubicBezTo>
                    <a:pt x="32417" y="98936"/>
                    <a:pt x="33051" y="99029"/>
                    <a:pt x="33685" y="99241"/>
                  </a:cubicBezTo>
                  <a:cubicBezTo>
                    <a:pt x="35199" y="99619"/>
                    <a:pt x="34442" y="103025"/>
                    <a:pt x="32171" y="105296"/>
                  </a:cubicBezTo>
                  <a:cubicBezTo>
                    <a:pt x="26494" y="111730"/>
                    <a:pt x="19681" y="117029"/>
                    <a:pt x="12112" y="120814"/>
                  </a:cubicBezTo>
                  <a:cubicBezTo>
                    <a:pt x="10598" y="121192"/>
                    <a:pt x="9462" y="121192"/>
                    <a:pt x="8327" y="121192"/>
                  </a:cubicBezTo>
                  <a:cubicBezTo>
                    <a:pt x="7949" y="120435"/>
                    <a:pt x="7570" y="119678"/>
                    <a:pt x="7570" y="119300"/>
                  </a:cubicBezTo>
                  <a:cubicBezTo>
                    <a:pt x="8327" y="117786"/>
                    <a:pt x="9084" y="116272"/>
                    <a:pt x="10219" y="115137"/>
                  </a:cubicBezTo>
                  <a:cubicBezTo>
                    <a:pt x="15518" y="110595"/>
                    <a:pt x="21195" y="105675"/>
                    <a:pt x="26494" y="101133"/>
                  </a:cubicBezTo>
                  <a:cubicBezTo>
                    <a:pt x="26494" y="100755"/>
                    <a:pt x="26872" y="100755"/>
                    <a:pt x="27251" y="100376"/>
                  </a:cubicBezTo>
                  <a:cubicBezTo>
                    <a:pt x="28615" y="99558"/>
                    <a:pt x="30175" y="98936"/>
                    <a:pt x="31791" y="98936"/>
                  </a:cubicBezTo>
                  <a:close/>
                  <a:moveTo>
                    <a:pt x="164496" y="99856"/>
                  </a:moveTo>
                  <a:cubicBezTo>
                    <a:pt x="164804" y="99856"/>
                    <a:pt x="165111" y="99903"/>
                    <a:pt x="165395" y="99998"/>
                  </a:cubicBezTo>
                  <a:cubicBezTo>
                    <a:pt x="168423" y="100376"/>
                    <a:pt x="171451" y="101133"/>
                    <a:pt x="174100" y="101890"/>
                  </a:cubicBezTo>
                  <a:cubicBezTo>
                    <a:pt x="183940" y="104918"/>
                    <a:pt x="193024" y="109459"/>
                    <a:pt x="201350" y="115137"/>
                  </a:cubicBezTo>
                  <a:cubicBezTo>
                    <a:pt x="203243" y="116272"/>
                    <a:pt x="204756" y="117786"/>
                    <a:pt x="205513" y="120057"/>
                  </a:cubicBezTo>
                  <a:cubicBezTo>
                    <a:pt x="203891" y="120868"/>
                    <a:pt x="202268" y="121245"/>
                    <a:pt x="200646" y="121245"/>
                  </a:cubicBezTo>
                  <a:cubicBezTo>
                    <a:pt x="199240" y="121245"/>
                    <a:pt x="197835" y="120962"/>
                    <a:pt x="196430" y="120435"/>
                  </a:cubicBezTo>
                  <a:cubicBezTo>
                    <a:pt x="187725" y="117786"/>
                    <a:pt x="179020" y="114758"/>
                    <a:pt x="170694" y="110973"/>
                  </a:cubicBezTo>
                  <a:cubicBezTo>
                    <a:pt x="167666" y="109459"/>
                    <a:pt x="165016" y="107567"/>
                    <a:pt x="163124" y="104918"/>
                  </a:cubicBezTo>
                  <a:cubicBezTo>
                    <a:pt x="162367" y="103782"/>
                    <a:pt x="161989" y="102268"/>
                    <a:pt x="162367" y="101133"/>
                  </a:cubicBezTo>
                  <a:cubicBezTo>
                    <a:pt x="162651" y="100281"/>
                    <a:pt x="163573" y="99856"/>
                    <a:pt x="164496" y="99856"/>
                  </a:cubicBezTo>
                  <a:close/>
                  <a:moveTo>
                    <a:pt x="122627" y="43983"/>
                  </a:moveTo>
                  <a:cubicBezTo>
                    <a:pt x="124141" y="43983"/>
                    <a:pt x="125655" y="44109"/>
                    <a:pt x="127169" y="44362"/>
                  </a:cubicBezTo>
                  <a:cubicBezTo>
                    <a:pt x="134360" y="44740"/>
                    <a:pt x="141172" y="45876"/>
                    <a:pt x="147985" y="46633"/>
                  </a:cubicBezTo>
                  <a:lnTo>
                    <a:pt x="177128" y="50796"/>
                  </a:lnTo>
                  <a:cubicBezTo>
                    <a:pt x="179399" y="51174"/>
                    <a:pt x="181669" y="51553"/>
                    <a:pt x="183940" y="52310"/>
                  </a:cubicBezTo>
                  <a:cubicBezTo>
                    <a:pt x="184319" y="52310"/>
                    <a:pt x="184697" y="52688"/>
                    <a:pt x="185076" y="53445"/>
                  </a:cubicBezTo>
                  <a:cubicBezTo>
                    <a:pt x="185076" y="54099"/>
                    <a:pt x="184512" y="55034"/>
                    <a:pt x="183627" y="55034"/>
                  </a:cubicBezTo>
                  <a:cubicBezTo>
                    <a:pt x="183487" y="55034"/>
                    <a:pt x="183338" y="55011"/>
                    <a:pt x="183183" y="54959"/>
                  </a:cubicBezTo>
                  <a:cubicBezTo>
                    <a:pt x="167287" y="51174"/>
                    <a:pt x="150256" y="51553"/>
                    <a:pt x="133981" y="49660"/>
                  </a:cubicBezTo>
                  <a:cubicBezTo>
                    <a:pt x="131332" y="49282"/>
                    <a:pt x="129061" y="49282"/>
                    <a:pt x="126412" y="49282"/>
                  </a:cubicBezTo>
                  <a:cubicBezTo>
                    <a:pt x="124519" y="49282"/>
                    <a:pt x="123005" y="50417"/>
                    <a:pt x="123005" y="51931"/>
                  </a:cubicBezTo>
                  <a:cubicBezTo>
                    <a:pt x="123005" y="53445"/>
                    <a:pt x="124141" y="54202"/>
                    <a:pt x="125655" y="54202"/>
                  </a:cubicBezTo>
                  <a:cubicBezTo>
                    <a:pt x="128304" y="54580"/>
                    <a:pt x="131332" y="54959"/>
                    <a:pt x="133224" y="55337"/>
                  </a:cubicBezTo>
                  <a:cubicBezTo>
                    <a:pt x="135495" y="55716"/>
                    <a:pt x="137009" y="56473"/>
                    <a:pt x="137009" y="59122"/>
                  </a:cubicBezTo>
                  <a:cubicBezTo>
                    <a:pt x="136631" y="61393"/>
                    <a:pt x="138523" y="62150"/>
                    <a:pt x="140794" y="62528"/>
                  </a:cubicBezTo>
                  <a:cubicBezTo>
                    <a:pt x="141551" y="62528"/>
                    <a:pt x="142308" y="62486"/>
                    <a:pt x="143051" y="62486"/>
                  </a:cubicBezTo>
                  <a:cubicBezTo>
                    <a:pt x="144537" y="62486"/>
                    <a:pt x="145966" y="62655"/>
                    <a:pt x="147228" y="63664"/>
                  </a:cubicBezTo>
                  <a:cubicBezTo>
                    <a:pt x="147228" y="65935"/>
                    <a:pt x="145336" y="67449"/>
                    <a:pt x="143443" y="67449"/>
                  </a:cubicBezTo>
                  <a:cubicBezTo>
                    <a:pt x="140415" y="67827"/>
                    <a:pt x="137388" y="67827"/>
                    <a:pt x="134738" y="68206"/>
                  </a:cubicBezTo>
                  <a:cubicBezTo>
                    <a:pt x="132846" y="68584"/>
                    <a:pt x="131332" y="69341"/>
                    <a:pt x="130575" y="70476"/>
                  </a:cubicBezTo>
                  <a:cubicBezTo>
                    <a:pt x="129818" y="71233"/>
                    <a:pt x="130575" y="73883"/>
                    <a:pt x="131332" y="73883"/>
                  </a:cubicBezTo>
                  <a:cubicBezTo>
                    <a:pt x="132053" y="73787"/>
                    <a:pt x="132768" y="73739"/>
                    <a:pt x="133474" y="73739"/>
                  </a:cubicBezTo>
                  <a:cubicBezTo>
                    <a:pt x="138325" y="73739"/>
                    <a:pt x="142740" y="75974"/>
                    <a:pt x="145714" y="79938"/>
                  </a:cubicBezTo>
                  <a:cubicBezTo>
                    <a:pt x="146448" y="80672"/>
                    <a:pt x="147295" y="80950"/>
                    <a:pt x="148168" y="80950"/>
                  </a:cubicBezTo>
                  <a:cubicBezTo>
                    <a:pt x="149547" y="80950"/>
                    <a:pt x="150989" y="80255"/>
                    <a:pt x="152148" y="79560"/>
                  </a:cubicBezTo>
                  <a:cubicBezTo>
                    <a:pt x="159718" y="75775"/>
                    <a:pt x="165773" y="70476"/>
                    <a:pt x="170694" y="63664"/>
                  </a:cubicBezTo>
                  <a:cubicBezTo>
                    <a:pt x="171763" y="61881"/>
                    <a:pt x="172497" y="59090"/>
                    <a:pt x="174795" y="59090"/>
                  </a:cubicBezTo>
                  <a:cubicBezTo>
                    <a:pt x="174935" y="59090"/>
                    <a:pt x="175082" y="59100"/>
                    <a:pt x="175235" y="59122"/>
                  </a:cubicBezTo>
                  <a:cubicBezTo>
                    <a:pt x="178263" y="59879"/>
                    <a:pt x="181669" y="59879"/>
                    <a:pt x="182805" y="62907"/>
                  </a:cubicBezTo>
                  <a:cubicBezTo>
                    <a:pt x="184239" y="67210"/>
                    <a:pt x="188065" y="69774"/>
                    <a:pt x="191976" y="69774"/>
                  </a:cubicBezTo>
                  <a:cubicBezTo>
                    <a:pt x="193225" y="69774"/>
                    <a:pt x="194482" y="69512"/>
                    <a:pt x="195673" y="68963"/>
                  </a:cubicBezTo>
                  <a:cubicBezTo>
                    <a:pt x="197565" y="68458"/>
                    <a:pt x="199458" y="68206"/>
                    <a:pt x="201322" y="68206"/>
                  </a:cubicBezTo>
                  <a:cubicBezTo>
                    <a:pt x="205051" y="68206"/>
                    <a:pt x="208667" y="69215"/>
                    <a:pt x="211948" y="71233"/>
                  </a:cubicBezTo>
                  <a:cubicBezTo>
                    <a:pt x="217625" y="73883"/>
                    <a:pt x="223302" y="77667"/>
                    <a:pt x="228601" y="81831"/>
                  </a:cubicBezTo>
                  <a:cubicBezTo>
                    <a:pt x="228979" y="82020"/>
                    <a:pt x="229452" y="82115"/>
                    <a:pt x="229925" y="82115"/>
                  </a:cubicBezTo>
                  <a:cubicBezTo>
                    <a:pt x="230398" y="82115"/>
                    <a:pt x="230871" y="82020"/>
                    <a:pt x="231250" y="81831"/>
                  </a:cubicBezTo>
                  <a:cubicBezTo>
                    <a:pt x="232385" y="81074"/>
                    <a:pt x="232385" y="79181"/>
                    <a:pt x="231628" y="78046"/>
                  </a:cubicBezTo>
                  <a:cubicBezTo>
                    <a:pt x="230493" y="76532"/>
                    <a:pt x="229357" y="75397"/>
                    <a:pt x="227844" y="73883"/>
                  </a:cubicBezTo>
                  <a:cubicBezTo>
                    <a:pt x="225194" y="71990"/>
                    <a:pt x="222923" y="70855"/>
                    <a:pt x="219896" y="68963"/>
                  </a:cubicBezTo>
                  <a:cubicBezTo>
                    <a:pt x="220416" y="68915"/>
                    <a:pt x="220936" y="68892"/>
                    <a:pt x="221455" y="68892"/>
                  </a:cubicBezTo>
                  <a:cubicBezTo>
                    <a:pt x="225088" y="68892"/>
                    <a:pt x="228648" y="70051"/>
                    <a:pt x="231628" y="72369"/>
                  </a:cubicBezTo>
                  <a:cubicBezTo>
                    <a:pt x="235413" y="73883"/>
                    <a:pt x="238062" y="76532"/>
                    <a:pt x="240333" y="79938"/>
                  </a:cubicBezTo>
                  <a:cubicBezTo>
                    <a:pt x="241469" y="82209"/>
                    <a:pt x="240712" y="83723"/>
                    <a:pt x="238062" y="84102"/>
                  </a:cubicBezTo>
                  <a:cubicBezTo>
                    <a:pt x="232385" y="85615"/>
                    <a:pt x="226708" y="86751"/>
                    <a:pt x="221031" y="88265"/>
                  </a:cubicBezTo>
                  <a:cubicBezTo>
                    <a:pt x="219139" y="88643"/>
                    <a:pt x="217246" y="89779"/>
                    <a:pt x="215732" y="90914"/>
                  </a:cubicBezTo>
                  <a:cubicBezTo>
                    <a:pt x="214597" y="91671"/>
                    <a:pt x="214218" y="93185"/>
                    <a:pt x="215354" y="94320"/>
                  </a:cubicBezTo>
                  <a:cubicBezTo>
                    <a:pt x="218003" y="97727"/>
                    <a:pt x="221409" y="101133"/>
                    <a:pt x="225194" y="103404"/>
                  </a:cubicBezTo>
                  <a:cubicBezTo>
                    <a:pt x="221409" y="105296"/>
                    <a:pt x="217246" y="106432"/>
                    <a:pt x="213461" y="106810"/>
                  </a:cubicBezTo>
                  <a:cubicBezTo>
                    <a:pt x="209677" y="107567"/>
                    <a:pt x="206270" y="107946"/>
                    <a:pt x="202486" y="108324"/>
                  </a:cubicBezTo>
                  <a:cubicBezTo>
                    <a:pt x="200593" y="107946"/>
                    <a:pt x="198701" y="107189"/>
                    <a:pt x="197187" y="106053"/>
                  </a:cubicBezTo>
                  <a:cubicBezTo>
                    <a:pt x="190374" y="102268"/>
                    <a:pt x="183562" y="99241"/>
                    <a:pt x="176371" y="96591"/>
                  </a:cubicBezTo>
                  <a:cubicBezTo>
                    <a:pt x="172964" y="95456"/>
                    <a:pt x="169558" y="94699"/>
                    <a:pt x="166152" y="93942"/>
                  </a:cubicBezTo>
                  <a:cubicBezTo>
                    <a:pt x="164941" y="93336"/>
                    <a:pt x="163669" y="93034"/>
                    <a:pt x="162434" y="93034"/>
                  </a:cubicBezTo>
                  <a:cubicBezTo>
                    <a:pt x="160581" y="93034"/>
                    <a:pt x="158809" y="93715"/>
                    <a:pt x="157447" y="95077"/>
                  </a:cubicBezTo>
                  <a:cubicBezTo>
                    <a:pt x="155176" y="97727"/>
                    <a:pt x="154798" y="101511"/>
                    <a:pt x="156690" y="104539"/>
                  </a:cubicBezTo>
                  <a:cubicBezTo>
                    <a:pt x="157825" y="107946"/>
                    <a:pt x="160096" y="110973"/>
                    <a:pt x="163124" y="113244"/>
                  </a:cubicBezTo>
                  <a:cubicBezTo>
                    <a:pt x="165395" y="114758"/>
                    <a:pt x="168044" y="116272"/>
                    <a:pt x="171451" y="118164"/>
                  </a:cubicBezTo>
                  <a:cubicBezTo>
                    <a:pt x="166909" y="119868"/>
                    <a:pt x="162367" y="120719"/>
                    <a:pt x="157666" y="120719"/>
                  </a:cubicBezTo>
                  <a:cubicBezTo>
                    <a:pt x="156099" y="120719"/>
                    <a:pt x="154514" y="120624"/>
                    <a:pt x="152905" y="120435"/>
                  </a:cubicBezTo>
                  <a:cubicBezTo>
                    <a:pt x="152757" y="120460"/>
                    <a:pt x="152616" y="120472"/>
                    <a:pt x="152480" y="120472"/>
                  </a:cubicBezTo>
                  <a:cubicBezTo>
                    <a:pt x="150529" y="120472"/>
                    <a:pt x="149729" y="118041"/>
                    <a:pt x="147606" y="116272"/>
                  </a:cubicBezTo>
                  <a:cubicBezTo>
                    <a:pt x="145879" y="114545"/>
                    <a:pt x="144782" y="112817"/>
                    <a:pt x="142013" y="112817"/>
                  </a:cubicBezTo>
                  <a:cubicBezTo>
                    <a:pt x="141749" y="112817"/>
                    <a:pt x="141469" y="112833"/>
                    <a:pt x="141172" y="112866"/>
                  </a:cubicBezTo>
                  <a:cubicBezTo>
                    <a:pt x="137766" y="113244"/>
                    <a:pt x="133603" y="113244"/>
                    <a:pt x="132846" y="118164"/>
                  </a:cubicBezTo>
                  <a:cubicBezTo>
                    <a:pt x="132515" y="120147"/>
                    <a:pt x="131031" y="121264"/>
                    <a:pt x="129401" y="121264"/>
                  </a:cubicBezTo>
                  <a:cubicBezTo>
                    <a:pt x="129163" y="121264"/>
                    <a:pt x="128923" y="121240"/>
                    <a:pt x="128683" y="121192"/>
                  </a:cubicBezTo>
                  <a:cubicBezTo>
                    <a:pt x="128387" y="121155"/>
                    <a:pt x="128088" y="121140"/>
                    <a:pt x="127786" y="121140"/>
                  </a:cubicBezTo>
                  <a:cubicBezTo>
                    <a:pt x="126327" y="121140"/>
                    <a:pt x="124800" y="121497"/>
                    <a:pt x="123286" y="121497"/>
                  </a:cubicBezTo>
                  <a:cubicBezTo>
                    <a:pt x="121901" y="121497"/>
                    <a:pt x="120526" y="121199"/>
                    <a:pt x="119221" y="120057"/>
                  </a:cubicBezTo>
                  <a:cubicBezTo>
                    <a:pt x="122627" y="115137"/>
                    <a:pt x="126033" y="110216"/>
                    <a:pt x="129061" y="105675"/>
                  </a:cubicBezTo>
                  <a:cubicBezTo>
                    <a:pt x="130954" y="103025"/>
                    <a:pt x="132467" y="100755"/>
                    <a:pt x="133981" y="97727"/>
                  </a:cubicBezTo>
                  <a:cubicBezTo>
                    <a:pt x="136252" y="92428"/>
                    <a:pt x="132846" y="85994"/>
                    <a:pt x="127169" y="85237"/>
                  </a:cubicBezTo>
                  <a:cubicBezTo>
                    <a:pt x="126033" y="85237"/>
                    <a:pt x="125276" y="85615"/>
                    <a:pt x="124519" y="85994"/>
                  </a:cubicBezTo>
                  <a:cubicBezTo>
                    <a:pt x="113922" y="95834"/>
                    <a:pt x="102189" y="104918"/>
                    <a:pt x="95755" y="118164"/>
                  </a:cubicBezTo>
                  <a:cubicBezTo>
                    <a:pt x="94764" y="120147"/>
                    <a:pt x="92907" y="121264"/>
                    <a:pt x="90941" y="121264"/>
                  </a:cubicBezTo>
                  <a:cubicBezTo>
                    <a:pt x="90655" y="121264"/>
                    <a:pt x="90366" y="121240"/>
                    <a:pt x="90078" y="121192"/>
                  </a:cubicBezTo>
                  <a:cubicBezTo>
                    <a:pt x="84401" y="120814"/>
                    <a:pt x="79102" y="120435"/>
                    <a:pt x="73425" y="119678"/>
                  </a:cubicBezTo>
                  <a:cubicBezTo>
                    <a:pt x="62449" y="118543"/>
                    <a:pt x="51852" y="115515"/>
                    <a:pt x="42011" y="111352"/>
                  </a:cubicBezTo>
                  <a:cubicBezTo>
                    <a:pt x="37848" y="109459"/>
                    <a:pt x="37848" y="109459"/>
                    <a:pt x="38984" y="105675"/>
                  </a:cubicBezTo>
                  <a:cubicBezTo>
                    <a:pt x="39741" y="103782"/>
                    <a:pt x="40498" y="101890"/>
                    <a:pt x="40876" y="99998"/>
                  </a:cubicBezTo>
                  <a:cubicBezTo>
                    <a:pt x="41254" y="98105"/>
                    <a:pt x="40498" y="96213"/>
                    <a:pt x="38984" y="94699"/>
                  </a:cubicBezTo>
                  <a:cubicBezTo>
                    <a:pt x="36240" y="91759"/>
                    <a:pt x="34612" y="90341"/>
                    <a:pt x="32839" y="90341"/>
                  </a:cubicBezTo>
                  <a:cubicBezTo>
                    <a:pt x="31189" y="90341"/>
                    <a:pt x="29413" y="91570"/>
                    <a:pt x="26494" y="93942"/>
                  </a:cubicBezTo>
                  <a:cubicBezTo>
                    <a:pt x="23581" y="96169"/>
                    <a:pt x="21832" y="97388"/>
                    <a:pt x="20474" y="97388"/>
                  </a:cubicBezTo>
                  <a:cubicBezTo>
                    <a:pt x="18831" y="97388"/>
                    <a:pt x="17761" y="95607"/>
                    <a:pt x="15897" y="91671"/>
                  </a:cubicBezTo>
                  <a:cubicBezTo>
                    <a:pt x="11733" y="82966"/>
                    <a:pt x="13626" y="72747"/>
                    <a:pt x="20817" y="66313"/>
                  </a:cubicBezTo>
                  <a:lnTo>
                    <a:pt x="22331" y="65556"/>
                  </a:lnTo>
                  <a:cubicBezTo>
                    <a:pt x="22990" y="65160"/>
                    <a:pt x="23558" y="64995"/>
                    <a:pt x="24066" y="64995"/>
                  </a:cubicBezTo>
                  <a:cubicBezTo>
                    <a:pt x="25015" y="64995"/>
                    <a:pt x="25754" y="65574"/>
                    <a:pt x="26494" y="66313"/>
                  </a:cubicBezTo>
                  <a:cubicBezTo>
                    <a:pt x="27629" y="67449"/>
                    <a:pt x="27629" y="68963"/>
                    <a:pt x="26494" y="70098"/>
                  </a:cubicBezTo>
                  <a:cubicBezTo>
                    <a:pt x="24602" y="72747"/>
                    <a:pt x="22331" y="75018"/>
                    <a:pt x="20438" y="77667"/>
                  </a:cubicBezTo>
                  <a:cubicBezTo>
                    <a:pt x="19303" y="79560"/>
                    <a:pt x="19303" y="82209"/>
                    <a:pt x="20817" y="84102"/>
                  </a:cubicBezTo>
                  <a:cubicBezTo>
                    <a:pt x="21440" y="85036"/>
                    <a:pt x="22319" y="85714"/>
                    <a:pt x="23454" y="85714"/>
                  </a:cubicBezTo>
                  <a:cubicBezTo>
                    <a:pt x="23699" y="85714"/>
                    <a:pt x="23955" y="85683"/>
                    <a:pt x="24223" y="85615"/>
                  </a:cubicBezTo>
                  <a:cubicBezTo>
                    <a:pt x="24980" y="85615"/>
                    <a:pt x="25737" y="84480"/>
                    <a:pt x="25737" y="83723"/>
                  </a:cubicBezTo>
                  <a:cubicBezTo>
                    <a:pt x="25737" y="79938"/>
                    <a:pt x="27629" y="76532"/>
                    <a:pt x="30657" y="74261"/>
                  </a:cubicBezTo>
                  <a:cubicBezTo>
                    <a:pt x="31414" y="73252"/>
                    <a:pt x="32676" y="72579"/>
                    <a:pt x="33993" y="72579"/>
                  </a:cubicBezTo>
                  <a:cubicBezTo>
                    <a:pt x="34652" y="72579"/>
                    <a:pt x="35325" y="72747"/>
                    <a:pt x="35956" y="73126"/>
                  </a:cubicBezTo>
                  <a:cubicBezTo>
                    <a:pt x="37848" y="74261"/>
                    <a:pt x="40119" y="75397"/>
                    <a:pt x="42011" y="76154"/>
                  </a:cubicBezTo>
                  <a:cubicBezTo>
                    <a:pt x="43034" y="76575"/>
                    <a:pt x="44048" y="76766"/>
                    <a:pt x="45018" y="76766"/>
                  </a:cubicBezTo>
                  <a:cubicBezTo>
                    <a:pt x="50151" y="76766"/>
                    <a:pt x="54080" y="71406"/>
                    <a:pt x="51852" y="66313"/>
                  </a:cubicBezTo>
                  <a:cubicBezTo>
                    <a:pt x="51473" y="64042"/>
                    <a:pt x="50338" y="61393"/>
                    <a:pt x="49203" y="59122"/>
                  </a:cubicBezTo>
                  <a:cubicBezTo>
                    <a:pt x="50338" y="57230"/>
                    <a:pt x="52230" y="57230"/>
                    <a:pt x="53744" y="56094"/>
                  </a:cubicBezTo>
                  <a:cubicBezTo>
                    <a:pt x="54501" y="55716"/>
                    <a:pt x="54880" y="54580"/>
                    <a:pt x="54880" y="53824"/>
                  </a:cubicBezTo>
                  <a:cubicBezTo>
                    <a:pt x="54501" y="53067"/>
                    <a:pt x="53744" y="52310"/>
                    <a:pt x="52609" y="51931"/>
                  </a:cubicBezTo>
                  <a:cubicBezTo>
                    <a:pt x="51134" y="51563"/>
                    <a:pt x="49660" y="51553"/>
                    <a:pt x="48185" y="51203"/>
                  </a:cubicBezTo>
                  <a:lnTo>
                    <a:pt x="48185" y="51203"/>
                  </a:lnTo>
                  <a:cubicBezTo>
                    <a:pt x="48699" y="50039"/>
                    <a:pt x="50086" y="50039"/>
                    <a:pt x="51473" y="50039"/>
                  </a:cubicBezTo>
                  <a:cubicBezTo>
                    <a:pt x="60646" y="48032"/>
                    <a:pt x="70036" y="47111"/>
                    <a:pt x="79478" y="47111"/>
                  </a:cubicBezTo>
                  <a:cubicBezTo>
                    <a:pt x="82503" y="47111"/>
                    <a:pt x="85534" y="47206"/>
                    <a:pt x="88564" y="47389"/>
                  </a:cubicBezTo>
                  <a:cubicBezTo>
                    <a:pt x="88943" y="47389"/>
                    <a:pt x="89321" y="47389"/>
                    <a:pt x="89700" y="47768"/>
                  </a:cubicBezTo>
                  <a:cubicBezTo>
                    <a:pt x="90078" y="48146"/>
                    <a:pt x="90456" y="48525"/>
                    <a:pt x="90456" y="48903"/>
                  </a:cubicBezTo>
                  <a:cubicBezTo>
                    <a:pt x="90078" y="49282"/>
                    <a:pt x="89321" y="50039"/>
                    <a:pt x="88943" y="50039"/>
                  </a:cubicBezTo>
                  <a:lnTo>
                    <a:pt x="69262" y="50039"/>
                  </a:lnTo>
                  <a:cubicBezTo>
                    <a:pt x="68656" y="50039"/>
                    <a:pt x="67990" y="49978"/>
                    <a:pt x="67336" y="49978"/>
                  </a:cubicBezTo>
                  <a:cubicBezTo>
                    <a:pt x="66355" y="49978"/>
                    <a:pt x="65401" y="50114"/>
                    <a:pt x="64720" y="50796"/>
                  </a:cubicBezTo>
                  <a:cubicBezTo>
                    <a:pt x="63963" y="51553"/>
                    <a:pt x="63585" y="52688"/>
                    <a:pt x="63585" y="53445"/>
                  </a:cubicBezTo>
                  <a:cubicBezTo>
                    <a:pt x="63585" y="54202"/>
                    <a:pt x="63963" y="54580"/>
                    <a:pt x="64720" y="54959"/>
                  </a:cubicBezTo>
                  <a:cubicBezTo>
                    <a:pt x="65477" y="55337"/>
                    <a:pt x="66612" y="55337"/>
                    <a:pt x="67369" y="55337"/>
                  </a:cubicBezTo>
                  <a:cubicBezTo>
                    <a:pt x="71911" y="55716"/>
                    <a:pt x="76358" y="55905"/>
                    <a:pt x="80805" y="55905"/>
                  </a:cubicBezTo>
                  <a:cubicBezTo>
                    <a:pt x="85252" y="55905"/>
                    <a:pt x="89700" y="55716"/>
                    <a:pt x="94241" y="55337"/>
                  </a:cubicBezTo>
                  <a:cubicBezTo>
                    <a:pt x="94525" y="55290"/>
                    <a:pt x="94797" y="55266"/>
                    <a:pt x="95057" y="55266"/>
                  </a:cubicBezTo>
                  <a:cubicBezTo>
                    <a:pt x="96873" y="55266"/>
                    <a:pt x="98073" y="56426"/>
                    <a:pt x="98405" y="58744"/>
                  </a:cubicBezTo>
                  <a:cubicBezTo>
                    <a:pt x="95377" y="59122"/>
                    <a:pt x="91970" y="59879"/>
                    <a:pt x="88943" y="60636"/>
                  </a:cubicBezTo>
                  <a:cubicBezTo>
                    <a:pt x="87429" y="61015"/>
                    <a:pt x="86672" y="62150"/>
                    <a:pt x="87050" y="63664"/>
                  </a:cubicBezTo>
                  <a:cubicBezTo>
                    <a:pt x="87429" y="64421"/>
                    <a:pt x="88186" y="65178"/>
                    <a:pt x="89321" y="65178"/>
                  </a:cubicBezTo>
                  <a:cubicBezTo>
                    <a:pt x="89700" y="65367"/>
                    <a:pt x="90173" y="65462"/>
                    <a:pt x="90646" y="65462"/>
                  </a:cubicBezTo>
                  <a:cubicBezTo>
                    <a:pt x="91119" y="65462"/>
                    <a:pt x="91592" y="65367"/>
                    <a:pt x="91970" y="65178"/>
                  </a:cubicBezTo>
                  <a:cubicBezTo>
                    <a:pt x="93863" y="65178"/>
                    <a:pt x="95377" y="64799"/>
                    <a:pt x="96891" y="64799"/>
                  </a:cubicBezTo>
                  <a:cubicBezTo>
                    <a:pt x="98405" y="64295"/>
                    <a:pt x="99960" y="64042"/>
                    <a:pt x="101488" y="64042"/>
                  </a:cubicBezTo>
                  <a:cubicBezTo>
                    <a:pt x="104544" y="64042"/>
                    <a:pt x="107488" y="65052"/>
                    <a:pt x="109759" y="67070"/>
                  </a:cubicBezTo>
                  <a:cubicBezTo>
                    <a:pt x="110894" y="68016"/>
                    <a:pt x="112219" y="68489"/>
                    <a:pt x="113544" y="68489"/>
                  </a:cubicBezTo>
                  <a:cubicBezTo>
                    <a:pt x="114868" y="68489"/>
                    <a:pt x="116193" y="68016"/>
                    <a:pt x="117328" y="67070"/>
                  </a:cubicBezTo>
                  <a:cubicBezTo>
                    <a:pt x="119599" y="65178"/>
                    <a:pt x="120735" y="61772"/>
                    <a:pt x="119599" y="59122"/>
                  </a:cubicBezTo>
                  <a:cubicBezTo>
                    <a:pt x="118842" y="56851"/>
                    <a:pt x="117707" y="54959"/>
                    <a:pt x="116571" y="52688"/>
                  </a:cubicBezTo>
                  <a:cubicBezTo>
                    <a:pt x="115057" y="50417"/>
                    <a:pt x="113922" y="48146"/>
                    <a:pt x="113544" y="45497"/>
                  </a:cubicBezTo>
                  <a:cubicBezTo>
                    <a:pt x="116571" y="44488"/>
                    <a:pt x="119599" y="43983"/>
                    <a:pt x="122627" y="43983"/>
                  </a:cubicBezTo>
                  <a:close/>
                  <a:moveTo>
                    <a:pt x="141755" y="121344"/>
                  </a:moveTo>
                  <a:cubicBezTo>
                    <a:pt x="143163" y="121344"/>
                    <a:pt x="144514" y="121608"/>
                    <a:pt x="145714" y="122328"/>
                  </a:cubicBezTo>
                  <a:cubicBezTo>
                    <a:pt x="146093" y="122706"/>
                    <a:pt x="146471" y="123085"/>
                    <a:pt x="146471" y="123085"/>
                  </a:cubicBezTo>
                  <a:cubicBezTo>
                    <a:pt x="151391" y="131790"/>
                    <a:pt x="154798" y="140873"/>
                    <a:pt x="156690" y="150713"/>
                  </a:cubicBezTo>
                  <a:cubicBezTo>
                    <a:pt x="157068" y="152227"/>
                    <a:pt x="156690" y="154120"/>
                    <a:pt x="155555" y="155255"/>
                  </a:cubicBezTo>
                  <a:cubicBezTo>
                    <a:pt x="154798" y="156012"/>
                    <a:pt x="154041" y="156769"/>
                    <a:pt x="153284" y="157147"/>
                  </a:cubicBezTo>
                  <a:lnTo>
                    <a:pt x="153662" y="157526"/>
                  </a:lnTo>
                  <a:cubicBezTo>
                    <a:pt x="152905" y="156769"/>
                    <a:pt x="151770" y="156390"/>
                    <a:pt x="151013" y="155633"/>
                  </a:cubicBezTo>
                  <a:cubicBezTo>
                    <a:pt x="144579" y="146550"/>
                    <a:pt x="140415" y="136710"/>
                    <a:pt x="138145" y="126112"/>
                  </a:cubicBezTo>
                  <a:cubicBezTo>
                    <a:pt x="137766" y="124598"/>
                    <a:pt x="138145" y="122706"/>
                    <a:pt x="139280" y="121571"/>
                  </a:cubicBezTo>
                  <a:cubicBezTo>
                    <a:pt x="140111" y="121432"/>
                    <a:pt x="140942" y="121344"/>
                    <a:pt x="141755" y="121344"/>
                  </a:cubicBezTo>
                  <a:close/>
                  <a:moveTo>
                    <a:pt x="155630" y="1"/>
                  </a:moveTo>
                  <a:cubicBezTo>
                    <a:pt x="153738" y="1"/>
                    <a:pt x="151910" y="1089"/>
                    <a:pt x="151013" y="3108"/>
                  </a:cubicBezTo>
                  <a:cubicBezTo>
                    <a:pt x="150256" y="5757"/>
                    <a:pt x="149499" y="8406"/>
                    <a:pt x="149499" y="11056"/>
                  </a:cubicBezTo>
                  <a:cubicBezTo>
                    <a:pt x="148742" y="19004"/>
                    <a:pt x="148742" y="26952"/>
                    <a:pt x="149499" y="34521"/>
                  </a:cubicBezTo>
                  <a:cubicBezTo>
                    <a:pt x="149877" y="36414"/>
                    <a:pt x="150634" y="38306"/>
                    <a:pt x="148742" y="40577"/>
                  </a:cubicBezTo>
                  <a:cubicBezTo>
                    <a:pt x="140735" y="39121"/>
                    <a:pt x="132728" y="38443"/>
                    <a:pt x="124621" y="38443"/>
                  </a:cubicBezTo>
                  <a:cubicBezTo>
                    <a:pt x="120082" y="38443"/>
                    <a:pt x="115513" y="38655"/>
                    <a:pt x="110894" y="39063"/>
                  </a:cubicBezTo>
                  <a:cubicBezTo>
                    <a:pt x="110626" y="39130"/>
                    <a:pt x="110358" y="39161"/>
                    <a:pt x="110092" y="39161"/>
                  </a:cubicBezTo>
                  <a:cubicBezTo>
                    <a:pt x="108856" y="39161"/>
                    <a:pt x="107665" y="38483"/>
                    <a:pt x="106731" y="37549"/>
                  </a:cubicBezTo>
                  <a:cubicBezTo>
                    <a:pt x="104839" y="35657"/>
                    <a:pt x="103325" y="34143"/>
                    <a:pt x="101432" y="32629"/>
                  </a:cubicBezTo>
                  <a:cubicBezTo>
                    <a:pt x="99161" y="30737"/>
                    <a:pt x="96891" y="29223"/>
                    <a:pt x="94241" y="28087"/>
                  </a:cubicBezTo>
                  <a:cubicBezTo>
                    <a:pt x="92993" y="27047"/>
                    <a:pt x="91403" y="26465"/>
                    <a:pt x="89783" y="26465"/>
                  </a:cubicBezTo>
                  <a:cubicBezTo>
                    <a:pt x="88455" y="26465"/>
                    <a:pt x="87108" y="26856"/>
                    <a:pt x="85915" y="27709"/>
                  </a:cubicBezTo>
                  <a:cubicBezTo>
                    <a:pt x="83644" y="29601"/>
                    <a:pt x="82887" y="33007"/>
                    <a:pt x="84022" y="35657"/>
                  </a:cubicBezTo>
                  <a:cubicBezTo>
                    <a:pt x="84779" y="37549"/>
                    <a:pt x="86293" y="39063"/>
                    <a:pt x="84022" y="41334"/>
                  </a:cubicBezTo>
                  <a:cubicBezTo>
                    <a:pt x="73047" y="41334"/>
                    <a:pt x="61692" y="42091"/>
                    <a:pt x="51095" y="43983"/>
                  </a:cubicBezTo>
                  <a:cubicBezTo>
                    <a:pt x="47689" y="43983"/>
                    <a:pt x="44282" y="45119"/>
                    <a:pt x="41633" y="46633"/>
                  </a:cubicBezTo>
                  <a:cubicBezTo>
                    <a:pt x="40930" y="47159"/>
                    <a:pt x="40146" y="47442"/>
                    <a:pt x="39394" y="47442"/>
                  </a:cubicBezTo>
                  <a:cubicBezTo>
                    <a:pt x="38526" y="47442"/>
                    <a:pt x="37700" y="47065"/>
                    <a:pt x="37091" y="46254"/>
                  </a:cubicBezTo>
                  <a:cubicBezTo>
                    <a:pt x="31793" y="41712"/>
                    <a:pt x="26115" y="37549"/>
                    <a:pt x="20060" y="34521"/>
                  </a:cubicBezTo>
                  <a:cubicBezTo>
                    <a:pt x="18954" y="33889"/>
                    <a:pt x="17716" y="33587"/>
                    <a:pt x="16512" y="33587"/>
                  </a:cubicBezTo>
                  <a:cubicBezTo>
                    <a:pt x="14831" y="33587"/>
                    <a:pt x="13214" y="34176"/>
                    <a:pt x="12112" y="35278"/>
                  </a:cubicBezTo>
                  <a:cubicBezTo>
                    <a:pt x="9462" y="37171"/>
                    <a:pt x="8327" y="40577"/>
                    <a:pt x="9462" y="43226"/>
                  </a:cubicBezTo>
                  <a:cubicBezTo>
                    <a:pt x="10598" y="46633"/>
                    <a:pt x="12112" y="49660"/>
                    <a:pt x="14004" y="52310"/>
                  </a:cubicBezTo>
                  <a:cubicBezTo>
                    <a:pt x="15518" y="54580"/>
                    <a:pt x="18167" y="56473"/>
                    <a:pt x="18546" y="60258"/>
                  </a:cubicBezTo>
                  <a:cubicBezTo>
                    <a:pt x="17410" y="61393"/>
                    <a:pt x="15897" y="63285"/>
                    <a:pt x="14383" y="64799"/>
                  </a:cubicBezTo>
                  <a:cubicBezTo>
                    <a:pt x="6435" y="73883"/>
                    <a:pt x="5678" y="86751"/>
                    <a:pt x="12112" y="96970"/>
                  </a:cubicBezTo>
                  <a:cubicBezTo>
                    <a:pt x="15518" y="102647"/>
                    <a:pt x="14383" y="103404"/>
                    <a:pt x="10598" y="106810"/>
                  </a:cubicBezTo>
                  <a:cubicBezTo>
                    <a:pt x="8327" y="108703"/>
                    <a:pt x="6813" y="110595"/>
                    <a:pt x="4921" y="112487"/>
                  </a:cubicBezTo>
                  <a:cubicBezTo>
                    <a:pt x="3785" y="114001"/>
                    <a:pt x="2271" y="115515"/>
                    <a:pt x="1514" y="117407"/>
                  </a:cubicBezTo>
                  <a:cubicBezTo>
                    <a:pt x="1" y="119678"/>
                    <a:pt x="1" y="122328"/>
                    <a:pt x="1514" y="124598"/>
                  </a:cubicBezTo>
                  <a:cubicBezTo>
                    <a:pt x="2836" y="126581"/>
                    <a:pt x="5023" y="127698"/>
                    <a:pt x="7320" y="127698"/>
                  </a:cubicBezTo>
                  <a:cubicBezTo>
                    <a:pt x="7654" y="127698"/>
                    <a:pt x="7991" y="127674"/>
                    <a:pt x="8327" y="127626"/>
                  </a:cubicBezTo>
                  <a:cubicBezTo>
                    <a:pt x="12112" y="127248"/>
                    <a:pt x="15518" y="125734"/>
                    <a:pt x="18546" y="123842"/>
                  </a:cubicBezTo>
                  <a:cubicBezTo>
                    <a:pt x="21952" y="121571"/>
                    <a:pt x="25737" y="118921"/>
                    <a:pt x="29143" y="116272"/>
                  </a:cubicBezTo>
                  <a:cubicBezTo>
                    <a:pt x="30153" y="115263"/>
                    <a:pt x="31666" y="114758"/>
                    <a:pt x="33236" y="114758"/>
                  </a:cubicBezTo>
                  <a:cubicBezTo>
                    <a:pt x="34021" y="114758"/>
                    <a:pt x="34820" y="114884"/>
                    <a:pt x="35577" y="115137"/>
                  </a:cubicBezTo>
                  <a:cubicBezTo>
                    <a:pt x="36713" y="115515"/>
                    <a:pt x="37848" y="115894"/>
                    <a:pt x="39362" y="116272"/>
                  </a:cubicBezTo>
                  <a:cubicBezTo>
                    <a:pt x="55258" y="122706"/>
                    <a:pt x="71911" y="126112"/>
                    <a:pt x="88943" y="126869"/>
                  </a:cubicBezTo>
                  <a:cubicBezTo>
                    <a:pt x="89332" y="126804"/>
                    <a:pt x="89722" y="126773"/>
                    <a:pt x="90110" y="126773"/>
                  </a:cubicBezTo>
                  <a:cubicBezTo>
                    <a:pt x="91982" y="126773"/>
                    <a:pt x="93809" y="127508"/>
                    <a:pt x="95377" y="128762"/>
                  </a:cubicBezTo>
                  <a:cubicBezTo>
                    <a:pt x="96998" y="130181"/>
                    <a:pt x="99162" y="130948"/>
                    <a:pt x="101288" y="130948"/>
                  </a:cubicBezTo>
                  <a:cubicBezTo>
                    <a:pt x="103132" y="130948"/>
                    <a:pt x="104946" y="130371"/>
                    <a:pt x="106353" y="129140"/>
                  </a:cubicBezTo>
                  <a:cubicBezTo>
                    <a:pt x="109002" y="127626"/>
                    <a:pt x="111651" y="126491"/>
                    <a:pt x="114679" y="126491"/>
                  </a:cubicBezTo>
                  <a:cubicBezTo>
                    <a:pt x="119221" y="127248"/>
                    <a:pt x="123384" y="127248"/>
                    <a:pt x="127547" y="127248"/>
                  </a:cubicBezTo>
                  <a:cubicBezTo>
                    <a:pt x="127774" y="127215"/>
                    <a:pt x="128002" y="127200"/>
                    <a:pt x="128228" y="127200"/>
                  </a:cubicBezTo>
                  <a:cubicBezTo>
                    <a:pt x="130634" y="127200"/>
                    <a:pt x="132878" y="128989"/>
                    <a:pt x="133224" y="131411"/>
                  </a:cubicBezTo>
                  <a:cubicBezTo>
                    <a:pt x="135495" y="138981"/>
                    <a:pt x="138523" y="146172"/>
                    <a:pt x="142308" y="153363"/>
                  </a:cubicBezTo>
                  <a:cubicBezTo>
                    <a:pt x="143443" y="156390"/>
                    <a:pt x="145714" y="159040"/>
                    <a:pt x="147985" y="161311"/>
                  </a:cubicBezTo>
                  <a:cubicBezTo>
                    <a:pt x="149512" y="162837"/>
                    <a:pt x="151470" y="163563"/>
                    <a:pt x="153411" y="163563"/>
                  </a:cubicBezTo>
                  <a:cubicBezTo>
                    <a:pt x="156283" y="163563"/>
                    <a:pt x="159120" y="161975"/>
                    <a:pt x="160475" y="159040"/>
                  </a:cubicBezTo>
                  <a:cubicBezTo>
                    <a:pt x="162367" y="155633"/>
                    <a:pt x="163124" y="151470"/>
                    <a:pt x="161989" y="147307"/>
                  </a:cubicBezTo>
                  <a:cubicBezTo>
                    <a:pt x="160853" y="142387"/>
                    <a:pt x="159339" y="137467"/>
                    <a:pt x="157447" y="132546"/>
                  </a:cubicBezTo>
                  <a:cubicBezTo>
                    <a:pt x="156690" y="130654"/>
                    <a:pt x="155555" y="129140"/>
                    <a:pt x="156690" y="126491"/>
                  </a:cubicBezTo>
                  <a:cubicBezTo>
                    <a:pt x="163503" y="126112"/>
                    <a:pt x="170315" y="125355"/>
                    <a:pt x="176749" y="123463"/>
                  </a:cubicBezTo>
                  <a:cubicBezTo>
                    <a:pt x="178487" y="122831"/>
                    <a:pt x="180291" y="122529"/>
                    <a:pt x="182078" y="122529"/>
                  </a:cubicBezTo>
                  <a:cubicBezTo>
                    <a:pt x="184572" y="122529"/>
                    <a:pt x="187034" y="123118"/>
                    <a:pt x="189239" y="124220"/>
                  </a:cubicBezTo>
                  <a:cubicBezTo>
                    <a:pt x="193524" y="125868"/>
                    <a:pt x="198095" y="126942"/>
                    <a:pt x="202704" y="126942"/>
                  </a:cubicBezTo>
                  <a:cubicBezTo>
                    <a:pt x="203388" y="126942"/>
                    <a:pt x="204072" y="126918"/>
                    <a:pt x="204756" y="126869"/>
                  </a:cubicBezTo>
                  <a:cubicBezTo>
                    <a:pt x="210434" y="126491"/>
                    <a:pt x="212705" y="123842"/>
                    <a:pt x="211569" y="117786"/>
                  </a:cubicBezTo>
                  <a:cubicBezTo>
                    <a:pt x="211569" y="116650"/>
                    <a:pt x="210812" y="115515"/>
                    <a:pt x="211569" y="113623"/>
                  </a:cubicBezTo>
                  <a:cubicBezTo>
                    <a:pt x="216868" y="112109"/>
                    <a:pt x="222923" y="111352"/>
                    <a:pt x="228601" y="109459"/>
                  </a:cubicBezTo>
                  <a:cubicBezTo>
                    <a:pt x="238062" y="105296"/>
                    <a:pt x="248281" y="102268"/>
                    <a:pt x="258500" y="99998"/>
                  </a:cubicBezTo>
                  <a:cubicBezTo>
                    <a:pt x="262285" y="99241"/>
                    <a:pt x="266070" y="97348"/>
                    <a:pt x="268719" y="94320"/>
                  </a:cubicBezTo>
                  <a:cubicBezTo>
                    <a:pt x="270990" y="92050"/>
                    <a:pt x="270611" y="88265"/>
                    <a:pt x="267962" y="86751"/>
                  </a:cubicBezTo>
                  <a:cubicBezTo>
                    <a:pt x="265691" y="85237"/>
                    <a:pt x="263042" y="84480"/>
                    <a:pt x="260393" y="84102"/>
                  </a:cubicBezTo>
                  <a:cubicBezTo>
                    <a:pt x="257365" y="83723"/>
                    <a:pt x="254337" y="83723"/>
                    <a:pt x="251688" y="83723"/>
                  </a:cubicBezTo>
                  <a:cubicBezTo>
                    <a:pt x="249038" y="83723"/>
                    <a:pt x="247146" y="82209"/>
                    <a:pt x="246389" y="79938"/>
                  </a:cubicBezTo>
                  <a:cubicBezTo>
                    <a:pt x="244118" y="74261"/>
                    <a:pt x="239955" y="69720"/>
                    <a:pt x="234656" y="67449"/>
                  </a:cubicBezTo>
                  <a:cubicBezTo>
                    <a:pt x="230493" y="65178"/>
                    <a:pt x="225951" y="63664"/>
                    <a:pt x="221788" y="61393"/>
                  </a:cubicBezTo>
                  <a:cubicBezTo>
                    <a:pt x="218760" y="60258"/>
                    <a:pt x="218003" y="58365"/>
                    <a:pt x="220274" y="55716"/>
                  </a:cubicBezTo>
                  <a:cubicBezTo>
                    <a:pt x="223680" y="51553"/>
                    <a:pt x="226708" y="47011"/>
                    <a:pt x="228979" y="42469"/>
                  </a:cubicBezTo>
                  <a:cubicBezTo>
                    <a:pt x="230871" y="39441"/>
                    <a:pt x="230493" y="35657"/>
                    <a:pt x="228601" y="33007"/>
                  </a:cubicBezTo>
                  <a:cubicBezTo>
                    <a:pt x="226628" y="30753"/>
                    <a:pt x="224026" y="29548"/>
                    <a:pt x="221419" y="29548"/>
                  </a:cubicBezTo>
                  <a:cubicBezTo>
                    <a:pt x="220525" y="29548"/>
                    <a:pt x="219630" y="29690"/>
                    <a:pt x="218760" y="29980"/>
                  </a:cubicBezTo>
                  <a:cubicBezTo>
                    <a:pt x="216489" y="30737"/>
                    <a:pt x="214218" y="31493"/>
                    <a:pt x="212326" y="32250"/>
                  </a:cubicBezTo>
                  <a:cubicBezTo>
                    <a:pt x="207406" y="34900"/>
                    <a:pt x="202864" y="37549"/>
                    <a:pt x="199079" y="41334"/>
                  </a:cubicBezTo>
                  <a:lnTo>
                    <a:pt x="194159" y="45876"/>
                  </a:lnTo>
                  <a:cubicBezTo>
                    <a:pt x="193308" y="46727"/>
                    <a:pt x="192030" y="47153"/>
                    <a:pt x="190646" y="47153"/>
                  </a:cubicBezTo>
                  <a:cubicBezTo>
                    <a:pt x="190185" y="47153"/>
                    <a:pt x="189712" y="47106"/>
                    <a:pt x="189239" y="47011"/>
                  </a:cubicBezTo>
                  <a:lnTo>
                    <a:pt x="168044" y="43226"/>
                  </a:lnTo>
                  <a:cubicBezTo>
                    <a:pt x="164259" y="42469"/>
                    <a:pt x="163503" y="40955"/>
                    <a:pt x="164638" y="37928"/>
                  </a:cubicBezTo>
                  <a:cubicBezTo>
                    <a:pt x="165395" y="36414"/>
                    <a:pt x="165773" y="34900"/>
                    <a:pt x="166152" y="33007"/>
                  </a:cubicBezTo>
                  <a:cubicBezTo>
                    <a:pt x="167287" y="26573"/>
                    <a:pt x="167287" y="20139"/>
                    <a:pt x="166152" y="13705"/>
                  </a:cubicBezTo>
                  <a:cubicBezTo>
                    <a:pt x="165016" y="8785"/>
                    <a:pt x="162746" y="4622"/>
                    <a:pt x="159339" y="1594"/>
                  </a:cubicBezTo>
                  <a:cubicBezTo>
                    <a:pt x="158260" y="515"/>
                    <a:pt x="156930" y="1"/>
                    <a:pt x="15563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1643750" y="2568600"/>
              <a:ext cx="1007175" cy="907000"/>
            </a:xfrm>
            <a:custGeom>
              <a:avLst/>
              <a:gdLst/>
              <a:ahLst/>
              <a:cxnLst/>
              <a:rect l="l" t="t" r="r" b="b"/>
              <a:pathLst>
                <a:path w="40287" h="36280" extrusionOk="0">
                  <a:moveTo>
                    <a:pt x="31913" y="7677"/>
                  </a:moveTo>
                  <a:cubicBezTo>
                    <a:pt x="32244" y="7677"/>
                    <a:pt x="32528" y="7771"/>
                    <a:pt x="32717" y="7960"/>
                  </a:cubicBezTo>
                  <a:cubicBezTo>
                    <a:pt x="33096" y="8339"/>
                    <a:pt x="33474" y="9096"/>
                    <a:pt x="33852" y="9853"/>
                  </a:cubicBezTo>
                  <a:cubicBezTo>
                    <a:pt x="33474" y="10610"/>
                    <a:pt x="33096" y="11367"/>
                    <a:pt x="32717" y="12502"/>
                  </a:cubicBezTo>
                  <a:cubicBezTo>
                    <a:pt x="26661" y="20072"/>
                    <a:pt x="18713" y="25749"/>
                    <a:pt x="9630" y="29534"/>
                  </a:cubicBezTo>
                  <a:cubicBezTo>
                    <a:pt x="9441" y="29723"/>
                    <a:pt x="8968" y="29817"/>
                    <a:pt x="8542" y="29817"/>
                  </a:cubicBezTo>
                  <a:cubicBezTo>
                    <a:pt x="8116" y="29817"/>
                    <a:pt x="7738" y="29723"/>
                    <a:pt x="7738" y="29534"/>
                  </a:cubicBezTo>
                  <a:cubicBezTo>
                    <a:pt x="7359" y="28777"/>
                    <a:pt x="7359" y="28020"/>
                    <a:pt x="7359" y="27263"/>
                  </a:cubicBezTo>
                  <a:cubicBezTo>
                    <a:pt x="8116" y="25370"/>
                    <a:pt x="9251" y="23856"/>
                    <a:pt x="10387" y="22343"/>
                  </a:cubicBezTo>
                  <a:cubicBezTo>
                    <a:pt x="16064" y="15908"/>
                    <a:pt x="23255" y="10988"/>
                    <a:pt x="30825" y="7960"/>
                  </a:cubicBezTo>
                  <a:cubicBezTo>
                    <a:pt x="31203" y="7771"/>
                    <a:pt x="31582" y="7677"/>
                    <a:pt x="31913" y="7677"/>
                  </a:cubicBezTo>
                  <a:close/>
                  <a:moveTo>
                    <a:pt x="34485" y="0"/>
                  </a:moveTo>
                  <a:cubicBezTo>
                    <a:pt x="33504" y="0"/>
                    <a:pt x="32491" y="352"/>
                    <a:pt x="31582" y="1148"/>
                  </a:cubicBezTo>
                  <a:cubicBezTo>
                    <a:pt x="21363" y="5311"/>
                    <a:pt x="12658" y="11367"/>
                    <a:pt x="5467" y="19693"/>
                  </a:cubicBezTo>
                  <a:cubicBezTo>
                    <a:pt x="3196" y="21586"/>
                    <a:pt x="1682" y="24235"/>
                    <a:pt x="1303" y="26884"/>
                  </a:cubicBezTo>
                  <a:cubicBezTo>
                    <a:pt x="0" y="32423"/>
                    <a:pt x="2904" y="36279"/>
                    <a:pt x="7601" y="36279"/>
                  </a:cubicBezTo>
                  <a:cubicBezTo>
                    <a:pt x="8360" y="36279"/>
                    <a:pt x="9166" y="36178"/>
                    <a:pt x="10008" y="35968"/>
                  </a:cubicBezTo>
                  <a:lnTo>
                    <a:pt x="11144" y="35589"/>
                  </a:lnTo>
                  <a:cubicBezTo>
                    <a:pt x="21363" y="31048"/>
                    <a:pt x="30825" y="23856"/>
                    <a:pt x="37637" y="14773"/>
                  </a:cubicBezTo>
                  <a:cubicBezTo>
                    <a:pt x="39908" y="11745"/>
                    <a:pt x="40287" y="7960"/>
                    <a:pt x="39151" y="4554"/>
                  </a:cubicBezTo>
                  <a:cubicBezTo>
                    <a:pt x="38886" y="1907"/>
                    <a:pt x="36770" y="0"/>
                    <a:pt x="344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1638475" y="2152575"/>
              <a:ext cx="463650" cy="151425"/>
            </a:xfrm>
            <a:custGeom>
              <a:avLst/>
              <a:gdLst/>
              <a:ahLst/>
              <a:cxnLst/>
              <a:rect l="l" t="t" r="r" b="b"/>
              <a:pathLst>
                <a:path w="18546" h="6057" extrusionOk="0">
                  <a:moveTo>
                    <a:pt x="3785" y="1"/>
                  </a:moveTo>
                  <a:cubicBezTo>
                    <a:pt x="3028" y="1"/>
                    <a:pt x="1893" y="379"/>
                    <a:pt x="1136" y="1136"/>
                  </a:cubicBezTo>
                  <a:cubicBezTo>
                    <a:pt x="758" y="1893"/>
                    <a:pt x="379" y="2650"/>
                    <a:pt x="379" y="3785"/>
                  </a:cubicBezTo>
                  <a:cubicBezTo>
                    <a:pt x="1" y="4164"/>
                    <a:pt x="758" y="4921"/>
                    <a:pt x="1514" y="4921"/>
                  </a:cubicBezTo>
                  <a:cubicBezTo>
                    <a:pt x="6435" y="5678"/>
                    <a:pt x="11733" y="6056"/>
                    <a:pt x="17032" y="6056"/>
                  </a:cubicBezTo>
                  <a:cubicBezTo>
                    <a:pt x="17789" y="6056"/>
                    <a:pt x="18546" y="4921"/>
                    <a:pt x="18546" y="4164"/>
                  </a:cubicBezTo>
                  <a:cubicBezTo>
                    <a:pt x="18546" y="3407"/>
                    <a:pt x="18167" y="2650"/>
                    <a:pt x="17789" y="2271"/>
                  </a:cubicBezTo>
                  <a:cubicBezTo>
                    <a:pt x="17032" y="1514"/>
                    <a:pt x="16275" y="1136"/>
                    <a:pt x="15518" y="758"/>
                  </a:cubicBezTo>
                  <a:cubicBezTo>
                    <a:pt x="11733" y="379"/>
                    <a:pt x="7949" y="1"/>
                    <a:pt x="378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5"/>
          <p:cNvSpPr txBox="1">
            <a:spLocks noGrp="1"/>
          </p:cNvSpPr>
          <p:nvPr>
            <p:ph type="subTitle" idx="1"/>
          </p:nvPr>
        </p:nvSpPr>
        <p:spPr>
          <a:xfrm>
            <a:off x="721950" y="1932850"/>
            <a:ext cx="2916900" cy="26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Char char="●"/>
              <a:defRPr sz="16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46" name="Google Shape;46;p5"/>
          <p:cNvSpPr txBox="1">
            <a:spLocks noGrp="1"/>
          </p:cNvSpPr>
          <p:nvPr>
            <p:ph type="subTitle" idx="2"/>
          </p:nvPr>
        </p:nvSpPr>
        <p:spPr>
          <a:xfrm>
            <a:off x="5361300" y="1932850"/>
            <a:ext cx="2916900" cy="265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1600"/>
              <a:buChar char="●"/>
              <a:defRPr sz="16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47" name="Google Shape;47;p5"/>
          <p:cNvSpPr txBox="1">
            <a:spLocks noGrp="1"/>
          </p:cNvSpPr>
          <p:nvPr>
            <p:ph type="subTitle" idx="3"/>
          </p:nvPr>
        </p:nvSpPr>
        <p:spPr>
          <a:xfrm>
            <a:off x="721950" y="1555900"/>
            <a:ext cx="2916900" cy="259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
          <p:cNvSpPr txBox="1">
            <a:spLocks noGrp="1"/>
          </p:cNvSpPr>
          <p:nvPr>
            <p:ph type="subTitle" idx="4"/>
          </p:nvPr>
        </p:nvSpPr>
        <p:spPr>
          <a:xfrm>
            <a:off x="5361300" y="1555900"/>
            <a:ext cx="2916900" cy="259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234796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26392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9091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3"/>
            <a:ext cx="386834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7"/>
            <a:ext cx="386834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3"/>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7"/>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49937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019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70017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2"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2"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89750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2"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2"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85082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9"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2436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4"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4908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5"/>
        </a:solidFill>
        <a:effectLst/>
      </p:bgPr>
    </p:bg>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51"/>
        <p:cNvGrpSpPr/>
        <p:nvPr/>
      </p:nvGrpSpPr>
      <p:grpSpPr>
        <a:xfrm>
          <a:off x="0" y="0"/>
          <a:ext cx="0" cy="0"/>
          <a:chOff x="0" y="0"/>
          <a:chExt cx="0" cy="0"/>
        </a:xfrm>
      </p:grpSpPr>
      <p:grpSp>
        <p:nvGrpSpPr>
          <p:cNvPr id="52" name="Google Shape;52;p7"/>
          <p:cNvGrpSpPr/>
          <p:nvPr/>
        </p:nvGrpSpPr>
        <p:grpSpPr>
          <a:xfrm>
            <a:off x="301675" y="-123752"/>
            <a:ext cx="8891327" cy="5376564"/>
            <a:chOff x="301675" y="-123752"/>
            <a:chExt cx="8891327" cy="5376564"/>
          </a:xfrm>
        </p:grpSpPr>
        <p:sp>
          <p:nvSpPr>
            <p:cNvPr id="53" name="Google Shape;53;p7"/>
            <p:cNvSpPr/>
            <p:nvPr/>
          </p:nvSpPr>
          <p:spPr>
            <a:xfrm>
              <a:off x="301675" y="381963"/>
              <a:ext cx="274925" cy="315075"/>
            </a:xfrm>
            <a:custGeom>
              <a:avLst/>
              <a:gdLst/>
              <a:ahLst/>
              <a:cxnLst/>
              <a:rect l="l" t="t" r="r" b="b"/>
              <a:pathLst>
                <a:path w="10997" h="12603" extrusionOk="0">
                  <a:moveTo>
                    <a:pt x="3099" y="0"/>
                  </a:moveTo>
                  <a:cubicBezTo>
                    <a:pt x="1422" y="0"/>
                    <a:pt x="1" y="1450"/>
                    <a:pt x="1" y="3183"/>
                  </a:cubicBezTo>
                  <a:cubicBezTo>
                    <a:pt x="1" y="3818"/>
                    <a:pt x="1" y="4452"/>
                    <a:pt x="212" y="5086"/>
                  </a:cubicBezTo>
                  <a:cubicBezTo>
                    <a:pt x="1058" y="7835"/>
                    <a:pt x="2961" y="10373"/>
                    <a:pt x="5287" y="11853"/>
                  </a:cubicBezTo>
                  <a:cubicBezTo>
                    <a:pt x="5881" y="12328"/>
                    <a:pt x="6608" y="12603"/>
                    <a:pt x="7356" y="12603"/>
                  </a:cubicBezTo>
                  <a:cubicBezTo>
                    <a:pt x="7940" y="12603"/>
                    <a:pt x="8537" y="12435"/>
                    <a:pt x="9093" y="12064"/>
                  </a:cubicBezTo>
                  <a:cubicBezTo>
                    <a:pt x="10150" y="11430"/>
                    <a:pt x="10996" y="10161"/>
                    <a:pt x="10785" y="8892"/>
                  </a:cubicBezTo>
                  <a:cubicBezTo>
                    <a:pt x="10573" y="4875"/>
                    <a:pt x="8036" y="1492"/>
                    <a:pt x="4230" y="223"/>
                  </a:cubicBezTo>
                  <a:cubicBezTo>
                    <a:pt x="3849" y="70"/>
                    <a:pt x="3468" y="0"/>
                    <a:pt x="3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a:off x="3739405" y="4410234"/>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3114905" y="43420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rot="3124332">
              <a:off x="8138905" y="4044800"/>
              <a:ext cx="754827" cy="112755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rot="2227564">
              <a:off x="7444479" y="245574"/>
              <a:ext cx="1513716" cy="863296"/>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7"/>
          <p:cNvSpPr txBox="1">
            <a:spLocks noGrp="1"/>
          </p:cNvSpPr>
          <p:nvPr>
            <p:ph type="title"/>
          </p:nvPr>
        </p:nvSpPr>
        <p:spPr>
          <a:xfrm>
            <a:off x="720000" y="1015750"/>
            <a:ext cx="429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 name="Google Shape;59;p7"/>
          <p:cNvSpPr txBox="1">
            <a:spLocks noGrp="1"/>
          </p:cNvSpPr>
          <p:nvPr>
            <p:ph type="subTitle" idx="1"/>
          </p:nvPr>
        </p:nvSpPr>
        <p:spPr>
          <a:xfrm>
            <a:off x="720000" y="1829450"/>
            <a:ext cx="4294800" cy="229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72727"/>
              </a:buClr>
              <a:buSzPts val="1600"/>
              <a:buFont typeface="Lato"/>
              <a:buChar char="●"/>
              <a:defRPr sz="1600"/>
            </a:lvl1pPr>
            <a:lvl2pPr lvl="1" algn="ctr" rtl="0">
              <a:lnSpc>
                <a:spcPct val="100000"/>
              </a:lnSpc>
              <a:spcBef>
                <a:spcPts val="0"/>
              </a:spcBef>
              <a:spcAft>
                <a:spcPts val="0"/>
              </a:spcAft>
              <a:buClr>
                <a:srgbClr val="472727"/>
              </a:buClr>
              <a:buSzPts val="1600"/>
              <a:buFont typeface="Lato"/>
              <a:buChar char="○"/>
              <a:defRPr/>
            </a:lvl2pPr>
            <a:lvl3pPr lvl="2" algn="ctr" rtl="0">
              <a:lnSpc>
                <a:spcPct val="100000"/>
              </a:lnSpc>
              <a:spcBef>
                <a:spcPts val="0"/>
              </a:spcBef>
              <a:spcAft>
                <a:spcPts val="0"/>
              </a:spcAft>
              <a:buClr>
                <a:srgbClr val="472727"/>
              </a:buClr>
              <a:buSzPts val="1600"/>
              <a:buFont typeface="Lato"/>
              <a:buChar char="■"/>
              <a:defRPr/>
            </a:lvl3pPr>
            <a:lvl4pPr lvl="3" algn="ctr" rtl="0">
              <a:lnSpc>
                <a:spcPct val="100000"/>
              </a:lnSpc>
              <a:spcBef>
                <a:spcPts val="0"/>
              </a:spcBef>
              <a:spcAft>
                <a:spcPts val="0"/>
              </a:spcAft>
              <a:buClr>
                <a:srgbClr val="472727"/>
              </a:buClr>
              <a:buSzPts val="1600"/>
              <a:buFont typeface="Lato"/>
              <a:buChar char="●"/>
              <a:defRPr/>
            </a:lvl4pPr>
            <a:lvl5pPr lvl="4" algn="ctr" rtl="0">
              <a:lnSpc>
                <a:spcPct val="100000"/>
              </a:lnSpc>
              <a:spcBef>
                <a:spcPts val="0"/>
              </a:spcBef>
              <a:spcAft>
                <a:spcPts val="0"/>
              </a:spcAft>
              <a:buClr>
                <a:srgbClr val="472727"/>
              </a:buClr>
              <a:buSzPts val="1600"/>
              <a:buFont typeface="Lato"/>
              <a:buChar char="○"/>
              <a:defRPr/>
            </a:lvl5pPr>
            <a:lvl6pPr lvl="5" algn="ctr" rtl="0">
              <a:lnSpc>
                <a:spcPct val="100000"/>
              </a:lnSpc>
              <a:spcBef>
                <a:spcPts val="0"/>
              </a:spcBef>
              <a:spcAft>
                <a:spcPts val="0"/>
              </a:spcAft>
              <a:buClr>
                <a:srgbClr val="472727"/>
              </a:buClr>
              <a:buSzPts val="1600"/>
              <a:buFont typeface="Lato"/>
              <a:buChar char="■"/>
              <a:defRPr/>
            </a:lvl6pPr>
            <a:lvl7pPr lvl="6" algn="ctr" rtl="0">
              <a:lnSpc>
                <a:spcPct val="100000"/>
              </a:lnSpc>
              <a:spcBef>
                <a:spcPts val="0"/>
              </a:spcBef>
              <a:spcAft>
                <a:spcPts val="0"/>
              </a:spcAft>
              <a:buClr>
                <a:srgbClr val="472727"/>
              </a:buClr>
              <a:buSzPts val="1600"/>
              <a:buFont typeface="Lato"/>
              <a:buChar char="●"/>
              <a:defRPr/>
            </a:lvl7pPr>
            <a:lvl8pPr lvl="7" algn="ctr" rtl="0">
              <a:lnSpc>
                <a:spcPct val="100000"/>
              </a:lnSpc>
              <a:spcBef>
                <a:spcPts val="0"/>
              </a:spcBef>
              <a:spcAft>
                <a:spcPts val="0"/>
              </a:spcAft>
              <a:buClr>
                <a:srgbClr val="472727"/>
              </a:buClr>
              <a:buSzPts val="1600"/>
              <a:buFont typeface="Lato"/>
              <a:buChar char="○"/>
              <a:defRPr/>
            </a:lvl8pPr>
            <a:lvl9pPr lvl="8" algn="ctr" rtl="0">
              <a:lnSpc>
                <a:spcPct val="100000"/>
              </a:lnSpc>
              <a:spcBef>
                <a:spcPts val="0"/>
              </a:spcBef>
              <a:spcAft>
                <a:spcPts val="0"/>
              </a:spcAft>
              <a:buClr>
                <a:srgbClr val="472727"/>
              </a:buClr>
              <a:buSzPts val="1600"/>
              <a:buFont typeface="Lato"/>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60"/>
        <p:cNvGrpSpPr/>
        <p:nvPr/>
      </p:nvGrpSpPr>
      <p:grpSpPr>
        <a:xfrm>
          <a:off x="0" y="0"/>
          <a:ext cx="0" cy="0"/>
          <a:chOff x="0" y="0"/>
          <a:chExt cx="0" cy="0"/>
        </a:xfrm>
      </p:grpSpPr>
      <p:grpSp>
        <p:nvGrpSpPr>
          <p:cNvPr id="61" name="Google Shape;61;p8"/>
          <p:cNvGrpSpPr/>
          <p:nvPr/>
        </p:nvGrpSpPr>
        <p:grpSpPr>
          <a:xfrm>
            <a:off x="28025" y="69914"/>
            <a:ext cx="6667960" cy="4948790"/>
            <a:chOff x="28025" y="69914"/>
            <a:chExt cx="6667960" cy="4948790"/>
          </a:xfrm>
        </p:grpSpPr>
        <p:sp>
          <p:nvSpPr>
            <p:cNvPr id="62" name="Google Shape;62;p8"/>
            <p:cNvSpPr/>
            <p:nvPr/>
          </p:nvSpPr>
          <p:spPr>
            <a:xfrm>
              <a:off x="28025" y="394812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a:off x="5478155" y="4780934"/>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6382862" y="47050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5651897" y="4334644"/>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2442042">
              <a:off x="4419887" y="179671"/>
              <a:ext cx="754867" cy="112761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a:off x="3631712" y="1803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8"/>
          <p:cNvGrpSpPr/>
          <p:nvPr/>
        </p:nvGrpSpPr>
        <p:grpSpPr>
          <a:xfrm>
            <a:off x="257852" y="3958922"/>
            <a:ext cx="1223205" cy="1378898"/>
            <a:chOff x="1462300" y="238775"/>
            <a:chExt cx="4518675" cy="5093825"/>
          </a:xfrm>
        </p:grpSpPr>
        <p:sp>
          <p:nvSpPr>
            <p:cNvPr id="69" name="Google Shape;69;p8"/>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8"/>
          <p:cNvGrpSpPr/>
          <p:nvPr/>
        </p:nvGrpSpPr>
        <p:grpSpPr>
          <a:xfrm>
            <a:off x="7614923" y="216505"/>
            <a:ext cx="1420650" cy="645974"/>
            <a:chOff x="185500" y="1150675"/>
            <a:chExt cx="7156925" cy="3254275"/>
          </a:xfrm>
        </p:grpSpPr>
        <p:sp>
          <p:nvSpPr>
            <p:cNvPr id="87" name="Google Shape;87;p8"/>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8"/>
          <p:cNvGrpSpPr/>
          <p:nvPr/>
        </p:nvGrpSpPr>
        <p:grpSpPr>
          <a:xfrm rot="-582705">
            <a:off x="339645" y="291410"/>
            <a:ext cx="645511" cy="1024578"/>
            <a:chOff x="2190225" y="236575"/>
            <a:chExt cx="3165475" cy="5024350"/>
          </a:xfrm>
        </p:grpSpPr>
        <p:sp>
          <p:nvSpPr>
            <p:cNvPr id="95" name="Google Shape;95;p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8"/>
          <p:cNvGrpSpPr/>
          <p:nvPr/>
        </p:nvGrpSpPr>
        <p:grpSpPr>
          <a:xfrm rot="-222599">
            <a:off x="7939067" y="3713794"/>
            <a:ext cx="772354" cy="1192945"/>
            <a:chOff x="2144500" y="237375"/>
            <a:chExt cx="3245200" cy="5012400"/>
          </a:xfrm>
        </p:grpSpPr>
        <p:sp>
          <p:nvSpPr>
            <p:cNvPr id="101" name="Google Shape;101;p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8"/>
          <p:cNvSpPr txBox="1">
            <a:spLocks noGrp="1"/>
          </p:cNvSpPr>
          <p:nvPr>
            <p:ph type="title"/>
          </p:nvPr>
        </p:nvSpPr>
        <p:spPr>
          <a:xfrm>
            <a:off x="720000" y="1307100"/>
            <a:ext cx="7703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07"/>
        <p:cNvGrpSpPr/>
        <p:nvPr/>
      </p:nvGrpSpPr>
      <p:grpSpPr>
        <a:xfrm>
          <a:off x="0" y="0"/>
          <a:ext cx="0" cy="0"/>
          <a:chOff x="0" y="0"/>
          <a:chExt cx="0" cy="0"/>
        </a:xfrm>
      </p:grpSpPr>
      <p:grpSp>
        <p:nvGrpSpPr>
          <p:cNvPr id="108" name="Google Shape;108;p9"/>
          <p:cNvGrpSpPr/>
          <p:nvPr/>
        </p:nvGrpSpPr>
        <p:grpSpPr>
          <a:xfrm>
            <a:off x="252972" y="257697"/>
            <a:ext cx="4611735" cy="4394045"/>
            <a:chOff x="252972" y="257697"/>
            <a:chExt cx="4611735" cy="4394045"/>
          </a:xfrm>
        </p:grpSpPr>
        <p:sp>
          <p:nvSpPr>
            <p:cNvPr id="109" name="Google Shape;109;p9"/>
            <p:cNvSpPr/>
            <p:nvPr/>
          </p:nvSpPr>
          <p:spPr>
            <a:xfrm>
              <a:off x="4202280" y="61370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765469" y="4168340"/>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p:nvPr/>
          </p:nvSpPr>
          <p:spPr>
            <a:xfrm>
              <a:off x="252972" y="257697"/>
              <a:ext cx="250032" cy="317214"/>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9"/>
          <p:cNvSpPr txBox="1">
            <a:spLocks noGrp="1"/>
          </p:cNvSpPr>
          <p:nvPr>
            <p:ph type="title"/>
          </p:nvPr>
        </p:nvSpPr>
        <p:spPr>
          <a:xfrm>
            <a:off x="713225" y="1503938"/>
            <a:ext cx="3170400" cy="113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0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13" name="Google Shape;113;p9"/>
          <p:cNvSpPr txBox="1">
            <a:spLocks noGrp="1"/>
          </p:cNvSpPr>
          <p:nvPr>
            <p:ph type="subTitle" idx="1"/>
          </p:nvPr>
        </p:nvSpPr>
        <p:spPr>
          <a:xfrm>
            <a:off x="713225" y="2734463"/>
            <a:ext cx="31704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0"/>
          <p:cNvSpPr/>
          <p:nvPr/>
        </p:nvSpPr>
        <p:spPr>
          <a:xfrm>
            <a:off x="713225" y="539500"/>
            <a:ext cx="3656100" cy="10614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16" name="Google Shape;116;p10"/>
          <p:cNvSpPr txBox="1">
            <a:spLocks noGrp="1"/>
          </p:cNvSpPr>
          <p:nvPr>
            <p:ph type="title"/>
          </p:nvPr>
        </p:nvSpPr>
        <p:spPr>
          <a:xfrm>
            <a:off x="917825" y="539500"/>
            <a:ext cx="3246900" cy="1061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accent5"/>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grpSp>
        <p:nvGrpSpPr>
          <p:cNvPr id="117" name="Google Shape;117;p10"/>
          <p:cNvGrpSpPr/>
          <p:nvPr/>
        </p:nvGrpSpPr>
        <p:grpSpPr>
          <a:xfrm>
            <a:off x="7506430" y="45819"/>
            <a:ext cx="1343922" cy="1942838"/>
            <a:chOff x="7506430" y="45819"/>
            <a:chExt cx="1343922" cy="1942838"/>
          </a:xfrm>
        </p:grpSpPr>
        <p:sp>
          <p:nvSpPr>
            <p:cNvPr id="118" name="Google Shape;118;p10"/>
            <p:cNvSpPr/>
            <p:nvPr/>
          </p:nvSpPr>
          <p:spPr>
            <a:xfrm>
              <a:off x="8104015" y="56884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7577105" y="15752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7506430" y="4119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8549234" y="1709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7919062" y="13297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7643772" y="9071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8241667" y="458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10"/>
          <p:cNvGrpSpPr/>
          <p:nvPr/>
        </p:nvGrpSpPr>
        <p:grpSpPr>
          <a:xfrm rot="-816287">
            <a:off x="7010838" y="4318221"/>
            <a:ext cx="2024863" cy="580694"/>
            <a:chOff x="230550" y="1790725"/>
            <a:chExt cx="6833500" cy="1959725"/>
          </a:xfrm>
        </p:grpSpPr>
        <p:sp>
          <p:nvSpPr>
            <p:cNvPr id="126" name="Google Shape;126;p1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Barlow Medium"/>
              <a:buChar char="●"/>
              <a:defRPr sz="1800">
                <a:solidFill>
                  <a:schemeClr val="accent2"/>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5"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9961501"/>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5.xml"/><Relationship Id="rId4" Type="http://schemas.openxmlformats.org/officeDocument/2006/relationships/image" Target="../media/image138.jpg"/></Relationships>
</file>

<file path=ppt/slides/_rels/slide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60.sv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60.sv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8.svg"/><Relationship Id="rId18" Type="http://schemas.openxmlformats.org/officeDocument/2006/relationships/image" Target="../media/image70.jp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65.png"/><Relationship Id="rId17" Type="http://schemas.openxmlformats.org/officeDocument/2006/relationships/image" Target="../media/image69.jpg"/><Relationship Id="rId2" Type="http://schemas.openxmlformats.org/officeDocument/2006/relationships/image" Target="../media/image60.png"/><Relationship Id="rId16" Type="http://schemas.openxmlformats.org/officeDocument/2006/relationships/image" Target="../media/image68.jp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67.jp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74.svg"/><Relationship Id="rId14" Type="http://schemas.openxmlformats.org/officeDocument/2006/relationships/image" Target="../media/image6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73.gif"/></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79.e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0.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g"/><Relationship Id="rId1" Type="http://schemas.openxmlformats.org/officeDocument/2006/relationships/slideLayout" Target="../slideLayouts/slideLayout5.xml"/><Relationship Id="rId5" Type="http://schemas.openxmlformats.org/officeDocument/2006/relationships/image" Target="../media/image106.jpg"/><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14.png"/></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4.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5.xml"/><Relationship Id="rId4" Type="http://schemas.openxmlformats.org/officeDocument/2006/relationships/image" Target="../media/image130.svg"/></Relationships>
</file>

<file path=ppt/slides/_rels/slide8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6.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30.png"/><Relationship Id="rId1" Type="http://schemas.openxmlformats.org/officeDocument/2006/relationships/slideLayout" Target="../slideLayouts/slideLayout37.xml"/><Relationship Id="rId6" Type="http://schemas.openxmlformats.org/officeDocument/2006/relationships/image" Target="../media/image132.png"/><Relationship Id="rId5" Type="http://schemas.openxmlformats.org/officeDocument/2006/relationships/image" Target="../media/image147.svg"/><Relationship Id="rId4" Type="http://schemas.openxmlformats.org/officeDocument/2006/relationships/image" Target="../media/image131.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20AB5C3-4408-49F1-F15D-2F4AB7E12660}"/>
              </a:ext>
            </a:extLst>
          </p:cNvPr>
          <p:cNvSpPr txBox="1"/>
          <p:nvPr/>
        </p:nvSpPr>
        <p:spPr>
          <a:xfrm>
            <a:off x="611372" y="1225773"/>
            <a:ext cx="7921256" cy="1932645"/>
          </a:xfrm>
          <a:prstGeom prst="rect">
            <a:avLst/>
          </a:prstGeom>
          <a:noFill/>
        </p:spPr>
        <p:txBody>
          <a:bodyPr wrap="square" rtlCol="0">
            <a:spAutoFit/>
          </a:bodyPr>
          <a:lstStyle/>
          <a:p>
            <a:pPr marL="0" marR="0" lvl="0" indent="0" algn="ctr" defTabSz="914400" eaLnBrk="1" fontAlgn="auto" latinLnBrk="0" hangingPunct="1">
              <a:lnSpc>
                <a:spcPct val="16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tx2">
                    <a:lumMod val="10000"/>
                  </a:schemeClr>
                </a:solidFill>
                <a:effectLst/>
                <a:uLnTx/>
                <a:uFillTx/>
              </a:rPr>
              <a:t>CHÀO MỪNG CÁC EM </a:t>
            </a:r>
          </a:p>
          <a:p>
            <a:pPr marL="0" marR="0" lvl="0" indent="0" algn="ctr" defTabSz="914400" eaLnBrk="1" fontAlgn="auto" latinLnBrk="0" hangingPunct="1">
              <a:lnSpc>
                <a:spcPct val="16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tx2">
                    <a:lumMod val="10000"/>
                  </a:schemeClr>
                </a:solidFill>
                <a:effectLst/>
                <a:uLnTx/>
                <a:uFillTx/>
              </a:rPr>
              <a:t>ĐẾN VỚI LỚP HỌC MÔN HÓA!</a:t>
            </a:r>
          </a:p>
        </p:txBody>
      </p:sp>
      <p:grpSp>
        <p:nvGrpSpPr>
          <p:cNvPr id="20" name="Google Shape;1155;p42">
            <a:extLst>
              <a:ext uri="{FF2B5EF4-FFF2-40B4-BE49-F238E27FC236}">
                <a16:creationId xmlns:a16="http://schemas.microsoft.com/office/drawing/2014/main" id="{42E8186E-116D-EDA1-7C05-D4053C99C2FB}"/>
              </a:ext>
            </a:extLst>
          </p:cNvPr>
          <p:cNvGrpSpPr/>
          <p:nvPr/>
        </p:nvGrpSpPr>
        <p:grpSpPr>
          <a:xfrm rot="2172078" flipH="1">
            <a:off x="6902384" y="3637593"/>
            <a:ext cx="1146238" cy="1292134"/>
            <a:chOff x="1462300" y="238775"/>
            <a:chExt cx="4518675" cy="5093825"/>
          </a:xfrm>
        </p:grpSpPr>
        <p:sp>
          <p:nvSpPr>
            <p:cNvPr id="21" name="Google Shape;1156;p42">
              <a:extLst>
                <a:ext uri="{FF2B5EF4-FFF2-40B4-BE49-F238E27FC236}">
                  <a16:creationId xmlns:a16="http://schemas.microsoft.com/office/drawing/2014/main" id="{D2D8D399-815F-E81D-D2F4-BF75D4AFF69A}"/>
                </a:ext>
              </a:extLst>
            </p:cNvPr>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E0B1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157;p42">
              <a:extLst>
                <a:ext uri="{FF2B5EF4-FFF2-40B4-BE49-F238E27FC236}">
                  <a16:creationId xmlns:a16="http://schemas.microsoft.com/office/drawing/2014/main" id="{AE2E2709-2283-06C2-88C5-0BF82338BDC4}"/>
                </a:ext>
              </a:extLst>
            </p:cNvPr>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158;p42">
              <a:extLst>
                <a:ext uri="{FF2B5EF4-FFF2-40B4-BE49-F238E27FC236}">
                  <a16:creationId xmlns:a16="http://schemas.microsoft.com/office/drawing/2014/main" id="{1D332C24-C854-BC27-4947-C76FEBAE6745}"/>
                </a:ext>
              </a:extLst>
            </p:cNvPr>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159;p42">
              <a:extLst>
                <a:ext uri="{FF2B5EF4-FFF2-40B4-BE49-F238E27FC236}">
                  <a16:creationId xmlns:a16="http://schemas.microsoft.com/office/drawing/2014/main" id="{2EFDA879-F59A-8C5F-8CE9-D20ABC6DFD23}"/>
                </a:ext>
              </a:extLst>
            </p:cNvPr>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160;p42">
              <a:extLst>
                <a:ext uri="{FF2B5EF4-FFF2-40B4-BE49-F238E27FC236}">
                  <a16:creationId xmlns:a16="http://schemas.microsoft.com/office/drawing/2014/main" id="{B36ED625-28ED-5573-C3F6-40936B4CE16A}"/>
                </a:ext>
              </a:extLst>
            </p:cNvPr>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6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161;p42">
              <a:extLst>
                <a:ext uri="{FF2B5EF4-FFF2-40B4-BE49-F238E27FC236}">
                  <a16:creationId xmlns:a16="http://schemas.microsoft.com/office/drawing/2014/main" id="{A60A0919-A37A-AAF9-7FCB-D23A08F15736}"/>
                </a:ext>
              </a:extLst>
            </p:cNvPr>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6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162;p42">
              <a:extLst>
                <a:ext uri="{FF2B5EF4-FFF2-40B4-BE49-F238E27FC236}">
                  <a16:creationId xmlns:a16="http://schemas.microsoft.com/office/drawing/2014/main" id="{BF16E148-1CAD-B8EA-DB7B-654E3C2342AE}"/>
                </a:ext>
              </a:extLst>
            </p:cNvPr>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163;p42">
              <a:extLst>
                <a:ext uri="{FF2B5EF4-FFF2-40B4-BE49-F238E27FC236}">
                  <a16:creationId xmlns:a16="http://schemas.microsoft.com/office/drawing/2014/main" id="{0325A5E6-7C66-6DBF-804A-2D34ADBF41CD}"/>
                </a:ext>
              </a:extLst>
            </p:cNvPr>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164;p42">
              <a:extLst>
                <a:ext uri="{FF2B5EF4-FFF2-40B4-BE49-F238E27FC236}">
                  <a16:creationId xmlns:a16="http://schemas.microsoft.com/office/drawing/2014/main" id="{A3E4DD67-0BFC-578B-F32E-3481E33F96D0}"/>
                </a:ext>
              </a:extLst>
            </p:cNvPr>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165;p42">
              <a:extLst>
                <a:ext uri="{FF2B5EF4-FFF2-40B4-BE49-F238E27FC236}">
                  <a16:creationId xmlns:a16="http://schemas.microsoft.com/office/drawing/2014/main" id="{E6144AD5-44FA-462F-4D8E-4F05191023DA}"/>
                </a:ext>
              </a:extLst>
            </p:cNvPr>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166;p42">
              <a:extLst>
                <a:ext uri="{FF2B5EF4-FFF2-40B4-BE49-F238E27FC236}">
                  <a16:creationId xmlns:a16="http://schemas.microsoft.com/office/drawing/2014/main" id="{5CBB0E11-3219-E276-5553-C1EBBD2DC1AC}"/>
                </a:ext>
              </a:extLst>
            </p:cNvPr>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67;p42">
              <a:extLst>
                <a:ext uri="{FF2B5EF4-FFF2-40B4-BE49-F238E27FC236}">
                  <a16:creationId xmlns:a16="http://schemas.microsoft.com/office/drawing/2014/main" id="{D2348D5A-7D48-6CFC-2A2E-6153A5F3AE76}"/>
                </a:ext>
              </a:extLst>
            </p:cNvPr>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168;p42">
              <a:extLst>
                <a:ext uri="{FF2B5EF4-FFF2-40B4-BE49-F238E27FC236}">
                  <a16:creationId xmlns:a16="http://schemas.microsoft.com/office/drawing/2014/main" id="{0C65E49B-7265-8081-61E8-898CCC8C0943}"/>
                </a:ext>
              </a:extLst>
            </p:cNvPr>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169;p42">
              <a:extLst>
                <a:ext uri="{FF2B5EF4-FFF2-40B4-BE49-F238E27FC236}">
                  <a16:creationId xmlns:a16="http://schemas.microsoft.com/office/drawing/2014/main" id="{ACA68237-F195-12F4-F7DD-23C421BE5C96}"/>
                </a:ext>
              </a:extLst>
            </p:cNvPr>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170;p42">
              <a:extLst>
                <a:ext uri="{FF2B5EF4-FFF2-40B4-BE49-F238E27FC236}">
                  <a16:creationId xmlns:a16="http://schemas.microsoft.com/office/drawing/2014/main" id="{30D54863-CEE0-F111-FA69-F336B22E49E7}"/>
                </a:ext>
              </a:extLst>
            </p:cNvPr>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171;p42">
              <a:extLst>
                <a:ext uri="{FF2B5EF4-FFF2-40B4-BE49-F238E27FC236}">
                  <a16:creationId xmlns:a16="http://schemas.microsoft.com/office/drawing/2014/main" id="{FEC8C6C9-86E0-3ABE-D7BE-E22EFFE13BAD}"/>
                </a:ext>
              </a:extLst>
            </p:cNvPr>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172;p42">
              <a:extLst>
                <a:ext uri="{FF2B5EF4-FFF2-40B4-BE49-F238E27FC236}">
                  <a16:creationId xmlns:a16="http://schemas.microsoft.com/office/drawing/2014/main" id="{58E9832D-3A74-EF23-0F8D-003B464E9B3E}"/>
                </a:ext>
              </a:extLst>
            </p:cNvPr>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5A43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02716971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C561215-21F1-F363-4879-A78486647DFD}"/>
              </a:ext>
            </a:extLst>
          </p:cNvPr>
          <p:cNvGrpSpPr/>
          <p:nvPr/>
        </p:nvGrpSpPr>
        <p:grpSpPr>
          <a:xfrm>
            <a:off x="126483" y="245968"/>
            <a:ext cx="8891033" cy="1420325"/>
            <a:chOff x="872092" y="894019"/>
            <a:chExt cx="8891033" cy="1420325"/>
          </a:xfrm>
        </p:grpSpPr>
        <p:sp>
          <p:nvSpPr>
            <p:cNvPr id="24" name="TextBox 23">
              <a:extLst>
                <a:ext uri="{FF2B5EF4-FFF2-40B4-BE49-F238E27FC236}">
                  <a16:creationId xmlns:a16="http://schemas.microsoft.com/office/drawing/2014/main" id="{090698EA-C539-BDD1-8C48-ACF1A5A0C69A}"/>
                </a:ext>
              </a:extLst>
            </p:cNvPr>
            <p:cNvSpPr txBox="1"/>
            <p:nvPr/>
          </p:nvSpPr>
          <p:spPr>
            <a:xfrm>
              <a:off x="1302487" y="894019"/>
              <a:ext cx="8460638" cy="1420325"/>
            </a:xfrm>
            <a:prstGeom prst="rect">
              <a:avLst/>
            </a:prstGeom>
            <a:noFill/>
          </p:spPr>
          <p:txBody>
            <a:bodyPr wrap="square">
              <a:spAutoFit/>
            </a:bodyPr>
            <a:lstStyle/>
            <a:p>
              <a:pPr algn="just">
                <a:lnSpc>
                  <a:spcPct val="150000"/>
                </a:lnSpc>
              </a:pPr>
              <a:r>
                <a:rPr lang="en-US" sz="2000" b="1" i="1">
                  <a:solidFill>
                    <a:srgbClr val="FF0000"/>
                  </a:solidFill>
                  <a:effectLst/>
                  <a:latin typeface="Arial" panose="020B0604020202020204" pitchFamily="34" charset="0"/>
                  <a:ea typeface="Calibri" panose="020F0502020204030204" pitchFamily="34" charset="0"/>
                  <a:cs typeface="Arial" panose="020B0604020202020204" pitchFamily="34" charset="0"/>
                </a:rPr>
                <a:t>Thảo luận 2: </a:t>
              </a:r>
              <a:r>
                <a:rPr lang="vi-VN" sz="2000">
                  <a:solidFill>
                    <a:srgbClr val="000000"/>
                  </a:solidFill>
                  <a:effectLst/>
                  <a:latin typeface="Arial" panose="020B0604020202020204" pitchFamily="34" charset="0"/>
                  <a:ea typeface="Calibri" panose="020F0502020204030204" pitchFamily="34" charset="0"/>
                  <a:cs typeface="Arial" panose="020B0604020202020204" pitchFamily="34" charset="0"/>
                </a:rPr>
                <a:t>Dựa vào số nguyên tử hydrogen của phân tử NH</a:t>
              </a:r>
              <a:r>
                <a:rPr lang="en-US" sz="2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vi-VN" sz="2000">
                  <a:solidFill>
                    <a:srgbClr val="000000"/>
                  </a:solidFill>
                  <a:effectLst/>
                  <a:latin typeface="Arial" panose="020B0604020202020204" pitchFamily="34" charset="0"/>
                  <a:ea typeface="Calibri" panose="020F0502020204030204" pitchFamily="34" charset="0"/>
                  <a:cs typeface="Arial" panose="020B0604020202020204" pitchFamily="34" charset="0"/>
                </a:rPr>
                <a:t> bị thay thế và đặc điểm cấu tạo của nhóm thế, cho biết amine được phân loại như thế nào. Thế nào là amine bậc một, amine bậc hai và amine bậc ba?</a:t>
              </a:r>
              <a:endParaRPr lang="en-US" sz="20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754212B7-4951-B118-93C4-6C70468A1A91}"/>
                </a:ext>
              </a:extLst>
            </p:cNvPr>
            <p:cNvPicPr>
              <a:picLocks noChangeAspect="1"/>
            </p:cNvPicPr>
            <p:nvPr/>
          </p:nvPicPr>
          <p:blipFill>
            <a:blip r:embed="rId2"/>
            <a:stretch>
              <a:fillRect/>
            </a:stretch>
          </p:blipFill>
          <p:spPr>
            <a:xfrm>
              <a:off x="872092" y="1202916"/>
              <a:ext cx="584424" cy="757586"/>
            </a:xfrm>
            <a:prstGeom prst="rect">
              <a:avLst/>
            </a:prstGeom>
          </p:spPr>
        </p:pic>
      </p:grpSp>
      <p:pic>
        <p:nvPicPr>
          <p:cNvPr id="14" name="Google Shape;214;p3">
            <a:extLst>
              <a:ext uri="{FF2B5EF4-FFF2-40B4-BE49-F238E27FC236}">
                <a16:creationId xmlns:a16="http://schemas.microsoft.com/office/drawing/2014/main" id="{2F33FBB5-8EF8-141F-9048-ED37D6758158}"/>
              </a:ext>
            </a:extLst>
          </p:cNvPr>
          <p:cNvPicPr preferRelativeResize="0"/>
          <p:nvPr/>
        </p:nvPicPr>
        <p:blipFill rotWithShape="1">
          <a:blip r:embed="rId3">
            <a:alphaModFix/>
          </a:blip>
          <a:srcRect/>
          <a:stretch/>
        </p:blipFill>
        <p:spPr>
          <a:xfrm>
            <a:off x="8104932" y="34493"/>
            <a:ext cx="1046816" cy="211475"/>
          </a:xfrm>
          <a:prstGeom prst="rect">
            <a:avLst/>
          </a:prstGeom>
          <a:noFill/>
          <a:ln>
            <a:noFill/>
          </a:ln>
        </p:spPr>
      </p:pic>
      <p:sp>
        <p:nvSpPr>
          <p:cNvPr id="15" name="Rectangle: Rounded Corners 14">
            <a:extLst>
              <a:ext uri="{FF2B5EF4-FFF2-40B4-BE49-F238E27FC236}">
                <a16:creationId xmlns:a16="http://schemas.microsoft.com/office/drawing/2014/main" id="{EA1ED252-762F-6D37-82AA-E48C844137E1}"/>
              </a:ext>
            </a:extLst>
          </p:cNvPr>
          <p:cNvSpPr/>
          <p:nvPr/>
        </p:nvSpPr>
        <p:spPr>
          <a:xfrm>
            <a:off x="2057232" y="1755690"/>
            <a:ext cx="5029536" cy="685800"/>
          </a:xfrm>
          <a:prstGeom prst="roundRect">
            <a:avLst/>
          </a:prstGeom>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Phân loại theo bản chất gốc hydrocarbon</a:t>
            </a:r>
          </a:p>
        </p:txBody>
      </p:sp>
      <p:sp>
        <p:nvSpPr>
          <p:cNvPr id="16" name="Rectangle: Rounded Corners 15">
            <a:extLst>
              <a:ext uri="{FF2B5EF4-FFF2-40B4-BE49-F238E27FC236}">
                <a16:creationId xmlns:a16="http://schemas.microsoft.com/office/drawing/2014/main" id="{A47A5FC4-F875-785A-3FE1-8CF7F0C34ECB}"/>
              </a:ext>
            </a:extLst>
          </p:cNvPr>
          <p:cNvSpPr/>
          <p:nvPr/>
        </p:nvSpPr>
        <p:spPr>
          <a:xfrm>
            <a:off x="1528429" y="2864099"/>
            <a:ext cx="1938672" cy="685800"/>
          </a:xfrm>
          <a:prstGeom prst="roundRect">
            <a:avLst/>
          </a:prstGeom>
          <a:solidFill>
            <a:schemeClr val="accent1">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cs typeface="Times New Roman" panose="02020603050405020304" pitchFamily="18" charset="0"/>
              </a:rPr>
              <a:t>A</a:t>
            </a:r>
            <a:r>
              <a:rPr lang="vi-VN" sz="2000">
                <a:solidFill>
                  <a:srgbClr val="000000"/>
                </a:solidFill>
                <a:effectLst/>
                <a:ea typeface="Calibri" panose="020F0502020204030204" pitchFamily="34" charset="0"/>
                <a:cs typeface="Times New Roman" panose="02020603050405020304" pitchFamily="18" charset="0"/>
              </a:rPr>
              <a:t>rylamine</a:t>
            </a:r>
            <a:endParaRPr lang="en-US" sz="1600">
              <a:solidFill>
                <a:srgbClr val="000000"/>
              </a:solidFill>
            </a:endParaRPr>
          </a:p>
        </p:txBody>
      </p:sp>
      <p:sp>
        <p:nvSpPr>
          <p:cNvPr id="17" name="Rectangle: Rounded Corners 16">
            <a:extLst>
              <a:ext uri="{FF2B5EF4-FFF2-40B4-BE49-F238E27FC236}">
                <a16:creationId xmlns:a16="http://schemas.microsoft.com/office/drawing/2014/main" id="{47190300-2801-BBDF-37C5-A07796824C46}"/>
              </a:ext>
            </a:extLst>
          </p:cNvPr>
          <p:cNvSpPr/>
          <p:nvPr/>
        </p:nvSpPr>
        <p:spPr>
          <a:xfrm>
            <a:off x="5676901" y="2864099"/>
            <a:ext cx="1938672" cy="685800"/>
          </a:xfrm>
          <a:prstGeom prst="roundRect">
            <a:avLst/>
          </a:prstGeom>
          <a:solidFill>
            <a:schemeClr val="accent1">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cs typeface="Times New Roman" panose="02020603050405020304" pitchFamily="18" charset="0"/>
              </a:rPr>
              <a:t>Alkylamine</a:t>
            </a:r>
            <a:endParaRPr lang="en-US" sz="1600">
              <a:solidFill>
                <a:srgbClr val="000000"/>
              </a:solidFill>
            </a:endParaRPr>
          </a:p>
        </p:txBody>
      </p:sp>
      <p:sp>
        <p:nvSpPr>
          <p:cNvPr id="18" name="Rectangle: Rounded Corners 17">
            <a:extLst>
              <a:ext uri="{FF2B5EF4-FFF2-40B4-BE49-F238E27FC236}">
                <a16:creationId xmlns:a16="http://schemas.microsoft.com/office/drawing/2014/main" id="{3BC46976-24E8-DDF0-5C76-B1731001B33D}"/>
              </a:ext>
            </a:extLst>
          </p:cNvPr>
          <p:cNvSpPr/>
          <p:nvPr/>
        </p:nvSpPr>
        <p:spPr>
          <a:xfrm>
            <a:off x="643878" y="3842905"/>
            <a:ext cx="3707774" cy="925784"/>
          </a:xfrm>
          <a:prstGeom prst="roundRect">
            <a:avLst/>
          </a:prstGeom>
          <a:solidFill>
            <a:schemeClr val="bg1"/>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Nguyên tử nitrogen liên kết trực tiếp với vòng benzene </a:t>
            </a:r>
            <a:endParaRPr lang="en-US" sz="1600">
              <a:solidFill>
                <a:srgbClr val="000000"/>
              </a:solidFill>
            </a:endParaRPr>
          </a:p>
        </p:txBody>
      </p:sp>
      <p:sp>
        <p:nvSpPr>
          <p:cNvPr id="27" name="Rectangle: Rounded Corners 26">
            <a:extLst>
              <a:ext uri="{FF2B5EF4-FFF2-40B4-BE49-F238E27FC236}">
                <a16:creationId xmlns:a16="http://schemas.microsoft.com/office/drawing/2014/main" id="{034BCEB6-2386-421C-8BEB-6A7D34F1E3D5}"/>
              </a:ext>
            </a:extLst>
          </p:cNvPr>
          <p:cNvSpPr/>
          <p:nvPr/>
        </p:nvSpPr>
        <p:spPr>
          <a:xfrm>
            <a:off x="5233988" y="3850430"/>
            <a:ext cx="2824497" cy="925784"/>
          </a:xfrm>
          <a:prstGeom prst="roundRect">
            <a:avLst/>
          </a:prstGeom>
          <a:solidFill>
            <a:schemeClr val="bg1"/>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Nguyên tử nitrogen liên kết với gốc alkyl</a:t>
            </a:r>
            <a:endParaRPr lang="en-US" sz="1600">
              <a:solidFill>
                <a:srgbClr val="000000"/>
              </a:solidFill>
            </a:endParaRPr>
          </a:p>
        </p:txBody>
      </p:sp>
      <p:cxnSp>
        <p:nvCxnSpPr>
          <p:cNvPr id="30" name="Connector: Elbow 29">
            <a:extLst>
              <a:ext uri="{FF2B5EF4-FFF2-40B4-BE49-F238E27FC236}">
                <a16:creationId xmlns:a16="http://schemas.microsoft.com/office/drawing/2014/main" id="{CBC4F92D-FE91-45D9-A97F-A856E400625E}"/>
              </a:ext>
            </a:extLst>
          </p:cNvPr>
          <p:cNvCxnSpPr>
            <a:cxnSpLocks/>
            <a:stCxn id="15" idx="2"/>
            <a:endCxn id="16" idx="0"/>
          </p:cNvCxnSpPr>
          <p:nvPr/>
        </p:nvCxnSpPr>
        <p:spPr>
          <a:xfrm rot="5400000">
            <a:off x="3323579" y="1615677"/>
            <a:ext cx="422609" cy="2074235"/>
          </a:xfrm>
          <a:prstGeom prst="bentConnector3">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05AC743F-C917-82FB-C7F6-2C8E575DB690}"/>
              </a:ext>
            </a:extLst>
          </p:cNvPr>
          <p:cNvCxnSpPr>
            <a:cxnSpLocks/>
            <a:stCxn id="15" idx="2"/>
            <a:endCxn id="17" idx="0"/>
          </p:cNvCxnSpPr>
          <p:nvPr/>
        </p:nvCxnSpPr>
        <p:spPr>
          <a:xfrm rot="16200000" flipH="1">
            <a:off x="5397814" y="1615675"/>
            <a:ext cx="422609" cy="2074237"/>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6BF99F7-E4AF-907F-8600-363BA3E7D31D}"/>
              </a:ext>
            </a:extLst>
          </p:cNvPr>
          <p:cNvCxnSpPr>
            <a:stCxn id="16" idx="2"/>
            <a:endCxn id="18" idx="0"/>
          </p:cNvCxnSpPr>
          <p:nvPr/>
        </p:nvCxnSpPr>
        <p:spPr>
          <a:xfrm>
            <a:off x="2497765" y="3549899"/>
            <a:ext cx="0" cy="29300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44AC849-F65A-AE90-504D-1F16112D749A}"/>
              </a:ext>
            </a:extLst>
          </p:cNvPr>
          <p:cNvCxnSpPr>
            <a:cxnSpLocks/>
            <a:stCxn id="17" idx="2"/>
            <a:endCxn id="27" idx="0"/>
          </p:cNvCxnSpPr>
          <p:nvPr/>
        </p:nvCxnSpPr>
        <p:spPr>
          <a:xfrm>
            <a:off x="6646237" y="3549899"/>
            <a:ext cx="0" cy="30053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9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500"/>
                                        <p:tgtEl>
                                          <p:spTgt spid="38"/>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9EB8F736-E368-06B7-4118-2D197001F877}"/>
              </a:ext>
            </a:extLst>
          </p:cNvPr>
          <p:cNvGrpSpPr/>
          <p:nvPr/>
        </p:nvGrpSpPr>
        <p:grpSpPr>
          <a:xfrm>
            <a:off x="4986485" y="1939426"/>
            <a:ext cx="3644975" cy="1381415"/>
            <a:chOff x="1854050" y="7497590"/>
            <a:chExt cx="7289950" cy="2762828"/>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762828"/>
              <a:chOff x="-46788" y="-38100"/>
              <a:chExt cx="1919987" cy="727658"/>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708608"/>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pPr algn="ctr"/>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322316" y="8384247"/>
              <a:ext cx="6408936" cy="973215"/>
            </a:xfrm>
            <a:prstGeom prst="rect">
              <a:avLst/>
            </a:prstGeom>
            <a:noFill/>
          </p:spPr>
          <p:txBody>
            <a:bodyPr wrap="square">
              <a:spAutoFit/>
            </a:bodyPr>
            <a:lstStyle/>
            <a:p>
              <a:pPr algn="ctr" defTabSz="457200">
                <a:lnSpc>
                  <a:spcPct val="130000"/>
                </a:lnSpc>
                <a:buClrTx/>
              </a:pPr>
              <a:r>
                <a:rPr lang="en-US" sz="2200">
                  <a:solidFill>
                    <a:srgbClr val="000000"/>
                  </a:solidFill>
                  <a:effectLst/>
                  <a:latin typeface="Arial" panose="020B0604020202020204" pitchFamily="34" charset="0"/>
                  <a:ea typeface="Calibri" panose="020F0502020204030204" pitchFamily="34" charset="0"/>
                  <a:cs typeface="Arial" panose="020B0604020202020204" pitchFamily="34" charset="0"/>
                </a:rPr>
                <a:t>3</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4747841" y="1857891"/>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grpSp>
        <p:nvGrpSpPr>
          <p:cNvPr id="59" name="Group 58">
            <a:extLst>
              <a:ext uri="{FF2B5EF4-FFF2-40B4-BE49-F238E27FC236}">
                <a16:creationId xmlns:a16="http://schemas.microsoft.com/office/drawing/2014/main" id="{84886EAF-E866-474D-14FF-A9010B5321DC}"/>
              </a:ext>
            </a:extLst>
          </p:cNvPr>
          <p:cNvGrpSpPr/>
          <p:nvPr/>
        </p:nvGrpSpPr>
        <p:grpSpPr>
          <a:xfrm>
            <a:off x="889743" y="1975825"/>
            <a:ext cx="3630813" cy="1367154"/>
            <a:chOff x="1882375" y="4180944"/>
            <a:chExt cx="7261625" cy="2734305"/>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82375" y="4180944"/>
              <a:ext cx="7261625" cy="2734305"/>
              <a:chOff x="-39328" y="-171040"/>
              <a:chExt cx="1912527" cy="720146"/>
            </a:xfrm>
          </p:grpSpPr>
          <p:sp>
            <p:nvSpPr>
              <p:cNvPr id="37" name="Freeform 23">
                <a:extLst>
                  <a:ext uri="{FF2B5EF4-FFF2-40B4-BE49-F238E27FC236}">
                    <a16:creationId xmlns:a16="http://schemas.microsoft.com/office/drawing/2014/main" id="{FEC23ABA-7478-F660-D1AB-7DE34063EB73}"/>
                  </a:ext>
                </a:extLst>
              </p:cNvPr>
              <p:cNvSpPr/>
              <p:nvPr/>
            </p:nvSpPr>
            <p:spPr>
              <a:xfrm>
                <a:off x="-39328" y="-171040"/>
                <a:ext cx="1873199" cy="699404"/>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pPr algn="ctr"/>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353497" y="4880855"/>
              <a:ext cx="6451749" cy="1074781"/>
            </a:xfrm>
            <a:prstGeom prst="rect">
              <a:avLst/>
            </a:prstGeom>
            <a:noFill/>
          </p:spPr>
          <p:txBody>
            <a:bodyPr wrap="square">
              <a:spAutoFit/>
            </a:bodyPr>
            <a:lstStyle/>
            <a:p>
              <a:pPr algn="ctr" defTabSz="457200">
                <a:lnSpc>
                  <a:spcPct val="150000"/>
                </a:lnSpc>
                <a:buClrTx/>
              </a:pPr>
              <a:r>
                <a:rPr lang="en-US" sz="2200" kern="120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818406" y="3535612"/>
            <a:ext cx="3644977" cy="1363940"/>
            <a:chOff x="9798308" y="4187371"/>
            <a:chExt cx="7289954" cy="2727878"/>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08" y="4187371"/>
              <a:ext cx="7289954" cy="2727878"/>
              <a:chOff x="-46789" y="-169347"/>
              <a:chExt cx="1919988" cy="718453"/>
            </a:xfrm>
          </p:grpSpPr>
          <p:sp>
            <p:nvSpPr>
              <p:cNvPr id="42" name="Freeform 23">
                <a:extLst>
                  <a:ext uri="{FF2B5EF4-FFF2-40B4-BE49-F238E27FC236}">
                    <a16:creationId xmlns:a16="http://schemas.microsoft.com/office/drawing/2014/main" id="{08FE950D-A82B-9269-BDA6-7FF8A1020595}"/>
                  </a:ext>
                </a:extLst>
              </p:cNvPr>
              <p:cNvSpPr/>
              <p:nvPr/>
            </p:nvSpPr>
            <p:spPr>
              <a:xfrm>
                <a:off x="-46789" y="-169347"/>
                <a:ext cx="1900173" cy="699403"/>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pPr algn="ctr"/>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029088" y="4932762"/>
              <a:ext cx="6811524" cy="1074781"/>
            </a:xfrm>
            <a:prstGeom prst="rect">
              <a:avLst/>
            </a:prstGeom>
            <a:noFill/>
          </p:spPr>
          <p:txBody>
            <a:bodyPr wrap="square">
              <a:spAutoFit/>
            </a:bodyPr>
            <a:lstStyle/>
            <a:p>
              <a:pPr algn="ctr" defTabSz="457200">
                <a:lnSpc>
                  <a:spcPct val="150000"/>
                </a:lnSpc>
                <a:buClrTx/>
              </a:pPr>
              <a:r>
                <a:rPr lang="en-US" sz="2200" kern="1200">
                  <a:solidFill>
                    <a:prstClr val="black"/>
                  </a:solidFill>
                  <a:latin typeface="Arial" panose="020B0604020202020204" pitchFamily="34" charset="0"/>
                  <a:ea typeface="Calibri" panose="020F0502020204030204" pitchFamily="34" charset="0"/>
                  <a:cs typeface="Arial" panose="020B0604020202020204" pitchFamily="34" charset="0"/>
                </a:rPr>
                <a:t>4</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4986482" y="3518139"/>
            <a:ext cx="3644978" cy="1381413"/>
            <a:chOff x="9798308" y="7497590"/>
            <a:chExt cx="7289954" cy="2762824"/>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08" y="7497590"/>
              <a:ext cx="7289954" cy="2762824"/>
              <a:chOff x="-46789" y="-38100"/>
              <a:chExt cx="1919988" cy="727657"/>
            </a:xfrm>
          </p:grpSpPr>
          <p:sp>
            <p:nvSpPr>
              <p:cNvPr id="52" name="Freeform 23">
                <a:extLst>
                  <a:ext uri="{FF2B5EF4-FFF2-40B4-BE49-F238E27FC236}">
                    <a16:creationId xmlns:a16="http://schemas.microsoft.com/office/drawing/2014/main" id="{69039495-4E56-7DE2-DDAC-AA4FB9D3F4B0}"/>
                  </a:ext>
                </a:extLst>
              </p:cNvPr>
              <p:cNvSpPr/>
              <p:nvPr/>
            </p:nvSpPr>
            <p:spPr>
              <a:xfrm>
                <a:off x="-46789" y="-19051"/>
                <a:ext cx="1900171" cy="708608"/>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pPr algn="ctr"/>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152914" y="8331617"/>
              <a:ext cx="6563874" cy="1074781"/>
            </a:xfrm>
            <a:prstGeom prst="rect">
              <a:avLst/>
            </a:prstGeom>
            <a:noFill/>
          </p:spPr>
          <p:txBody>
            <a:bodyPr wrap="square">
              <a:spAutoFit/>
            </a:bodyPr>
            <a:lstStyle/>
            <a:p>
              <a:pPr algn="ctr" defTabSz="457200">
                <a:lnSpc>
                  <a:spcPct val="150000"/>
                </a:lnSpc>
                <a:buClrTx/>
              </a:pPr>
              <a:r>
                <a:rPr lang="en-US" sz="2200" kern="1200">
                  <a:solidFill>
                    <a:prstClr val="black"/>
                  </a:solidFill>
                  <a:latin typeface="Arial" panose="020B0604020202020204" pitchFamily="34" charset="0"/>
                  <a:ea typeface="Calibri" panose="020F0502020204030204" pitchFamily="34" charset="0"/>
                  <a:cs typeface="Arial" panose="020B0604020202020204" pitchFamily="34" charset="0"/>
                </a:rPr>
                <a:t>5</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6" y="322552"/>
            <a:ext cx="7942742" cy="1548685"/>
            <a:chOff x="1428748" y="708800"/>
            <a:chExt cx="15885482" cy="3097369"/>
          </a:xfrm>
        </p:grpSpPr>
        <p:grpSp>
          <p:nvGrpSpPr>
            <p:cNvPr id="13" name="Group 13"/>
            <p:cNvGrpSpPr/>
            <p:nvPr/>
          </p:nvGrpSpPr>
          <p:grpSpPr>
            <a:xfrm>
              <a:off x="1428750" y="1318439"/>
              <a:ext cx="15885480" cy="2487730"/>
              <a:chOff x="0" y="-90621"/>
              <a:chExt cx="4677247" cy="732476"/>
            </a:xfrm>
          </p:grpSpPr>
          <p:sp>
            <p:nvSpPr>
              <p:cNvPr id="14" name="Freeform 14"/>
              <p:cNvSpPr/>
              <p:nvPr/>
            </p:nvSpPr>
            <p:spPr>
              <a:xfrm>
                <a:off x="0" y="-90621"/>
                <a:ext cx="4677247" cy="651964"/>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bg2">
                  <a:lumMod val="75000"/>
                </a:schemeClr>
              </a:solidFill>
            </p:spPr>
            <p:txBody>
              <a:bodyPr/>
              <a:lstStyle/>
              <a:p>
                <a:endParaRPr lang="en-US"/>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48" y="708800"/>
              <a:ext cx="8373046" cy="1367188"/>
              <a:chOff x="-1" y="-38100"/>
              <a:chExt cx="3992995" cy="402549"/>
            </a:xfrm>
          </p:grpSpPr>
          <p:sp>
            <p:nvSpPr>
              <p:cNvPr id="17" name="Freeform 17"/>
              <p:cNvSpPr/>
              <p:nvPr/>
            </p:nvSpPr>
            <p:spPr>
              <a:xfrm>
                <a:off x="-1" y="-37184"/>
                <a:ext cx="3992995"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bg2">
                  <a:lumMod val="5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8" y="917590"/>
              <a:ext cx="7392087" cy="736356"/>
            </a:xfrm>
            <a:prstGeom prst="rect">
              <a:avLst/>
            </a:prstGeom>
          </p:spPr>
          <p:txBody>
            <a:bodyPr wrap="square" lIns="0" tIns="0" rIns="0" bIns="0" rtlCol="0" anchor="t">
              <a:spAutoFit/>
            </a:bodyPr>
            <a:lstStyle/>
            <a:p>
              <a:pPr algn="ctr" defTabSz="457200">
                <a:lnSpc>
                  <a:spcPts val="3080"/>
                </a:lnSpc>
                <a:buClrTx/>
              </a:pPr>
              <a:r>
                <a:rPr lang="en-US" sz="2400" b="1" kern="1200">
                  <a:solidFill>
                    <a:srgbClr val="FBFAF5"/>
                  </a:solidFill>
                  <a:latin typeface="Arial" panose="020B0604020202020204" pitchFamily="34" charset="0"/>
                  <a:ea typeface="Eastman Grotesque Bold"/>
                  <a:cs typeface="Arial" panose="020B0604020202020204" pitchFamily="34" charset="0"/>
                  <a:sym typeface="Eastman Grotesque Bold"/>
                </a:rPr>
                <a:t>Câu 8 – (LT 2 - SGK tr.38)</a:t>
              </a:r>
              <a:endPar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endParaRPr>
            </a:p>
          </p:txBody>
        </p:sp>
        <p:sp>
          <p:nvSpPr>
            <p:cNvPr id="21" name="TextBox 21"/>
            <p:cNvSpPr txBox="1"/>
            <p:nvPr/>
          </p:nvSpPr>
          <p:spPr>
            <a:xfrm>
              <a:off x="1858638" y="2002972"/>
              <a:ext cx="15283178" cy="890116"/>
            </a:xfrm>
            <a:prstGeom prst="rect">
              <a:avLst/>
            </a:prstGeom>
          </p:spPr>
          <p:txBody>
            <a:bodyPr wrap="square" lIns="0" tIns="0" rIns="0" bIns="0" rtlCol="0" anchor="ctr">
              <a:spAutoFit/>
            </a:bodyPr>
            <a:lstStyle/>
            <a:p>
              <a:pPr algn="just">
                <a:lnSpc>
                  <a:spcPct val="150000"/>
                </a:lnSpc>
                <a:spcAft>
                  <a:spcPts val="1000"/>
                </a:spcAft>
              </a:pPr>
              <a:r>
                <a:rPr lang="vi-VN" sz="2200">
                  <a:solidFill>
                    <a:schemeClr val="bg1"/>
                  </a:solidFill>
                  <a:effectLst/>
                  <a:latin typeface="+mn-lt"/>
                  <a:ea typeface="Calibri" panose="020F0502020204030204" pitchFamily="34" charset="0"/>
                </a:rPr>
                <a:t>Số đồng phân amine bậc ba có công thức phân tử C</a:t>
              </a:r>
              <a:r>
                <a:rPr lang="vi-VN" sz="2200" baseline="-25000">
                  <a:solidFill>
                    <a:schemeClr val="bg1"/>
                  </a:solidFill>
                  <a:effectLst/>
                  <a:latin typeface="+mn-lt"/>
                  <a:ea typeface="Calibri" panose="020F0502020204030204" pitchFamily="34" charset="0"/>
                </a:rPr>
                <a:t>5</a:t>
              </a:r>
              <a:r>
                <a:rPr lang="vi-VN" sz="2200">
                  <a:solidFill>
                    <a:schemeClr val="bg1"/>
                  </a:solidFill>
                  <a:effectLst/>
                  <a:latin typeface="+mn-lt"/>
                  <a:ea typeface="Calibri" panose="020F0502020204030204" pitchFamily="34" charset="0"/>
                </a:rPr>
                <a:t>H</a:t>
              </a:r>
              <a:r>
                <a:rPr lang="vi-VN" sz="2200" baseline="-25000">
                  <a:solidFill>
                    <a:schemeClr val="bg1"/>
                  </a:solidFill>
                  <a:effectLst/>
                  <a:latin typeface="+mn-lt"/>
                  <a:ea typeface="Calibri" panose="020F0502020204030204" pitchFamily="34" charset="0"/>
                </a:rPr>
                <a:t>13</a:t>
              </a:r>
              <a:r>
                <a:rPr lang="vi-VN" sz="2200">
                  <a:solidFill>
                    <a:schemeClr val="bg1"/>
                  </a:solidFill>
                  <a:effectLst/>
                  <a:latin typeface="+mn-lt"/>
                  <a:ea typeface="Calibri" panose="020F0502020204030204" pitchFamily="34" charset="0"/>
                </a:rPr>
                <a:t>N là</a:t>
              </a:r>
              <a:endParaRPr lang="en-US" sz="2200">
                <a:solidFill>
                  <a:schemeClr val="bg1"/>
                </a:solidFill>
                <a:effectLst/>
                <a:latin typeface="+mn-lt"/>
                <a:ea typeface="Calibri" panose="020F0502020204030204" pitchFamily="34" charset="0"/>
              </a:endParaRPr>
            </a:p>
          </p:txBody>
        </p:sp>
      </p:grpSp>
      <p:sp>
        <p:nvSpPr>
          <p:cNvPr id="41" name="Rectangle: Rounded Corners 40">
            <a:extLst>
              <a:ext uri="{FF2B5EF4-FFF2-40B4-BE49-F238E27FC236}">
                <a16:creationId xmlns:a16="http://schemas.microsoft.com/office/drawing/2014/main" id="{707AD658-6175-E50B-C238-578B579438C6}"/>
              </a:ext>
            </a:extLst>
          </p:cNvPr>
          <p:cNvSpPr/>
          <p:nvPr/>
        </p:nvSpPr>
        <p:spPr>
          <a:xfrm>
            <a:off x="576957" y="3431024"/>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1859927"/>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4747841" y="3398817"/>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18986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56823A"/>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60;p1">
            <a:extLst>
              <a:ext uri="{FF2B5EF4-FFF2-40B4-BE49-F238E27FC236}">
                <a16:creationId xmlns:a16="http://schemas.microsoft.com/office/drawing/2014/main" id="{D3D72186-5CFB-A9F3-12A5-8A11E60C2C40}"/>
              </a:ext>
            </a:extLst>
          </p:cNvPr>
          <p:cNvGrpSpPr/>
          <p:nvPr/>
        </p:nvGrpSpPr>
        <p:grpSpPr>
          <a:xfrm>
            <a:off x="2914650" y="1"/>
            <a:ext cx="3314700" cy="899160"/>
            <a:chOff x="633147" y="-1998"/>
            <a:chExt cx="5288779" cy="785741"/>
          </a:xfrm>
        </p:grpSpPr>
        <p:sp>
          <p:nvSpPr>
            <p:cNvPr id="4" name="Google Shape;161;p1">
              <a:extLst>
                <a:ext uri="{FF2B5EF4-FFF2-40B4-BE49-F238E27FC236}">
                  <a16:creationId xmlns:a16="http://schemas.microsoft.com/office/drawing/2014/main" id="{4ACC44A6-5C5D-325D-55C0-547C67EEF6CB}"/>
                </a:ext>
              </a:extLst>
            </p:cNvPr>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5" name="Google Shape;162;p1">
              <a:extLst>
                <a:ext uri="{FF2B5EF4-FFF2-40B4-BE49-F238E27FC236}">
                  <a16:creationId xmlns:a16="http://schemas.microsoft.com/office/drawing/2014/main" id="{A317463F-C6BE-BE70-2547-E7F9E3F511BC}"/>
                </a:ext>
              </a:extLst>
            </p:cNvPr>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6" name="Google Shape;163;p1">
              <a:extLst>
                <a:ext uri="{FF2B5EF4-FFF2-40B4-BE49-F238E27FC236}">
                  <a16:creationId xmlns:a16="http://schemas.microsoft.com/office/drawing/2014/main" id="{E0C7EC80-6221-7B8E-96A8-0E84496F9BE3}"/>
                </a:ext>
              </a:extLst>
            </p:cNvPr>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2400" b="1">
                  <a:solidFill>
                    <a:srgbClr val="FFFFFF"/>
                  </a:solidFill>
                </a:rPr>
                <a:t>TỰ LUẬN</a:t>
              </a:r>
              <a:endParaRPr sz="800">
                <a:ea typeface="+mn-ea"/>
              </a:endParaRPr>
            </a:p>
          </p:txBody>
        </p:sp>
      </p:grpSp>
      <p:sp>
        <p:nvSpPr>
          <p:cNvPr id="7" name="Rectangle 2">
            <a:extLst>
              <a:ext uri="{FF2B5EF4-FFF2-40B4-BE49-F238E27FC236}">
                <a16:creationId xmlns:a16="http://schemas.microsoft.com/office/drawing/2014/main" id="{AC19B4A6-8152-4098-F0A1-560BB7C5C615}"/>
              </a:ext>
            </a:extLst>
          </p:cNvPr>
          <p:cNvSpPr>
            <a:spLocks noChangeArrowheads="1"/>
          </p:cNvSpPr>
          <p:nvPr/>
        </p:nvSpPr>
        <p:spPr bwMode="auto">
          <a:xfrm>
            <a:off x="224790" y="1084617"/>
            <a:ext cx="8694420"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vi-VN" altLang="en-US" sz="2000" b="1" u="none" strike="noStrike" cap="none" normalizeH="0" baseline="0">
                <a:ln>
                  <a:noFill/>
                </a:ln>
                <a:solidFill>
                  <a:srgbClr val="000000"/>
                </a:solidFill>
                <a:effectLst/>
                <a:latin typeface="+mn-lt"/>
                <a:ea typeface="Calibri" panose="020F0502020204030204" pitchFamily="34" charset="0"/>
                <a:cs typeface="Times New Roman" panose="02020603050405020304" pitchFamily="18" charset="0"/>
              </a:rPr>
              <a:t>Câu 3:</a:t>
            </a:r>
            <a:r>
              <a:rPr kumimoji="0" lang="vi-VN" altLang="en-US" sz="2000" b="0" u="none" strike="noStrike" cap="none" normalizeH="0" baseline="0">
                <a:ln>
                  <a:noFill/>
                </a:ln>
                <a:solidFill>
                  <a:srgbClr val="000000"/>
                </a:solidFill>
                <a:effectLst/>
                <a:latin typeface="+mn-lt"/>
                <a:ea typeface="Calibri" panose="020F0502020204030204" pitchFamily="34" charset="0"/>
                <a:cs typeface="Times New Roman" panose="02020603050405020304" pitchFamily="18" charset="0"/>
              </a:rPr>
              <a:t> Mùi tanh của cá chủ yếu do amine gây ra như trimethylamine. Làm thế nào để khử mùi tanh của cá?</a:t>
            </a:r>
            <a:endParaRPr kumimoji="0" lang="en-US" altLang="en-US" sz="2000" b="0" u="none" strike="noStrike" cap="none" normalizeH="0" baseline="0">
              <a:ln>
                <a:noFill/>
              </a:ln>
              <a:solidFill>
                <a:schemeClr val="tx1"/>
              </a:solidFill>
              <a:effectLst/>
              <a:latin typeface="+mn-lt"/>
            </a:endParaRPr>
          </a:p>
          <a:p>
            <a:pPr algn="just" eaLnBrk="0" fontAlgn="base" hangingPunct="0">
              <a:lnSpc>
                <a:spcPct val="150000"/>
              </a:lnSpc>
              <a:spcBef>
                <a:spcPct val="0"/>
              </a:spcBef>
              <a:spcAft>
                <a:spcPct val="0"/>
              </a:spcAft>
              <a:buClrTx/>
            </a:pPr>
            <a:r>
              <a:rPr kumimoji="0" lang="vi-VN" altLang="en-US" sz="2000" b="1" u="none" strike="noStrike" cap="none" normalizeH="0" baseline="0">
                <a:ln>
                  <a:noFill/>
                </a:ln>
                <a:solidFill>
                  <a:srgbClr val="000000"/>
                </a:solidFill>
                <a:effectLst/>
                <a:latin typeface="+mn-lt"/>
                <a:ea typeface="Calibri" panose="020F0502020204030204" pitchFamily="34" charset="0"/>
                <a:cs typeface="Times New Roman" panose="02020603050405020304" pitchFamily="18" charset="0"/>
              </a:rPr>
              <a:t>Câu 4:</a:t>
            </a:r>
            <a:r>
              <a:rPr kumimoji="0" lang="vi-VN" altLang="en-US" sz="2000" b="0" u="none" strike="noStrike" cap="none" normalizeH="0" baseline="0">
                <a:ln>
                  <a:noFill/>
                </a:ln>
                <a:solidFill>
                  <a:srgbClr val="000000"/>
                </a:solidFill>
                <a:effectLst/>
                <a:latin typeface="+mn-lt"/>
                <a:ea typeface="Calibri" panose="020F0502020204030204" pitchFamily="34" charset="0"/>
                <a:cs typeface="Times New Roman" panose="02020603050405020304" pitchFamily="18" charset="0"/>
              </a:rPr>
              <a:t> Ephedrine được sử dụng với hàm lượng nhất định trong các loại thuốc điều trị cảm và dị ứng. Ephedrine có mùi tanh và dễ bị oxi hóa trong không khí, do đó người ta thường hạn chế sử dụng trực tiếp. Ephedrine hydrochloride khó bị oxi hóa, không mùi và vẫn giữ được hoạt tính của chất. Ephedrine hydrochloride được điều chế từ phản ứng của ephedrine với hydrochloric acid. VIết phương trình hóa học của phản ứng xảy ra.</a:t>
            </a:r>
            <a:r>
              <a:rPr kumimoji="0" lang="vi-VN" altLang="en-US" sz="2000" b="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 </a:t>
            </a:r>
            <a:r>
              <a:rPr kumimoji="0" lang="vi-VN" altLang="en-US" sz="2000" b="0" u="none" strike="noStrike" cap="none" normalizeH="0" baseline="0">
                <a:ln>
                  <a:noFill/>
                </a:ln>
                <a:solidFill>
                  <a:srgbClr val="000000"/>
                </a:solidFill>
                <a:effectLst/>
                <a:latin typeface="+mn-lt"/>
                <a:ea typeface="Calibri" panose="020F0502020204030204" pitchFamily="34" charset="0"/>
                <a:cs typeface="Times New Roman" panose="02020603050405020304" pitchFamily="18" charset="0"/>
              </a:rPr>
              <a:t> </a:t>
            </a:r>
            <a:endParaRPr kumimoji="0" lang="vi-VN" altLang="en-US" sz="2000" b="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470390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12819A0-180E-8BE8-CAD4-CA0F932A7232}"/>
              </a:ext>
            </a:extLst>
          </p:cNvPr>
          <p:cNvSpPr/>
          <p:nvPr/>
        </p:nvSpPr>
        <p:spPr>
          <a:xfrm>
            <a:off x="473977" y="373135"/>
            <a:ext cx="1291809" cy="627961"/>
          </a:xfrm>
          <a:prstGeom prst="roundRect">
            <a:avLst/>
          </a:prstGeom>
          <a:solidFill>
            <a:srgbClr val="94CE51">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Câu</a:t>
            </a:r>
            <a:r>
              <a:rPr kumimoji="0" lang="en-US" sz="2200" b="1" i="0" u="none" strike="noStrike" kern="0" cap="none" spc="0" normalizeH="0" baseline="0" noProof="0">
                <a:ln>
                  <a:noFill/>
                </a:ln>
                <a:solidFill>
                  <a:srgbClr val="FFFFFF"/>
                </a:solidFill>
                <a:effectLst/>
                <a:uLnTx/>
                <a:uFillTx/>
                <a:latin typeface="Arial"/>
                <a:ea typeface="+mn-ea"/>
                <a:cs typeface="Arial" panose="020B0604020202020204" pitchFamily="34" charset="0"/>
              </a:rPr>
              <a:t> 3:</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C894ADE0-C133-5B6E-B85D-5FE17B8953BB}"/>
              </a:ext>
            </a:extLst>
          </p:cNvPr>
          <p:cNvSpPr txBox="1"/>
          <p:nvPr/>
        </p:nvSpPr>
        <p:spPr>
          <a:xfrm>
            <a:off x="1938403" y="471671"/>
            <a:ext cx="1691354" cy="4308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effectLst/>
                <a:uLnTx/>
                <a:uFillTx/>
              </a:rPr>
              <a:t>Giải</a:t>
            </a:r>
            <a:r>
              <a:rPr kumimoji="0" lang="en-US" sz="2200" b="1" i="0" u="none" strike="noStrike" kern="0" cap="none" spc="0" normalizeH="0" noProof="0" dirty="0">
                <a:ln>
                  <a:noFill/>
                </a:ln>
                <a:effectLst/>
                <a:uLnTx/>
                <a:uFillTx/>
              </a:rPr>
              <a:t> </a:t>
            </a:r>
            <a:r>
              <a:rPr kumimoji="0" lang="en-US" sz="2200" b="1" i="0" u="none" strike="noStrike" kern="0" cap="none" spc="0" normalizeH="0" noProof="0" dirty="0" err="1">
                <a:ln>
                  <a:noFill/>
                </a:ln>
                <a:effectLst/>
                <a:uLnTx/>
                <a:uFillTx/>
              </a:rPr>
              <a:t>thích</a:t>
            </a:r>
            <a:r>
              <a:rPr kumimoji="0" lang="en-US" sz="2200" b="1" i="0" u="none" strike="noStrike" kern="0" cap="none" spc="0" normalizeH="0" baseline="0" noProof="0" dirty="0">
                <a:ln>
                  <a:noFill/>
                </a:ln>
                <a:effectLst/>
                <a:uLnTx/>
                <a:uFillTx/>
              </a:rPr>
              <a:t>:</a:t>
            </a:r>
          </a:p>
        </p:txBody>
      </p:sp>
      <p:sp>
        <p:nvSpPr>
          <p:cNvPr id="5" name="TextBox 4">
            <a:extLst>
              <a:ext uri="{FF2B5EF4-FFF2-40B4-BE49-F238E27FC236}">
                <a16:creationId xmlns:a16="http://schemas.microsoft.com/office/drawing/2014/main" id="{2FD4DFE4-7D32-65B0-C0C0-F8A5819C4835}"/>
              </a:ext>
            </a:extLst>
          </p:cNvPr>
          <p:cNvSpPr txBox="1"/>
          <p:nvPr/>
        </p:nvSpPr>
        <p:spPr>
          <a:xfrm>
            <a:off x="367297" y="1238549"/>
            <a:ext cx="3770363"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P</a:t>
            </a:r>
            <a:r>
              <a:rPr lang="vi-VN" sz="2000"/>
              <a:t>hương pháp hóa học</a:t>
            </a:r>
            <a:r>
              <a:rPr lang="en-US" sz="2000"/>
              <a:t>: </a:t>
            </a:r>
            <a:r>
              <a:rPr lang="vi-VN" sz="2000"/>
              <a:t>dùng chanh, giấm, phèn,… </a:t>
            </a:r>
            <a:endParaRPr lang="en-US" sz="2000"/>
          </a:p>
          <a:p>
            <a:pPr marL="342900" indent="-342900" algn="just">
              <a:lnSpc>
                <a:spcPct val="150000"/>
              </a:lnSpc>
              <a:buFont typeface="Arial" panose="020B0604020202020204" pitchFamily="34" charset="0"/>
              <a:buChar char="•"/>
            </a:pPr>
            <a:r>
              <a:rPr lang="en-US" sz="2000"/>
              <a:t>K</a:t>
            </a:r>
            <a:r>
              <a:rPr lang="vi-VN" sz="2000"/>
              <a:t>ết hợp một số phương pháp vật lí như dùng dao cạo sạch, dùng tro, các loại cây, cỏ nhám, chát như lá sả, lá mướp, cỏ mực,….</a:t>
            </a:r>
            <a:endParaRPr lang="en-US" sz="2000" dirty="0"/>
          </a:p>
        </p:txBody>
      </p:sp>
      <p:pic>
        <p:nvPicPr>
          <p:cNvPr id="6" name="Picture 5">
            <a:extLst>
              <a:ext uri="{FF2B5EF4-FFF2-40B4-BE49-F238E27FC236}">
                <a16:creationId xmlns:a16="http://schemas.microsoft.com/office/drawing/2014/main" id="{9804B12B-DB4F-8713-4E82-F87588E17EA4}"/>
              </a:ext>
            </a:extLst>
          </p:cNvPr>
          <p:cNvPicPr>
            <a:picLocks noChangeAspect="1"/>
          </p:cNvPicPr>
          <p:nvPr/>
        </p:nvPicPr>
        <p:blipFill rotWithShape="1">
          <a:blip r:embed="rId2"/>
          <a:srcRect l="22698"/>
          <a:stretch/>
        </p:blipFill>
        <p:spPr>
          <a:xfrm>
            <a:off x="4488181" y="1099536"/>
            <a:ext cx="4384602" cy="3545012"/>
          </a:xfrm>
          <a:prstGeom prst="rect">
            <a:avLst/>
          </a:prstGeom>
        </p:spPr>
      </p:pic>
    </p:spTree>
    <p:extLst>
      <p:ext uri="{BB962C8B-B14F-4D97-AF65-F5344CB8AC3E}">
        <p14:creationId xmlns:p14="http://schemas.microsoft.com/office/powerpoint/2010/main" val="203706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12819A0-180E-8BE8-CAD4-CA0F932A7232}"/>
              </a:ext>
            </a:extLst>
          </p:cNvPr>
          <p:cNvSpPr/>
          <p:nvPr/>
        </p:nvSpPr>
        <p:spPr>
          <a:xfrm>
            <a:off x="161557" y="792386"/>
            <a:ext cx="1291809" cy="627961"/>
          </a:xfrm>
          <a:prstGeom prst="roundRect">
            <a:avLst/>
          </a:prstGeom>
          <a:solidFill>
            <a:srgbClr val="94CE51">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err="1">
                <a:ln>
                  <a:noFill/>
                </a:ln>
                <a:solidFill>
                  <a:srgbClr val="FFFFFF"/>
                </a:solidFill>
                <a:effectLst/>
                <a:uLnTx/>
                <a:uFillTx/>
                <a:latin typeface="Arial"/>
                <a:ea typeface="+mn-ea"/>
                <a:cs typeface="Arial" panose="020B0604020202020204" pitchFamily="34" charset="0"/>
              </a:rPr>
              <a:t>Câu</a:t>
            </a:r>
            <a:r>
              <a:rPr kumimoji="0" lang="en-US" sz="2200" b="1" i="0" u="none" strike="noStrike" kern="0" cap="none" spc="0" normalizeH="0" baseline="0" noProof="0">
                <a:ln>
                  <a:noFill/>
                </a:ln>
                <a:solidFill>
                  <a:srgbClr val="FFFFFF"/>
                </a:solidFill>
                <a:effectLst/>
                <a:uLnTx/>
                <a:uFillTx/>
                <a:latin typeface="Arial"/>
                <a:ea typeface="+mn-ea"/>
                <a:cs typeface="Arial" panose="020B0604020202020204" pitchFamily="34" charset="0"/>
              </a:rPr>
              <a:t> 4:</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C894ADE0-C133-5B6E-B85D-5FE17B8953BB}"/>
              </a:ext>
            </a:extLst>
          </p:cNvPr>
          <p:cNvSpPr txBox="1"/>
          <p:nvPr/>
        </p:nvSpPr>
        <p:spPr>
          <a:xfrm>
            <a:off x="1453366" y="938909"/>
            <a:ext cx="7563738" cy="400110"/>
          </a:xfrm>
          <a:prstGeom prst="rect">
            <a:avLst/>
          </a:prstGeom>
          <a:noFill/>
        </p:spPr>
        <p:txBody>
          <a:bodyPr wrap="square">
            <a:spAutoFit/>
          </a:bodyPr>
          <a:lstStyle/>
          <a:p>
            <a:pPr lvl="0">
              <a:buClrTx/>
              <a:defRPr/>
            </a:pPr>
            <a:r>
              <a:rPr lang="vi-VN" sz="2000" b="1"/>
              <a:t>Phương trình hóa học chuyển hóa ephedrine hydrochloride:</a:t>
            </a:r>
            <a:endParaRPr kumimoji="0" lang="en-US" sz="2000" b="1" i="0" u="none" strike="noStrike" kern="0" cap="none" spc="0" normalizeH="0" baseline="0" noProof="0" dirty="0">
              <a:ln>
                <a:noFill/>
              </a:ln>
              <a:effectLst/>
              <a:uLnTx/>
              <a:uFillTx/>
            </a:endParaRPr>
          </a:p>
        </p:txBody>
      </p:sp>
      <p:grpSp>
        <p:nvGrpSpPr>
          <p:cNvPr id="58" name="Group 57">
            <a:extLst>
              <a:ext uri="{FF2B5EF4-FFF2-40B4-BE49-F238E27FC236}">
                <a16:creationId xmlns:a16="http://schemas.microsoft.com/office/drawing/2014/main" id="{6BCBE313-862F-DE4B-4942-3B7924FB5CC8}"/>
              </a:ext>
            </a:extLst>
          </p:cNvPr>
          <p:cNvGrpSpPr/>
          <p:nvPr/>
        </p:nvGrpSpPr>
        <p:grpSpPr>
          <a:xfrm>
            <a:off x="432286" y="1779997"/>
            <a:ext cx="8416287" cy="2594562"/>
            <a:chOff x="432286" y="1779997"/>
            <a:chExt cx="8416287" cy="2594562"/>
          </a:xfrm>
        </p:grpSpPr>
        <p:sp>
          <p:nvSpPr>
            <p:cNvPr id="34" name="TextBox 33">
              <a:extLst>
                <a:ext uri="{FF2B5EF4-FFF2-40B4-BE49-F238E27FC236}">
                  <a16:creationId xmlns:a16="http://schemas.microsoft.com/office/drawing/2014/main" id="{16AE8D0D-32EF-9BBD-9B01-7099C1B18AE8}"/>
                </a:ext>
              </a:extLst>
            </p:cNvPr>
            <p:cNvSpPr txBox="1"/>
            <p:nvPr/>
          </p:nvSpPr>
          <p:spPr>
            <a:xfrm>
              <a:off x="3570983" y="2816760"/>
              <a:ext cx="1041228" cy="461665"/>
            </a:xfrm>
            <a:prstGeom prst="rect">
              <a:avLst/>
            </a:prstGeom>
            <a:noFill/>
          </p:spPr>
          <p:txBody>
            <a:bodyPr wrap="square" rtlCol="0">
              <a:spAutoFit/>
            </a:bodyPr>
            <a:lstStyle/>
            <a:p>
              <a:r>
                <a:rPr lang="en-US" sz="2400"/>
                <a:t>+ HCl</a:t>
              </a:r>
            </a:p>
          </p:txBody>
        </p:sp>
        <p:cxnSp>
          <p:nvCxnSpPr>
            <p:cNvPr id="36" name="Straight Arrow Connector 35">
              <a:extLst>
                <a:ext uri="{FF2B5EF4-FFF2-40B4-BE49-F238E27FC236}">
                  <a16:creationId xmlns:a16="http://schemas.microsoft.com/office/drawing/2014/main" id="{F5843F41-580C-230D-553B-157929E6D0A0}"/>
                </a:ext>
              </a:extLst>
            </p:cNvPr>
            <p:cNvCxnSpPr>
              <a:cxnSpLocks/>
            </p:cNvCxnSpPr>
            <p:nvPr/>
          </p:nvCxnSpPr>
          <p:spPr>
            <a:xfrm>
              <a:off x="4612211" y="3047592"/>
              <a:ext cx="752269"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75D68B21-C7E9-3380-1914-0A17093AC07B}"/>
                </a:ext>
              </a:extLst>
            </p:cNvPr>
            <p:cNvGrpSpPr/>
            <p:nvPr/>
          </p:nvGrpSpPr>
          <p:grpSpPr>
            <a:xfrm>
              <a:off x="432286" y="1969135"/>
              <a:ext cx="2968413" cy="2405424"/>
              <a:chOff x="432286" y="1969135"/>
              <a:chExt cx="2968413" cy="2405424"/>
            </a:xfrm>
          </p:grpSpPr>
          <p:grpSp>
            <p:nvGrpSpPr>
              <p:cNvPr id="33" name="Group 32">
                <a:extLst>
                  <a:ext uri="{FF2B5EF4-FFF2-40B4-BE49-F238E27FC236}">
                    <a16:creationId xmlns:a16="http://schemas.microsoft.com/office/drawing/2014/main" id="{460FD346-575D-AA48-54AE-586D5DF800CF}"/>
                  </a:ext>
                </a:extLst>
              </p:cNvPr>
              <p:cNvGrpSpPr/>
              <p:nvPr/>
            </p:nvGrpSpPr>
            <p:grpSpPr>
              <a:xfrm>
                <a:off x="432286" y="1969135"/>
                <a:ext cx="2968413" cy="1863869"/>
                <a:chOff x="607546" y="1956712"/>
                <a:chExt cx="2968413" cy="1863869"/>
              </a:xfrm>
            </p:grpSpPr>
            <p:sp>
              <p:nvSpPr>
                <p:cNvPr id="8" name="Hexagon 7">
                  <a:extLst>
                    <a:ext uri="{FF2B5EF4-FFF2-40B4-BE49-F238E27FC236}">
                      <a16:creationId xmlns:a16="http://schemas.microsoft.com/office/drawing/2014/main" id="{0412DEAE-C601-F96D-2390-E512AFC59CA3}"/>
                    </a:ext>
                  </a:extLst>
                </p:cNvPr>
                <p:cNvSpPr/>
                <p:nvPr/>
              </p:nvSpPr>
              <p:spPr>
                <a:xfrm rot="16200000">
                  <a:off x="534394" y="2833029"/>
                  <a:ext cx="1060704" cy="914400"/>
                </a:xfrm>
                <a:prstGeom prst="hexagon">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4EAC2FA-4650-7215-7826-53CDD4550ABF}"/>
                    </a:ext>
                  </a:extLst>
                </p:cNvPr>
                <p:cNvSpPr/>
                <p:nvPr/>
              </p:nvSpPr>
              <p:spPr>
                <a:xfrm rot="16200000">
                  <a:off x="744706" y="2970189"/>
                  <a:ext cx="640080" cy="640080"/>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68547A6-2426-3C68-B0FD-D53081C53F7A}"/>
                    </a:ext>
                  </a:extLst>
                </p:cNvPr>
                <p:cNvCxnSpPr>
                  <a:cxnSpLocks/>
                </p:cNvCxnSpPr>
                <p:nvPr/>
              </p:nvCxnSpPr>
              <p:spPr>
                <a:xfrm flipV="1">
                  <a:off x="1521947" y="2759877"/>
                  <a:ext cx="469655" cy="230533"/>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C4CAB8-4D58-8B4D-4228-287EF6C02649}"/>
                    </a:ext>
                  </a:extLst>
                </p:cNvPr>
                <p:cNvSpPr txBox="1"/>
                <p:nvPr/>
              </p:nvSpPr>
              <p:spPr>
                <a:xfrm>
                  <a:off x="1492068" y="1956712"/>
                  <a:ext cx="999067" cy="461665"/>
                </a:xfrm>
                <a:prstGeom prst="rect">
                  <a:avLst/>
                </a:prstGeom>
                <a:noFill/>
              </p:spPr>
              <p:txBody>
                <a:bodyPr wrap="square" rtlCol="0">
                  <a:spAutoFit/>
                </a:bodyPr>
                <a:lstStyle/>
                <a:p>
                  <a:pPr algn="ctr"/>
                  <a:r>
                    <a:rPr lang="en-US" sz="2400"/>
                    <a:t>OH</a:t>
                  </a:r>
                </a:p>
              </p:txBody>
            </p:sp>
            <p:cxnSp>
              <p:nvCxnSpPr>
                <p:cNvPr id="16" name="Straight Connector 15">
                  <a:extLst>
                    <a:ext uri="{FF2B5EF4-FFF2-40B4-BE49-F238E27FC236}">
                      <a16:creationId xmlns:a16="http://schemas.microsoft.com/office/drawing/2014/main" id="{F0F0A3A6-EF62-654A-D98B-5785F661E065}"/>
                    </a:ext>
                  </a:extLst>
                </p:cNvPr>
                <p:cNvCxnSpPr>
                  <a:cxnSpLocks/>
                </p:cNvCxnSpPr>
                <p:nvPr/>
              </p:nvCxnSpPr>
              <p:spPr>
                <a:xfrm flipV="1">
                  <a:off x="1991602" y="2404985"/>
                  <a:ext cx="0" cy="34877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BFB7771-0EDD-30CA-3BBA-B038186B7BDE}"/>
                    </a:ext>
                  </a:extLst>
                </p:cNvPr>
                <p:cNvCxnSpPr>
                  <a:cxnSpLocks/>
                </p:cNvCxnSpPr>
                <p:nvPr/>
              </p:nvCxnSpPr>
              <p:spPr>
                <a:xfrm flipV="1">
                  <a:off x="2448802" y="2970189"/>
                  <a:ext cx="0" cy="44357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1DA2C6-80B3-BEFA-85F2-95578FDBD96F}"/>
                    </a:ext>
                  </a:extLst>
                </p:cNvPr>
                <p:cNvCxnSpPr>
                  <a:cxnSpLocks/>
                </p:cNvCxnSpPr>
                <p:nvPr/>
              </p:nvCxnSpPr>
              <p:spPr>
                <a:xfrm>
                  <a:off x="1991602" y="2759877"/>
                  <a:ext cx="457200" cy="2286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3200A1-A7F2-6E28-E14A-70394B132DA2}"/>
                    </a:ext>
                  </a:extLst>
                </p:cNvPr>
                <p:cNvCxnSpPr>
                  <a:cxnSpLocks/>
                </p:cNvCxnSpPr>
                <p:nvPr/>
              </p:nvCxnSpPr>
              <p:spPr>
                <a:xfrm flipV="1">
                  <a:off x="2448802" y="2848052"/>
                  <a:ext cx="324878" cy="14042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68D279D-70DC-BD9D-C226-351DE7FD9D4B}"/>
                    </a:ext>
                  </a:extLst>
                </p:cNvPr>
                <p:cNvSpPr txBox="1"/>
                <p:nvPr/>
              </p:nvSpPr>
              <p:spPr>
                <a:xfrm>
                  <a:off x="2731347" y="2617219"/>
                  <a:ext cx="631856" cy="461665"/>
                </a:xfrm>
                <a:prstGeom prst="rect">
                  <a:avLst/>
                </a:prstGeom>
                <a:noFill/>
              </p:spPr>
              <p:txBody>
                <a:bodyPr wrap="square" rtlCol="0">
                  <a:spAutoFit/>
                </a:bodyPr>
                <a:lstStyle/>
                <a:p>
                  <a:pPr algn="ctr"/>
                  <a:r>
                    <a:rPr lang="en-US" sz="2400"/>
                    <a:t>NH</a:t>
                  </a:r>
                </a:p>
              </p:txBody>
            </p:sp>
            <p:cxnSp>
              <p:nvCxnSpPr>
                <p:cNvPr id="31" name="Straight Connector 30">
                  <a:extLst>
                    <a:ext uri="{FF2B5EF4-FFF2-40B4-BE49-F238E27FC236}">
                      <a16:creationId xmlns:a16="http://schemas.microsoft.com/office/drawing/2014/main" id="{FC0DFFE3-B827-117D-C626-88F148B2D160}"/>
                    </a:ext>
                  </a:extLst>
                </p:cNvPr>
                <p:cNvCxnSpPr>
                  <a:cxnSpLocks/>
                </p:cNvCxnSpPr>
                <p:nvPr/>
              </p:nvCxnSpPr>
              <p:spPr>
                <a:xfrm>
                  <a:off x="3302243" y="2848455"/>
                  <a:ext cx="273716" cy="23042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06A4C4B1-877D-D7CD-4C06-1A5F6D69A737}"/>
                  </a:ext>
                </a:extLst>
              </p:cNvPr>
              <p:cNvSpPr txBox="1"/>
              <p:nvPr/>
            </p:nvSpPr>
            <p:spPr>
              <a:xfrm>
                <a:off x="1041880" y="3974449"/>
                <a:ext cx="183013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70C0"/>
                    </a:solidFill>
                    <a:effectLst/>
                    <a:uLnTx/>
                    <a:uFillTx/>
                  </a:rPr>
                  <a:t>ephedrine</a:t>
                </a:r>
                <a:endParaRPr kumimoji="0" lang="en-US" sz="2000" b="0" i="0" u="none" strike="noStrike" kern="0" cap="none" spc="0" normalizeH="0" baseline="0" noProof="0" dirty="0">
                  <a:ln>
                    <a:noFill/>
                  </a:ln>
                  <a:solidFill>
                    <a:srgbClr val="0070C0"/>
                  </a:solidFill>
                  <a:effectLst/>
                  <a:uLnTx/>
                  <a:uFillTx/>
                </a:endParaRPr>
              </a:p>
            </p:txBody>
          </p:sp>
        </p:grpSp>
        <p:grpSp>
          <p:nvGrpSpPr>
            <p:cNvPr id="57" name="Group 56">
              <a:extLst>
                <a:ext uri="{FF2B5EF4-FFF2-40B4-BE49-F238E27FC236}">
                  <a16:creationId xmlns:a16="http://schemas.microsoft.com/office/drawing/2014/main" id="{B6256F3A-DCB1-792B-E21B-4FFD6BE12878}"/>
                </a:ext>
              </a:extLst>
            </p:cNvPr>
            <p:cNvGrpSpPr/>
            <p:nvPr/>
          </p:nvGrpSpPr>
          <p:grpSpPr>
            <a:xfrm>
              <a:off x="5646420" y="1779997"/>
              <a:ext cx="3202153" cy="2594562"/>
              <a:chOff x="5646420" y="1779997"/>
              <a:chExt cx="3202153" cy="2594562"/>
            </a:xfrm>
          </p:grpSpPr>
          <p:grpSp>
            <p:nvGrpSpPr>
              <p:cNvPr id="40" name="Group 39">
                <a:extLst>
                  <a:ext uri="{FF2B5EF4-FFF2-40B4-BE49-F238E27FC236}">
                    <a16:creationId xmlns:a16="http://schemas.microsoft.com/office/drawing/2014/main" id="{2D5D7800-B1C0-24D4-0CA9-FB8E87CF6D0C}"/>
                  </a:ext>
                </a:extLst>
              </p:cNvPr>
              <p:cNvGrpSpPr/>
              <p:nvPr/>
            </p:nvGrpSpPr>
            <p:grpSpPr>
              <a:xfrm>
                <a:off x="5646420" y="1969135"/>
                <a:ext cx="3202153" cy="2405424"/>
                <a:chOff x="327784" y="1969135"/>
                <a:chExt cx="3202153" cy="2405424"/>
              </a:xfrm>
            </p:grpSpPr>
            <p:grpSp>
              <p:nvGrpSpPr>
                <p:cNvPr id="41" name="Group 40">
                  <a:extLst>
                    <a:ext uri="{FF2B5EF4-FFF2-40B4-BE49-F238E27FC236}">
                      <a16:creationId xmlns:a16="http://schemas.microsoft.com/office/drawing/2014/main" id="{A715F952-33CB-1B70-85CD-5CEE3BF379A2}"/>
                    </a:ext>
                  </a:extLst>
                </p:cNvPr>
                <p:cNvGrpSpPr/>
                <p:nvPr/>
              </p:nvGrpSpPr>
              <p:grpSpPr>
                <a:xfrm>
                  <a:off x="432286" y="1969135"/>
                  <a:ext cx="3097651" cy="1863869"/>
                  <a:chOff x="607546" y="1956712"/>
                  <a:chExt cx="3097651" cy="1863869"/>
                </a:xfrm>
              </p:grpSpPr>
              <p:sp>
                <p:nvSpPr>
                  <p:cNvPr id="43" name="Hexagon 42">
                    <a:extLst>
                      <a:ext uri="{FF2B5EF4-FFF2-40B4-BE49-F238E27FC236}">
                        <a16:creationId xmlns:a16="http://schemas.microsoft.com/office/drawing/2014/main" id="{393C1CF9-308C-30B8-F381-F5F6664D42BC}"/>
                      </a:ext>
                    </a:extLst>
                  </p:cNvPr>
                  <p:cNvSpPr/>
                  <p:nvPr/>
                </p:nvSpPr>
                <p:spPr>
                  <a:xfrm rot="16200000">
                    <a:off x="534394" y="2833029"/>
                    <a:ext cx="1060704" cy="914400"/>
                  </a:xfrm>
                  <a:prstGeom prst="hexagon">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1A28319-11AA-03CF-EA7C-DCE3187AB707}"/>
                      </a:ext>
                    </a:extLst>
                  </p:cNvPr>
                  <p:cNvSpPr/>
                  <p:nvPr/>
                </p:nvSpPr>
                <p:spPr>
                  <a:xfrm rot="16200000">
                    <a:off x="744706" y="2970189"/>
                    <a:ext cx="640080" cy="640080"/>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F6584B4E-066C-844A-61AD-69D3EB18A94B}"/>
                      </a:ext>
                    </a:extLst>
                  </p:cNvPr>
                  <p:cNvCxnSpPr>
                    <a:cxnSpLocks/>
                  </p:cNvCxnSpPr>
                  <p:nvPr/>
                </p:nvCxnSpPr>
                <p:spPr>
                  <a:xfrm flipV="1">
                    <a:off x="1521947" y="2759877"/>
                    <a:ext cx="469655" cy="230533"/>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04A100F-4D29-4725-33D0-0BDC11862DFD}"/>
                      </a:ext>
                    </a:extLst>
                  </p:cNvPr>
                  <p:cNvSpPr txBox="1"/>
                  <p:nvPr/>
                </p:nvSpPr>
                <p:spPr>
                  <a:xfrm>
                    <a:off x="1492068" y="1956712"/>
                    <a:ext cx="999067" cy="461665"/>
                  </a:xfrm>
                  <a:prstGeom prst="rect">
                    <a:avLst/>
                  </a:prstGeom>
                  <a:noFill/>
                </p:spPr>
                <p:txBody>
                  <a:bodyPr wrap="square" rtlCol="0">
                    <a:spAutoFit/>
                  </a:bodyPr>
                  <a:lstStyle/>
                  <a:p>
                    <a:pPr algn="ctr"/>
                    <a:r>
                      <a:rPr lang="en-US" sz="2400"/>
                      <a:t>OH</a:t>
                    </a:r>
                  </a:p>
                </p:txBody>
              </p:sp>
              <p:cxnSp>
                <p:nvCxnSpPr>
                  <p:cNvPr id="47" name="Straight Connector 46">
                    <a:extLst>
                      <a:ext uri="{FF2B5EF4-FFF2-40B4-BE49-F238E27FC236}">
                        <a16:creationId xmlns:a16="http://schemas.microsoft.com/office/drawing/2014/main" id="{987C0973-FB8E-D2C8-E341-8398100E9CBC}"/>
                      </a:ext>
                    </a:extLst>
                  </p:cNvPr>
                  <p:cNvCxnSpPr>
                    <a:cxnSpLocks/>
                  </p:cNvCxnSpPr>
                  <p:nvPr/>
                </p:nvCxnSpPr>
                <p:spPr>
                  <a:xfrm flipV="1">
                    <a:off x="1994259" y="2418377"/>
                    <a:ext cx="0" cy="34877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D41A060-1CE7-F2B5-FB8C-212493A40BA3}"/>
                      </a:ext>
                    </a:extLst>
                  </p:cNvPr>
                  <p:cNvCxnSpPr>
                    <a:cxnSpLocks/>
                  </p:cNvCxnSpPr>
                  <p:nvPr/>
                </p:nvCxnSpPr>
                <p:spPr>
                  <a:xfrm flipV="1">
                    <a:off x="2448802" y="2970189"/>
                    <a:ext cx="0" cy="44357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586B468-36E2-9BA3-5DFB-376748096AAD}"/>
                      </a:ext>
                    </a:extLst>
                  </p:cNvPr>
                  <p:cNvCxnSpPr>
                    <a:cxnSpLocks/>
                  </p:cNvCxnSpPr>
                  <p:nvPr/>
                </p:nvCxnSpPr>
                <p:spPr>
                  <a:xfrm>
                    <a:off x="1991602" y="2759877"/>
                    <a:ext cx="457200" cy="2286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26F2FCC-7505-CC4A-B81B-0504F56548FD}"/>
                      </a:ext>
                    </a:extLst>
                  </p:cNvPr>
                  <p:cNvCxnSpPr>
                    <a:cxnSpLocks/>
                  </p:cNvCxnSpPr>
                  <p:nvPr/>
                </p:nvCxnSpPr>
                <p:spPr>
                  <a:xfrm flipV="1">
                    <a:off x="2448802" y="2848052"/>
                    <a:ext cx="324878" cy="14042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85DE6F2-AB9B-8D9D-6605-E27D430CBE5E}"/>
                      </a:ext>
                    </a:extLst>
                  </p:cNvPr>
                  <p:cNvSpPr txBox="1"/>
                  <p:nvPr/>
                </p:nvSpPr>
                <p:spPr>
                  <a:xfrm>
                    <a:off x="2719404" y="2617219"/>
                    <a:ext cx="766353" cy="461665"/>
                  </a:xfrm>
                  <a:prstGeom prst="rect">
                    <a:avLst/>
                  </a:prstGeom>
                  <a:noFill/>
                </p:spPr>
                <p:txBody>
                  <a:bodyPr wrap="square" rtlCol="0">
                    <a:spAutoFit/>
                  </a:bodyPr>
                  <a:lstStyle/>
                  <a:p>
                    <a:pPr algn="ctr"/>
                    <a:r>
                      <a:rPr lang="en-US" sz="2400"/>
                      <a:t>NH</a:t>
                    </a:r>
                    <a:r>
                      <a:rPr lang="en-US" sz="2400" baseline="-25000"/>
                      <a:t>2</a:t>
                    </a:r>
                    <a:endParaRPr lang="en-US" sz="2400"/>
                  </a:p>
                </p:txBody>
              </p:sp>
              <p:cxnSp>
                <p:nvCxnSpPr>
                  <p:cNvPr id="52" name="Straight Connector 51">
                    <a:extLst>
                      <a:ext uri="{FF2B5EF4-FFF2-40B4-BE49-F238E27FC236}">
                        <a16:creationId xmlns:a16="http://schemas.microsoft.com/office/drawing/2014/main" id="{CC262D52-C263-EF5E-7511-CE56C51E0366}"/>
                      </a:ext>
                    </a:extLst>
                  </p:cNvPr>
                  <p:cNvCxnSpPr>
                    <a:cxnSpLocks/>
                  </p:cNvCxnSpPr>
                  <p:nvPr/>
                </p:nvCxnSpPr>
                <p:spPr>
                  <a:xfrm>
                    <a:off x="3431481" y="2848455"/>
                    <a:ext cx="273716" cy="23042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30A702C2-252A-E7A2-2840-3DE4C4114B97}"/>
                    </a:ext>
                  </a:extLst>
                </p:cNvPr>
                <p:cNvSpPr txBox="1"/>
                <p:nvPr/>
              </p:nvSpPr>
              <p:spPr>
                <a:xfrm>
                  <a:off x="327784" y="3974449"/>
                  <a:ext cx="3108111"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a:solidFill>
                        <a:srgbClr val="0070C0"/>
                      </a:solidFill>
                    </a:rPr>
                    <a:t>e</a:t>
                  </a:r>
                  <a:r>
                    <a:rPr kumimoji="0" lang="en-US" sz="2000" b="0" i="0" u="none" strike="noStrike" kern="0" cap="none" spc="0" normalizeH="0" baseline="0" noProof="0">
                      <a:ln>
                        <a:noFill/>
                      </a:ln>
                      <a:solidFill>
                        <a:srgbClr val="0070C0"/>
                      </a:solidFill>
                      <a:effectLst/>
                      <a:uLnTx/>
                      <a:uFillTx/>
                    </a:rPr>
                    <a:t>phedrine hydrochloride</a:t>
                  </a:r>
                  <a:endParaRPr kumimoji="0" lang="en-US" sz="2000" b="0" i="0" u="none" strike="noStrike" kern="0" cap="none" spc="0" normalizeH="0" baseline="0" noProof="0" dirty="0">
                    <a:ln>
                      <a:noFill/>
                    </a:ln>
                    <a:solidFill>
                      <a:srgbClr val="0070C0"/>
                    </a:solidFill>
                    <a:effectLst/>
                    <a:uLnTx/>
                    <a:uFillTx/>
                  </a:endParaRPr>
                </a:p>
              </p:txBody>
            </p:sp>
          </p:grpSp>
          <p:sp>
            <p:nvSpPr>
              <p:cNvPr id="54" name="TextBox 53">
                <a:extLst>
                  <a:ext uri="{FF2B5EF4-FFF2-40B4-BE49-F238E27FC236}">
                    <a16:creationId xmlns:a16="http://schemas.microsoft.com/office/drawing/2014/main" id="{3F811F0D-5DE2-4446-C2A6-083BFAAEAA98}"/>
                  </a:ext>
                </a:extLst>
              </p:cNvPr>
              <p:cNvSpPr txBox="1"/>
              <p:nvPr/>
            </p:nvSpPr>
            <p:spPr>
              <a:xfrm>
                <a:off x="8319979" y="2507619"/>
                <a:ext cx="352425" cy="369332"/>
              </a:xfrm>
              <a:prstGeom prst="rect">
                <a:avLst/>
              </a:prstGeom>
              <a:noFill/>
            </p:spPr>
            <p:txBody>
              <a:bodyPr wrap="square">
                <a:spAutoFit/>
              </a:bodyPr>
              <a:lstStyle/>
              <a:p>
                <a:r>
                  <a:rPr lang="en-US" sz="1800"/>
                  <a:t>+</a:t>
                </a:r>
              </a:p>
            </p:txBody>
          </p:sp>
          <p:sp>
            <p:nvSpPr>
              <p:cNvPr id="55" name="TextBox 54">
                <a:extLst>
                  <a:ext uri="{FF2B5EF4-FFF2-40B4-BE49-F238E27FC236}">
                    <a16:creationId xmlns:a16="http://schemas.microsoft.com/office/drawing/2014/main" id="{417EF5D6-974D-C1CC-6BD2-0686D690BEC9}"/>
                  </a:ext>
                </a:extLst>
              </p:cNvPr>
              <p:cNvSpPr txBox="1"/>
              <p:nvPr/>
            </p:nvSpPr>
            <p:spPr>
              <a:xfrm>
                <a:off x="7651815" y="1779997"/>
                <a:ext cx="999067" cy="461665"/>
              </a:xfrm>
              <a:prstGeom prst="rect">
                <a:avLst/>
              </a:prstGeom>
              <a:noFill/>
            </p:spPr>
            <p:txBody>
              <a:bodyPr wrap="square" rtlCol="0">
                <a:spAutoFit/>
              </a:bodyPr>
              <a:lstStyle/>
              <a:p>
                <a:pPr algn="ctr"/>
                <a:r>
                  <a:rPr lang="en-US" sz="2400"/>
                  <a:t>Cl</a:t>
                </a:r>
                <a:r>
                  <a:rPr lang="en-US" sz="2400" baseline="30000">
                    <a:latin typeface="Arial" panose="020B0604020202020204" pitchFamily="34" charset="0"/>
                    <a:cs typeface="Arial" panose="020B0604020202020204" pitchFamily="34" charset="0"/>
                  </a:rPr>
                  <a:t>−</a:t>
                </a:r>
                <a:endParaRPr lang="en-US" sz="2400"/>
              </a:p>
            </p:txBody>
          </p:sp>
          <p:cxnSp>
            <p:nvCxnSpPr>
              <p:cNvPr id="56" name="Straight Connector 55">
                <a:extLst>
                  <a:ext uri="{FF2B5EF4-FFF2-40B4-BE49-F238E27FC236}">
                    <a16:creationId xmlns:a16="http://schemas.microsoft.com/office/drawing/2014/main" id="{86F47316-FF00-97A3-149F-5D2E1D6E8493}"/>
                  </a:ext>
                </a:extLst>
              </p:cNvPr>
              <p:cNvCxnSpPr>
                <a:cxnSpLocks/>
              </p:cNvCxnSpPr>
              <p:nvPr/>
            </p:nvCxnSpPr>
            <p:spPr>
              <a:xfrm flipV="1">
                <a:off x="8077981" y="2216444"/>
                <a:ext cx="0" cy="34877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3363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randombar(horizontal)">
                                      <p:cBhvr>
                                        <p:cTn id="1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21;p40">
            <a:extLst>
              <a:ext uri="{FF2B5EF4-FFF2-40B4-BE49-F238E27FC236}">
                <a16:creationId xmlns:a16="http://schemas.microsoft.com/office/drawing/2014/main" id="{D0228741-040E-0BA4-A7A4-A35E5D20FA65}"/>
              </a:ext>
            </a:extLst>
          </p:cNvPr>
          <p:cNvSpPr txBox="1">
            <a:spLocks/>
          </p:cNvSpPr>
          <p:nvPr/>
        </p:nvSpPr>
        <p:spPr>
          <a:xfrm>
            <a:off x="1132714" y="1969484"/>
            <a:ext cx="3363086" cy="10871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5A4339"/>
              </a:buClr>
              <a:buSzPts val="2800"/>
              <a:buFont typeface="Fredoka One"/>
              <a:buNone/>
              <a:tabLst/>
              <a:defRPr/>
            </a:pPr>
            <a:r>
              <a:rPr kumimoji="0" lang="en-US" sz="4400" b="1" i="0" u="none" strike="noStrike" kern="0" cap="none" spc="0" normalizeH="0" baseline="0" noProof="0">
                <a:ln>
                  <a:noFill/>
                </a:ln>
                <a:solidFill>
                  <a:srgbClr val="E0B1BD">
                    <a:lumMod val="50000"/>
                  </a:srgbClr>
                </a:solidFill>
                <a:effectLst/>
                <a:uLnTx/>
                <a:uFillTx/>
                <a:latin typeface="Arial" panose="020B0604020202020204" pitchFamily="34" charset="0"/>
                <a:cs typeface="Arial" panose="020B0604020202020204" pitchFamily="34" charset="0"/>
                <a:sym typeface="Fredoka One"/>
              </a:rPr>
              <a:t>VẬN DỤNG</a:t>
            </a:r>
            <a:endParaRPr kumimoji="0" lang="en-US" sz="4400" b="1" i="0" u="none" strike="noStrike" kern="0" cap="none" spc="0" normalizeH="0" baseline="0" noProof="0" dirty="0">
              <a:ln>
                <a:noFill/>
              </a:ln>
              <a:solidFill>
                <a:srgbClr val="E0B1BD">
                  <a:lumMod val="50000"/>
                </a:srgbClr>
              </a:solidFill>
              <a:effectLst/>
              <a:uLnTx/>
              <a:uFillTx/>
              <a:latin typeface="Arial" panose="020B0604020202020204" pitchFamily="34" charset="0"/>
              <a:cs typeface="Arial" panose="020B0604020202020204" pitchFamily="34" charset="0"/>
              <a:sym typeface="Fredoka One"/>
            </a:endParaRPr>
          </a:p>
        </p:txBody>
      </p:sp>
      <p:pic>
        <p:nvPicPr>
          <p:cNvPr id="13" name="Picture 12">
            <a:extLst>
              <a:ext uri="{FF2B5EF4-FFF2-40B4-BE49-F238E27FC236}">
                <a16:creationId xmlns:a16="http://schemas.microsoft.com/office/drawing/2014/main" id="{F1A286ED-3C9F-39F1-15FC-92F599B2FC8F}"/>
              </a:ext>
            </a:extLst>
          </p:cNvPr>
          <p:cNvPicPr>
            <a:picLocks noChangeAspect="1"/>
          </p:cNvPicPr>
          <p:nvPr/>
        </p:nvPicPr>
        <p:blipFill>
          <a:blip r:embed="rId2"/>
          <a:stretch>
            <a:fillRect/>
          </a:stretch>
        </p:blipFill>
        <p:spPr>
          <a:xfrm rot="19074555">
            <a:off x="6474450" y="469933"/>
            <a:ext cx="1778523" cy="2045910"/>
          </a:xfrm>
          <a:prstGeom prst="rect">
            <a:avLst/>
          </a:prstGeom>
        </p:spPr>
      </p:pic>
      <p:pic>
        <p:nvPicPr>
          <p:cNvPr id="3" name="Picture 2">
            <a:extLst>
              <a:ext uri="{FF2B5EF4-FFF2-40B4-BE49-F238E27FC236}">
                <a16:creationId xmlns:a16="http://schemas.microsoft.com/office/drawing/2014/main" id="{8A0CA3DD-3ACD-FB0F-C55B-034DCC9597E5}"/>
              </a:ext>
            </a:extLst>
          </p:cNvPr>
          <p:cNvPicPr>
            <a:picLocks noChangeAspect="1"/>
          </p:cNvPicPr>
          <p:nvPr/>
        </p:nvPicPr>
        <p:blipFill>
          <a:blip r:embed="rId3"/>
          <a:stretch>
            <a:fillRect/>
          </a:stretch>
        </p:blipFill>
        <p:spPr>
          <a:xfrm>
            <a:off x="5129300" y="3448668"/>
            <a:ext cx="2234411" cy="1557141"/>
          </a:xfrm>
          <a:prstGeom prst="rect">
            <a:avLst/>
          </a:prstGeom>
        </p:spPr>
      </p:pic>
    </p:spTree>
    <p:extLst>
      <p:ext uri="{BB962C8B-B14F-4D97-AF65-F5344CB8AC3E}">
        <p14:creationId xmlns:p14="http://schemas.microsoft.com/office/powerpoint/2010/main" val="2614309842"/>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861416" y="2290157"/>
            <a:ext cx="3644975" cy="1114775"/>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1"/>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514600" y="5415754"/>
              <a:ext cx="5867400"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amine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bậc</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4972320" y="2286943"/>
            <a:ext cx="3644975" cy="1114775"/>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1"/>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397654" y="5415752"/>
              <a:ext cx="6081458"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amine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bậc</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hai</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861415" y="3674326"/>
            <a:ext cx="3644975" cy="1114775"/>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1"/>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514600" y="8207088"/>
              <a:ext cx="4785380" cy="861774"/>
            </a:xfrm>
            <a:prstGeom prst="rect">
              <a:avLst/>
            </a:prstGeom>
            <a:noFill/>
          </p:spPr>
          <p:txBody>
            <a:bodyPr wrap="square">
              <a:spAutoFit/>
            </a:bodyPr>
            <a:lstStyle/>
            <a:p>
              <a:pPr algn="just"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amine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bậc</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ba</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4972320" y="3671112"/>
            <a:ext cx="3644976" cy="1114775"/>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1"/>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397654" y="8231668"/>
              <a:ext cx="5776626"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ammonium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bậc</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bốn</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7" y="322552"/>
            <a:ext cx="7908631" cy="1652061"/>
            <a:chOff x="1428750" y="708800"/>
            <a:chExt cx="15817261" cy="3304121"/>
          </a:xfrm>
        </p:grpSpPr>
        <p:grpSp>
          <p:nvGrpSpPr>
            <p:cNvPr id="13" name="Group 13"/>
            <p:cNvGrpSpPr/>
            <p:nvPr/>
          </p:nvGrpSpPr>
          <p:grpSpPr>
            <a:xfrm>
              <a:off x="1428750" y="1318439"/>
              <a:ext cx="15817261" cy="2694482"/>
              <a:chOff x="0" y="-90621"/>
              <a:chExt cx="4657161" cy="793351"/>
            </a:xfrm>
          </p:grpSpPr>
          <p:sp>
            <p:nvSpPr>
              <p:cNvPr id="14" name="Freeform 14"/>
              <p:cNvSpPr/>
              <p:nvPr/>
            </p:nvSpPr>
            <p:spPr>
              <a:xfrm>
                <a:off x="0" y="-90621"/>
                <a:ext cx="4657161" cy="793351"/>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accent5">
                  <a:lumMod val="25000"/>
                </a:schemeClr>
              </a:solidFill>
            </p:spPr>
            <p:txBody>
              <a:bodyPr/>
              <a:lstStyle/>
              <a:p>
                <a:endParaRPr lang="en-US"/>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50" y="708800"/>
              <a:ext cx="3981450" cy="1367188"/>
              <a:chOff x="0" y="-38100"/>
              <a:chExt cx="1898701" cy="402549"/>
            </a:xfrm>
          </p:grpSpPr>
          <p:sp>
            <p:nvSpPr>
              <p:cNvPr id="17" name="Freeform 17"/>
              <p:cNvSpPr/>
              <p:nvPr/>
            </p:nvSpPr>
            <p:spPr>
              <a:xfrm>
                <a:off x="0" y="-37184"/>
                <a:ext cx="1620667"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accent5">
                  <a:lumMod val="1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8" y="917590"/>
              <a:ext cx="2558884" cy="736356"/>
            </a:xfrm>
            <a:prstGeom prst="rect">
              <a:avLst/>
            </a:prstGeom>
          </p:spPr>
          <p:txBody>
            <a:bodyPr wrap="square" lIns="0" tIns="0" rIns="0" bIns="0" rtlCol="0" anchor="t">
              <a:spAutoFit/>
            </a:bodyPr>
            <a:lstStyle/>
            <a:p>
              <a:pPr algn="ctr" defTabSz="457200">
                <a:lnSpc>
                  <a:spcPts val="3080"/>
                </a:lnSpc>
                <a:buClrTx/>
              </a:pPr>
              <a:r>
                <a:rPr lang="en-US" sz="2400" b="1" kern="120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2400" b="1" kern="1200">
                  <a:solidFill>
                    <a:srgbClr val="FBFAF5"/>
                  </a:solidFill>
                  <a:latin typeface="Arial" panose="020B0604020202020204" pitchFamily="34" charset="0"/>
                  <a:ea typeface="Eastman Grotesque Bold"/>
                  <a:cs typeface="Arial" panose="020B0604020202020204" pitchFamily="34" charset="0"/>
                  <a:sym typeface="Eastman Grotesque Bold"/>
                </a:rPr>
                <a:t> 1:</a:t>
              </a:r>
              <a:endPar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endParaRPr>
            </a:p>
          </p:txBody>
        </p:sp>
        <p:sp>
          <p:nvSpPr>
            <p:cNvPr id="21" name="TextBox 21"/>
            <p:cNvSpPr txBox="1"/>
            <p:nvPr/>
          </p:nvSpPr>
          <p:spPr>
            <a:xfrm>
              <a:off x="2383318" y="2274394"/>
              <a:ext cx="14092163" cy="890116"/>
            </a:xfrm>
            <a:prstGeom prst="rect">
              <a:avLst/>
            </a:prstGeom>
          </p:spPr>
          <p:txBody>
            <a:bodyPr wrap="square" lIns="0" tIns="0" rIns="0" bIns="0" rtlCol="0" anchor="ctr">
              <a:spAutoFit/>
            </a:bodyPr>
            <a:lstStyle/>
            <a:p>
              <a:pPr marL="0" marR="0" algn="just">
                <a:lnSpc>
                  <a:spcPct val="150000"/>
                </a:lnSpc>
                <a:spcBef>
                  <a:spcPts val="0"/>
                </a:spcBef>
                <a:spcAft>
                  <a:spcPts val="0"/>
                </a:spcAft>
              </a:pPr>
              <a:r>
                <a:rPr lang="fr-FR"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Amine </a:t>
              </a:r>
              <a:r>
                <a:rPr lang="fr-FR"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fr-FR"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công</a:t>
              </a:r>
              <a:r>
                <a:rPr lang="fr-FR"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thức</a:t>
              </a:r>
              <a:r>
                <a:rPr lang="fr-FR"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CH</a:t>
              </a:r>
              <a:r>
                <a:rPr lang="fr-FR" sz="22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fr-FR"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t>
              </a:r>
              <a:r>
                <a:rPr lang="fr-FR" sz="22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NH</a:t>
              </a:r>
              <a:r>
                <a:rPr lang="fr-FR" sz="22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thuộc</a:t>
              </a:r>
              <a:r>
                <a:rPr lang="fr-FR"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loại</a:t>
              </a:r>
              <a:endPar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636937" y="2163975"/>
            <a:ext cx="477284" cy="477284"/>
          </a:xfrm>
          <a:prstGeom prst="roundRect">
            <a:avLst/>
          </a:prstGeom>
          <a:solidFill>
            <a:srgbClr val="FF9900"/>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4747841" y="2173035"/>
            <a:ext cx="477284" cy="477284"/>
          </a:xfrm>
          <a:prstGeom prst="roundRect">
            <a:avLst/>
          </a:prstGeom>
          <a:solidFill>
            <a:srgbClr val="FF9900"/>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3526143"/>
            <a:ext cx="477284" cy="477284"/>
          </a:xfrm>
          <a:prstGeom prst="roundRect">
            <a:avLst/>
          </a:prstGeom>
          <a:solidFill>
            <a:srgbClr val="FF9900"/>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4747841" y="3551791"/>
            <a:ext cx="477284" cy="477284"/>
          </a:xfrm>
          <a:prstGeom prst="roundRect">
            <a:avLst/>
          </a:prstGeom>
          <a:solidFill>
            <a:srgbClr val="FF9900"/>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298004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56823A"/>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875579" y="1975825"/>
            <a:ext cx="3630813" cy="1367154"/>
            <a:chOff x="1882375" y="4180944"/>
            <a:chExt cx="7261625" cy="2734305"/>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82375" y="4180944"/>
              <a:ext cx="7261625" cy="2734305"/>
              <a:chOff x="-39328" y="-171040"/>
              <a:chExt cx="1912527" cy="720146"/>
            </a:xfrm>
          </p:grpSpPr>
          <p:sp>
            <p:nvSpPr>
              <p:cNvPr id="37" name="Freeform 23">
                <a:extLst>
                  <a:ext uri="{FF2B5EF4-FFF2-40B4-BE49-F238E27FC236}">
                    <a16:creationId xmlns:a16="http://schemas.microsoft.com/office/drawing/2014/main" id="{FEC23ABA-7478-F660-D1AB-7DE34063EB73}"/>
                  </a:ext>
                </a:extLst>
              </p:cNvPr>
              <p:cNvSpPr/>
              <p:nvPr/>
            </p:nvSpPr>
            <p:spPr>
              <a:xfrm>
                <a:off x="-39328" y="-171040"/>
                <a:ext cx="1873199" cy="699404"/>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1"/>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359659" y="4397276"/>
              <a:ext cx="6451749" cy="2090446"/>
            </a:xfrm>
            <a:prstGeom prst="rect">
              <a:avLst/>
            </a:prstGeom>
            <a:noFill/>
          </p:spPr>
          <p:txBody>
            <a:bodyPr wrap="square">
              <a:spAutoFit/>
            </a:bodyPr>
            <a:lstStyle/>
            <a:p>
              <a:pPr algn="just" defTabSz="457200">
                <a:lnSpc>
                  <a:spcPct val="150000"/>
                </a:lnSpc>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Amine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thành</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liên</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kết</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hydrogen.</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4972318" y="1975824"/>
            <a:ext cx="3644977" cy="1363940"/>
            <a:chOff x="9798308" y="4187371"/>
            <a:chExt cx="7289954" cy="2727878"/>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08" y="4187371"/>
              <a:ext cx="7289954" cy="2727878"/>
              <a:chOff x="-46789" y="-169347"/>
              <a:chExt cx="1919988" cy="718453"/>
            </a:xfrm>
          </p:grpSpPr>
          <p:sp>
            <p:nvSpPr>
              <p:cNvPr id="42" name="Freeform 23">
                <a:extLst>
                  <a:ext uri="{FF2B5EF4-FFF2-40B4-BE49-F238E27FC236}">
                    <a16:creationId xmlns:a16="http://schemas.microsoft.com/office/drawing/2014/main" id="{08FE950D-A82B-9269-BDA6-7FF8A1020595}"/>
                  </a:ext>
                </a:extLst>
              </p:cNvPr>
              <p:cNvSpPr/>
              <p:nvPr/>
            </p:nvSpPr>
            <p:spPr>
              <a:xfrm>
                <a:off x="-46789" y="-169347"/>
                <a:ext cx="1900173" cy="699403"/>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1"/>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201506" y="4403707"/>
              <a:ext cx="6811524" cy="2090444"/>
            </a:xfrm>
            <a:prstGeom prst="rect">
              <a:avLst/>
            </a:prstGeom>
            <a:noFill/>
          </p:spPr>
          <p:txBody>
            <a:bodyPr wrap="square">
              <a:spAutoFit/>
            </a:bodyPr>
            <a:lstStyle/>
            <a:p>
              <a:pPr algn="just" defTabSz="457200">
                <a:lnSpc>
                  <a:spcPct val="150000"/>
                </a:lnSpc>
                <a:buClrTx/>
              </a:pPr>
              <a:r>
                <a:rPr lang="vi-VN"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Các amine thường không tan trong nước.</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861415" y="3521352"/>
            <a:ext cx="3644975" cy="1381415"/>
            <a:chOff x="1854050" y="7497590"/>
            <a:chExt cx="7289950" cy="2762828"/>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762828"/>
              <a:chOff x="-46788" y="-38100"/>
              <a:chExt cx="1919987" cy="727658"/>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708608"/>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1"/>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374908" y="7526348"/>
              <a:ext cx="6408936" cy="2733696"/>
            </a:xfrm>
            <a:prstGeom prst="rect">
              <a:avLst/>
            </a:prstGeom>
            <a:noFill/>
          </p:spPr>
          <p:txBody>
            <a:bodyPr wrap="square">
              <a:spAutoFit/>
            </a:bodyPr>
            <a:lstStyle/>
            <a:p>
              <a:pPr algn="just" defTabSz="457200">
                <a:lnSpc>
                  <a:spcPct val="130000"/>
                </a:lnSpc>
                <a:buClrTx/>
              </a:pPr>
              <a:r>
                <a:rPr lang="vi-VN"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amine có phân tử khối thấp thường ở thể khí ở nhiệt độ phòng.</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4972318" y="3518139"/>
            <a:ext cx="3644978" cy="1381413"/>
            <a:chOff x="9798308" y="7497590"/>
            <a:chExt cx="7289954" cy="2762824"/>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08" y="7497590"/>
              <a:ext cx="7289954" cy="2762824"/>
              <a:chOff x="-46789" y="-38100"/>
              <a:chExt cx="1919988" cy="727657"/>
            </a:xfrm>
          </p:grpSpPr>
          <p:sp>
            <p:nvSpPr>
              <p:cNvPr id="52" name="Freeform 23">
                <a:extLst>
                  <a:ext uri="{FF2B5EF4-FFF2-40B4-BE49-F238E27FC236}">
                    <a16:creationId xmlns:a16="http://schemas.microsoft.com/office/drawing/2014/main" id="{69039495-4E56-7DE2-DDAC-AA4FB9D3F4B0}"/>
                  </a:ext>
                </a:extLst>
              </p:cNvPr>
              <p:cNvSpPr/>
              <p:nvPr/>
            </p:nvSpPr>
            <p:spPr>
              <a:xfrm>
                <a:off x="-46789" y="-19051"/>
                <a:ext cx="1900171" cy="708608"/>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1"/>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276738" y="7802500"/>
              <a:ext cx="6563874" cy="2090444"/>
            </a:xfrm>
            <a:prstGeom prst="rect">
              <a:avLst/>
            </a:prstGeom>
            <a:noFill/>
          </p:spPr>
          <p:txBody>
            <a:bodyPr wrap="square">
              <a:spAutoFit/>
            </a:bodyPr>
            <a:lstStyle/>
            <a:p>
              <a:pPr algn="just" defTabSz="457200">
                <a:lnSpc>
                  <a:spcPct val="150000"/>
                </a:lnSpc>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Amine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phản</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ứng</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acid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tạo</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thành</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muối</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7" y="322552"/>
            <a:ext cx="7942741" cy="1548685"/>
            <a:chOff x="1428750" y="708800"/>
            <a:chExt cx="15885480" cy="3097369"/>
          </a:xfrm>
        </p:grpSpPr>
        <p:grpSp>
          <p:nvGrpSpPr>
            <p:cNvPr id="13" name="Group 13"/>
            <p:cNvGrpSpPr/>
            <p:nvPr/>
          </p:nvGrpSpPr>
          <p:grpSpPr>
            <a:xfrm>
              <a:off x="1428750" y="1318439"/>
              <a:ext cx="15885480" cy="2487730"/>
              <a:chOff x="0" y="-90621"/>
              <a:chExt cx="4677247" cy="732476"/>
            </a:xfrm>
          </p:grpSpPr>
          <p:sp>
            <p:nvSpPr>
              <p:cNvPr id="14" name="Freeform 14"/>
              <p:cNvSpPr/>
              <p:nvPr/>
            </p:nvSpPr>
            <p:spPr>
              <a:xfrm>
                <a:off x="0" y="-90621"/>
                <a:ext cx="4677247" cy="651964"/>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accent5">
                  <a:lumMod val="25000"/>
                </a:schemeClr>
              </a:solidFill>
            </p:spPr>
            <p:txBody>
              <a:bodyPr/>
              <a:lstStyle/>
              <a:p>
                <a:endParaRPr lang="en-US"/>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50" y="708800"/>
              <a:ext cx="3981450" cy="1367188"/>
              <a:chOff x="0" y="-38100"/>
              <a:chExt cx="1898701" cy="402549"/>
            </a:xfrm>
          </p:grpSpPr>
          <p:sp>
            <p:nvSpPr>
              <p:cNvPr id="17" name="Freeform 17"/>
              <p:cNvSpPr/>
              <p:nvPr/>
            </p:nvSpPr>
            <p:spPr>
              <a:xfrm>
                <a:off x="0" y="-37184"/>
                <a:ext cx="1620667"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accent5">
                  <a:lumMod val="1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8" y="917590"/>
              <a:ext cx="2558884" cy="736356"/>
            </a:xfrm>
            <a:prstGeom prst="rect">
              <a:avLst/>
            </a:prstGeom>
          </p:spPr>
          <p:txBody>
            <a:bodyPr wrap="square" lIns="0" tIns="0" rIns="0" bIns="0" rtlCol="0" anchor="t">
              <a:spAutoFit/>
            </a:bodyPr>
            <a:lstStyle/>
            <a:p>
              <a:pPr algn="ctr" defTabSz="457200">
                <a:lnSpc>
                  <a:spcPts val="3080"/>
                </a:lnSpc>
                <a:buClrTx/>
              </a:pPr>
              <a:r>
                <a:rPr lang="en-US" sz="2400" b="1" kern="120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2400" b="1" kern="1200">
                  <a:solidFill>
                    <a:srgbClr val="FBFAF5"/>
                  </a:solidFill>
                  <a:latin typeface="Arial" panose="020B0604020202020204" pitchFamily="34" charset="0"/>
                  <a:ea typeface="Eastman Grotesque Bold"/>
                  <a:cs typeface="Arial" panose="020B0604020202020204" pitchFamily="34" charset="0"/>
                  <a:sym typeface="Eastman Grotesque Bold"/>
                </a:rPr>
                <a:t> 2:</a:t>
              </a:r>
              <a:endPar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endParaRPr>
            </a:p>
          </p:txBody>
        </p:sp>
        <p:sp>
          <p:nvSpPr>
            <p:cNvPr id="21" name="TextBox 21"/>
            <p:cNvSpPr txBox="1"/>
            <p:nvPr/>
          </p:nvSpPr>
          <p:spPr>
            <a:xfrm>
              <a:off x="2291298" y="2278839"/>
              <a:ext cx="14092163" cy="677108"/>
            </a:xfrm>
            <a:prstGeom prst="rect">
              <a:avLst/>
            </a:prstGeom>
          </p:spPr>
          <p:txBody>
            <a:bodyPr wrap="square" lIns="0" tIns="0" rIns="0" bIns="0" rtlCol="0" anchor="ctr">
              <a:spAutoFit/>
            </a:bodyPr>
            <a:lstStyle/>
            <a:p>
              <a:pPr marL="0" marR="0" algn="just">
                <a:spcBef>
                  <a:spcPts val="0"/>
                </a:spcBef>
                <a:spcAft>
                  <a:spcPts val="0"/>
                </a:spcAft>
              </a:pP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Phát biểu nào dưới đây về tính chất của amine là đúng?</a:t>
              </a:r>
              <a:endPar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636937" y="3378380"/>
            <a:ext cx="477284" cy="477284"/>
          </a:xfrm>
          <a:prstGeom prst="roundRect">
            <a:avLst/>
          </a:prstGeom>
          <a:solidFill>
            <a:srgbClr val="FF9900"/>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4745034" y="1871237"/>
            <a:ext cx="477284" cy="477284"/>
          </a:xfrm>
          <a:prstGeom prst="roundRect">
            <a:avLst/>
          </a:prstGeom>
          <a:solidFill>
            <a:srgbClr val="FF9900"/>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1859927"/>
            <a:ext cx="477284" cy="477284"/>
          </a:xfrm>
          <a:prstGeom prst="roundRect">
            <a:avLst/>
          </a:prstGeom>
          <a:solidFill>
            <a:srgbClr val="FF9900"/>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4747841" y="3398817"/>
            <a:ext cx="477284" cy="477284"/>
          </a:xfrm>
          <a:prstGeom prst="roundRect">
            <a:avLst/>
          </a:prstGeom>
          <a:solidFill>
            <a:srgbClr val="FF9900"/>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110755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56823A"/>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C2209B5-FD7B-AE37-2FB9-A05B9120D806}"/>
              </a:ext>
            </a:extLst>
          </p:cNvPr>
          <p:cNvSpPr/>
          <p:nvPr/>
        </p:nvSpPr>
        <p:spPr>
          <a:xfrm>
            <a:off x="-231114" y="266213"/>
            <a:ext cx="4749773" cy="510363"/>
          </a:xfrm>
          <a:prstGeom prst="roundRect">
            <a:avLst>
              <a:gd name="adj" fmla="val 50000"/>
            </a:avLst>
          </a:prstGeom>
          <a:solidFill>
            <a:srgbClr val="94CE51">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ea typeface="+mn-ea"/>
                <a:cs typeface="Arial" panose="020B0604020202020204" pitchFamily="34" charset="0"/>
              </a:rPr>
              <a:t> Câu</a:t>
            </a:r>
            <a:r>
              <a:rPr kumimoji="0" lang="en-US" sz="2000" b="1" i="0" u="none" strike="noStrike" kern="0" cap="none" spc="0" normalizeH="0" noProof="0">
                <a:ln>
                  <a:noFill/>
                </a:ln>
                <a:solidFill>
                  <a:srgbClr val="000000"/>
                </a:solidFill>
                <a:effectLst/>
                <a:uLnTx/>
                <a:uFillTx/>
                <a:latin typeface="Arial"/>
                <a:ea typeface="+mn-ea"/>
                <a:cs typeface="Arial" panose="020B0604020202020204" pitchFamily="34" charset="0"/>
              </a:rPr>
              <a:t> 3. </a:t>
            </a:r>
            <a:r>
              <a:rPr kumimoji="0" lang="en-US" sz="2000" b="1" i="0" u="none" strike="noStrike" kern="0" cap="none" spc="0" normalizeH="0" baseline="0" noProof="0">
                <a:ln>
                  <a:noFill/>
                </a:ln>
                <a:solidFill>
                  <a:srgbClr val="000000"/>
                </a:solidFill>
                <a:effectLst/>
                <a:uLnTx/>
                <a:uFillTx/>
                <a:latin typeface="Arial"/>
                <a:ea typeface="+mn-ea"/>
                <a:cs typeface="Arial" panose="020B0604020202020204" pitchFamily="34" charset="0"/>
              </a:rPr>
              <a:t>Trắc</a:t>
            </a:r>
            <a:r>
              <a:rPr kumimoji="0" lang="en-US" sz="2000" b="1" i="0" u="none" strike="noStrike" kern="0" cap="none" spc="0" normalizeH="0" noProof="0">
                <a:ln>
                  <a:noFill/>
                </a:ln>
                <a:solidFill>
                  <a:srgbClr val="000000"/>
                </a:solidFill>
                <a:effectLst/>
                <a:uLnTx/>
                <a:uFillTx/>
                <a:latin typeface="Arial"/>
                <a:ea typeface="+mn-ea"/>
                <a:cs typeface="Arial" panose="020B0604020202020204" pitchFamily="34" charset="0"/>
              </a:rPr>
              <a:t> </a:t>
            </a:r>
            <a:r>
              <a:rPr kumimoji="0" lang="en-US" sz="2000" b="1" i="0" u="none" strike="noStrike" kern="0" cap="none" spc="0" normalizeH="0" noProof="0" dirty="0" err="1">
                <a:ln>
                  <a:noFill/>
                </a:ln>
                <a:solidFill>
                  <a:srgbClr val="000000"/>
                </a:solidFill>
                <a:effectLst/>
                <a:uLnTx/>
                <a:uFillTx/>
                <a:latin typeface="Arial"/>
                <a:ea typeface="+mn-ea"/>
                <a:cs typeface="Arial" panose="020B0604020202020204" pitchFamily="34" charset="0"/>
              </a:rPr>
              <a:t>nghiệm</a:t>
            </a:r>
            <a:r>
              <a:rPr kumimoji="0" lang="en-US" sz="2000" b="1" i="0" u="none" strike="noStrike" kern="0" cap="none" spc="0" normalizeH="0" noProof="0" dirty="0">
                <a:ln>
                  <a:noFill/>
                </a:ln>
                <a:solidFill>
                  <a:srgbClr val="000000"/>
                </a:solidFill>
                <a:effectLst/>
                <a:uLnTx/>
                <a:uFillTx/>
                <a:latin typeface="Arial"/>
                <a:ea typeface="+mn-ea"/>
                <a:cs typeface="Arial" panose="020B0604020202020204" pitchFamily="34" charset="0"/>
              </a:rPr>
              <a:t> </a:t>
            </a:r>
            <a:r>
              <a:rPr kumimoji="0" lang="en-US" sz="2000" b="1" i="0" u="none" strike="noStrike" kern="0" cap="none" spc="0" normalizeH="0" noProof="0" dirty="0" err="1">
                <a:ln>
                  <a:noFill/>
                </a:ln>
                <a:solidFill>
                  <a:srgbClr val="000000"/>
                </a:solidFill>
                <a:effectLst/>
                <a:uLnTx/>
                <a:uFillTx/>
                <a:latin typeface="Arial"/>
                <a:ea typeface="+mn-ea"/>
                <a:cs typeface="Arial" panose="020B0604020202020204" pitchFamily="34" charset="0"/>
              </a:rPr>
              <a:t>đúng</a:t>
            </a:r>
            <a:r>
              <a:rPr kumimoji="0" lang="en-US" sz="2000" b="1" i="0" u="none" strike="noStrike" kern="0" cap="none" spc="0" normalizeH="0" noProof="0" dirty="0">
                <a:ln>
                  <a:noFill/>
                </a:ln>
                <a:solidFill>
                  <a:srgbClr val="000000"/>
                </a:solidFill>
                <a:effectLst/>
                <a:uLnTx/>
                <a:uFillTx/>
                <a:latin typeface="Arial"/>
                <a:ea typeface="+mn-ea"/>
                <a:cs typeface="Arial" panose="020B0604020202020204" pitchFamily="34" charset="0"/>
              </a:rPr>
              <a:t>/</a:t>
            </a:r>
            <a:r>
              <a:rPr kumimoji="0" lang="en-US" sz="2000" b="1" i="0" u="none" strike="noStrike" kern="0" cap="none" spc="0" normalizeH="0" noProof="0" dirty="0" err="1">
                <a:ln>
                  <a:noFill/>
                </a:ln>
                <a:solidFill>
                  <a:srgbClr val="000000"/>
                </a:solidFill>
                <a:effectLst/>
                <a:uLnTx/>
                <a:uFillTx/>
                <a:latin typeface="Arial"/>
                <a:ea typeface="+mn-ea"/>
                <a:cs typeface="Arial" panose="020B0604020202020204" pitchFamily="34" charset="0"/>
              </a:rPr>
              <a:t>sai</a:t>
            </a:r>
            <a:r>
              <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t>
            </a:r>
          </a:p>
        </p:txBody>
      </p:sp>
      <p:grpSp>
        <p:nvGrpSpPr>
          <p:cNvPr id="2" name="Group 1">
            <a:extLst>
              <a:ext uri="{FF2B5EF4-FFF2-40B4-BE49-F238E27FC236}">
                <a16:creationId xmlns:a16="http://schemas.microsoft.com/office/drawing/2014/main" id="{7D9554D2-E1E7-B931-564C-0860BAA2EF72}"/>
              </a:ext>
            </a:extLst>
          </p:cNvPr>
          <p:cNvGrpSpPr/>
          <p:nvPr/>
        </p:nvGrpSpPr>
        <p:grpSpPr>
          <a:xfrm>
            <a:off x="371819" y="1088670"/>
            <a:ext cx="8400362" cy="3563205"/>
            <a:chOff x="371819" y="1088670"/>
            <a:chExt cx="8400362" cy="3563205"/>
          </a:xfrm>
        </p:grpSpPr>
        <p:sp>
          <p:nvSpPr>
            <p:cNvPr id="5" name="TextBox 4">
              <a:extLst>
                <a:ext uri="{FF2B5EF4-FFF2-40B4-BE49-F238E27FC236}">
                  <a16:creationId xmlns:a16="http://schemas.microsoft.com/office/drawing/2014/main" id="{1A847BB6-F0EF-1E9E-F51C-7CB83E80E9AE}"/>
                </a:ext>
              </a:extLst>
            </p:cNvPr>
            <p:cNvSpPr txBox="1"/>
            <p:nvPr/>
          </p:nvSpPr>
          <p:spPr>
            <a:xfrm>
              <a:off x="371819" y="1088670"/>
              <a:ext cx="8400362" cy="400110"/>
            </a:xfrm>
            <a:prstGeom prst="rect">
              <a:avLst/>
            </a:prstGeom>
            <a:noFill/>
          </p:spPr>
          <p:txBody>
            <a:bodyPr wrap="square">
              <a:spAutoFit/>
            </a:bodyPr>
            <a:lstStyle/>
            <a:p>
              <a:pPr marL="0" marR="0" algn="just">
                <a:spcBef>
                  <a:spcPts val="0"/>
                </a:spcBef>
                <a:spcAft>
                  <a:spcPts val="0"/>
                </a:spcAft>
              </a:pP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phát</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hóa</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amine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đây</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sai</a:t>
              </a:r>
              <a:r>
                <a:rPr lang="fr-FR"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C641198A-4367-652A-BE80-E8C90CC03842}"/>
                </a:ext>
              </a:extLst>
            </p:cNvPr>
            <p:cNvGrpSpPr/>
            <p:nvPr/>
          </p:nvGrpSpPr>
          <p:grpSpPr>
            <a:xfrm>
              <a:off x="371819" y="1577251"/>
              <a:ext cx="7967950" cy="3074624"/>
              <a:chOff x="371819" y="1577251"/>
              <a:chExt cx="7967950" cy="3074624"/>
            </a:xfrm>
          </p:grpSpPr>
          <p:sp>
            <p:nvSpPr>
              <p:cNvPr id="7" name="TextBox 6">
                <a:extLst>
                  <a:ext uri="{FF2B5EF4-FFF2-40B4-BE49-F238E27FC236}">
                    <a16:creationId xmlns:a16="http://schemas.microsoft.com/office/drawing/2014/main" id="{ECDF5F5F-25D8-5D2C-738F-7656AF1C5918}"/>
                  </a:ext>
                </a:extLst>
              </p:cNvPr>
              <p:cNvSpPr txBox="1"/>
              <p:nvPr/>
            </p:nvSpPr>
            <p:spPr>
              <a:xfrm>
                <a:off x="371819" y="1577251"/>
                <a:ext cx="7075583" cy="3074624"/>
              </a:xfrm>
              <a:prstGeom prst="rect">
                <a:avLst/>
              </a:prstGeom>
              <a:noFill/>
            </p:spPr>
            <p:txBody>
              <a:bodyPr wrap="square">
                <a:spAutoFit/>
              </a:bodyPr>
              <a:lstStyle/>
              <a:p>
                <a:pPr marL="457200" marR="0" lvl="0" indent="-457200" algn="just" defTabSz="914400" rtl="0" eaLnBrk="1" fontAlgn="auto" latinLnBrk="0" hangingPunct="1">
                  <a:lnSpc>
                    <a:spcPct val="200000"/>
                  </a:lnSpc>
                  <a:spcBef>
                    <a:spcPts val="0"/>
                  </a:spcBef>
                  <a:spcAft>
                    <a:spcPts val="0"/>
                  </a:spcAft>
                  <a:buClr>
                    <a:srgbClr val="000000"/>
                  </a:buClr>
                  <a:buSzTx/>
                  <a:buFont typeface="+mj-lt"/>
                  <a:buAutoNum type="alphaLcParenR"/>
                  <a:tabLst/>
                  <a:defRPr/>
                </a:pP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Amine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phản</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ứng</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với</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dung</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dịch</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HCl</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tạo</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thành</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amide.</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457200" marR="0" lvl="0" indent="-457200" algn="just" defTabSz="914400" rtl="0" eaLnBrk="1" fontAlgn="auto" latinLnBrk="0" hangingPunct="1">
                  <a:lnSpc>
                    <a:spcPct val="200000"/>
                  </a:lnSpc>
                  <a:spcBef>
                    <a:spcPts val="0"/>
                  </a:spcBef>
                  <a:spcAft>
                    <a:spcPts val="0"/>
                  </a:spcAft>
                  <a:buClr>
                    <a:srgbClr val="000000"/>
                  </a:buClr>
                  <a:buSzTx/>
                  <a:buFont typeface="+mj-lt"/>
                  <a:buAutoNum type="alphaLcParenR"/>
                  <a:tabLst/>
                  <a:defRPr/>
                </a:pP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Dung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dịch</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amine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tạo</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môi</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kiềm</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457200" marR="0" lvl="0" indent="-457200" algn="just" defTabSz="914400" rtl="0" eaLnBrk="1" fontAlgn="auto" latinLnBrk="0" hangingPunct="1">
                  <a:lnSpc>
                    <a:spcPct val="200000"/>
                  </a:lnSpc>
                  <a:spcBef>
                    <a:spcPts val="0"/>
                  </a:spcBef>
                  <a:spcAft>
                    <a:spcPts val="0"/>
                  </a:spcAft>
                  <a:buClr>
                    <a:srgbClr val="000000"/>
                  </a:buClr>
                  <a:buSzTx/>
                  <a:buFont typeface="+mj-lt"/>
                  <a:buAutoNum type="alphaLcParenR"/>
                  <a:tabLst/>
                  <a:defRPr/>
                </a:pP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Methylamine</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ethylamine</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tạo</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được</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phức</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chất</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với</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Cu</a:t>
                </a:r>
                <a:r>
                  <a:rPr kumimoji="0" lang="fr-FR" sz="2000" b="0" i="0" u="none" strike="noStrike" kern="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2+</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457200" marR="0" lvl="0" indent="-457200" algn="just" defTabSz="914400" rtl="0" eaLnBrk="1" fontAlgn="auto" latinLnBrk="0" hangingPunct="1">
                  <a:lnSpc>
                    <a:spcPct val="200000"/>
                  </a:lnSpc>
                  <a:spcBef>
                    <a:spcPts val="0"/>
                  </a:spcBef>
                  <a:spcAft>
                    <a:spcPts val="0"/>
                  </a:spcAft>
                  <a:buClr>
                    <a:srgbClr val="000000"/>
                  </a:buClr>
                  <a:buSzTx/>
                  <a:buFont typeface="+mj-lt"/>
                  <a:buAutoNum type="alphaLcParenR"/>
                  <a:tabLst/>
                  <a:defRPr/>
                </a:pP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Aniline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có</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thể</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tạo</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thành</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muối</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diazonium</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trong</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một</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số</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điều</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kiện</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nhất</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fr-FR"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định</a:t>
                </a:r>
                <a:r>
                  <a:rPr kumimoji="0" lang="fr-FR"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D364FC96-51FB-EE30-DEE2-6F61A14986D2}"/>
                  </a:ext>
                </a:extLst>
              </p:cNvPr>
              <p:cNvSpPr/>
              <p:nvPr/>
            </p:nvSpPr>
            <p:spPr>
              <a:xfrm>
                <a:off x="7888077" y="1756423"/>
                <a:ext cx="451692" cy="451692"/>
              </a:xfrm>
              <a:prstGeom prst="roundRect">
                <a:avLst/>
              </a:prstGeom>
              <a:solidFill>
                <a:schemeClr val="tx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51C22A8-9960-747A-9B61-52D55FB6C796}"/>
                  </a:ext>
                </a:extLst>
              </p:cNvPr>
              <p:cNvSpPr/>
              <p:nvPr/>
            </p:nvSpPr>
            <p:spPr>
              <a:xfrm>
                <a:off x="7888077" y="2388122"/>
                <a:ext cx="451692" cy="451692"/>
              </a:xfrm>
              <a:prstGeom prst="roundRect">
                <a:avLst/>
              </a:prstGeom>
              <a:solidFill>
                <a:schemeClr val="tx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540B408-DBE0-877F-8B50-A9EDCCE879CC}"/>
                  </a:ext>
                </a:extLst>
              </p:cNvPr>
              <p:cNvSpPr/>
              <p:nvPr/>
            </p:nvSpPr>
            <p:spPr>
              <a:xfrm>
                <a:off x="7888077" y="3107457"/>
                <a:ext cx="451692" cy="451692"/>
              </a:xfrm>
              <a:prstGeom prst="roundRect">
                <a:avLst/>
              </a:prstGeom>
              <a:solidFill>
                <a:schemeClr val="tx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D715B49-E6D2-F6E1-A81A-14E04A06BEBD}"/>
                  </a:ext>
                </a:extLst>
              </p:cNvPr>
              <p:cNvSpPr/>
              <p:nvPr/>
            </p:nvSpPr>
            <p:spPr>
              <a:xfrm>
                <a:off x="7888077" y="3828984"/>
                <a:ext cx="451692" cy="451692"/>
              </a:xfrm>
              <a:prstGeom prst="roundRect">
                <a:avLst/>
              </a:prstGeom>
              <a:solidFill>
                <a:schemeClr val="tx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extBox 12">
            <a:extLst>
              <a:ext uri="{FF2B5EF4-FFF2-40B4-BE49-F238E27FC236}">
                <a16:creationId xmlns:a16="http://schemas.microsoft.com/office/drawing/2014/main" id="{D90BAC40-A238-3216-2351-DB4514076491}"/>
              </a:ext>
            </a:extLst>
          </p:cNvPr>
          <p:cNvSpPr txBox="1"/>
          <p:nvPr/>
        </p:nvSpPr>
        <p:spPr>
          <a:xfrm>
            <a:off x="7935829" y="1800874"/>
            <a:ext cx="356188" cy="400110"/>
          </a:xfrm>
          <a:prstGeom prst="rect">
            <a:avLst/>
          </a:prstGeom>
          <a:noFill/>
        </p:spPr>
        <p:txBody>
          <a:bodyPr wrap="none" rtlCol="0">
            <a:spAutoFit/>
          </a:bodyPr>
          <a:lstStyle/>
          <a:p>
            <a:pPr algn="ctr"/>
            <a:r>
              <a:rPr lang="en-US" sz="2000" dirty="0">
                <a:solidFill>
                  <a:srgbClr val="FF0000"/>
                </a:solidFill>
              </a:rPr>
              <a:t>S</a:t>
            </a:r>
          </a:p>
        </p:txBody>
      </p:sp>
      <p:sp>
        <p:nvSpPr>
          <p:cNvPr id="14" name="TextBox 13">
            <a:extLst>
              <a:ext uri="{FF2B5EF4-FFF2-40B4-BE49-F238E27FC236}">
                <a16:creationId xmlns:a16="http://schemas.microsoft.com/office/drawing/2014/main" id="{EA274F31-D7E6-E1AF-BAE4-A93EBD3C779E}"/>
              </a:ext>
            </a:extLst>
          </p:cNvPr>
          <p:cNvSpPr txBox="1"/>
          <p:nvPr/>
        </p:nvSpPr>
        <p:spPr>
          <a:xfrm>
            <a:off x="7928615" y="2437512"/>
            <a:ext cx="370615" cy="400110"/>
          </a:xfrm>
          <a:prstGeom prst="rect">
            <a:avLst/>
          </a:prstGeom>
          <a:noFill/>
        </p:spPr>
        <p:txBody>
          <a:bodyPr wrap="none" rtlCol="0">
            <a:spAutoFit/>
          </a:bodyPr>
          <a:lstStyle/>
          <a:p>
            <a:pPr algn="ctr"/>
            <a:r>
              <a:rPr lang="en-US" sz="2000" dirty="0">
                <a:solidFill>
                  <a:srgbClr val="00B050"/>
                </a:solidFill>
              </a:rPr>
              <a:t>Đ</a:t>
            </a:r>
          </a:p>
        </p:txBody>
      </p:sp>
      <p:sp>
        <p:nvSpPr>
          <p:cNvPr id="15" name="TextBox 14">
            <a:extLst>
              <a:ext uri="{FF2B5EF4-FFF2-40B4-BE49-F238E27FC236}">
                <a16:creationId xmlns:a16="http://schemas.microsoft.com/office/drawing/2014/main" id="{D7D4A648-80EA-E51E-4E97-9F0020B42D39}"/>
              </a:ext>
            </a:extLst>
          </p:cNvPr>
          <p:cNvSpPr txBox="1"/>
          <p:nvPr/>
        </p:nvSpPr>
        <p:spPr>
          <a:xfrm>
            <a:off x="7928614" y="3133248"/>
            <a:ext cx="370615" cy="400110"/>
          </a:xfrm>
          <a:prstGeom prst="rect">
            <a:avLst/>
          </a:prstGeom>
          <a:noFill/>
        </p:spPr>
        <p:txBody>
          <a:bodyPr wrap="none" rtlCol="0">
            <a:spAutoFit/>
          </a:bodyPr>
          <a:lstStyle/>
          <a:p>
            <a:pPr algn="ctr"/>
            <a:r>
              <a:rPr lang="en-US" sz="2000" dirty="0">
                <a:solidFill>
                  <a:srgbClr val="00B050"/>
                </a:solidFill>
              </a:rPr>
              <a:t>Đ</a:t>
            </a:r>
          </a:p>
        </p:txBody>
      </p:sp>
      <p:sp>
        <p:nvSpPr>
          <p:cNvPr id="16" name="TextBox 15">
            <a:extLst>
              <a:ext uri="{FF2B5EF4-FFF2-40B4-BE49-F238E27FC236}">
                <a16:creationId xmlns:a16="http://schemas.microsoft.com/office/drawing/2014/main" id="{FBB22EE3-3066-DD35-613D-995A79A68546}"/>
              </a:ext>
            </a:extLst>
          </p:cNvPr>
          <p:cNvSpPr txBox="1"/>
          <p:nvPr/>
        </p:nvSpPr>
        <p:spPr>
          <a:xfrm>
            <a:off x="7935829" y="3854775"/>
            <a:ext cx="370615" cy="400110"/>
          </a:xfrm>
          <a:prstGeom prst="rect">
            <a:avLst/>
          </a:prstGeom>
          <a:noFill/>
        </p:spPr>
        <p:txBody>
          <a:bodyPr wrap="none" rtlCol="0">
            <a:spAutoFit/>
          </a:bodyPr>
          <a:lstStyle/>
          <a:p>
            <a:pPr algn="ctr"/>
            <a:r>
              <a:rPr lang="en-US" sz="2000" dirty="0">
                <a:solidFill>
                  <a:srgbClr val="00B050"/>
                </a:solidFill>
              </a:rPr>
              <a:t>Đ</a:t>
            </a:r>
          </a:p>
        </p:txBody>
      </p:sp>
    </p:spTree>
    <p:extLst>
      <p:ext uri="{BB962C8B-B14F-4D97-AF65-F5344CB8AC3E}">
        <p14:creationId xmlns:p14="http://schemas.microsoft.com/office/powerpoint/2010/main" val="123092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4" grpId="0"/>
      <p:bldP spid="15" grpId="0"/>
      <p:bldP spid="1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4FA15F8-50D8-8BF1-F2CB-14A4735B84EA}"/>
              </a:ext>
            </a:extLst>
          </p:cNvPr>
          <p:cNvSpPr/>
          <p:nvPr/>
        </p:nvSpPr>
        <p:spPr>
          <a:xfrm>
            <a:off x="445590" y="373231"/>
            <a:ext cx="1840410" cy="552893"/>
          </a:xfrm>
          <a:prstGeom prst="roundRect">
            <a:avLst/>
          </a:prstGeom>
          <a:solidFill>
            <a:srgbClr val="4C4980"/>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cs typeface="Arial" panose="020B0604020202020204" pitchFamily="34" charset="0"/>
              </a:rPr>
              <a:t>Câu 4.</a:t>
            </a:r>
            <a:endParaRPr kumimoji="0" lang="en-US" sz="20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5" name="TextBox 4">
            <a:extLst>
              <a:ext uri="{FF2B5EF4-FFF2-40B4-BE49-F238E27FC236}">
                <a16:creationId xmlns:a16="http://schemas.microsoft.com/office/drawing/2014/main" id="{25A26DDD-7178-499B-03E0-27DBF6DCD2FC}"/>
              </a:ext>
            </a:extLst>
          </p:cNvPr>
          <p:cNvSpPr txBox="1"/>
          <p:nvPr/>
        </p:nvSpPr>
        <p:spPr>
          <a:xfrm>
            <a:off x="2424223" y="449622"/>
            <a:ext cx="6060558" cy="400110"/>
          </a:xfrm>
          <a:prstGeom prst="rect">
            <a:avLst/>
          </a:prstGeom>
          <a:noFill/>
        </p:spPr>
        <p:txBody>
          <a:bodyPr wrap="square">
            <a:spAutoFit/>
          </a:bodyPr>
          <a:lstStyle/>
          <a:p>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amine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ngành</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dược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FC6C04A-712B-CA09-50AF-1A7748AB4386}"/>
              </a:ext>
            </a:extLst>
          </p:cNvPr>
          <p:cNvSpPr txBox="1"/>
          <p:nvPr/>
        </p:nvSpPr>
        <p:spPr>
          <a:xfrm>
            <a:off x="3817088" y="1112629"/>
            <a:ext cx="1509824" cy="400110"/>
          </a:xfrm>
          <a:prstGeom prst="rect">
            <a:avLst/>
          </a:prstGeom>
          <a:noFill/>
        </p:spPr>
        <p:txBody>
          <a:bodyPr wrap="square" rtlCol="0">
            <a:spAutoFit/>
          </a:bodyPr>
          <a:lstStyle/>
          <a:p>
            <a:pPr algn="ctr"/>
            <a:r>
              <a:rPr lang="en-US" sz="2000" b="1" u="sng" dirty="0">
                <a:solidFill>
                  <a:srgbClr val="B94F6B"/>
                </a:solidFill>
              </a:rPr>
              <a:t>GỢI Ý</a:t>
            </a:r>
          </a:p>
        </p:txBody>
      </p:sp>
      <p:sp>
        <p:nvSpPr>
          <p:cNvPr id="8" name="TextBox 7">
            <a:extLst>
              <a:ext uri="{FF2B5EF4-FFF2-40B4-BE49-F238E27FC236}">
                <a16:creationId xmlns:a16="http://schemas.microsoft.com/office/drawing/2014/main" id="{24270FF1-5F0A-9DBB-C1CF-AFFF27CB340B}"/>
              </a:ext>
            </a:extLst>
          </p:cNvPr>
          <p:cNvSpPr txBox="1"/>
          <p:nvPr/>
        </p:nvSpPr>
        <p:spPr>
          <a:xfrm>
            <a:off x="445590" y="1683110"/>
            <a:ext cx="7124791" cy="400110"/>
          </a:xfrm>
          <a:prstGeom prst="rect">
            <a:avLst/>
          </a:prstGeom>
          <a:noFill/>
        </p:spPr>
        <p:txBody>
          <a:bodyPr wrap="square">
            <a:spAutoFit/>
          </a:bodyPr>
          <a:lstStyle/>
          <a:p>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Amine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thuốc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chẳng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hạn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18B9DB1-0A95-8293-AA3E-A5975897AAB2}"/>
              </a:ext>
            </a:extLst>
          </p:cNvPr>
          <p:cNvGrpSpPr/>
          <p:nvPr/>
        </p:nvGrpSpPr>
        <p:grpSpPr>
          <a:xfrm>
            <a:off x="445590" y="2377025"/>
            <a:ext cx="2674088" cy="2484037"/>
            <a:chOff x="445590" y="2377025"/>
            <a:chExt cx="2674088" cy="2484037"/>
          </a:xfrm>
        </p:grpSpPr>
        <p:pic>
          <p:nvPicPr>
            <p:cNvPr id="10" name="Picture 9">
              <a:extLst>
                <a:ext uri="{FF2B5EF4-FFF2-40B4-BE49-F238E27FC236}">
                  <a16:creationId xmlns:a16="http://schemas.microsoft.com/office/drawing/2014/main" id="{5424903C-CC51-3175-790F-2175D71D89C3}"/>
                </a:ext>
              </a:extLst>
            </p:cNvPr>
            <p:cNvPicPr>
              <a:picLocks noChangeAspect="1"/>
            </p:cNvPicPr>
            <p:nvPr/>
          </p:nvPicPr>
          <p:blipFill>
            <a:blip r:embed="rId2"/>
            <a:stretch>
              <a:fillRect/>
            </a:stretch>
          </p:blipFill>
          <p:spPr>
            <a:xfrm>
              <a:off x="445590" y="2377025"/>
              <a:ext cx="2674088" cy="2005566"/>
            </a:xfrm>
            <a:prstGeom prst="rect">
              <a:avLst/>
            </a:prstGeom>
          </p:spPr>
        </p:pic>
        <p:sp>
          <p:nvSpPr>
            <p:cNvPr id="12" name="TextBox 11">
              <a:extLst>
                <a:ext uri="{FF2B5EF4-FFF2-40B4-BE49-F238E27FC236}">
                  <a16:creationId xmlns:a16="http://schemas.microsoft.com/office/drawing/2014/main" id="{397A879E-469C-C125-DD75-68EFCE51F1A3}"/>
                </a:ext>
              </a:extLst>
            </p:cNvPr>
            <p:cNvSpPr txBox="1"/>
            <p:nvPr/>
          </p:nvSpPr>
          <p:spPr>
            <a:xfrm>
              <a:off x="445590" y="4491730"/>
              <a:ext cx="2674088" cy="369332"/>
            </a:xfrm>
            <a:prstGeom prst="rect">
              <a:avLst/>
            </a:prstGeom>
            <a:solidFill>
              <a:schemeClr val="accent3"/>
            </a:solidFill>
          </p:spPr>
          <p:txBody>
            <a:bodyPr wrap="square" rtlCol="0">
              <a:spAutoFit/>
            </a:bodyPr>
            <a:lstStyle/>
            <a:p>
              <a:pPr algn="ctr"/>
              <a:r>
                <a:rPr lang="en-US" sz="1800" dirty="0" err="1"/>
                <a:t>Thuốc</a:t>
              </a:r>
              <a:r>
                <a:rPr lang="en-US" sz="1800" dirty="0"/>
                <a:t> </a:t>
              </a:r>
              <a:r>
                <a:rPr lang="en-US" sz="1800" dirty="0" err="1"/>
                <a:t>giảm</a:t>
              </a:r>
              <a:r>
                <a:rPr lang="en-US" sz="1800" dirty="0"/>
                <a:t> </a:t>
              </a:r>
              <a:r>
                <a:rPr lang="en-US" sz="1800" dirty="0" err="1"/>
                <a:t>đau</a:t>
              </a:r>
              <a:endParaRPr lang="en-US" sz="1800" dirty="0"/>
            </a:p>
          </p:txBody>
        </p:sp>
      </p:grpSp>
      <p:grpSp>
        <p:nvGrpSpPr>
          <p:cNvPr id="14" name="Group 13">
            <a:extLst>
              <a:ext uri="{FF2B5EF4-FFF2-40B4-BE49-F238E27FC236}">
                <a16:creationId xmlns:a16="http://schemas.microsoft.com/office/drawing/2014/main" id="{5A7A5695-F92F-29DC-811B-1F9797DCC38B}"/>
              </a:ext>
            </a:extLst>
          </p:cNvPr>
          <p:cNvGrpSpPr/>
          <p:nvPr/>
        </p:nvGrpSpPr>
        <p:grpSpPr>
          <a:xfrm>
            <a:off x="3234955" y="2377025"/>
            <a:ext cx="2674088" cy="2484037"/>
            <a:chOff x="445589" y="2377025"/>
            <a:chExt cx="2674088" cy="2484037"/>
          </a:xfrm>
        </p:grpSpPr>
        <p:pic>
          <p:nvPicPr>
            <p:cNvPr id="15" name="Picture 14">
              <a:extLst>
                <a:ext uri="{FF2B5EF4-FFF2-40B4-BE49-F238E27FC236}">
                  <a16:creationId xmlns:a16="http://schemas.microsoft.com/office/drawing/2014/main" id="{AD0B9A92-D050-A08C-69E9-1AC4FF4E5D9A}"/>
                </a:ext>
              </a:extLst>
            </p:cNvPr>
            <p:cNvPicPr>
              <a:picLocks noChangeAspect="1"/>
            </p:cNvPicPr>
            <p:nvPr/>
          </p:nvPicPr>
          <p:blipFill>
            <a:blip r:embed="rId3"/>
            <a:srcRect l="6825" r="1639"/>
            <a:stretch/>
          </p:blipFill>
          <p:spPr>
            <a:xfrm>
              <a:off x="445589" y="2377025"/>
              <a:ext cx="2674088" cy="2005566"/>
            </a:xfrm>
            <a:prstGeom prst="rect">
              <a:avLst/>
            </a:prstGeom>
          </p:spPr>
        </p:pic>
        <p:sp>
          <p:nvSpPr>
            <p:cNvPr id="16" name="TextBox 15">
              <a:extLst>
                <a:ext uri="{FF2B5EF4-FFF2-40B4-BE49-F238E27FC236}">
                  <a16:creationId xmlns:a16="http://schemas.microsoft.com/office/drawing/2014/main" id="{0CFD0CDC-8E9A-D85C-33EE-6D830B88BD4D}"/>
                </a:ext>
              </a:extLst>
            </p:cNvPr>
            <p:cNvSpPr txBox="1"/>
            <p:nvPr/>
          </p:nvSpPr>
          <p:spPr>
            <a:xfrm>
              <a:off x="445589" y="4491730"/>
              <a:ext cx="2674087" cy="369332"/>
            </a:xfrm>
            <a:prstGeom prst="rect">
              <a:avLst/>
            </a:prstGeom>
            <a:solidFill>
              <a:schemeClr val="bg2"/>
            </a:solidFill>
          </p:spPr>
          <p:txBody>
            <a:bodyPr wrap="square" rtlCol="0">
              <a:spAutoFit/>
            </a:bodyPr>
            <a:lstStyle/>
            <a:p>
              <a:pPr algn="ctr"/>
              <a:r>
                <a:rPr lang="fr-FR" sz="1800" dirty="0" err="1">
                  <a:latin typeface="Arial" panose="020B0604020202020204" pitchFamily="34" charset="0"/>
                  <a:ea typeface="Calibri" panose="020F0502020204030204" pitchFamily="34" charset="0"/>
                  <a:cs typeface="Arial" panose="020B0604020202020204" pitchFamily="34" charset="0"/>
                </a:rPr>
                <a:t>T</a:t>
              </a:r>
              <a:r>
                <a:rPr lang="fr-FR"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huốc</a:t>
              </a:r>
              <a:r>
                <a:rPr lang="fr-FR"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kháng</a:t>
              </a:r>
              <a:r>
                <a:rPr lang="fr-FR"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histamine </a:t>
              </a:r>
              <a:endParaRPr lang="en-US" sz="1800" dirty="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7F19982A-5089-6EC3-79CD-0A12E3B9C066}"/>
              </a:ext>
            </a:extLst>
          </p:cNvPr>
          <p:cNvGrpSpPr/>
          <p:nvPr/>
        </p:nvGrpSpPr>
        <p:grpSpPr>
          <a:xfrm>
            <a:off x="6024319" y="2377025"/>
            <a:ext cx="2674088" cy="2484037"/>
            <a:chOff x="445590" y="2377025"/>
            <a:chExt cx="2674088" cy="2484037"/>
          </a:xfrm>
        </p:grpSpPr>
        <p:pic>
          <p:nvPicPr>
            <p:cNvPr id="18" name="Picture 17">
              <a:extLst>
                <a:ext uri="{FF2B5EF4-FFF2-40B4-BE49-F238E27FC236}">
                  <a16:creationId xmlns:a16="http://schemas.microsoft.com/office/drawing/2014/main" id="{C756E35C-841A-CD35-AEB6-95C93B87DAB4}"/>
                </a:ext>
              </a:extLst>
            </p:cNvPr>
            <p:cNvPicPr>
              <a:picLocks noChangeAspect="1"/>
            </p:cNvPicPr>
            <p:nvPr/>
          </p:nvPicPr>
          <p:blipFill>
            <a:blip r:embed="rId4"/>
            <a:srcRect l="10666"/>
            <a:stretch/>
          </p:blipFill>
          <p:spPr>
            <a:xfrm>
              <a:off x="445590" y="2377025"/>
              <a:ext cx="2674088" cy="2005566"/>
            </a:xfrm>
            <a:prstGeom prst="rect">
              <a:avLst/>
            </a:prstGeom>
          </p:spPr>
        </p:pic>
        <p:sp>
          <p:nvSpPr>
            <p:cNvPr id="19" name="TextBox 18">
              <a:extLst>
                <a:ext uri="{FF2B5EF4-FFF2-40B4-BE49-F238E27FC236}">
                  <a16:creationId xmlns:a16="http://schemas.microsoft.com/office/drawing/2014/main" id="{88593690-5D79-46ED-AF70-31B856378D82}"/>
                </a:ext>
              </a:extLst>
            </p:cNvPr>
            <p:cNvSpPr txBox="1"/>
            <p:nvPr/>
          </p:nvSpPr>
          <p:spPr>
            <a:xfrm>
              <a:off x="445590" y="4491730"/>
              <a:ext cx="2674088" cy="369332"/>
            </a:xfrm>
            <a:prstGeom prst="rect">
              <a:avLst/>
            </a:prstGeom>
            <a:solidFill>
              <a:schemeClr val="accent1"/>
            </a:solidFill>
          </p:spPr>
          <p:txBody>
            <a:bodyPr wrap="square" rtlCol="0">
              <a:spAutoFit/>
            </a:bodyPr>
            <a:lstStyle/>
            <a:p>
              <a:pPr algn="ctr"/>
              <a:r>
                <a:rPr lang="en-US" sz="1800" dirty="0" err="1"/>
                <a:t>Thuốc</a:t>
              </a:r>
              <a:r>
                <a:rPr lang="en-US" sz="1800" dirty="0"/>
                <a:t> </a:t>
              </a:r>
              <a:r>
                <a:rPr lang="en-US" sz="1800" dirty="0" err="1"/>
                <a:t>kháng</a:t>
              </a:r>
              <a:r>
                <a:rPr lang="en-US" sz="1800" dirty="0"/>
                <a:t> </a:t>
              </a:r>
              <a:r>
                <a:rPr lang="en-US" sz="1800" dirty="0" err="1"/>
                <a:t>sinh</a:t>
              </a:r>
              <a:endParaRPr lang="en-US" sz="1800" dirty="0"/>
            </a:p>
          </p:txBody>
        </p:sp>
      </p:grpSp>
    </p:spTree>
    <p:extLst>
      <p:ext uri="{BB962C8B-B14F-4D97-AF65-F5344CB8AC3E}">
        <p14:creationId xmlns:p14="http://schemas.microsoft.com/office/powerpoint/2010/main" val="330663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C0D91C6-6BDB-64D1-06CC-30E5A96B832A}"/>
              </a:ext>
            </a:extLst>
          </p:cNvPr>
          <p:cNvSpPr/>
          <p:nvPr/>
        </p:nvSpPr>
        <p:spPr>
          <a:xfrm>
            <a:off x="445590" y="373231"/>
            <a:ext cx="1840410" cy="552893"/>
          </a:xfrm>
          <a:prstGeom prst="roundRect">
            <a:avLst/>
          </a:prstGeom>
          <a:solidFill>
            <a:srgbClr val="4C4980"/>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cs typeface="Arial" panose="020B0604020202020204" pitchFamily="34" charset="0"/>
              </a:rPr>
              <a:t>Câu 5.</a:t>
            </a:r>
            <a:endParaRPr kumimoji="0" lang="en-US" sz="20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2" name="Group 1">
            <a:extLst>
              <a:ext uri="{FF2B5EF4-FFF2-40B4-BE49-F238E27FC236}">
                <a16:creationId xmlns:a16="http://schemas.microsoft.com/office/drawing/2014/main" id="{764D7B46-59A4-1EEC-43B4-3A76916DD97F}"/>
              </a:ext>
            </a:extLst>
          </p:cNvPr>
          <p:cNvGrpSpPr/>
          <p:nvPr/>
        </p:nvGrpSpPr>
        <p:grpSpPr>
          <a:xfrm>
            <a:off x="445590" y="1023780"/>
            <a:ext cx="8360091" cy="2805320"/>
            <a:chOff x="445590" y="1023780"/>
            <a:chExt cx="8360091" cy="2805320"/>
          </a:xfrm>
        </p:grpSpPr>
        <p:sp>
          <p:nvSpPr>
            <p:cNvPr id="4" name="TextBox 3">
              <a:extLst>
                <a:ext uri="{FF2B5EF4-FFF2-40B4-BE49-F238E27FC236}">
                  <a16:creationId xmlns:a16="http://schemas.microsoft.com/office/drawing/2014/main" id="{CD0FE82B-2483-926A-7E49-B0206F5D7344}"/>
                </a:ext>
              </a:extLst>
            </p:cNvPr>
            <p:cNvSpPr txBox="1"/>
            <p:nvPr/>
          </p:nvSpPr>
          <p:spPr>
            <a:xfrm>
              <a:off x="445590" y="1023780"/>
              <a:ext cx="5306625" cy="2805320"/>
            </a:xfrm>
            <a:prstGeom prst="rect">
              <a:avLst/>
            </a:prstGeom>
            <a:noFill/>
          </p:spPr>
          <p:txBody>
            <a:bodyPr wrap="square">
              <a:spAutoFit/>
            </a:bodyPr>
            <a:lstStyle/>
            <a:p>
              <a:pPr marL="0" marR="0" algn="just">
                <a:lnSpc>
                  <a:spcPct val="150000"/>
                </a:lnSpc>
                <a:spcBef>
                  <a:spcPts val="0"/>
                </a:spcBef>
                <a:spcAft>
                  <a:spcPts val="0"/>
                </a:spcAft>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Nicotine là amine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rất</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khói</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thuốc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lá</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khả</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gây</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tăng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huyết</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áp</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nhịp</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tim</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gây</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xơ</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vữa</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mạch</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vành</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giảm</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nhớ</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cấu</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nicotine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carbon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nicotine.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AE91369-9B8B-6FAD-5B0C-61155FB23ECC}"/>
                </a:ext>
              </a:extLst>
            </p:cNvPr>
            <p:cNvPicPr>
              <a:picLocks noChangeAspect="1"/>
            </p:cNvPicPr>
            <p:nvPr/>
          </p:nvPicPr>
          <p:blipFill>
            <a:blip r:embed="rId2"/>
            <a:srcRect l="5575" r="7678"/>
            <a:stretch/>
          </p:blipFill>
          <p:spPr>
            <a:xfrm>
              <a:off x="5964864" y="1198378"/>
              <a:ext cx="2840817" cy="2456123"/>
            </a:xfrm>
            <a:prstGeom prst="roundRect">
              <a:avLst>
                <a:gd name="adj" fmla="val 7736"/>
              </a:avLst>
            </a:prstGeom>
          </p:spPr>
        </p:pic>
      </p:grpSp>
      <p:grpSp>
        <p:nvGrpSpPr>
          <p:cNvPr id="10" name="Group 9">
            <a:extLst>
              <a:ext uri="{FF2B5EF4-FFF2-40B4-BE49-F238E27FC236}">
                <a16:creationId xmlns:a16="http://schemas.microsoft.com/office/drawing/2014/main" id="{666FB714-4DA0-4B68-727C-F0477F04DD65}"/>
              </a:ext>
            </a:extLst>
          </p:cNvPr>
          <p:cNvGrpSpPr/>
          <p:nvPr/>
        </p:nvGrpSpPr>
        <p:grpSpPr>
          <a:xfrm>
            <a:off x="445591" y="4040372"/>
            <a:ext cx="1149294" cy="768886"/>
            <a:chOff x="445591" y="4040372"/>
            <a:chExt cx="1149294" cy="768886"/>
          </a:xfrm>
        </p:grpSpPr>
        <p:sp>
          <p:nvSpPr>
            <p:cNvPr id="7" name="Speech Bubble: Oval 6">
              <a:extLst>
                <a:ext uri="{FF2B5EF4-FFF2-40B4-BE49-F238E27FC236}">
                  <a16:creationId xmlns:a16="http://schemas.microsoft.com/office/drawing/2014/main" id="{E843627D-A698-0B1C-8146-37CB914BCAD1}"/>
                </a:ext>
              </a:extLst>
            </p:cNvPr>
            <p:cNvSpPr/>
            <p:nvPr/>
          </p:nvSpPr>
          <p:spPr>
            <a:xfrm>
              <a:off x="445591" y="4040372"/>
              <a:ext cx="1149294" cy="768886"/>
            </a:xfrm>
            <a:prstGeom prst="wedgeEllipseCallout">
              <a:avLst>
                <a:gd name="adj1" fmla="val 42582"/>
                <a:gd name="adj2" fmla="val 59173"/>
              </a:avLst>
            </a:prstGeom>
            <a:solidFill>
              <a:schemeClr val="accent4">
                <a:lumMod val="7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 name="TextBox 8">
              <a:extLst>
                <a:ext uri="{FF2B5EF4-FFF2-40B4-BE49-F238E27FC236}">
                  <a16:creationId xmlns:a16="http://schemas.microsoft.com/office/drawing/2014/main" id="{D6ABC0CD-EC5D-DF63-C252-5D9D6C99DD9A}"/>
                </a:ext>
              </a:extLst>
            </p:cNvPr>
            <p:cNvSpPr txBox="1"/>
            <p:nvPr/>
          </p:nvSpPr>
          <p:spPr>
            <a:xfrm>
              <a:off x="515191" y="4224760"/>
              <a:ext cx="101009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chemeClr val="tx1"/>
                  </a:solidFill>
                  <a:effectLst/>
                  <a:uLnTx/>
                  <a:uFillTx/>
                  <a:latin typeface="Arial"/>
                  <a:ea typeface="+mn-ea"/>
                  <a:cs typeface="Arial" panose="020B0604020202020204" pitchFamily="34" charset="0"/>
                  <a:sym typeface="Arial"/>
                </a:rPr>
                <a:t>Gợi</a:t>
              </a:r>
              <a:r>
                <a:rPr kumimoji="0" lang="en-US" sz="2000" b="1" i="0" u="none" strike="noStrike" kern="0" cap="none" spc="0" normalizeH="0" baseline="0" noProof="0" dirty="0">
                  <a:ln>
                    <a:noFill/>
                  </a:ln>
                  <a:solidFill>
                    <a:schemeClr val="tx1"/>
                  </a:solidFill>
                  <a:effectLst/>
                  <a:uLnTx/>
                  <a:uFillTx/>
                  <a:latin typeface="Arial"/>
                  <a:ea typeface="+mn-ea"/>
                  <a:cs typeface="Arial" panose="020B0604020202020204" pitchFamily="34" charset="0"/>
                  <a:sym typeface="Arial"/>
                </a:rPr>
                <a:t> ý:</a:t>
              </a:r>
            </a:p>
          </p:txBody>
        </p:sp>
      </p:grpSp>
      <p:grpSp>
        <p:nvGrpSpPr>
          <p:cNvPr id="5" name="Group 4">
            <a:extLst>
              <a:ext uri="{FF2B5EF4-FFF2-40B4-BE49-F238E27FC236}">
                <a16:creationId xmlns:a16="http://schemas.microsoft.com/office/drawing/2014/main" id="{AE425BE6-070A-5761-324D-13184EE9798F}"/>
              </a:ext>
            </a:extLst>
          </p:cNvPr>
          <p:cNvGrpSpPr/>
          <p:nvPr/>
        </p:nvGrpSpPr>
        <p:grpSpPr>
          <a:xfrm>
            <a:off x="1696383" y="4114632"/>
            <a:ext cx="6938215" cy="850939"/>
            <a:chOff x="1696383" y="4114632"/>
            <a:chExt cx="6938215" cy="850939"/>
          </a:xfrm>
        </p:grpSpPr>
        <p:sp>
          <p:nvSpPr>
            <p:cNvPr id="14" name="TextBox 13">
              <a:extLst>
                <a:ext uri="{FF2B5EF4-FFF2-40B4-BE49-F238E27FC236}">
                  <a16:creationId xmlns:a16="http://schemas.microsoft.com/office/drawing/2014/main" id="{AE80CBD1-F327-5FBE-6959-53A5E34FC317}"/>
                </a:ext>
              </a:extLst>
            </p:cNvPr>
            <p:cNvSpPr txBox="1"/>
            <p:nvPr/>
          </p:nvSpPr>
          <p:spPr>
            <a:xfrm>
              <a:off x="1696383" y="4224760"/>
              <a:ext cx="3865423" cy="400110"/>
            </a:xfrm>
            <a:prstGeom prst="rect">
              <a:avLst/>
            </a:prstGeom>
            <a:noFill/>
          </p:spPr>
          <p:txBody>
            <a:bodyPr wrap="square">
              <a:spAutoFit/>
            </a:bodyPr>
            <a:lstStyle/>
            <a:p>
              <a:r>
                <a:rPr lang="nl-NL" sz="2000" dirty="0">
                  <a:effectLst/>
                  <a:latin typeface="Arial" panose="020B0604020202020204" pitchFamily="34" charset="0"/>
                  <a:ea typeface="Calibri" panose="020F0502020204030204" pitchFamily="34" charset="0"/>
                  <a:cs typeface="Arial" panose="020B0604020202020204" pitchFamily="34" charset="0"/>
                </a:rPr>
                <a:t>Số nguyên tử C = 5 + 4 + 1 = 10</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98D0622-E9E3-66DE-934A-BF905FD7F6BD}"/>
                </a:ext>
              </a:extLst>
            </p:cNvPr>
            <p:cNvSpPr txBox="1"/>
            <p:nvPr/>
          </p:nvSpPr>
          <p:spPr>
            <a:xfrm>
              <a:off x="6135946" y="4114632"/>
              <a:ext cx="2498652" cy="850939"/>
            </a:xfrm>
            <a:prstGeom prst="rect">
              <a:avLst/>
            </a:prstGeom>
            <a:noFill/>
          </p:spPr>
          <p:txBody>
            <a:bodyPr wrap="square">
              <a:spAutoFit/>
            </a:bodyPr>
            <a:lstStyle/>
            <a:p>
              <a:pPr algn="ctr">
                <a:lnSpc>
                  <a:spcPct val="130000"/>
                </a:lnSpc>
              </a:pPr>
              <a:r>
                <a:rPr lang="nl-NL" sz="2000" dirty="0">
                  <a:latin typeface="Arial" panose="020B0604020202020204" pitchFamily="34" charset="0"/>
                  <a:ea typeface="Calibri" panose="020F0502020204030204" pitchFamily="34" charset="0"/>
                  <a:cs typeface="Arial" panose="020B0604020202020204" pitchFamily="34" charset="0"/>
                </a:rPr>
                <a:t>C</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ông thức phân tử C</a:t>
              </a:r>
              <a:r>
                <a:rPr kumimoji="0" lang="nl-NL" sz="2000" b="0" i="0" u="none" strike="noStrike" kern="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10</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H</a:t>
              </a:r>
              <a:r>
                <a:rPr kumimoji="0" lang="nl-NL" sz="2000" b="0" i="0" u="none" strike="noStrike" kern="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14</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a:t>
              </a:r>
              <a:r>
                <a:rPr kumimoji="0" lang="nl-NL" sz="2000" b="0" i="0" u="none" strike="noStrike" kern="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2</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lang="en-US" dirty="0"/>
            </a:p>
          </p:txBody>
        </p:sp>
        <p:sp>
          <p:nvSpPr>
            <p:cNvPr id="17" name="Arrow: Right 16">
              <a:extLst>
                <a:ext uri="{FF2B5EF4-FFF2-40B4-BE49-F238E27FC236}">
                  <a16:creationId xmlns:a16="http://schemas.microsoft.com/office/drawing/2014/main" id="{D98BC131-9A00-274C-8C22-1F359F4BAC3B}"/>
                </a:ext>
              </a:extLst>
            </p:cNvPr>
            <p:cNvSpPr/>
            <p:nvPr/>
          </p:nvSpPr>
          <p:spPr>
            <a:xfrm>
              <a:off x="5682614" y="4306186"/>
              <a:ext cx="383259" cy="233916"/>
            </a:xfrm>
            <a:prstGeom prst="rightArrow">
              <a:avLst/>
            </a:prstGeom>
            <a:solidFill>
              <a:schemeClr val="accent3">
                <a:lumMod val="75000"/>
              </a:schemeClr>
            </a:solidFill>
            <a:ln w="12700">
              <a:solidFill>
                <a:srgbClr val="00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pic>
        <p:nvPicPr>
          <p:cNvPr id="23" name="Google Shape;214;p3">
            <a:extLst>
              <a:ext uri="{FF2B5EF4-FFF2-40B4-BE49-F238E27FC236}">
                <a16:creationId xmlns:a16="http://schemas.microsoft.com/office/drawing/2014/main" id="{129E5F8B-2B65-C103-F9FC-E6CF0ACA8465}"/>
              </a:ext>
            </a:extLst>
          </p:cNvPr>
          <p:cNvPicPr preferRelativeResize="0"/>
          <p:nvPr/>
        </p:nvPicPr>
        <p:blipFill rotWithShape="1">
          <a:blip r:embed="rId3">
            <a:alphaModFix/>
          </a:blip>
          <a:srcRect/>
          <a:stretch/>
        </p:blipFill>
        <p:spPr>
          <a:xfrm>
            <a:off x="7097766" y="270451"/>
            <a:ext cx="1841103" cy="347508"/>
          </a:xfrm>
          <a:prstGeom prst="rect">
            <a:avLst/>
          </a:prstGeom>
          <a:noFill/>
          <a:ln>
            <a:noFill/>
          </a:ln>
        </p:spPr>
      </p:pic>
    </p:spTree>
    <p:extLst>
      <p:ext uri="{BB962C8B-B14F-4D97-AF65-F5344CB8AC3E}">
        <p14:creationId xmlns:p14="http://schemas.microsoft.com/office/powerpoint/2010/main" val="324394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214;p3">
            <a:extLst>
              <a:ext uri="{FF2B5EF4-FFF2-40B4-BE49-F238E27FC236}">
                <a16:creationId xmlns:a16="http://schemas.microsoft.com/office/drawing/2014/main" id="{2F33FBB5-8EF8-141F-9048-ED37D6758158}"/>
              </a:ext>
            </a:extLst>
          </p:cNvPr>
          <p:cNvPicPr preferRelativeResize="0"/>
          <p:nvPr/>
        </p:nvPicPr>
        <p:blipFill rotWithShape="1">
          <a:blip r:embed="rId2">
            <a:alphaModFix/>
          </a:blip>
          <a:srcRect/>
          <a:stretch/>
        </p:blipFill>
        <p:spPr>
          <a:xfrm>
            <a:off x="8104932" y="34493"/>
            <a:ext cx="1046816" cy="211475"/>
          </a:xfrm>
          <a:prstGeom prst="rect">
            <a:avLst/>
          </a:prstGeom>
          <a:noFill/>
          <a:ln>
            <a:noFill/>
          </a:ln>
        </p:spPr>
      </p:pic>
      <p:sp>
        <p:nvSpPr>
          <p:cNvPr id="15" name="Rectangle: Rounded Corners 14">
            <a:extLst>
              <a:ext uri="{FF2B5EF4-FFF2-40B4-BE49-F238E27FC236}">
                <a16:creationId xmlns:a16="http://schemas.microsoft.com/office/drawing/2014/main" id="{EA1ED252-762F-6D37-82AA-E48C844137E1}"/>
              </a:ext>
            </a:extLst>
          </p:cNvPr>
          <p:cNvSpPr/>
          <p:nvPr/>
        </p:nvSpPr>
        <p:spPr>
          <a:xfrm>
            <a:off x="2519362" y="330829"/>
            <a:ext cx="3971925" cy="685800"/>
          </a:xfrm>
          <a:prstGeom prst="roundRect">
            <a:avLst/>
          </a:prstGeom>
          <a:solidFill>
            <a:schemeClr val="accent4">
              <a:lumMod val="60000"/>
              <a:lumOff val="40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Phân loại theo bậc của amine</a:t>
            </a:r>
          </a:p>
        </p:txBody>
      </p:sp>
      <p:sp>
        <p:nvSpPr>
          <p:cNvPr id="16" name="Rectangle: Rounded Corners 15">
            <a:extLst>
              <a:ext uri="{FF2B5EF4-FFF2-40B4-BE49-F238E27FC236}">
                <a16:creationId xmlns:a16="http://schemas.microsoft.com/office/drawing/2014/main" id="{A47A5FC4-F875-785A-3FE1-8CF7F0C34ECB}"/>
              </a:ext>
            </a:extLst>
          </p:cNvPr>
          <p:cNvSpPr/>
          <p:nvPr/>
        </p:nvSpPr>
        <p:spPr>
          <a:xfrm>
            <a:off x="138327" y="1444871"/>
            <a:ext cx="1617669" cy="964953"/>
          </a:xfrm>
          <a:prstGeom prst="roundRect">
            <a:avLst/>
          </a:prstGeom>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cs typeface="Times New Roman" panose="02020603050405020304" pitchFamily="18" charset="0"/>
              </a:rPr>
              <a:t>Amine bậc I</a:t>
            </a:r>
            <a:endParaRPr lang="en-US" sz="1600">
              <a:solidFill>
                <a:srgbClr val="000000"/>
              </a:solidFill>
            </a:endParaRPr>
          </a:p>
        </p:txBody>
      </p:sp>
      <p:sp>
        <p:nvSpPr>
          <p:cNvPr id="17" name="Rectangle: Rounded Corners 16">
            <a:extLst>
              <a:ext uri="{FF2B5EF4-FFF2-40B4-BE49-F238E27FC236}">
                <a16:creationId xmlns:a16="http://schemas.microsoft.com/office/drawing/2014/main" id="{47190300-2801-BBDF-37C5-A07796824C46}"/>
              </a:ext>
            </a:extLst>
          </p:cNvPr>
          <p:cNvSpPr/>
          <p:nvPr/>
        </p:nvSpPr>
        <p:spPr>
          <a:xfrm>
            <a:off x="1872288" y="1444872"/>
            <a:ext cx="1737360" cy="964953"/>
          </a:xfrm>
          <a:prstGeom prst="roundRect">
            <a:avLst/>
          </a:prstGeom>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cs typeface="Times New Roman" panose="02020603050405020304" pitchFamily="18" charset="0"/>
              </a:rPr>
              <a:t>Amine bậc II</a:t>
            </a:r>
            <a:endParaRPr lang="en-US" sz="1600">
              <a:solidFill>
                <a:srgbClr val="000000"/>
              </a:solidFill>
            </a:endParaRPr>
          </a:p>
        </p:txBody>
      </p:sp>
      <p:cxnSp>
        <p:nvCxnSpPr>
          <p:cNvPr id="30" name="Connector: Elbow 29">
            <a:extLst>
              <a:ext uri="{FF2B5EF4-FFF2-40B4-BE49-F238E27FC236}">
                <a16:creationId xmlns:a16="http://schemas.microsoft.com/office/drawing/2014/main" id="{CBC4F92D-FE91-45D9-A97F-A856E400625E}"/>
              </a:ext>
            </a:extLst>
          </p:cNvPr>
          <p:cNvCxnSpPr>
            <a:cxnSpLocks/>
            <a:stCxn id="15" idx="2"/>
            <a:endCxn id="16" idx="0"/>
          </p:cNvCxnSpPr>
          <p:nvPr/>
        </p:nvCxnSpPr>
        <p:spPr>
          <a:xfrm rot="5400000">
            <a:off x="2512123" y="-548331"/>
            <a:ext cx="428242" cy="3558163"/>
          </a:xfrm>
          <a:prstGeom prst="bentConnector3">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05AC743F-C917-82FB-C7F6-2C8E575DB690}"/>
              </a:ext>
            </a:extLst>
          </p:cNvPr>
          <p:cNvCxnSpPr>
            <a:cxnSpLocks/>
            <a:stCxn id="15" idx="2"/>
            <a:endCxn id="17" idx="0"/>
          </p:cNvCxnSpPr>
          <p:nvPr/>
        </p:nvCxnSpPr>
        <p:spPr>
          <a:xfrm rot="5400000">
            <a:off x="3409026" y="348572"/>
            <a:ext cx="428243" cy="1764357"/>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F364A0A-01A0-56DC-A491-1EEF2D73CB84}"/>
              </a:ext>
            </a:extLst>
          </p:cNvPr>
          <p:cNvSpPr/>
          <p:nvPr/>
        </p:nvSpPr>
        <p:spPr>
          <a:xfrm>
            <a:off x="3733285" y="1444872"/>
            <a:ext cx="1828800" cy="964953"/>
          </a:xfrm>
          <a:prstGeom prst="roundRect">
            <a:avLst/>
          </a:prstGeom>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cs typeface="Times New Roman" panose="02020603050405020304" pitchFamily="18" charset="0"/>
              </a:rPr>
              <a:t>Amine bậc III</a:t>
            </a:r>
            <a:endParaRPr lang="en-US" sz="1600">
              <a:solidFill>
                <a:srgbClr val="000000"/>
              </a:solidFill>
            </a:endParaRPr>
          </a:p>
        </p:txBody>
      </p:sp>
      <p:sp>
        <p:nvSpPr>
          <p:cNvPr id="47" name="Rectangle: Rounded Corners 46">
            <a:extLst>
              <a:ext uri="{FF2B5EF4-FFF2-40B4-BE49-F238E27FC236}">
                <a16:creationId xmlns:a16="http://schemas.microsoft.com/office/drawing/2014/main" id="{4C7BA753-0315-AA6A-FC2F-A8C07F2ED728}"/>
              </a:ext>
            </a:extLst>
          </p:cNvPr>
          <p:cNvSpPr/>
          <p:nvPr/>
        </p:nvSpPr>
        <p:spPr>
          <a:xfrm>
            <a:off x="6277868" y="1435347"/>
            <a:ext cx="2428878" cy="964952"/>
          </a:xfrm>
          <a:prstGeom prst="roundRect">
            <a:avLst/>
          </a:prstGeom>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Muối ammonium bậc IV</a:t>
            </a:r>
            <a:endParaRPr lang="en-US" sz="1600">
              <a:solidFill>
                <a:srgbClr val="000000"/>
              </a:solidFill>
            </a:endParaRPr>
          </a:p>
        </p:txBody>
      </p:sp>
      <p:cxnSp>
        <p:nvCxnSpPr>
          <p:cNvPr id="48" name="Connector: Elbow 47">
            <a:extLst>
              <a:ext uri="{FF2B5EF4-FFF2-40B4-BE49-F238E27FC236}">
                <a16:creationId xmlns:a16="http://schemas.microsoft.com/office/drawing/2014/main" id="{8AE93FC9-AE6D-685F-BFC0-D732277345A5}"/>
              </a:ext>
            </a:extLst>
          </p:cNvPr>
          <p:cNvCxnSpPr>
            <a:cxnSpLocks/>
            <a:stCxn id="15" idx="2"/>
            <a:endCxn id="46" idx="0"/>
          </p:cNvCxnSpPr>
          <p:nvPr/>
        </p:nvCxnSpPr>
        <p:spPr>
          <a:xfrm rot="16200000" flipH="1">
            <a:off x="4362384" y="1159570"/>
            <a:ext cx="428243" cy="142360"/>
          </a:xfrm>
          <a:prstGeom prst="bentConnector3">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FFD27D39-83D3-3D39-B70C-49817293F887}"/>
              </a:ext>
            </a:extLst>
          </p:cNvPr>
          <p:cNvCxnSpPr>
            <a:cxnSpLocks/>
            <a:stCxn id="15" idx="2"/>
            <a:endCxn id="47" idx="0"/>
          </p:cNvCxnSpPr>
          <p:nvPr/>
        </p:nvCxnSpPr>
        <p:spPr>
          <a:xfrm rot="16200000" flipH="1">
            <a:off x="5789457" y="-267503"/>
            <a:ext cx="418718" cy="2986982"/>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81" name="Rectangle: Rounded Corners 80">
            <a:extLst>
              <a:ext uri="{FF2B5EF4-FFF2-40B4-BE49-F238E27FC236}">
                <a16:creationId xmlns:a16="http://schemas.microsoft.com/office/drawing/2014/main" id="{3D72FE31-A9FD-0FFC-CC12-554E6292C7B6}"/>
              </a:ext>
            </a:extLst>
          </p:cNvPr>
          <p:cNvSpPr/>
          <p:nvPr/>
        </p:nvSpPr>
        <p:spPr>
          <a:xfrm>
            <a:off x="260373" y="2657476"/>
            <a:ext cx="1373576" cy="1041153"/>
          </a:xfrm>
          <a:prstGeom prst="roundRect">
            <a:avLst>
              <a:gd name="adj" fmla="val 10571"/>
            </a:avLst>
          </a:prstGeom>
          <a:solidFill>
            <a:schemeClr val="bg1"/>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Có 1 nhóm thế</a:t>
            </a:r>
            <a:endParaRPr lang="en-US" sz="1600">
              <a:solidFill>
                <a:srgbClr val="000000"/>
              </a:solidFill>
            </a:endParaRPr>
          </a:p>
        </p:txBody>
      </p:sp>
      <p:cxnSp>
        <p:nvCxnSpPr>
          <p:cNvPr id="82" name="Straight Arrow Connector 81">
            <a:extLst>
              <a:ext uri="{FF2B5EF4-FFF2-40B4-BE49-F238E27FC236}">
                <a16:creationId xmlns:a16="http://schemas.microsoft.com/office/drawing/2014/main" id="{B7DD46CD-A584-5A84-4557-D4A8355EFDF4}"/>
              </a:ext>
            </a:extLst>
          </p:cNvPr>
          <p:cNvCxnSpPr>
            <a:cxnSpLocks/>
            <a:stCxn id="16" idx="2"/>
            <a:endCxn id="81" idx="0"/>
          </p:cNvCxnSpPr>
          <p:nvPr/>
        </p:nvCxnSpPr>
        <p:spPr>
          <a:xfrm flipH="1">
            <a:off x="947161" y="2409824"/>
            <a:ext cx="1" cy="24765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Rounded Corners 92">
            <a:extLst>
              <a:ext uri="{FF2B5EF4-FFF2-40B4-BE49-F238E27FC236}">
                <a16:creationId xmlns:a16="http://schemas.microsoft.com/office/drawing/2014/main" id="{B687C616-A094-9A59-C637-2C0803B36AFA}"/>
              </a:ext>
            </a:extLst>
          </p:cNvPr>
          <p:cNvSpPr/>
          <p:nvPr/>
        </p:nvSpPr>
        <p:spPr>
          <a:xfrm>
            <a:off x="2054180" y="2657476"/>
            <a:ext cx="1373576" cy="1041153"/>
          </a:xfrm>
          <a:prstGeom prst="roundRect">
            <a:avLst>
              <a:gd name="adj" fmla="val 10571"/>
            </a:avLst>
          </a:prstGeom>
          <a:solidFill>
            <a:schemeClr val="bg1"/>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Có 2 nhóm thế</a:t>
            </a:r>
            <a:endParaRPr lang="en-US" sz="1600">
              <a:solidFill>
                <a:srgbClr val="000000"/>
              </a:solidFill>
            </a:endParaRPr>
          </a:p>
        </p:txBody>
      </p:sp>
      <p:cxnSp>
        <p:nvCxnSpPr>
          <p:cNvPr id="94" name="Straight Arrow Connector 93">
            <a:extLst>
              <a:ext uri="{FF2B5EF4-FFF2-40B4-BE49-F238E27FC236}">
                <a16:creationId xmlns:a16="http://schemas.microsoft.com/office/drawing/2014/main" id="{149C3C02-0098-5DED-C9A3-337001DF8357}"/>
              </a:ext>
            </a:extLst>
          </p:cNvPr>
          <p:cNvCxnSpPr>
            <a:cxnSpLocks/>
            <a:stCxn id="17" idx="2"/>
            <a:endCxn id="93" idx="0"/>
          </p:cNvCxnSpPr>
          <p:nvPr/>
        </p:nvCxnSpPr>
        <p:spPr>
          <a:xfrm>
            <a:off x="2740968" y="2409825"/>
            <a:ext cx="0" cy="24765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Rounded Corners 96">
            <a:extLst>
              <a:ext uri="{FF2B5EF4-FFF2-40B4-BE49-F238E27FC236}">
                <a16:creationId xmlns:a16="http://schemas.microsoft.com/office/drawing/2014/main" id="{333B86CE-5888-5681-3149-1D93446B8D8D}"/>
              </a:ext>
            </a:extLst>
          </p:cNvPr>
          <p:cNvSpPr/>
          <p:nvPr/>
        </p:nvSpPr>
        <p:spPr>
          <a:xfrm>
            <a:off x="3960897" y="2657476"/>
            <a:ext cx="1373576" cy="1041153"/>
          </a:xfrm>
          <a:prstGeom prst="roundRect">
            <a:avLst>
              <a:gd name="adj" fmla="val 10571"/>
            </a:avLst>
          </a:prstGeom>
          <a:solidFill>
            <a:schemeClr val="bg1"/>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Có 3 nhóm thế</a:t>
            </a:r>
            <a:endParaRPr lang="en-US" sz="1600">
              <a:solidFill>
                <a:srgbClr val="000000"/>
              </a:solidFill>
            </a:endParaRPr>
          </a:p>
        </p:txBody>
      </p:sp>
      <p:cxnSp>
        <p:nvCxnSpPr>
          <p:cNvPr id="98" name="Straight Arrow Connector 97">
            <a:extLst>
              <a:ext uri="{FF2B5EF4-FFF2-40B4-BE49-F238E27FC236}">
                <a16:creationId xmlns:a16="http://schemas.microsoft.com/office/drawing/2014/main" id="{AEC5E168-DE35-16E3-5BCA-C1B3B659F812}"/>
              </a:ext>
            </a:extLst>
          </p:cNvPr>
          <p:cNvCxnSpPr>
            <a:cxnSpLocks/>
            <a:stCxn id="46" idx="2"/>
            <a:endCxn id="97" idx="0"/>
          </p:cNvCxnSpPr>
          <p:nvPr/>
        </p:nvCxnSpPr>
        <p:spPr>
          <a:xfrm>
            <a:off x="4647685" y="2409825"/>
            <a:ext cx="0" cy="24765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5D417449-88B8-EACB-35EF-F1A388E5DED0}"/>
              </a:ext>
            </a:extLst>
          </p:cNvPr>
          <p:cNvGrpSpPr/>
          <p:nvPr/>
        </p:nvGrpSpPr>
        <p:grpSpPr>
          <a:xfrm>
            <a:off x="388110" y="3800618"/>
            <a:ext cx="5037798" cy="1180957"/>
            <a:chOff x="526757" y="3962543"/>
            <a:chExt cx="5037798" cy="1180957"/>
          </a:xfrm>
        </p:grpSpPr>
        <p:sp>
          <p:nvSpPr>
            <p:cNvPr id="100" name="Left Brace 99">
              <a:extLst>
                <a:ext uri="{FF2B5EF4-FFF2-40B4-BE49-F238E27FC236}">
                  <a16:creationId xmlns:a16="http://schemas.microsoft.com/office/drawing/2014/main" id="{10B8CECA-AEA8-22A5-66D3-7CF9BF6B9BB2}"/>
                </a:ext>
              </a:extLst>
            </p:cNvPr>
            <p:cNvSpPr/>
            <p:nvPr/>
          </p:nvSpPr>
          <p:spPr>
            <a:xfrm rot="16200000">
              <a:off x="2934508" y="1554792"/>
              <a:ext cx="222296" cy="5037798"/>
            </a:xfrm>
            <a:prstGeom prst="leftBrace">
              <a:avLst>
                <a:gd name="adj1" fmla="val 44066"/>
                <a:gd name="adj2"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TextBox 101">
              <a:extLst>
                <a:ext uri="{FF2B5EF4-FFF2-40B4-BE49-F238E27FC236}">
                  <a16:creationId xmlns:a16="http://schemas.microsoft.com/office/drawing/2014/main" id="{B37043BE-E6DD-A8AC-9547-5F6B611E656A}"/>
                </a:ext>
              </a:extLst>
            </p:cNvPr>
            <p:cNvSpPr txBox="1"/>
            <p:nvPr/>
          </p:nvSpPr>
          <p:spPr>
            <a:xfrm>
              <a:off x="594212" y="4184840"/>
              <a:ext cx="4614862" cy="958660"/>
            </a:xfrm>
            <a:prstGeom prst="rect">
              <a:avLst/>
            </a:prstGeom>
            <a:noFill/>
          </p:spPr>
          <p:txBody>
            <a:bodyPr wrap="square">
              <a:spAutoFit/>
            </a:bodyPr>
            <a:lstStyle/>
            <a:p>
              <a:pPr algn="ctr">
                <a:lnSpc>
                  <a:spcPct val="150000"/>
                </a:lnSpc>
              </a:pPr>
              <a:r>
                <a:rPr lang="en-US" sz="2000"/>
                <a:t>T</a:t>
              </a:r>
              <a:r>
                <a:rPr lang="vi-VN" sz="2000"/>
                <a:t>ương ứng với số nguyên tử hydrogen trong phân tử NH</a:t>
              </a:r>
              <a:r>
                <a:rPr lang="en-US" sz="2000" baseline="-25000"/>
                <a:t>3</a:t>
              </a:r>
              <a:r>
                <a:rPr lang="vi-VN" sz="2000"/>
                <a:t> bị thay thế</a:t>
              </a:r>
              <a:endParaRPr lang="en-US" sz="2000"/>
            </a:p>
          </p:txBody>
        </p:sp>
      </p:grpSp>
      <p:sp>
        <p:nvSpPr>
          <p:cNvPr id="114" name="Rectangle: Rounded Corners 113">
            <a:extLst>
              <a:ext uri="{FF2B5EF4-FFF2-40B4-BE49-F238E27FC236}">
                <a16:creationId xmlns:a16="http://schemas.microsoft.com/office/drawing/2014/main" id="{334DEC9C-1D82-B9A5-7261-313BF943A13C}"/>
              </a:ext>
            </a:extLst>
          </p:cNvPr>
          <p:cNvSpPr/>
          <p:nvPr/>
        </p:nvSpPr>
        <p:spPr>
          <a:xfrm>
            <a:off x="5520737" y="2657476"/>
            <a:ext cx="1716407" cy="2324099"/>
          </a:xfrm>
          <a:prstGeom prst="roundRect">
            <a:avLst>
              <a:gd name="adj" fmla="val 10571"/>
            </a:avLst>
          </a:prstGeom>
          <a:solidFill>
            <a:schemeClr val="bg1"/>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Có 4 liên kết của gốc hydrocarbon với nguyên tử nitrogen</a:t>
            </a:r>
            <a:endParaRPr lang="en-US" sz="1600">
              <a:solidFill>
                <a:srgbClr val="000000"/>
              </a:solidFill>
            </a:endParaRPr>
          </a:p>
        </p:txBody>
      </p:sp>
      <p:cxnSp>
        <p:nvCxnSpPr>
          <p:cNvPr id="115" name="Straight Arrow Connector 114">
            <a:extLst>
              <a:ext uri="{FF2B5EF4-FFF2-40B4-BE49-F238E27FC236}">
                <a16:creationId xmlns:a16="http://schemas.microsoft.com/office/drawing/2014/main" id="{62A862B7-B013-D2EE-FB2F-83F515D8BAFB}"/>
              </a:ext>
            </a:extLst>
          </p:cNvPr>
          <p:cNvCxnSpPr>
            <a:cxnSpLocks/>
            <a:stCxn id="47" idx="2"/>
            <a:endCxn id="114" idx="0"/>
          </p:cNvCxnSpPr>
          <p:nvPr/>
        </p:nvCxnSpPr>
        <p:spPr>
          <a:xfrm flipH="1">
            <a:off x="6378941" y="2400299"/>
            <a:ext cx="1113366" cy="25717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1" name="Rectangle: Rounded Corners 120">
            <a:extLst>
              <a:ext uri="{FF2B5EF4-FFF2-40B4-BE49-F238E27FC236}">
                <a16:creationId xmlns:a16="http://schemas.microsoft.com/office/drawing/2014/main" id="{C0053F81-87F2-305F-F95D-51E402BF0032}"/>
              </a:ext>
            </a:extLst>
          </p:cNvPr>
          <p:cNvSpPr/>
          <p:nvPr/>
        </p:nvSpPr>
        <p:spPr>
          <a:xfrm>
            <a:off x="7385688" y="2657476"/>
            <a:ext cx="1546012" cy="2324099"/>
          </a:xfrm>
          <a:prstGeom prst="roundRect">
            <a:avLst>
              <a:gd name="adj" fmla="val 10571"/>
            </a:avLst>
          </a:prstGeom>
          <a:solidFill>
            <a:schemeClr val="bg1"/>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a typeface="Calibri" panose="020F0502020204030204" pitchFamily="34" charset="0"/>
                <a:cs typeface="Times New Roman" panose="02020603050405020304" pitchFamily="18" charset="0"/>
              </a:rPr>
              <a:t>Nguyên tử nitrogen mang điện tích dương</a:t>
            </a:r>
            <a:r>
              <a:rPr lang="en-US" sz="2000">
                <a:solidFill>
                  <a:srgbClr val="000000"/>
                </a:solidFill>
                <a:ea typeface="Calibri" panose="020F0502020204030204" pitchFamily="34" charset="0"/>
                <a:cs typeface="Times New Roman" panose="02020603050405020304" pitchFamily="18" charset="0"/>
              </a:rPr>
              <a:t>.</a:t>
            </a:r>
            <a:endParaRPr lang="en-US" sz="1600">
              <a:solidFill>
                <a:srgbClr val="000000"/>
              </a:solidFill>
            </a:endParaRPr>
          </a:p>
        </p:txBody>
      </p:sp>
      <p:cxnSp>
        <p:nvCxnSpPr>
          <p:cNvPr id="122" name="Straight Arrow Connector 121">
            <a:extLst>
              <a:ext uri="{FF2B5EF4-FFF2-40B4-BE49-F238E27FC236}">
                <a16:creationId xmlns:a16="http://schemas.microsoft.com/office/drawing/2014/main" id="{D0A47959-DE3F-BC72-EA16-F8B1654BC940}"/>
              </a:ext>
            </a:extLst>
          </p:cNvPr>
          <p:cNvCxnSpPr>
            <a:cxnSpLocks/>
            <a:stCxn id="47" idx="2"/>
            <a:endCxn id="121" idx="0"/>
          </p:cNvCxnSpPr>
          <p:nvPr/>
        </p:nvCxnSpPr>
        <p:spPr>
          <a:xfrm>
            <a:off x="7492307" y="2400299"/>
            <a:ext cx="666387" cy="25717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21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up)">
                                      <p:cBhvr>
                                        <p:cTn id="30" dur="500"/>
                                        <p:tgtEl>
                                          <p:spTgt spid="48"/>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wipe(up)">
                                      <p:cBhvr>
                                        <p:cTn id="39" dur="500"/>
                                        <p:tgtEl>
                                          <p:spTgt spid="82"/>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barn(inVertical)">
                                      <p:cBhvr>
                                        <p:cTn id="43" dur="500"/>
                                        <p:tgtEl>
                                          <p:spTgt spid="8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94"/>
                                        </p:tgtEl>
                                        <p:attrNameLst>
                                          <p:attrName>style.visibility</p:attrName>
                                        </p:attrNameLst>
                                      </p:cBhvr>
                                      <p:to>
                                        <p:strVal val="visible"/>
                                      </p:to>
                                    </p:set>
                                    <p:animEffect transition="in" filter="wipe(up)">
                                      <p:cBhvr>
                                        <p:cTn id="48" dur="500"/>
                                        <p:tgtEl>
                                          <p:spTgt spid="94"/>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barn(inVertical)">
                                      <p:cBhvr>
                                        <p:cTn id="52" dur="500"/>
                                        <p:tgtEl>
                                          <p:spTgt spid="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wipe(up)">
                                      <p:cBhvr>
                                        <p:cTn id="57" dur="500"/>
                                        <p:tgtEl>
                                          <p:spTgt spid="98"/>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97"/>
                                        </p:tgtEl>
                                        <p:attrNameLst>
                                          <p:attrName>style.visibility</p:attrName>
                                        </p:attrNameLst>
                                      </p:cBhvr>
                                      <p:to>
                                        <p:strVal val="visible"/>
                                      </p:to>
                                    </p:set>
                                    <p:animEffect transition="in" filter="barn(inVertical)">
                                      <p:cBhvr>
                                        <p:cTn id="61" dur="500"/>
                                        <p:tgtEl>
                                          <p:spTgt spid="9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03"/>
                                        </p:tgtEl>
                                        <p:attrNameLst>
                                          <p:attrName>style.visibility</p:attrName>
                                        </p:attrNameLst>
                                      </p:cBhvr>
                                      <p:to>
                                        <p:strVal val="visible"/>
                                      </p:to>
                                    </p:set>
                                    <p:animEffect transition="in" filter="wipe(up)">
                                      <p:cBhvr>
                                        <p:cTn id="66" dur="500"/>
                                        <p:tgtEl>
                                          <p:spTgt spid="10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up)">
                                      <p:cBhvr>
                                        <p:cTn id="71" dur="500"/>
                                        <p:tgtEl>
                                          <p:spTgt spid="49"/>
                                        </p:tgtEl>
                                      </p:cBhvr>
                                    </p:animEffect>
                                  </p:childTnLst>
                                </p:cTn>
                              </p:par>
                            </p:childTnLst>
                          </p:cTn>
                        </p:par>
                        <p:par>
                          <p:cTn id="72" fill="hold">
                            <p:stCondLst>
                              <p:cond delay="500"/>
                            </p:stCondLst>
                            <p:childTnLst>
                              <p:par>
                                <p:cTn id="73" presetID="16" presetClass="entr" presetSubtype="21" fill="hold" grpId="0"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barn(inVertical)">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wipe(up)">
                                      <p:cBhvr>
                                        <p:cTn id="80" dur="500"/>
                                        <p:tgtEl>
                                          <p:spTgt spid="115"/>
                                        </p:tgtEl>
                                      </p:cBhvr>
                                    </p:animEffec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114"/>
                                        </p:tgtEl>
                                        <p:attrNameLst>
                                          <p:attrName>style.visibility</p:attrName>
                                        </p:attrNameLst>
                                      </p:cBhvr>
                                      <p:to>
                                        <p:strVal val="visible"/>
                                      </p:to>
                                    </p:set>
                                    <p:animEffect transition="in" filter="barn(inVertical)">
                                      <p:cBhvr>
                                        <p:cTn id="84" dur="500"/>
                                        <p:tgtEl>
                                          <p:spTgt spid="11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122"/>
                                        </p:tgtEl>
                                        <p:attrNameLst>
                                          <p:attrName>style.visibility</p:attrName>
                                        </p:attrNameLst>
                                      </p:cBhvr>
                                      <p:to>
                                        <p:strVal val="visible"/>
                                      </p:to>
                                    </p:set>
                                    <p:animEffect transition="in" filter="wipe(up)">
                                      <p:cBhvr>
                                        <p:cTn id="89" dur="500"/>
                                        <p:tgtEl>
                                          <p:spTgt spid="122"/>
                                        </p:tgtEl>
                                      </p:cBhvr>
                                    </p:animEffect>
                                  </p:childTnLst>
                                </p:cTn>
                              </p:par>
                            </p:childTnLst>
                          </p:cTn>
                        </p:par>
                        <p:par>
                          <p:cTn id="90" fill="hold">
                            <p:stCondLst>
                              <p:cond delay="500"/>
                            </p:stCondLst>
                            <p:childTnLst>
                              <p:par>
                                <p:cTn id="91" presetID="16" presetClass="entr" presetSubtype="21" fill="hold" grpId="0" nodeType="afterEffect">
                                  <p:stCondLst>
                                    <p:cond delay="0"/>
                                  </p:stCondLst>
                                  <p:childTnLst>
                                    <p:set>
                                      <p:cBhvr>
                                        <p:cTn id="92" dur="1" fill="hold">
                                          <p:stCondLst>
                                            <p:cond delay="0"/>
                                          </p:stCondLst>
                                        </p:cTn>
                                        <p:tgtEl>
                                          <p:spTgt spid="121"/>
                                        </p:tgtEl>
                                        <p:attrNameLst>
                                          <p:attrName>style.visibility</p:attrName>
                                        </p:attrNameLst>
                                      </p:cBhvr>
                                      <p:to>
                                        <p:strVal val="visible"/>
                                      </p:to>
                                    </p:set>
                                    <p:animEffect transition="in" filter="barn(inVertical)">
                                      <p:cBhvr>
                                        <p:cTn id="93"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46" grpId="0" animBg="1"/>
      <p:bldP spid="47" grpId="0" animBg="1"/>
      <p:bldP spid="81" grpId="0" animBg="1"/>
      <p:bldP spid="93" grpId="0" animBg="1"/>
      <p:bldP spid="97" grpId="0" animBg="1"/>
      <p:bldP spid="114" grpId="0" animBg="1"/>
      <p:bldP spid="12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7A33547-C7E4-FEC7-699B-8FE2F1F2EFFE}"/>
              </a:ext>
            </a:extLst>
          </p:cNvPr>
          <p:cNvSpPr/>
          <p:nvPr/>
        </p:nvSpPr>
        <p:spPr>
          <a:xfrm>
            <a:off x="445590" y="373231"/>
            <a:ext cx="1840410" cy="552893"/>
          </a:xfrm>
          <a:prstGeom prst="roundRect">
            <a:avLst/>
          </a:prstGeom>
          <a:solidFill>
            <a:srgbClr val="4C4980"/>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cs typeface="Arial" panose="020B0604020202020204" pitchFamily="34" charset="0"/>
              </a:rPr>
              <a:t>Câu 6</a:t>
            </a:r>
            <a:endParaRPr kumimoji="0" lang="en-US" sz="20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5" name="TextBox 4">
            <a:extLst>
              <a:ext uri="{FF2B5EF4-FFF2-40B4-BE49-F238E27FC236}">
                <a16:creationId xmlns:a16="http://schemas.microsoft.com/office/drawing/2014/main" id="{2FA63C44-6745-E70A-9583-2450AB326D6A}"/>
              </a:ext>
            </a:extLst>
          </p:cNvPr>
          <p:cNvSpPr txBox="1"/>
          <p:nvPr/>
        </p:nvSpPr>
        <p:spPr>
          <a:xfrm>
            <a:off x="445590" y="970174"/>
            <a:ext cx="8507024" cy="958660"/>
          </a:xfrm>
          <a:prstGeom prst="rect">
            <a:avLst/>
          </a:prstGeom>
          <a:noFill/>
        </p:spPr>
        <p:txBody>
          <a:bodyPr wrap="square">
            <a:spAutoFit/>
          </a:bodyPr>
          <a:lstStyle/>
          <a:p>
            <a:pPr marL="0" marR="0" algn="just">
              <a:lnSpc>
                <a:spcPct val="150000"/>
              </a:lnSpc>
              <a:spcBef>
                <a:spcPts val="0"/>
              </a:spcBef>
              <a:spcAft>
                <a:spcPts val="0"/>
              </a:spcAft>
            </a:pP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PTHH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sơ</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rõ</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Benzene</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Nitrobenzene</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Aniline.</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46F14F8-BEF1-F069-1199-A1AE6FB493D8}"/>
              </a:ext>
            </a:extLst>
          </p:cNvPr>
          <p:cNvSpPr/>
          <p:nvPr/>
        </p:nvSpPr>
        <p:spPr>
          <a:xfrm>
            <a:off x="-298249" y="2061387"/>
            <a:ext cx="1487677" cy="510363"/>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Arial" panose="020B0604020202020204" pitchFamily="34" charset="0"/>
                <a:cs typeface="Arial" panose="020B0604020202020204" pitchFamily="34" charset="0"/>
              </a:rPr>
              <a:t>     PTHH:</a:t>
            </a:r>
          </a:p>
        </p:txBody>
      </p:sp>
      <p:grpSp>
        <p:nvGrpSpPr>
          <p:cNvPr id="9" name="Group 8">
            <a:extLst>
              <a:ext uri="{FF2B5EF4-FFF2-40B4-BE49-F238E27FC236}">
                <a16:creationId xmlns:a16="http://schemas.microsoft.com/office/drawing/2014/main" id="{AA8A6545-C683-4FA0-E309-8CDA1FF94035}"/>
              </a:ext>
            </a:extLst>
          </p:cNvPr>
          <p:cNvGrpSpPr/>
          <p:nvPr/>
        </p:nvGrpSpPr>
        <p:grpSpPr>
          <a:xfrm>
            <a:off x="1381413" y="2121559"/>
            <a:ext cx="6789956" cy="1341863"/>
            <a:chOff x="1394989" y="429609"/>
            <a:chExt cx="6789956" cy="1341863"/>
          </a:xfrm>
        </p:grpSpPr>
        <p:pic>
          <p:nvPicPr>
            <p:cNvPr id="10" name="Picture 9">
              <a:extLst>
                <a:ext uri="{FF2B5EF4-FFF2-40B4-BE49-F238E27FC236}">
                  <a16:creationId xmlns:a16="http://schemas.microsoft.com/office/drawing/2014/main" id="{A0FDA647-A23F-BDDF-841F-E9F06CF9B988}"/>
                </a:ext>
              </a:extLst>
            </p:cNvPr>
            <p:cNvPicPr>
              <a:picLocks noChangeAspect="1"/>
            </p:cNvPicPr>
            <p:nvPr/>
          </p:nvPicPr>
          <p:blipFill>
            <a:blip r:embed="rId2"/>
            <a:stretch>
              <a:fillRect/>
            </a:stretch>
          </p:blipFill>
          <p:spPr>
            <a:xfrm>
              <a:off x="1394989" y="881176"/>
              <a:ext cx="760729" cy="864166"/>
            </a:xfrm>
            <a:prstGeom prst="rect">
              <a:avLst/>
            </a:prstGeom>
          </p:spPr>
        </p:pic>
        <p:sp>
          <p:nvSpPr>
            <p:cNvPr id="11" name="TextBox 10">
              <a:extLst>
                <a:ext uri="{FF2B5EF4-FFF2-40B4-BE49-F238E27FC236}">
                  <a16:creationId xmlns:a16="http://schemas.microsoft.com/office/drawing/2014/main" id="{DFE6D72E-A560-39D9-CAC3-ED727A920090}"/>
                </a:ext>
              </a:extLst>
            </p:cNvPr>
            <p:cNvSpPr txBox="1"/>
            <p:nvPr/>
          </p:nvSpPr>
          <p:spPr>
            <a:xfrm>
              <a:off x="2370153" y="1113204"/>
              <a:ext cx="1694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   HNO</a:t>
              </a:r>
              <a:r>
                <a:rPr kumimoji="0" lang="en-US" sz="2000" b="0" i="0" u="none" strike="noStrike" kern="0" cap="none" spc="0" normalizeH="0" baseline="-25000" noProof="0" dirty="0">
                  <a:ln>
                    <a:noFill/>
                  </a:ln>
                  <a:solidFill>
                    <a:sysClr val="windowText" lastClr="000000"/>
                  </a:solidFill>
                  <a:effectLst/>
                  <a:uLnTx/>
                  <a:uFillTx/>
                </a:rPr>
                <a:t>3</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đặc</a:t>
              </a:r>
              <a:endParaRPr kumimoji="0" lang="en-US" sz="2000" b="0" i="0" u="none" strike="noStrike" kern="0" cap="none" spc="0" normalizeH="0" baseline="0" noProof="0" dirty="0">
                <a:ln>
                  <a:noFill/>
                </a:ln>
                <a:solidFill>
                  <a:sysClr val="windowText" lastClr="000000"/>
                </a:solidFill>
                <a:effectLst/>
                <a:uLnTx/>
                <a:uFillTx/>
              </a:endParaRPr>
            </a:p>
          </p:txBody>
        </p:sp>
        <p:cxnSp>
          <p:nvCxnSpPr>
            <p:cNvPr id="12" name="Straight Arrow Connector 11">
              <a:extLst>
                <a:ext uri="{FF2B5EF4-FFF2-40B4-BE49-F238E27FC236}">
                  <a16:creationId xmlns:a16="http://schemas.microsoft.com/office/drawing/2014/main" id="{D87FA451-A6ED-81F4-7D4F-2B978195579F}"/>
                </a:ext>
              </a:extLst>
            </p:cNvPr>
            <p:cNvCxnSpPr>
              <a:cxnSpLocks/>
            </p:cNvCxnSpPr>
            <p:nvPr/>
          </p:nvCxnSpPr>
          <p:spPr>
            <a:xfrm>
              <a:off x="4208751" y="1324742"/>
              <a:ext cx="1522198" cy="0"/>
            </a:xfrm>
            <a:prstGeom prst="straightConnector1">
              <a:avLst/>
            </a:prstGeom>
            <a:noFill/>
            <a:ln w="19050" cap="flat" cmpd="sng" algn="ctr">
              <a:solidFill>
                <a:srgbClr val="000000"/>
              </a:solidFill>
              <a:prstDash val="solid"/>
              <a:headEnd type="none" w="med" len="med"/>
              <a:tailEnd type="arrow" w="med" len="med"/>
            </a:ln>
            <a:effectLst/>
          </p:spPr>
        </p:cxnSp>
        <p:grpSp>
          <p:nvGrpSpPr>
            <p:cNvPr id="13" name="Group 12">
              <a:extLst>
                <a:ext uri="{FF2B5EF4-FFF2-40B4-BE49-F238E27FC236}">
                  <a16:creationId xmlns:a16="http://schemas.microsoft.com/office/drawing/2014/main" id="{C2D46000-3D7E-E400-6B4F-4AC0D6D004BF}"/>
                </a:ext>
              </a:extLst>
            </p:cNvPr>
            <p:cNvGrpSpPr/>
            <p:nvPr/>
          </p:nvGrpSpPr>
          <p:grpSpPr>
            <a:xfrm>
              <a:off x="6013063" y="429609"/>
              <a:ext cx="961861" cy="1341863"/>
              <a:chOff x="5394251" y="661561"/>
              <a:chExt cx="961861" cy="1341863"/>
            </a:xfrm>
          </p:grpSpPr>
          <p:pic>
            <p:nvPicPr>
              <p:cNvPr id="16" name="Picture 15">
                <a:extLst>
                  <a:ext uri="{FF2B5EF4-FFF2-40B4-BE49-F238E27FC236}">
                    <a16:creationId xmlns:a16="http://schemas.microsoft.com/office/drawing/2014/main" id="{F42C1246-542E-CC58-5828-7EBC95219FE0}"/>
                  </a:ext>
                </a:extLst>
              </p:cNvPr>
              <p:cNvPicPr>
                <a:picLocks noChangeAspect="1"/>
              </p:cNvPicPr>
              <p:nvPr/>
            </p:nvPicPr>
            <p:blipFill>
              <a:blip r:embed="rId2"/>
              <a:stretch>
                <a:fillRect/>
              </a:stretch>
            </p:blipFill>
            <p:spPr>
              <a:xfrm>
                <a:off x="5394251" y="1139258"/>
                <a:ext cx="760729" cy="864166"/>
              </a:xfrm>
              <a:prstGeom prst="rect">
                <a:avLst/>
              </a:prstGeom>
            </p:spPr>
          </p:pic>
          <p:cxnSp>
            <p:nvCxnSpPr>
              <p:cNvPr id="17" name="Straight Connector 16">
                <a:extLst>
                  <a:ext uri="{FF2B5EF4-FFF2-40B4-BE49-F238E27FC236}">
                    <a16:creationId xmlns:a16="http://schemas.microsoft.com/office/drawing/2014/main" id="{51FE1A98-1F5D-3AB8-17C5-85B581BC6DE5}"/>
                  </a:ext>
                </a:extLst>
              </p:cNvPr>
              <p:cNvCxnSpPr>
                <a:cxnSpLocks/>
              </p:cNvCxnSpPr>
              <p:nvPr/>
            </p:nvCxnSpPr>
            <p:spPr>
              <a:xfrm flipV="1">
                <a:off x="5774616" y="1010213"/>
                <a:ext cx="0" cy="174051"/>
              </a:xfrm>
              <a:prstGeom prst="line">
                <a:avLst/>
              </a:prstGeom>
              <a:noFill/>
              <a:ln w="19050" cap="flat" cmpd="sng" algn="ctr">
                <a:solidFill>
                  <a:srgbClr val="000000"/>
                </a:solidFill>
                <a:prstDash val="solid"/>
              </a:ln>
              <a:effectLst/>
            </p:spPr>
          </p:cxnSp>
          <p:sp>
            <p:nvSpPr>
              <p:cNvPr id="18" name="TextBox 17">
                <a:extLst>
                  <a:ext uri="{FF2B5EF4-FFF2-40B4-BE49-F238E27FC236}">
                    <a16:creationId xmlns:a16="http://schemas.microsoft.com/office/drawing/2014/main" id="{C3608068-6913-297F-183A-4BF5FE6CD7A2}"/>
                  </a:ext>
                </a:extLst>
              </p:cNvPr>
              <p:cNvSpPr txBox="1"/>
              <p:nvPr/>
            </p:nvSpPr>
            <p:spPr>
              <a:xfrm>
                <a:off x="5595383" y="661561"/>
                <a:ext cx="760729"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NO</a:t>
                </a:r>
                <a:r>
                  <a:rPr kumimoji="0" lang="en-US" sz="2000" b="0" i="0" u="none" strike="noStrike" kern="0" cap="none" spc="0" normalizeH="0" baseline="-25000" noProof="0" dirty="0">
                    <a:ln>
                      <a:noFill/>
                    </a:ln>
                    <a:solidFill>
                      <a:sysClr val="windowText" lastClr="000000"/>
                    </a:solidFill>
                    <a:effectLst/>
                    <a:uLnTx/>
                    <a:uFillTx/>
                  </a:rPr>
                  <a:t>2</a:t>
                </a:r>
                <a:r>
                  <a:rPr kumimoji="0" lang="en-US" sz="2000" b="0" i="0" u="none" strike="noStrike" kern="0" cap="none" spc="0" normalizeH="0" baseline="0" noProof="0" dirty="0">
                    <a:ln>
                      <a:noFill/>
                    </a:ln>
                    <a:solidFill>
                      <a:sysClr val="windowText" lastClr="000000"/>
                    </a:solidFill>
                    <a:effectLst/>
                    <a:uLnTx/>
                    <a:uFillTx/>
                  </a:rPr>
                  <a:t> </a:t>
                </a: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4" name="TextBox 13">
              <a:extLst>
                <a:ext uri="{FF2B5EF4-FFF2-40B4-BE49-F238E27FC236}">
                  <a16:creationId xmlns:a16="http://schemas.microsoft.com/office/drawing/2014/main" id="{8FCD97CE-221F-1F54-CF56-7C77149CCBD1}"/>
                </a:ext>
              </a:extLst>
            </p:cNvPr>
            <p:cNvSpPr txBox="1"/>
            <p:nvPr/>
          </p:nvSpPr>
          <p:spPr>
            <a:xfrm>
              <a:off x="7049919" y="1113204"/>
              <a:ext cx="1135026"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    H</a:t>
              </a:r>
              <a:r>
                <a:rPr kumimoji="0" lang="en-US" sz="2000" b="0" i="0" u="none" strike="noStrike" kern="0" cap="none" spc="0" normalizeH="0" baseline="-25000" noProof="0" dirty="0">
                  <a:ln>
                    <a:noFill/>
                  </a:ln>
                  <a:solidFill>
                    <a:sysClr val="windowText" lastClr="000000"/>
                  </a:solidFill>
                  <a:effectLst/>
                  <a:uLnTx/>
                  <a:uFillTx/>
                </a:rPr>
                <a:t>2</a:t>
              </a:r>
              <a:r>
                <a:rPr kumimoji="0" lang="en-US" sz="2000" b="0" i="0" u="none" strike="noStrike" kern="0" cap="none" spc="0" normalizeH="0" baseline="0" noProof="0" dirty="0">
                  <a:ln>
                    <a:noFill/>
                  </a:ln>
                  <a:solidFill>
                    <a:sysClr val="windowText" lastClr="000000"/>
                  </a:solidFill>
                  <a:effectLst/>
                  <a:uLnTx/>
                  <a:uFillTx/>
                </a:rPr>
                <a:t>O</a:t>
              </a:r>
            </a:p>
          </p:txBody>
        </p:sp>
        <p:sp>
          <p:nvSpPr>
            <p:cNvPr id="15" name="TextBox 14">
              <a:extLst>
                <a:ext uri="{FF2B5EF4-FFF2-40B4-BE49-F238E27FC236}">
                  <a16:creationId xmlns:a16="http://schemas.microsoft.com/office/drawing/2014/main" id="{F1A07AB0-81B3-4D8A-0D52-3214B5071090}"/>
                </a:ext>
              </a:extLst>
            </p:cNvPr>
            <p:cNvSpPr txBox="1"/>
            <p:nvPr/>
          </p:nvSpPr>
          <p:spPr>
            <a:xfrm>
              <a:off x="4208751" y="900477"/>
              <a:ext cx="1496533"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H</a:t>
              </a:r>
              <a:r>
                <a:rPr kumimoji="0" lang="en-US" sz="1800" b="0" i="0" u="none" strike="noStrike" kern="0" cap="none" spc="0" normalizeH="0" baseline="-25000" noProof="0" dirty="0">
                  <a:ln>
                    <a:noFill/>
                  </a:ln>
                  <a:solidFill>
                    <a:sysClr val="windowText" lastClr="000000"/>
                  </a:solidFill>
                  <a:effectLst/>
                  <a:uLnTx/>
                  <a:uFillTx/>
                </a:rPr>
                <a:t>2</a:t>
              </a:r>
              <a:r>
                <a:rPr kumimoji="0" lang="en-US" sz="1800" b="0" i="0" u="none" strike="noStrike" kern="0" cap="none" spc="0" normalizeH="0" baseline="0" noProof="0" dirty="0">
                  <a:ln>
                    <a:noFill/>
                  </a:ln>
                  <a:solidFill>
                    <a:sysClr val="windowText" lastClr="000000"/>
                  </a:solidFill>
                  <a:effectLst/>
                  <a:uLnTx/>
                  <a:uFillTx/>
                </a:rPr>
                <a:t>SO</a:t>
              </a:r>
              <a:r>
                <a:rPr kumimoji="0" lang="en-US" sz="1800" b="0" i="0" u="none" strike="noStrike" kern="0" cap="none" spc="0" normalizeH="0" baseline="-25000" noProof="0" dirty="0">
                  <a:ln>
                    <a:noFill/>
                  </a:ln>
                  <a:solidFill>
                    <a:sysClr val="windowText" lastClr="000000"/>
                  </a:solidFill>
                  <a:effectLst/>
                  <a:uLnTx/>
                  <a:uFillTx/>
                </a:rPr>
                <a:t>4</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đặc</a:t>
              </a:r>
              <a:endParaRPr kumimoji="0" lang="en-US" sz="1200" b="0" i="0" u="none" strike="noStrike" kern="0" cap="none" spc="0" normalizeH="0" baseline="0" noProof="0" dirty="0">
                <a:ln>
                  <a:noFill/>
                </a:ln>
                <a:solidFill>
                  <a:sysClr val="windowText" lastClr="000000"/>
                </a:solidFill>
                <a:effectLst/>
                <a:uLnTx/>
                <a:uFillTx/>
              </a:endParaRPr>
            </a:p>
          </p:txBody>
        </p:sp>
      </p:grpSp>
      <p:pic>
        <p:nvPicPr>
          <p:cNvPr id="20" name="Picture 19">
            <a:extLst>
              <a:ext uri="{FF2B5EF4-FFF2-40B4-BE49-F238E27FC236}">
                <a16:creationId xmlns:a16="http://schemas.microsoft.com/office/drawing/2014/main" id="{2149AE26-5465-BABD-67D4-BC41849005DE}"/>
              </a:ext>
            </a:extLst>
          </p:cNvPr>
          <p:cNvPicPr>
            <a:picLocks noChangeAspect="1"/>
          </p:cNvPicPr>
          <p:nvPr/>
        </p:nvPicPr>
        <p:blipFill>
          <a:blip r:embed="rId3"/>
          <a:stretch>
            <a:fillRect/>
          </a:stretch>
        </p:blipFill>
        <p:spPr>
          <a:xfrm rot="20096096">
            <a:off x="8186740" y="300966"/>
            <a:ext cx="591881" cy="952965"/>
          </a:xfrm>
          <a:prstGeom prst="rect">
            <a:avLst/>
          </a:prstGeom>
        </p:spPr>
      </p:pic>
      <p:grpSp>
        <p:nvGrpSpPr>
          <p:cNvPr id="21" name="Group 20">
            <a:extLst>
              <a:ext uri="{FF2B5EF4-FFF2-40B4-BE49-F238E27FC236}">
                <a16:creationId xmlns:a16="http://schemas.microsoft.com/office/drawing/2014/main" id="{80BA2C1C-DF81-8B2D-69C4-F38A30D6F227}"/>
              </a:ext>
            </a:extLst>
          </p:cNvPr>
          <p:cNvGrpSpPr/>
          <p:nvPr/>
        </p:nvGrpSpPr>
        <p:grpSpPr>
          <a:xfrm>
            <a:off x="1381413" y="3632432"/>
            <a:ext cx="7101269" cy="1358564"/>
            <a:chOff x="1298452" y="1801088"/>
            <a:chExt cx="7101269" cy="1358564"/>
          </a:xfrm>
        </p:grpSpPr>
        <p:grpSp>
          <p:nvGrpSpPr>
            <p:cNvPr id="22" name="Group 21">
              <a:extLst>
                <a:ext uri="{FF2B5EF4-FFF2-40B4-BE49-F238E27FC236}">
                  <a16:creationId xmlns:a16="http://schemas.microsoft.com/office/drawing/2014/main" id="{63AA4632-2D5D-512B-9419-86D2157843CF}"/>
                </a:ext>
              </a:extLst>
            </p:cNvPr>
            <p:cNvGrpSpPr/>
            <p:nvPr/>
          </p:nvGrpSpPr>
          <p:grpSpPr>
            <a:xfrm>
              <a:off x="1298452" y="1832032"/>
              <a:ext cx="961860" cy="1327620"/>
              <a:chOff x="5394252" y="649674"/>
              <a:chExt cx="961860" cy="1327620"/>
            </a:xfrm>
          </p:grpSpPr>
          <p:pic>
            <p:nvPicPr>
              <p:cNvPr id="32" name="Picture 31">
                <a:extLst>
                  <a:ext uri="{FF2B5EF4-FFF2-40B4-BE49-F238E27FC236}">
                    <a16:creationId xmlns:a16="http://schemas.microsoft.com/office/drawing/2014/main" id="{E62C99DF-E1AB-8747-90F9-E2933D306D63}"/>
                  </a:ext>
                </a:extLst>
              </p:cNvPr>
              <p:cNvPicPr>
                <a:picLocks noChangeAspect="1"/>
              </p:cNvPicPr>
              <p:nvPr/>
            </p:nvPicPr>
            <p:blipFill>
              <a:blip r:embed="rId2"/>
              <a:stretch>
                <a:fillRect/>
              </a:stretch>
            </p:blipFill>
            <p:spPr>
              <a:xfrm>
                <a:off x="5394252" y="1113128"/>
                <a:ext cx="760729" cy="864166"/>
              </a:xfrm>
              <a:prstGeom prst="rect">
                <a:avLst/>
              </a:prstGeom>
            </p:spPr>
          </p:pic>
          <p:cxnSp>
            <p:nvCxnSpPr>
              <p:cNvPr id="33" name="Straight Connector 32">
                <a:extLst>
                  <a:ext uri="{FF2B5EF4-FFF2-40B4-BE49-F238E27FC236}">
                    <a16:creationId xmlns:a16="http://schemas.microsoft.com/office/drawing/2014/main" id="{3DFFEFA3-F478-9093-EB2A-E228D415D723}"/>
                  </a:ext>
                </a:extLst>
              </p:cNvPr>
              <p:cNvCxnSpPr>
                <a:cxnSpLocks/>
              </p:cNvCxnSpPr>
              <p:nvPr/>
            </p:nvCxnSpPr>
            <p:spPr>
              <a:xfrm flipV="1">
                <a:off x="5774616" y="986439"/>
                <a:ext cx="0" cy="17405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48B2890-B96C-9CE8-8C96-D3116A2D0A3A}"/>
                  </a:ext>
                </a:extLst>
              </p:cNvPr>
              <p:cNvSpPr txBox="1"/>
              <p:nvPr/>
            </p:nvSpPr>
            <p:spPr>
              <a:xfrm>
                <a:off x="5595383" y="649674"/>
                <a:ext cx="760729" cy="400110"/>
              </a:xfrm>
              <a:prstGeom prst="rect">
                <a:avLst/>
              </a:prstGeom>
              <a:noFill/>
            </p:spPr>
            <p:txBody>
              <a:bodyPr wrap="square">
                <a:spAutoFit/>
              </a:bodyPr>
              <a:lstStyle/>
              <a:p>
                <a:r>
                  <a:rPr kumimoji="0" lang="en-US" sz="2000" b="0" i="0" u="none" strike="noStrike" kern="0" cap="none" spc="0" normalizeH="0" baseline="0" noProof="0" dirty="0">
                    <a:ln>
                      <a:noFill/>
                    </a:ln>
                    <a:solidFill>
                      <a:srgbClr val="000000"/>
                    </a:solidFill>
                    <a:effectLst/>
                    <a:uLnTx/>
                    <a:uFillTx/>
                    <a:latin typeface="Arial"/>
                    <a:cs typeface="Arial"/>
                    <a:sym typeface="Arial"/>
                  </a:rPr>
                  <a:t>NO</a:t>
                </a:r>
                <a:r>
                  <a:rPr lang="en-US" sz="2000" baseline="-25000" dirty="0"/>
                  <a:t>2</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endParaRPr lang="en-US" dirty="0"/>
              </a:p>
            </p:txBody>
          </p:sp>
        </p:grpSp>
        <p:sp>
          <p:nvSpPr>
            <p:cNvPr id="23" name="TextBox 22">
              <a:extLst>
                <a:ext uri="{FF2B5EF4-FFF2-40B4-BE49-F238E27FC236}">
                  <a16:creationId xmlns:a16="http://schemas.microsoft.com/office/drawing/2014/main" id="{64405F15-42A3-39DD-0E17-348C41A4376E}"/>
                </a:ext>
              </a:extLst>
            </p:cNvPr>
            <p:cNvSpPr txBox="1"/>
            <p:nvPr/>
          </p:nvSpPr>
          <p:spPr>
            <a:xfrm>
              <a:off x="2374181" y="2527514"/>
              <a:ext cx="1015021" cy="400110"/>
            </a:xfrm>
            <a:prstGeom prst="rect">
              <a:avLst/>
            </a:prstGeom>
            <a:noFill/>
          </p:spPr>
          <p:txBody>
            <a:bodyPr wrap="none" rtlCol="0">
              <a:spAutoFit/>
            </a:bodyPr>
            <a:lstStyle/>
            <a:p>
              <a:r>
                <a:rPr lang="en-US" sz="2000" dirty="0"/>
                <a:t>+   6[H]</a:t>
              </a:r>
            </a:p>
          </p:txBody>
        </p:sp>
        <p:cxnSp>
          <p:nvCxnSpPr>
            <p:cNvPr id="24" name="Straight Arrow Connector 23">
              <a:extLst>
                <a:ext uri="{FF2B5EF4-FFF2-40B4-BE49-F238E27FC236}">
                  <a16:creationId xmlns:a16="http://schemas.microsoft.com/office/drawing/2014/main" id="{1C51F6B5-79C3-5EDA-360E-7711A7AFADBA}"/>
                </a:ext>
              </a:extLst>
            </p:cNvPr>
            <p:cNvCxnSpPr>
              <a:cxnSpLocks/>
            </p:cNvCxnSpPr>
            <p:nvPr/>
          </p:nvCxnSpPr>
          <p:spPr>
            <a:xfrm>
              <a:off x="3823733" y="2709457"/>
              <a:ext cx="1522198" cy="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06B0D77-77FC-CA30-5E52-EC2021E1B579}"/>
                </a:ext>
              </a:extLst>
            </p:cNvPr>
            <p:cNvSpPr txBox="1"/>
            <p:nvPr/>
          </p:nvSpPr>
          <p:spPr>
            <a:xfrm>
              <a:off x="3823733" y="2342848"/>
              <a:ext cx="1496533" cy="369332"/>
            </a:xfrm>
            <a:prstGeom prst="rect">
              <a:avLst/>
            </a:prstGeom>
            <a:noFill/>
          </p:spPr>
          <p:txBody>
            <a:bodyPr wrap="square">
              <a:spAutoFit/>
            </a:bodyPr>
            <a:lstStyle/>
            <a:p>
              <a:pPr algn="ctr"/>
              <a:r>
                <a:rPr kumimoji="0" lang="en-US" sz="1800" b="0" i="0" u="none" strike="noStrike" kern="0" cap="none" spc="0" normalizeH="0" baseline="0" noProof="0" dirty="0">
                  <a:ln>
                    <a:noFill/>
                  </a:ln>
                  <a:solidFill>
                    <a:srgbClr val="000000"/>
                  </a:solidFill>
                  <a:effectLst/>
                  <a:uLnTx/>
                  <a:uFillTx/>
                  <a:latin typeface="Arial"/>
                  <a:cs typeface="Arial"/>
                  <a:sym typeface="Arial"/>
                </a:rPr>
                <a:t>Fe + HCl</a:t>
              </a:r>
              <a:endParaRPr lang="en-US" sz="1200" dirty="0"/>
            </a:p>
          </p:txBody>
        </p:sp>
        <p:sp>
          <p:nvSpPr>
            <p:cNvPr id="26" name="TextBox 25">
              <a:extLst>
                <a:ext uri="{FF2B5EF4-FFF2-40B4-BE49-F238E27FC236}">
                  <a16:creationId xmlns:a16="http://schemas.microsoft.com/office/drawing/2014/main" id="{C0D2207D-EF34-4BA7-0000-E9F2A869E5EF}"/>
                </a:ext>
              </a:extLst>
            </p:cNvPr>
            <p:cNvSpPr txBox="1"/>
            <p:nvPr/>
          </p:nvSpPr>
          <p:spPr>
            <a:xfrm>
              <a:off x="4204467" y="2732664"/>
              <a:ext cx="760730" cy="369332"/>
            </a:xfrm>
            <a:prstGeom prst="rect">
              <a:avLst/>
            </a:prstGeom>
            <a:noFill/>
          </p:spPr>
          <p:txBody>
            <a:bodyPr wrap="square">
              <a:spAutoFit/>
            </a:bodyPr>
            <a:lstStyle/>
            <a:p>
              <a:pPr algn="ctr"/>
              <a:r>
                <a:rPr kumimoji="0" lang="en-US" sz="1800" b="0" i="0" u="none" strike="noStrike" kern="0" cap="none" spc="0" normalizeH="0" baseline="0" noProof="0" dirty="0">
                  <a:ln>
                    <a:noFill/>
                  </a:ln>
                  <a:solidFill>
                    <a:srgbClr val="000000"/>
                  </a:solidFill>
                  <a:effectLst/>
                  <a:uLnTx/>
                  <a:uFillTx/>
                  <a:latin typeface="Arial"/>
                  <a:cs typeface="Arial"/>
                  <a:sym typeface="Arial"/>
                </a:rPr>
                <a:t>t</a:t>
              </a:r>
              <a:r>
                <a:rPr lang="en-US" sz="1800" baseline="30000" dirty="0"/>
                <a:t>o</a:t>
              </a:r>
              <a:endParaRPr lang="en-US" sz="1200" dirty="0"/>
            </a:p>
          </p:txBody>
        </p:sp>
        <p:grpSp>
          <p:nvGrpSpPr>
            <p:cNvPr id="27" name="Group 26">
              <a:extLst>
                <a:ext uri="{FF2B5EF4-FFF2-40B4-BE49-F238E27FC236}">
                  <a16:creationId xmlns:a16="http://schemas.microsoft.com/office/drawing/2014/main" id="{65EB111E-1069-10F5-D379-62C3E1762209}"/>
                </a:ext>
              </a:extLst>
            </p:cNvPr>
            <p:cNvGrpSpPr/>
            <p:nvPr/>
          </p:nvGrpSpPr>
          <p:grpSpPr>
            <a:xfrm>
              <a:off x="5976259" y="1801088"/>
              <a:ext cx="961859" cy="1358564"/>
              <a:chOff x="5394252" y="618730"/>
              <a:chExt cx="961859" cy="1358564"/>
            </a:xfrm>
          </p:grpSpPr>
          <p:pic>
            <p:nvPicPr>
              <p:cNvPr id="29" name="Picture 28">
                <a:extLst>
                  <a:ext uri="{FF2B5EF4-FFF2-40B4-BE49-F238E27FC236}">
                    <a16:creationId xmlns:a16="http://schemas.microsoft.com/office/drawing/2014/main" id="{2B1BFD20-9FE5-DC8E-3EBE-F0A1DEAC0F9E}"/>
                  </a:ext>
                </a:extLst>
              </p:cNvPr>
              <p:cNvPicPr>
                <a:picLocks noChangeAspect="1"/>
              </p:cNvPicPr>
              <p:nvPr/>
            </p:nvPicPr>
            <p:blipFill>
              <a:blip r:embed="rId2"/>
              <a:stretch>
                <a:fillRect/>
              </a:stretch>
            </p:blipFill>
            <p:spPr>
              <a:xfrm>
                <a:off x="5394252" y="1113128"/>
                <a:ext cx="760729" cy="864166"/>
              </a:xfrm>
              <a:prstGeom prst="rect">
                <a:avLst/>
              </a:prstGeom>
            </p:spPr>
          </p:pic>
          <p:cxnSp>
            <p:nvCxnSpPr>
              <p:cNvPr id="30" name="Straight Connector 29">
                <a:extLst>
                  <a:ext uri="{FF2B5EF4-FFF2-40B4-BE49-F238E27FC236}">
                    <a16:creationId xmlns:a16="http://schemas.microsoft.com/office/drawing/2014/main" id="{A842017C-B6AC-228C-F00B-4FF782996272}"/>
                  </a:ext>
                </a:extLst>
              </p:cNvPr>
              <p:cNvCxnSpPr>
                <a:cxnSpLocks/>
              </p:cNvCxnSpPr>
              <p:nvPr/>
            </p:nvCxnSpPr>
            <p:spPr>
              <a:xfrm flipV="1">
                <a:off x="5774616" y="986439"/>
                <a:ext cx="0" cy="17405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CF93064-8E13-9000-A20E-BD4A22C764F0}"/>
                  </a:ext>
                </a:extLst>
              </p:cNvPr>
              <p:cNvSpPr txBox="1"/>
              <p:nvPr/>
            </p:nvSpPr>
            <p:spPr>
              <a:xfrm>
                <a:off x="5595382" y="618730"/>
                <a:ext cx="760729" cy="400110"/>
              </a:xfrm>
              <a:prstGeom prst="rect">
                <a:avLst/>
              </a:prstGeom>
              <a:noFill/>
            </p:spPr>
            <p:txBody>
              <a:bodyPr wrap="square">
                <a:spAutoFit/>
              </a:bodyPr>
              <a:lstStyle/>
              <a:p>
                <a:r>
                  <a:rPr kumimoji="0" lang="en-US" sz="2000" b="0" i="0" u="none" strike="noStrike" kern="0" cap="none" spc="0" normalizeH="0" baseline="0" noProof="0" dirty="0">
                    <a:ln>
                      <a:noFill/>
                    </a:ln>
                    <a:solidFill>
                      <a:srgbClr val="000000"/>
                    </a:solidFill>
                    <a:effectLst/>
                    <a:uLnTx/>
                    <a:uFillTx/>
                    <a:latin typeface="Arial"/>
                    <a:cs typeface="Arial"/>
                    <a:sym typeface="Arial"/>
                  </a:rPr>
                  <a:t>NH</a:t>
                </a:r>
                <a:r>
                  <a:rPr lang="en-US" sz="2000" baseline="-25000" dirty="0"/>
                  <a:t>2</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endParaRPr lang="en-US" dirty="0"/>
              </a:p>
            </p:txBody>
          </p:sp>
        </p:grpSp>
        <p:sp>
          <p:nvSpPr>
            <p:cNvPr id="28" name="TextBox 27">
              <a:extLst>
                <a:ext uri="{FF2B5EF4-FFF2-40B4-BE49-F238E27FC236}">
                  <a16:creationId xmlns:a16="http://schemas.microsoft.com/office/drawing/2014/main" id="{7DCB0841-85CC-BF6F-BF6E-5FE0FE09923F}"/>
                </a:ext>
              </a:extLst>
            </p:cNvPr>
            <p:cNvSpPr txBox="1"/>
            <p:nvPr/>
          </p:nvSpPr>
          <p:spPr>
            <a:xfrm>
              <a:off x="7053947" y="2527514"/>
              <a:ext cx="134577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    2H</a:t>
              </a:r>
              <a:r>
                <a:rPr kumimoji="0" lang="en-US" sz="2000" b="0" i="0" u="none" strike="noStrike" kern="0" cap="none" spc="0" normalizeH="0" baseline="-25000" noProof="0" dirty="0">
                  <a:ln>
                    <a:noFill/>
                  </a:ln>
                  <a:solidFill>
                    <a:srgbClr val="000000"/>
                  </a:solidFill>
                  <a:effectLst/>
                  <a:uLnTx/>
                  <a:uFillTx/>
                  <a:latin typeface="Arial"/>
                  <a:cs typeface="Arial"/>
                  <a:sym typeface="Arial"/>
                </a:rPr>
                <a:t>2</a:t>
              </a:r>
              <a:r>
                <a:rPr kumimoji="0" lang="en-US" sz="2000" b="0" i="0" u="none" strike="noStrike" kern="0" cap="none" spc="0" normalizeH="0" noProof="0" dirty="0">
                  <a:ln>
                    <a:noFill/>
                  </a:ln>
                  <a:solidFill>
                    <a:srgbClr val="000000"/>
                  </a:solidFill>
                  <a:effectLst/>
                  <a:uLnTx/>
                  <a:uFillTx/>
                  <a:latin typeface="Arial"/>
                  <a:cs typeface="Arial"/>
                  <a:sym typeface="Arial"/>
                </a:rPr>
                <a:t>O</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4178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1BC4B-3ABC-B467-84F6-DB945CA6099A}"/>
              </a:ext>
            </a:extLst>
          </p:cNvPr>
          <p:cNvPicPr>
            <a:picLocks noChangeAspect="1"/>
          </p:cNvPicPr>
          <p:nvPr/>
        </p:nvPicPr>
        <p:blipFill>
          <a:blip r:embed="rId2"/>
          <a:stretch>
            <a:fillRect/>
          </a:stretch>
        </p:blipFill>
        <p:spPr>
          <a:xfrm>
            <a:off x="21533" y="0"/>
            <a:ext cx="9100933" cy="5143500"/>
          </a:xfrm>
          <a:prstGeom prst="rect">
            <a:avLst/>
          </a:prstGeom>
        </p:spPr>
      </p:pic>
      <p:sp>
        <p:nvSpPr>
          <p:cNvPr id="7" name="Arrow: Pentagon 6">
            <a:extLst>
              <a:ext uri="{FF2B5EF4-FFF2-40B4-BE49-F238E27FC236}">
                <a16:creationId xmlns:a16="http://schemas.microsoft.com/office/drawing/2014/main" id="{C610BA77-A319-CEBF-8F56-A6DD58DE4ED5}"/>
              </a:ext>
            </a:extLst>
          </p:cNvPr>
          <p:cNvSpPr/>
          <p:nvPr/>
        </p:nvSpPr>
        <p:spPr>
          <a:xfrm>
            <a:off x="0" y="276445"/>
            <a:ext cx="1690577" cy="563527"/>
          </a:xfrm>
          <a:prstGeom prst="homePlate">
            <a:avLst>
              <a:gd name="adj" fmla="val 44340"/>
            </a:avLst>
          </a:prstGeom>
          <a:solidFill>
            <a:schemeClr val="accent6"/>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TỔNG KẾT</a:t>
            </a:r>
          </a:p>
        </p:txBody>
      </p:sp>
      <p:pic>
        <p:nvPicPr>
          <p:cNvPr id="8" name="Picture 7">
            <a:extLst>
              <a:ext uri="{FF2B5EF4-FFF2-40B4-BE49-F238E27FC236}">
                <a16:creationId xmlns:a16="http://schemas.microsoft.com/office/drawing/2014/main" id="{BBC702FE-A3CF-3F86-A3C9-C161FC85042D}"/>
              </a:ext>
            </a:extLst>
          </p:cNvPr>
          <p:cNvPicPr>
            <a:picLocks noChangeAspect="1"/>
          </p:cNvPicPr>
          <p:nvPr/>
        </p:nvPicPr>
        <p:blipFill>
          <a:blip r:embed="rId3"/>
          <a:stretch>
            <a:fillRect/>
          </a:stretch>
        </p:blipFill>
        <p:spPr>
          <a:xfrm>
            <a:off x="181021" y="3636335"/>
            <a:ext cx="1039636" cy="1347677"/>
          </a:xfrm>
          <a:prstGeom prst="rect">
            <a:avLst/>
          </a:prstGeom>
        </p:spPr>
      </p:pic>
    </p:spTree>
    <p:extLst>
      <p:ext uri="{BB962C8B-B14F-4D97-AF65-F5344CB8AC3E}">
        <p14:creationId xmlns:p14="http://schemas.microsoft.com/office/powerpoint/2010/main" val="50942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2367" name="Google Shape;2367;p66"/>
          <p:cNvSpPr txBox="1">
            <a:spLocks noGrp="1"/>
          </p:cNvSpPr>
          <p:nvPr>
            <p:ph type="title"/>
          </p:nvPr>
        </p:nvSpPr>
        <p:spPr>
          <a:xfrm>
            <a:off x="713224" y="401799"/>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latin typeface="Arial" panose="020B0604020202020204" pitchFamily="34" charset="0"/>
                <a:cs typeface="Arial" panose="020B0604020202020204" pitchFamily="34" charset="0"/>
              </a:rPr>
              <a:t>HƯỚNG DẪN VỀ NHÀ</a:t>
            </a:r>
            <a:endParaRPr sz="3200" b="1" dirty="0">
              <a:latin typeface="Arial" panose="020B0604020202020204" pitchFamily="34" charset="0"/>
              <a:cs typeface="Arial" panose="020B0604020202020204" pitchFamily="34" charset="0"/>
            </a:endParaRPr>
          </a:p>
        </p:txBody>
      </p:sp>
      <p:grpSp>
        <p:nvGrpSpPr>
          <p:cNvPr id="2368" name="Google Shape;2368;p66"/>
          <p:cNvGrpSpPr/>
          <p:nvPr/>
        </p:nvGrpSpPr>
        <p:grpSpPr>
          <a:xfrm>
            <a:off x="3394966" y="3100870"/>
            <a:ext cx="2354015" cy="1640831"/>
            <a:chOff x="3572413" y="2205632"/>
            <a:chExt cx="892958" cy="622423"/>
          </a:xfrm>
        </p:grpSpPr>
        <p:sp>
          <p:nvSpPr>
            <p:cNvPr id="2369" name="Google Shape;2369;p66"/>
            <p:cNvSpPr/>
            <p:nvPr/>
          </p:nvSpPr>
          <p:spPr>
            <a:xfrm>
              <a:off x="3695103"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6"/>
            <p:cNvSpPr/>
            <p:nvPr/>
          </p:nvSpPr>
          <p:spPr>
            <a:xfrm>
              <a:off x="3654199"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3"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4" y="6766"/>
                  </a:cubicBezTo>
                  <a:cubicBezTo>
                    <a:pt x="1764"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80" y="410"/>
                    <a:pt x="6581" y="1"/>
                    <a:pt x="6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6"/>
            <p:cNvSpPr/>
            <p:nvPr/>
          </p:nvSpPr>
          <p:spPr>
            <a:xfrm>
              <a:off x="3642613" y="2205632"/>
              <a:ext cx="172748" cy="522943"/>
            </a:xfrm>
            <a:custGeom>
              <a:avLst/>
              <a:gdLst/>
              <a:ahLst/>
              <a:cxnLst/>
              <a:rect l="l" t="t" r="r" b="b"/>
              <a:pathLst>
                <a:path w="8603" h="26043" extrusionOk="0">
                  <a:moveTo>
                    <a:pt x="3800"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800"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1"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7" y="2546"/>
                  </a:cubicBezTo>
                  <a:cubicBezTo>
                    <a:pt x="8207" y="3154"/>
                    <a:pt x="8085" y="3762"/>
                    <a:pt x="8025" y="4370"/>
                  </a:cubicBezTo>
                  <a:cubicBezTo>
                    <a:pt x="8025" y="4522"/>
                    <a:pt x="7873" y="4613"/>
                    <a:pt x="7690" y="4644"/>
                  </a:cubicBezTo>
                  <a:cubicBezTo>
                    <a:pt x="7417" y="4674"/>
                    <a:pt x="7113" y="4704"/>
                    <a:pt x="6839" y="4735"/>
                  </a:cubicBezTo>
                  <a:cubicBezTo>
                    <a:pt x="6718" y="4765"/>
                    <a:pt x="6626" y="4948"/>
                    <a:pt x="6718" y="5039"/>
                  </a:cubicBezTo>
                  <a:cubicBezTo>
                    <a:pt x="6900" y="5221"/>
                    <a:pt x="6900" y="5434"/>
                    <a:pt x="6870"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5" y="1665"/>
                    <a:pt x="7052" y="1665"/>
                  </a:cubicBezTo>
                  <a:cubicBezTo>
                    <a:pt x="6839" y="1665"/>
                    <a:pt x="6778" y="1604"/>
                    <a:pt x="6809" y="1391"/>
                  </a:cubicBezTo>
                  <a:cubicBezTo>
                    <a:pt x="6839" y="1148"/>
                    <a:pt x="6870" y="905"/>
                    <a:pt x="6900" y="662"/>
                  </a:cubicBezTo>
                  <a:cubicBezTo>
                    <a:pt x="6930" y="297"/>
                    <a:pt x="6778" y="145"/>
                    <a:pt x="6414" y="115"/>
                  </a:cubicBezTo>
                  <a:cubicBezTo>
                    <a:pt x="5730" y="39"/>
                    <a:pt x="5046" y="1"/>
                    <a:pt x="436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6"/>
            <p:cNvSpPr/>
            <p:nvPr/>
          </p:nvSpPr>
          <p:spPr>
            <a:xfrm>
              <a:off x="3686548"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3" y="3557"/>
                  </a:cubicBezTo>
                  <a:cubicBezTo>
                    <a:pt x="183" y="5016"/>
                    <a:pt x="183" y="6475"/>
                    <a:pt x="183" y="7934"/>
                  </a:cubicBezTo>
                  <a:cubicBezTo>
                    <a:pt x="213" y="8512"/>
                    <a:pt x="183" y="9089"/>
                    <a:pt x="213" y="9667"/>
                  </a:cubicBezTo>
                  <a:cubicBezTo>
                    <a:pt x="335" y="10943"/>
                    <a:pt x="365" y="12190"/>
                    <a:pt x="305"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5" y="122"/>
                    <a:pt x="274" y="62"/>
                  </a:cubicBezTo>
                  <a:cubicBezTo>
                    <a:pt x="244" y="31"/>
                    <a:pt x="183" y="31"/>
                    <a:pt x="12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6"/>
            <p:cNvSpPr/>
            <p:nvPr/>
          </p:nvSpPr>
          <p:spPr>
            <a:xfrm>
              <a:off x="3695103"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6"/>
            <p:cNvSpPr/>
            <p:nvPr/>
          </p:nvSpPr>
          <p:spPr>
            <a:xfrm>
              <a:off x="3689601" y="2271274"/>
              <a:ext cx="10401" cy="25783"/>
            </a:xfrm>
            <a:custGeom>
              <a:avLst/>
              <a:gdLst/>
              <a:ahLst/>
              <a:cxnLst/>
              <a:rect l="l" t="t" r="r" b="b"/>
              <a:pathLst>
                <a:path w="518" h="1284" extrusionOk="0">
                  <a:moveTo>
                    <a:pt x="147" y="1"/>
                  </a:moveTo>
                  <a:cubicBezTo>
                    <a:pt x="76" y="1"/>
                    <a:pt x="31" y="76"/>
                    <a:pt x="31" y="128"/>
                  </a:cubicBezTo>
                  <a:cubicBezTo>
                    <a:pt x="1" y="493"/>
                    <a:pt x="1"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6"/>
            <p:cNvSpPr/>
            <p:nvPr/>
          </p:nvSpPr>
          <p:spPr>
            <a:xfrm>
              <a:off x="3759178"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6"/>
            <p:cNvSpPr/>
            <p:nvPr/>
          </p:nvSpPr>
          <p:spPr>
            <a:xfrm>
              <a:off x="3689601" y="2217640"/>
              <a:ext cx="66545" cy="112368"/>
            </a:xfrm>
            <a:custGeom>
              <a:avLst/>
              <a:gdLst/>
              <a:ahLst/>
              <a:cxnLst/>
              <a:rect l="l" t="t" r="r" b="b"/>
              <a:pathLst>
                <a:path w="3314" h="5596" extrusionOk="0">
                  <a:moveTo>
                    <a:pt x="1929" y="0"/>
                  </a:moveTo>
                  <a:cubicBezTo>
                    <a:pt x="1693" y="0"/>
                    <a:pt x="1461" y="26"/>
                    <a:pt x="1216" y="64"/>
                  </a:cubicBezTo>
                  <a:cubicBezTo>
                    <a:pt x="852" y="94"/>
                    <a:pt x="426" y="155"/>
                    <a:pt x="213" y="489"/>
                  </a:cubicBezTo>
                  <a:cubicBezTo>
                    <a:pt x="1"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6"/>
            <p:cNvSpPr/>
            <p:nvPr/>
          </p:nvSpPr>
          <p:spPr>
            <a:xfrm>
              <a:off x="3985019"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6"/>
            <p:cNvSpPr/>
            <p:nvPr/>
          </p:nvSpPr>
          <p:spPr>
            <a:xfrm>
              <a:off x="3944116"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79" y="410"/>
                    <a:pt x="6581" y="1"/>
                    <a:pt x="6107"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6"/>
            <p:cNvSpPr/>
            <p:nvPr/>
          </p:nvSpPr>
          <p:spPr>
            <a:xfrm>
              <a:off x="3932530" y="2205632"/>
              <a:ext cx="172728" cy="522943"/>
            </a:xfrm>
            <a:custGeom>
              <a:avLst/>
              <a:gdLst/>
              <a:ahLst/>
              <a:cxnLst/>
              <a:rect l="l" t="t" r="r" b="b"/>
              <a:pathLst>
                <a:path w="8602" h="26043" extrusionOk="0">
                  <a:moveTo>
                    <a:pt x="3799"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799"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0"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6" y="2546"/>
                  </a:cubicBezTo>
                  <a:cubicBezTo>
                    <a:pt x="8207" y="3154"/>
                    <a:pt x="8085" y="3762"/>
                    <a:pt x="8024" y="4370"/>
                  </a:cubicBezTo>
                  <a:cubicBezTo>
                    <a:pt x="8024" y="4522"/>
                    <a:pt x="7873" y="4613"/>
                    <a:pt x="7690" y="4644"/>
                  </a:cubicBezTo>
                  <a:cubicBezTo>
                    <a:pt x="7417" y="4674"/>
                    <a:pt x="7113" y="4704"/>
                    <a:pt x="6839" y="4735"/>
                  </a:cubicBezTo>
                  <a:cubicBezTo>
                    <a:pt x="6717" y="4765"/>
                    <a:pt x="6626" y="4948"/>
                    <a:pt x="6717" y="5039"/>
                  </a:cubicBezTo>
                  <a:cubicBezTo>
                    <a:pt x="6900" y="5221"/>
                    <a:pt x="6900" y="5434"/>
                    <a:pt x="6869"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4" y="1665"/>
                    <a:pt x="7052" y="1665"/>
                  </a:cubicBezTo>
                  <a:cubicBezTo>
                    <a:pt x="6839" y="1665"/>
                    <a:pt x="6778" y="1604"/>
                    <a:pt x="6809" y="1391"/>
                  </a:cubicBezTo>
                  <a:cubicBezTo>
                    <a:pt x="6839" y="1148"/>
                    <a:pt x="6869" y="905"/>
                    <a:pt x="6900" y="662"/>
                  </a:cubicBezTo>
                  <a:cubicBezTo>
                    <a:pt x="6930" y="297"/>
                    <a:pt x="6778" y="145"/>
                    <a:pt x="6414" y="115"/>
                  </a:cubicBezTo>
                  <a:cubicBezTo>
                    <a:pt x="5730" y="39"/>
                    <a:pt x="5046" y="1"/>
                    <a:pt x="436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6"/>
            <p:cNvSpPr/>
            <p:nvPr/>
          </p:nvSpPr>
          <p:spPr>
            <a:xfrm>
              <a:off x="3976465"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4" y="122"/>
                    <a:pt x="274" y="62"/>
                  </a:cubicBezTo>
                  <a:cubicBezTo>
                    <a:pt x="244" y="31"/>
                    <a:pt x="183" y="31"/>
                    <a:pt x="12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6"/>
            <p:cNvSpPr/>
            <p:nvPr/>
          </p:nvSpPr>
          <p:spPr>
            <a:xfrm>
              <a:off x="3985019"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6"/>
            <p:cNvSpPr/>
            <p:nvPr/>
          </p:nvSpPr>
          <p:spPr>
            <a:xfrm>
              <a:off x="3979518"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6"/>
            <p:cNvSpPr/>
            <p:nvPr/>
          </p:nvSpPr>
          <p:spPr>
            <a:xfrm>
              <a:off x="4049095"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6"/>
            <p:cNvSpPr/>
            <p:nvPr/>
          </p:nvSpPr>
          <p:spPr>
            <a:xfrm>
              <a:off x="3979518" y="2217640"/>
              <a:ext cx="66545" cy="112368"/>
            </a:xfrm>
            <a:custGeom>
              <a:avLst/>
              <a:gdLst/>
              <a:ahLst/>
              <a:cxnLst/>
              <a:rect l="l" t="t" r="r" b="b"/>
              <a:pathLst>
                <a:path w="3314" h="5596" extrusionOk="0">
                  <a:moveTo>
                    <a:pt x="1928" y="0"/>
                  </a:moveTo>
                  <a:cubicBezTo>
                    <a:pt x="1693" y="0"/>
                    <a:pt x="1461" y="26"/>
                    <a:pt x="1216" y="64"/>
                  </a:cubicBezTo>
                  <a:cubicBezTo>
                    <a:pt x="852"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6"/>
            <p:cNvSpPr/>
            <p:nvPr/>
          </p:nvSpPr>
          <p:spPr>
            <a:xfrm>
              <a:off x="4290177" y="2426573"/>
              <a:ext cx="65943" cy="278188"/>
            </a:xfrm>
            <a:custGeom>
              <a:avLst/>
              <a:gdLst/>
              <a:ahLst/>
              <a:cxnLst/>
              <a:rect l="l" t="t" r="r" b="b"/>
              <a:pathLst>
                <a:path w="3284" h="13854" extrusionOk="0">
                  <a:moveTo>
                    <a:pt x="1934" y="1"/>
                  </a:moveTo>
                  <a:cubicBezTo>
                    <a:pt x="1389" y="1"/>
                    <a:pt x="806" y="220"/>
                    <a:pt x="578" y="571"/>
                  </a:cubicBezTo>
                  <a:cubicBezTo>
                    <a:pt x="1" y="1452"/>
                    <a:pt x="366" y="3732"/>
                    <a:pt x="396" y="4765"/>
                  </a:cubicBezTo>
                  <a:cubicBezTo>
                    <a:pt x="457" y="7805"/>
                    <a:pt x="822" y="10875"/>
                    <a:pt x="1490" y="13854"/>
                  </a:cubicBezTo>
                  <a:cubicBezTo>
                    <a:pt x="2980" y="12425"/>
                    <a:pt x="3284" y="10145"/>
                    <a:pt x="3162" y="8078"/>
                  </a:cubicBezTo>
                  <a:cubicBezTo>
                    <a:pt x="3040" y="5981"/>
                    <a:pt x="2585" y="3914"/>
                    <a:pt x="2980" y="1878"/>
                  </a:cubicBezTo>
                  <a:cubicBezTo>
                    <a:pt x="3071" y="1361"/>
                    <a:pt x="3192" y="814"/>
                    <a:pt x="2919" y="388"/>
                  </a:cubicBezTo>
                  <a:cubicBezTo>
                    <a:pt x="2713" y="118"/>
                    <a:pt x="2334" y="1"/>
                    <a:pt x="1934"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6"/>
            <p:cNvSpPr/>
            <p:nvPr/>
          </p:nvSpPr>
          <p:spPr>
            <a:xfrm>
              <a:off x="4249294" y="2250912"/>
              <a:ext cx="147106" cy="155881"/>
            </a:xfrm>
            <a:custGeom>
              <a:avLst/>
              <a:gdLst/>
              <a:ahLst/>
              <a:cxnLst/>
              <a:rect l="l" t="t" r="r" b="b"/>
              <a:pathLst>
                <a:path w="7326" h="7763" extrusionOk="0">
                  <a:moveTo>
                    <a:pt x="6107" y="1"/>
                  </a:moveTo>
                  <a:cubicBezTo>
                    <a:pt x="5971" y="1"/>
                    <a:pt x="5837" y="34"/>
                    <a:pt x="5715" y="109"/>
                  </a:cubicBezTo>
                  <a:cubicBezTo>
                    <a:pt x="5836"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0" y="261"/>
                  </a:cubicBezTo>
                  <a:cubicBezTo>
                    <a:pt x="92" y="382"/>
                    <a:pt x="213" y="504"/>
                    <a:pt x="335" y="626"/>
                  </a:cubicBezTo>
                  <a:lnTo>
                    <a:pt x="402" y="465"/>
                  </a:lnTo>
                  <a:lnTo>
                    <a:pt x="402" y="465"/>
                  </a:lnTo>
                  <a:cubicBezTo>
                    <a:pt x="186" y="1100"/>
                    <a:pt x="358" y="1865"/>
                    <a:pt x="851"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6" y="3817"/>
                    <a:pt x="6262" y="3300"/>
                    <a:pt x="6627" y="2753"/>
                  </a:cubicBezTo>
                  <a:cubicBezTo>
                    <a:pt x="6991" y="2206"/>
                    <a:pt x="7326" y="1568"/>
                    <a:pt x="7174" y="930"/>
                  </a:cubicBezTo>
                  <a:cubicBezTo>
                    <a:pt x="7079" y="410"/>
                    <a:pt x="6581" y="1"/>
                    <a:pt x="6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6"/>
            <p:cNvSpPr/>
            <p:nvPr/>
          </p:nvSpPr>
          <p:spPr>
            <a:xfrm>
              <a:off x="4237688" y="2205632"/>
              <a:ext cx="172748" cy="522943"/>
            </a:xfrm>
            <a:custGeom>
              <a:avLst/>
              <a:gdLst/>
              <a:ahLst/>
              <a:cxnLst/>
              <a:rect l="l" t="t" r="r" b="b"/>
              <a:pathLst>
                <a:path w="8603" h="26043" extrusionOk="0">
                  <a:moveTo>
                    <a:pt x="3800" y="510"/>
                  </a:moveTo>
                  <a:cubicBezTo>
                    <a:pt x="4560" y="540"/>
                    <a:pt x="5351" y="540"/>
                    <a:pt x="6141" y="571"/>
                  </a:cubicBezTo>
                  <a:cubicBezTo>
                    <a:pt x="6384" y="571"/>
                    <a:pt x="6445" y="662"/>
                    <a:pt x="6414" y="905"/>
                  </a:cubicBezTo>
                  <a:cubicBezTo>
                    <a:pt x="6414" y="966"/>
                    <a:pt x="6384" y="1027"/>
                    <a:pt x="6384" y="1057"/>
                  </a:cubicBezTo>
                  <a:cubicBezTo>
                    <a:pt x="6262" y="1695"/>
                    <a:pt x="6262" y="1695"/>
                    <a:pt x="5654" y="1695"/>
                  </a:cubicBezTo>
                  <a:lnTo>
                    <a:pt x="4803" y="1695"/>
                  </a:lnTo>
                  <a:cubicBezTo>
                    <a:pt x="4408" y="1695"/>
                    <a:pt x="4013" y="1695"/>
                    <a:pt x="3618" y="1665"/>
                  </a:cubicBezTo>
                  <a:cubicBezTo>
                    <a:pt x="3436" y="1665"/>
                    <a:pt x="3314" y="1574"/>
                    <a:pt x="3284" y="1422"/>
                  </a:cubicBezTo>
                  <a:cubicBezTo>
                    <a:pt x="3253" y="1361"/>
                    <a:pt x="3253" y="1330"/>
                    <a:pt x="3223" y="1270"/>
                  </a:cubicBezTo>
                  <a:cubicBezTo>
                    <a:pt x="3101" y="571"/>
                    <a:pt x="3162" y="510"/>
                    <a:pt x="3800" y="510"/>
                  </a:cubicBezTo>
                  <a:close/>
                  <a:moveTo>
                    <a:pt x="2463" y="571"/>
                  </a:moveTo>
                  <a:cubicBezTo>
                    <a:pt x="2524" y="571"/>
                    <a:pt x="2645" y="631"/>
                    <a:pt x="2645" y="692"/>
                  </a:cubicBezTo>
                  <a:cubicBezTo>
                    <a:pt x="2736" y="966"/>
                    <a:pt x="2797" y="1270"/>
                    <a:pt x="2828" y="1513"/>
                  </a:cubicBezTo>
                  <a:cubicBezTo>
                    <a:pt x="2797" y="1665"/>
                    <a:pt x="2736" y="1726"/>
                    <a:pt x="2645" y="1726"/>
                  </a:cubicBezTo>
                  <a:cubicBezTo>
                    <a:pt x="2585" y="1726"/>
                    <a:pt x="2463" y="1695"/>
                    <a:pt x="2463" y="1665"/>
                  </a:cubicBezTo>
                  <a:cubicBezTo>
                    <a:pt x="2341" y="1361"/>
                    <a:pt x="2281" y="1087"/>
                    <a:pt x="2281" y="753"/>
                  </a:cubicBezTo>
                  <a:cubicBezTo>
                    <a:pt x="2281" y="631"/>
                    <a:pt x="2372" y="571"/>
                    <a:pt x="2463" y="571"/>
                  </a:cubicBezTo>
                  <a:close/>
                  <a:moveTo>
                    <a:pt x="875" y="2115"/>
                  </a:moveTo>
                  <a:cubicBezTo>
                    <a:pt x="905" y="2115"/>
                    <a:pt x="938" y="2117"/>
                    <a:pt x="974" y="2121"/>
                  </a:cubicBezTo>
                  <a:cubicBezTo>
                    <a:pt x="1612" y="2160"/>
                    <a:pt x="2256" y="2171"/>
                    <a:pt x="2900" y="2171"/>
                  </a:cubicBezTo>
                  <a:cubicBezTo>
                    <a:pt x="3760" y="2171"/>
                    <a:pt x="4621" y="2151"/>
                    <a:pt x="5472" y="2151"/>
                  </a:cubicBezTo>
                  <a:cubicBezTo>
                    <a:pt x="6202" y="2151"/>
                    <a:pt x="6931" y="2121"/>
                    <a:pt x="7661" y="2121"/>
                  </a:cubicBezTo>
                  <a:cubicBezTo>
                    <a:pt x="8056" y="2121"/>
                    <a:pt x="8147" y="2182"/>
                    <a:pt x="8177" y="2546"/>
                  </a:cubicBezTo>
                  <a:cubicBezTo>
                    <a:pt x="8208" y="3154"/>
                    <a:pt x="8086" y="3762"/>
                    <a:pt x="8025" y="4370"/>
                  </a:cubicBezTo>
                  <a:cubicBezTo>
                    <a:pt x="8025" y="4522"/>
                    <a:pt x="7873" y="4613"/>
                    <a:pt x="7691" y="4644"/>
                  </a:cubicBezTo>
                  <a:cubicBezTo>
                    <a:pt x="7417" y="4674"/>
                    <a:pt x="7113" y="4704"/>
                    <a:pt x="6840" y="4735"/>
                  </a:cubicBezTo>
                  <a:cubicBezTo>
                    <a:pt x="6718" y="4765"/>
                    <a:pt x="6627" y="4948"/>
                    <a:pt x="6718" y="5039"/>
                  </a:cubicBezTo>
                  <a:cubicBezTo>
                    <a:pt x="6901" y="5221"/>
                    <a:pt x="6901" y="5434"/>
                    <a:pt x="6870" y="5677"/>
                  </a:cubicBezTo>
                  <a:cubicBezTo>
                    <a:pt x="6749" y="6954"/>
                    <a:pt x="6688" y="8230"/>
                    <a:pt x="6658" y="9537"/>
                  </a:cubicBezTo>
                  <a:cubicBezTo>
                    <a:pt x="6627" y="12303"/>
                    <a:pt x="6627" y="15100"/>
                    <a:pt x="6566" y="17866"/>
                  </a:cubicBezTo>
                  <a:cubicBezTo>
                    <a:pt x="6566" y="19081"/>
                    <a:pt x="6536" y="20267"/>
                    <a:pt x="6445" y="21483"/>
                  </a:cubicBezTo>
                  <a:cubicBezTo>
                    <a:pt x="6384" y="22486"/>
                    <a:pt x="6232" y="23458"/>
                    <a:pt x="5867" y="24401"/>
                  </a:cubicBezTo>
                  <a:cubicBezTo>
                    <a:pt x="5715" y="24826"/>
                    <a:pt x="5503" y="25130"/>
                    <a:pt x="5107" y="25373"/>
                  </a:cubicBezTo>
                  <a:cubicBezTo>
                    <a:pt x="4856" y="25514"/>
                    <a:pt x="4588" y="25582"/>
                    <a:pt x="4327" y="25582"/>
                  </a:cubicBezTo>
                  <a:cubicBezTo>
                    <a:pt x="3798" y="25582"/>
                    <a:pt x="3295" y="25305"/>
                    <a:pt x="3010" y="24796"/>
                  </a:cubicBezTo>
                  <a:cubicBezTo>
                    <a:pt x="2888" y="24583"/>
                    <a:pt x="2767" y="24340"/>
                    <a:pt x="2706" y="24066"/>
                  </a:cubicBezTo>
                  <a:cubicBezTo>
                    <a:pt x="2433" y="23185"/>
                    <a:pt x="2250" y="22303"/>
                    <a:pt x="2220" y="21361"/>
                  </a:cubicBezTo>
                  <a:cubicBezTo>
                    <a:pt x="2159" y="18869"/>
                    <a:pt x="2037" y="16346"/>
                    <a:pt x="2098" y="13823"/>
                  </a:cubicBezTo>
                  <a:cubicBezTo>
                    <a:pt x="2068" y="11331"/>
                    <a:pt x="2068" y="8838"/>
                    <a:pt x="1885" y="6346"/>
                  </a:cubicBezTo>
                  <a:cubicBezTo>
                    <a:pt x="1885" y="6103"/>
                    <a:pt x="1855" y="5890"/>
                    <a:pt x="1825" y="5647"/>
                  </a:cubicBezTo>
                  <a:cubicBezTo>
                    <a:pt x="1794" y="5434"/>
                    <a:pt x="1794" y="5251"/>
                    <a:pt x="1977" y="5069"/>
                  </a:cubicBezTo>
                  <a:cubicBezTo>
                    <a:pt x="2098" y="4948"/>
                    <a:pt x="2007" y="4765"/>
                    <a:pt x="1825" y="4735"/>
                  </a:cubicBezTo>
                  <a:cubicBezTo>
                    <a:pt x="1551" y="4674"/>
                    <a:pt x="1247" y="4674"/>
                    <a:pt x="974" y="4644"/>
                  </a:cubicBezTo>
                  <a:cubicBezTo>
                    <a:pt x="791" y="4613"/>
                    <a:pt x="670" y="4492"/>
                    <a:pt x="670" y="4340"/>
                  </a:cubicBezTo>
                  <a:cubicBezTo>
                    <a:pt x="639" y="3732"/>
                    <a:pt x="487" y="3124"/>
                    <a:pt x="548" y="2516"/>
                  </a:cubicBezTo>
                  <a:cubicBezTo>
                    <a:pt x="575" y="2221"/>
                    <a:pt x="649" y="2115"/>
                    <a:pt x="875" y="2115"/>
                  </a:cubicBezTo>
                  <a:close/>
                  <a:moveTo>
                    <a:pt x="4363" y="1"/>
                  </a:moveTo>
                  <a:cubicBezTo>
                    <a:pt x="3679" y="1"/>
                    <a:pt x="2995" y="39"/>
                    <a:pt x="2311" y="115"/>
                  </a:cubicBezTo>
                  <a:cubicBezTo>
                    <a:pt x="1916" y="145"/>
                    <a:pt x="1764" y="297"/>
                    <a:pt x="1794" y="723"/>
                  </a:cubicBezTo>
                  <a:cubicBezTo>
                    <a:pt x="1825" y="996"/>
                    <a:pt x="2007" y="1330"/>
                    <a:pt x="1855" y="1574"/>
                  </a:cubicBezTo>
                  <a:cubicBezTo>
                    <a:pt x="1777" y="1674"/>
                    <a:pt x="1678" y="1705"/>
                    <a:pt x="1568" y="1705"/>
                  </a:cubicBezTo>
                  <a:cubicBezTo>
                    <a:pt x="1400" y="1705"/>
                    <a:pt x="1207" y="1632"/>
                    <a:pt x="1030" y="1632"/>
                  </a:cubicBezTo>
                  <a:cubicBezTo>
                    <a:pt x="1011" y="1632"/>
                    <a:pt x="992" y="1633"/>
                    <a:pt x="974" y="1634"/>
                  </a:cubicBezTo>
                  <a:lnTo>
                    <a:pt x="882" y="1634"/>
                  </a:lnTo>
                  <a:cubicBezTo>
                    <a:pt x="335" y="1634"/>
                    <a:pt x="183" y="1786"/>
                    <a:pt x="92" y="2303"/>
                  </a:cubicBezTo>
                  <a:cubicBezTo>
                    <a:pt x="1" y="3033"/>
                    <a:pt x="153" y="3793"/>
                    <a:pt x="214" y="4522"/>
                  </a:cubicBezTo>
                  <a:cubicBezTo>
                    <a:pt x="244" y="4796"/>
                    <a:pt x="426" y="5039"/>
                    <a:pt x="730" y="5039"/>
                  </a:cubicBezTo>
                  <a:cubicBezTo>
                    <a:pt x="1278" y="5069"/>
                    <a:pt x="1399" y="5434"/>
                    <a:pt x="1399" y="5890"/>
                  </a:cubicBezTo>
                  <a:cubicBezTo>
                    <a:pt x="1369" y="6133"/>
                    <a:pt x="1429" y="6346"/>
                    <a:pt x="1429" y="6589"/>
                  </a:cubicBezTo>
                  <a:cubicBezTo>
                    <a:pt x="1612" y="9021"/>
                    <a:pt x="1612" y="11483"/>
                    <a:pt x="1581" y="13914"/>
                  </a:cubicBezTo>
                  <a:cubicBezTo>
                    <a:pt x="1612" y="15708"/>
                    <a:pt x="1642" y="17471"/>
                    <a:pt x="1703" y="19264"/>
                  </a:cubicBezTo>
                  <a:cubicBezTo>
                    <a:pt x="1733" y="20388"/>
                    <a:pt x="1703" y="21513"/>
                    <a:pt x="1916" y="22638"/>
                  </a:cubicBezTo>
                  <a:cubicBezTo>
                    <a:pt x="2068" y="23428"/>
                    <a:pt x="2189" y="24188"/>
                    <a:pt x="2524" y="24917"/>
                  </a:cubicBezTo>
                  <a:cubicBezTo>
                    <a:pt x="2917" y="25645"/>
                    <a:pt x="3591" y="26042"/>
                    <a:pt x="4305" y="26042"/>
                  </a:cubicBezTo>
                  <a:cubicBezTo>
                    <a:pt x="4695" y="26042"/>
                    <a:pt x="5097" y="25924"/>
                    <a:pt x="5472" y="25677"/>
                  </a:cubicBezTo>
                  <a:cubicBezTo>
                    <a:pt x="5776" y="25495"/>
                    <a:pt x="6019" y="25252"/>
                    <a:pt x="6141" y="24948"/>
                  </a:cubicBezTo>
                  <a:cubicBezTo>
                    <a:pt x="6293" y="24583"/>
                    <a:pt x="6445" y="24218"/>
                    <a:pt x="6536" y="23823"/>
                  </a:cubicBezTo>
                  <a:cubicBezTo>
                    <a:pt x="6779" y="22911"/>
                    <a:pt x="6931" y="21969"/>
                    <a:pt x="6961" y="21027"/>
                  </a:cubicBezTo>
                  <a:cubicBezTo>
                    <a:pt x="7022" y="18382"/>
                    <a:pt x="7083" y="15738"/>
                    <a:pt x="7083" y="13094"/>
                  </a:cubicBezTo>
                  <a:cubicBezTo>
                    <a:pt x="7083" y="10935"/>
                    <a:pt x="7113" y="8777"/>
                    <a:pt x="7265" y="6619"/>
                  </a:cubicBezTo>
                  <a:cubicBezTo>
                    <a:pt x="7265" y="6285"/>
                    <a:pt x="7326" y="5951"/>
                    <a:pt x="7357" y="5616"/>
                  </a:cubicBezTo>
                  <a:cubicBezTo>
                    <a:pt x="7357" y="5312"/>
                    <a:pt x="7448" y="5130"/>
                    <a:pt x="7813" y="5100"/>
                  </a:cubicBezTo>
                  <a:cubicBezTo>
                    <a:pt x="8269" y="5069"/>
                    <a:pt x="8481" y="4765"/>
                    <a:pt x="8512" y="4309"/>
                  </a:cubicBezTo>
                  <a:cubicBezTo>
                    <a:pt x="8542" y="3944"/>
                    <a:pt x="8603" y="3580"/>
                    <a:pt x="8603" y="3215"/>
                  </a:cubicBezTo>
                  <a:cubicBezTo>
                    <a:pt x="8603" y="2881"/>
                    <a:pt x="8603" y="2516"/>
                    <a:pt x="8572" y="2182"/>
                  </a:cubicBezTo>
                  <a:cubicBezTo>
                    <a:pt x="8512" y="1786"/>
                    <a:pt x="8329" y="1665"/>
                    <a:pt x="7934" y="1665"/>
                  </a:cubicBezTo>
                  <a:cubicBezTo>
                    <a:pt x="7833" y="1655"/>
                    <a:pt x="7735" y="1651"/>
                    <a:pt x="7638" y="1651"/>
                  </a:cubicBezTo>
                  <a:cubicBezTo>
                    <a:pt x="7444" y="1651"/>
                    <a:pt x="7255" y="1665"/>
                    <a:pt x="7053" y="1665"/>
                  </a:cubicBezTo>
                  <a:cubicBezTo>
                    <a:pt x="6840" y="1665"/>
                    <a:pt x="6779" y="1604"/>
                    <a:pt x="6810" y="1391"/>
                  </a:cubicBezTo>
                  <a:cubicBezTo>
                    <a:pt x="6840" y="1148"/>
                    <a:pt x="6870" y="905"/>
                    <a:pt x="6901" y="662"/>
                  </a:cubicBezTo>
                  <a:cubicBezTo>
                    <a:pt x="6931" y="297"/>
                    <a:pt x="6779" y="145"/>
                    <a:pt x="6414" y="115"/>
                  </a:cubicBezTo>
                  <a:cubicBezTo>
                    <a:pt x="5730" y="39"/>
                    <a:pt x="5047" y="1"/>
                    <a:pt x="436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6"/>
            <p:cNvSpPr/>
            <p:nvPr/>
          </p:nvSpPr>
          <p:spPr>
            <a:xfrm>
              <a:off x="4281643" y="2308623"/>
              <a:ext cx="86685" cy="400556"/>
            </a:xfrm>
            <a:custGeom>
              <a:avLst/>
              <a:gdLst/>
              <a:ahLst/>
              <a:cxnLst/>
              <a:rect l="l" t="t" r="r" b="b"/>
              <a:pathLst>
                <a:path w="4317" h="19948" extrusionOk="0">
                  <a:moveTo>
                    <a:pt x="2158" y="5951"/>
                  </a:moveTo>
                  <a:cubicBezTo>
                    <a:pt x="2523" y="5951"/>
                    <a:pt x="2888" y="5974"/>
                    <a:pt x="3253" y="6019"/>
                  </a:cubicBezTo>
                  <a:cubicBezTo>
                    <a:pt x="3557" y="6019"/>
                    <a:pt x="3617" y="6110"/>
                    <a:pt x="3617" y="6384"/>
                  </a:cubicBezTo>
                  <a:cubicBezTo>
                    <a:pt x="3617" y="7630"/>
                    <a:pt x="3648" y="8876"/>
                    <a:pt x="3587" y="10092"/>
                  </a:cubicBezTo>
                  <a:cubicBezTo>
                    <a:pt x="3526" y="11308"/>
                    <a:pt x="3465" y="12524"/>
                    <a:pt x="3526" y="13709"/>
                  </a:cubicBezTo>
                  <a:cubicBezTo>
                    <a:pt x="3587" y="14834"/>
                    <a:pt x="3435" y="15898"/>
                    <a:pt x="3283" y="16992"/>
                  </a:cubicBezTo>
                  <a:cubicBezTo>
                    <a:pt x="3192" y="17478"/>
                    <a:pt x="3101" y="17934"/>
                    <a:pt x="3010" y="18390"/>
                  </a:cubicBezTo>
                  <a:cubicBezTo>
                    <a:pt x="2949" y="18633"/>
                    <a:pt x="2888" y="18846"/>
                    <a:pt x="2766" y="19059"/>
                  </a:cubicBezTo>
                  <a:cubicBezTo>
                    <a:pt x="2630" y="19287"/>
                    <a:pt x="2394" y="19401"/>
                    <a:pt x="2155" y="19401"/>
                  </a:cubicBezTo>
                  <a:cubicBezTo>
                    <a:pt x="1915" y="19401"/>
                    <a:pt x="1672" y="19287"/>
                    <a:pt x="1520" y="19059"/>
                  </a:cubicBezTo>
                  <a:cubicBezTo>
                    <a:pt x="1429" y="18877"/>
                    <a:pt x="1338" y="18664"/>
                    <a:pt x="1307" y="18481"/>
                  </a:cubicBezTo>
                  <a:cubicBezTo>
                    <a:pt x="1125" y="17478"/>
                    <a:pt x="973" y="16506"/>
                    <a:pt x="821" y="15533"/>
                  </a:cubicBezTo>
                  <a:cubicBezTo>
                    <a:pt x="699" y="14621"/>
                    <a:pt x="791" y="13740"/>
                    <a:pt x="791" y="12980"/>
                  </a:cubicBezTo>
                  <a:cubicBezTo>
                    <a:pt x="791" y="11855"/>
                    <a:pt x="760" y="10852"/>
                    <a:pt x="699" y="9849"/>
                  </a:cubicBezTo>
                  <a:cubicBezTo>
                    <a:pt x="639" y="8724"/>
                    <a:pt x="669" y="7539"/>
                    <a:pt x="669" y="6384"/>
                  </a:cubicBezTo>
                  <a:cubicBezTo>
                    <a:pt x="699" y="6080"/>
                    <a:pt x="760" y="6019"/>
                    <a:pt x="1064" y="6019"/>
                  </a:cubicBezTo>
                  <a:cubicBezTo>
                    <a:pt x="1429" y="5974"/>
                    <a:pt x="1794" y="5951"/>
                    <a:pt x="2158" y="5951"/>
                  </a:cubicBezTo>
                  <a:close/>
                  <a:moveTo>
                    <a:pt x="122" y="1"/>
                  </a:moveTo>
                  <a:cubicBezTo>
                    <a:pt x="61" y="1"/>
                    <a:pt x="31" y="31"/>
                    <a:pt x="31" y="92"/>
                  </a:cubicBezTo>
                  <a:cubicBezTo>
                    <a:pt x="0" y="244"/>
                    <a:pt x="0" y="396"/>
                    <a:pt x="0"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7" y="16840"/>
                    <a:pt x="851" y="18512"/>
                  </a:cubicBezTo>
                  <a:cubicBezTo>
                    <a:pt x="912" y="18937"/>
                    <a:pt x="1095" y="19302"/>
                    <a:pt x="1399" y="19606"/>
                  </a:cubicBezTo>
                  <a:cubicBezTo>
                    <a:pt x="1642" y="19834"/>
                    <a:pt x="1908" y="19948"/>
                    <a:pt x="2170" y="19948"/>
                  </a:cubicBezTo>
                  <a:cubicBezTo>
                    <a:pt x="2432" y="19948"/>
                    <a:pt x="2690" y="19834"/>
                    <a:pt x="2918" y="19606"/>
                  </a:cubicBezTo>
                  <a:cubicBezTo>
                    <a:pt x="3192" y="19332"/>
                    <a:pt x="3344" y="18998"/>
                    <a:pt x="3405" y="18633"/>
                  </a:cubicBezTo>
                  <a:cubicBezTo>
                    <a:pt x="3709" y="17022"/>
                    <a:pt x="4073" y="15411"/>
                    <a:pt x="3982" y="13740"/>
                  </a:cubicBezTo>
                  <a:cubicBezTo>
                    <a:pt x="3952" y="13071"/>
                    <a:pt x="3921" y="12402"/>
                    <a:pt x="3982" y="11764"/>
                  </a:cubicBezTo>
                  <a:cubicBezTo>
                    <a:pt x="4134" y="9545"/>
                    <a:pt x="4073" y="7357"/>
                    <a:pt x="4104" y="5168"/>
                  </a:cubicBezTo>
                  <a:cubicBezTo>
                    <a:pt x="4104" y="5077"/>
                    <a:pt x="4104" y="4986"/>
                    <a:pt x="4104" y="4925"/>
                  </a:cubicBezTo>
                  <a:cubicBezTo>
                    <a:pt x="4134" y="4378"/>
                    <a:pt x="4104" y="3831"/>
                    <a:pt x="4165" y="3284"/>
                  </a:cubicBezTo>
                  <a:cubicBezTo>
                    <a:pt x="4286" y="2281"/>
                    <a:pt x="4225"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69" y="2402"/>
                    <a:pt x="3709" y="3831"/>
                    <a:pt x="3617" y="5229"/>
                  </a:cubicBezTo>
                  <a:cubicBezTo>
                    <a:pt x="3617" y="5290"/>
                    <a:pt x="3587" y="5381"/>
                    <a:pt x="3587" y="5442"/>
                  </a:cubicBezTo>
                  <a:cubicBezTo>
                    <a:pt x="3049" y="5442"/>
                    <a:pt x="2510" y="5462"/>
                    <a:pt x="1955" y="5462"/>
                  </a:cubicBezTo>
                  <a:cubicBezTo>
                    <a:pt x="1538" y="5462"/>
                    <a:pt x="1112" y="5450"/>
                    <a:pt x="669" y="5411"/>
                  </a:cubicBezTo>
                  <a:cubicBezTo>
                    <a:pt x="608" y="4013"/>
                    <a:pt x="547" y="2615"/>
                    <a:pt x="487" y="1186"/>
                  </a:cubicBezTo>
                  <a:cubicBezTo>
                    <a:pt x="456" y="882"/>
                    <a:pt x="456" y="548"/>
                    <a:pt x="365" y="244"/>
                  </a:cubicBezTo>
                  <a:cubicBezTo>
                    <a:pt x="335" y="183"/>
                    <a:pt x="304" y="122"/>
                    <a:pt x="274" y="62"/>
                  </a:cubicBezTo>
                  <a:cubicBezTo>
                    <a:pt x="244" y="31"/>
                    <a:pt x="183" y="31"/>
                    <a:pt x="12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6"/>
            <p:cNvSpPr/>
            <p:nvPr/>
          </p:nvSpPr>
          <p:spPr>
            <a:xfrm>
              <a:off x="4290177" y="2301374"/>
              <a:ext cx="68392" cy="36264"/>
            </a:xfrm>
            <a:custGeom>
              <a:avLst/>
              <a:gdLst/>
              <a:ahLst/>
              <a:cxnLst/>
              <a:rect l="l" t="t" r="r" b="b"/>
              <a:pathLst>
                <a:path w="3406" h="1806" extrusionOk="0">
                  <a:moveTo>
                    <a:pt x="2311" y="514"/>
                  </a:moveTo>
                  <a:cubicBezTo>
                    <a:pt x="2737" y="514"/>
                    <a:pt x="2889" y="757"/>
                    <a:pt x="2706" y="1152"/>
                  </a:cubicBezTo>
                  <a:cubicBezTo>
                    <a:pt x="2706" y="1213"/>
                    <a:pt x="2615" y="1274"/>
                    <a:pt x="2554" y="1274"/>
                  </a:cubicBezTo>
                  <a:cubicBezTo>
                    <a:pt x="2307" y="1315"/>
                    <a:pt x="2060" y="1331"/>
                    <a:pt x="1813" y="1331"/>
                  </a:cubicBezTo>
                  <a:cubicBezTo>
                    <a:pt x="1513" y="1331"/>
                    <a:pt x="1213" y="1307"/>
                    <a:pt x="913" y="1274"/>
                  </a:cubicBezTo>
                  <a:cubicBezTo>
                    <a:pt x="822" y="1274"/>
                    <a:pt x="730" y="1213"/>
                    <a:pt x="730" y="1091"/>
                  </a:cubicBezTo>
                  <a:cubicBezTo>
                    <a:pt x="700" y="970"/>
                    <a:pt x="700" y="848"/>
                    <a:pt x="700" y="696"/>
                  </a:cubicBezTo>
                  <a:cubicBezTo>
                    <a:pt x="700" y="575"/>
                    <a:pt x="791" y="514"/>
                    <a:pt x="913" y="514"/>
                  </a:cubicBezTo>
                  <a:close/>
                  <a:moveTo>
                    <a:pt x="407" y="0"/>
                  </a:moveTo>
                  <a:cubicBezTo>
                    <a:pt x="328" y="0"/>
                    <a:pt x="252" y="19"/>
                    <a:pt x="183" y="88"/>
                  </a:cubicBezTo>
                  <a:cubicBezTo>
                    <a:pt x="1" y="240"/>
                    <a:pt x="214" y="423"/>
                    <a:pt x="214" y="575"/>
                  </a:cubicBezTo>
                  <a:cubicBezTo>
                    <a:pt x="214" y="787"/>
                    <a:pt x="244" y="1000"/>
                    <a:pt x="244" y="1213"/>
                  </a:cubicBezTo>
                  <a:cubicBezTo>
                    <a:pt x="305" y="1578"/>
                    <a:pt x="426" y="1730"/>
                    <a:pt x="791" y="1760"/>
                  </a:cubicBezTo>
                  <a:cubicBezTo>
                    <a:pt x="1110" y="1791"/>
                    <a:pt x="1422" y="1806"/>
                    <a:pt x="1733" y="1806"/>
                  </a:cubicBezTo>
                  <a:cubicBezTo>
                    <a:pt x="2045" y="1806"/>
                    <a:pt x="2357" y="1791"/>
                    <a:pt x="2676" y="1760"/>
                  </a:cubicBezTo>
                  <a:cubicBezTo>
                    <a:pt x="3040" y="1730"/>
                    <a:pt x="3162" y="1578"/>
                    <a:pt x="3192" y="1213"/>
                  </a:cubicBezTo>
                  <a:cubicBezTo>
                    <a:pt x="3253" y="909"/>
                    <a:pt x="3192" y="575"/>
                    <a:pt x="3344" y="271"/>
                  </a:cubicBezTo>
                  <a:cubicBezTo>
                    <a:pt x="3405" y="149"/>
                    <a:pt x="3284" y="28"/>
                    <a:pt x="3132" y="28"/>
                  </a:cubicBezTo>
                  <a:lnTo>
                    <a:pt x="700" y="28"/>
                  </a:lnTo>
                  <a:cubicBezTo>
                    <a:pt x="601" y="28"/>
                    <a:pt x="501" y="0"/>
                    <a:pt x="40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6"/>
            <p:cNvSpPr/>
            <p:nvPr/>
          </p:nvSpPr>
          <p:spPr>
            <a:xfrm>
              <a:off x="4284695"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8" y="1"/>
                    <a:pt x="14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6"/>
            <p:cNvSpPr/>
            <p:nvPr/>
          </p:nvSpPr>
          <p:spPr>
            <a:xfrm>
              <a:off x="4354273" y="2271274"/>
              <a:ext cx="11004" cy="26024"/>
            </a:xfrm>
            <a:custGeom>
              <a:avLst/>
              <a:gdLst/>
              <a:ahLst/>
              <a:cxnLst/>
              <a:rect l="l" t="t" r="r" b="b"/>
              <a:pathLst>
                <a:path w="548" h="1296" extrusionOk="0">
                  <a:moveTo>
                    <a:pt x="320" y="1"/>
                  </a:moveTo>
                  <a:cubicBezTo>
                    <a:pt x="228" y="1"/>
                    <a:pt x="179" y="80"/>
                    <a:pt x="152" y="159"/>
                  </a:cubicBezTo>
                  <a:cubicBezTo>
                    <a:pt x="31" y="493"/>
                    <a:pt x="0" y="827"/>
                    <a:pt x="61" y="1162"/>
                  </a:cubicBezTo>
                  <a:cubicBezTo>
                    <a:pt x="61" y="1223"/>
                    <a:pt x="122" y="1253"/>
                    <a:pt x="152"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4284695" y="2217640"/>
              <a:ext cx="66545" cy="112368"/>
            </a:xfrm>
            <a:custGeom>
              <a:avLst/>
              <a:gdLst/>
              <a:ahLst/>
              <a:cxnLst/>
              <a:rect l="l" t="t" r="r" b="b"/>
              <a:pathLst>
                <a:path w="3314" h="5596" extrusionOk="0">
                  <a:moveTo>
                    <a:pt x="1928" y="0"/>
                  </a:moveTo>
                  <a:cubicBezTo>
                    <a:pt x="1693" y="0"/>
                    <a:pt x="1460" y="26"/>
                    <a:pt x="1216" y="64"/>
                  </a:cubicBezTo>
                  <a:cubicBezTo>
                    <a:pt x="851"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2" y="5170"/>
                  </a:cubicBezTo>
                  <a:cubicBezTo>
                    <a:pt x="2766" y="4897"/>
                    <a:pt x="2827" y="4471"/>
                    <a:pt x="2888" y="4046"/>
                  </a:cubicBezTo>
                  <a:cubicBezTo>
                    <a:pt x="3010" y="3225"/>
                    <a:pt x="3131" y="2374"/>
                    <a:pt x="3253" y="1553"/>
                  </a:cubicBezTo>
                  <a:cubicBezTo>
                    <a:pt x="3283" y="1280"/>
                    <a:pt x="3313"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3585847" y="2314426"/>
              <a:ext cx="867918" cy="49758"/>
            </a:xfrm>
            <a:custGeom>
              <a:avLst/>
              <a:gdLst/>
              <a:ahLst/>
              <a:cxnLst/>
              <a:rect l="l" t="t" r="r" b="b"/>
              <a:pathLst>
                <a:path w="43223" h="2478" extrusionOk="0">
                  <a:moveTo>
                    <a:pt x="41973" y="1"/>
                  </a:moveTo>
                  <a:cubicBezTo>
                    <a:pt x="41924" y="1"/>
                    <a:pt x="41870" y="16"/>
                    <a:pt x="41825" y="46"/>
                  </a:cubicBezTo>
                  <a:cubicBezTo>
                    <a:pt x="41764" y="137"/>
                    <a:pt x="41764" y="259"/>
                    <a:pt x="41825" y="320"/>
                  </a:cubicBezTo>
                  <a:lnTo>
                    <a:pt x="42554" y="1080"/>
                  </a:lnTo>
                  <a:lnTo>
                    <a:pt x="16444" y="1840"/>
                  </a:lnTo>
                  <a:cubicBezTo>
                    <a:pt x="13642" y="1922"/>
                    <a:pt x="10777" y="2004"/>
                    <a:pt x="7908" y="2004"/>
                  </a:cubicBezTo>
                  <a:cubicBezTo>
                    <a:pt x="5486" y="2004"/>
                    <a:pt x="3062" y="1946"/>
                    <a:pt x="669" y="1779"/>
                  </a:cubicBezTo>
                  <a:cubicBezTo>
                    <a:pt x="608" y="1779"/>
                    <a:pt x="517" y="1809"/>
                    <a:pt x="487" y="1870"/>
                  </a:cubicBezTo>
                  <a:cubicBezTo>
                    <a:pt x="487" y="1840"/>
                    <a:pt x="487" y="1779"/>
                    <a:pt x="456" y="1688"/>
                  </a:cubicBezTo>
                  <a:cubicBezTo>
                    <a:pt x="426" y="1262"/>
                    <a:pt x="851" y="867"/>
                    <a:pt x="1307" y="776"/>
                  </a:cubicBezTo>
                  <a:cubicBezTo>
                    <a:pt x="1456" y="744"/>
                    <a:pt x="1600" y="731"/>
                    <a:pt x="1745" y="731"/>
                  </a:cubicBezTo>
                  <a:cubicBezTo>
                    <a:pt x="2016" y="731"/>
                    <a:pt x="2287" y="777"/>
                    <a:pt x="2584" y="837"/>
                  </a:cubicBezTo>
                  <a:cubicBezTo>
                    <a:pt x="2675" y="837"/>
                    <a:pt x="2797" y="867"/>
                    <a:pt x="2918" y="897"/>
                  </a:cubicBezTo>
                  <a:cubicBezTo>
                    <a:pt x="3101" y="919"/>
                    <a:pt x="3273" y="931"/>
                    <a:pt x="3435" y="931"/>
                  </a:cubicBezTo>
                  <a:cubicBezTo>
                    <a:pt x="3945" y="931"/>
                    <a:pt x="4351" y="817"/>
                    <a:pt x="4651" y="563"/>
                  </a:cubicBezTo>
                  <a:cubicBezTo>
                    <a:pt x="4742" y="502"/>
                    <a:pt x="4742" y="381"/>
                    <a:pt x="4681" y="320"/>
                  </a:cubicBezTo>
                  <a:cubicBezTo>
                    <a:pt x="4646" y="267"/>
                    <a:pt x="4590" y="234"/>
                    <a:pt x="4532" y="234"/>
                  </a:cubicBezTo>
                  <a:cubicBezTo>
                    <a:pt x="4489" y="234"/>
                    <a:pt x="4446" y="251"/>
                    <a:pt x="4408" y="289"/>
                  </a:cubicBezTo>
                  <a:cubicBezTo>
                    <a:pt x="4192" y="462"/>
                    <a:pt x="3885" y="542"/>
                    <a:pt x="3487" y="542"/>
                  </a:cubicBezTo>
                  <a:cubicBezTo>
                    <a:pt x="3323" y="542"/>
                    <a:pt x="3144" y="529"/>
                    <a:pt x="2949" y="502"/>
                  </a:cubicBezTo>
                  <a:cubicBezTo>
                    <a:pt x="2857" y="502"/>
                    <a:pt x="2736" y="472"/>
                    <a:pt x="2645" y="472"/>
                  </a:cubicBezTo>
                  <a:cubicBezTo>
                    <a:pt x="2348" y="412"/>
                    <a:pt x="2038" y="366"/>
                    <a:pt x="1732" y="366"/>
                  </a:cubicBezTo>
                  <a:cubicBezTo>
                    <a:pt x="1568" y="366"/>
                    <a:pt x="1405" y="379"/>
                    <a:pt x="1246" y="411"/>
                  </a:cubicBezTo>
                  <a:cubicBezTo>
                    <a:pt x="639" y="533"/>
                    <a:pt x="0" y="1080"/>
                    <a:pt x="91" y="1748"/>
                  </a:cubicBezTo>
                  <a:cubicBezTo>
                    <a:pt x="152" y="2204"/>
                    <a:pt x="213" y="2448"/>
                    <a:pt x="426" y="2478"/>
                  </a:cubicBezTo>
                  <a:lnTo>
                    <a:pt x="456" y="2478"/>
                  </a:lnTo>
                  <a:cubicBezTo>
                    <a:pt x="608" y="2478"/>
                    <a:pt x="699" y="2326"/>
                    <a:pt x="760" y="2174"/>
                  </a:cubicBezTo>
                  <a:cubicBezTo>
                    <a:pt x="3066" y="2321"/>
                    <a:pt x="5389" y="2374"/>
                    <a:pt x="7706" y="2374"/>
                  </a:cubicBezTo>
                  <a:cubicBezTo>
                    <a:pt x="10644" y="2374"/>
                    <a:pt x="13573" y="2289"/>
                    <a:pt x="16444" y="2204"/>
                  </a:cubicBezTo>
                  <a:lnTo>
                    <a:pt x="43010" y="1444"/>
                  </a:lnTo>
                  <a:cubicBezTo>
                    <a:pt x="43101" y="1444"/>
                    <a:pt x="43162" y="1414"/>
                    <a:pt x="43193" y="1323"/>
                  </a:cubicBezTo>
                  <a:cubicBezTo>
                    <a:pt x="43223" y="1262"/>
                    <a:pt x="43193" y="1171"/>
                    <a:pt x="43132" y="1141"/>
                  </a:cubicBezTo>
                  <a:lnTo>
                    <a:pt x="42098" y="46"/>
                  </a:lnTo>
                  <a:cubicBezTo>
                    <a:pt x="42068" y="16"/>
                    <a:pt x="42022" y="1"/>
                    <a:pt x="419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3572413" y="2300591"/>
              <a:ext cx="892958" cy="80079"/>
            </a:xfrm>
            <a:custGeom>
              <a:avLst/>
              <a:gdLst/>
              <a:ahLst/>
              <a:cxnLst/>
              <a:rect l="l" t="t" r="r" b="b"/>
              <a:pathLst>
                <a:path w="44470" h="3988" extrusionOk="0">
                  <a:moveTo>
                    <a:pt x="42804" y="1"/>
                  </a:moveTo>
                  <a:cubicBezTo>
                    <a:pt x="41956" y="1"/>
                    <a:pt x="41237" y="494"/>
                    <a:pt x="40518" y="1070"/>
                  </a:cubicBezTo>
                  <a:cubicBezTo>
                    <a:pt x="40427" y="1130"/>
                    <a:pt x="40427" y="1252"/>
                    <a:pt x="40488" y="1343"/>
                  </a:cubicBezTo>
                  <a:cubicBezTo>
                    <a:pt x="40525" y="1381"/>
                    <a:pt x="40586" y="1407"/>
                    <a:pt x="40648" y="1407"/>
                  </a:cubicBezTo>
                  <a:cubicBezTo>
                    <a:pt x="40687" y="1407"/>
                    <a:pt x="40726" y="1397"/>
                    <a:pt x="40761" y="1374"/>
                  </a:cubicBezTo>
                  <a:cubicBezTo>
                    <a:pt x="41439" y="843"/>
                    <a:pt x="42118" y="369"/>
                    <a:pt x="42852" y="369"/>
                  </a:cubicBezTo>
                  <a:cubicBezTo>
                    <a:pt x="42874" y="369"/>
                    <a:pt x="42897" y="370"/>
                    <a:pt x="42919" y="371"/>
                  </a:cubicBezTo>
                  <a:cubicBezTo>
                    <a:pt x="43345" y="401"/>
                    <a:pt x="43770" y="735"/>
                    <a:pt x="43953" y="1130"/>
                  </a:cubicBezTo>
                  <a:cubicBezTo>
                    <a:pt x="44014" y="1282"/>
                    <a:pt x="44105" y="1586"/>
                    <a:pt x="43892" y="1860"/>
                  </a:cubicBezTo>
                  <a:cubicBezTo>
                    <a:pt x="43618" y="2194"/>
                    <a:pt x="43102" y="2255"/>
                    <a:pt x="42615" y="2255"/>
                  </a:cubicBezTo>
                  <a:lnTo>
                    <a:pt x="4165" y="3562"/>
                  </a:lnTo>
                  <a:cubicBezTo>
                    <a:pt x="3863" y="3578"/>
                    <a:pt x="3539" y="3591"/>
                    <a:pt x="3206" y="3591"/>
                  </a:cubicBezTo>
                  <a:cubicBezTo>
                    <a:pt x="2231" y="3591"/>
                    <a:pt x="1173" y="3475"/>
                    <a:pt x="335" y="2954"/>
                  </a:cubicBezTo>
                  <a:cubicBezTo>
                    <a:pt x="302" y="2943"/>
                    <a:pt x="264" y="2936"/>
                    <a:pt x="227" y="2936"/>
                  </a:cubicBezTo>
                  <a:cubicBezTo>
                    <a:pt x="163" y="2936"/>
                    <a:pt x="100" y="2957"/>
                    <a:pt x="61" y="3015"/>
                  </a:cubicBezTo>
                  <a:cubicBezTo>
                    <a:pt x="1" y="3106"/>
                    <a:pt x="31" y="3228"/>
                    <a:pt x="122" y="3288"/>
                  </a:cubicBezTo>
                  <a:cubicBezTo>
                    <a:pt x="1064" y="3866"/>
                    <a:pt x="2189" y="3988"/>
                    <a:pt x="3223" y="3988"/>
                  </a:cubicBezTo>
                  <a:cubicBezTo>
                    <a:pt x="3557" y="3988"/>
                    <a:pt x="3891" y="3957"/>
                    <a:pt x="4165" y="3957"/>
                  </a:cubicBezTo>
                  <a:lnTo>
                    <a:pt x="42615" y="2650"/>
                  </a:lnTo>
                  <a:cubicBezTo>
                    <a:pt x="43193" y="2620"/>
                    <a:pt x="43831" y="2559"/>
                    <a:pt x="44196" y="2103"/>
                  </a:cubicBezTo>
                  <a:cubicBezTo>
                    <a:pt x="44439" y="1799"/>
                    <a:pt x="44469" y="1374"/>
                    <a:pt x="44287" y="978"/>
                  </a:cubicBezTo>
                  <a:cubicBezTo>
                    <a:pt x="44044" y="431"/>
                    <a:pt x="43497" y="36"/>
                    <a:pt x="42950" y="6"/>
                  </a:cubicBezTo>
                  <a:cubicBezTo>
                    <a:pt x="42901" y="2"/>
                    <a:pt x="42852" y="1"/>
                    <a:pt x="4280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3598658" y="2390409"/>
              <a:ext cx="50682" cy="427885"/>
            </a:xfrm>
            <a:custGeom>
              <a:avLst/>
              <a:gdLst/>
              <a:ahLst/>
              <a:cxnLst/>
              <a:rect l="l" t="t" r="r" b="b"/>
              <a:pathLst>
                <a:path w="2524" h="21309" extrusionOk="0">
                  <a:moveTo>
                    <a:pt x="213" y="1"/>
                  </a:moveTo>
                  <a:cubicBezTo>
                    <a:pt x="92" y="1"/>
                    <a:pt x="1" y="92"/>
                    <a:pt x="1" y="214"/>
                  </a:cubicBezTo>
                  <a:cubicBezTo>
                    <a:pt x="457" y="7174"/>
                    <a:pt x="1034" y="14196"/>
                    <a:pt x="1764" y="21126"/>
                  </a:cubicBezTo>
                  <a:cubicBezTo>
                    <a:pt x="1764" y="21217"/>
                    <a:pt x="1855" y="21308"/>
                    <a:pt x="1946" y="21308"/>
                  </a:cubicBezTo>
                  <a:lnTo>
                    <a:pt x="1976" y="21308"/>
                  </a:lnTo>
                  <a:cubicBezTo>
                    <a:pt x="2067" y="21308"/>
                    <a:pt x="2159" y="21247"/>
                    <a:pt x="2189" y="21156"/>
                  </a:cubicBezTo>
                  <a:lnTo>
                    <a:pt x="2493" y="20153"/>
                  </a:lnTo>
                  <a:cubicBezTo>
                    <a:pt x="2523" y="20032"/>
                    <a:pt x="2463" y="19910"/>
                    <a:pt x="2341" y="19880"/>
                  </a:cubicBezTo>
                  <a:cubicBezTo>
                    <a:pt x="2325" y="19874"/>
                    <a:pt x="2309" y="19872"/>
                    <a:pt x="2292" y="19872"/>
                  </a:cubicBezTo>
                  <a:cubicBezTo>
                    <a:pt x="2211" y="19872"/>
                    <a:pt x="2123" y="19931"/>
                    <a:pt x="2098" y="20032"/>
                  </a:cubicBezTo>
                  <a:lnTo>
                    <a:pt x="2067" y="20032"/>
                  </a:lnTo>
                  <a:cubicBezTo>
                    <a:pt x="1399" y="13466"/>
                    <a:pt x="852" y="6779"/>
                    <a:pt x="426" y="183"/>
                  </a:cubicBezTo>
                  <a:cubicBezTo>
                    <a:pt x="426" y="62"/>
                    <a:pt x="305" y="1"/>
                    <a:pt x="21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3616971" y="2380650"/>
              <a:ext cx="37248" cy="418708"/>
            </a:xfrm>
            <a:custGeom>
              <a:avLst/>
              <a:gdLst/>
              <a:ahLst/>
              <a:cxnLst/>
              <a:rect l="l" t="t" r="r" b="b"/>
              <a:pathLst>
                <a:path w="1855" h="20852" extrusionOk="0">
                  <a:moveTo>
                    <a:pt x="183" y="1"/>
                  </a:moveTo>
                  <a:cubicBezTo>
                    <a:pt x="92" y="1"/>
                    <a:pt x="0" y="92"/>
                    <a:pt x="0" y="213"/>
                  </a:cubicBezTo>
                  <a:cubicBezTo>
                    <a:pt x="244" y="7022"/>
                    <a:pt x="700" y="13891"/>
                    <a:pt x="1429" y="20639"/>
                  </a:cubicBezTo>
                  <a:cubicBezTo>
                    <a:pt x="1429" y="20761"/>
                    <a:pt x="1520" y="20852"/>
                    <a:pt x="1642" y="20852"/>
                  </a:cubicBezTo>
                  <a:cubicBezTo>
                    <a:pt x="1763" y="20822"/>
                    <a:pt x="1855" y="20730"/>
                    <a:pt x="1855" y="20609"/>
                  </a:cubicBezTo>
                  <a:cubicBezTo>
                    <a:pt x="1125" y="13861"/>
                    <a:pt x="669" y="6992"/>
                    <a:pt x="426" y="213"/>
                  </a:cubicBezTo>
                  <a:cubicBezTo>
                    <a:pt x="426" y="92"/>
                    <a:pt x="304" y="1"/>
                    <a:pt x="18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6"/>
            <p:cNvSpPr/>
            <p:nvPr/>
          </p:nvSpPr>
          <p:spPr>
            <a:xfrm>
              <a:off x="4423248" y="2356233"/>
              <a:ext cx="15883" cy="441921"/>
            </a:xfrm>
            <a:custGeom>
              <a:avLst/>
              <a:gdLst/>
              <a:ahLst/>
              <a:cxnLst/>
              <a:rect l="l" t="t" r="r" b="b"/>
              <a:pathLst>
                <a:path w="791" h="22008" extrusionOk="0">
                  <a:moveTo>
                    <a:pt x="395" y="1"/>
                  </a:moveTo>
                  <a:cubicBezTo>
                    <a:pt x="274" y="1"/>
                    <a:pt x="183" y="92"/>
                    <a:pt x="183" y="214"/>
                  </a:cubicBezTo>
                  <a:cubicBezTo>
                    <a:pt x="0" y="7387"/>
                    <a:pt x="61" y="14651"/>
                    <a:pt x="365" y="21794"/>
                  </a:cubicBezTo>
                  <a:cubicBezTo>
                    <a:pt x="365" y="21916"/>
                    <a:pt x="456" y="22007"/>
                    <a:pt x="578" y="22007"/>
                  </a:cubicBezTo>
                  <a:cubicBezTo>
                    <a:pt x="699" y="22007"/>
                    <a:pt x="790" y="21916"/>
                    <a:pt x="790" y="21794"/>
                  </a:cubicBezTo>
                  <a:cubicBezTo>
                    <a:pt x="487" y="14651"/>
                    <a:pt x="426" y="7387"/>
                    <a:pt x="608" y="214"/>
                  </a:cubicBezTo>
                  <a:cubicBezTo>
                    <a:pt x="608" y="92"/>
                    <a:pt x="517" y="1"/>
                    <a:pt x="39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6"/>
            <p:cNvSpPr/>
            <p:nvPr/>
          </p:nvSpPr>
          <p:spPr>
            <a:xfrm>
              <a:off x="4436662" y="2336715"/>
              <a:ext cx="20783" cy="490735"/>
            </a:xfrm>
            <a:custGeom>
              <a:avLst/>
              <a:gdLst/>
              <a:ahLst/>
              <a:cxnLst/>
              <a:rect l="l" t="t" r="r" b="b"/>
              <a:pathLst>
                <a:path w="1035" h="24439" extrusionOk="0">
                  <a:moveTo>
                    <a:pt x="518" y="0"/>
                  </a:moveTo>
                  <a:cubicBezTo>
                    <a:pt x="396" y="0"/>
                    <a:pt x="305" y="91"/>
                    <a:pt x="305" y="213"/>
                  </a:cubicBezTo>
                  <a:cubicBezTo>
                    <a:pt x="1" y="8207"/>
                    <a:pt x="122" y="16292"/>
                    <a:pt x="609" y="24256"/>
                  </a:cubicBezTo>
                  <a:cubicBezTo>
                    <a:pt x="609" y="24377"/>
                    <a:pt x="700" y="24438"/>
                    <a:pt x="822" y="24438"/>
                  </a:cubicBezTo>
                  <a:cubicBezTo>
                    <a:pt x="943" y="24438"/>
                    <a:pt x="1034" y="24347"/>
                    <a:pt x="1034" y="24225"/>
                  </a:cubicBezTo>
                  <a:cubicBezTo>
                    <a:pt x="548" y="16262"/>
                    <a:pt x="426" y="8207"/>
                    <a:pt x="730" y="213"/>
                  </a:cubicBezTo>
                  <a:cubicBezTo>
                    <a:pt x="730" y="122"/>
                    <a:pt x="639" y="0"/>
                    <a:pt x="51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6"/>
            <p:cNvSpPr/>
            <p:nvPr/>
          </p:nvSpPr>
          <p:spPr>
            <a:xfrm>
              <a:off x="3594381" y="2793236"/>
              <a:ext cx="844143" cy="34819"/>
            </a:xfrm>
            <a:custGeom>
              <a:avLst/>
              <a:gdLst/>
              <a:ahLst/>
              <a:cxnLst/>
              <a:rect l="l" t="t" r="r" b="b"/>
              <a:pathLst>
                <a:path w="42039" h="1734" extrusionOk="0">
                  <a:moveTo>
                    <a:pt x="214" y="1"/>
                  </a:moveTo>
                  <a:cubicBezTo>
                    <a:pt x="92" y="31"/>
                    <a:pt x="1" y="123"/>
                    <a:pt x="1" y="244"/>
                  </a:cubicBezTo>
                  <a:lnTo>
                    <a:pt x="31" y="1308"/>
                  </a:lnTo>
                  <a:cubicBezTo>
                    <a:pt x="62" y="1430"/>
                    <a:pt x="153" y="1521"/>
                    <a:pt x="244" y="1521"/>
                  </a:cubicBezTo>
                  <a:lnTo>
                    <a:pt x="31369" y="1734"/>
                  </a:lnTo>
                  <a:lnTo>
                    <a:pt x="32676" y="1734"/>
                  </a:lnTo>
                  <a:cubicBezTo>
                    <a:pt x="35685" y="1734"/>
                    <a:pt x="38938" y="1612"/>
                    <a:pt x="41886" y="427"/>
                  </a:cubicBezTo>
                  <a:cubicBezTo>
                    <a:pt x="41977" y="396"/>
                    <a:pt x="42038" y="275"/>
                    <a:pt x="42008" y="153"/>
                  </a:cubicBezTo>
                  <a:cubicBezTo>
                    <a:pt x="41958" y="78"/>
                    <a:pt x="41866" y="23"/>
                    <a:pt x="41785" y="23"/>
                  </a:cubicBezTo>
                  <a:cubicBezTo>
                    <a:pt x="41767" y="23"/>
                    <a:pt x="41750" y="26"/>
                    <a:pt x="41734" y="31"/>
                  </a:cubicBezTo>
                  <a:cubicBezTo>
                    <a:pt x="38568" y="1280"/>
                    <a:pt x="35014" y="1308"/>
                    <a:pt x="31813" y="1308"/>
                  </a:cubicBezTo>
                  <a:cubicBezTo>
                    <a:pt x="31665" y="1308"/>
                    <a:pt x="31516" y="1308"/>
                    <a:pt x="31369" y="1308"/>
                  </a:cubicBezTo>
                  <a:lnTo>
                    <a:pt x="457" y="1095"/>
                  </a:lnTo>
                  <a:lnTo>
                    <a:pt x="426" y="214"/>
                  </a:lnTo>
                  <a:cubicBezTo>
                    <a:pt x="426" y="92"/>
                    <a:pt x="335" y="1"/>
                    <a:pt x="21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6"/>
            <p:cNvSpPr/>
            <p:nvPr/>
          </p:nvSpPr>
          <p:spPr>
            <a:xfrm>
              <a:off x="3613919" y="2793236"/>
              <a:ext cx="812999" cy="14076"/>
            </a:xfrm>
            <a:custGeom>
              <a:avLst/>
              <a:gdLst/>
              <a:ahLst/>
              <a:cxnLst/>
              <a:rect l="l" t="t" r="r" b="b"/>
              <a:pathLst>
                <a:path w="40488" h="701" extrusionOk="0">
                  <a:moveTo>
                    <a:pt x="40275" y="1"/>
                  </a:moveTo>
                  <a:lnTo>
                    <a:pt x="213" y="275"/>
                  </a:lnTo>
                  <a:cubicBezTo>
                    <a:pt x="92" y="275"/>
                    <a:pt x="0" y="366"/>
                    <a:pt x="0" y="487"/>
                  </a:cubicBezTo>
                  <a:cubicBezTo>
                    <a:pt x="0" y="609"/>
                    <a:pt x="92" y="700"/>
                    <a:pt x="213" y="700"/>
                  </a:cubicBezTo>
                  <a:lnTo>
                    <a:pt x="40275" y="427"/>
                  </a:lnTo>
                  <a:cubicBezTo>
                    <a:pt x="40396" y="427"/>
                    <a:pt x="40488" y="305"/>
                    <a:pt x="40488" y="214"/>
                  </a:cubicBezTo>
                  <a:cubicBezTo>
                    <a:pt x="40488" y="92"/>
                    <a:pt x="40396" y="1"/>
                    <a:pt x="4027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6"/>
            <p:cNvSpPr/>
            <p:nvPr/>
          </p:nvSpPr>
          <p:spPr>
            <a:xfrm>
              <a:off x="3789098" y="2319747"/>
              <a:ext cx="184334" cy="13313"/>
            </a:xfrm>
            <a:custGeom>
              <a:avLst/>
              <a:gdLst/>
              <a:ahLst/>
              <a:cxnLst/>
              <a:rect l="l" t="t" r="r" b="b"/>
              <a:pathLst>
                <a:path w="9180" h="663" extrusionOk="0">
                  <a:moveTo>
                    <a:pt x="4329" y="1"/>
                  </a:moveTo>
                  <a:cubicBezTo>
                    <a:pt x="2945" y="1"/>
                    <a:pt x="1560" y="62"/>
                    <a:pt x="182" y="176"/>
                  </a:cubicBezTo>
                  <a:cubicBezTo>
                    <a:pt x="61" y="207"/>
                    <a:pt x="0" y="298"/>
                    <a:pt x="0" y="420"/>
                  </a:cubicBezTo>
                  <a:cubicBezTo>
                    <a:pt x="0" y="525"/>
                    <a:pt x="92" y="608"/>
                    <a:pt x="196" y="608"/>
                  </a:cubicBezTo>
                  <a:cubicBezTo>
                    <a:pt x="211" y="608"/>
                    <a:pt x="227" y="606"/>
                    <a:pt x="243" y="602"/>
                  </a:cubicBezTo>
                  <a:cubicBezTo>
                    <a:pt x="1607" y="487"/>
                    <a:pt x="2977" y="427"/>
                    <a:pt x="4347" y="427"/>
                  </a:cubicBezTo>
                  <a:cubicBezTo>
                    <a:pt x="5879" y="427"/>
                    <a:pt x="7412" y="502"/>
                    <a:pt x="8936" y="663"/>
                  </a:cubicBezTo>
                  <a:lnTo>
                    <a:pt x="8967" y="663"/>
                  </a:lnTo>
                  <a:cubicBezTo>
                    <a:pt x="9058" y="663"/>
                    <a:pt x="9149" y="572"/>
                    <a:pt x="9180" y="480"/>
                  </a:cubicBezTo>
                  <a:cubicBezTo>
                    <a:pt x="9180" y="359"/>
                    <a:pt x="9088" y="237"/>
                    <a:pt x="8967" y="237"/>
                  </a:cubicBezTo>
                  <a:cubicBezTo>
                    <a:pt x="7426" y="77"/>
                    <a:pt x="5878" y="1"/>
                    <a:pt x="432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6"/>
            <p:cNvSpPr/>
            <p:nvPr/>
          </p:nvSpPr>
          <p:spPr>
            <a:xfrm>
              <a:off x="4067408" y="2317659"/>
              <a:ext cx="207547" cy="19678"/>
            </a:xfrm>
            <a:custGeom>
              <a:avLst/>
              <a:gdLst/>
              <a:ahLst/>
              <a:cxnLst/>
              <a:rect l="l" t="t" r="r" b="b"/>
              <a:pathLst>
                <a:path w="10336" h="980" extrusionOk="0">
                  <a:moveTo>
                    <a:pt x="10129" y="1"/>
                  </a:moveTo>
                  <a:cubicBezTo>
                    <a:pt x="10116" y="1"/>
                    <a:pt x="10104" y="3"/>
                    <a:pt x="10092" y="7"/>
                  </a:cubicBezTo>
                  <a:cubicBezTo>
                    <a:pt x="7595" y="357"/>
                    <a:pt x="5062" y="546"/>
                    <a:pt x="2534" y="546"/>
                  </a:cubicBezTo>
                  <a:cubicBezTo>
                    <a:pt x="1770" y="546"/>
                    <a:pt x="1006" y="528"/>
                    <a:pt x="244" y="493"/>
                  </a:cubicBezTo>
                  <a:cubicBezTo>
                    <a:pt x="122" y="524"/>
                    <a:pt x="0" y="584"/>
                    <a:pt x="0" y="706"/>
                  </a:cubicBezTo>
                  <a:cubicBezTo>
                    <a:pt x="0" y="828"/>
                    <a:pt x="92" y="919"/>
                    <a:pt x="213" y="949"/>
                  </a:cubicBezTo>
                  <a:cubicBezTo>
                    <a:pt x="943" y="980"/>
                    <a:pt x="1703" y="980"/>
                    <a:pt x="2432" y="980"/>
                  </a:cubicBezTo>
                  <a:cubicBezTo>
                    <a:pt x="5016" y="980"/>
                    <a:pt x="7599" y="797"/>
                    <a:pt x="10153" y="432"/>
                  </a:cubicBezTo>
                  <a:cubicBezTo>
                    <a:pt x="10244" y="402"/>
                    <a:pt x="10335" y="311"/>
                    <a:pt x="10335" y="189"/>
                  </a:cubicBezTo>
                  <a:cubicBezTo>
                    <a:pt x="10309" y="84"/>
                    <a:pt x="10213" y="1"/>
                    <a:pt x="1012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4" name="Google Shape;2404;p66"/>
          <p:cNvSpPr/>
          <p:nvPr/>
        </p:nvSpPr>
        <p:spPr>
          <a:xfrm>
            <a:off x="4145502" y="1342669"/>
            <a:ext cx="852900" cy="396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Arial" panose="020B0604020202020204" pitchFamily="34" charset="0"/>
                <a:ea typeface="Fredoka One"/>
                <a:cs typeface="Arial" panose="020B0604020202020204" pitchFamily="34" charset="0"/>
                <a:sym typeface="Fredoka One"/>
              </a:rPr>
              <a:t>02</a:t>
            </a:r>
            <a:endParaRPr b="1">
              <a:latin typeface="Arial" panose="020B0604020202020204" pitchFamily="34" charset="0"/>
              <a:cs typeface="Arial" panose="020B0604020202020204" pitchFamily="34" charset="0"/>
            </a:endParaRPr>
          </a:p>
        </p:txBody>
      </p:sp>
      <p:sp>
        <p:nvSpPr>
          <p:cNvPr id="2409" name="Google Shape;2409;p66"/>
          <p:cNvSpPr/>
          <p:nvPr/>
        </p:nvSpPr>
        <p:spPr>
          <a:xfrm>
            <a:off x="1525825" y="3412669"/>
            <a:ext cx="852900" cy="396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Arial" panose="020B0604020202020204" pitchFamily="34" charset="0"/>
                <a:ea typeface="Fredoka One"/>
                <a:cs typeface="Arial" panose="020B0604020202020204" pitchFamily="34" charset="0"/>
                <a:sym typeface="Fredoka One"/>
              </a:rPr>
              <a:t>01</a:t>
            </a:r>
            <a:endParaRPr b="1">
              <a:latin typeface="Arial" panose="020B0604020202020204" pitchFamily="34" charset="0"/>
              <a:cs typeface="Arial" panose="020B0604020202020204" pitchFamily="34" charset="0"/>
            </a:endParaRPr>
          </a:p>
        </p:txBody>
      </p:sp>
      <p:sp>
        <p:nvSpPr>
          <p:cNvPr id="2417" name="Google Shape;2417;p66"/>
          <p:cNvSpPr/>
          <p:nvPr/>
        </p:nvSpPr>
        <p:spPr>
          <a:xfrm>
            <a:off x="6765165" y="3412667"/>
            <a:ext cx="852900" cy="39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Arial" panose="020B0604020202020204" pitchFamily="34" charset="0"/>
                <a:ea typeface="Fredoka One"/>
                <a:cs typeface="Arial" panose="020B0604020202020204" pitchFamily="34" charset="0"/>
                <a:sym typeface="Fredoka One"/>
              </a:rPr>
              <a:t>03</a:t>
            </a:r>
            <a:endParaRPr b="1">
              <a:latin typeface="Arial" panose="020B0604020202020204" pitchFamily="34" charset="0"/>
              <a:cs typeface="Arial" panose="020B0604020202020204" pitchFamily="34" charset="0"/>
            </a:endParaRPr>
          </a:p>
        </p:txBody>
      </p:sp>
      <p:sp>
        <p:nvSpPr>
          <p:cNvPr id="2418" name="Google Shape;2418;p66"/>
          <p:cNvSpPr/>
          <p:nvPr/>
        </p:nvSpPr>
        <p:spPr>
          <a:xfrm>
            <a:off x="4449700" y="2765230"/>
            <a:ext cx="244500" cy="24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19" name="Google Shape;2419;p66"/>
          <p:cNvCxnSpPr>
            <a:stCxn id="2404" idx="3"/>
            <a:endCxn id="2418" idx="6"/>
          </p:cNvCxnSpPr>
          <p:nvPr/>
        </p:nvCxnSpPr>
        <p:spPr>
          <a:xfrm flipH="1">
            <a:off x="4694202" y="1540969"/>
            <a:ext cx="304200" cy="1346400"/>
          </a:xfrm>
          <a:prstGeom prst="curvedConnector3">
            <a:avLst>
              <a:gd name="adj1" fmla="val -392767"/>
            </a:avLst>
          </a:prstGeom>
          <a:noFill/>
          <a:ln w="19050" cap="flat" cmpd="sng">
            <a:solidFill>
              <a:schemeClr val="dk2"/>
            </a:solidFill>
            <a:prstDash val="solid"/>
            <a:round/>
            <a:headEnd type="none" w="med" len="med"/>
            <a:tailEnd type="none" w="med" len="med"/>
          </a:ln>
        </p:spPr>
      </p:cxnSp>
      <p:sp>
        <p:nvSpPr>
          <p:cNvPr id="2420" name="Google Shape;2420;p66"/>
          <p:cNvSpPr/>
          <p:nvPr/>
        </p:nvSpPr>
        <p:spPr>
          <a:xfrm>
            <a:off x="5597125" y="2940180"/>
            <a:ext cx="244500" cy="244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6"/>
          <p:cNvSpPr/>
          <p:nvPr/>
        </p:nvSpPr>
        <p:spPr>
          <a:xfrm>
            <a:off x="3302375" y="2940180"/>
            <a:ext cx="244500" cy="244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2" name="Google Shape;2422;p66"/>
          <p:cNvCxnSpPr>
            <a:stCxn id="2409" idx="0"/>
            <a:endCxn id="2421" idx="1"/>
          </p:cNvCxnSpPr>
          <p:nvPr/>
        </p:nvCxnSpPr>
        <p:spPr>
          <a:xfrm rot="-5400000">
            <a:off x="2426875" y="2501269"/>
            <a:ext cx="436800" cy="1386000"/>
          </a:xfrm>
          <a:prstGeom prst="curvedConnector3">
            <a:avLst>
              <a:gd name="adj1" fmla="val 162686"/>
            </a:avLst>
          </a:prstGeom>
          <a:noFill/>
          <a:ln w="19050" cap="flat" cmpd="sng">
            <a:solidFill>
              <a:schemeClr val="accent1"/>
            </a:solidFill>
            <a:prstDash val="solid"/>
            <a:round/>
            <a:headEnd type="none" w="med" len="med"/>
            <a:tailEnd type="none" w="med" len="med"/>
          </a:ln>
        </p:spPr>
      </p:cxnSp>
      <p:cxnSp>
        <p:nvCxnSpPr>
          <p:cNvPr id="2423" name="Google Shape;2423;p66"/>
          <p:cNvCxnSpPr>
            <a:stCxn id="2417" idx="0"/>
            <a:endCxn id="2420" idx="7"/>
          </p:cNvCxnSpPr>
          <p:nvPr/>
        </p:nvCxnSpPr>
        <p:spPr>
          <a:xfrm rot="5400000" flipH="1">
            <a:off x="6280365" y="2501417"/>
            <a:ext cx="436800" cy="1385700"/>
          </a:xfrm>
          <a:prstGeom prst="curvedConnector3">
            <a:avLst>
              <a:gd name="adj1" fmla="val 162686"/>
            </a:avLst>
          </a:prstGeom>
          <a:noFill/>
          <a:ln w="19050" cap="flat" cmpd="sng">
            <a:solidFill>
              <a:schemeClr val="accent4"/>
            </a:solidFill>
            <a:prstDash val="solid"/>
            <a:round/>
            <a:headEnd type="none" w="med" len="med"/>
            <a:tailEnd type="none" w="med" len="med"/>
          </a:ln>
        </p:spPr>
      </p:cxnSp>
      <p:sp>
        <p:nvSpPr>
          <p:cNvPr id="2" name="TextBox 1">
            <a:extLst>
              <a:ext uri="{FF2B5EF4-FFF2-40B4-BE49-F238E27FC236}">
                <a16:creationId xmlns:a16="http://schemas.microsoft.com/office/drawing/2014/main" id="{E537285A-E484-6A33-3D49-4EA1D677EBE5}"/>
              </a:ext>
            </a:extLst>
          </p:cNvPr>
          <p:cNvSpPr txBox="1"/>
          <p:nvPr/>
        </p:nvSpPr>
        <p:spPr>
          <a:xfrm>
            <a:off x="742834" y="3900347"/>
            <a:ext cx="2366358" cy="958660"/>
          </a:xfrm>
          <a:prstGeom prst="rect">
            <a:avLst/>
          </a:prstGeom>
          <a:noFill/>
        </p:spPr>
        <p:txBody>
          <a:bodyPr wrap="square" rtlCol="0">
            <a:spAutoFit/>
          </a:bodyPr>
          <a:lstStyle/>
          <a:p>
            <a:pPr algn="ctr">
              <a:lnSpc>
                <a:spcPct val="150000"/>
              </a:lnSpc>
            </a:pPr>
            <a:r>
              <a:rPr lang="en-US" sz="2000" dirty="0" err="1"/>
              <a:t>Ghi</a:t>
            </a:r>
            <a:r>
              <a:rPr lang="en-US" sz="2000" dirty="0"/>
              <a:t> </a:t>
            </a:r>
            <a:r>
              <a:rPr lang="en-US" sz="2000" dirty="0" err="1"/>
              <a:t>nhớ</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a:t>về</a:t>
            </a:r>
            <a:r>
              <a:rPr lang="en-US" sz="2000" dirty="0"/>
              <a:t> amine</a:t>
            </a:r>
          </a:p>
        </p:txBody>
      </p:sp>
      <p:sp>
        <p:nvSpPr>
          <p:cNvPr id="3" name="TextBox 2">
            <a:extLst>
              <a:ext uri="{FF2B5EF4-FFF2-40B4-BE49-F238E27FC236}">
                <a16:creationId xmlns:a16="http://schemas.microsoft.com/office/drawing/2014/main" id="{F1A99B3F-4050-093A-25D5-DB8687ED32A3}"/>
              </a:ext>
            </a:extLst>
          </p:cNvPr>
          <p:cNvSpPr txBox="1"/>
          <p:nvPr/>
        </p:nvSpPr>
        <p:spPr>
          <a:xfrm>
            <a:off x="3313449" y="1698160"/>
            <a:ext cx="2366358" cy="958660"/>
          </a:xfrm>
          <a:prstGeom prst="rect">
            <a:avLst/>
          </a:prstGeom>
          <a:noFill/>
        </p:spPr>
        <p:txBody>
          <a:bodyPr wrap="square" rtlCol="0">
            <a:spAutoFit/>
          </a:bodyPr>
          <a:lstStyle/>
          <a:p>
            <a:pPr algn="ctr">
              <a:lnSpc>
                <a:spcPct val="150000"/>
              </a:lnSpc>
            </a:pPr>
            <a:r>
              <a:rPr lang="en-US" sz="2000" dirty="0"/>
              <a:t>Hoàn </a:t>
            </a:r>
            <a:r>
              <a:rPr lang="en-US" sz="2000" dirty="0" err="1"/>
              <a:t>thành</a:t>
            </a:r>
            <a:r>
              <a:rPr lang="en-US" sz="2000" dirty="0"/>
              <a:t> </a:t>
            </a:r>
            <a:r>
              <a:rPr lang="en-US" sz="2000" dirty="0" err="1"/>
              <a:t>bài</a:t>
            </a:r>
            <a:r>
              <a:rPr lang="en-US" sz="2000" dirty="0"/>
              <a:t> </a:t>
            </a:r>
            <a:r>
              <a:rPr lang="en-US" sz="2000" dirty="0" err="1"/>
              <a:t>tập</a:t>
            </a:r>
            <a:r>
              <a:rPr lang="en-US" sz="2000" dirty="0"/>
              <a:t> </a:t>
            </a:r>
            <a:r>
              <a:rPr lang="en-US" sz="2000" dirty="0" err="1"/>
              <a:t>trong</a:t>
            </a:r>
            <a:r>
              <a:rPr lang="en-US" sz="2000" dirty="0"/>
              <a:t> SBT</a:t>
            </a:r>
          </a:p>
        </p:txBody>
      </p:sp>
      <p:sp>
        <p:nvSpPr>
          <p:cNvPr id="5" name="TextBox 4">
            <a:extLst>
              <a:ext uri="{FF2B5EF4-FFF2-40B4-BE49-F238E27FC236}">
                <a16:creationId xmlns:a16="http://schemas.microsoft.com/office/drawing/2014/main" id="{CF534E5F-E144-1009-003C-C09ABAC07D05}"/>
              </a:ext>
            </a:extLst>
          </p:cNvPr>
          <p:cNvSpPr txBox="1"/>
          <p:nvPr/>
        </p:nvSpPr>
        <p:spPr>
          <a:xfrm>
            <a:off x="5841625" y="3894427"/>
            <a:ext cx="2879556" cy="958660"/>
          </a:xfrm>
          <a:prstGeom prst="rect">
            <a:avLst/>
          </a:prstGeom>
          <a:noFill/>
        </p:spPr>
        <p:txBody>
          <a:bodyPr wrap="square">
            <a:spAutoFit/>
          </a:bodyPr>
          <a:lstStyle/>
          <a:p>
            <a:pPr algn="ctr">
              <a:lnSpc>
                <a:spcPct val="150000"/>
              </a:lnSpc>
            </a:pPr>
            <a:r>
              <a:rPr lang="en-US" sz="2000" dirty="0" err="1"/>
              <a:t>Chuẩn</a:t>
            </a:r>
            <a:r>
              <a:rPr lang="en-US" sz="2000" dirty="0"/>
              <a:t> </a:t>
            </a:r>
            <a:r>
              <a:rPr lang="en-US" sz="2000" dirty="0" err="1"/>
              <a:t>bị</a:t>
            </a:r>
            <a:r>
              <a:rPr lang="en-US" sz="2000" dirty="0"/>
              <a:t> </a:t>
            </a:r>
            <a:r>
              <a:rPr lang="en-US" sz="2000" b="1" err="1"/>
              <a:t>Bài</a:t>
            </a:r>
            <a:r>
              <a:rPr lang="en-US" sz="2000" b="1"/>
              <a:t> 7: </a:t>
            </a:r>
          </a:p>
          <a:p>
            <a:pPr algn="ctr">
              <a:lnSpc>
                <a:spcPct val="150000"/>
              </a:lnSpc>
            </a:pPr>
            <a:r>
              <a:rPr lang="en-US" sz="2000" b="1"/>
              <a:t>Amino </a:t>
            </a:r>
            <a:r>
              <a:rPr lang="en-US" sz="2000" b="1" dirty="0"/>
              <a:t>acid </a:t>
            </a:r>
            <a:r>
              <a:rPr lang="en-US" sz="2000" b="1" dirty="0" err="1"/>
              <a:t>và</a:t>
            </a:r>
            <a:r>
              <a:rPr lang="en-US" sz="2000" b="1" dirty="0"/>
              <a:t> peptide</a:t>
            </a:r>
          </a:p>
        </p:txBody>
      </p:sp>
      <p:pic>
        <p:nvPicPr>
          <p:cNvPr id="16" name="Picture 15">
            <a:extLst>
              <a:ext uri="{FF2B5EF4-FFF2-40B4-BE49-F238E27FC236}">
                <a16:creationId xmlns:a16="http://schemas.microsoft.com/office/drawing/2014/main" id="{5BF132D6-3587-2CBD-C519-DB07F018EB3F}"/>
              </a:ext>
            </a:extLst>
          </p:cNvPr>
          <p:cNvPicPr>
            <a:picLocks noChangeAspect="1"/>
          </p:cNvPicPr>
          <p:nvPr/>
        </p:nvPicPr>
        <p:blipFill>
          <a:blip r:embed="rId3"/>
          <a:stretch>
            <a:fillRect/>
          </a:stretch>
        </p:blipFill>
        <p:spPr>
          <a:xfrm>
            <a:off x="414796" y="542736"/>
            <a:ext cx="1111030" cy="1385084"/>
          </a:xfrm>
          <a:prstGeom prst="rect">
            <a:avLst/>
          </a:prstGeom>
        </p:spPr>
      </p:pic>
      <p:pic>
        <p:nvPicPr>
          <p:cNvPr id="17" name="Picture 16">
            <a:extLst>
              <a:ext uri="{FF2B5EF4-FFF2-40B4-BE49-F238E27FC236}">
                <a16:creationId xmlns:a16="http://schemas.microsoft.com/office/drawing/2014/main" id="{645D0F3F-2F2D-1D86-9841-DD1BD1E61D2D}"/>
              </a:ext>
            </a:extLst>
          </p:cNvPr>
          <p:cNvPicPr>
            <a:picLocks noChangeAspect="1"/>
          </p:cNvPicPr>
          <p:nvPr/>
        </p:nvPicPr>
        <p:blipFill>
          <a:blip r:embed="rId4"/>
          <a:stretch>
            <a:fillRect/>
          </a:stretch>
        </p:blipFill>
        <p:spPr>
          <a:xfrm>
            <a:off x="7635197" y="649711"/>
            <a:ext cx="795527" cy="1096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20AB5C3-4408-49F1-F15D-2F4AB7E12660}"/>
              </a:ext>
            </a:extLst>
          </p:cNvPr>
          <p:cNvSpPr txBox="1"/>
          <p:nvPr/>
        </p:nvSpPr>
        <p:spPr>
          <a:xfrm>
            <a:off x="611372" y="1207568"/>
            <a:ext cx="7921256" cy="1932645"/>
          </a:xfrm>
          <a:prstGeom prst="rect">
            <a:avLst/>
          </a:prstGeom>
          <a:noFill/>
        </p:spPr>
        <p:txBody>
          <a:bodyPr wrap="square" rtlCol="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tx2">
                    <a:lumMod val="10000"/>
                  </a:schemeClr>
                </a:solidFill>
                <a:effectLst/>
                <a:uLnTx/>
                <a:uFillTx/>
                <a:latin typeface="Arial"/>
                <a:cs typeface="Arial"/>
                <a:sym typeface="Arial"/>
              </a:rPr>
              <a:t>CẢM ƠN CÁC EM ĐÃ </a:t>
            </a:r>
          </a:p>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tx2">
                    <a:lumMod val="10000"/>
                  </a:schemeClr>
                </a:solidFill>
                <a:effectLst/>
                <a:uLnTx/>
                <a:uFillTx/>
                <a:latin typeface="Arial"/>
                <a:cs typeface="Arial"/>
                <a:sym typeface="Arial"/>
              </a:rPr>
              <a:t>THAM GIA LỚP HỌC HÔM NAY!</a:t>
            </a:r>
          </a:p>
        </p:txBody>
      </p:sp>
      <p:grpSp>
        <p:nvGrpSpPr>
          <p:cNvPr id="20" name="Google Shape;1155;p42">
            <a:extLst>
              <a:ext uri="{FF2B5EF4-FFF2-40B4-BE49-F238E27FC236}">
                <a16:creationId xmlns:a16="http://schemas.microsoft.com/office/drawing/2014/main" id="{42E8186E-116D-EDA1-7C05-D4053C99C2FB}"/>
              </a:ext>
            </a:extLst>
          </p:cNvPr>
          <p:cNvGrpSpPr/>
          <p:nvPr/>
        </p:nvGrpSpPr>
        <p:grpSpPr>
          <a:xfrm rot="2172078" flipH="1">
            <a:off x="6902384" y="3637593"/>
            <a:ext cx="1146238" cy="1292134"/>
            <a:chOff x="1462300" y="238775"/>
            <a:chExt cx="4518675" cy="5093825"/>
          </a:xfrm>
        </p:grpSpPr>
        <p:sp>
          <p:nvSpPr>
            <p:cNvPr id="21" name="Google Shape;1156;p42">
              <a:extLst>
                <a:ext uri="{FF2B5EF4-FFF2-40B4-BE49-F238E27FC236}">
                  <a16:creationId xmlns:a16="http://schemas.microsoft.com/office/drawing/2014/main" id="{D2D8D399-815F-E81D-D2F4-BF75D4AFF69A}"/>
                </a:ext>
              </a:extLst>
            </p:cNvPr>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E0B1B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1157;p42">
              <a:extLst>
                <a:ext uri="{FF2B5EF4-FFF2-40B4-BE49-F238E27FC236}">
                  <a16:creationId xmlns:a16="http://schemas.microsoft.com/office/drawing/2014/main" id="{AE2E2709-2283-06C2-88C5-0BF82338BDC4}"/>
                </a:ext>
              </a:extLst>
            </p:cNvPr>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1158;p42">
              <a:extLst>
                <a:ext uri="{FF2B5EF4-FFF2-40B4-BE49-F238E27FC236}">
                  <a16:creationId xmlns:a16="http://schemas.microsoft.com/office/drawing/2014/main" id="{1D332C24-C854-BC27-4947-C76FEBAE6745}"/>
                </a:ext>
              </a:extLst>
            </p:cNvPr>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1159;p42">
              <a:extLst>
                <a:ext uri="{FF2B5EF4-FFF2-40B4-BE49-F238E27FC236}">
                  <a16:creationId xmlns:a16="http://schemas.microsoft.com/office/drawing/2014/main" id="{2EFDA879-F59A-8C5F-8CE9-D20ABC6DFD23}"/>
                </a:ext>
              </a:extLst>
            </p:cNvPr>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1160;p42">
              <a:extLst>
                <a:ext uri="{FF2B5EF4-FFF2-40B4-BE49-F238E27FC236}">
                  <a16:creationId xmlns:a16="http://schemas.microsoft.com/office/drawing/2014/main" id="{B36ED625-28ED-5573-C3F6-40936B4CE16A}"/>
                </a:ext>
              </a:extLst>
            </p:cNvPr>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6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1161;p42">
              <a:extLst>
                <a:ext uri="{FF2B5EF4-FFF2-40B4-BE49-F238E27FC236}">
                  <a16:creationId xmlns:a16="http://schemas.microsoft.com/office/drawing/2014/main" id="{A60A0919-A37A-AAF9-7FCB-D23A08F15736}"/>
                </a:ext>
              </a:extLst>
            </p:cNvPr>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6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1162;p42">
              <a:extLst>
                <a:ext uri="{FF2B5EF4-FFF2-40B4-BE49-F238E27FC236}">
                  <a16:creationId xmlns:a16="http://schemas.microsoft.com/office/drawing/2014/main" id="{BF16E148-1CAD-B8EA-DB7B-654E3C2342AE}"/>
                </a:ext>
              </a:extLst>
            </p:cNvPr>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1163;p42">
              <a:extLst>
                <a:ext uri="{FF2B5EF4-FFF2-40B4-BE49-F238E27FC236}">
                  <a16:creationId xmlns:a16="http://schemas.microsoft.com/office/drawing/2014/main" id="{0325A5E6-7C66-6DBF-804A-2D34ADBF41CD}"/>
                </a:ext>
              </a:extLst>
            </p:cNvPr>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1164;p42">
              <a:extLst>
                <a:ext uri="{FF2B5EF4-FFF2-40B4-BE49-F238E27FC236}">
                  <a16:creationId xmlns:a16="http://schemas.microsoft.com/office/drawing/2014/main" id="{A3E4DD67-0BFC-578B-F32E-3481E33F96D0}"/>
                </a:ext>
              </a:extLst>
            </p:cNvPr>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1165;p42">
              <a:extLst>
                <a:ext uri="{FF2B5EF4-FFF2-40B4-BE49-F238E27FC236}">
                  <a16:creationId xmlns:a16="http://schemas.microsoft.com/office/drawing/2014/main" id="{E6144AD5-44FA-462F-4D8E-4F05191023DA}"/>
                </a:ext>
              </a:extLst>
            </p:cNvPr>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166;p42">
              <a:extLst>
                <a:ext uri="{FF2B5EF4-FFF2-40B4-BE49-F238E27FC236}">
                  <a16:creationId xmlns:a16="http://schemas.microsoft.com/office/drawing/2014/main" id="{5CBB0E11-3219-E276-5553-C1EBBD2DC1AC}"/>
                </a:ext>
              </a:extLst>
            </p:cNvPr>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167;p42">
              <a:extLst>
                <a:ext uri="{FF2B5EF4-FFF2-40B4-BE49-F238E27FC236}">
                  <a16:creationId xmlns:a16="http://schemas.microsoft.com/office/drawing/2014/main" id="{D2348D5A-7D48-6CFC-2A2E-6153A5F3AE76}"/>
                </a:ext>
              </a:extLst>
            </p:cNvPr>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168;p42">
              <a:extLst>
                <a:ext uri="{FF2B5EF4-FFF2-40B4-BE49-F238E27FC236}">
                  <a16:creationId xmlns:a16="http://schemas.microsoft.com/office/drawing/2014/main" id="{0C65E49B-7265-8081-61E8-898CCC8C0943}"/>
                </a:ext>
              </a:extLst>
            </p:cNvPr>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169;p42">
              <a:extLst>
                <a:ext uri="{FF2B5EF4-FFF2-40B4-BE49-F238E27FC236}">
                  <a16:creationId xmlns:a16="http://schemas.microsoft.com/office/drawing/2014/main" id="{ACA68237-F195-12F4-F7DD-23C421BE5C96}"/>
                </a:ext>
              </a:extLst>
            </p:cNvPr>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170;p42">
              <a:extLst>
                <a:ext uri="{FF2B5EF4-FFF2-40B4-BE49-F238E27FC236}">
                  <a16:creationId xmlns:a16="http://schemas.microsoft.com/office/drawing/2014/main" id="{30D54863-CEE0-F111-FA69-F336B22E49E7}"/>
                </a:ext>
              </a:extLst>
            </p:cNvPr>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171;p42">
              <a:extLst>
                <a:ext uri="{FF2B5EF4-FFF2-40B4-BE49-F238E27FC236}">
                  <a16:creationId xmlns:a16="http://schemas.microsoft.com/office/drawing/2014/main" id="{FEC8C6C9-86E0-3ABE-D7BE-E22EFFE13BAD}"/>
                </a:ext>
              </a:extLst>
            </p:cNvPr>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172;p42">
              <a:extLst>
                <a:ext uri="{FF2B5EF4-FFF2-40B4-BE49-F238E27FC236}">
                  <a16:creationId xmlns:a16="http://schemas.microsoft.com/office/drawing/2014/main" id="{58E9832D-3A74-EF23-0F8D-003B464E9B3E}"/>
                </a:ext>
              </a:extLst>
            </p:cNvPr>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5A43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pic>
        <p:nvPicPr>
          <p:cNvPr id="3" name="Google Shape;214;p3">
            <a:extLst>
              <a:ext uri="{FF2B5EF4-FFF2-40B4-BE49-F238E27FC236}">
                <a16:creationId xmlns:a16="http://schemas.microsoft.com/office/drawing/2014/main" id="{55B12A77-F25D-7EB2-7876-81AB0689D6D9}"/>
              </a:ext>
            </a:extLst>
          </p:cNvPr>
          <p:cNvPicPr preferRelativeResize="0"/>
          <p:nvPr/>
        </p:nvPicPr>
        <p:blipFill rotWithShape="1">
          <a:blip r:embed="rId2">
            <a:alphaModFix/>
          </a:blip>
          <a:srcRect/>
          <a:stretch/>
        </p:blipFill>
        <p:spPr>
          <a:xfrm>
            <a:off x="3504139" y="3566162"/>
            <a:ext cx="2135721" cy="403117"/>
          </a:xfrm>
          <a:prstGeom prst="rect">
            <a:avLst/>
          </a:prstGeom>
          <a:noFill/>
          <a:ln>
            <a:noFill/>
          </a:ln>
        </p:spPr>
      </p:pic>
    </p:spTree>
    <p:extLst>
      <p:ext uri="{BB962C8B-B14F-4D97-AF65-F5344CB8AC3E}">
        <p14:creationId xmlns:p14="http://schemas.microsoft.com/office/powerpoint/2010/main" val="357164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2BC4A-C69B-1EDF-ACC8-2737EC7028B0}"/>
              </a:ext>
            </a:extLst>
          </p:cNvPr>
          <p:cNvGrpSpPr/>
          <p:nvPr/>
        </p:nvGrpSpPr>
        <p:grpSpPr>
          <a:xfrm>
            <a:off x="373729" y="1330834"/>
            <a:ext cx="8396542" cy="3467282"/>
            <a:chOff x="361883" y="570985"/>
            <a:chExt cx="8396542" cy="2897296"/>
          </a:xfrm>
        </p:grpSpPr>
        <p:sp>
          <p:nvSpPr>
            <p:cNvPr id="6" name="Rectangle: Rounded Corners 5">
              <a:extLst>
                <a:ext uri="{FF2B5EF4-FFF2-40B4-BE49-F238E27FC236}">
                  <a16:creationId xmlns:a16="http://schemas.microsoft.com/office/drawing/2014/main" id="{F1E6E015-50A0-27E1-659E-D62AC6132634}"/>
                </a:ext>
              </a:extLst>
            </p:cNvPr>
            <p:cNvSpPr/>
            <p:nvPr/>
          </p:nvSpPr>
          <p:spPr>
            <a:xfrm rot="5400000">
              <a:off x="4304783" y="59470"/>
              <a:ext cx="571781" cy="1594811"/>
            </a:xfrm>
            <a:prstGeom prst="roundRect">
              <a:avLst/>
            </a:prstGeom>
            <a:solidFill>
              <a:schemeClr val="accent4"/>
            </a:solidFill>
            <a:ln w="12700" cap="flat" cmpd="sng" algn="ctr">
              <a:solidFill>
                <a:srgbClr val="000000"/>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AMINE</a:t>
              </a:r>
            </a:p>
          </p:txBody>
        </p:sp>
        <p:sp>
          <p:nvSpPr>
            <p:cNvPr id="7" name="Rectangle: Rounded Corners 6">
              <a:extLst>
                <a:ext uri="{FF2B5EF4-FFF2-40B4-BE49-F238E27FC236}">
                  <a16:creationId xmlns:a16="http://schemas.microsoft.com/office/drawing/2014/main" id="{2F8B434F-0845-1184-DF85-8D2209E6F1DB}"/>
                </a:ext>
              </a:extLst>
            </p:cNvPr>
            <p:cNvSpPr/>
            <p:nvPr/>
          </p:nvSpPr>
          <p:spPr>
            <a:xfrm>
              <a:off x="1034202" y="1322005"/>
              <a:ext cx="2759066" cy="580326"/>
            </a:xfrm>
            <a:prstGeom prst="roundRect">
              <a:avLst/>
            </a:prstGeom>
            <a:solidFill>
              <a:schemeClr val="accent1"/>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Theo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bậc</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740C6BC2-B475-BFB1-394B-1DDC975FEC76}"/>
                </a:ext>
              </a:extLst>
            </p:cNvPr>
            <p:cNvSpPr/>
            <p:nvPr/>
          </p:nvSpPr>
          <p:spPr>
            <a:xfrm>
              <a:off x="5457378" y="1322007"/>
              <a:ext cx="2943119" cy="580326"/>
            </a:xfrm>
            <a:prstGeom prst="roundRect">
              <a:avLst/>
            </a:prstGeom>
            <a:solidFill>
              <a:schemeClr val="accent1"/>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Theo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gốc</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hydrocarbon</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0A91AC23-39CB-B944-A3CF-7C999729F0E2}"/>
                </a:ext>
              </a:extLst>
            </p:cNvPr>
            <p:cNvSpPr/>
            <p:nvPr/>
          </p:nvSpPr>
          <p:spPr>
            <a:xfrm>
              <a:off x="361883" y="2319338"/>
              <a:ext cx="1015048" cy="1145537"/>
            </a:xfrm>
            <a:prstGeom prst="roundRect">
              <a:avLst/>
            </a:prstGeom>
            <a:solidFill>
              <a:srgbClr val="FFE05E">
                <a:lumMod val="60000"/>
                <a:lumOff val="4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Amine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bậc</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1</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4229A9DE-5E67-BBD2-E676-9ED203C187F9}"/>
                </a:ext>
              </a:extLst>
            </p:cNvPr>
            <p:cNvSpPr/>
            <p:nvPr/>
          </p:nvSpPr>
          <p:spPr>
            <a:xfrm>
              <a:off x="1906211" y="2322744"/>
              <a:ext cx="1015048" cy="1145537"/>
            </a:xfrm>
            <a:prstGeom prst="roundRect">
              <a:avLst/>
            </a:prstGeom>
            <a:solidFill>
              <a:srgbClr val="FFE05E">
                <a:lumMod val="60000"/>
                <a:lumOff val="4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Amine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bậc</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2</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8C680DC4-AB1F-A28C-5C4F-F714BEDB2C33}"/>
                </a:ext>
              </a:extLst>
            </p:cNvPr>
            <p:cNvSpPr/>
            <p:nvPr/>
          </p:nvSpPr>
          <p:spPr>
            <a:xfrm>
              <a:off x="3473003" y="2319338"/>
              <a:ext cx="1015048" cy="1145537"/>
            </a:xfrm>
            <a:prstGeom prst="roundRect">
              <a:avLst/>
            </a:prstGeom>
            <a:solidFill>
              <a:srgbClr val="FFE05E">
                <a:lumMod val="60000"/>
                <a:lumOff val="4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Amine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bậc</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3</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426F7FE4-B270-E5B8-F539-9A80A312CA11}"/>
                </a:ext>
              </a:extLst>
            </p:cNvPr>
            <p:cNvSpPr/>
            <p:nvPr/>
          </p:nvSpPr>
          <p:spPr>
            <a:xfrm>
              <a:off x="5159630" y="2319339"/>
              <a:ext cx="1564395" cy="1145537"/>
            </a:xfrm>
            <a:prstGeom prst="roundRect">
              <a:avLst/>
            </a:prstGeom>
            <a:solidFill>
              <a:srgbClr val="FFE05E">
                <a:lumMod val="60000"/>
                <a:lumOff val="4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Alkylamine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A1B06975-EC30-D615-8BA7-7D4563890815}"/>
                </a:ext>
              </a:extLst>
            </p:cNvPr>
            <p:cNvSpPr/>
            <p:nvPr/>
          </p:nvSpPr>
          <p:spPr>
            <a:xfrm>
              <a:off x="7194030" y="2319338"/>
              <a:ext cx="1564395" cy="1145537"/>
            </a:xfrm>
            <a:prstGeom prst="roundRect">
              <a:avLst/>
            </a:prstGeom>
            <a:solidFill>
              <a:srgbClr val="FFE05E">
                <a:lumMod val="60000"/>
                <a:lumOff val="4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Arylamine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cxnSp>
          <p:nvCxnSpPr>
            <p:cNvPr id="19" name="Connector: Elbow 18">
              <a:extLst>
                <a:ext uri="{FF2B5EF4-FFF2-40B4-BE49-F238E27FC236}">
                  <a16:creationId xmlns:a16="http://schemas.microsoft.com/office/drawing/2014/main" id="{85C70EFF-F1BD-C4A7-B617-58218E21AEDC}"/>
                </a:ext>
              </a:extLst>
            </p:cNvPr>
            <p:cNvCxnSpPr>
              <a:cxnSpLocks/>
              <a:stCxn id="6" idx="2"/>
              <a:endCxn id="7" idx="0"/>
            </p:cNvCxnSpPr>
            <p:nvPr/>
          </p:nvCxnSpPr>
          <p:spPr>
            <a:xfrm rot="10800000" flipV="1">
              <a:off x="2413736" y="856875"/>
              <a:ext cx="1379533" cy="465129"/>
            </a:xfrm>
            <a:prstGeom prst="bentConnector2">
              <a:avLst/>
            </a:prstGeom>
            <a:noFill/>
            <a:ln w="12700" cap="flat" cmpd="sng" algn="ctr">
              <a:solidFill>
                <a:srgbClr val="000000"/>
              </a:solidFill>
              <a:prstDash val="solid"/>
              <a:tailEnd type="stealth"/>
            </a:ln>
            <a:effectLst/>
          </p:spPr>
        </p:cxnSp>
        <p:cxnSp>
          <p:nvCxnSpPr>
            <p:cNvPr id="20" name="Connector: Elbow 19">
              <a:extLst>
                <a:ext uri="{FF2B5EF4-FFF2-40B4-BE49-F238E27FC236}">
                  <a16:creationId xmlns:a16="http://schemas.microsoft.com/office/drawing/2014/main" id="{5D527424-A535-62F2-CFFF-0C6AEE1B9023}"/>
                </a:ext>
              </a:extLst>
            </p:cNvPr>
            <p:cNvCxnSpPr>
              <a:stCxn id="6" idx="0"/>
              <a:endCxn id="8" idx="0"/>
            </p:cNvCxnSpPr>
            <p:nvPr/>
          </p:nvCxnSpPr>
          <p:spPr>
            <a:xfrm>
              <a:off x="5388079" y="856876"/>
              <a:ext cx="1540859" cy="465131"/>
            </a:xfrm>
            <a:prstGeom prst="bentConnector2">
              <a:avLst/>
            </a:prstGeom>
            <a:noFill/>
            <a:ln w="12700" cap="flat" cmpd="sng" algn="ctr">
              <a:solidFill>
                <a:srgbClr val="000000"/>
              </a:solidFill>
              <a:prstDash val="solid"/>
              <a:tailEnd type="stealth"/>
            </a:ln>
            <a:effectLst/>
          </p:spPr>
        </p:cxnSp>
        <p:cxnSp>
          <p:nvCxnSpPr>
            <p:cNvPr id="21" name="Connector: Elbow 20">
              <a:extLst>
                <a:ext uri="{FF2B5EF4-FFF2-40B4-BE49-F238E27FC236}">
                  <a16:creationId xmlns:a16="http://schemas.microsoft.com/office/drawing/2014/main" id="{A82C7FFB-3DD2-72A3-6EDF-3095D6971891}"/>
                </a:ext>
              </a:extLst>
            </p:cNvPr>
            <p:cNvCxnSpPr>
              <a:cxnSpLocks/>
              <a:stCxn id="7" idx="1"/>
              <a:endCxn id="9" idx="0"/>
            </p:cNvCxnSpPr>
            <p:nvPr/>
          </p:nvCxnSpPr>
          <p:spPr>
            <a:xfrm rot="10800000" flipV="1">
              <a:off x="869408" y="1612168"/>
              <a:ext cx="164795" cy="707170"/>
            </a:xfrm>
            <a:prstGeom prst="bentConnector2">
              <a:avLst/>
            </a:prstGeom>
            <a:noFill/>
            <a:ln w="12700" cap="flat" cmpd="sng" algn="ctr">
              <a:solidFill>
                <a:srgbClr val="000000"/>
              </a:solidFill>
              <a:prstDash val="solid"/>
              <a:tailEnd type="stealth"/>
            </a:ln>
            <a:effectLst/>
          </p:spPr>
        </p:cxnSp>
        <p:cxnSp>
          <p:nvCxnSpPr>
            <p:cNvPr id="22" name="Connector: Elbow 21">
              <a:extLst>
                <a:ext uri="{FF2B5EF4-FFF2-40B4-BE49-F238E27FC236}">
                  <a16:creationId xmlns:a16="http://schemas.microsoft.com/office/drawing/2014/main" id="{B53DB29D-231C-CAB3-65F9-57A4EAAD65C0}"/>
                </a:ext>
              </a:extLst>
            </p:cNvPr>
            <p:cNvCxnSpPr>
              <a:cxnSpLocks/>
              <a:stCxn id="7" idx="3"/>
              <a:endCxn id="11" idx="0"/>
            </p:cNvCxnSpPr>
            <p:nvPr/>
          </p:nvCxnSpPr>
          <p:spPr>
            <a:xfrm>
              <a:off x="3793268" y="1612168"/>
              <a:ext cx="187259" cy="707170"/>
            </a:xfrm>
            <a:prstGeom prst="bentConnector2">
              <a:avLst/>
            </a:prstGeom>
            <a:noFill/>
            <a:ln w="12700" cap="flat" cmpd="sng" algn="ctr">
              <a:solidFill>
                <a:srgbClr val="000000"/>
              </a:solidFill>
              <a:prstDash val="solid"/>
              <a:tailEnd type="stealth"/>
            </a:ln>
            <a:effectLst/>
          </p:spPr>
        </p:cxnSp>
        <p:cxnSp>
          <p:nvCxnSpPr>
            <p:cNvPr id="23" name="Straight Connector 22">
              <a:extLst>
                <a:ext uri="{FF2B5EF4-FFF2-40B4-BE49-F238E27FC236}">
                  <a16:creationId xmlns:a16="http://schemas.microsoft.com/office/drawing/2014/main" id="{5BA9EDD7-3117-6C37-21EE-473CE89D022F}"/>
                </a:ext>
              </a:extLst>
            </p:cNvPr>
            <p:cNvCxnSpPr>
              <a:stCxn id="7" idx="2"/>
              <a:endCxn id="10" idx="0"/>
            </p:cNvCxnSpPr>
            <p:nvPr/>
          </p:nvCxnSpPr>
          <p:spPr>
            <a:xfrm>
              <a:off x="2413735" y="1902331"/>
              <a:ext cx="0" cy="420413"/>
            </a:xfrm>
            <a:prstGeom prst="line">
              <a:avLst/>
            </a:prstGeom>
            <a:noFill/>
            <a:ln w="12700" cap="flat" cmpd="sng" algn="ctr">
              <a:solidFill>
                <a:srgbClr val="000000"/>
              </a:solidFill>
              <a:prstDash val="solid"/>
              <a:tailEnd type="stealth"/>
            </a:ln>
            <a:effectLst/>
          </p:spPr>
        </p:cxnSp>
        <p:cxnSp>
          <p:nvCxnSpPr>
            <p:cNvPr id="28" name="Straight Connector 27">
              <a:extLst>
                <a:ext uri="{FF2B5EF4-FFF2-40B4-BE49-F238E27FC236}">
                  <a16:creationId xmlns:a16="http://schemas.microsoft.com/office/drawing/2014/main" id="{745917DD-666B-8AB4-73C6-55CF8370C63A}"/>
                </a:ext>
              </a:extLst>
            </p:cNvPr>
            <p:cNvCxnSpPr/>
            <p:nvPr/>
          </p:nvCxnSpPr>
          <p:spPr>
            <a:xfrm>
              <a:off x="5936614" y="1902331"/>
              <a:ext cx="0" cy="420413"/>
            </a:xfrm>
            <a:prstGeom prst="line">
              <a:avLst/>
            </a:prstGeom>
            <a:noFill/>
            <a:ln w="12700" cap="flat" cmpd="sng" algn="ctr">
              <a:solidFill>
                <a:srgbClr val="000000"/>
              </a:solidFill>
              <a:prstDash val="solid"/>
              <a:tailEnd type="stealth"/>
            </a:ln>
            <a:effectLst/>
          </p:spPr>
        </p:cxnSp>
        <p:cxnSp>
          <p:nvCxnSpPr>
            <p:cNvPr id="32" name="Straight Connector 31">
              <a:extLst>
                <a:ext uri="{FF2B5EF4-FFF2-40B4-BE49-F238E27FC236}">
                  <a16:creationId xmlns:a16="http://schemas.microsoft.com/office/drawing/2014/main" id="{72322466-1D35-9123-7C8C-C51C8CF3CB85}"/>
                </a:ext>
              </a:extLst>
            </p:cNvPr>
            <p:cNvCxnSpPr/>
            <p:nvPr/>
          </p:nvCxnSpPr>
          <p:spPr>
            <a:xfrm>
              <a:off x="7940887" y="1902533"/>
              <a:ext cx="0" cy="420413"/>
            </a:xfrm>
            <a:prstGeom prst="line">
              <a:avLst/>
            </a:prstGeom>
            <a:noFill/>
            <a:ln w="12700" cap="flat" cmpd="sng" algn="ctr">
              <a:solidFill>
                <a:srgbClr val="000000"/>
              </a:solidFill>
              <a:prstDash val="solid"/>
              <a:tailEnd type="stealth"/>
            </a:ln>
            <a:effectLst/>
          </p:spPr>
        </p:cxnSp>
      </p:grpSp>
      <p:pic>
        <p:nvPicPr>
          <p:cNvPr id="14" name="Google Shape;214;p3">
            <a:extLst>
              <a:ext uri="{FF2B5EF4-FFF2-40B4-BE49-F238E27FC236}">
                <a16:creationId xmlns:a16="http://schemas.microsoft.com/office/drawing/2014/main" id="{2F33FBB5-8EF8-141F-9048-ED37D6758158}"/>
              </a:ext>
            </a:extLst>
          </p:cNvPr>
          <p:cNvPicPr preferRelativeResize="0"/>
          <p:nvPr/>
        </p:nvPicPr>
        <p:blipFill rotWithShape="1">
          <a:blip r:embed="rId2">
            <a:alphaModFix/>
          </a:blip>
          <a:srcRect/>
          <a:stretch/>
        </p:blipFill>
        <p:spPr>
          <a:xfrm>
            <a:off x="8104932" y="34493"/>
            <a:ext cx="1046816" cy="211475"/>
          </a:xfrm>
          <a:prstGeom prst="rect">
            <a:avLst/>
          </a:prstGeom>
          <a:noFill/>
          <a:ln>
            <a:noFill/>
          </a:ln>
        </p:spPr>
      </p:pic>
      <p:grpSp>
        <p:nvGrpSpPr>
          <p:cNvPr id="3" name="Group 2">
            <a:extLst>
              <a:ext uri="{FF2B5EF4-FFF2-40B4-BE49-F238E27FC236}">
                <a16:creationId xmlns:a16="http://schemas.microsoft.com/office/drawing/2014/main" id="{68E72693-5B00-1F37-1FA5-B5553F2BBCB6}"/>
              </a:ext>
            </a:extLst>
          </p:cNvPr>
          <p:cNvGrpSpPr/>
          <p:nvPr/>
        </p:nvGrpSpPr>
        <p:grpSpPr>
          <a:xfrm>
            <a:off x="515660" y="345384"/>
            <a:ext cx="8112680" cy="977739"/>
            <a:chOff x="515660" y="894019"/>
            <a:chExt cx="8112680" cy="977739"/>
          </a:xfrm>
        </p:grpSpPr>
        <p:sp>
          <p:nvSpPr>
            <p:cNvPr id="4" name="TextBox 3">
              <a:extLst>
                <a:ext uri="{FF2B5EF4-FFF2-40B4-BE49-F238E27FC236}">
                  <a16:creationId xmlns:a16="http://schemas.microsoft.com/office/drawing/2014/main" id="{0ED86580-DB02-7B8A-62DB-BFF02CB78BC1}"/>
                </a:ext>
              </a:extLst>
            </p:cNvPr>
            <p:cNvSpPr txBox="1"/>
            <p:nvPr/>
          </p:nvSpPr>
          <p:spPr>
            <a:xfrm>
              <a:off x="1302487" y="894019"/>
              <a:ext cx="7325853" cy="958660"/>
            </a:xfrm>
            <a:prstGeom prst="rect">
              <a:avLst/>
            </a:prstGeom>
            <a:noFill/>
          </p:spPr>
          <p:txBody>
            <a:bodyPr wrap="square">
              <a:spAutoFit/>
            </a:bodyPr>
            <a:lstStyle/>
            <a:p>
              <a:pPr algn="just">
                <a:lnSpc>
                  <a:spcPct val="150000"/>
                </a:lnSpc>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Amine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thường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bậc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amine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gốc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hydrocarbon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6046D19-9F5A-E8FC-10CE-BA7C7CE2B546}"/>
                </a:ext>
              </a:extLst>
            </p:cNvPr>
            <p:cNvPicPr>
              <a:picLocks noChangeAspect="1"/>
            </p:cNvPicPr>
            <p:nvPr/>
          </p:nvPicPr>
          <p:blipFill>
            <a:blip r:embed="rId3"/>
            <a:stretch>
              <a:fillRect/>
            </a:stretch>
          </p:blipFill>
          <p:spPr>
            <a:xfrm>
              <a:off x="515660" y="894019"/>
              <a:ext cx="754256" cy="977739"/>
            </a:xfrm>
            <a:prstGeom prst="rect">
              <a:avLst/>
            </a:prstGeom>
          </p:spPr>
        </p:pic>
      </p:grpSp>
    </p:spTree>
    <p:extLst>
      <p:ext uri="{BB962C8B-B14F-4D97-AF65-F5344CB8AC3E}">
        <p14:creationId xmlns:p14="http://schemas.microsoft.com/office/powerpoint/2010/main" val="102107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a:extLst>
              <a:ext uri="{FF2B5EF4-FFF2-40B4-BE49-F238E27FC236}">
                <a16:creationId xmlns:a16="http://schemas.microsoft.com/office/drawing/2014/main" id="{C87CD6DC-1585-65F4-7CBF-5F01F575584B}"/>
              </a:ext>
            </a:extLst>
          </p:cNvPr>
          <p:cNvGraphicFramePr>
            <a:graphicFrameLocks noGrp="1"/>
          </p:cNvGraphicFramePr>
          <p:nvPr>
            <p:extLst>
              <p:ext uri="{D42A27DB-BD31-4B8C-83A1-F6EECF244321}">
                <p14:modId xmlns:p14="http://schemas.microsoft.com/office/powerpoint/2010/main" val="361553855"/>
              </p:ext>
            </p:extLst>
          </p:nvPr>
        </p:nvGraphicFramePr>
        <p:xfrm>
          <a:off x="515658" y="349497"/>
          <a:ext cx="8112681" cy="4497925"/>
        </p:xfrm>
        <a:graphic>
          <a:graphicData uri="http://schemas.openxmlformats.org/drawingml/2006/table">
            <a:tbl>
              <a:tblPr firstRow="1" bandRow="1">
                <a:tableStyleId>{17087F82-D797-4C71-83DA-DD8A794C6A3D}</a:tableStyleId>
              </a:tblPr>
              <a:tblGrid>
                <a:gridCol w="2635164">
                  <a:extLst>
                    <a:ext uri="{9D8B030D-6E8A-4147-A177-3AD203B41FA5}">
                      <a16:colId xmlns:a16="http://schemas.microsoft.com/office/drawing/2014/main" val="991510779"/>
                    </a:ext>
                  </a:extLst>
                </a:gridCol>
                <a:gridCol w="2773290">
                  <a:extLst>
                    <a:ext uri="{9D8B030D-6E8A-4147-A177-3AD203B41FA5}">
                      <a16:colId xmlns:a16="http://schemas.microsoft.com/office/drawing/2014/main" val="111363019"/>
                    </a:ext>
                  </a:extLst>
                </a:gridCol>
                <a:gridCol w="2704227">
                  <a:extLst>
                    <a:ext uri="{9D8B030D-6E8A-4147-A177-3AD203B41FA5}">
                      <a16:colId xmlns:a16="http://schemas.microsoft.com/office/drawing/2014/main" val="3668741641"/>
                    </a:ext>
                  </a:extLst>
                </a:gridCol>
              </a:tblGrid>
              <a:tr h="798268">
                <a:tc gridSpan="3">
                  <a:txBody>
                    <a:bodyPr/>
                    <a:lstStyle/>
                    <a:p>
                      <a:pPr algn="ctr">
                        <a:lnSpc>
                          <a:spcPct val="150000"/>
                        </a:lnSpc>
                      </a:pPr>
                      <a:r>
                        <a:rPr lang="en-US" sz="2000" b="1"/>
                        <a:t>Theo bậc của amine: </a:t>
                      </a:r>
                      <a:r>
                        <a:rPr lang="vi-VN" sz="2000" b="0" i="0" u="none" strike="noStrike" cap="none">
                          <a:solidFill>
                            <a:srgbClr val="000000"/>
                          </a:solidFill>
                          <a:effectLst/>
                          <a:latin typeface="Arial"/>
                          <a:ea typeface="Arial"/>
                          <a:cs typeface="Arial"/>
                          <a:sym typeface="Arial"/>
                        </a:rPr>
                        <a:t>Bậc của amine được xác định bằng số gốc hydrocarbon liên kết trực tiếp với nguyên tử nitrogen</a:t>
                      </a:r>
                      <a:r>
                        <a:rPr lang="vi-VN" sz="2000"/>
                        <a: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27595331"/>
                  </a:ext>
                </a:extLst>
              </a:tr>
              <a:tr h="1804946">
                <a:tc>
                  <a:txBody>
                    <a:bodyPr/>
                    <a:lstStyle/>
                    <a:p>
                      <a:pPr algn="ctr">
                        <a:lnSpc>
                          <a:spcPct val="150000"/>
                        </a:lnSpc>
                      </a:pPr>
                      <a:r>
                        <a:rPr lang="en-US" sz="2000" dirty="0"/>
                        <a:t>Amine </a:t>
                      </a:r>
                      <a:r>
                        <a:rPr lang="en-US" sz="2000" dirty="0" err="1"/>
                        <a:t>bậc</a:t>
                      </a:r>
                      <a:r>
                        <a:rPr lang="en-US" sz="2000" dirty="0"/>
                        <a:t> </a:t>
                      </a:r>
                      <a:r>
                        <a:rPr lang="en-US" sz="2000" dirty="0" err="1"/>
                        <a:t>một</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2000" dirty="0"/>
                        <a:t>Amine </a:t>
                      </a:r>
                      <a:r>
                        <a:rPr lang="en-US" sz="2000" dirty="0" err="1"/>
                        <a:t>bậc</a:t>
                      </a:r>
                      <a:r>
                        <a:rPr lang="en-US" sz="2000" dirty="0"/>
                        <a:t> </a:t>
                      </a:r>
                      <a:r>
                        <a:rPr lang="en-US" sz="2000" dirty="0" err="1"/>
                        <a:t>hai</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2000" dirty="0"/>
                        <a:t>Amine </a:t>
                      </a:r>
                      <a:r>
                        <a:rPr lang="en-US" sz="2000" dirty="0" err="1"/>
                        <a:t>bậc</a:t>
                      </a:r>
                      <a:r>
                        <a:rPr lang="en-US" sz="2000" dirty="0"/>
                        <a:t> 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92513819"/>
                  </a:ext>
                </a:extLst>
              </a:tr>
              <a:tr h="1743590">
                <a:tc>
                  <a:txBody>
                    <a:bodyPr/>
                    <a:lstStyle/>
                    <a:p>
                      <a:pPr>
                        <a:lnSpc>
                          <a:spcPct val="150000"/>
                        </a:lnSpc>
                      </a:pPr>
                      <a:r>
                        <a:rPr lang="en-US" sz="2000" dirty="0" err="1"/>
                        <a:t>Ví</a:t>
                      </a:r>
                      <a:r>
                        <a:rPr lang="en-US" sz="2000" dirty="0"/>
                        <a:t> </a:t>
                      </a:r>
                      <a:r>
                        <a:rPr lang="en-US" sz="2000" dirty="0" err="1"/>
                        <a:t>dụ</a:t>
                      </a:r>
                      <a:r>
                        <a:rPr lang="en-US" sz="2000" dirty="0"/>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50000"/>
                        </a:lnSpc>
                      </a:pPr>
                      <a:r>
                        <a:rPr lang="en-US" sz="2000" dirty="0" err="1"/>
                        <a:t>Ví</a:t>
                      </a:r>
                      <a:r>
                        <a:rPr lang="en-US" sz="2000" dirty="0"/>
                        <a:t> </a:t>
                      </a:r>
                      <a:r>
                        <a:rPr lang="en-US" sz="2000" dirty="0" err="1"/>
                        <a:t>dụ</a:t>
                      </a:r>
                      <a:r>
                        <a:rPr lang="en-US" sz="2000" dirty="0"/>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50000"/>
                        </a:lnSpc>
                      </a:pPr>
                      <a:r>
                        <a:rPr lang="en-US" sz="2000" dirty="0" err="1"/>
                        <a:t>Ví</a:t>
                      </a:r>
                      <a:r>
                        <a:rPr lang="en-US" sz="2000" dirty="0"/>
                        <a:t> </a:t>
                      </a:r>
                      <a:r>
                        <a:rPr lang="en-US" sz="2000" dirty="0" err="1"/>
                        <a:t>dụ</a:t>
                      </a:r>
                      <a:r>
                        <a:rPr lang="en-US" sz="2000" dirty="0"/>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947132008"/>
                  </a:ext>
                </a:extLst>
              </a:tr>
            </a:tbl>
          </a:graphicData>
        </a:graphic>
      </p:graphicFrame>
      <p:pic>
        <p:nvPicPr>
          <p:cNvPr id="29" name="Picture 28">
            <a:extLst>
              <a:ext uri="{FF2B5EF4-FFF2-40B4-BE49-F238E27FC236}">
                <a16:creationId xmlns:a16="http://schemas.microsoft.com/office/drawing/2014/main" id="{7DB57269-0BDF-A748-192B-80753943504B}"/>
              </a:ext>
            </a:extLst>
          </p:cNvPr>
          <p:cNvPicPr>
            <a:picLocks noChangeAspect="1"/>
          </p:cNvPicPr>
          <p:nvPr/>
        </p:nvPicPr>
        <p:blipFill>
          <a:blip r:embed="rId2"/>
          <a:stretch>
            <a:fillRect/>
          </a:stretch>
        </p:blipFill>
        <p:spPr>
          <a:xfrm>
            <a:off x="955140" y="1866670"/>
            <a:ext cx="1819509" cy="1157663"/>
          </a:xfrm>
          <a:prstGeom prst="rect">
            <a:avLst/>
          </a:prstGeom>
        </p:spPr>
      </p:pic>
      <p:pic>
        <p:nvPicPr>
          <p:cNvPr id="30" name="Picture 29">
            <a:extLst>
              <a:ext uri="{FF2B5EF4-FFF2-40B4-BE49-F238E27FC236}">
                <a16:creationId xmlns:a16="http://schemas.microsoft.com/office/drawing/2014/main" id="{5B9C1277-B8B7-D8A0-CCC3-97F6688D0FDE}"/>
              </a:ext>
            </a:extLst>
          </p:cNvPr>
          <p:cNvPicPr>
            <a:picLocks noChangeAspect="1"/>
          </p:cNvPicPr>
          <p:nvPr/>
        </p:nvPicPr>
        <p:blipFill>
          <a:blip r:embed="rId3"/>
          <a:srcRect/>
          <a:stretch/>
        </p:blipFill>
        <p:spPr>
          <a:xfrm>
            <a:off x="3641993" y="1866669"/>
            <a:ext cx="1815941" cy="1157663"/>
          </a:xfrm>
          <a:prstGeom prst="rect">
            <a:avLst/>
          </a:prstGeom>
        </p:spPr>
      </p:pic>
      <p:pic>
        <p:nvPicPr>
          <p:cNvPr id="31" name="Picture 30">
            <a:extLst>
              <a:ext uri="{FF2B5EF4-FFF2-40B4-BE49-F238E27FC236}">
                <a16:creationId xmlns:a16="http://schemas.microsoft.com/office/drawing/2014/main" id="{820B546E-70B0-C868-C0F9-381737BF41CE}"/>
              </a:ext>
            </a:extLst>
          </p:cNvPr>
          <p:cNvPicPr>
            <a:picLocks noChangeAspect="1"/>
          </p:cNvPicPr>
          <p:nvPr/>
        </p:nvPicPr>
        <p:blipFill>
          <a:blip r:embed="rId4"/>
          <a:srcRect/>
          <a:stretch/>
        </p:blipFill>
        <p:spPr>
          <a:xfrm>
            <a:off x="6311357" y="1866668"/>
            <a:ext cx="1819080" cy="1157663"/>
          </a:xfrm>
          <a:prstGeom prst="rect">
            <a:avLst/>
          </a:prstGeom>
        </p:spPr>
      </p:pic>
      <p:pic>
        <p:nvPicPr>
          <p:cNvPr id="33" name="Picture 32">
            <a:extLst>
              <a:ext uri="{FF2B5EF4-FFF2-40B4-BE49-F238E27FC236}">
                <a16:creationId xmlns:a16="http://schemas.microsoft.com/office/drawing/2014/main" id="{32029496-AA6B-4EE1-8E47-2C69E073E31A}"/>
              </a:ext>
            </a:extLst>
          </p:cNvPr>
          <p:cNvPicPr>
            <a:picLocks noChangeAspect="1"/>
          </p:cNvPicPr>
          <p:nvPr/>
        </p:nvPicPr>
        <p:blipFill>
          <a:blip r:embed="rId5"/>
          <a:stretch>
            <a:fillRect/>
          </a:stretch>
        </p:blipFill>
        <p:spPr>
          <a:xfrm>
            <a:off x="3818263" y="3393195"/>
            <a:ext cx="1890905" cy="1397400"/>
          </a:xfrm>
          <a:prstGeom prst="rect">
            <a:avLst/>
          </a:prstGeom>
        </p:spPr>
      </p:pic>
      <p:pic>
        <p:nvPicPr>
          <p:cNvPr id="34" name="Picture 33">
            <a:extLst>
              <a:ext uri="{FF2B5EF4-FFF2-40B4-BE49-F238E27FC236}">
                <a16:creationId xmlns:a16="http://schemas.microsoft.com/office/drawing/2014/main" id="{51D82C41-5FDE-CBE8-38BB-F71AC78B23AE}"/>
              </a:ext>
            </a:extLst>
          </p:cNvPr>
          <p:cNvPicPr>
            <a:picLocks noChangeAspect="1"/>
          </p:cNvPicPr>
          <p:nvPr/>
        </p:nvPicPr>
        <p:blipFill>
          <a:blip r:embed="rId6"/>
          <a:stretch>
            <a:fillRect/>
          </a:stretch>
        </p:blipFill>
        <p:spPr>
          <a:xfrm>
            <a:off x="919932" y="3393842"/>
            <a:ext cx="1889924" cy="1396105"/>
          </a:xfrm>
          <a:prstGeom prst="rect">
            <a:avLst/>
          </a:prstGeom>
        </p:spPr>
      </p:pic>
      <p:pic>
        <p:nvPicPr>
          <p:cNvPr id="35" name="Picture 34">
            <a:extLst>
              <a:ext uri="{FF2B5EF4-FFF2-40B4-BE49-F238E27FC236}">
                <a16:creationId xmlns:a16="http://schemas.microsoft.com/office/drawing/2014/main" id="{0D4E860A-DA1F-2E54-F081-3C28D11469BF}"/>
              </a:ext>
            </a:extLst>
          </p:cNvPr>
          <p:cNvPicPr>
            <a:picLocks noChangeAspect="1"/>
          </p:cNvPicPr>
          <p:nvPr/>
        </p:nvPicPr>
        <p:blipFill>
          <a:blip r:embed="rId7"/>
          <a:stretch>
            <a:fillRect/>
          </a:stretch>
        </p:blipFill>
        <p:spPr>
          <a:xfrm>
            <a:off x="6403277" y="3392547"/>
            <a:ext cx="1890905" cy="1397400"/>
          </a:xfrm>
          <a:prstGeom prst="rect">
            <a:avLst/>
          </a:prstGeom>
        </p:spPr>
      </p:pic>
    </p:spTree>
    <p:extLst>
      <p:ext uri="{BB962C8B-B14F-4D97-AF65-F5344CB8AC3E}">
        <p14:creationId xmlns:p14="http://schemas.microsoft.com/office/powerpoint/2010/main" val="192298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8D0E2CA-9559-E976-551B-DD77AB511CB9}"/>
              </a:ext>
            </a:extLst>
          </p:cNvPr>
          <p:cNvGraphicFramePr>
            <a:graphicFrameLocks noGrp="1"/>
          </p:cNvGraphicFramePr>
          <p:nvPr>
            <p:extLst>
              <p:ext uri="{D42A27DB-BD31-4B8C-83A1-F6EECF244321}">
                <p14:modId xmlns:p14="http://schemas.microsoft.com/office/powerpoint/2010/main" val="279336221"/>
              </p:ext>
            </p:extLst>
          </p:nvPr>
        </p:nvGraphicFramePr>
        <p:xfrm>
          <a:off x="490250" y="355232"/>
          <a:ext cx="8163499" cy="4494328"/>
        </p:xfrm>
        <a:graphic>
          <a:graphicData uri="http://schemas.openxmlformats.org/drawingml/2006/table">
            <a:tbl>
              <a:tblPr firstRow="1" bandRow="1">
                <a:tableStyleId>{17087F82-D797-4C71-83DA-DD8A794C6A3D}</a:tableStyleId>
              </a:tblPr>
              <a:tblGrid>
                <a:gridCol w="4131325">
                  <a:extLst>
                    <a:ext uri="{9D8B030D-6E8A-4147-A177-3AD203B41FA5}">
                      <a16:colId xmlns:a16="http://schemas.microsoft.com/office/drawing/2014/main" val="991510779"/>
                    </a:ext>
                  </a:extLst>
                </a:gridCol>
                <a:gridCol w="4032174">
                  <a:extLst>
                    <a:ext uri="{9D8B030D-6E8A-4147-A177-3AD203B41FA5}">
                      <a16:colId xmlns:a16="http://schemas.microsoft.com/office/drawing/2014/main" val="111363019"/>
                    </a:ext>
                  </a:extLst>
                </a:gridCol>
              </a:tblGrid>
              <a:tr h="710299">
                <a:tc gridSpan="2">
                  <a:txBody>
                    <a:bodyPr/>
                    <a:lstStyle/>
                    <a:p>
                      <a:pPr algn="ctr">
                        <a:lnSpc>
                          <a:spcPct val="100000"/>
                        </a:lnSpc>
                      </a:pPr>
                      <a:r>
                        <a:rPr lang="en-US" sz="2000" b="1"/>
                        <a:t>Theo bản chất gốc </a:t>
                      </a:r>
                      <a:r>
                        <a:rPr lang="en-US" sz="2000" b="1" dirty="0"/>
                        <a:t>hydrocarbon:</a:t>
                      </a:r>
                      <a:endParaRPr lang="en-US" sz="20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hMerge="1">
                  <a:txBody>
                    <a:bodyPr/>
                    <a:lstStyle/>
                    <a:p>
                      <a:endParaRPr lang="en-US" dirty="0"/>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127595331"/>
                  </a:ext>
                </a:extLst>
              </a:tr>
              <a:tr h="548640">
                <a:tc>
                  <a:txBody>
                    <a:bodyPr/>
                    <a:lstStyle/>
                    <a:p>
                      <a:pPr algn="ctr">
                        <a:lnSpc>
                          <a:spcPct val="150000"/>
                        </a:lnSpc>
                      </a:pPr>
                      <a:r>
                        <a:rPr lang="en-US" sz="2000"/>
                        <a:t>Alkyl</a:t>
                      </a:r>
                      <a:endParaRPr lang="en-US" sz="20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pPr>
                      <a:r>
                        <a:rPr lang="en-US" sz="2000"/>
                        <a:t>Aryl</a:t>
                      </a:r>
                      <a:endParaRPr lang="en-US" sz="20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219938808"/>
                  </a:ext>
                </a:extLst>
              </a:tr>
              <a:tr h="1371600">
                <a:tc>
                  <a:txBody>
                    <a:bodyPr/>
                    <a:lstStyle/>
                    <a:p>
                      <a:pPr algn="ctr">
                        <a:lnSpc>
                          <a:spcPct val="150000"/>
                        </a:lnSpc>
                      </a:pPr>
                      <a:r>
                        <a:rPr lang="en-US" sz="2000" b="1" dirty="0" err="1"/>
                        <a:t>Akylamine</a:t>
                      </a:r>
                      <a:r>
                        <a:rPr lang="en-US" sz="2000" dirty="0"/>
                        <a:t> (</a:t>
                      </a:r>
                      <a:r>
                        <a:rPr lang="en-US" sz="2000" dirty="0" err="1"/>
                        <a:t>nhóm</a:t>
                      </a:r>
                      <a:r>
                        <a:rPr lang="en-US" sz="2000" dirty="0"/>
                        <a:t> amine </a:t>
                      </a:r>
                      <a:r>
                        <a:rPr lang="en-US" sz="2000" dirty="0" err="1"/>
                        <a:t>liên</a:t>
                      </a:r>
                      <a:r>
                        <a:rPr lang="en-US" sz="2000" dirty="0"/>
                        <a:t> </a:t>
                      </a:r>
                      <a:r>
                        <a:rPr lang="en-US" sz="2000" dirty="0" err="1"/>
                        <a:t>kết</a:t>
                      </a:r>
                      <a:r>
                        <a:rPr lang="en-US" sz="2000" dirty="0"/>
                        <a:t> </a:t>
                      </a:r>
                      <a:r>
                        <a:rPr lang="en-US" sz="2000" dirty="0" err="1"/>
                        <a:t>với</a:t>
                      </a:r>
                      <a:r>
                        <a:rPr lang="en-US" sz="2000" dirty="0"/>
                        <a:t> </a:t>
                      </a:r>
                      <a:r>
                        <a:rPr lang="en-US" sz="2000" dirty="0" err="1"/>
                        <a:t>gốc</a:t>
                      </a:r>
                      <a:r>
                        <a:rPr lang="en-US" sz="2000" dirty="0"/>
                        <a:t> alkyl)</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pPr>
                      <a:r>
                        <a:rPr lang="en-US" sz="2000" b="1"/>
                        <a:t>Arylamine</a:t>
                      </a:r>
                      <a:r>
                        <a:rPr lang="en-US" sz="2000"/>
                        <a:t> (nhóm amine có nguyên tử nitrogen liên kết trực tiếp với vòng benzene )</a:t>
                      </a:r>
                      <a:endParaRPr lang="en-US" sz="20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92513819"/>
                  </a:ext>
                </a:extLst>
              </a:tr>
              <a:tr h="1828800">
                <a:tc>
                  <a:txBody>
                    <a:bodyPr/>
                    <a:lstStyle/>
                    <a:p>
                      <a:pPr>
                        <a:lnSpc>
                          <a:spcPct val="150000"/>
                        </a:lnSpc>
                      </a:pPr>
                      <a:r>
                        <a:rPr lang="en-US" sz="2000" dirty="0" err="1"/>
                        <a:t>Ví</a:t>
                      </a:r>
                      <a:r>
                        <a:rPr lang="en-US" sz="2000" dirty="0"/>
                        <a:t> </a:t>
                      </a:r>
                      <a:r>
                        <a:rPr lang="en-US" sz="2000" dirty="0" err="1"/>
                        <a:t>dụ</a:t>
                      </a:r>
                      <a:r>
                        <a:rPr lang="en-US" sz="2000" dirty="0"/>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50000"/>
                        </a:lnSpc>
                      </a:pPr>
                      <a:r>
                        <a:rPr lang="en-US" sz="2000" dirty="0" err="1"/>
                        <a:t>Ví</a:t>
                      </a:r>
                      <a:r>
                        <a:rPr lang="en-US" sz="2000" dirty="0"/>
                        <a:t> </a:t>
                      </a:r>
                      <a:r>
                        <a:rPr lang="en-US" sz="2000" dirty="0" err="1"/>
                        <a:t>dụ</a:t>
                      </a:r>
                      <a:r>
                        <a:rPr lang="en-US" sz="2000" dirty="0"/>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947132008"/>
                  </a:ext>
                </a:extLst>
              </a:tr>
            </a:tbl>
          </a:graphicData>
        </a:graphic>
      </p:graphicFrame>
      <p:grpSp>
        <p:nvGrpSpPr>
          <p:cNvPr id="13" name="Group 12">
            <a:extLst>
              <a:ext uri="{FF2B5EF4-FFF2-40B4-BE49-F238E27FC236}">
                <a16:creationId xmlns:a16="http://schemas.microsoft.com/office/drawing/2014/main" id="{6D6828A0-BFFA-B721-5849-4AD5E93BF70D}"/>
              </a:ext>
            </a:extLst>
          </p:cNvPr>
          <p:cNvGrpSpPr/>
          <p:nvPr/>
        </p:nvGrpSpPr>
        <p:grpSpPr>
          <a:xfrm>
            <a:off x="1695247" y="3094321"/>
            <a:ext cx="2162922" cy="1707614"/>
            <a:chOff x="1588980" y="2979779"/>
            <a:chExt cx="2162922" cy="1707614"/>
          </a:xfrm>
        </p:grpSpPr>
        <p:sp>
          <p:nvSpPr>
            <p:cNvPr id="9" name="TextBox 8">
              <a:extLst>
                <a:ext uri="{FF2B5EF4-FFF2-40B4-BE49-F238E27FC236}">
                  <a16:creationId xmlns:a16="http://schemas.microsoft.com/office/drawing/2014/main" id="{BF4D10DF-AB54-F8A7-FA90-428034FBE9A0}"/>
                </a:ext>
              </a:extLst>
            </p:cNvPr>
            <p:cNvSpPr txBox="1"/>
            <p:nvPr/>
          </p:nvSpPr>
          <p:spPr>
            <a:xfrm>
              <a:off x="2111634" y="4287283"/>
              <a:ext cx="1117614" cy="400110"/>
            </a:xfrm>
            <a:prstGeom prst="rect">
              <a:avLst/>
            </a:prstGeom>
            <a:noFill/>
          </p:spPr>
          <p:txBody>
            <a:bodyPr wrap="none" rtlCol="0">
              <a:spAutoFit/>
            </a:bodyPr>
            <a:lstStyle/>
            <a:p>
              <a:r>
                <a:rPr lang="en-US" sz="2000" dirty="0"/>
                <a:t>CH</a:t>
              </a:r>
              <a:r>
                <a:rPr lang="en-US" sz="2000" baseline="-25000" dirty="0"/>
                <a:t>3</a:t>
              </a:r>
              <a:r>
                <a:rPr lang="en-US" sz="2000" dirty="0"/>
                <a:t>NH</a:t>
              </a:r>
              <a:r>
                <a:rPr lang="en-US" sz="2000" baseline="-25000" dirty="0"/>
                <a:t>2</a:t>
              </a:r>
              <a:endParaRPr lang="en-US" sz="2000" dirty="0"/>
            </a:p>
          </p:txBody>
        </p:sp>
        <p:pic>
          <p:nvPicPr>
            <p:cNvPr id="12" name="Picture 11">
              <a:extLst>
                <a:ext uri="{FF2B5EF4-FFF2-40B4-BE49-F238E27FC236}">
                  <a16:creationId xmlns:a16="http://schemas.microsoft.com/office/drawing/2014/main" id="{43092A8E-86EC-0C0E-5674-679137FDBC5E}"/>
                </a:ext>
              </a:extLst>
            </p:cNvPr>
            <p:cNvPicPr>
              <a:picLocks noChangeAspect="1"/>
            </p:cNvPicPr>
            <p:nvPr/>
          </p:nvPicPr>
          <p:blipFill>
            <a:blip r:embed="rId2"/>
            <a:stretch>
              <a:fillRect/>
            </a:stretch>
          </p:blipFill>
          <p:spPr>
            <a:xfrm>
              <a:off x="1588980" y="2979779"/>
              <a:ext cx="2162922" cy="1307504"/>
            </a:xfrm>
            <a:prstGeom prst="rect">
              <a:avLst/>
            </a:prstGeom>
          </p:spPr>
        </p:pic>
      </p:grpSp>
      <p:pic>
        <p:nvPicPr>
          <p:cNvPr id="14" name="Picture 2">
            <a:extLst>
              <a:ext uri="{FF2B5EF4-FFF2-40B4-BE49-F238E27FC236}">
                <a16:creationId xmlns:a16="http://schemas.microsoft.com/office/drawing/2014/main" id="{4C3199DE-F4AF-EECB-6C70-BE9999CE2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386" y="3291218"/>
            <a:ext cx="2243426" cy="111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17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47A201E-EC91-7F56-DD27-79B06D388FB6}"/>
              </a:ext>
            </a:extLst>
          </p:cNvPr>
          <p:cNvSpPr/>
          <p:nvPr/>
        </p:nvSpPr>
        <p:spPr>
          <a:xfrm>
            <a:off x="411619" y="334195"/>
            <a:ext cx="4314618" cy="580206"/>
          </a:xfrm>
          <a:prstGeom prst="roundRect">
            <a:avLst/>
          </a:prstGeom>
          <a:solidFill>
            <a:schemeClr val="tx2">
              <a:lumMod val="50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Luyện tập 1 – SGK tr.31</a:t>
            </a:r>
            <a:endParaRPr lang="en-US" sz="2000" b="1"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F745F84-80E1-B5A6-7F37-6E1220AF3ACB}"/>
              </a:ext>
            </a:extLst>
          </p:cNvPr>
          <p:cNvSpPr txBox="1"/>
          <p:nvPr/>
        </p:nvSpPr>
        <p:spPr>
          <a:xfrm>
            <a:off x="411619" y="1015049"/>
            <a:ext cx="8346791" cy="1131848"/>
          </a:xfrm>
          <a:prstGeom prst="rect">
            <a:avLst/>
          </a:prstGeom>
          <a:noFill/>
        </p:spPr>
        <p:txBody>
          <a:bodyPr wrap="square">
            <a:spAutoFit/>
          </a:bodyPr>
          <a:lstStyle/>
          <a:p>
            <a:pPr algn="just">
              <a:lnSpc>
                <a:spcPct val="150000"/>
              </a:lnSpc>
            </a:pPr>
            <a:r>
              <a:rPr lang="vi-VN" sz="2400">
                <a:solidFill>
                  <a:srgbClr val="000000"/>
                </a:solidFill>
                <a:effectLst/>
                <a:latin typeface="+mn-lt"/>
                <a:ea typeface="Calibri" panose="020F0502020204030204" pitchFamily="34" charset="0"/>
                <a:cs typeface="Times New Roman" panose="02020603050405020304" pitchFamily="18" charset="0"/>
              </a:rPr>
              <a:t>Cho 2 chất sau: CH</a:t>
            </a:r>
            <a:r>
              <a:rPr lang="vi-VN" sz="2400" baseline="-25000">
                <a:solidFill>
                  <a:srgbClr val="000000"/>
                </a:solidFill>
                <a:effectLst/>
                <a:latin typeface="+mn-lt"/>
                <a:ea typeface="Calibri" panose="020F0502020204030204" pitchFamily="34" charset="0"/>
                <a:cs typeface="Times New Roman" panose="02020603050405020304" pitchFamily="18" charset="0"/>
              </a:rPr>
              <a:t>3</a:t>
            </a:r>
            <a:r>
              <a:rPr lang="vi-VN" sz="2400">
                <a:solidFill>
                  <a:srgbClr val="000000"/>
                </a:solidFill>
                <a:effectLst/>
                <a:latin typeface="+mn-lt"/>
                <a:ea typeface="Calibri" panose="020F0502020204030204" pitchFamily="34" charset="0"/>
                <a:cs typeface="Times New Roman" panose="02020603050405020304" pitchFamily="18" charset="0"/>
              </a:rPr>
              <a:t>-CH</a:t>
            </a:r>
            <a:r>
              <a:rPr lang="vi-VN" sz="2400" baseline="-25000">
                <a:solidFill>
                  <a:srgbClr val="000000"/>
                </a:solidFill>
                <a:effectLst/>
                <a:latin typeface="+mn-lt"/>
                <a:ea typeface="Calibri" panose="020F0502020204030204" pitchFamily="34" charset="0"/>
                <a:cs typeface="Times New Roman" panose="02020603050405020304" pitchFamily="18" charset="0"/>
              </a:rPr>
              <a:t>2</a:t>
            </a:r>
            <a:r>
              <a:rPr lang="vi-VN" sz="2400">
                <a:solidFill>
                  <a:srgbClr val="000000"/>
                </a:solidFill>
                <a:effectLst/>
                <a:latin typeface="+mn-lt"/>
                <a:ea typeface="Calibri" panose="020F0502020204030204" pitchFamily="34" charset="0"/>
                <a:cs typeface="Times New Roman" panose="02020603050405020304" pitchFamily="18" charset="0"/>
              </a:rPr>
              <a:t>-NH</a:t>
            </a:r>
            <a:r>
              <a:rPr lang="vi-VN" sz="2400" baseline="-25000">
                <a:solidFill>
                  <a:srgbClr val="000000"/>
                </a:solidFill>
                <a:effectLst/>
                <a:latin typeface="+mn-lt"/>
                <a:ea typeface="Calibri" panose="020F0502020204030204" pitchFamily="34" charset="0"/>
                <a:cs typeface="Times New Roman" panose="02020603050405020304" pitchFamily="18" charset="0"/>
              </a:rPr>
              <a:t>2</a:t>
            </a:r>
            <a:r>
              <a:rPr lang="vi-VN" sz="2400">
                <a:solidFill>
                  <a:srgbClr val="000000"/>
                </a:solidFill>
                <a:effectLst/>
                <a:latin typeface="+mn-lt"/>
                <a:ea typeface="Calibri" panose="020F0502020204030204" pitchFamily="34" charset="0"/>
                <a:cs typeface="Times New Roman" panose="02020603050405020304" pitchFamily="18" charset="0"/>
              </a:rPr>
              <a:t> và CH</a:t>
            </a:r>
            <a:r>
              <a:rPr lang="vi-VN" sz="2400" baseline="-25000">
                <a:solidFill>
                  <a:srgbClr val="000000"/>
                </a:solidFill>
                <a:effectLst/>
                <a:latin typeface="+mn-lt"/>
                <a:ea typeface="Calibri" panose="020F0502020204030204" pitchFamily="34" charset="0"/>
                <a:cs typeface="Times New Roman" panose="02020603050405020304" pitchFamily="18" charset="0"/>
              </a:rPr>
              <a:t>3</a:t>
            </a:r>
            <a:r>
              <a:rPr lang="vi-VN" sz="2400">
                <a:solidFill>
                  <a:srgbClr val="000000"/>
                </a:solidFill>
                <a:effectLst/>
                <a:latin typeface="+mn-lt"/>
                <a:ea typeface="Calibri" panose="020F0502020204030204" pitchFamily="34" charset="0"/>
                <a:cs typeface="Times New Roman" panose="02020603050405020304" pitchFamily="18" charset="0"/>
              </a:rPr>
              <a:t>-COOH. Chất nào thuộc loại amine? Xác định bậc của amine đó.</a:t>
            </a:r>
            <a:endParaRPr lang="en-US" sz="2400" dirty="0">
              <a:latin typeface="+mn-lt"/>
              <a:cs typeface="Arial" panose="020B0604020202020204" pitchFamily="34" charset="0"/>
            </a:endParaRPr>
          </a:p>
        </p:txBody>
      </p:sp>
      <p:pic>
        <p:nvPicPr>
          <p:cNvPr id="32" name="Picture 31">
            <a:extLst>
              <a:ext uri="{FF2B5EF4-FFF2-40B4-BE49-F238E27FC236}">
                <a16:creationId xmlns:a16="http://schemas.microsoft.com/office/drawing/2014/main" id="{568BC1CE-5881-C3E0-B42B-D05B6C555115}"/>
              </a:ext>
            </a:extLst>
          </p:cNvPr>
          <p:cNvPicPr>
            <a:picLocks noChangeAspect="1"/>
          </p:cNvPicPr>
          <p:nvPr/>
        </p:nvPicPr>
        <p:blipFill>
          <a:blip r:embed="rId2"/>
          <a:stretch>
            <a:fillRect/>
          </a:stretch>
        </p:blipFill>
        <p:spPr>
          <a:xfrm>
            <a:off x="8036786" y="-23000"/>
            <a:ext cx="1194920" cy="1182727"/>
          </a:xfrm>
          <a:prstGeom prst="rect">
            <a:avLst/>
          </a:prstGeom>
        </p:spPr>
      </p:pic>
      <p:sp>
        <p:nvSpPr>
          <p:cNvPr id="35" name="TextBox 34">
            <a:extLst>
              <a:ext uri="{FF2B5EF4-FFF2-40B4-BE49-F238E27FC236}">
                <a16:creationId xmlns:a16="http://schemas.microsoft.com/office/drawing/2014/main" id="{F3719FD7-6F0A-0D3F-1339-B90DD823219B}"/>
              </a:ext>
            </a:extLst>
          </p:cNvPr>
          <p:cNvSpPr txBox="1"/>
          <p:nvPr/>
        </p:nvSpPr>
        <p:spPr>
          <a:xfrm>
            <a:off x="7032106" y="2916155"/>
            <a:ext cx="1602140" cy="958660"/>
          </a:xfrm>
          <a:prstGeom prst="rect">
            <a:avLst/>
          </a:prstGeom>
          <a:solidFill>
            <a:schemeClr val="accent4">
              <a:lumMod val="60000"/>
              <a:lumOff val="40000"/>
            </a:schemeClr>
          </a:solidFill>
        </p:spPr>
        <p:txBody>
          <a:bodyPr wrap="square">
            <a:spAutoFit/>
          </a:bodyPr>
          <a:lstStyle/>
          <a:p>
            <a:pPr algn="ctr">
              <a:lnSpc>
                <a:spcPct val="150000"/>
              </a:lnSpc>
            </a:pPr>
            <a:r>
              <a:rPr lang="en-US" sz="2000"/>
              <a:t>Ethylamin bậc I</a:t>
            </a:r>
            <a:endParaRPr lang="en-US" sz="2000" dirty="0"/>
          </a:p>
        </p:txBody>
      </p:sp>
      <p:grpSp>
        <p:nvGrpSpPr>
          <p:cNvPr id="30" name="Group 29">
            <a:extLst>
              <a:ext uri="{FF2B5EF4-FFF2-40B4-BE49-F238E27FC236}">
                <a16:creationId xmlns:a16="http://schemas.microsoft.com/office/drawing/2014/main" id="{F42925AB-CBFE-123A-0DDD-469B99B7257C}"/>
              </a:ext>
            </a:extLst>
          </p:cNvPr>
          <p:cNvGrpSpPr/>
          <p:nvPr/>
        </p:nvGrpSpPr>
        <p:grpSpPr>
          <a:xfrm>
            <a:off x="411619" y="2323745"/>
            <a:ext cx="6179402" cy="2337810"/>
            <a:chOff x="411619" y="2323745"/>
            <a:chExt cx="6179402" cy="2337810"/>
          </a:xfrm>
        </p:grpSpPr>
        <p:grpSp>
          <p:nvGrpSpPr>
            <p:cNvPr id="29" name="Group 28">
              <a:extLst>
                <a:ext uri="{FF2B5EF4-FFF2-40B4-BE49-F238E27FC236}">
                  <a16:creationId xmlns:a16="http://schemas.microsoft.com/office/drawing/2014/main" id="{CDF345AD-5D05-D97A-CFCB-A9EB5DA1FEE1}"/>
                </a:ext>
              </a:extLst>
            </p:cNvPr>
            <p:cNvGrpSpPr/>
            <p:nvPr/>
          </p:nvGrpSpPr>
          <p:grpSpPr>
            <a:xfrm>
              <a:off x="411619" y="2323745"/>
              <a:ext cx="6179402" cy="2337810"/>
              <a:chOff x="411619" y="2348497"/>
              <a:chExt cx="6179402" cy="2337810"/>
            </a:xfrm>
          </p:grpSpPr>
          <p:pic>
            <p:nvPicPr>
              <p:cNvPr id="27" name="Picture 26">
                <a:extLst>
                  <a:ext uri="{FF2B5EF4-FFF2-40B4-BE49-F238E27FC236}">
                    <a16:creationId xmlns:a16="http://schemas.microsoft.com/office/drawing/2014/main" id="{7A6EDAE4-183F-8086-28E8-67A9D316059F}"/>
                  </a:ext>
                </a:extLst>
              </p:cNvPr>
              <p:cNvPicPr>
                <a:picLocks noChangeAspect="1"/>
              </p:cNvPicPr>
              <p:nvPr/>
            </p:nvPicPr>
            <p:blipFill>
              <a:blip r:embed="rId3"/>
              <a:stretch/>
            </p:blipFill>
            <p:spPr>
              <a:xfrm>
                <a:off x="411619" y="2348497"/>
                <a:ext cx="6179402" cy="2143480"/>
              </a:xfrm>
              <a:prstGeom prst="rect">
                <a:avLst/>
              </a:prstGeom>
            </p:spPr>
          </p:pic>
          <p:sp>
            <p:nvSpPr>
              <p:cNvPr id="28" name="Rectangle: Rounded Corners 27">
                <a:extLst>
                  <a:ext uri="{FF2B5EF4-FFF2-40B4-BE49-F238E27FC236}">
                    <a16:creationId xmlns:a16="http://schemas.microsoft.com/office/drawing/2014/main" id="{EF0643C4-2AE1-086E-F681-5F4F582C4C12}"/>
                  </a:ext>
                </a:extLst>
              </p:cNvPr>
              <p:cNvSpPr/>
              <p:nvPr/>
            </p:nvSpPr>
            <p:spPr>
              <a:xfrm>
                <a:off x="2568928" y="4322751"/>
                <a:ext cx="1483740" cy="363556"/>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latin typeface="Arial" panose="020B0604020202020204" pitchFamily="34" charset="0"/>
                    <a:ea typeface="Calibri" panose="020F0502020204030204" pitchFamily="34" charset="0"/>
                    <a:cs typeface="Arial" panose="020B0604020202020204" pitchFamily="34" charset="0"/>
                  </a:rPr>
                  <a:t>Ethylamin</a:t>
                </a:r>
                <a:endParaRPr lang="en-US" sz="1800" dirty="0">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F078ABB8-CE78-70F1-4472-B2ED4E9035A9}"/>
                </a:ext>
              </a:extLst>
            </p:cNvPr>
            <p:cNvSpPr txBox="1"/>
            <p:nvPr/>
          </p:nvSpPr>
          <p:spPr>
            <a:xfrm>
              <a:off x="611981" y="2392935"/>
              <a:ext cx="2540794" cy="523220"/>
            </a:xfrm>
            <a:prstGeom prst="rect">
              <a:avLst/>
            </a:prstGeom>
            <a:noFill/>
          </p:spPr>
          <p:txBody>
            <a:bodyPr wrap="square">
              <a:spAutoFit/>
            </a:bodyPr>
            <a:lstStyle/>
            <a:p>
              <a:r>
                <a:rPr lang="vi-VN" sz="2800" b="1">
                  <a:solidFill>
                    <a:srgbClr val="FF0000"/>
                  </a:solidFill>
                  <a:effectLst/>
                  <a:latin typeface="+mn-lt"/>
                  <a:ea typeface="Calibri" panose="020F0502020204030204" pitchFamily="34" charset="0"/>
                  <a:cs typeface="Times New Roman" panose="02020603050405020304" pitchFamily="18" charset="0"/>
                </a:rPr>
                <a:t>CH</a:t>
              </a:r>
              <a:r>
                <a:rPr lang="vi-VN" sz="2800" b="1" baseline="-25000">
                  <a:solidFill>
                    <a:srgbClr val="FF0000"/>
                  </a:solidFill>
                  <a:effectLst/>
                  <a:latin typeface="+mn-lt"/>
                  <a:ea typeface="Calibri" panose="020F0502020204030204" pitchFamily="34" charset="0"/>
                  <a:cs typeface="Times New Roman" panose="02020603050405020304" pitchFamily="18" charset="0"/>
                </a:rPr>
                <a:t>3</a:t>
              </a:r>
              <a:r>
                <a:rPr lang="vi-VN" sz="2800" b="1">
                  <a:solidFill>
                    <a:srgbClr val="FF0000"/>
                  </a:solidFill>
                  <a:effectLst/>
                  <a:latin typeface="+mn-lt"/>
                  <a:ea typeface="Calibri" panose="020F0502020204030204" pitchFamily="34" charset="0"/>
                  <a:cs typeface="Times New Roman" panose="02020603050405020304" pitchFamily="18" charset="0"/>
                </a:rPr>
                <a:t>-CH</a:t>
              </a:r>
              <a:r>
                <a:rPr lang="vi-VN" sz="2800" b="1" baseline="-25000">
                  <a:solidFill>
                    <a:srgbClr val="FF0000"/>
                  </a:solidFill>
                  <a:effectLst/>
                  <a:latin typeface="+mn-lt"/>
                  <a:ea typeface="Calibri" panose="020F0502020204030204" pitchFamily="34" charset="0"/>
                  <a:cs typeface="Times New Roman" panose="02020603050405020304" pitchFamily="18" charset="0"/>
                </a:rPr>
                <a:t>2</a:t>
              </a:r>
              <a:r>
                <a:rPr lang="vi-VN" sz="2800" b="1">
                  <a:solidFill>
                    <a:srgbClr val="FF0000"/>
                  </a:solidFill>
                  <a:effectLst/>
                  <a:latin typeface="+mn-lt"/>
                  <a:ea typeface="Calibri" panose="020F0502020204030204" pitchFamily="34" charset="0"/>
                  <a:cs typeface="Times New Roman" panose="02020603050405020304" pitchFamily="18" charset="0"/>
                </a:rPr>
                <a:t>-NH</a:t>
              </a:r>
              <a:r>
                <a:rPr lang="vi-VN" sz="2800" b="1" baseline="-25000">
                  <a:solidFill>
                    <a:srgbClr val="FF0000"/>
                  </a:solidFill>
                  <a:effectLst/>
                  <a:latin typeface="+mn-lt"/>
                  <a:ea typeface="Calibri" panose="020F0502020204030204" pitchFamily="34" charset="0"/>
                  <a:cs typeface="Times New Roman" panose="02020603050405020304" pitchFamily="18" charset="0"/>
                </a:rPr>
                <a:t>2</a:t>
              </a:r>
              <a:endParaRPr lang="en-US" sz="2800" b="1">
                <a:solidFill>
                  <a:srgbClr val="FF0000"/>
                </a:solidFill>
              </a:endParaRPr>
            </a:p>
          </p:txBody>
        </p:sp>
      </p:grpSp>
    </p:spTree>
    <p:extLst>
      <p:ext uri="{BB962C8B-B14F-4D97-AF65-F5344CB8AC3E}">
        <p14:creationId xmlns:p14="http://schemas.microsoft.com/office/powerpoint/2010/main" val="162835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500" fill="hold"/>
                                        <p:tgtEl>
                                          <p:spTgt spid="35"/>
                                        </p:tgtEl>
                                        <p:attrNameLst>
                                          <p:attrName>ppt_w</p:attrName>
                                        </p:attrNameLst>
                                      </p:cBhvr>
                                      <p:tavLst>
                                        <p:tav tm="0">
                                          <p:val>
                                            <p:fltVal val="0"/>
                                          </p:val>
                                        </p:tav>
                                        <p:tav tm="100000">
                                          <p:val>
                                            <p:strVal val="#ppt_w"/>
                                          </p:val>
                                        </p:tav>
                                      </p:tavLst>
                                    </p:anim>
                                    <p:anim calcmode="lin" valueType="num">
                                      <p:cBhvr>
                                        <p:cTn id="21" dur="500" fill="hold"/>
                                        <p:tgtEl>
                                          <p:spTgt spid="35"/>
                                        </p:tgtEl>
                                        <p:attrNameLst>
                                          <p:attrName>ppt_h</p:attrName>
                                        </p:attrNameLst>
                                      </p:cBhvr>
                                      <p:tavLst>
                                        <p:tav tm="0">
                                          <p:val>
                                            <p:fltVal val="0"/>
                                          </p:val>
                                        </p:tav>
                                        <p:tav tm="100000">
                                          <p:val>
                                            <p:strVal val="#ppt_h"/>
                                          </p:val>
                                        </p:tav>
                                      </p:tavLst>
                                    </p:anim>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27DFEB-0C5B-69C5-EC82-97F64C132D8C}"/>
              </a:ext>
            </a:extLst>
          </p:cNvPr>
          <p:cNvSpPr txBox="1"/>
          <p:nvPr/>
        </p:nvSpPr>
        <p:spPr>
          <a:xfrm>
            <a:off x="295273" y="1004187"/>
            <a:ext cx="8553450" cy="2060885"/>
          </a:xfrm>
          <a:prstGeom prst="rect">
            <a:avLst/>
          </a:prstGeom>
          <a:noFill/>
        </p:spPr>
        <p:txBody>
          <a:bodyPr wrap="square">
            <a:spAutoFit/>
          </a:bodyPr>
          <a:lstStyle/>
          <a:p>
            <a:pPr marL="342900" marR="0" indent="-342900" algn="just">
              <a:lnSpc>
                <a:spcPct val="150000"/>
              </a:lnSpc>
              <a:spcBef>
                <a:spcPts val="0"/>
              </a:spcBef>
              <a:buFont typeface="Arial" panose="020B0604020202020204" pitchFamily="34" charset="0"/>
              <a:buChar char="•"/>
            </a:pPr>
            <a:r>
              <a:rPr lang="fr-FR"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Amine</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dẫn</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ammonia</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hydrogen</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ammonia</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gốc</a:t>
            </a:r>
            <a:r>
              <a:rPr lang="fr-FR"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200" err="1">
                <a:solidFill>
                  <a:srgbClr val="000000"/>
                </a:solidFill>
                <a:effectLst/>
                <a:latin typeface="Arial" panose="020B0604020202020204" pitchFamily="34" charset="0"/>
                <a:ea typeface="Calibri" panose="020F0502020204030204" pitchFamily="34" charset="0"/>
                <a:cs typeface="Arial" panose="020B0604020202020204" pitchFamily="34" charset="0"/>
              </a:rPr>
              <a:t>hydrocarbon</a:t>
            </a:r>
            <a:r>
              <a:rPr lang="fr-FR" sz="2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342900" marR="0" indent="-342900" algn="just">
              <a:lnSpc>
                <a:spcPct val="150000"/>
              </a:lnSpc>
              <a:spcBef>
                <a:spcPts val="0"/>
              </a:spcBef>
              <a:buFont typeface="Arial" panose="020B0604020202020204" pitchFamily="34" charset="0"/>
              <a:buChar char="•"/>
            </a:pPr>
            <a:r>
              <a:rPr lang="en-US" sz="2200" b="1">
                <a:latin typeface="Arial" panose="020B0604020202020204" pitchFamily="34" charset="0"/>
                <a:ea typeface="Calibri" panose="020F0502020204030204" pitchFamily="34" charset="0"/>
                <a:cs typeface="Arial" panose="020B0604020202020204" pitchFamily="34" charset="0"/>
              </a:rPr>
              <a:t>Amine: </a:t>
            </a:r>
            <a:r>
              <a:rPr lang="en-US" sz="2200">
                <a:latin typeface="Arial" panose="020B0604020202020204" pitchFamily="34" charset="0"/>
                <a:ea typeface="Calibri" panose="020F0502020204030204" pitchFamily="34" charset="0"/>
                <a:cs typeface="Arial" panose="020B0604020202020204" pitchFamily="34" charset="0"/>
              </a:rPr>
              <a:t>phân loại theo bậc của amine và bản chất của gốc hydrocarbon.</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F3E2CEE-312F-9879-9C54-1F8480C07C9B}"/>
              </a:ext>
            </a:extLst>
          </p:cNvPr>
          <p:cNvGrpSpPr/>
          <p:nvPr/>
        </p:nvGrpSpPr>
        <p:grpSpPr>
          <a:xfrm>
            <a:off x="2846649" y="195938"/>
            <a:ext cx="2708243" cy="808249"/>
            <a:chOff x="2846649" y="162888"/>
            <a:chExt cx="2708243" cy="808249"/>
          </a:xfrm>
        </p:grpSpPr>
        <p:sp>
          <p:nvSpPr>
            <p:cNvPr id="5" name="TextBox 4">
              <a:extLst>
                <a:ext uri="{FF2B5EF4-FFF2-40B4-BE49-F238E27FC236}">
                  <a16:creationId xmlns:a16="http://schemas.microsoft.com/office/drawing/2014/main" id="{0D1D74E4-3008-2019-45E6-8A90B15ED471}"/>
                </a:ext>
              </a:extLst>
            </p:cNvPr>
            <p:cNvSpPr txBox="1"/>
            <p:nvPr/>
          </p:nvSpPr>
          <p:spPr>
            <a:xfrm>
              <a:off x="3589105" y="386362"/>
              <a:ext cx="196578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B94F6B"/>
                  </a:solidFill>
                  <a:effectLst/>
                  <a:uLnTx/>
                  <a:uFillTx/>
                </a:rPr>
                <a:t>GHI NHỚ</a:t>
              </a:r>
            </a:p>
          </p:txBody>
        </p:sp>
        <p:pic>
          <p:nvPicPr>
            <p:cNvPr id="6" name="Picture 5">
              <a:extLst>
                <a:ext uri="{FF2B5EF4-FFF2-40B4-BE49-F238E27FC236}">
                  <a16:creationId xmlns:a16="http://schemas.microsoft.com/office/drawing/2014/main" id="{33CE727F-DA7C-6A74-5699-C485A7796ED9}"/>
                </a:ext>
              </a:extLst>
            </p:cNvPr>
            <p:cNvPicPr>
              <a:picLocks noChangeAspect="1"/>
            </p:cNvPicPr>
            <p:nvPr/>
          </p:nvPicPr>
          <p:blipFill>
            <a:blip r:embed="rId2"/>
            <a:stretch>
              <a:fillRect/>
            </a:stretch>
          </p:blipFill>
          <p:spPr>
            <a:xfrm>
              <a:off x="2846649" y="162888"/>
              <a:ext cx="742456" cy="720114"/>
            </a:xfrm>
            <a:prstGeom prst="rect">
              <a:avLst/>
            </a:prstGeom>
          </p:spPr>
        </p:pic>
      </p:grpSp>
      <p:grpSp>
        <p:nvGrpSpPr>
          <p:cNvPr id="12" name="Group 11">
            <a:extLst>
              <a:ext uri="{FF2B5EF4-FFF2-40B4-BE49-F238E27FC236}">
                <a16:creationId xmlns:a16="http://schemas.microsoft.com/office/drawing/2014/main" id="{594EDA05-7AC1-AC86-BF0D-CA19CA9C6543}"/>
              </a:ext>
            </a:extLst>
          </p:cNvPr>
          <p:cNvGrpSpPr/>
          <p:nvPr/>
        </p:nvGrpSpPr>
        <p:grpSpPr>
          <a:xfrm>
            <a:off x="2804716" y="2587908"/>
            <a:ext cx="2547653" cy="2176518"/>
            <a:chOff x="834526" y="2648869"/>
            <a:chExt cx="2547653" cy="2176518"/>
          </a:xfrm>
        </p:grpSpPr>
        <p:pic>
          <p:nvPicPr>
            <p:cNvPr id="9" name="Picture 8">
              <a:extLst>
                <a:ext uri="{FF2B5EF4-FFF2-40B4-BE49-F238E27FC236}">
                  <a16:creationId xmlns:a16="http://schemas.microsoft.com/office/drawing/2014/main" id="{E7B1E9C7-4F86-A81B-5BCF-41864B621605}"/>
                </a:ext>
              </a:extLst>
            </p:cNvPr>
            <p:cNvPicPr>
              <a:picLocks noChangeAspect="1"/>
            </p:cNvPicPr>
            <p:nvPr/>
          </p:nvPicPr>
          <p:blipFill>
            <a:blip r:embed="rId3"/>
            <a:stretch>
              <a:fillRect/>
            </a:stretch>
          </p:blipFill>
          <p:spPr>
            <a:xfrm>
              <a:off x="834526" y="2648869"/>
              <a:ext cx="2547653" cy="1621326"/>
            </a:xfrm>
            <a:prstGeom prst="rect">
              <a:avLst/>
            </a:prstGeom>
          </p:spPr>
        </p:pic>
        <p:sp>
          <p:nvSpPr>
            <p:cNvPr id="11" name="Rectangle: Rounded Corners 10">
              <a:extLst>
                <a:ext uri="{FF2B5EF4-FFF2-40B4-BE49-F238E27FC236}">
                  <a16:creationId xmlns:a16="http://schemas.microsoft.com/office/drawing/2014/main" id="{D6D9578E-2FCF-2950-A6CB-154D2F450ACC}"/>
                </a:ext>
              </a:extLst>
            </p:cNvPr>
            <p:cNvSpPr/>
            <p:nvPr/>
          </p:nvSpPr>
          <p:spPr>
            <a:xfrm>
              <a:off x="1289191" y="4406746"/>
              <a:ext cx="1638321" cy="418641"/>
            </a:xfrm>
            <a:prstGeom prst="roundRect">
              <a:avLst>
                <a:gd name="adj" fmla="val 50000"/>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Arial" panose="020B0604020202020204" pitchFamily="34" charset="0"/>
                  <a:cs typeface="Arial" panose="020B0604020202020204" pitchFamily="34" charset="0"/>
                </a:rPr>
                <a:t>ammonia</a:t>
              </a:r>
            </a:p>
          </p:txBody>
        </p:sp>
      </p:grpSp>
      <p:grpSp>
        <p:nvGrpSpPr>
          <p:cNvPr id="14" name="Group 13">
            <a:extLst>
              <a:ext uri="{FF2B5EF4-FFF2-40B4-BE49-F238E27FC236}">
                <a16:creationId xmlns:a16="http://schemas.microsoft.com/office/drawing/2014/main" id="{04E79D7E-ED19-94B1-1F0D-E2D64BDB8905}"/>
              </a:ext>
            </a:extLst>
          </p:cNvPr>
          <p:cNvGrpSpPr/>
          <p:nvPr/>
        </p:nvGrpSpPr>
        <p:grpSpPr>
          <a:xfrm>
            <a:off x="5884620" y="2579829"/>
            <a:ext cx="2547652" cy="2184597"/>
            <a:chOff x="5349605" y="2648869"/>
            <a:chExt cx="2547652" cy="2184597"/>
          </a:xfrm>
        </p:grpSpPr>
        <p:pic>
          <p:nvPicPr>
            <p:cNvPr id="10" name="Picture 9">
              <a:extLst>
                <a:ext uri="{FF2B5EF4-FFF2-40B4-BE49-F238E27FC236}">
                  <a16:creationId xmlns:a16="http://schemas.microsoft.com/office/drawing/2014/main" id="{4165BD2E-AD26-FAF3-C367-ADE584567D17}"/>
                </a:ext>
              </a:extLst>
            </p:cNvPr>
            <p:cNvPicPr>
              <a:picLocks noChangeAspect="1"/>
            </p:cNvPicPr>
            <p:nvPr/>
          </p:nvPicPr>
          <p:blipFill>
            <a:blip r:embed="rId4"/>
            <a:srcRect/>
            <a:stretch/>
          </p:blipFill>
          <p:spPr>
            <a:xfrm>
              <a:off x="5349605" y="2648869"/>
              <a:ext cx="2547652" cy="1621326"/>
            </a:xfrm>
            <a:prstGeom prst="rect">
              <a:avLst/>
            </a:prstGeom>
          </p:spPr>
        </p:pic>
        <p:sp>
          <p:nvSpPr>
            <p:cNvPr id="13" name="Rectangle: Rounded Corners 12">
              <a:extLst>
                <a:ext uri="{FF2B5EF4-FFF2-40B4-BE49-F238E27FC236}">
                  <a16:creationId xmlns:a16="http://schemas.microsoft.com/office/drawing/2014/main" id="{E9F6461C-6A02-DBD8-89FE-62DA79CCDBA4}"/>
                </a:ext>
              </a:extLst>
            </p:cNvPr>
            <p:cNvSpPr/>
            <p:nvPr/>
          </p:nvSpPr>
          <p:spPr>
            <a:xfrm>
              <a:off x="5804270" y="4414825"/>
              <a:ext cx="1638321" cy="418641"/>
            </a:xfrm>
            <a:prstGeom prst="roundRect">
              <a:avLst>
                <a:gd name="adj" fmla="val 50000"/>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Arial" panose="020B0604020202020204" pitchFamily="34" charset="0"/>
                  <a:cs typeface="Arial" panose="020B0604020202020204" pitchFamily="34" charset="0"/>
                </a:rPr>
                <a:t>amine</a:t>
              </a:r>
            </a:p>
          </p:txBody>
        </p:sp>
      </p:grpSp>
      <p:pic>
        <p:nvPicPr>
          <p:cNvPr id="2" name="Google Shape;214;p3">
            <a:extLst>
              <a:ext uri="{FF2B5EF4-FFF2-40B4-BE49-F238E27FC236}">
                <a16:creationId xmlns:a16="http://schemas.microsoft.com/office/drawing/2014/main" id="{16B53129-C54B-E846-DD49-B5E00B8D703F}"/>
              </a:ext>
            </a:extLst>
          </p:cNvPr>
          <p:cNvPicPr preferRelativeResize="0"/>
          <p:nvPr/>
        </p:nvPicPr>
        <p:blipFill rotWithShape="1">
          <a:blip r:embed="rId5">
            <a:alphaModFix/>
          </a:blip>
          <a:srcRect/>
          <a:stretch/>
        </p:blipFill>
        <p:spPr>
          <a:xfrm>
            <a:off x="7158446" y="188264"/>
            <a:ext cx="1841103" cy="347508"/>
          </a:xfrm>
          <a:prstGeom prst="rect">
            <a:avLst/>
          </a:prstGeom>
          <a:noFill/>
          <a:ln>
            <a:noFill/>
          </a:ln>
        </p:spPr>
      </p:pic>
    </p:spTree>
    <p:extLst>
      <p:ext uri="{BB962C8B-B14F-4D97-AF65-F5344CB8AC3E}">
        <p14:creationId xmlns:p14="http://schemas.microsoft.com/office/powerpoint/2010/main" val="170479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B22C2-26DA-A7E5-80EF-237AF3734827}"/>
              </a:ext>
            </a:extLst>
          </p:cNvPr>
          <p:cNvGrpSpPr/>
          <p:nvPr/>
        </p:nvGrpSpPr>
        <p:grpSpPr>
          <a:xfrm>
            <a:off x="419469" y="854679"/>
            <a:ext cx="7581531" cy="600962"/>
            <a:chOff x="419469" y="264129"/>
            <a:chExt cx="7581531" cy="600962"/>
          </a:xfrm>
        </p:grpSpPr>
        <p:sp>
          <p:nvSpPr>
            <p:cNvPr id="6" name="TextBox 5">
              <a:extLst>
                <a:ext uri="{FF2B5EF4-FFF2-40B4-BE49-F238E27FC236}">
                  <a16:creationId xmlns:a16="http://schemas.microsoft.com/office/drawing/2014/main" id="{4F2AC7B4-2ABD-8F43-FAB0-FE8C24FE6A1F}"/>
                </a:ext>
              </a:extLst>
            </p:cNvPr>
            <p:cNvSpPr txBox="1"/>
            <p:nvPr/>
          </p:nvSpPr>
          <p:spPr>
            <a:xfrm>
              <a:off x="1143000" y="364555"/>
              <a:ext cx="6858000" cy="400110"/>
            </a:xfrm>
            <a:prstGeom prst="rect">
              <a:avLst/>
            </a:prstGeom>
            <a:noFill/>
          </p:spPr>
          <p:txBody>
            <a:bodyPr wrap="square">
              <a:spAutoFit/>
            </a:bodyPr>
            <a:lstStyle/>
            <a:p>
              <a:pPr algn="just"/>
              <a:r>
                <a:rPr lang="en-US" sz="2000"/>
                <a:t>Quan sát hình 6.2 và 6.3, thảo luận và trả lời câu hỏi:</a:t>
              </a:r>
              <a:endParaRPr lang="en-US" sz="2000" dirty="0"/>
            </a:p>
          </p:txBody>
        </p:sp>
        <p:pic>
          <p:nvPicPr>
            <p:cNvPr id="7" name="Picture 6">
              <a:extLst>
                <a:ext uri="{FF2B5EF4-FFF2-40B4-BE49-F238E27FC236}">
                  <a16:creationId xmlns:a16="http://schemas.microsoft.com/office/drawing/2014/main" id="{85D3DCFA-3037-49E1-6755-894AA491F731}"/>
                </a:ext>
              </a:extLst>
            </p:cNvPr>
            <p:cNvPicPr>
              <a:picLocks noChangeAspect="1"/>
            </p:cNvPicPr>
            <p:nvPr/>
          </p:nvPicPr>
          <p:blipFill>
            <a:blip r:embed="rId2"/>
            <a:stretch>
              <a:fillRect/>
            </a:stretch>
          </p:blipFill>
          <p:spPr>
            <a:xfrm flipH="1">
              <a:off x="419469" y="264129"/>
              <a:ext cx="594322" cy="600962"/>
            </a:xfrm>
            <a:prstGeom prst="rect">
              <a:avLst/>
            </a:prstGeom>
          </p:spPr>
        </p:pic>
      </p:grpSp>
      <p:grpSp>
        <p:nvGrpSpPr>
          <p:cNvPr id="3" name="Group 2">
            <a:extLst>
              <a:ext uri="{FF2B5EF4-FFF2-40B4-BE49-F238E27FC236}">
                <a16:creationId xmlns:a16="http://schemas.microsoft.com/office/drawing/2014/main" id="{176E318A-9C8C-A39D-1F47-60AF660AC81C}"/>
              </a:ext>
            </a:extLst>
          </p:cNvPr>
          <p:cNvGrpSpPr/>
          <p:nvPr/>
        </p:nvGrpSpPr>
        <p:grpSpPr>
          <a:xfrm>
            <a:off x="834563" y="1542395"/>
            <a:ext cx="1610139" cy="2187240"/>
            <a:chOff x="2295939" y="764893"/>
            <a:chExt cx="1610139" cy="2187240"/>
          </a:xfrm>
        </p:grpSpPr>
        <p:pic>
          <p:nvPicPr>
            <p:cNvPr id="9" name="Picture 8">
              <a:extLst>
                <a:ext uri="{FF2B5EF4-FFF2-40B4-BE49-F238E27FC236}">
                  <a16:creationId xmlns:a16="http://schemas.microsoft.com/office/drawing/2014/main" id="{3B14BA55-5203-015E-6967-8D36AD43C46A}"/>
                </a:ext>
              </a:extLst>
            </p:cNvPr>
            <p:cNvPicPr>
              <a:picLocks noChangeAspect="1"/>
            </p:cNvPicPr>
            <p:nvPr/>
          </p:nvPicPr>
          <p:blipFill>
            <a:blip r:embed="rId3"/>
            <a:srcRect r="64396"/>
            <a:stretch/>
          </p:blipFill>
          <p:spPr>
            <a:xfrm>
              <a:off x="2295939" y="1205768"/>
              <a:ext cx="1610139" cy="1746365"/>
            </a:xfrm>
            <a:prstGeom prst="roundRect">
              <a:avLst>
                <a:gd name="adj" fmla="val 7408"/>
              </a:avLst>
            </a:prstGeom>
          </p:spPr>
        </p:pic>
        <p:sp>
          <p:nvSpPr>
            <p:cNvPr id="14" name="TextBox 13">
              <a:extLst>
                <a:ext uri="{FF2B5EF4-FFF2-40B4-BE49-F238E27FC236}">
                  <a16:creationId xmlns:a16="http://schemas.microsoft.com/office/drawing/2014/main" id="{2ECAD93A-2BD8-149C-E75C-DA1484DD2D15}"/>
                </a:ext>
              </a:extLst>
            </p:cNvPr>
            <p:cNvSpPr txBox="1"/>
            <p:nvPr/>
          </p:nvSpPr>
          <p:spPr>
            <a:xfrm>
              <a:off x="2365512" y="764893"/>
              <a:ext cx="1470991" cy="400110"/>
            </a:xfrm>
            <a:prstGeom prst="rect">
              <a:avLst/>
            </a:prstGeom>
            <a:noFill/>
          </p:spPr>
          <p:txBody>
            <a:bodyPr wrap="square">
              <a:spAutoFit/>
            </a:bodyPr>
            <a:lstStyle/>
            <a:p>
              <a:pPr algn="ctr"/>
              <a:r>
                <a:rPr lang="en-US" sz="2000" dirty="0"/>
                <a:t>Ammonia: </a:t>
              </a:r>
            </a:p>
          </p:txBody>
        </p:sp>
      </p:grpSp>
      <p:grpSp>
        <p:nvGrpSpPr>
          <p:cNvPr id="24" name="Group 23">
            <a:extLst>
              <a:ext uri="{FF2B5EF4-FFF2-40B4-BE49-F238E27FC236}">
                <a16:creationId xmlns:a16="http://schemas.microsoft.com/office/drawing/2014/main" id="{A1BFED38-EFF4-93E5-696C-3F42F7A425AF}"/>
              </a:ext>
            </a:extLst>
          </p:cNvPr>
          <p:cNvGrpSpPr/>
          <p:nvPr/>
        </p:nvGrpSpPr>
        <p:grpSpPr>
          <a:xfrm>
            <a:off x="353560" y="3760547"/>
            <a:ext cx="8389778" cy="1382953"/>
            <a:chOff x="611871" y="3648023"/>
            <a:chExt cx="8389778" cy="1382953"/>
          </a:xfrm>
        </p:grpSpPr>
        <p:sp>
          <p:nvSpPr>
            <p:cNvPr id="21" name="Speech Bubble: Rectangle with Corners Rounded 20">
              <a:extLst>
                <a:ext uri="{FF2B5EF4-FFF2-40B4-BE49-F238E27FC236}">
                  <a16:creationId xmlns:a16="http://schemas.microsoft.com/office/drawing/2014/main" id="{74919FBC-E657-2D0D-6C45-4BEF105D3270}"/>
                </a:ext>
              </a:extLst>
            </p:cNvPr>
            <p:cNvSpPr/>
            <p:nvPr/>
          </p:nvSpPr>
          <p:spPr>
            <a:xfrm>
              <a:off x="2355947" y="3987647"/>
              <a:ext cx="6645702" cy="707886"/>
            </a:xfrm>
            <a:prstGeom prst="wedgeRoundRectCallout">
              <a:avLst>
                <a:gd name="adj1" fmla="val -60208"/>
                <a:gd name="adj2" fmla="val 43606"/>
                <a:gd name="adj3" fmla="val 16667"/>
              </a:avLst>
            </a:prstGeom>
            <a:solidFill>
              <a:schemeClr val="tx1"/>
            </a:solidFill>
            <a:ln w="12700"/>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Cho biết hình dạng phân tử của methylamine và aniline:</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3" name="Picture 22">
              <a:extLst>
                <a:ext uri="{FF2B5EF4-FFF2-40B4-BE49-F238E27FC236}">
                  <a16:creationId xmlns:a16="http://schemas.microsoft.com/office/drawing/2014/main" id="{739288E1-739A-ED38-1474-D0EE98CD479D}"/>
                </a:ext>
              </a:extLst>
            </p:cNvPr>
            <p:cNvPicPr>
              <a:picLocks noChangeAspect="1"/>
            </p:cNvPicPr>
            <p:nvPr/>
          </p:nvPicPr>
          <p:blipFill>
            <a:blip r:embed="rId4"/>
            <a:stretch>
              <a:fillRect/>
            </a:stretch>
          </p:blipFill>
          <p:spPr>
            <a:xfrm>
              <a:off x="611871" y="3648023"/>
              <a:ext cx="1201406" cy="1382953"/>
            </a:xfrm>
            <a:prstGeom prst="rect">
              <a:avLst/>
            </a:prstGeom>
          </p:spPr>
        </p:pic>
      </p:grpSp>
      <p:grpSp>
        <p:nvGrpSpPr>
          <p:cNvPr id="4" name="Group 3">
            <a:extLst>
              <a:ext uri="{FF2B5EF4-FFF2-40B4-BE49-F238E27FC236}">
                <a16:creationId xmlns:a16="http://schemas.microsoft.com/office/drawing/2014/main" id="{645673DC-8E57-418E-60BD-DDA44FBF02E9}"/>
              </a:ext>
            </a:extLst>
          </p:cNvPr>
          <p:cNvGrpSpPr/>
          <p:nvPr/>
        </p:nvGrpSpPr>
        <p:grpSpPr>
          <a:xfrm>
            <a:off x="-1" y="-1"/>
            <a:ext cx="8258176" cy="669851"/>
            <a:chOff x="-1" y="-1"/>
            <a:chExt cx="7000875" cy="669851"/>
          </a:xfrm>
        </p:grpSpPr>
        <p:sp>
          <p:nvSpPr>
            <p:cNvPr id="5" name="Rectangle: Single Corner Rounded 4">
              <a:extLst>
                <a:ext uri="{FF2B5EF4-FFF2-40B4-BE49-F238E27FC236}">
                  <a16:creationId xmlns:a16="http://schemas.microsoft.com/office/drawing/2014/main" id="{01EB5067-BCFB-0351-D7FD-41D5B4F3C334}"/>
                </a:ext>
              </a:extLst>
            </p:cNvPr>
            <p:cNvSpPr/>
            <p:nvPr/>
          </p:nvSpPr>
          <p:spPr>
            <a:xfrm flipV="1">
              <a:off x="-1" y="-1"/>
              <a:ext cx="7000875" cy="669851"/>
            </a:xfrm>
            <a:prstGeom prst="round1Rect">
              <a:avLst>
                <a:gd name="adj" fmla="val 3254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435E7E-D33E-C73F-B56F-541F3FBF00BE}"/>
                </a:ext>
              </a:extLst>
            </p:cNvPr>
            <p:cNvSpPr txBox="1"/>
            <p:nvPr/>
          </p:nvSpPr>
          <p:spPr>
            <a:xfrm>
              <a:off x="11384" y="73315"/>
              <a:ext cx="6931561" cy="523220"/>
            </a:xfrm>
            <a:prstGeom prst="rect">
              <a:avLst/>
            </a:prstGeom>
            <a:noFill/>
          </p:spPr>
          <p:txBody>
            <a:bodyPr wrap="square" rtlCol="0">
              <a:spAutoFit/>
            </a:bodyPr>
            <a:lstStyle/>
            <a:p>
              <a:pPr algn="ctr"/>
              <a:r>
                <a:rPr lang="en-US" sz="2800" b="1">
                  <a:solidFill>
                    <a:schemeClr val="bg1"/>
                  </a:solidFill>
                </a:rPr>
                <a:t>2. ĐẶC ĐIỂM CẤU TẠO, HÌNH DẠNG PHÂN TỬ</a:t>
              </a:r>
              <a:endParaRPr lang="en-US" sz="2800" b="1" dirty="0">
                <a:solidFill>
                  <a:schemeClr val="bg1"/>
                </a:solidFill>
              </a:endParaRPr>
            </a:p>
          </p:txBody>
        </p:sp>
      </p:grpSp>
      <p:grpSp>
        <p:nvGrpSpPr>
          <p:cNvPr id="53" name="Group 52">
            <a:extLst>
              <a:ext uri="{FF2B5EF4-FFF2-40B4-BE49-F238E27FC236}">
                <a16:creationId xmlns:a16="http://schemas.microsoft.com/office/drawing/2014/main" id="{75518EBC-92BA-D553-2CA5-E197BDD752F3}"/>
              </a:ext>
            </a:extLst>
          </p:cNvPr>
          <p:cNvGrpSpPr/>
          <p:nvPr/>
        </p:nvGrpSpPr>
        <p:grpSpPr>
          <a:xfrm>
            <a:off x="2861764" y="1542395"/>
            <a:ext cx="5139236" cy="2187240"/>
            <a:chOff x="2777097" y="1382953"/>
            <a:chExt cx="5139236" cy="2187240"/>
          </a:xfrm>
        </p:grpSpPr>
        <p:sp>
          <p:nvSpPr>
            <p:cNvPr id="52" name="Rectangle 51">
              <a:extLst>
                <a:ext uri="{FF2B5EF4-FFF2-40B4-BE49-F238E27FC236}">
                  <a16:creationId xmlns:a16="http://schemas.microsoft.com/office/drawing/2014/main" id="{7F78E43B-C439-38AC-BFE5-8E318D73AD20}"/>
                </a:ext>
              </a:extLst>
            </p:cNvPr>
            <p:cNvSpPr/>
            <p:nvPr/>
          </p:nvSpPr>
          <p:spPr>
            <a:xfrm>
              <a:off x="2777097" y="1382953"/>
              <a:ext cx="5139236" cy="4408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1F791D-8824-737D-210C-0A261E188E71}"/>
                </a:ext>
              </a:extLst>
            </p:cNvPr>
            <p:cNvGrpSpPr/>
            <p:nvPr/>
          </p:nvGrpSpPr>
          <p:grpSpPr>
            <a:xfrm>
              <a:off x="2950536" y="1382953"/>
              <a:ext cx="1779104" cy="2187240"/>
              <a:chOff x="3599621" y="792631"/>
              <a:chExt cx="1779104" cy="2187240"/>
            </a:xfrm>
          </p:grpSpPr>
          <p:pic>
            <p:nvPicPr>
              <p:cNvPr id="10" name="Picture 9">
                <a:extLst>
                  <a:ext uri="{FF2B5EF4-FFF2-40B4-BE49-F238E27FC236}">
                    <a16:creationId xmlns:a16="http://schemas.microsoft.com/office/drawing/2014/main" id="{2882AB09-2EE1-D86D-3ED4-177D035FFC31}"/>
                  </a:ext>
                </a:extLst>
              </p:cNvPr>
              <p:cNvPicPr>
                <a:picLocks noChangeAspect="1"/>
              </p:cNvPicPr>
              <p:nvPr/>
            </p:nvPicPr>
            <p:blipFill>
              <a:blip r:embed="rId3"/>
              <a:srcRect l="60513" r="3883"/>
              <a:stretch/>
            </p:blipFill>
            <p:spPr>
              <a:xfrm>
                <a:off x="3684104" y="1233506"/>
                <a:ext cx="1610139" cy="1746365"/>
              </a:xfrm>
              <a:prstGeom prst="roundRect">
                <a:avLst>
                  <a:gd name="adj" fmla="val 7408"/>
                </a:avLst>
              </a:prstGeom>
            </p:spPr>
          </p:pic>
          <p:sp>
            <p:nvSpPr>
              <p:cNvPr id="16" name="TextBox 15">
                <a:extLst>
                  <a:ext uri="{FF2B5EF4-FFF2-40B4-BE49-F238E27FC236}">
                    <a16:creationId xmlns:a16="http://schemas.microsoft.com/office/drawing/2014/main" id="{0EC3D186-759F-188A-50B6-B4C14B3C542C}"/>
                  </a:ext>
                </a:extLst>
              </p:cNvPr>
              <p:cNvSpPr txBox="1"/>
              <p:nvPr/>
            </p:nvSpPr>
            <p:spPr>
              <a:xfrm>
                <a:off x="3599621" y="792631"/>
                <a:ext cx="1779104" cy="400110"/>
              </a:xfrm>
              <a:prstGeom prst="rect">
                <a:avLst/>
              </a:prstGeom>
              <a:noFill/>
            </p:spPr>
            <p:txBody>
              <a:bodyPr wrap="square">
                <a:spAutoFit/>
              </a:bodyPr>
              <a:lstStyle/>
              <a:p>
                <a:pPr algn="ct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Methylamine</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46CC8823-3138-2B05-0488-021A725BAED7}"/>
                </a:ext>
              </a:extLst>
            </p:cNvPr>
            <p:cNvGrpSpPr/>
            <p:nvPr/>
          </p:nvGrpSpPr>
          <p:grpSpPr>
            <a:xfrm>
              <a:off x="5000624" y="1382953"/>
              <a:ext cx="2848624" cy="1938473"/>
              <a:chOff x="5000624" y="1382953"/>
              <a:chExt cx="2848624" cy="1938473"/>
            </a:xfrm>
          </p:grpSpPr>
          <p:grpSp>
            <p:nvGrpSpPr>
              <p:cNvPr id="49" name="Group 48">
                <a:extLst>
                  <a:ext uri="{FF2B5EF4-FFF2-40B4-BE49-F238E27FC236}">
                    <a16:creationId xmlns:a16="http://schemas.microsoft.com/office/drawing/2014/main" id="{DE07AA8A-3932-0A74-5C96-645967BB641B}"/>
                  </a:ext>
                </a:extLst>
              </p:cNvPr>
              <p:cNvGrpSpPr/>
              <p:nvPr/>
            </p:nvGrpSpPr>
            <p:grpSpPr>
              <a:xfrm>
                <a:off x="5000624" y="1896206"/>
                <a:ext cx="2848624" cy="1425220"/>
                <a:chOff x="5000624" y="1896206"/>
                <a:chExt cx="2848624" cy="1425220"/>
              </a:xfrm>
            </p:grpSpPr>
            <p:sp>
              <p:nvSpPr>
                <p:cNvPr id="15" name="Hexagon 14">
                  <a:extLst>
                    <a:ext uri="{FF2B5EF4-FFF2-40B4-BE49-F238E27FC236}">
                      <a16:creationId xmlns:a16="http://schemas.microsoft.com/office/drawing/2014/main" id="{A698C49A-0F39-403E-2BF3-536CB25E286D}"/>
                    </a:ext>
                  </a:extLst>
                </p:cNvPr>
                <p:cNvSpPr/>
                <p:nvPr/>
              </p:nvSpPr>
              <p:spPr>
                <a:xfrm>
                  <a:off x="5000624" y="2049452"/>
                  <a:ext cx="1321811" cy="1128165"/>
                </a:xfrm>
                <a:prstGeom prst="hexagon">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40E11BC-7255-721E-9104-8EF3AA36990C}"/>
                    </a:ext>
                  </a:extLst>
                </p:cNvPr>
                <p:cNvCxnSpPr>
                  <a:cxnSpLocks/>
                </p:cNvCxnSpPr>
                <p:nvPr/>
              </p:nvCxnSpPr>
              <p:spPr>
                <a:xfrm flipV="1">
                  <a:off x="6351010" y="2613534"/>
                  <a:ext cx="376134" cy="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A0061C-A208-583F-5F62-B152DF192D8A}"/>
                    </a:ext>
                  </a:extLst>
                </p:cNvPr>
                <p:cNvSpPr txBox="1"/>
                <p:nvPr/>
              </p:nvSpPr>
              <p:spPr>
                <a:xfrm>
                  <a:off x="6698569" y="2321146"/>
                  <a:ext cx="578531" cy="584775"/>
                </a:xfrm>
                <a:prstGeom prst="rect">
                  <a:avLst/>
                </a:prstGeom>
                <a:noFill/>
              </p:spPr>
              <p:txBody>
                <a:bodyPr wrap="square" rtlCol="0">
                  <a:spAutoFit/>
                </a:bodyPr>
                <a:lstStyle/>
                <a:p>
                  <a:r>
                    <a:rPr lang="en-US" sz="3200" b="1">
                      <a:solidFill>
                        <a:srgbClr val="029059"/>
                      </a:solidFill>
                    </a:rPr>
                    <a:t>N</a:t>
                  </a:r>
                  <a:endParaRPr lang="en-US" sz="3200">
                    <a:solidFill>
                      <a:srgbClr val="029059"/>
                    </a:solidFill>
                  </a:endParaRPr>
                </a:p>
              </p:txBody>
            </p:sp>
            <p:sp>
              <p:nvSpPr>
                <p:cNvPr id="31" name="Oval 30">
                  <a:extLst>
                    <a:ext uri="{FF2B5EF4-FFF2-40B4-BE49-F238E27FC236}">
                      <a16:creationId xmlns:a16="http://schemas.microsoft.com/office/drawing/2014/main" id="{E473379F-CA27-076A-91C8-91F771F3CDC3}"/>
                    </a:ext>
                  </a:extLst>
                </p:cNvPr>
                <p:cNvSpPr/>
                <p:nvPr/>
              </p:nvSpPr>
              <p:spPr>
                <a:xfrm>
                  <a:off x="6801439" y="2316780"/>
                  <a:ext cx="91440" cy="91440"/>
                </a:xfrm>
                <a:prstGeom prst="ellipse">
                  <a:avLst/>
                </a:prstGeom>
                <a:solidFill>
                  <a:srgbClr val="029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2E8266B-F4C2-2116-14E9-65228869DF95}"/>
                    </a:ext>
                  </a:extLst>
                </p:cNvPr>
                <p:cNvSpPr/>
                <p:nvPr/>
              </p:nvSpPr>
              <p:spPr>
                <a:xfrm>
                  <a:off x="6959015" y="2316780"/>
                  <a:ext cx="91440" cy="91440"/>
                </a:xfrm>
                <a:prstGeom prst="ellipse">
                  <a:avLst/>
                </a:prstGeom>
                <a:solidFill>
                  <a:srgbClr val="029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C806305-0FFD-D370-5D78-F863187CBABD}"/>
                    </a:ext>
                  </a:extLst>
                </p:cNvPr>
                <p:cNvSpPr txBox="1"/>
                <p:nvPr/>
              </p:nvSpPr>
              <p:spPr>
                <a:xfrm>
                  <a:off x="7270717" y="1896206"/>
                  <a:ext cx="578531" cy="584775"/>
                </a:xfrm>
                <a:prstGeom prst="rect">
                  <a:avLst/>
                </a:prstGeom>
                <a:noFill/>
              </p:spPr>
              <p:txBody>
                <a:bodyPr wrap="square" rtlCol="0">
                  <a:spAutoFit/>
                </a:bodyPr>
                <a:lstStyle/>
                <a:p>
                  <a:pPr algn="ctr"/>
                  <a:r>
                    <a:rPr lang="en-US" sz="3200" b="1">
                      <a:solidFill>
                        <a:srgbClr val="029059"/>
                      </a:solidFill>
                    </a:rPr>
                    <a:t>H</a:t>
                  </a:r>
                  <a:endParaRPr lang="en-US" sz="3200">
                    <a:solidFill>
                      <a:srgbClr val="029059"/>
                    </a:solidFill>
                  </a:endParaRPr>
                </a:p>
              </p:txBody>
            </p:sp>
            <p:sp>
              <p:nvSpPr>
                <p:cNvPr id="35" name="TextBox 34">
                  <a:extLst>
                    <a:ext uri="{FF2B5EF4-FFF2-40B4-BE49-F238E27FC236}">
                      <a16:creationId xmlns:a16="http://schemas.microsoft.com/office/drawing/2014/main" id="{C5E70255-D9E7-B451-00EC-3D476439114B}"/>
                    </a:ext>
                  </a:extLst>
                </p:cNvPr>
                <p:cNvSpPr txBox="1"/>
                <p:nvPr/>
              </p:nvSpPr>
              <p:spPr>
                <a:xfrm>
                  <a:off x="7265312" y="2736651"/>
                  <a:ext cx="578531" cy="584775"/>
                </a:xfrm>
                <a:prstGeom prst="rect">
                  <a:avLst/>
                </a:prstGeom>
                <a:noFill/>
              </p:spPr>
              <p:txBody>
                <a:bodyPr wrap="square" rtlCol="0">
                  <a:spAutoFit/>
                </a:bodyPr>
                <a:lstStyle/>
                <a:p>
                  <a:pPr algn="ctr"/>
                  <a:r>
                    <a:rPr lang="en-US" sz="3200" b="1">
                      <a:solidFill>
                        <a:srgbClr val="029059"/>
                      </a:solidFill>
                    </a:rPr>
                    <a:t>H</a:t>
                  </a:r>
                  <a:endParaRPr lang="en-US" sz="3200">
                    <a:solidFill>
                      <a:srgbClr val="029059"/>
                    </a:solidFill>
                  </a:endParaRPr>
                </a:p>
              </p:txBody>
            </p:sp>
            <p:cxnSp>
              <p:nvCxnSpPr>
                <p:cNvPr id="37" name="Straight Connector 36">
                  <a:extLst>
                    <a:ext uri="{FF2B5EF4-FFF2-40B4-BE49-F238E27FC236}">
                      <a16:creationId xmlns:a16="http://schemas.microsoft.com/office/drawing/2014/main" id="{EC0E40A1-0F39-DCC0-0FAA-F72F4CF544C4}"/>
                    </a:ext>
                  </a:extLst>
                </p:cNvPr>
                <p:cNvCxnSpPr/>
                <p:nvPr/>
              </p:nvCxnSpPr>
              <p:spPr>
                <a:xfrm flipV="1">
                  <a:off x="7095147" y="2191478"/>
                  <a:ext cx="295275" cy="254970"/>
                </a:xfrm>
                <a:prstGeom prst="line">
                  <a:avLst/>
                </a:prstGeom>
                <a:ln w="28575">
                  <a:solidFill>
                    <a:srgbClr val="02905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8CBEFD2-9F84-0FBA-ED68-34706F9D044F}"/>
                    </a:ext>
                  </a:extLst>
                </p:cNvPr>
                <p:cNvCxnSpPr>
                  <a:cxnSpLocks/>
                </p:cNvCxnSpPr>
                <p:nvPr/>
              </p:nvCxnSpPr>
              <p:spPr>
                <a:xfrm>
                  <a:off x="7040930" y="2778436"/>
                  <a:ext cx="295275" cy="254970"/>
                </a:xfrm>
                <a:prstGeom prst="line">
                  <a:avLst/>
                </a:prstGeom>
                <a:ln w="28575">
                  <a:solidFill>
                    <a:srgbClr val="02905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23B6150-C1ED-DBF6-3683-A6173E89894E}"/>
                    </a:ext>
                  </a:extLst>
                </p:cNvPr>
                <p:cNvCxnSpPr>
                  <a:cxnSpLocks/>
                </p:cNvCxnSpPr>
                <p:nvPr/>
              </p:nvCxnSpPr>
              <p:spPr>
                <a:xfrm flipH="1">
                  <a:off x="5065940" y="2091078"/>
                  <a:ext cx="269880" cy="52245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AD3A172-83A5-C78D-4BA7-2690101C4034}"/>
                    </a:ext>
                  </a:extLst>
                </p:cNvPr>
                <p:cNvCxnSpPr>
                  <a:cxnSpLocks/>
                </p:cNvCxnSpPr>
                <p:nvPr/>
              </p:nvCxnSpPr>
              <p:spPr>
                <a:xfrm flipH="1">
                  <a:off x="5324121" y="3118935"/>
                  <a:ext cx="6858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044306-027A-47A5-B968-9A3ECD179A09}"/>
                    </a:ext>
                  </a:extLst>
                </p:cNvPr>
                <p:cNvCxnSpPr>
                  <a:cxnSpLocks/>
                </p:cNvCxnSpPr>
                <p:nvPr/>
              </p:nvCxnSpPr>
              <p:spPr>
                <a:xfrm flipH="1" flipV="1">
                  <a:off x="5983672" y="2080948"/>
                  <a:ext cx="273447" cy="53258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BBEFA6F5-1218-186F-2303-8AAE98DAEFC6}"/>
                  </a:ext>
                </a:extLst>
              </p:cNvPr>
              <p:cNvSpPr txBox="1"/>
              <p:nvPr/>
            </p:nvSpPr>
            <p:spPr>
              <a:xfrm>
                <a:off x="5611318" y="1382953"/>
                <a:ext cx="1779104" cy="400110"/>
              </a:xfrm>
              <a:prstGeom prst="rect">
                <a:avLst/>
              </a:prstGeom>
              <a:noFill/>
            </p:spPr>
            <p:txBody>
              <a:bodyPr wrap="square">
                <a:spAutoFit/>
              </a:bodyPr>
              <a:lstStyle/>
              <a:p>
                <a:pPr algn="ct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Aniline:</a:t>
                </a:r>
                <a:endParaRPr lang="en-US" sz="20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10993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randombar(horizontal)">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2AC7B4-2ABD-8F43-FAB0-FE8C24FE6A1F}"/>
              </a:ext>
            </a:extLst>
          </p:cNvPr>
          <p:cNvSpPr txBox="1"/>
          <p:nvPr/>
        </p:nvSpPr>
        <p:spPr>
          <a:xfrm>
            <a:off x="1143000" y="364555"/>
            <a:ext cx="6858000" cy="400110"/>
          </a:xfrm>
          <a:prstGeom prst="rect">
            <a:avLst/>
          </a:prstGeom>
          <a:noFill/>
        </p:spPr>
        <p:txBody>
          <a:bodyPr wrap="square">
            <a:spAutoFit/>
          </a:bodyPr>
          <a:lstStyle/>
          <a:p>
            <a:pPr lvl="0" algn="just">
              <a:defRPr/>
            </a:pPr>
            <a:r>
              <a:rPr lang="en-US" sz="2000"/>
              <a:t>Cho biết hình dạng phân tử của methylamine và aniline:</a:t>
            </a:r>
            <a:endParaRPr lang="en-US" sz="2000" dirty="0"/>
          </a:p>
        </p:txBody>
      </p:sp>
      <p:pic>
        <p:nvPicPr>
          <p:cNvPr id="7" name="Picture 6">
            <a:extLst>
              <a:ext uri="{FF2B5EF4-FFF2-40B4-BE49-F238E27FC236}">
                <a16:creationId xmlns:a16="http://schemas.microsoft.com/office/drawing/2014/main" id="{85D3DCFA-3037-49E1-6755-894AA491F731}"/>
              </a:ext>
            </a:extLst>
          </p:cNvPr>
          <p:cNvPicPr>
            <a:picLocks noChangeAspect="1"/>
          </p:cNvPicPr>
          <p:nvPr/>
        </p:nvPicPr>
        <p:blipFill>
          <a:blip r:embed="rId2"/>
          <a:stretch>
            <a:fillRect/>
          </a:stretch>
        </p:blipFill>
        <p:spPr>
          <a:xfrm flipH="1">
            <a:off x="419469" y="264129"/>
            <a:ext cx="594322" cy="600962"/>
          </a:xfrm>
          <a:prstGeom prst="rect">
            <a:avLst/>
          </a:prstGeom>
        </p:spPr>
      </p:pic>
      <p:grpSp>
        <p:nvGrpSpPr>
          <p:cNvPr id="2" name="Group 1">
            <a:extLst>
              <a:ext uri="{FF2B5EF4-FFF2-40B4-BE49-F238E27FC236}">
                <a16:creationId xmlns:a16="http://schemas.microsoft.com/office/drawing/2014/main" id="{B01331AA-355C-D391-C7F3-580F98F6E974}"/>
              </a:ext>
            </a:extLst>
          </p:cNvPr>
          <p:cNvGrpSpPr/>
          <p:nvPr/>
        </p:nvGrpSpPr>
        <p:grpSpPr>
          <a:xfrm>
            <a:off x="716630" y="1183633"/>
            <a:ext cx="3189448" cy="1768500"/>
            <a:chOff x="716630" y="1183633"/>
            <a:chExt cx="3189448" cy="1768500"/>
          </a:xfrm>
        </p:grpSpPr>
        <p:pic>
          <p:nvPicPr>
            <p:cNvPr id="9" name="Picture 8">
              <a:extLst>
                <a:ext uri="{FF2B5EF4-FFF2-40B4-BE49-F238E27FC236}">
                  <a16:creationId xmlns:a16="http://schemas.microsoft.com/office/drawing/2014/main" id="{3B14BA55-5203-015E-6967-8D36AD43C46A}"/>
                </a:ext>
              </a:extLst>
            </p:cNvPr>
            <p:cNvPicPr>
              <a:picLocks noChangeAspect="1"/>
            </p:cNvPicPr>
            <p:nvPr/>
          </p:nvPicPr>
          <p:blipFill>
            <a:blip r:embed="rId3"/>
            <a:srcRect r="64396"/>
            <a:stretch/>
          </p:blipFill>
          <p:spPr>
            <a:xfrm>
              <a:off x="2295939" y="1205768"/>
              <a:ext cx="1610139" cy="1746365"/>
            </a:xfrm>
            <a:prstGeom prst="roundRect">
              <a:avLst>
                <a:gd name="adj" fmla="val 7408"/>
              </a:avLst>
            </a:prstGeom>
          </p:spPr>
        </p:pic>
        <p:sp>
          <p:nvSpPr>
            <p:cNvPr id="14" name="TextBox 13">
              <a:extLst>
                <a:ext uri="{FF2B5EF4-FFF2-40B4-BE49-F238E27FC236}">
                  <a16:creationId xmlns:a16="http://schemas.microsoft.com/office/drawing/2014/main" id="{2ECAD93A-2BD8-149C-E75C-DA1484DD2D15}"/>
                </a:ext>
              </a:extLst>
            </p:cNvPr>
            <p:cNvSpPr txBox="1"/>
            <p:nvPr/>
          </p:nvSpPr>
          <p:spPr>
            <a:xfrm>
              <a:off x="716630" y="1183633"/>
              <a:ext cx="1470991" cy="400110"/>
            </a:xfrm>
            <a:prstGeom prst="rect">
              <a:avLst/>
            </a:prstGeom>
            <a:noFill/>
          </p:spPr>
          <p:txBody>
            <a:bodyPr wrap="square">
              <a:spAutoFit/>
            </a:bodyPr>
            <a:lstStyle/>
            <a:p>
              <a:r>
                <a:rPr lang="en-US" sz="2000" dirty="0"/>
                <a:t>Ammonia: </a:t>
              </a:r>
            </a:p>
          </p:txBody>
        </p:sp>
      </p:grpSp>
      <p:grpSp>
        <p:nvGrpSpPr>
          <p:cNvPr id="17" name="Group 16">
            <a:extLst>
              <a:ext uri="{FF2B5EF4-FFF2-40B4-BE49-F238E27FC236}">
                <a16:creationId xmlns:a16="http://schemas.microsoft.com/office/drawing/2014/main" id="{821F791D-8824-737D-210C-0A261E188E71}"/>
              </a:ext>
            </a:extLst>
          </p:cNvPr>
          <p:cNvGrpSpPr/>
          <p:nvPr/>
        </p:nvGrpSpPr>
        <p:grpSpPr>
          <a:xfrm>
            <a:off x="4800600" y="1183405"/>
            <a:ext cx="3389243" cy="1768500"/>
            <a:chOff x="4572000" y="1183633"/>
            <a:chExt cx="3389243" cy="1768500"/>
          </a:xfrm>
        </p:grpSpPr>
        <p:pic>
          <p:nvPicPr>
            <p:cNvPr id="10" name="Picture 9">
              <a:extLst>
                <a:ext uri="{FF2B5EF4-FFF2-40B4-BE49-F238E27FC236}">
                  <a16:creationId xmlns:a16="http://schemas.microsoft.com/office/drawing/2014/main" id="{2882AB09-2EE1-D86D-3ED4-177D035FFC31}"/>
                </a:ext>
              </a:extLst>
            </p:cNvPr>
            <p:cNvPicPr>
              <a:picLocks noChangeAspect="1"/>
            </p:cNvPicPr>
            <p:nvPr/>
          </p:nvPicPr>
          <p:blipFill>
            <a:blip r:embed="rId3"/>
            <a:srcRect l="60513" r="3883"/>
            <a:stretch/>
          </p:blipFill>
          <p:spPr>
            <a:xfrm>
              <a:off x="6351104" y="1205768"/>
              <a:ext cx="1610139" cy="1746365"/>
            </a:xfrm>
            <a:prstGeom prst="roundRect">
              <a:avLst>
                <a:gd name="adj" fmla="val 7408"/>
              </a:avLst>
            </a:prstGeom>
          </p:spPr>
        </p:pic>
        <p:sp>
          <p:nvSpPr>
            <p:cNvPr id="16" name="TextBox 15">
              <a:extLst>
                <a:ext uri="{FF2B5EF4-FFF2-40B4-BE49-F238E27FC236}">
                  <a16:creationId xmlns:a16="http://schemas.microsoft.com/office/drawing/2014/main" id="{0EC3D186-759F-188A-50B6-B4C14B3C542C}"/>
                </a:ext>
              </a:extLst>
            </p:cNvPr>
            <p:cNvSpPr txBox="1"/>
            <p:nvPr/>
          </p:nvSpPr>
          <p:spPr>
            <a:xfrm>
              <a:off x="4572000" y="1183633"/>
              <a:ext cx="1779104" cy="400110"/>
            </a:xfrm>
            <a:prstGeom prst="rect">
              <a:avLst/>
            </a:prstGeom>
            <a:noFill/>
          </p:spPr>
          <p:txBody>
            <a:bodyPr wrap="square">
              <a:spAutoFit/>
            </a:bodyPr>
            <a:lstStyle/>
            <a:p>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Methylamine</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A58A9438-693B-BBCC-6C49-DF0CA277B933}"/>
              </a:ext>
            </a:extLst>
          </p:cNvPr>
          <p:cNvSpPr txBox="1"/>
          <p:nvPr/>
        </p:nvSpPr>
        <p:spPr>
          <a:xfrm>
            <a:off x="295590" y="3267392"/>
            <a:ext cx="6284114" cy="1420325"/>
          </a:xfrm>
          <a:prstGeom prst="rect">
            <a:avLst/>
          </a:prstGeom>
          <a:noFill/>
        </p:spPr>
        <p:txBody>
          <a:bodyPr wrap="square">
            <a:spAutoFit/>
          </a:bodyPr>
          <a:lstStyle/>
          <a:p>
            <a:pPr algn="just">
              <a:lnSpc>
                <a:spcPct val="150000"/>
              </a:lnSpc>
            </a:pPr>
            <a:r>
              <a:rPr lang="vi-VN" sz="2000"/>
              <a:t>Cấu tạo của methylamine tương tự ammonia: đều có dạng tháp đáy tam giác và còn cặp electron ch</a:t>
            </a:r>
            <a:r>
              <a:rPr lang="en-US" sz="2000"/>
              <a:t>ứ</a:t>
            </a:r>
            <a:r>
              <a:rPr lang="vi-VN" sz="2000"/>
              <a:t>a liên kết trên nguyên tử nitrogen.</a:t>
            </a:r>
            <a:endParaRPr lang="en-US" sz="2000" dirty="0"/>
          </a:p>
        </p:txBody>
      </p:sp>
      <p:sp>
        <p:nvSpPr>
          <p:cNvPr id="4" name="Arrow: Bent-Up 3">
            <a:extLst>
              <a:ext uri="{FF2B5EF4-FFF2-40B4-BE49-F238E27FC236}">
                <a16:creationId xmlns:a16="http://schemas.microsoft.com/office/drawing/2014/main" id="{EF7E2C78-7FA8-F9B1-39D4-39DA183514C7}"/>
              </a:ext>
            </a:extLst>
          </p:cNvPr>
          <p:cNvSpPr/>
          <p:nvPr/>
        </p:nvSpPr>
        <p:spPr>
          <a:xfrm rot="16200000" flipH="1">
            <a:off x="6525685" y="3321412"/>
            <a:ext cx="1104535" cy="996496"/>
          </a:xfrm>
          <a:prstGeom prst="bentUpArrow">
            <a:avLst>
              <a:gd name="adj1" fmla="val 16650"/>
              <a:gd name="adj2" fmla="val 22008"/>
              <a:gd name="adj3" fmla="val 38235"/>
            </a:avLst>
          </a:prstGeom>
          <a:solidFill>
            <a:schemeClr val="accent4">
              <a:lumMod val="75000"/>
            </a:schemeClr>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199083-08A8-2EB1-0288-347E3B860F96}"/>
              </a:ext>
            </a:extLst>
          </p:cNvPr>
          <p:cNvPicPr>
            <a:picLocks noChangeAspect="1"/>
          </p:cNvPicPr>
          <p:nvPr/>
        </p:nvPicPr>
        <p:blipFill>
          <a:blip r:embed="rId4"/>
          <a:stretch>
            <a:fillRect/>
          </a:stretch>
        </p:blipFill>
        <p:spPr>
          <a:xfrm>
            <a:off x="8001000" y="3937960"/>
            <a:ext cx="996497" cy="1031772"/>
          </a:xfrm>
          <a:prstGeom prst="rect">
            <a:avLst/>
          </a:prstGeom>
        </p:spPr>
      </p:pic>
    </p:spTree>
    <p:extLst>
      <p:ext uri="{BB962C8B-B14F-4D97-AF65-F5344CB8AC3E}">
        <p14:creationId xmlns:p14="http://schemas.microsoft.com/office/powerpoint/2010/main" val="240576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2AC7B4-2ABD-8F43-FAB0-FE8C24FE6A1F}"/>
              </a:ext>
            </a:extLst>
          </p:cNvPr>
          <p:cNvSpPr txBox="1"/>
          <p:nvPr/>
        </p:nvSpPr>
        <p:spPr>
          <a:xfrm>
            <a:off x="1143000" y="364555"/>
            <a:ext cx="6858000" cy="400110"/>
          </a:xfrm>
          <a:prstGeom prst="rect">
            <a:avLst/>
          </a:prstGeom>
          <a:noFill/>
        </p:spPr>
        <p:txBody>
          <a:bodyPr wrap="square">
            <a:spAutoFit/>
          </a:bodyPr>
          <a:lstStyle/>
          <a:p>
            <a:pPr lvl="0" algn="just">
              <a:defRPr/>
            </a:pPr>
            <a:r>
              <a:rPr lang="en-US" sz="2000"/>
              <a:t>Cho biết hình dạng phân tử của methylamine và aniline:</a:t>
            </a:r>
            <a:endParaRPr lang="en-US" sz="2000" dirty="0"/>
          </a:p>
        </p:txBody>
      </p:sp>
      <p:pic>
        <p:nvPicPr>
          <p:cNvPr id="7" name="Picture 6">
            <a:extLst>
              <a:ext uri="{FF2B5EF4-FFF2-40B4-BE49-F238E27FC236}">
                <a16:creationId xmlns:a16="http://schemas.microsoft.com/office/drawing/2014/main" id="{85D3DCFA-3037-49E1-6755-894AA491F731}"/>
              </a:ext>
            </a:extLst>
          </p:cNvPr>
          <p:cNvPicPr>
            <a:picLocks noChangeAspect="1"/>
          </p:cNvPicPr>
          <p:nvPr/>
        </p:nvPicPr>
        <p:blipFill>
          <a:blip r:embed="rId2"/>
          <a:stretch>
            <a:fillRect/>
          </a:stretch>
        </p:blipFill>
        <p:spPr>
          <a:xfrm flipH="1">
            <a:off x="419469" y="264129"/>
            <a:ext cx="594322" cy="600962"/>
          </a:xfrm>
          <a:prstGeom prst="rect">
            <a:avLst/>
          </a:prstGeom>
        </p:spPr>
      </p:pic>
      <p:grpSp>
        <p:nvGrpSpPr>
          <p:cNvPr id="17" name="Group 16">
            <a:extLst>
              <a:ext uri="{FF2B5EF4-FFF2-40B4-BE49-F238E27FC236}">
                <a16:creationId xmlns:a16="http://schemas.microsoft.com/office/drawing/2014/main" id="{821F791D-8824-737D-210C-0A261E188E71}"/>
              </a:ext>
            </a:extLst>
          </p:cNvPr>
          <p:cNvGrpSpPr/>
          <p:nvPr/>
        </p:nvGrpSpPr>
        <p:grpSpPr>
          <a:xfrm>
            <a:off x="545601" y="1204931"/>
            <a:ext cx="2519276" cy="3173295"/>
            <a:chOff x="5896535" y="764893"/>
            <a:chExt cx="2519276" cy="3173295"/>
          </a:xfrm>
        </p:grpSpPr>
        <p:pic>
          <p:nvPicPr>
            <p:cNvPr id="10" name="Picture 9">
              <a:extLst>
                <a:ext uri="{FF2B5EF4-FFF2-40B4-BE49-F238E27FC236}">
                  <a16:creationId xmlns:a16="http://schemas.microsoft.com/office/drawing/2014/main" id="{2882AB09-2EE1-D86D-3ED4-177D035FFC31}"/>
                </a:ext>
              </a:extLst>
            </p:cNvPr>
            <p:cNvPicPr>
              <a:picLocks noChangeAspect="1"/>
            </p:cNvPicPr>
            <p:nvPr/>
          </p:nvPicPr>
          <p:blipFill>
            <a:blip r:embed="rId3"/>
            <a:srcRect l="60513" r="3883"/>
            <a:stretch/>
          </p:blipFill>
          <p:spPr>
            <a:xfrm>
              <a:off x="5896535" y="1205768"/>
              <a:ext cx="2519276" cy="2732420"/>
            </a:xfrm>
            <a:prstGeom prst="roundRect">
              <a:avLst>
                <a:gd name="adj" fmla="val 7408"/>
              </a:avLst>
            </a:prstGeom>
          </p:spPr>
        </p:pic>
        <p:sp>
          <p:nvSpPr>
            <p:cNvPr id="16" name="TextBox 15">
              <a:extLst>
                <a:ext uri="{FF2B5EF4-FFF2-40B4-BE49-F238E27FC236}">
                  <a16:creationId xmlns:a16="http://schemas.microsoft.com/office/drawing/2014/main" id="{0EC3D186-759F-188A-50B6-B4C14B3C542C}"/>
                </a:ext>
              </a:extLst>
            </p:cNvPr>
            <p:cNvSpPr txBox="1"/>
            <p:nvPr/>
          </p:nvSpPr>
          <p:spPr>
            <a:xfrm>
              <a:off x="6266621" y="764893"/>
              <a:ext cx="1779104" cy="400110"/>
            </a:xfrm>
            <a:prstGeom prst="rect">
              <a:avLst/>
            </a:prstGeom>
            <a:noFill/>
          </p:spPr>
          <p:txBody>
            <a:bodyPr wrap="square">
              <a:spAutoFit/>
            </a:bodyPr>
            <a:lstStyle/>
            <a:p>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Methylamine</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C1AAD724-EFA0-8D50-555F-CCC4B5A412A6}"/>
              </a:ext>
            </a:extLst>
          </p:cNvPr>
          <p:cNvSpPr txBox="1"/>
          <p:nvPr/>
        </p:nvSpPr>
        <p:spPr>
          <a:xfrm>
            <a:off x="3553579" y="1034121"/>
            <a:ext cx="4932441" cy="461665"/>
          </a:xfrm>
          <a:prstGeom prst="rect">
            <a:avLst/>
          </a:prstGeom>
          <a:noFill/>
        </p:spPr>
        <p:txBody>
          <a:bodyPr wrap="square">
            <a:spAutoFit/>
          </a:bodyPr>
          <a:lstStyle/>
          <a:p>
            <a:pPr marL="342900" indent="-342900" algn="ctr">
              <a:buFont typeface="Arial" panose="020B0604020202020204" pitchFamily="34" charset="0"/>
              <a:buChar char="•"/>
            </a:pPr>
            <a:r>
              <a:rPr lang="en-US" sz="2400" b="1" i="1">
                <a:solidFill>
                  <a:srgbClr val="FF0066"/>
                </a:solidFill>
              </a:rPr>
              <a:t>Trong nguyên tử nitrogen:</a:t>
            </a:r>
          </a:p>
        </p:txBody>
      </p:sp>
      <p:sp>
        <p:nvSpPr>
          <p:cNvPr id="8" name="Rectangle: Rounded Corners 7">
            <a:extLst>
              <a:ext uri="{FF2B5EF4-FFF2-40B4-BE49-F238E27FC236}">
                <a16:creationId xmlns:a16="http://schemas.microsoft.com/office/drawing/2014/main" id="{DBA25CBD-AFDD-B36D-59B5-AC7C1624DDB4}"/>
              </a:ext>
            </a:extLst>
          </p:cNvPr>
          <p:cNvSpPr/>
          <p:nvPr/>
        </p:nvSpPr>
        <p:spPr>
          <a:xfrm>
            <a:off x="3666067" y="1605041"/>
            <a:ext cx="4707466" cy="958851"/>
          </a:xfrm>
          <a:prstGeom prst="roundRect">
            <a:avLst>
              <a:gd name="adj" fmla="val 86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a:t>
            </a:r>
            <a:r>
              <a:rPr lang="vi-VN" sz="2000">
                <a:solidFill>
                  <a:srgbClr val="000000"/>
                </a:solidFill>
              </a:rPr>
              <a:t>ặp electron chưa liên kết hướng về đỉnh của một hình chóp tam giác</a:t>
            </a:r>
            <a:endParaRPr lang="en-US" sz="2000">
              <a:solidFill>
                <a:srgbClr val="000000"/>
              </a:solidFill>
            </a:endParaRPr>
          </a:p>
        </p:txBody>
      </p:sp>
      <p:sp>
        <p:nvSpPr>
          <p:cNvPr id="11" name="Rectangle: Rounded Corners 10">
            <a:extLst>
              <a:ext uri="{FF2B5EF4-FFF2-40B4-BE49-F238E27FC236}">
                <a16:creationId xmlns:a16="http://schemas.microsoft.com/office/drawing/2014/main" id="{7760E534-EEEA-C6F6-8B43-9DEE36469FE1}"/>
              </a:ext>
            </a:extLst>
          </p:cNvPr>
          <p:cNvSpPr/>
          <p:nvPr/>
        </p:nvSpPr>
        <p:spPr>
          <a:xfrm>
            <a:off x="3666067" y="2688573"/>
            <a:ext cx="4707466" cy="958851"/>
          </a:xfrm>
          <a:prstGeom prst="roundRect">
            <a:avLst>
              <a:gd name="adj" fmla="val 86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2 nguyên tử hydrogen và nhóm –CH</a:t>
            </a:r>
            <a:r>
              <a:rPr lang="en-US" sz="2000" baseline="-25000">
                <a:solidFill>
                  <a:srgbClr val="000000"/>
                </a:solidFill>
              </a:rPr>
              <a:t>3</a:t>
            </a:r>
            <a:r>
              <a:rPr lang="vi-VN" sz="2000">
                <a:solidFill>
                  <a:srgbClr val="000000"/>
                </a:solidFill>
              </a:rPr>
              <a:t> hướng về 3 đỉnh còn lại của hình chop</a:t>
            </a:r>
            <a:r>
              <a:rPr lang="en-US" sz="2000">
                <a:solidFill>
                  <a:srgbClr val="000000"/>
                </a:solidFill>
              </a:rPr>
              <a:t>.</a:t>
            </a:r>
          </a:p>
        </p:txBody>
      </p:sp>
      <p:grpSp>
        <p:nvGrpSpPr>
          <p:cNvPr id="12" name="Group 11">
            <a:extLst>
              <a:ext uri="{FF2B5EF4-FFF2-40B4-BE49-F238E27FC236}">
                <a16:creationId xmlns:a16="http://schemas.microsoft.com/office/drawing/2014/main" id="{FC6E6DAB-2C29-AB01-8AEC-1E2EABFF5A42}"/>
              </a:ext>
            </a:extLst>
          </p:cNvPr>
          <p:cNvGrpSpPr/>
          <p:nvPr/>
        </p:nvGrpSpPr>
        <p:grpSpPr>
          <a:xfrm>
            <a:off x="3597293" y="3772105"/>
            <a:ext cx="4776240" cy="1104535"/>
            <a:chOff x="1267919" y="3055370"/>
            <a:chExt cx="4776240" cy="1104535"/>
          </a:xfrm>
        </p:grpSpPr>
        <p:sp>
          <p:nvSpPr>
            <p:cNvPr id="13" name="Arrow: Bent-Up 12">
              <a:extLst>
                <a:ext uri="{FF2B5EF4-FFF2-40B4-BE49-F238E27FC236}">
                  <a16:creationId xmlns:a16="http://schemas.microsoft.com/office/drawing/2014/main" id="{00E2B4A2-AD97-06AD-7B6D-5F5D189FA8D6}"/>
                </a:ext>
              </a:extLst>
            </p:cNvPr>
            <p:cNvSpPr/>
            <p:nvPr/>
          </p:nvSpPr>
          <p:spPr>
            <a:xfrm rot="5400000">
              <a:off x="1213899" y="3109390"/>
              <a:ext cx="1104535" cy="996496"/>
            </a:xfrm>
            <a:prstGeom prst="bentUpArrow">
              <a:avLst>
                <a:gd name="adj1" fmla="val 16650"/>
                <a:gd name="adj2" fmla="val 22008"/>
                <a:gd name="adj3" fmla="val 38235"/>
              </a:avLst>
            </a:prstGeom>
            <a:solidFill>
              <a:srgbClr val="FF000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82A2764-C829-D5F8-4792-926155699F87}"/>
                </a:ext>
              </a:extLst>
            </p:cNvPr>
            <p:cNvSpPr txBox="1"/>
            <p:nvPr/>
          </p:nvSpPr>
          <p:spPr>
            <a:xfrm>
              <a:off x="2383745" y="3673045"/>
              <a:ext cx="3660414" cy="400110"/>
            </a:xfrm>
            <a:prstGeom prst="rect">
              <a:avLst/>
            </a:prstGeom>
            <a:noFill/>
          </p:spPr>
          <p:txBody>
            <a:bodyPr wrap="square">
              <a:spAutoFit/>
            </a:bodyPr>
            <a:lstStyle/>
            <a:p>
              <a:r>
                <a:rPr lang="en-US" sz="2000" b="1" i="1"/>
                <a:t>Cấu trúc hình chóp tam giác </a:t>
              </a:r>
            </a:p>
          </p:txBody>
        </p:sp>
      </p:grpSp>
    </p:spTree>
    <p:extLst>
      <p:ext uri="{BB962C8B-B14F-4D97-AF65-F5344CB8AC3E}">
        <p14:creationId xmlns:p14="http://schemas.microsoft.com/office/powerpoint/2010/main" val="405149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156"/>
        <p:cNvGrpSpPr/>
        <p:nvPr/>
      </p:nvGrpSpPr>
      <p:grpSpPr>
        <a:xfrm>
          <a:off x="0" y="0"/>
          <a:ext cx="0" cy="0"/>
          <a:chOff x="0" y="0"/>
          <a:chExt cx="0" cy="0"/>
        </a:xfrm>
      </p:grpSpPr>
      <p:sp>
        <p:nvSpPr>
          <p:cNvPr id="1157" name="Google Shape;1157;p43"/>
          <p:cNvSpPr txBox="1">
            <a:spLocks noGrp="1"/>
          </p:cNvSpPr>
          <p:nvPr>
            <p:ph type="title"/>
          </p:nvPr>
        </p:nvSpPr>
        <p:spPr>
          <a:xfrm>
            <a:off x="713250" y="30112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Arial" panose="020B0604020202020204" pitchFamily="34" charset="0"/>
                <a:cs typeface="Arial" panose="020B0604020202020204" pitchFamily="34" charset="0"/>
              </a:rPr>
              <a:t>KHỞI ĐỘNG</a:t>
            </a:r>
            <a:endParaRPr sz="3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EE9E60C-1A59-2262-EFDA-5112800B0662}"/>
              </a:ext>
            </a:extLst>
          </p:cNvPr>
          <p:cNvSpPr txBox="1"/>
          <p:nvPr/>
        </p:nvSpPr>
        <p:spPr>
          <a:xfrm>
            <a:off x="4239491" y="2193326"/>
            <a:ext cx="4619139" cy="2343655"/>
          </a:xfrm>
          <a:prstGeom prst="rect">
            <a:avLst/>
          </a:prstGeom>
          <a:noFill/>
        </p:spPr>
        <p:txBody>
          <a:bodyPr wrap="square">
            <a:spAutoFit/>
          </a:bodyPr>
          <a:lstStyle/>
          <a:p>
            <a:pPr algn="just">
              <a:lnSpc>
                <a:spcPct val="150000"/>
              </a:lnSpc>
            </a:pPr>
            <a:r>
              <a:rPr lang="vi-VN" sz="2000"/>
              <a:t>“Histamine là một amine tự nhiên được tìm thấy trong cơ thể người và nhiều loài động vật. Histamine tồn tại một trong hai dạng, dạng dự trữ ở khắp các mô trong cơ thể hoặc dạng tự do.</a:t>
            </a:r>
            <a:endParaRPr lang="en-US" sz="2000"/>
          </a:p>
        </p:txBody>
      </p:sp>
      <p:pic>
        <p:nvPicPr>
          <p:cNvPr id="1182" name="Picture 1181">
            <a:extLst>
              <a:ext uri="{FF2B5EF4-FFF2-40B4-BE49-F238E27FC236}">
                <a16:creationId xmlns:a16="http://schemas.microsoft.com/office/drawing/2014/main" id="{D7845BA5-B43C-AB02-0A7B-59818D8ADB4C}"/>
              </a:ext>
            </a:extLst>
          </p:cNvPr>
          <p:cNvPicPr>
            <a:picLocks noChangeAspect="1"/>
          </p:cNvPicPr>
          <p:nvPr/>
        </p:nvPicPr>
        <p:blipFill>
          <a:blip r:embed="rId3"/>
          <a:stretch>
            <a:fillRect/>
          </a:stretch>
        </p:blipFill>
        <p:spPr>
          <a:xfrm>
            <a:off x="0" y="813488"/>
            <a:ext cx="6219340" cy="39702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82"/>
                                        </p:tgtEl>
                                        <p:attrNameLst>
                                          <p:attrName>style.visibility</p:attrName>
                                        </p:attrNameLst>
                                      </p:cBhvr>
                                      <p:to>
                                        <p:strVal val="visible"/>
                                      </p:to>
                                    </p:set>
                                    <p:animEffect transition="in" filter="randombar(horizontal)">
                                      <p:cBhvr>
                                        <p:cTn id="7" dur="500"/>
                                        <p:tgtEl>
                                          <p:spTgt spid="11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2AC7B4-2ABD-8F43-FAB0-FE8C24FE6A1F}"/>
              </a:ext>
            </a:extLst>
          </p:cNvPr>
          <p:cNvSpPr txBox="1"/>
          <p:nvPr/>
        </p:nvSpPr>
        <p:spPr>
          <a:xfrm>
            <a:off x="1143000" y="364555"/>
            <a:ext cx="6858000" cy="400110"/>
          </a:xfrm>
          <a:prstGeom prst="rect">
            <a:avLst/>
          </a:prstGeom>
          <a:noFill/>
        </p:spPr>
        <p:txBody>
          <a:bodyPr wrap="square">
            <a:spAutoFit/>
          </a:bodyPr>
          <a:lstStyle/>
          <a:p>
            <a:pPr lvl="0" algn="just">
              <a:defRPr/>
            </a:pPr>
            <a:r>
              <a:rPr lang="en-US" sz="2000"/>
              <a:t>Cho biết hình dạng phân tử của methylamine và aniline:</a:t>
            </a:r>
            <a:endParaRPr lang="en-US" sz="2000" dirty="0"/>
          </a:p>
        </p:txBody>
      </p:sp>
      <p:pic>
        <p:nvPicPr>
          <p:cNvPr id="7" name="Picture 6">
            <a:extLst>
              <a:ext uri="{FF2B5EF4-FFF2-40B4-BE49-F238E27FC236}">
                <a16:creationId xmlns:a16="http://schemas.microsoft.com/office/drawing/2014/main" id="{85D3DCFA-3037-49E1-6755-894AA491F731}"/>
              </a:ext>
            </a:extLst>
          </p:cNvPr>
          <p:cNvPicPr>
            <a:picLocks noChangeAspect="1"/>
          </p:cNvPicPr>
          <p:nvPr/>
        </p:nvPicPr>
        <p:blipFill>
          <a:blip r:embed="rId2"/>
          <a:stretch>
            <a:fillRect/>
          </a:stretch>
        </p:blipFill>
        <p:spPr>
          <a:xfrm flipH="1">
            <a:off x="419469" y="264129"/>
            <a:ext cx="594322" cy="600962"/>
          </a:xfrm>
          <a:prstGeom prst="rect">
            <a:avLst/>
          </a:prstGeom>
        </p:spPr>
      </p:pic>
      <p:grpSp>
        <p:nvGrpSpPr>
          <p:cNvPr id="17" name="Group 16">
            <a:extLst>
              <a:ext uri="{FF2B5EF4-FFF2-40B4-BE49-F238E27FC236}">
                <a16:creationId xmlns:a16="http://schemas.microsoft.com/office/drawing/2014/main" id="{821F791D-8824-737D-210C-0A261E188E71}"/>
              </a:ext>
            </a:extLst>
          </p:cNvPr>
          <p:cNvGrpSpPr/>
          <p:nvPr/>
        </p:nvGrpSpPr>
        <p:grpSpPr>
          <a:xfrm>
            <a:off x="545601" y="1204931"/>
            <a:ext cx="2519276" cy="3173295"/>
            <a:chOff x="5896535" y="764893"/>
            <a:chExt cx="2519276" cy="3173295"/>
          </a:xfrm>
        </p:grpSpPr>
        <p:pic>
          <p:nvPicPr>
            <p:cNvPr id="10" name="Picture 9">
              <a:extLst>
                <a:ext uri="{FF2B5EF4-FFF2-40B4-BE49-F238E27FC236}">
                  <a16:creationId xmlns:a16="http://schemas.microsoft.com/office/drawing/2014/main" id="{2882AB09-2EE1-D86D-3ED4-177D035FFC31}"/>
                </a:ext>
              </a:extLst>
            </p:cNvPr>
            <p:cNvPicPr>
              <a:picLocks noChangeAspect="1"/>
            </p:cNvPicPr>
            <p:nvPr/>
          </p:nvPicPr>
          <p:blipFill>
            <a:blip r:embed="rId3"/>
            <a:srcRect l="60513" r="3883"/>
            <a:stretch/>
          </p:blipFill>
          <p:spPr>
            <a:xfrm>
              <a:off x="5896535" y="1205768"/>
              <a:ext cx="2519276" cy="2732420"/>
            </a:xfrm>
            <a:prstGeom prst="roundRect">
              <a:avLst>
                <a:gd name="adj" fmla="val 7408"/>
              </a:avLst>
            </a:prstGeom>
          </p:spPr>
        </p:pic>
        <p:sp>
          <p:nvSpPr>
            <p:cNvPr id="16" name="TextBox 15">
              <a:extLst>
                <a:ext uri="{FF2B5EF4-FFF2-40B4-BE49-F238E27FC236}">
                  <a16:creationId xmlns:a16="http://schemas.microsoft.com/office/drawing/2014/main" id="{0EC3D186-759F-188A-50B6-B4C14B3C542C}"/>
                </a:ext>
              </a:extLst>
            </p:cNvPr>
            <p:cNvSpPr txBox="1"/>
            <p:nvPr/>
          </p:nvSpPr>
          <p:spPr>
            <a:xfrm>
              <a:off x="6266621" y="764893"/>
              <a:ext cx="1779104" cy="400110"/>
            </a:xfrm>
            <a:prstGeom prst="rect">
              <a:avLst/>
            </a:prstGeom>
            <a:noFill/>
          </p:spPr>
          <p:txBody>
            <a:bodyPr wrap="square">
              <a:spAutoFit/>
            </a:bodyPr>
            <a:lstStyle/>
            <a:p>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Methylamine</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C1AAD724-EFA0-8D50-555F-CCC4B5A412A6}"/>
              </a:ext>
            </a:extLst>
          </p:cNvPr>
          <p:cNvSpPr txBox="1"/>
          <p:nvPr/>
        </p:nvSpPr>
        <p:spPr>
          <a:xfrm>
            <a:off x="3672196" y="1396164"/>
            <a:ext cx="4556117" cy="461665"/>
          </a:xfrm>
          <a:prstGeom prst="rect">
            <a:avLst/>
          </a:prstGeom>
          <a:noFill/>
        </p:spPr>
        <p:txBody>
          <a:bodyPr wrap="square">
            <a:spAutoFit/>
          </a:bodyPr>
          <a:lstStyle/>
          <a:p>
            <a:pPr marL="342900" indent="-342900" algn="ctr">
              <a:buFont typeface="Arial" panose="020B0604020202020204" pitchFamily="34" charset="0"/>
              <a:buChar char="•"/>
            </a:pPr>
            <a:r>
              <a:rPr lang="en-US" sz="2400" b="1" i="1">
                <a:solidFill>
                  <a:srgbClr val="FF0066"/>
                </a:solidFill>
              </a:rPr>
              <a:t>Trong nguyên tử carbon:</a:t>
            </a:r>
          </a:p>
        </p:txBody>
      </p:sp>
      <p:sp>
        <p:nvSpPr>
          <p:cNvPr id="8" name="Rectangle: Rounded Corners 7">
            <a:extLst>
              <a:ext uri="{FF2B5EF4-FFF2-40B4-BE49-F238E27FC236}">
                <a16:creationId xmlns:a16="http://schemas.microsoft.com/office/drawing/2014/main" id="{DBA25CBD-AFDD-B36D-59B5-AC7C1624DDB4}"/>
              </a:ext>
            </a:extLst>
          </p:cNvPr>
          <p:cNvSpPr/>
          <p:nvPr/>
        </p:nvSpPr>
        <p:spPr>
          <a:xfrm>
            <a:off x="3597292" y="1951418"/>
            <a:ext cx="4707466" cy="958851"/>
          </a:xfrm>
          <a:prstGeom prst="roundRect">
            <a:avLst>
              <a:gd name="adj" fmla="val 86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3 nguyên tử hydrogen và nhóm –NH</a:t>
            </a:r>
            <a:r>
              <a:rPr lang="en-US" sz="2000" baseline="-25000">
                <a:solidFill>
                  <a:srgbClr val="000000"/>
                </a:solidFill>
              </a:rPr>
              <a:t>2</a:t>
            </a:r>
            <a:r>
              <a:rPr lang="vi-VN" sz="2000">
                <a:solidFill>
                  <a:srgbClr val="000000"/>
                </a:solidFill>
              </a:rPr>
              <a:t> hướng về 4 đỉnh của tứ diện</a:t>
            </a:r>
            <a:endParaRPr lang="en-US" sz="2000">
              <a:solidFill>
                <a:srgbClr val="000000"/>
              </a:solidFill>
            </a:endParaRPr>
          </a:p>
        </p:txBody>
      </p:sp>
      <p:grpSp>
        <p:nvGrpSpPr>
          <p:cNvPr id="12" name="Group 11">
            <a:extLst>
              <a:ext uri="{FF2B5EF4-FFF2-40B4-BE49-F238E27FC236}">
                <a16:creationId xmlns:a16="http://schemas.microsoft.com/office/drawing/2014/main" id="{FC6E6DAB-2C29-AB01-8AEC-1E2EABFF5A42}"/>
              </a:ext>
            </a:extLst>
          </p:cNvPr>
          <p:cNvGrpSpPr/>
          <p:nvPr/>
        </p:nvGrpSpPr>
        <p:grpSpPr>
          <a:xfrm>
            <a:off x="4120818" y="3097447"/>
            <a:ext cx="3660414" cy="1280779"/>
            <a:chOff x="1791444" y="2182776"/>
            <a:chExt cx="3660414" cy="1280779"/>
          </a:xfrm>
        </p:grpSpPr>
        <p:sp>
          <p:nvSpPr>
            <p:cNvPr id="13" name="Arrow: Down 12">
              <a:extLst>
                <a:ext uri="{FF2B5EF4-FFF2-40B4-BE49-F238E27FC236}">
                  <a16:creationId xmlns:a16="http://schemas.microsoft.com/office/drawing/2014/main" id="{00E2B4A2-AD97-06AD-7B6D-5F5D189FA8D6}"/>
                </a:ext>
              </a:extLst>
            </p:cNvPr>
            <p:cNvSpPr/>
            <p:nvPr/>
          </p:nvSpPr>
          <p:spPr>
            <a:xfrm>
              <a:off x="3281467" y="2182776"/>
              <a:ext cx="680368" cy="779283"/>
            </a:xfrm>
            <a:prstGeom prst="downArrow">
              <a:avLst/>
            </a:prstGeom>
            <a:solidFill>
              <a:srgbClr val="FF000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82A2764-C829-D5F8-4792-926155699F87}"/>
                </a:ext>
              </a:extLst>
            </p:cNvPr>
            <p:cNvSpPr txBox="1"/>
            <p:nvPr/>
          </p:nvSpPr>
          <p:spPr>
            <a:xfrm>
              <a:off x="1791444" y="3063445"/>
              <a:ext cx="3660414" cy="400110"/>
            </a:xfrm>
            <a:prstGeom prst="rect">
              <a:avLst/>
            </a:prstGeom>
            <a:noFill/>
          </p:spPr>
          <p:txBody>
            <a:bodyPr wrap="square">
              <a:spAutoFit/>
            </a:bodyPr>
            <a:lstStyle/>
            <a:p>
              <a:pPr algn="ctr"/>
              <a:r>
                <a:rPr lang="en-US" sz="2000" b="1" i="1"/>
                <a:t>Cấu trúc tứ diện.</a:t>
              </a:r>
            </a:p>
          </p:txBody>
        </p:sp>
      </p:grpSp>
    </p:spTree>
    <p:extLst>
      <p:ext uri="{BB962C8B-B14F-4D97-AF65-F5344CB8AC3E}">
        <p14:creationId xmlns:p14="http://schemas.microsoft.com/office/powerpoint/2010/main" val="40051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B62FFC-E4FA-DC28-9DDC-12E89FD92753}"/>
              </a:ext>
            </a:extLst>
          </p:cNvPr>
          <p:cNvSpPr txBox="1"/>
          <p:nvPr/>
        </p:nvSpPr>
        <p:spPr>
          <a:xfrm>
            <a:off x="1143000" y="364555"/>
            <a:ext cx="6858000" cy="400110"/>
          </a:xfrm>
          <a:prstGeom prst="rect">
            <a:avLst/>
          </a:prstGeom>
          <a:noFill/>
        </p:spPr>
        <p:txBody>
          <a:bodyPr wrap="square">
            <a:spAutoFit/>
          </a:bodyPr>
          <a:lstStyle/>
          <a:p>
            <a:pPr lvl="0" algn="just">
              <a:defRPr/>
            </a:pPr>
            <a:r>
              <a:rPr lang="en-US" sz="2000"/>
              <a:t>Cho biết hình dạng phân tử của methylamine và aniline:</a:t>
            </a:r>
            <a:endParaRPr lang="en-US" sz="2000" dirty="0"/>
          </a:p>
        </p:txBody>
      </p:sp>
      <p:pic>
        <p:nvPicPr>
          <p:cNvPr id="4" name="Picture 3">
            <a:extLst>
              <a:ext uri="{FF2B5EF4-FFF2-40B4-BE49-F238E27FC236}">
                <a16:creationId xmlns:a16="http://schemas.microsoft.com/office/drawing/2014/main" id="{3C8931AF-D635-87D3-22DE-A47CB19CC7F5}"/>
              </a:ext>
            </a:extLst>
          </p:cNvPr>
          <p:cNvPicPr>
            <a:picLocks noChangeAspect="1"/>
          </p:cNvPicPr>
          <p:nvPr/>
        </p:nvPicPr>
        <p:blipFill>
          <a:blip r:embed="rId2"/>
          <a:stretch>
            <a:fillRect/>
          </a:stretch>
        </p:blipFill>
        <p:spPr>
          <a:xfrm flipH="1">
            <a:off x="419469" y="264129"/>
            <a:ext cx="594322" cy="600962"/>
          </a:xfrm>
          <a:prstGeom prst="rect">
            <a:avLst/>
          </a:prstGeom>
        </p:spPr>
      </p:pic>
      <p:grpSp>
        <p:nvGrpSpPr>
          <p:cNvPr id="32" name="Group 31">
            <a:extLst>
              <a:ext uri="{FF2B5EF4-FFF2-40B4-BE49-F238E27FC236}">
                <a16:creationId xmlns:a16="http://schemas.microsoft.com/office/drawing/2014/main" id="{2A85D389-5DDC-63AD-DB68-0D3D8184579D}"/>
              </a:ext>
            </a:extLst>
          </p:cNvPr>
          <p:cNvGrpSpPr/>
          <p:nvPr/>
        </p:nvGrpSpPr>
        <p:grpSpPr>
          <a:xfrm>
            <a:off x="540047" y="988475"/>
            <a:ext cx="4588724" cy="2734693"/>
            <a:chOff x="-202326" y="1038688"/>
            <a:chExt cx="4588724" cy="2734693"/>
          </a:xfrm>
        </p:grpSpPr>
        <p:pic>
          <p:nvPicPr>
            <p:cNvPr id="31" name="Picture 30">
              <a:extLst>
                <a:ext uri="{FF2B5EF4-FFF2-40B4-BE49-F238E27FC236}">
                  <a16:creationId xmlns:a16="http://schemas.microsoft.com/office/drawing/2014/main" id="{16C9029B-9E0C-D8B1-F8BE-3E7CB256FBDF}"/>
                </a:ext>
              </a:extLst>
            </p:cNvPr>
            <p:cNvPicPr>
              <a:picLocks noChangeAspect="1"/>
            </p:cNvPicPr>
            <p:nvPr/>
          </p:nvPicPr>
          <p:blipFill>
            <a:blip r:embed="rId3"/>
            <a:stretch>
              <a:fillRect/>
            </a:stretch>
          </p:blipFill>
          <p:spPr>
            <a:xfrm>
              <a:off x="-202326" y="1139114"/>
              <a:ext cx="4588724" cy="2634267"/>
            </a:xfrm>
            <a:prstGeom prst="rect">
              <a:avLst/>
            </a:prstGeom>
          </p:spPr>
        </p:pic>
        <p:sp>
          <p:nvSpPr>
            <p:cNvPr id="10" name="TextBox 9">
              <a:extLst>
                <a:ext uri="{FF2B5EF4-FFF2-40B4-BE49-F238E27FC236}">
                  <a16:creationId xmlns:a16="http://schemas.microsoft.com/office/drawing/2014/main" id="{1F9D3FCB-28F0-074A-4A0D-0E842F6C2403}"/>
                </a:ext>
              </a:extLst>
            </p:cNvPr>
            <p:cNvSpPr txBox="1"/>
            <p:nvPr/>
          </p:nvSpPr>
          <p:spPr>
            <a:xfrm>
              <a:off x="1200185" y="1038688"/>
              <a:ext cx="1779104" cy="400110"/>
            </a:xfrm>
            <a:prstGeom prst="rect">
              <a:avLst/>
            </a:prstGeom>
            <a:noFill/>
          </p:spPr>
          <p:txBody>
            <a:bodyPr wrap="square">
              <a:spAutoFit/>
            </a:bodyPr>
            <a:lstStyle/>
            <a:p>
              <a:pPr algn="ct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Aniline:</a:t>
              </a:r>
              <a:endParaRPr lang="en-US" sz="2000" dirty="0">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4A076D8D-430B-358E-B8EB-3E74E3E62984}"/>
              </a:ext>
            </a:extLst>
          </p:cNvPr>
          <p:cNvSpPr txBox="1"/>
          <p:nvPr/>
        </p:nvSpPr>
        <p:spPr>
          <a:xfrm>
            <a:off x="5481608" y="1388585"/>
            <a:ext cx="3181613" cy="1881990"/>
          </a:xfrm>
          <a:prstGeom prst="rect">
            <a:avLst/>
          </a:prstGeom>
          <a:noFill/>
        </p:spPr>
        <p:txBody>
          <a:bodyPr wrap="square">
            <a:spAutoFit/>
          </a:bodyPr>
          <a:lstStyle/>
          <a:p>
            <a:pPr algn="just">
              <a:lnSpc>
                <a:spcPct val="150000"/>
              </a:lnSpc>
            </a:pPr>
            <a:r>
              <a:rPr lang="en-US" sz="2000"/>
              <a:t>Cặp electron trên nguyên tử nitrogen của aniline liên hợp với hệ thống electron của vòng benzene.</a:t>
            </a:r>
          </a:p>
        </p:txBody>
      </p:sp>
      <p:grpSp>
        <p:nvGrpSpPr>
          <p:cNvPr id="30" name="Group 29">
            <a:extLst>
              <a:ext uri="{FF2B5EF4-FFF2-40B4-BE49-F238E27FC236}">
                <a16:creationId xmlns:a16="http://schemas.microsoft.com/office/drawing/2014/main" id="{FEBA3D73-DEF4-5A21-9BFE-1D92AA76DB4E}"/>
              </a:ext>
            </a:extLst>
          </p:cNvPr>
          <p:cNvGrpSpPr/>
          <p:nvPr/>
        </p:nvGrpSpPr>
        <p:grpSpPr>
          <a:xfrm>
            <a:off x="2268026" y="3502331"/>
            <a:ext cx="4607948" cy="1104535"/>
            <a:chOff x="1267919" y="3055370"/>
            <a:chExt cx="4607948" cy="1104535"/>
          </a:xfrm>
        </p:grpSpPr>
        <p:sp>
          <p:nvSpPr>
            <p:cNvPr id="25" name="Arrow: Bent-Up 24">
              <a:extLst>
                <a:ext uri="{FF2B5EF4-FFF2-40B4-BE49-F238E27FC236}">
                  <a16:creationId xmlns:a16="http://schemas.microsoft.com/office/drawing/2014/main" id="{7EED968C-4E8A-8DCE-12DE-7EFC64DA7057}"/>
                </a:ext>
              </a:extLst>
            </p:cNvPr>
            <p:cNvSpPr/>
            <p:nvPr/>
          </p:nvSpPr>
          <p:spPr>
            <a:xfrm rot="5400000">
              <a:off x="1213899" y="3109390"/>
              <a:ext cx="1104535" cy="996496"/>
            </a:xfrm>
            <a:prstGeom prst="bentUpArrow">
              <a:avLst>
                <a:gd name="adj1" fmla="val 16650"/>
                <a:gd name="adj2" fmla="val 22008"/>
                <a:gd name="adj3" fmla="val 38235"/>
              </a:avLst>
            </a:prstGeom>
            <a:solidFill>
              <a:srgbClr val="FF000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7AABAC6-5B6B-DB51-EB91-24129C170D7F}"/>
                </a:ext>
              </a:extLst>
            </p:cNvPr>
            <p:cNvSpPr txBox="1"/>
            <p:nvPr/>
          </p:nvSpPr>
          <p:spPr>
            <a:xfrm>
              <a:off x="2383745" y="3673045"/>
              <a:ext cx="3492122" cy="400110"/>
            </a:xfrm>
            <a:prstGeom prst="rect">
              <a:avLst/>
            </a:prstGeom>
            <a:noFill/>
          </p:spPr>
          <p:txBody>
            <a:bodyPr wrap="square">
              <a:spAutoFit/>
            </a:bodyPr>
            <a:lstStyle/>
            <a:p>
              <a:r>
                <a:rPr lang="en-US" sz="2000" b="1" i="1"/>
                <a:t>Aniline có cấu trúc phẳng.</a:t>
              </a:r>
            </a:p>
          </p:txBody>
        </p:sp>
      </p:grpSp>
    </p:spTree>
    <p:extLst>
      <p:ext uri="{BB962C8B-B14F-4D97-AF65-F5344CB8AC3E}">
        <p14:creationId xmlns:p14="http://schemas.microsoft.com/office/powerpoint/2010/main" val="343949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D5C88F5-AAC0-786D-8CFD-9FCB28ADC5CF}"/>
              </a:ext>
            </a:extLst>
          </p:cNvPr>
          <p:cNvGrpSpPr/>
          <p:nvPr/>
        </p:nvGrpSpPr>
        <p:grpSpPr>
          <a:xfrm>
            <a:off x="129041" y="332085"/>
            <a:ext cx="8707012" cy="1095080"/>
            <a:chOff x="1102910" y="3416408"/>
            <a:chExt cx="8707012" cy="1095080"/>
          </a:xfrm>
        </p:grpSpPr>
        <p:sp>
          <p:nvSpPr>
            <p:cNvPr id="11" name="Speech Bubble: Rectangle with Corners Rounded 10">
              <a:extLst>
                <a:ext uri="{FF2B5EF4-FFF2-40B4-BE49-F238E27FC236}">
                  <a16:creationId xmlns:a16="http://schemas.microsoft.com/office/drawing/2014/main" id="{F796AB5D-1310-414F-2956-370A1721B77F}"/>
                </a:ext>
              </a:extLst>
            </p:cNvPr>
            <p:cNvSpPr/>
            <p:nvPr/>
          </p:nvSpPr>
          <p:spPr>
            <a:xfrm>
              <a:off x="2403048" y="3416408"/>
              <a:ext cx="7406874" cy="728210"/>
            </a:xfrm>
            <a:prstGeom prst="wedgeRoundRectCallout">
              <a:avLst>
                <a:gd name="adj1" fmla="val -55109"/>
                <a:gd name="adj2" fmla="val 39512"/>
                <a:gd name="adj3" fmla="val 16667"/>
              </a:avLst>
            </a:prstGeom>
            <a:solidFill>
              <a:schemeClr val="tx1"/>
            </a:solidFill>
            <a:ln w="12700"/>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000" dirty="0">
                  <a:solidFill>
                    <a:srgbClr val="000000"/>
                  </a:solidFill>
                  <a:latin typeface="Arial"/>
                  <a:cs typeface="Arial"/>
                </a:rPr>
                <a:t>N</a:t>
              </a:r>
              <a:r>
                <a:rPr kumimoji="0" lang="en-US" sz="2000" b="0" i="0" u="none" strike="noStrike" kern="0" cap="none" spc="0" normalizeH="0" baseline="0" noProof="0" dirty="0" err="1">
                  <a:ln>
                    <a:noFill/>
                  </a:ln>
                  <a:solidFill>
                    <a:srgbClr val="000000"/>
                  </a:solidFill>
                  <a:effectLst/>
                  <a:uLnTx/>
                  <a:uFillTx/>
                  <a:latin typeface="Arial"/>
                  <a:cs typeface="Arial"/>
                  <a:sym typeface="Arial"/>
                </a:rPr>
                <a:t>hận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xét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gì</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về</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hình</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dạng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phân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tử</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của</a:t>
              </a:r>
              <a:r>
                <a:rPr kumimoji="0" lang="en-US" sz="2000" b="0" i="0" u="none" strike="noStrike" kern="0" cap="none" spc="0" normalizeH="0" baseline="0" noProof="0" dirty="0">
                  <a:ln>
                    <a:noFill/>
                  </a:ln>
                  <a:solidFill>
                    <a:srgbClr val="000000"/>
                  </a:solidFill>
                  <a:effectLst/>
                  <a:uLnTx/>
                  <a:uFillTx/>
                  <a:latin typeface="Arial"/>
                  <a:cs typeface="Arial"/>
                  <a:sym typeface="Arial"/>
                </a:rPr>
                <a:t> methylamine </a:t>
              </a:r>
              <a:r>
                <a:rPr kumimoji="0" lang="en-US" sz="20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000" b="0" i="0" u="none" strike="noStrike" kern="0" cap="none" spc="0" normalizeH="0" baseline="0" noProof="0" dirty="0">
                  <a:ln>
                    <a:noFill/>
                  </a:ln>
                  <a:solidFill>
                    <a:srgbClr val="000000"/>
                  </a:solidFill>
                  <a:effectLst/>
                  <a:uLnTx/>
                  <a:uFillTx/>
                  <a:latin typeface="Arial"/>
                  <a:cs typeface="Arial"/>
                  <a:sym typeface="Arial"/>
                </a:rPr>
                <a:t> aniline?</a:t>
              </a:r>
            </a:p>
          </p:txBody>
        </p:sp>
        <p:pic>
          <p:nvPicPr>
            <p:cNvPr id="12" name="Picture 11">
              <a:extLst>
                <a:ext uri="{FF2B5EF4-FFF2-40B4-BE49-F238E27FC236}">
                  <a16:creationId xmlns:a16="http://schemas.microsoft.com/office/drawing/2014/main" id="{EB8C365A-69D4-9825-8567-756917414E4B}"/>
                </a:ext>
              </a:extLst>
            </p:cNvPr>
            <p:cNvPicPr>
              <a:picLocks noChangeAspect="1"/>
            </p:cNvPicPr>
            <p:nvPr/>
          </p:nvPicPr>
          <p:blipFill>
            <a:blip r:embed="rId2"/>
            <a:stretch>
              <a:fillRect/>
            </a:stretch>
          </p:blipFill>
          <p:spPr>
            <a:xfrm>
              <a:off x="1102910" y="3416408"/>
              <a:ext cx="951323" cy="1095080"/>
            </a:xfrm>
            <a:prstGeom prst="rect">
              <a:avLst/>
            </a:prstGeom>
          </p:spPr>
        </p:pic>
      </p:grpSp>
      <p:pic>
        <p:nvPicPr>
          <p:cNvPr id="14" name="Picture 13">
            <a:extLst>
              <a:ext uri="{FF2B5EF4-FFF2-40B4-BE49-F238E27FC236}">
                <a16:creationId xmlns:a16="http://schemas.microsoft.com/office/drawing/2014/main" id="{31561D36-446A-0929-E21F-313001904E30}"/>
              </a:ext>
            </a:extLst>
          </p:cNvPr>
          <p:cNvPicPr>
            <a:picLocks noChangeAspect="1"/>
          </p:cNvPicPr>
          <p:nvPr/>
        </p:nvPicPr>
        <p:blipFill>
          <a:blip r:embed="rId3">
            <a:clrChange>
              <a:clrFrom>
                <a:srgbClr val="FFFFFF"/>
              </a:clrFrom>
              <a:clrTo>
                <a:srgbClr val="FFFFFF">
                  <a:alpha val="0"/>
                </a:srgbClr>
              </a:clrTo>
            </a:clrChange>
          </a:blip>
          <a:srcRect t="40396" r="54621" b="13692"/>
          <a:stretch/>
        </p:blipFill>
        <p:spPr>
          <a:xfrm>
            <a:off x="396668" y="1351943"/>
            <a:ext cx="2756410" cy="1979841"/>
          </a:xfrm>
          <a:prstGeom prst="rect">
            <a:avLst/>
          </a:prstGeom>
        </p:spPr>
      </p:pic>
      <p:sp>
        <p:nvSpPr>
          <p:cNvPr id="16" name="TextBox 15">
            <a:extLst>
              <a:ext uri="{FF2B5EF4-FFF2-40B4-BE49-F238E27FC236}">
                <a16:creationId xmlns:a16="http://schemas.microsoft.com/office/drawing/2014/main" id="{70DB0B2F-8B34-27AB-0BB6-4D1CAFB0FB46}"/>
              </a:ext>
            </a:extLst>
          </p:cNvPr>
          <p:cNvSpPr txBox="1"/>
          <p:nvPr/>
        </p:nvSpPr>
        <p:spPr>
          <a:xfrm>
            <a:off x="297633" y="4001663"/>
            <a:ext cx="2683565" cy="958660"/>
          </a:xfrm>
          <a:prstGeom prst="rect">
            <a:avLst/>
          </a:prstGeom>
          <a:noFill/>
        </p:spPr>
        <p:txBody>
          <a:bodyPr wrap="square">
            <a:spAutoFit/>
          </a:bodyPr>
          <a:lstStyle/>
          <a:p>
            <a:pPr algn="ctr">
              <a:lnSpc>
                <a:spcPct val="150000"/>
              </a:lnSpc>
            </a:pPr>
            <a:r>
              <a:rPr lang="en-US" sz="2000" dirty="0"/>
              <a:t>Methylamine </a:t>
            </a:r>
            <a:r>
              <a:rPr lang="en-US" sz="2000" dirty="0" err="1"/>
              <a:t>có</a:t>
            </a:r>
            <a:r>
              <a:rPr lang="en-US" sz="2000" dirty="0"/>
              <a:t> </a:t>
            </a:r>
            <a:r>
              <a:rPr lang="en-US" sz="2000" dirty="0" err="1"/>
              <a:t>dạng</a:t>
            </a:r>
            <a:r>
              <a:rPr lang="en-US" sz="2000" dirty="0"/>
              <a:t> </a:t>
            </a:r>
            <a:r>
              <a:rPr lang="en-US" sz="2000" dirty="0" err="1"/>
              <a:t>tháp</a:t>
            </a:r>
            <a:r>
              <a:rPr lang="en-US" sz="2000" dirty="0"/>
              <a:t> </a:t>
            </a:r>
            <a:r>
              <a:rPr lang="en-US" sz="2000" dirty="0" err="1"/>
              <a:t>đáy</a:t>
            </a:r>
            <a:r>
              <a:rPr lang="en-US" sz="2000" dirty="0"/>
              <a:t> tam </a:t>
            </a:r>
            <a:r>
              <a:rPr lang="en-US" sz="2000" dirty="0" err="1"/>
              <a:t>giác</a:t>
            </a:r>
            <a:r>
              <a:rPr lang="en-US" sz="2000" dirty="0"/>
              <a:t> </a:t>
            </a:r>
          </a:p>
        </p:txBody>
      </p:sp>
      <p:sp>
        <p:nvSpPr>
          <p:cNvPr id="33" name="TextBox 32">
            <a:extLst>
              <a:ext uri="{FF2B5EF4-FFF2-40B4-BE49-F238E27FC236}">
                <a16:creationId xmlns:a16="http://schemas.microsoft.com/office/drawing/2014/main" id="{D41C3DCB-6E1F-21C3-348A-0A7102E8258D}"/>
              </a:ext>
            </a:extLst>
          </p:cNvPr>
          <p:cNvSpPr txBox="1"/>
          <p:nvPr/>
        </p:nvSpPr>
        <p:spPr>
          <a:xfrm>
            <a:off x="3642362" y="4001663"/>
            <a:ext cx="2427267" cy="958660"/>
          </a:xfrm>
          <a:prstGeom prst="rect">
            <a:avLst/>
          </a:prstGeom>
          <a:noFill/>
        </p:spPr>
        <p:txBody>
          <a:bodyPr wrap="square">
            <a:spAutoFit/>
          </a:bodyPr>
          <a:lstStyle/>
          <a:p>
            <a:pPr algn="ctr">
              <a:lnSpc>
                <a:spcPct val="150000"/>
              </a:lnSpc>
            </a:pPr>
            <a:r>
              <a:rPr lang="en-US" sz="2000" dirty="0"/>
              <a:t>Aniline </a:t>
            </a:r>
            <a:r>
              <a:rPr lang="en-US" sz="2000" dirty="0" err="1"/>
              <a:t>có</a:t>
            </a:r>
            <a:r>
              <a:rPr lang="en-US" sz="2000" dirty="0"/>
              <a:t> </a:t>
            </a:r>
            <a:r>
              <a:rPr lang="en-US" sz="2000" dirty="0" err="1"/>
              <a:t>cấu</a:t>
            </a:r>
            <a:r>
              <a:rPr lang="en-US" sz="2000" dirty="0"/>
              <a:t> </a:t>
            </a:r>
            <a:r>
              <a:rPr lang="en-US" sz="2000" dirty="0" err="1"/>
              <a:t>trúc</a:t>
            </a:r>
            <a:r>
              <a:rPr lang="en-US" sz="2000" dirty="0"/>
              <a:t> </a:t>
            </a:r>
            <a:r>
              <a:rPr lang="en-US" sz="2000" dirty="0" err="1"/>
              <a:t>gần</a:t>
            </a:r>
            <a:r>
              <a:rPr lang="en-US" sz="2000" dirty="0"/>
              <a:t> </a:t>
            </a:r>
            <a:r>
              <a:rPr lang="en-US" sz="2000" dirty="0" err="1"/>
              <a:t>phẳng</a:t>
            </a:r>
            <a:r>
              <a:rPr lang="en-US" sz="2000" dirty="0"/>
              <a:t>.</a:t>
            </a:r>
          </a:p>
        </p:txBody>
      </p:sp>
      <p:sp>
        <p:nvSpPr>
          <p:cNvPr id="48" name="Arrow: Down 47">
            <a:extLst>
              <a:ext uri="{FF2B5EF4-FFF2-40B4-BE49-F238E27FC236}">
                <a16:creationId xmlns:a16="http://schemas.microsoft.com/office/drawing/2014/main" id="{844CD5C0-5047-EB01-5B31-9F2CCE04E533}"/>
              </a:ext>
            </a:extLst>
          </p:cNvPr>
          <p:cNvSpPr/>
          <p:nvPr/>
        </p:nvSpPr>
        <p:spPr>
          <a:xfrm>
            <a:off x="1492138" y="3633911"/>
            <a:ext cx="294553" cy="367752"/>
          </a:xfrm>
          <a:prstGeom prst="downArrow">
            <a:avLst/>
          </a:prstGeom>
          <a:solidFill>
            <a:schemeClr val="accent4">
              <a:lumMod val="75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E5C81CBD-D685-FF2C-33B2-6F90214AAC48}"/>
              </a:ext>
            </a:extLst>
          </p:cNvPr>
          <p:cNvSpPr/>
          <p:nvPr/>
        </p:nvSpPr>
        <p:spPr>
          <a:xfrm>
            <a:off x="4708720" y="3633911"/>
            <a:ext cx="294553" cy="367752"/>
          </a:xfrm>
          <a:prstGeom prst="downArrow">
            <a:avLst/>
          </a:prstGeom>
          <a:solidFill>
            <a:schemeClr val="accent4">
              <a:lumMod val="75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700CB5B-7597-107D-3170-AE09D35DF698}"/>
              </a:ext>
            </a:extLst>
          </p:cNvPr>
          <p:cNvPicPr>
            <a:picLocks noChangeAspect="1"/>
          </p:cNvPicPr>
          <p:nvPr/>
        </p:nvPicPr>
        <p:blipFill>
          <a:blip r:embed="rId3">
            <a:clrChange>
              <a:clrFrom>
                <a:srgbClr val="FFFFFF"/>
              </a:clrFrom>
              <a:clrTo>
                <a:srgbClr val="FFFFFF">
                  <a:alpha val="0"/>
                </a:srgbClr>
              </a:clrTo>
            </a:clrChange>
          </a:blip>
          <a:srcRect l="44464"/>
          <a:stretch/>
        </p:blipFill>
        <p:spPr>
          <a:xfrm rot="5400000">
            <a:off x="3572280" y="783740"/>
            <a:ext cx="2573282" cy="3289476"/>
          </a:xfrm>
          <a:prstGeom prst="rect">
            <a:avLst/>
          </a:prstGeom>
        </p:spPr>
      </p:pic>
      <p:grpSp>
        <p:nvGrpSpPr>
          <p:cNvPr id="5" name="Group 4">
            <a:extLst>
              <a:ext uri="{FF2B5EF4-FFF2-40B4-BE49-F238E27FC236}">
                <a16:creationId xmlns:a16="http://schemas.microsoft.com/office/drawing/2014/main" id="{FFC664A8-EB3F-310D-85BE-281257724AEB}"/>
              </a:ext>
            </a:extLst>
          </p:cNvPr>
          <p:cNvGrpSpPr/>
          <p:nvPr/>
        </p:nvGrpSpPr>
        <p:grpSpPr>
          <a:xfrm>
            <a:off x="6489626" y="1351943"/>
            <a:ext cx="2525333" cy="926523"/>
            <a:chOff x="7126667" y="1438355"/>
            <a:chExt cx="2525333" cy="926523"/>
          </a:xfrm>
        </p:grpSpPr>
        <p:sp>
          <p:nvSpPr>
            <p:cNvPr id="3" name="Oval 2">
              <a:extLst>
                <a:ext uri="{FF2B5EF4-FFF2-40B4-BE49-F238E27FC236}">
                  <a16:creationId xmlns:a16="http://schemas.microsoft.com/office/drawing/2014/main" id="{96D5D420-B7C0-5476-B986-C12D892673F0}"/>
                </a:ext>
              </a:extLst>
            </p:cNvPr>
            <p:cNvSpPr/>
            <p:nvPr/>
          </p:nvSpPr>
          <p:spPr>
            <a:xfrm>
              <a:off x="8191917" y="1438355"/>
              <a:ext cx="457200" cy="457200"/>
            </a:xfrm>
            <a:prstGeom prst="ellipse">
              <a:avLst/>
            </a:prstGeom>
            <a:solidFill>
              <a:srgbClr val="B5B7B9"/>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A150B2-8A3E-0915-4F07-A6EDF8D61EFA}"/>
                </a:ext>
              </a:extLst>
            </p:cNvPr>
            <p:cNvSpPr txBox="1"/>
            <p:nvPr/>
          </p:nvSpPr>
          <p:spPr>
            <a:xfrm>
              <a:off x="7126667" y="1964768"/>
              <a:ext cx="2525333" cy="400110"/>
            </a:xfrm>
            <a:prstGeom prst="rect">
              <a:avLst/>
            </a:prstGeom>
            <a:noFill/>
          </p:spPr>
          <p:txBody>
            <a:bodyPr wrap="square" rtlCol="0">
              <a:spAutoFit/>
            </a:bodyPr>
            <a:lstStyle/>
            <a:p>
              <a:pPr algn="ctr"/>
              <a:r>
                <a:rPr lang="en-US" sz="2000"/>
                <a:t>Nguyên tử hydrogen</a:t>
              </a:r>
            </a:p>
          </p:txBody>
        </p:sp>
      </p:grpSp>
      <p:grpSp>
        <p:nvGrpSpPr>
          <p:cNvPr id="7" name="Group 6">
            <a:extLst>
              <a:ext uri="{FF2B5EF4-FFF2-40B4-BE49-F238E27FC236}">
                <a16:creationId xmlns:a16="http://schemas.microsoft.com/office/drawing/2014/main" id="{55C817C1-CA52-C8AD-D0AA-4A196CD87A93}"/>
              </a:ext>
            </a:extLst>
          </p:cNvPr>
          <p:cNvGrpSpPr/>
          <p:nvPr/>
        </p:nvGrpSpPr>
        <p:grpSpPr>
          <a:xfrm>
            <a:off x="6489626" y="2581169"/>
            <a:ext cx="2525333" cy="926523"/>
            <a:chOff x="7126667" y="1438355"/>
            <a:chExt cx="2525333" cy="926523"/>
          </a:xfrm>
        </p:grpSpPr>
        <p:sp>
          <p:nvSpPr>
            <p:cNvPr id="8" name="Oval 7">
              <a:extLst>
                <a:ext uri="{FF2B5EF4-FFF2-40B4-BE49-F238E27FC236}">
                  <a16:creationId xmlns:a16="http://schemas.microsoft.com/office/drawing/2014/main" id="{F1E0322C-5634-A238-ECB5-558FFDE35D9B}"/>
                </a:ext>
              </a:extLst>
            </p:cNvPr>
            <p:cNvSpPr/>
            <p:nvPr/>
          </p:nvSpPr>
          <p:spPr>
            <a:xfrm>
              <a:off x="8191917" y="1438355"/>
              <a:ext cx="457200" cy="457200"/>
            </a:xfrm>
            <a:prstGeom prst="ellipse">
              <a:avLst/>
            </a:prstGeom>
            <a:solidFill>
              <a:srgbClr val="00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FCD3BC-E6E5-B920-F83C-779494536C16}"/>
                </a:ext>
              </a:extLst>
            </p:cNvPr>
            <p:cNvSpPr txBox="1"/>
            <p:nvPr/>
          </p:nvSpPr>
          <p:spPr>
            <a:xfrm>
              <a:off x="7126667" y="1964768"/>
              <a:ext cx="2525333" cy="400110"/>
            </a:xfrm>
            <a:prstGeom prst="rect">
              <a:avLst/>
            </a:prstGeom>
            <a:noFill/>
          </p:spPr>
          <p:txBody>
            <a:bodyPr wrap="square" rtlCol="0">
              <a:spAutoFit/>
            </a:bodyPr>
            <a:lstStyle/>
            <a:p>
              <a:pPr algn="ctr"/>
              <a:r>
                <a:rPr lang="en-US" sz="2000"/>
                <a:t>Nguyên tử carbon</a:t>
              </a:r>
            </a:p>
          </p:txBody>
        </p:sp>
      </p:grpSp>
      <p:grpSp>
        <p:nvGrpSpPr>
          <p:cNvPr id="13" name="Group 12">
            <a:extLst>
              <a:ext uri="{FF2B5EF4-FFF2-40B4-BE49-F238E27FC236}">
                <a16:creationId xmlns:a16="http://schemas.microsoft.com/office/drawing/2014/main" id="{61CAC327-1BA8-D303-C63D-D6196A420551}"/>
              </a:ext>
            </a:extLst>
          </p:cNvPr>
          <p:cNvGrpSpPr/>
          <p:nvPr/>
        </p:nvGrpSpPr>
        <p:grpSpPr>
          <a:xfrm>
            <a:off x="6497810" y="3784332"/>
            <a:ext cx="2525333" cy="926523"/>
            <a:chOff x="7126667" y="1438355"/>
            <a:chExt cx="2525333" cy="926523"/>
          </a:xfrm>
        </p:grpSpPr>
        <p:sp>
          <p:nvSpPr>
            <p:cNvPr id="15" name="Oval 14">
              <a:extLst>
                <a:ext uri="{FF2B5EF4-FFF2-40B4-BE49-F238E27FC236}">
                  <a16:creationId xmlns:a16="http://schemas.microsoft.com/office/drawing/2014/main" id="{ACCC161F-11CC-9D15-B560-F692EC8C83C5}"/>
                </a:ext>
              </a:extLst>
            </p:cNvPr>
            <p:cNvSpPr/>
            <p:nvPr/>
          </p:nvSpPr>
          <p:spPr>
            <a:xfrm>
              <a:off x="8191917" y="1438355"/>
              <a:ext cx="457200" cy="457200"/>
            </a:xfrm>
            <a:prstGeom prst="ellipse">
              <a:avLst/>
            </a:prstGeom>
            <a:solidFill>
              <a:srgbClr val="1C478E"/>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542D274-1591-FFF9-A3D0-8278A5E04E50}"/>
                </a:ext>
              </a:extLst>
            </p:cNvPr>
            <p:cNvSpPr txBox="1"/>
            <p:nvPr/>
          </p:nvSpPr>
          <p:spPr>
            <a:xfrm>
              <a:off x="7126667" y="1964768"/>
              <a:ext cx="2525333" cy="400110"/>
            </a:xfrm>
            <a:prstGeom prst="rect">
              <a:avLst/>
            </a:prstGeom>
            <a:noFill/>
          </p:spPr>
          <p:txBody>
            <a:bodyPr wrap="square" rtlCol="0">
              <a:spAutoFit/>
            </a:bodyPr>
            <a:lstStyle/>
            <a:p>
              <a:pPr algn="ctr"/>
              <a:r>
                <a:rPr lang="en-US" sz="2000"/>
                <a:t>Nguyên tử nitrogen</a:t>
              </a:r>
            </a:p>
          </p:txBody>
        </p:sp>
      </p:grpSp>
    </p:spTree>
    <p:extLst>
      <p:ext uri="{BB962C8B-B14F-4D97-AF65-F5344CB8AC3E}">
        <p14:creationId xmlns:p14="http://schemas.microsoft.com/office/powerpoint/2010/main" val="207848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p:tgtEl>
                                          <p:spTgt spid="48"/>
                                        </p:tgtEl>
                                        <p:attrNameLst>
                                          <p:attrName>ppt_y</p:attrName>
                                        </p:attrNameLst>
                                      </p:cBhvr>
                                      <p:tavLst>
                                        <p:tav tm="0">
                                          <p:val>
                                            <p:strVal val="#ppt_y-#ppt_h*1.125000"/>
                                          </p:val>
                                        </p:tav>
                                        <p:tav tm="100000">
                                          <p:val>
                                            <p:strVal val="#ppt_y"/>
                                          </p:val>
                                        </p:tav>
                                      </p:tavLst>
                                    </p:anim>
                                    <p:animEffect transition="in" filter="wipe(down)">
                                      <p:cBhvr>
                                        <p:cTn id="34" dur="500"/>
                                        <p:tgtEl>
                                          <p:spTgt spid="48"/>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p:tgtEl>
                                          <p:spTgt spid="49"/>
                                        </p:tgtEl>
                                        <p:attrNameLst>
                                          <p:attrName>ppt_y</p:attrName>
                                        </p:attrNameLst>
                                      </p:cBhvr>
                                      <p:tavLst>
                                        <p:tav tm="0">
                                          <p:val>
                                            <p:strVal val="#ppt_y-#ppt_h*1.125000"/>
                                          </p:val>
                                        </p:tav>
                                        <p:tav tm="100000">
                                          <p:val>
                                            <p:strVal val="#ppt_y"/>
                                          </p:val>
                                        </p:tav>
                                      </p:tavLst>
                                    </p:anim>
                                    <p:animEffect transition="in" filter="wipe(down)">
                                      <p:cBhvr>
                                        <p:cTn id="44" dur="500"/>
                                        <p:tgtEl>
                                          <p:spTgt spid="49"/>
                                        </p:tgtEl>
                                      </p:cBhvr>
                                    </p:animEffect>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randombar(horizontal)">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p:bldP spid="48"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80C717-F601-8A92-F984-9787B35CFFC7}"/>
              </a:ext>
            </a:extLst>
          </p:cNvPr>
          <p:cNvGrpSpPr/>
          <p:nvPr/>
        </p:nvGrpSpPr>
        <p:grpSpPr>
          <a:xfrm>
            <a:off x="3217878" y="136164"/>
            <a:ext cx="2708243" cy="808249"/>
            <a:chOff x="2846649" y="162888"/>
            <a:chExt cx="2708243" cy="808249"/>
          </a:xfrm>
        </p:grpSpPr>
        <p:sp>
          <p:nvSpPr>
            <p:cNvPr id="4" name="TextBox 3">
              <a:extLst>
                <a:ext uri="{FF2B5EF4-FFF2-40B4-BE49-F238E27FC236}">
                  <a16:creationId xmlns:a16="http://schemas.microsoft.com/office/drawing/2014/main" id="{AFA3ED8A-9ACD-DD75-1385-7DF3C2396BC8}"/>
                </a:ext>
              </a:extLst>
            </p:cNvPr>
            <p:cNvSpPr txBox="1"/>
            <p:nvPr/>
          </p:nvSpPr>
          <p:spPr>
            <a:xfrm>
              <a:off x="3589105" y="386362"/>
              <a:ext cx="196578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B94F6B"/>
                  </a:solidFill>
                  <a:effectLst/>
                  <a:uLnTx/>
                  <a:uFillTx/>
                </a:rPr>
                <a:t>GHI NHỚ</a:t>
              </a:r>
            </a:p>
          </p:txBody>
        </p:sp>
        <p:pic>
          <p:nvPicPr>
            <p:cNvPr id="5" name="Picture 4">
              <a:extLst>
                <a:ext uri="{FF2B5EF4-FFF2-40B4-BE49-F238E27FC236}">
                  <a16:creationId xmlns:a16="http://schemas.microsoft.com/office/drawing/2014/main" id="{F9D2C3BE-4256-5938-DA31-49B270709D76}"/>
                </a:ext>
              </a:extLst>
            </p:cNvPr>
            <p:cNvPicPr>
              <a:picLocks noChangeAspect="1"/>
            </p:cNvPicPr>
            <p:nvPr/>
          </p:nvPicPr>
          <p:blipFill>
            <a:blip r:embed="rId2"/>
            <a:stretch>
              <a:fillRect/>
            </a:stretch>
          </p:blipFill>
          <p:spPr>
            <a:xfrm>
              <a:off x="2846649" y="162888"/>
              <a:ext cx="742456" cy="720114"/>
            </a:xfrm>
            <a:prstGeom prst="rect">
              <a:avLst/>
            </a:prstGeom>
          </p:spPr>
        </p:pic>
      </p:grpSp>
      <p:sp>
        <p:nvSpPr>
          <p:cNvPr id="6" name="Google Shape;2018;p60">
            <a:extLst>
              <a:ext uri="{FF2B5EF4-FFF2-40B4-BE49-F238E27FC236}">
                <a16:creationId xmlns:a16="http://schemas.microsoft.com/office/drawing/2014/main" id="{A7BBDEF2-ED04-89A4-9E79-A8C5AFEAF864}"/>
              </a:ext>
            </a:extLst>
          </p:cNvPr>
          <p:cNvSpPr/>
          <p:nvPr/>
        </p:nvSpPr>
        <p:spPr>
          <a:xfrm>
            <a:off x="434368" y="2163765"/>
            <a:ext cx="1537606" cy="130126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000" b="1" dirty="0">
                <a:latin typeface="Arial" panose="020B0604020202020204" pitchFamily="34" charset="0"/>
                <a:ea typeface="Fredoka One"/>
                <a:cs typeface="Arial" panose="020B0604020202020204" pitchFamily="34" charset="0"/>
                <a:sym typeface="Fredoka One"/>
              </a:rPr>
              <a:t>Đặc điểm cấu tạo</a:t>
            </a:r>
            <a:endParaRPr sz="2000" b="1" dirty="0">
              <a:latin typeface="Arial" panose="020B0604020202020204" pitchFamily="34" charset="0"/>
              <a:ea typeface="Fredoka One"/>
              <a:cs typeface="Arial" panose="020B0604020202020204" pitchFamily="34" charset="0"/>
              <a:sym typeface="Fredoka One"/>
            </a:endParaRPr>
          </a:p>
        </p:txBody>
      </p:sp>
      <p:sp>
        <p:nvSpPr>
          <p:cNvPr id="8" name="Google Shape;2020;p60">
            <a:extLst>
              <a:ext uri="{FF2B5EF4-FFF2-40B4-BE49-F238E27FC236}">
                <a16:creationId xmlns:a16="http://schemas.microsoft.com/office/drawing/2014/main" id="{A8B89A95-A086-E565-1E3C-7970CF5AE25C}"/>
              </a:ext>
            </a:extLst>
          </p:cNvPr>
          <p:cNvSpPr/>
          <p:nvPr/>
        </p:nvSpPr>
        <p:spPr>
          <a:xfrm>
            <a:off x="2698563" y="1232565"/>
            <a:ext cx="6011069" cy="720114"/>
          </a:xfrm>
          <a:prstGeom prst="roundRect">
            <a:avLst>
              <a:gd name="adj" fmla="val 16667"/>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dirty="0">
                <a:latin typeface="Arial" panose="020B0604020202020204" pitchFamily="34" charset="0"/>
                <a:ea typeface="Fredoka One"/>
                <a:cs typeface="Arial" panose="020B0604020202020204" pitchFamily="34" charset="0"/>
                <a:sym typeface="Fredoka One"/>
              </a:rPr>
              <a:t>Nguyên tử nitrogen còn cặp electron chưa liên kết.</a:t>
            </a:r>
            <a:endParaRPr sz="2000" dirty="0">
              <a:latin typeface="Arial" panose="020B0604020202020204" pitchFamily="34" charset="0"/>
              <a:ea typeface="Fredoka One"/>
              <a:cs typeface="Arial" panose="020B0604020202020204" pitchFamily="34" charset="0"/>
              <a:sym typeface="Fredoka One"/>
            </a:endParaRPr>
          </a:p>
        </p:txBody>
      </p:sp>
      <p:cxnSp>
        <p:nvCxnSpPr>
          <p:cNvPr id="19" name="Google Shape;2031;p60">
            <a:extLst>
              <a:ext uri="{FF2B5EF4-FFF2-40B4-BE49-F238E27FC236}">
                <a16:creationId xmlns:a16="http://schemas.microsoft.com/office/drawing/2014/main" id="{95F5F796-6DEF-73CA-CD42-4AF86E314389}"/>
              </a:ext>
            </a:extLst>
          </p:cNvPr>
          <p:cNvCxnSpPr>
            <a:cxnSpLocks/>
            <a:stCxn id="6" idx="3"/>
          </p:cNvCxnSpPr>
          <p:nvPr/>
        </p:nvCxnSpPr>
        <p:spPr>
          <a:xfrm>
            <a:off x="1971974" y="2814396"/>
            <a:ext cx="726588" cy="0"/>
          </a:xfrm>
          <a:prstGeom prst="straightConnector1">
            <a:avLst/>
          </a:prstGeom>
          <a:noFill/>
          <a:ln w="19050" cap="flat" cmpd="sng">
            <a:solidFill>
              <a:schemeClr val="accent4">
                <a:lumMod val="75000"/>
              </a:schemeClr>
            </a:solidFill>
            <a:prstDash val="solid"/>
            <a:round/>
            <a:headEnd type="none" w="med" len="med"/>
            <a:tailEnd type="none" w="med" len="med"/>
          </a:ln>
        </p:spPr>
      </p:cxnSp>
      <p:cxnSp>
        <p:nvCxnSpPr>
          <p:cNvPr id="20" name="Google Shape;2032;p60">
            <a:extLst>
              <a:ext uri="{FF2B5EF4-FFF2-40B4-BE49-F238E27FC236}">
                <a16:creationId xmlns:a16="http://schemas.microsoft.com/office/drawing/2014/main" id="{D98B046B-DB2C-A10A-A69B-524A9E0CB7FF}"/>
              </a:ext>
            </a:extLst>
          </p:cNvPr>
          <p:cNvCxnSpPr>
            <a:cxnSpLocks/>
            <a:stCxn id="6" idx="0"/>
            <a:endCxn id="8" idx="1"/>
          </p:cNvCxnSpPr>
          <p:nvPr/>
        </p:nvCxnSpPr>
        <p:spPr>
          <a:xfrm rot="5400000" flipH="1" flipV="1">
            <a:off x="1665296" y="1130498"/>
            <a:ext cx="571143" cy="1495392"/>
          </a:xfrm>
          <a:prstGeom prst="curvedConnector2">
            <a:avLst/>
          </a:prstGeom>
          <a:noFill/>
          <a:ln w="19050" cap="flat" cmpd="sng">
            <a:solidFill>
              <a:schemeClr val="accent1">
                <a:lumMod val="75000"/>
              </a:schemeClr>
            </a:solidFill>
            <a:prstDash val="solid"/>
            <a:round/>
            <a:headEnd type="none" w="med" len="med"/>
            <a:tailEnd type="none" w="med" len="med"/>
          </a:ln>
        </p:spPr>
      </p:cxnSp>
      <p:cxnSp>
        <p:nvCxnSpPr>
          <p:cNvPr id="21" name="Google Shape;2033;p60">
            <a:extLst>
              <a:ext uri="{FF2B5EF4-FFF2-40B4-BE49-F238E27FC236}">
                <a16:creationId xmlns:a16="http://schemas.microsoft.com/office/drawing/2014/main" id="{B75BB936-7535-77EF-449C-580B117F0DA7}"/>
              </a:ext>
            </a:extLst>
          </p:cNvPr>
          <p:cNvCxnSpPr>
            <a:cxnSpLocks/>
            <a:stCxn id="6" idx="2"/>
            <a:endCxn id="49" idx="1"/>
          </p:cNvCxnSpPr>
          <p:nvPr/>
        </p:nvCxnSpPr>
        <p:spPr>
          <a:xfrm rot="16200000" flipH="1">
            <a:off x="1527370" y="3140826"/>
            <a:ext cx="846992" cy="1495391"/>
          </a:xfrm>
          <a:prstGeom prst="curvedConnector2">
            <a:avLst/>
          </a:prstGeom>
          <a:noFill/>
          <a:ln w="19050" cap="flat" cmpd="sng">
            <a:solidFill>
              <a:schemeClr val="accent3">
                <a:lumMod val="75000"/>
              </a:schemeClr>
            </a:solidFill>
            <a:prstDash val="solid"/>
            <a:round/>
            <a:headEnd type="none" w="med" len="med"/>
            <a:tailEnd type="none" w="med" len="med"/>
          </a:ln>
        </p:spPr>
      </p:cxnSp>
      <p:sp>
        <p:nvSpPr>
          <p:cNvPr id="36" name="Google Shape;2020;p60">
            <a:extLst>
              <a:ext uri="{FF2B5EF4-FFF2-40B4-BE49-F238E27FC236}">
                <a16:creationId xmlns:a16="http://schemas.microsoft.com/office/drawing/2014/main" id="{A4E43620-3391-26E7-7A59-63249EC8B1DF}"/>
              </a:ext>
            </a:extLst>
          </p:cNvPr>
          <p:cNvSpPr/>
          <p:nvPr/>
        </p:nvSpPr>
        <p:spPr>
          <a:xfrm>
            <a:off x="2698562" y="2142854"/>
            <a:ext cx="6011069" cy="144611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lvl="0" algn="just">
              <a:lnSpc>
                <a:spcPct val="150000"/>
              </a:lnSpc>
            </a:pPr>
            <a:r>
              <a:rPr lang="en-US" sz="2000">
                <a:latin typeface="Arial" panose="020B0604020202020204" pitchFamily="34" charset="0"/>
                <a:ea typeface="Fredoka One"/>
                <a:cs typeface="Arial" panose="020B0604020202020204" pitchFamily="34" charset="0"/>
                <a:sym typeface="Fredoka One"/>
              </a:rPr>
              <a:t>M</a:t>
            </a:r>
            <a:r>
              <a:rPr lang="vi-VN" sz="2000">
                <a:latin typeface="Arial" panose="020B0604020202020204" pitchFamily="34" charset="0"/>
                <a:ea typeface="Fredoka One"/>
                <a:cs typeface="Arial" panose="020B0604020202020204" pitchFamily="34" charset="0"/>
                <a:sym typeface="Fredoka One"/>
              </a:rPr>
              <a:t>ethylamine có cấu trúc hình chóp tam giác đối với nguyên tử nitrogen và tứ diện đối với nguyên tử carbon.</a:t>
            </a:r>
            <a:endParaRPr sz="2000" dirty="0">
              <a:latin typeface="Arial" panose="020B0604020202020204" pitchFamily="34" charset="0"/>
              <a:ea typeface="Fredoka One"/>
              <a:cs typeface="Arial" panose="020B0604020202020204" pitchFamily="34" charset="0"/>
              <a:sym typeface="Fredoka One"/>
            </a:endParaRPr>
          </a:p>
        </p:txBody>
      </p:sp>
      <p:sp>
        <p:nvSpPr>
          <p:cNvPr id="49" name="Google Shape;2020;p60">
            <a:extLst>
              <a:ext uri="{FF2B5EF4-FFF2-40B4-BE49-F238E27FC236}">
                <a16:creationId xmlns:a16="http://schemas.microsoft.com/office/drawing/2014/main" id="{31ADF9E6-21E1-97DE-EDA5-C8B3CDB6D1CB}"/>
              </a:ext>
            </a:extLst>
          </p:cNvPr>
          <p:cNvSpPr/>
          <p:nvPr/>
        </p:nvSpPr>
        <p:spPr>
          <a:xfrm>
            <a:off x="2698562" y="3772474"/>
            <a:ext cx="6011070" cy="1079087"/>
          </a:xfrm>
          <a:prstGeom prst="roundRect">
            <a:avLst>
              <a:gd name="adj" fmla="val 16667"/>
            </a:avLst>
          </a:prstGeom>
          <a:solidFill>
            <a:schemeClr val="accent3">
              <a:lumMod val="60000"/>
              <a:lumOff val="40000"/>
            </a:schemeClr>
          </a:solidFill>
          <a:ln>
            <a:noFill/>
          </a:ln>
        </p:spPr>
        <p:txBody>
          <a:bodyPr spcFirstLastPara="1" wrap="square" lIns="91425" tIns="91425" rIns="91425" bIns="91425" anchor="ctr" anchorCtr="0">
            <a:noAutofit/>
          </a:bodyPr>
          <a:lstStyle/>
          <a:p>
            <a:pPr lvl="0" algn="just">
              <a:lnSpc>
                <a:spcPct val="150000"/>
              </a:lnSpc>
            </a:pPr>
            <a:r>
              <a:rPr lang="fr-FR" sz="2000">
                <a:latin typeface="Arial" panose="020B0604020202020204" pitchFamily="34" charset="0"/>
                <a:ea typeface="Calibri" panose="020F0502020204030204" pitchFamily="34" charset="0"/>
                <a:cs typeface="Arial" panose="020B0604020202020204" pitchFamily="34" charset="0"/>
              </a:rPr>
              <a:t>Aniline liên hợp với hệ thống electron của vòng benzene, dẫn đến aniline có cấu trúc phẳng.</a:t>
            </a:r>
            <a:endParaRPr sz="2000" dirty="0">
              <a:latin typeface="Arial" panose="020B0604020202020204" pitchFamily="34" charset="0"/>
              <a:ea typeface="Fredoka One"/>
              <a:cs typeface="Arial" panose="020B0604020202020204" pitchFamily="34" charset="0"/>
              <a:sym typeface="Fredoka One"/>
            </a:endParaRPr>
          </a:p>
        </p:txBody>
      </p:sp>
      <p:pic>
        <p:nvPicPr>
          <p:cNvPr id="93" name="Picture 92">
            <a:extLst>
              <a:ext uri="{FF2B5EF4-FFF2-40B4-BE49-F238E27FC236}">
                <a16:creationId xmlns:a16="http://schemas.microsoft.com/office/drawing/2014/main" id="{E4F2CDF1-1A8C-0ADF-CE6E-59C2EC9D57A2}"/>
              </a:ext>
            </a:extLst>
          </p:cNvPr>
          <p:cNvPicPr>
            <a:picLocks noChangeAspect="1"/>
          </p:cNvPicPr>
          <p:nvPr/>
        </p:nvPicPr>
        <p:blipFill>
          <a:blip r:embed="rId3"/>
          <a:stretch>
            <a:fillRect/>
          </a:stretch>
        </p:blipFill>
        <p:spPr>
          <a:xfrm>
            <a:off x="230454" y="3965385"/>
            <a:ext cx="1176630" cy="1079086"/>
          </a:xfrm>
          <a:prstGeom prst="rect">
            <a:avLst/>
          </a:prstGeom>
        </p:spPr>
      </p:pic>
      <p:pic>
        <p:nvPicPr>
          <p:cNvPr id="102" name="Picture 101">
            <a:extLst>
              <a:ext uri="{FF2B5EF4-FFF2-40B4-BE49-F238E27FC236}">
                <a16:creationId xmlns:a16="http://schemas.microsoft.com/office/drawing/2014/main" id="{437A1ACD-33D4-79E0-F704-F084D0F12D31}"/>
              </a:ext>
            </a:extLst>
          </p:cNvPr>
          <p:cNvPicPr>
            <a:picLocks noChangeAspect="1"/>
          </p:cNvPicPr>
          <p:nvPr/>
        </p:nvPicPr>
        <p:blipFill>
          <a:blip r:embed="rId4"/>
          <a:stretch>
            <a:fillRect/>
          </a:stretch>
        </p:blipFill>
        <p:spPr>
          <a:xfrm flipH="1">
            <a:off x="366059" y="867348"/>
            <a:ext cx="733433" cy="1010846"/>
          </a:xfrm>
          <a:prstGeom prst="rect">
            <a:avLst/>
          </a:prstGeom>
        </p:spPr>
      </p:pic>
    </p:spTree>
    <p:extLst>
      <p:ext uri="{BB962C8B-B14F-4D97-AF65-F5344CB8AC3E}">
        <p14:creationId xmlns:p14="http://schemas.microsoft.com/office/powerpoint/2010/main" val="8748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left)">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6" grpId="0" animBg="1"/>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22;p40">
            <a:extLst>
              <a:ext uri="{FF2B5EF4-FFF2-40B4-BE49-F238E27FC236}">
                <a16:creationId xmlns:a16="http://schemas.microsoft.com/office/drawing/2014/main" id="{FA768A75-3B44-9468-63F0-702F585E5897}"/>
              </a:ext>
            </a:extLst>
          </p:cNvPr>
          <p:cNvSpPr txBox="1">
            <a:spLocks/>
          </p:cNvSpPr>
          <p:nvPr/>
        </p:nvSpPr>
        <p:spPr>
          <a:xfrm>
            <a:off x="1000830" y="1277726"/>
            <a:ext cx="1030779" cy="927280"/>
          </a:xfrm>
          <a:prstGeom prst="rect">
            <a:avLst/>
          </a:prstGeom>
          <a:solidFill>
            <a:srgbClr val="E0B1BD"/>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II.</a:t>
            </a:r>
          </a:p>
        </p:txBody>
      </p:sp>
      <p:sp>
        <p:nvSpPr>
          <p:cNvPr id="10" name="Google Shape;1121;p40">
            <a:extLst>
              <a:ext uri="{FF2B5EF4-FFF2-40B4-BE49-F238E27FC236}">
                <a16:creationId xmlns:a16="http://schemas.microsoft.com/office/drawing/2014/main" id="{D0228741-040E-0BA4-A7A4-A35E5D20FA65}"/>
              </a:ext>
            </a:extLst>
          </p:cNvPr>
          <p:cNvSpPr txBox="1">
            <a:spLocks/>
          </p:cNvSpPr>
          <p:nvPr/>
        </p:nvSpPr>
        <p:spPr>
          <a:xfrm>
            <a:off x="1000830" y="2538873"/>
            <a:ext cx="7708483" cy="10871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5A4339"/>
              </a:buClr>
              <a:buSzPts val="2800"/>
              <a:buFont typeface="Fredoka One"/>
              <a:buNone/>
              <a:tabLst/>
              <a:defRPr/>
            </a:pPr>
            <a:r>
              <a:rPr lang="en-US" sz="4000" b="1">
                <a:solidFill>
                  <a:srgbClr val="E0B1BD">
                    <a:lumMod val="50000"/>
                  </a:srgbClr>
                </a:solidFill>
                <a:latin typeface="Arial" panose="020B0604020202020204" pitchFamily="34" charset="0"/>
                <a:cs typeface="Arial" panose="020B0604020202020204" pitchFamily="34" charset="0"/>
              </a:rPr>
              <a:t>ĐÔNG PHÂN VÀ DANH PHÁP</a:t>
            </a:r>
            <a:endParaRPr kumimoji="0" lang="en-US" sz="4000" b="1" i="0" u="none" strike="noStrike" kern="0" cap="none" spc="0" normalizeH="0" baseline="0" noProof="0" dirty="0">
              <a:ln>
                <a:noFill/>
              </a:ln>
              <a:solidFill>
                <a:srgbClr val="E0B1BD">
                  <a:lumMod val="50000"/>
                </a:srgbClr>
              </a:solidFill>
              <a:effectLst/>
              <a:uLnTx/>
              <a:uFillTx/>
              <a:latin typeface="Arial" panose="020B0604020202020204" pitchFamily="34" charset="0"/>
              <a:cs typeface="Arial" panose="020B0604020202020204" pitchFamily="34" charset="0"/>
              <a:sym typeface="Fredoka One"/>
            </a:endParaRPr>
          </a:p>
        </p:txBody>
      </p:sp>
      <p:pic>
        <p:nvPicPr>
          <p:cNvPr id="13" name="Picture 12">
            <a:extLst>
              <a:ext uri="{FF2B5EF4-FFF2-40B4-BE49-F238E27FC236}">
                <a16:creationId xmlns:a16="http://schemas.microsoft.com/office/drawing/2014/main" id="{F1A286ED-3C9F-39F1-15FC-92F599B2FC8F}"/>
              </a:ext>
            </a:extLst>
          </p:cNvPr>
          <p:cNvPicPr>
            <a:picLocks noChangeAspect="1"/>
          </p:cNvPicPr>
          <p:nvPr/>
        </p:nvPicPr>
        <p:blipFill>
          <a:blip r:embed="rId2"/>
          <a:stretch>
            <a:fillRect/>
          </a:stretch>
        </p:blipFill>
        <p:spPr>
          <a:xfrm rot="19074555">
            <a:off x="6474450" y="469933"/>
            <a:ext cx="1778523" cy="2045910"/>
          </a:xfrm>
          <a:prstGeom prst="rect">
            <a:avLst/>
          </a:prstGeom>
        </p:spPr>
      </p:pic>
      <p:pic>
        <p:nvPicPr>
          <p:cNvPr id="14" name="Picture 13">
            <a:extLst>
              <a:ext uri="{FF2B5EF4-FFF2-40B4-BE49-F238E27FC236}">
                <a16:creationId xmlns:a16="http://schemas.microsoft.com/office/drawing/2014/main" id="{B38E2B02-EF27-6E8B-E2E4-E04C0E95C7E4}"/>
              </a:ext>
            </a:extLst>
          </p:cNvPr>
          <p:cNvPicPr>
            <a:picLocks noChangeAspect="1"/>
          </p:cNvPicPr>
          <p:nvPr/>
        </p:nvPicPr>
        <p:blipFill>
          <a:blip r:embed="rId3"/>
          <a:stretch>
            <a:fillRect/>
          </a:stretch>
        </p:blipFill>
        <p:spPr>
          <a:xfrm>
            <a:off x="6676778" y="3503355"/>
            <a:ext cx="1373866" cy="1502454"/>
          </a:xfrm>
          <a:prstGeom prst="rect">
            <a:avLst/>
          </a:prstGeom>
        </p:spPr>
      </p:pic>
    </p:spTree>
    <p:extLst>
      <p:ext uri="{BB962C8B-B14F-4D97-AF65-F5344CB8AC3E}">
        <p14:creationId xmlns:p14="http://schemas.microsoft.com/office/powerpoint/2010/main" val="28513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B171240-819F-921A-9049-5AB9AE8ACF41}"/>
              </a:ext>
            </a:extLst>
          </p:cNvPr>
          <p:cNvGrpSpPr/>
          <p:nvPr/>
        </p:nvGrpSpPr>
        <p:grpSpPr>
          <a:xfrm>
            <a:off x="288754" y="298821"/>
            <a:ext cx="8495933" cy="1481677"/>
            <a:chOff x="334084" y="231792"/>
            <a:chExt cx="8495933" cy="1481677"/>
          </a:xfrm>
        </p:grpSpPr>
        <p:sp>
          <p:nvSpPr>
            <p:cNvPr id="10" name="Speech Bubble: Rectangle with Corners Rounded 9">
              <a:extLst>
                <a:ext uri="{FF2B5EF4-FFF2-40B4-BE49-F238E27FC236}">
                  <a16:creationId xmlns:a16="http://schemas.microsoft.com/office/drawing/2014/main" id="{2ABA0B42-A468-AA83-9CFD-A0A5E842E5C6}"/>
                </a:ext>
              </a:extLst>
            </p:cNvPr>
            <p:cNvSpPr/>
            <p:nvPr/>
          </p:nvSpPr>
          <p:spPr>
            <a:xfrm>
              <a:off x="334084" y="231792"/>
              <a:ext cx="7093600" cy="1092161"/>
            </a:xfrm>
            <a:prstGeom prst="wedgeRoundRectCallout">
              <a:avLst>
                <a:gd name="adj1" fmla="val 54871"/>
                <a:gd name="adj2" fmla="val 36596"/>
                <a:gd name="adj3" fmla="val 16667"/>
              </a:avLst>
            </a:prstGeom>
            <a:solidFill>
              <a:schemeClr val="tx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Nghiên cứu Ví dụ 1, cho biết amine có loại đồng phân nào. Phân tích cách gọi tên amine theo 2 loại danh pháp đã nêu. </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4CB3A836-F5D7-4BFC-AD22-F9CBE2FA7720}"/>
                </a:ext>
              </a:extLst>
            </p:cNvPr>
            <p:cNvPicPr>
              <a:picLocks noChangeAspect="1"/>
            </p:cNvPicPr>
            <p:nvPr/>
          </p:nvPicPr>
          <p:blipFill>
            <a:blip r:embed="rId2"/>
            <a:stretch>
              <a:fillRect/>
            </a:stretch>
          </p:blipFill>
          <p:spPr>
            <a:xfrm>
              <a:off x="7839697" y="621308"/>
              <a:ext cx="990320" cy="1092161"/>
            </a:xfrm>
            <a:prstGeom prst="rect">
              <a:avLst/>
            </a:prstGeom>
          </p:spPr>
        </p:pic>
      </p:grpSp>
      <p:grpSp>
        <p:nvGrpSpPr>
          <p:cNvPr id="22" name="Group 21">
            <a:extLst>
              <a:ext uri="{FF2B5EF4-FFF2-40B4-BE49-F238E27FC236}">
                <a16:creationId xmlns:a16="http://schemas.microsoft.com/office/drawing/2014/main" id="{0AF7302C-88E4-0068-980B-F235DEB9CDB3}"/>
              </a:ext>
            </a:extLst>
          </p:cNvPr>
          <p:cNvGrpSpPr/>
          <p:nvPr/>
        </p:nvGrpSpPr>
        <p:grpSpPr>
          <a:xfrm>
            <a:off x="761814" y="2679087"/>
            <a:ext cx="1905004" cy="1905004"/>
            <a:chOff x="652743" y="3140009"/>
            <a:chExt cx="2009757" cy="2009757"/>
          </a:xfrm>
        </p:grpSpPr>
        <p:sp>
          <p:nvSpPr>
            <p:cNvPr id="23" name="Oval 22">
              <a:extLst>
                <a:ext uri="{FF2B5EF4-FFF2-40B4-BE49-F238E27FC236}">
                  <a16:creationId xmlns:a16="http://schemas.microsoft.com/office/drawing/2014/main" id="{1792D46F-0556-C697-05A6-18D629CE6396}"/>
                </a:ext>
              </a:extLst>
            </p:cNvPr>
            <p:cNvSpPr/>
            <p:nvPr/>
          </p:nvSpPr>
          <p:spPr>
            <a:xfrm>
              <a:off x="652743" y="3140009"/>
              <a:ext cx="2009757" cy="2009757"/>
            </a:xfrm>
            <a:prstGeom prst="ellipse">
              <a:avLst/>
            </a:prstGeom>
            <a:solidFill>
              <a:srgbClr val="497219">
                <a:lumMod val="40000"/>
                <a:lumOff val="6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24" name="TextBox 23">
              <a:extLst>
                <a:ext uri="{FF2B5EF4-FFF2-40B4-BE49-F238E27FC236}">
                  <a16:creationId xmlns:a16="http://schemas.microsoft.com/office/drawing/2014/main" id="{AF1CD074-60FF-CAC1-75FE-EB0C30181015}"/>
                </a:ext>
              </a:extLst>
            </p:cNvPr>
            <p:cNvSpPr txBox="1"/>
            <p:nvPr/>
          </p:nvSpPr>
          <p:spPr>
            <a:xfrm>
              <a:off x="788735" y="3430848"/>
              <a:ext cx="1737772" cy="1498426"/>
            </a:xfrm>
            <a:prstGeom prst="rect">
              <a:avLst/>
            </a:prstGeom>
            <a:noFill/>
          </p:spPr>
          <p:txBody>
            <a:bodyPr wrap="square" anchor="ctr">
              <a:spAutoFit/>
            </a:bodyPr>
            <a:lstStyle/>
            <a:p>
              <a:pPr algn="ctr">
                <a:lnSpc>
                  <a:spcPct val="150000"/>
                </a:lnSpc>
                <a:buClrTx/>
                <a:defRPr/>
              </a:pPr>
              <a:r>
                <a:rPr lang="fr-FR" sz="2000">
                  <a:solidFill>
                    <a:sysClr val="windowText" lastClr="000000"/>
                  </a:solidFill>
                  <a:latin typeface="Arial" panose="020B0604020202020204" pitchFamily="34" charset="0"/>
                  <a:cs typeface="Arial" panose="020B0604020202020204" pitchFamily="34" charset="0"/>
                </a:rPr>
                <a:t>Đồng phân mạch carbon</a:t>
              </a:r>
              <a:endParaRPr kumimoji="0" lang="en-US" sz="20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60470F4A-3E0D-AECA-686C-3FA73F7FFE0F}"/>
              </a:ext>
            </a:extLst>
          </p:cNvPr>
          <p:cNvGrpSpPr/>
          <p:nvPr/>
        </p:nvGrpSpPr>
        <p:grpSpPr>
          <a:xfrm>
            <a:off x="3595922" y="2679087"/>
            <a:ext cx="1905004" cy="1905004"/>
            <a:chOff x="652743" y="3140009"/>
            <a:chExt cx="2009757" cy="2009757"/>
          </a:xfrm>
        </p:grpSpPr>
        <p:sp>
          <p:nvSpPr>
            <p:cNvPr id="26" name="Oval 25">
              <a:extLst>
                <a:ext uri="{FF2B5EF4-FFF2-40B4-BE49-F238E27FC236}">
                  <a16:creationId xmlns:a16="http://schemas.microsoft.com/office/drawing/2014/main" id="{F7D8C536-0A08-6107-71A0-6EEA2AA9FDED}"/>
                </a:ext>
              </a:extLst>
            </p:cNvPr>
            <p:cNvSpPr/>
            <p:nvPr/>
          </p:nvSpPr>
          <p:spPr>
            <a:xfrm>
              <a:off x="652743" y="3140009"/>
              <a:ext cx="2009757" cy="2009757"/>
            </a:xfrm>
            <a:prstGeom prst="ellipse">
              <a:avLst/>
            </a:prstGeom>
            <a:solidFill>
              <a:srgbClr val="497219">
                <a:lumMod val="40000"/>
                <a:lumOff val="6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27" name="TextBox 26">
              <a:extLst>
                <a:ext uri="{FF2B5EF4-FFF2-40B4-BE49-F238E27FC236}">
                  <a16:creationId xmlns:a16="http://schemas.microsoft.com/office/drawing/2014/main" id="{BF41DF64-6A25-4C08-58B7-2B96A8FC0F11}"/>
                </a:ext>
              </a:extLst>
            </p:cNvPr>
            <p:cNvSpPr txBox="1"/>
            <p:nvPr/>
          </p:nvSpPr>
          <p:spPr>
            <a:xfrm>
              <a:off x="823633" y="3378350"/>
              <a:ext cx="1717721" cy="1498426"/>
            </a:xfrm>
            <a:prstGeom prst="rect">
              <a:avLst/>
            </a:prstGeom>
            <a:noFill/>
          </p:spPr>
          <p:txBody>
            <a:bodyPr wrap="square"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a:solidFill>
                    <a:sysClr val="windowText" lastClr="000000"/>
                  </a:solidFill>
                  <a:latin typeface="Arial" panose="020B0604020202020204" pitchFamily="34" charset="0"/>
                  <a:cs typeface="Arial" panose="020B0604020202020204" pitchFamily="34" charset="0"/>
                </a:rPr>
                <a:t>Đồng phân vị trí nhóm amine</a:t>
              </a: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8667C2DC-85D0-98F6-3F8E-B7A64A5FD86E}"/>
              </a:ext>
            </a:extLst>
          </p:cNvPr>
          <p:cNvGrpSpPr/>
          <p:nvPr/>
        </p:nvGrpSpPr>
        <p:grpSpPr>
          <a:xfrm>
            <a:off x="6429853" y="2679087"/>
            <a:ext cx="1905004" cy="1905004"/>
            <a:chOff x="652743" y="3140009"/>
            <a:chExt cx="2009757" cy="2009757"/>
          </a:xfrm>
        </p:grpSpPr>
        <p:sp>
          <p:nvSpPr>
            <p:cNvPr id="29" name="Oval 28">
              <a:extLst>
                <a:ext uri="{FF2B5EF4-FFF2-40B4-BE49-F238E27FC236}">
                  <a16:creationId xmlns:a16="http://schemas.microsoft.com/office/drawing/2014/main" id="{55AFA961-12D5-3887-CB6F-AD830D3C642C}"/>
                </a:ext>
              </a:extLst>
            </p:cNvPr>
            <p:cNvSpPr/>
            <p:nvPr/>
          </p:nvSpPr>
          <p:spPr>
            <a:xfrm>
              <a:off x="652743" y="3140009"/>
              <a:ext cx="2009757" cy="2009757"/>
            </a:xfrm>
            <a:prstGeom prst="ellipse">
              <a:avLst/>
            </a:prstGeom>
            <a:solidFill>
              <a:srgbClr val="497219">
                <a:lumMod val="40000"/>
                <a:lumOff val="6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30" name="TextBox 29">
              <a:extLst>
                <a:ext uri="{FF2B5EF4-FFF2-40B4-BE49-F238E27FC236}">
                  <a16:creationId xmlns:a16="http://schemas.microsoft.com/office/drawing/2014/main" id="{AB8E372A-74B7-F81B-BC22-D3CA969B669E}"/>
                </a:ext>
              </a:extLst>
            </p:cNvPr>
            <p:cNvSpPr txBox="1"/>
            <p:nvPr/>
          </p:nvSpPr>
          <p:spPr>
            <a:xfrm>
              <a:off x="788735" y="3657656"/>
              <a:ext cx="1737772" cy="1011375"/>
            </a:xfrm>
            <a:prstGeom prst="rect">
              <a:avLst/>
            </a:prstGeom>
            <a:noFill/>
          </p:spPr>
          <p:txBody>
            <a:bodyPr wrap="square"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a:solidFill>
                    <a:sysClr val="windowText" lastClr="000000"/>
                  </a:solidFill>
                  <a:latin typeface="Arial" panose="020B0604020202020204" pitchFamily="34" charset="0"/>
                  <a:cs typeface="Arial" panose="020B0604020202020204" pitchFamily="34" charset="0"/>
                </a:rPr>
                <a:t>Đồng phân bậc amine</a:t>
              </a:r>
              <a:endParaRPr lang="fr-FR" sz="2000" dirty="0" err="1">
                <a:solidFill>
                  <a:sysClr val="windowText" lastClr="000000"/>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6DB42635-6106-7163-C986-1E6B9C2082A0}"/>
              </a:ext>
            </a:extLst>
          </p:cNvPr>
          <p:cNvGrpSpPr/>
          <p:nvPr/>
        </p:nvGrpSpPr>
        <p:grpSpPr>
          <a:xfrm>
            <a:off x="0" y="1754766"/>
            <a:ext cx="3072810" cy="669851"/>
            <a:chOff x="-1" y="0"/>
            <a:chExt cx="2604977" cy="669851"/>
          </a:xfrm>
        </p:grpSpPr>
        <p:sp>
          <p:nvSpPr>
            <p:cNvPr id="6" name="Rectangle: Single Corner Rounded 5">
              <a:extLst>
                <a:ext uri="{FF2B5EF4-FFF2-40B4-BE49-F238E27FC236}">
                  <a16:creationId xmlns:a16="http://schemas.microsoft.com/office/drawing/2014/main" id="{2770BA85-8FDC-382F-D8CB-0EF733924FF8}"/>
                </a:ext>
              </a:extLst>
            </p:cNvPr>
            <p:cNvSpPr/>
            <p:nvPr/>
          </p:nvSpPr>
          <p:spPr>
            <a:xfrm flipV="1">
              <a:off x="-1" y="0"/>
              <a:ext cx="2604977" cy="669851"/>
            </a:xfrm>
            <a:prstGeom prst="round1Rect">
              <a:avLst>
                <a:gd name="adj" fmla="val 3254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AD4B87-371C-AE2D-C1ED-8D47A5D54424}"/>
                </a:ext>
              </a:extLst>
            </p:cNvPr>
            <p:cNvSpPr txBox="1"/>
            <p:nvPr/>
          </p:nvSpPr>
          <p:spPr>
            <a:xfrm>
              <a:off x="117763" y="104092"/>
              <a:ext cx="2369448" cy="523220"/>
            </a:xfrm>
            <a:prstGeom prst="rect">
              <a:avLst/>
            </a:prstGeom>
            <a:noFill/>
          </p:spPr>
          <p:txBody>
            <a:bodyPr wrap="square" rtlCol="0">
              <a:spAutoFit/>
            </a:bodyPr>
            <a:lstStyle/>
            <a:p>
              <a:pPr algn="ctr"/>
              <a:r>
                <a:rPr lang="en-US" sz="2800" b="1" dirty="0">
                  <a:solidFill>
                    <a:schemeClr val="bg1"/>
                  </a:solidFill>
                </a:rPr>
                <a:t>1</a:t>
              </a:r>
              <a:r>
                <a:rPr lang="en-US" sz="2800" b="1">
                  <a:solidFill>
                    <a:schemeClr val="bg1"/>
                  </a:solidFill>
                </a:rPr>
                <a:t>. </a:t>
              </a:r>
              <a:r>
                <a:rPr lang="en-US" sz="2800" b="1" dirty="0">
                  <a:solidFill>
                    <a:schemeClr val="bg1"/>
                  </a:solidFill>
                </a:rPr>
                <a:t>ĐỒNG PHÂN</a:t>
              </a:r>
            </a:p>
          </p:txBody>
        </p:sp>
      </p:grpSp>
    </p:spTree>
    <p:extLst>
      <p:ext uri="{BB962C8B-B14F-4D97-AF65-F5344CB8AC3E}">
        <p14:creationId xmlns:p14="http://schemas.microsoft.com/office/powerpoint/2010/main" val="15818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par>
                                <p:cTn id="14" presetID="53" presetClass="entr" presetSubtype="16"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202038-A6AA-3693-BF88-61BC1816B5AF}"/>
              </a:ext>
            </a:extLst>
          </p:cNvPr>
          <p:cNvGrpSpPr/>
          <p:nvPr/>
        </p:nvGrpSpPr>
        <p:grpSpPr>
          <a:xfrm>
            <a:off x="-1" y="-2"/>
            <a:ext cx="3104708" cy="669851"/>
            <a:chOff x="-1" y="-2"/>
            <a:chExt cx="2577031" cy="669851"/>
          </a:xfrm>
        </p:grpSpPr>
        <p:sp>
          <p:nvSpPr>
            <p:cNvPr id="3" name="Rectangle: Single Corner Rounded 2">
              <a:extLst>
                <a:ext uri="{FF2B5EF4-FFF2-40B4-BE49-F238E27FC236}">
                  <a16:creationId xmlns:a16="http://schemas.microsoft.com/office/drawing/2014/main" id="{580D58EF-8F3C-3ED0-E7A8-4BCD1F0D4AFC}"/>
                </a:ext>
              </a:extLst>
            </p:cNvPr>
            <p:cNvSpPr/>
            <p:nvPr/>
          </p:nvSpPr>
          <p:spPr>
            <a:xfrm flipV="1">
              <a:off x="-1" y="-2"/>
              <a:ext cx="2577031" cy="669851"/>
            </a:xfrm>
            <a:prstGeom prst="round1Rect">
              <a:avLst>
                <a:gd name="adj" fmla="val 3254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FDF4C2-9EB3-F77B-3F20-1675E9BC747F}"/>
                </a:ext>
              </a:extLst>
            </p:cNvPr>
            <p:cNvSpPr txBox="1"/>
            <p:nvPr/>
          </p:nvSpPr>
          <p:spPr>
            <a:xfrm>
              <a:off x="117763" y="82296"/>
              <a:ext cx="2369448" cy="523220"/>
            </a:xfrm>
            <a:prstGeom prst="rect">
              <a:avLst/>
            </a:prstGeom>
            <a:noFill/>
          </p:spPr>
          <p:txBody>
            <a:bodyPr wrap="square" rtlCol="0">
              <a:spAutoFit/>
            </a:bodyPr>
            <a:lstStyle/>
            <a:p>
              <a:pPr algn="ctr"/>
              <a:r>
                <a:rPr lang="en-US" sz="2800" b="1" dirty="0">
                  <a:solidFill>
                    <a:schemeClr val="bg1"/>
                  </a:solidFill>
                </a:rPr>
                <a:t>2</a:t>
              </a:r>
              <a:r>
                <a:rPr lang="en-US" sz="2800" b="1">
                  <a:solidFill>
                    <a:schemeClr val="bg1"/>
                  </a:solidFill>
                </a:rPr>
                <a:t>. </a:t>
              </a:r>
              <a:r>
                <a:rPr lang="en-US" sz="2800" b="1" dirty="0">
                  <a:solidFill>
                    <a:schemeClr val="bg1"/>
                  </a:solidFill>
                </a:rPr>
                <a:t>DANH PHÁP</a:t>
              </a:r>
            </a:p>
          </p:txBody>
        </p:sp>
      </p:grpSp>
      <p:sp>
        <p:nvSpPr>
          <p:cNvPr id="5" name="Arrow: Pentagon 4">
            <a:extLst>
              <a:ext uri="{FF2B5EF4-FFF2-40B4-BE49-F238E27FC236}">
                <a16:creationId xmlns:a16="http://schemas.microsoft.com/office/drawing/2014/main" id="{434CDF06-EAE4-FD80-AEFB-4FDAF275EAF8}"/>
              </a:ext>
            </a:extLst>
          </p:cNvPr>
          <p:cNvSpPr/>
          <p:nvPr/>
        </p:nvSpPr>
        <p:spPr>
          <a:xfrm>
            <a:off x="0" y="1175430"/>
            <a:ext cx="457200" cy="298557"/>
          </a:xfrm>
          <a:prstGeom prst="homePlate">
            <a:avLst/>
          </a:prstGeom>
          <a:solidFill>
            <a:schemeClr val="accent1">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6" name="TextBox 5">
            <a:extLst>
              <a:ext uri="{FF2B5EF4-FFF2-40B4-BE49-F238E27FC236}">
                <a16:creationId xmlns:a16="http://schemas.microsoft.com/office/drawing/2014/main" id="{54A16668-DEC5-2EF1-090A-59F666A75459}"/>
              </a:ext>
            </a:extLst>
          </p:cNvPr>
          <p:cNvSpPr txBox="1"/>
          <p:nvPr/>
        </p:nvSpPr>
        <p:spPr>
          <a:xfrm>
            <a:off x="657446" y="1092329"/>
            <a:ext cx="3385743" cy="430887"/>
          </a:xfrm>
          <a:prstGeom prst="rect">
            <a:avLst/>
          </a:prstGeom>
          <a:noFill/>
        </p:spPr>
        <p:txBody>
          <a:bodyPr wrap="square" rtlCol="0">
            <a:spAutoFit/>
          </a:bodyPr>
          <a:lstStyle/>
          <a:p>
            <a:pPr>
              <a:buClrTx/>
              <a:buFontTx/>
              <a:buNone/>
              <a:defRPr/>
            </a:pPr>
            <a:r>
              <a:rPr lang="en-US" sz="2200" b="1" dirty="0">
                <a:solidFill>
                  <a:srgbClr val="B94F6B"/>
                </a:solidFill>
                <a:latin typeface="Arial" panose="020B0604020202020204" pitchFamily="34" charset="0"/>
                <a:cs typeface="Arial" panose="020B0604020202020204" pitchFamily="34" charset="0"/>
              </a:rPr>
              <a:t>Danh </a:t>
            </a:r>
            <a:r>
              <a:rPr lang="en-US" sz="2200" b="1" dirty="0" err="1">
                <a:solidFill>
                  <a:srgbClr val="B94F6B"/>
                </a:solidFill>
                <a:latin typeface="Arial" panose="020B0604020202020204" pitchFamily="34" charset="0"/>
                <a:cs typeface="Arial" panose="020B0604020202020204" pitchFamily="34" charset="0"/>
              </a:rPr>
              <a:t>pháp</a:t>
            </a:r>
            <a:r>
              <a:rPr lang="en-US" sz="2200" b="1" dirty="0">
                <a:solidFill>
                  <a:srgbClr val="B94F6B"/>
                </a:solidFill>
                <a:latin typeface="Arial" panose="020B0604020202020204" pitchFamily="34" charset="0"/>
                <a:cs typeface="Arial" panose="020B0604020202020204" pitchFamily="34" charset="0"/>
              </a:rPr>
              <a:t> </a:t>
            </a:r>
            <a:r>
              <a:rPr lang="en-US" sz="2200" b="1" dirty="0" err="1">
                <a:solidFill>
                  <a:srgbClr val="B94F6B"/>
                </a:solidFill>
                <a:latin typeface="Arial" panose="020B0604020202020204" pitchFamily="34" charset="0"/>
                <a:cs typeface="Arial" panose="020B0604020202020204" pitchFamily="34" charset="0"/>
              </a:rPr>
              <a:t>gốc</a:t>
            </a:r>
            <a:r>
              <a:rPr lang="en-US" sz="2200" b="1" dirty="0">
                <a:solidFill>
                  <a:srgbClr val="B94F6B"/>
                </a:solidFill>
                <a:latin typeface="Arial" panose="020B0604020202020204" pitchFamily="34" charset="0"/>
                <a:cs typeface="Arial" panose="020B0604020202020204" pitchFamily="34" charset="0"/>
              </a:rPr>
              <a:t> - </a:t>
            </a:r>
            <a:r>
              <a:rPr lang="en-US" sz="2200" b="1" dirty="0" err="1">
                <a:solidFill>
                  <a:srgbClr val="B94F6B"/>
                </a:solidFill>
                <a:latin typeface="Arial" panose="020B0604020202020204" pitchFamily="34" charset="0"/>
                <a:cs typeface="Arial" panose="020B0604020202020204" pitchFamily="34" charset="0"/>
              </a:rPr>
              <a:t>chức</a:t>
            </a:r>
            <a:r>
              <a:rPr lang="en-US" sz="2200" b="1" dirty="0">
                <a:solidFill>
                  <a:srgbClr val="B94F6B"/>
                </a:solidFill>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05F88505-41C8-0B02-EDFF-981704926871}"/>
              </a:ext>
            </a:extLst>
          </p:cNvPr>
          <p:cNvGrpSpPr/>
          <p:nvPr/>
        </p:nvGrpSpPr>
        <p:grpSpPr>
          <a:xfrm>
            <a:off x="716293" y="1861071"/>
            <a:ext cx="7711414" cy="672461"/>
            <a:chOff x="716293" y="1861071"/>
            <a:chExt cx="7711414" cy="672461"/>
          </a:xfrm>
        </p:grpSpPr>
        <p:grpSp>
          <p:nvGrpSpPr>
            <p:cNvPr id="7" name="Group 6">
              <a:extLst>
                <a:ext uri="{FF2B5EF4-FFF2-40B4-BE49-F238E27FC236}">
                  <a16:creationId xmlns:a16="http://schemas.microsoft.com/office/drawing/2014/main" id="{9FC2006B-BD2F-AD4E-7062-3B684641ADAE}"/>
                </a:ext>
              </a:extLst>
            </p:cNvPr>
            <p:cNvGrpSpPr/>
            <p:nvPr/>
          </p:nvGrpSpPr>
          <p:grpSpPr>
            <a:xfrm>
              <a:off x="3272376" y="1861071"/>
              <a:ext cx="5155331" cy="672461"/>
              <a:chOff x="3216926" y="2246386"/>
              <a:chExt cx="5155331" cy="672461"/>
            </a:xfrm>
          </p:grpSpPr>
          <p:sp>
            <p:nvSpPr>
              <p:cNvPr id="8" name="Rectangle: Rounded Corners 7">
                <a:extLst>
                  <a:ext uri="{FF2B5EF4-FFF2-40B4-BE49-F238E27FC236}">
                    <a16:creationId xmlns:a16="http://schemas.microsoft.com/office/drawing/2014/main" id="{91965880-3740-EC49-E475-6D62C5BE4F6E}"/>
                  </a:ext>
                </a:extLst>
              </p:cNvPr>
              <p:cNvSpPr/>
              <p:nvPr/>
            </p:nvSpPr>
            <p:spPr>
              <a:xfrm>
                <a:off x="3216926" y="2246386"/>
                <a:ext cx="3268049" cy="672461"/>
              </a:xfrm>
              <a:prstGeom prst="roundRect">
                <a:avLst/>
              </a:prstGeom>
              <a:solidFill>
                <a:srgbClr val="94CE51">
                  <a:lumMod val="60000"/>
                  <a:lumOff val="40000"/>
                </a:srgbClr>
              </a:solidFill>
              <a:ln w="25400" cap="flat" cmpd="sng" algn="ctr">
                <a:solidFill>
                  <a:srgbClr val="94CE5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err="1">
                    <a:ln>
                      <a:noFill/>
                    </a:ln>
                    <a:solidFill>
                      <a:srgbClr val="000000"/>
                    </a:solidFill>
                    <a:effectLst/>
                    <a:uLnTx/>
                    <a:uFillTx/>
                    <a:latin typeface="Arial"/>
                    <a:ea typeface="Calibri" panose="020F0502020204030204" pitchFamily="34" charset="0"/>
                    <a:cs typeface="Arial" panose="020B0604020202020204" pitchFamily="34" charset="0"/>
                  </a:rPr>
                  <a:t>Tên</a:t>
                </a:r>
                <a:r>
                  <a:rPr kumimoji="0" lang="fr-FR" sz="20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 gốc alkyl</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09189FFB-5FBD-26BC-F4ED-416E44329227}"/>
                  </a:ext>
                </a:extLst>
              </p:cNvPr>
              <p:cNvSpPr/>
              <p:nvPr/>
            </p:nvSpPr>
            <p:spPr>
              <a:xfrm>
                <a:off x="7317863" y="2246386"/>
                <a:ext cx="1054394" cy="672461"/>
              </a:xfrm>
              <a:prstGeom prst="roundRect">
                <a:avLst/>
              </a:prstGeom>
              <a:solidFill>
                <a:schemeClr val="accent1"/>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10" name="Plus Sign 9">
                <a:extLst>
                  <a:ext uri="{FF2B5EF4-FFF2-40B4-BE49-F238E27FC236}">
                    <a16:creationId xmlns:a16="http://schemas.microsoft.com/office/drawing/2014/main" id="{537835B0-13D2-6D54-8D97-8B2B66EB2340}"/>
                  </a:ext>
                </a:extLst>
              </p:cNvPr>
              <p:cNvSpPr/>
              <p:nvPr/>
            </p:nvSpPr>
            <p:spPr>
              <a:xfrm>
                <a:off x="6733519" y="2400750"/>
                <a:ext cx="342000" cy="342000"/>
              </a:xfrm>
              <a:prstGeom prst="mathPlus">
                <a:avLst>
                  <a:gd name="adj1" fmla="val 0"/>
                </a:avLst>
              </a:prstGeom>
              <a:solidFill>
                <a:srgbClr val="000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1EEE5"/>
                  </a:solidFill>
                  <a:effectLst/>
                  <a:uLnTx/>
                  <a:uFillTx/>
                  <a:latin typeface="Arial"/>
                  <a:ea typeface="+mn-ea"/>
                  <a:cs typeface="+mn-cs"/>
                </a:endParaRPr>
              </a:p>
            </p:txBody>
          </p:sp>
        </p:grpSp>
        <p:sp>
          <p:nvSpPr>
            <p:cNvPr id="20" name="Rectangle: Rounded Corners 19">
              <a:extLst>
                <a:ext uri="{FF2B5EF4-FFF2-40B4-BE49-F238E27FC236}">
                  <a16:creationId xmlns:a16="http://schemas.microsoft.com/office/drawing/2014/main" id="{C1F4DB76-4155-FABF-D858-1F91D2BE6972}"/>
                </a:ext>
              </a:extLst>
            </p:cNvPr>
            <p:cNvSpPr/>
            <p:nvPr/>
          </p:nvSpPr>
          <p:spPr>
            <a:xfrm>
              <a:off x="716293" y="1861071"/>
              <a:ext cx="1667744" cy="672461"/>
            </a:xfrm>
            <a:prstGeom prst="roundRect">
              <a:avLst/>
            </a:prstGeom>
            <a:solidFill>
              <a:schemeClr val="accent3"/>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Tên</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21" name="Equals 20">
              <a:extLst>
                <a:ext uri="{FF2B5EF4-FFF2-40B4-BE49-F238E27FC236}">
                  <a16:creationId xmlns:a16="http://schemas.microsoft.com/office/drawing/2014/main" id="{0BDB8F7F-2C06-4988-B93F-2394CAA3A0F8}"/>
                </a:ext>
              </a:extLst>
            </p:cNvPr>
            <p:cNvSpPr/>
            <p:nvPr/>
          </p:nvSpPr>
          <p:spPr>
            <a:xfrm>
              <a:off x="2609396" y="2041762"/>
              <a:ext cx="414436" cy="347097"/>
            </a:xfrm>
            <a:prstGeom prst="mathEqual">
              <a:avLst>
                <a:gd name="adj1" fmla="val 7650"/>
                <a:gd name="adj2" fmla="val 30804"/>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26">
            <a:extLst>
              <a:ext uri="{FF2B5EF4-FFF2-40B4-BE49-F238E27FC236}">
                <a16:creationId xmlns:a16="http://schemas.microsoft.com/office/drawing/2014/main" id="{8DF56C19-7267-A823-390A-E13831CB0F63}"/>
              </a:ext>
            </a:extLst>
          </p:cNvPr>
          <p:cNvPicPr>
            <a:picLocks noChangeAspect="1"/>
          </p:cNvPicPr>
          <p:nvPr/>
        </p:nvPicPr>
        <p:blipFill>
          <a:blip r:embed="rId2"/>
          <a:stretch>
            <a:fillRect/>
          </a:stretch>
        </p:blipFill>
        <p:spPr>
          <a:xfrm>
            <a:off x="7717119" y="0"/>
            <a:ext cx="1421176" cy="1355381"/>
          </a:xfrm>
          <a:prstGeom prst="rect">
            <a:avLst/>
          </a:prstGeom>
        </p:spPr>
      </p:pic>
      <p:grpSp>
        <p:nvGrpSpPr>
          <p:cNvPr id="22" name="Group 21">
            <a:extLst>
              <a:ext uri="{FF2B5EF4-FFF2-40B4-BE49-F238E27FC236}">
                <a16:creationId xmlns:a16="http://schemas.microsoft.com/office/drawing/2014/main" id="{B7851DAD-9A7B-C536-6F92-C3742DFA0942}"/>
              </a:ext>
            </a:extLst>
          </p:cNvPr>
          <p:cNvGrpSpPr/>
          <p:nvPr/>
        </p:nvGrpSpPr>
        <p:grpSpPr>
          <a:xfrm>
            <a:off x="778932" y="2871387"/>
            <a:ext cx="7586135" cy="1937020"/>
            <a:chOff x="1083733" y="3081867"/>
            <a:chExt cx="7586135" cy="1937020"/>
          </a:xfrm>
        </p:grpSpPr>
        <p:sp>
          <p:nvSpPr>
            <p:cNvPr id="14" name="Rectangle: Rounded Corners 13">
              <a:extLst>
                <a:ext uri="{FF2B5EF4-FFF2-40B4-BE49-F238E27FC236}">
                  <a16:creationId xmlns:a16="http://schemas.microsoft.com/office/drawing/2014/main" id="{9E95D35D-FC95-AEF8-A7B3-C8870DB71F7F}"/>
                </a:ext>
              </a:extLst>
            </p:cNvPr>
            <p:cNvSpPr/>
            <p:nvPr/>
          </p:nvSpPr>
          <p:spPr>
            <a:xfrm>
              <a:off x="1083733" y="3081867"/>
              <a:ext cx="7343974" cy="1634066"/>
            </a:xfrm>
            <a:prstGeom prst="roundRect">
              <a:avLst>
                <a:gd name="adj" fmla="val 9931"/>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Sử dụng tiền tố di, tri,… để mô tả 2,</a:t>
              </a:r>
              <a:r>
                <a:rPr lang="en-US" sz="2000">
                  <a:solidFill>
                    <a:srgbClr val="000000"/>
                  </a:solidFill>
                </a:rPr>
                <a:t> </a:t>
              </a:r>
              <a:r>
                <a:rPr lang="vi-VN" sz="2000">
                  <a:solidFill>
                    <a:srgbClr val="000000"/>
                  </a:solidFill>
                </a:rPr>
                <a:t>3,… gốc alkyl giống nhau như diethyl, trimethyl; hoặc có 2,</a:t>
              </a:r>
              <a:r>
                <a:rPr lang="en-US" sz="2000">
                  <a:solidFill>
                    <a:srgbClr val="000000"/>
                  </a:solidFill>
                </a:rPr>
                <a:t> </a:t>
              </a:r>
              <a:r>
                <a:rPr lang="vi-VN" sz="2000">
                  <a:solidFill>
                    <a:srgbClr val="000000"/>
                  </a:solidFill>
                </a:rPr>
                <a:t>3,.. nhóm amine, như methylenediamine (NH</a:t>
              </a:r>
              <a:r>
                <a:rPr lang="en-US" sz="2000" baseline="-25000">
                  <a:solidFill>
                    <a:srgbClr val="000000"/>
                  </a:solidFill>
                </a:rPr>
                <a:t>2</a:t>
              </a:r>
              <a:r>
                <a:rPr lang="en-US" sz="2000">
                  <a:solidFill>
                    <a:srgbClr val="000000"/>
                  </a:solidFill>
                </a:rPr>
                <a:t>CH</a:t>
              </a:r>
              <a:r>
                <a:rPr lang="en-US" sz="2000" baseline="-25000">
                  <a:solidFill>
                    <a:srgbClr val="000000"/>
                  </a:solidFill>
                </a:rPr>
                <a:t>2</a:t>
              </a:r>
              <a:r>
                <a:rPr lang="en-US" sz="2000">
                  <a:solidFill>
                    <a:srgbClr val="000000"/>
                  </a:solidFill>
                </a:rPr>
                <a:t>NH</a:t>
              </a:r>
              <a:r>
                <a:rPr lang="en-US" sz="2000" baseline="-25000">
                  <a:solidFill>
                    <a:srgbClr val="000000"/>
                  </a:solidFill>
                </a:rPr>
                <a:t>2</a:t>
              </a:r>
              <a:r>
                <a:rPr lang="vi-VN" sz="2000">
                  <a:solidFill>
                    <a:srgbClr val="000000"/>
                  </a:solidFill>
                </a:rPr>
                <a:t>).</a:t>
              </a:r>
              <a:endParaRPr lang="en-US" sz="2000">
                <a:solidFill>
                  <a:srgbClr val="000000"/>
                </a:solidFill>
              </a:endParaRPr>
            </a:p>
          </p:txBody>
        </p:sp>
        <p:pic>
          <p:nvPicPr>
            <p:cNvPr id="13" name="Picture 17">
              <a:extLst>
                <a:ext uri="{FF2B5EF4-FFF2-40B4-BE49-F238E27FC236}">
                  <a16:creationId xmlns:a16="http://schemas.microsoft.com/office/drawing/2014/main" id="{4D501269-1913-1563-9DD5-999FC2D081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897653" y="4246672"/>
              <a:ext cx="772215" cy="772215"/>
            </a:xfrm>
            <a:prstGeom prst="rect">
              <a:avLst/>
            </a:prstGeom>
          </p:spPr>
        </p:pic>
      </p:grpSp>
    </p:spTree>
    <p:extLst>
      <p:ext uri="{BB962C8B-B14F-4D97-AF65-F5344CB8AC3E}">
        <p14:creationId xmlns:p14="http://schemas.microsoft.com/office/powerpoint/2010/main" val="379384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202038-A6AA-3693-BF88-61BC1816B5AF}"/>
              </a:ext>
            </a:extLst>
          </p:cNvPr>
          <p:cNvGrpSpPr/>
          <p:nvPr/>
        </p:nvGrpSpPr>
        <p:grpSpPr>
          <a:xfrm>
            <a:off x="-1" y="-2"/>
            <a:ext cx="3104708" cy="669851"/>
            <a:chOff x="-1" y="-2"/>
            <a:chExt cx="2577031" cy="669851"/>
          </a:xfrm>
        </p:grpSpPr>
        <p:sp>
          <p:nvSpPr>
            <p:cNvPr id="3" name="Rectangle: Single Corner Rounded 2">
              <a:extLst>
                <a:ext uri="{FF2B5EF4-FFF2-40B4-BE49-F238E27FC236}">
                  <a16:creationId xmlns:a16="http://schemas.microsoft.com/office/drawing/2014/main" id="{580D58EF-8F3C-3ED0-E7A8-4BCD1F0D4AFC}"/>
                </a:ext>
              </a:extLst>
            </p:cNvPr>
            <p:cNvSpPr/>
            <p:nvPr/>
          </p:nvSpPr>
          <p:spPr>
            <a:xfrm flipV="1">
              <a:off x="-1" y="-2"/>
              <a:ext cx="2577031" cy="669851"/>
            </a:xfrm>
            <a:prstGeom prst="round1Rect">
              <a:avLst>
                <a:gd name="adj" fmla="val 3254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FDF4C2-9EB3-F77B-3F20-1675E9BC747F}"/>
                </a:ext>
              </a:extLst>
            </p:cNvPr>
            <p:cNvSpPr txBox="1"/>
            <p:nvPr/>
          </p:nvSpPr>
          <p:spPr>
            <a:xfrm>
              <a:off x="117763" y="82296"/>
              <a:ext cx="2369448" cy="523220"/>
            </a:xfrm>
            <a:prstGeom prst="rect">
              <a:avLst/>
            </a:prstGeom>
            <a:noFill/>
          </p:spPr>
          <p:txBody>
            <a:bodyPr wrap="square" rtlCol="0">
              <a:spAutoFit/>
            </a:bodyPr>
            <a:lstStyle/>
            <a:p>
              <a:pPr algn="ctr"/>
              <a:r>
                <a:rPr lang="en-US" sz="2800" b="1" dirty="0">
                  <a:solidFill>
                    <a:schemeClr val="bg1"/>
                  </a:solidFill>
                </a:rPr>
                <a:t>2</a:t>
              </a:r>
              <a:r>
                <a:rPr lang="en-US" sz="2800" b="1">
                  <a:solidFill>
                    <a:schemeClr val="bg1"/>
                  </a:solidFill>
                </a:rPr>
                <a:t>. </a:t>
              </a:r>
              <a:r>
                <a:rPr lang="en-US" sz="2800" b="1" dirty="0">
                  <a:solidFill>
                    <a:schemeClr val="bg1"/>
                  </a:solidFill>
                </a:rPr>
                <a:t>DANH PHÁP</a:t>
              </a:r>
            </a:p>
          </p:txBody>
        </p:sp>
      </p:grpSp>
      <p:sp>
        <p:nvSpPr>
          <p:cNvPr id="11" name="Arrow: Pentagon 10">
            <a:extLst>
              <a:ext uri="{FF2B5EF4-FFF2-40B4-BE49-F238E27FC236}">
                <a16:creationId xmlns:a16="http://schemas.microsoft.com/office/drawing/2014/main" id="{9E329DD6-FD50-B454-AC55-4E3DE3E30452}"/>
              </a:ext>
            </a:extLst>
          </p:cNvPr>
          <p:cNvSpPr/>
          <p:nvPr/>
        </p:nvSpPr>
        <p:spPr>
          <a:xfrm>
            <a:off x="-1" y="980934"/>
            <a:ext cx="457200" cy="298557"/>
          </a:xfrm>
          <a:prstGeom prst="homePlate">
            <a:avLst/>
          </a:prstGeom>
          <a:solidFill>
            <a:schemeClr val="accent1">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2" name="TextBox 11">
            <a:extLst>
              <a:ext uri="{FF2B5EF4-FFF2-40B4-BE49-F238E27FC236}">
                <a16:creationId xmlns:a16="http://schemas.microsoft.com/office/drawing/2014/main" id="{405AA881-F6D3-B7AC-3299-BA203829E635}"/>
              </a:ext>
            </a:extLst>
          </p:cNvPr>
          <p:cNvSpPr txBox="1"/>
          <p:nvPr/>
        </p:nvSpPr>
        <p:spPr>
          <a:xfrm>
            <a:off x="657446" y="897833"/>
            <a:ext cx="3138376" cy="430887"/>
          </a:xfrm>
          <a:prstGeom prst="rect">
            <a:avLst/>
          </a:prstGeom>
          <a:noFill/>
        </p:spPr>
        <p:txBody>
          <a:bodyPr wrap="square" rtlCol="0">
            <a:spAutoFit/>
          </a:bodyPr>
          <a:lstStyle/>
          <a:p>
            <a:pPr>
              <a:buClrTx/>
              <a:buFontTx/>
              <a:buNone/>
              <a:defRPr/>
            </a:pPr>
            <a:r>
              <a:rPr lang="en-US" sz="2200" b="1" dirty="0">
                <a:solidFill>
                  <a:srgbClr val="B94F6B"/>
                </a:solidFill>
                <a:latin typeface="Arial" panose="020B0604020202020204" pitchFamily="34" charset="0"/>
                <a:cs typeface="Arial" panose="020B0604020202020204" pitchFamily="34" charset="0"/>
              </a:rPr>
              <a:t>Danh </a:t>
            </a:r>
            <a:r>
              <a:rPr lang="en-US" sz="2200" b="1" dirty="0" err="1">
                <a:solidFill>
                  <a:srgbClr val="B94F6B"/>
                </a:solidFill>
                <a:latin typeface="Arial" panose="020B0604020202020204" pitchFamily="34" charset="0"/>
                <a:cs typeface="Arial" panose="020B0604020202020204" pitchFamily="34" charset="0"/>
              </a:rPr>
              <a:t>pháp</a:t>
            </a:r>
            <a:r>
              <a:rPr lang="en-US" sz="2200" b="1" dirty="0">
                <a:solidFill>
                  <a:srgbClr val="B94F6B"/>
                </a:solidFill>
                <a:latin typeface="Arial" panose="020B0604020202020204" pitchFamily="34" charset="0"/>
                <a:cs typeface="Arial" panose="020B0604020202020204" pitchFamily="34" charset="0"/>
              </a:rPr>
              <a:t> </a:t>
            </a:r>
            <a:r>
              <a:rPr lang="en-US" sz="2200" b="1" dirty="0" err="1">
                <a:solidFill>
                  <a:srgbClr val="B94F6B"/>
                </a:solidFill>
                <a:latin typeface="Arial" panose="020B0604020202020204" pitchFamily="34" charset="0"/>
                <a:cs typeface="Arial" panose="020B0604020202020204" pitchFamily="34" charset="0"/>
              </a:rPr>
              <a:t>thay</a:t>
            </a:r>
            <a:r>
              <a:rPr lang="en-US" sz="2200" b="1" dirty="0">
                <a:solidFill>
                  <a:srgbClr val="B94F6B"/>
                </a:solidFill>
                <a:latin typeface="Arial" panose="020B0604020202020204" pitchFamily="34" charset="0"/>
                <a:cs typeface="Arial" panose="020B0604020202020204" pitchFamily="34" charset="0"/>
              </a:rPr>
              <a:t> </a:t>
            </a:r>
            <a:r>
              <a:rPr lang="en-US" sz="2200" b="1" dirty="0" err="1">
                <a:solidFill>
                  <a:srgbClr val="B94F6B"/>
                </a:solidFill>
                <a:latin typeface="Arial" panose="020B0604020202020204" pitchFamily="34" charset="0"/>
                <a:cs typeface="Arial" panose="020B0604020202020204" pitchFamily="34" charset="0"/>
              </a:rPr>
              <a:t>thế</a:t>
            </a:r>
            <a:r>
              <a:rPr lang="en-US" sz="2200" b="1" dirty="0">
                <a:solidFill>
                  <a:srgbClr val="B94F6B"/>
                </a:solidFill>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5C922214-5466-60C8-AB9C-91C24B77D7EF}"/>
              </a:ext>
            </a:extLst>
          </p:cNvPr>
          <p:cNvGrpSpPr/>
          <p:nvPr/>
        </p:nvGrpSpPr>
        <p:grpSpPr>
          <a:xfrm>
            <a:off x="700262" y="2290319"/>
            <a:ext cx="7743475" cy="693282"/>
            <a:chOff x="2185594" y="2159986"/>
            <a:chExt cx="7743475" cy="693282"/>
          </a:xfrm>
        </p:grpSpPr>
        <p:cxnSp>
          <p:nvCxnSpPr>
            <p:cNvPr id="15" name="Straight Connector 14">
              <a:extLst>
                <a:ext uri="{FF2B5EF4-FFF2-40B4-BE49-F238E27FC236}">
                  <a16:creationId xmlns:a16="http://schemas.microsoft.com/office/drawing/2014/main" id="{050F3F66-F705-58C3-A795-6C407AB1A72A}"/>
                </a:ext>
              </a:extLst>
            </p:cNvPr>
            <p:cNvCxnSpPr>
              <a:cxnSpLocks/>
              <a:stCxn id="17" idx="3"/>
              <a:endCxn id="18" idx="1"/>
            </p:cNvCxnSpPr>
            <p:nvPr/>
          </p:nvCxnSpPr>
          <p:spPr>
            <a:xfrm>
              <a:off x="5323970" y="2506626"/>
              <a:ext cx="281009" cy="2"/>
            </a:xfrm>
            <a:prstGeom prst="line">
              <a:avLst/>
            </a:prstGeom>
            <a:noFill/>
            <a:ln w="19050" cap="flat" cmpd="sng" algn="ctr">
              <a:solidFill>
                <a:srgbClr val="000000"/>
              </a:solidFill>
              <a:prstDash val="solid"/>
            </a:ln>
            <a:effectLst/>
          </p:spPr>
        </p:cxnSp>
        <p:cxnSp>
          <p:nvCxnSpPr>
            <p:cNvPr id="16" name="Straight Connector 15">
              <a:extLst>
                <a:ext uri="{FF2B5EF4-FFF2-40B4-BE49-F238E27FC236}">
                  <a16:creationId xmlns:a16="http://schemas.microsoft.com/office/drawing/2014/main" id="{A0A4BE00-F15A-99A6-65B2-548E3E36A71B}"/>
                </a:ext>
              </a:extLst>
            </p:cNvPr>
            <p:cNvCxnSpPr>
              <a:cxnSpLocks/>
              <a:stCxn id="18" idx="3"/>
              <a:endCxn id="19" idx="1"/>
            </p:cNvCxnSpPr>
            <p:nvPr/>
          </p:nvCxnSpPr>
          <p:spPr>
            <a:xfrm flipV="1">
              <a:off x="8593666" y="2506627"/>
              <a:ext cx="281009" cy="1"/>
            </a:xfrm>
            <a:prstGeom prst="line">
              <a:avLst/>
            </a:prstGeom>
            <a:noFill/>
            <a:ln w="19050" cap="flat" cmpd="sng" algn="ctr">
              <a:solidFill>
                <a:srgbClr val="000000"/>
              </a:solidFill>
              <a:prstDash val="solid"/>
            </a:ln>
            <a:effectLst/>
          </p:spPr>
        </p:cxnSp>
        <p:sp>
          <p:nvSpPr>
            <p:cNvPr id="17" name="Rectangle: Rounded Corners 16">
              <a:extLst>
                <a:ext uri="{FF2B5EF4-FFF2-40B4-BE49-F238E27FC236}">
                  <a16:creationId xmlns:a16="http://schemas.microsoft.com/office/drawing/2014/main" id="{1BBC0567-7BCC-0419-A965-2321568D408D}"/>
                </a:ext>
              </a:extLst>
            </p:cNvPr>
            <p:cNvSpPr/>
            <p:nvPr/>
          </p:nvSpPr>
          <p:spPr>
            <a:xfrm>
              <a:off x="2185594" y="2159986"/>
              <a:ext cx="3138376" cy="693279"/>
            </a:xfrm>
            <a:prstGeom prst="roundRect">
              <a:avLst/>
            </a:prstGeom>
            <a:solidFill>
              <a:srgbClr val="94CE51">
                <a:lumMod val="60000"/>
                <a:lumOff val="40000"/>
              </a:srgbClr>
            </a:solidFill>
            <a:ln w="25400" cap="flat" cmpd="sng" algn="ctr">
              <a:solidFill>
                <a:srgbClr val="94CE51">
                  <a:lumMod val="60000"/>
                  <a:lumOff val="40000"/>
                </a:srgb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fr-FR" sz="200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 hydrocarbon</a:t>
              </a:r>
              <a:r>
                <a:rPr lang="fr-FR" sz="2000">
                  <a:latin typeface="Arial" panose="020B0604020202020204" pitchFamily="34" charset="0"/>
                  <a:ea typeface="Calibri" panose="020F0502020204030204" pitchFamily="34" charset="0"/>
                  <a:cs typeface="Arial" panose="020B0604020202020204" pitchFamily="34" charset="0"/>
                </a:rPr>
                <a:t> </a:t>
              </a: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bỏ</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 </a:t>
              </a:r>
              <a:endParaRPr kumimoji="0" lang="en-US" sz="2400" b="0" i="0" u="none" strike="noStrike" kern="0" cap="none" spc="0" normalizeH="0" baseline="0" noProof="0" dirty="0">
                <a:ln>
                  <a:noFill/>
                </a:ln>
                <a:solidFill>
                  <a:srgbClr val="F1EEE5"/>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E4D6D87B-733F-AF53-7601-003B3B6684FD}"/>
                </a:ext>
              </a:extLst>
            </p:cNvPr>
            <p:cNvSpPr/>
            <p:nvPr/>
          </p:nvSpPr>
          <p:spPr>
            <a:xfrm>
              <a:off x="5604979" y="2159988"/>
              <a:ext cx="2988687" cy="693280"/>
            </a:xfrm>
            <a:prstGeom prst="roundRect">
              <a:avLst/>
            </a:prstGeom>
            <a:solidFill>
              <a:srgbClr val="F48E29">
                <a:lumMod val="40000"/>
                <a:lumOff val="60000"/>
              </a:srgbClr>
            </a:solidFill>
            <a:ln w="25400" cap="flat" cmpd="sng" algn="ctr">
              <a:solidFill>
                <a:srgbClr val="F48E29">
                  <a:lumMod val="40000"/>
                  <a:lumOff val="60000"/>
                </a:srgb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fr-FR" sz="2000">
                  <a:ea typeface="Calibri" panose="020F0502020204030204" pitchFamily="34" charset="0"/>
                  <a:cs typeface="Arial" panose="020B0604020202020204" pitchFamily="34" charset="0"/>
                </a:rPr>
                <a:t>s</a:t>
              </a:r>
              <a:r>
                <a:rPr kumimoji="0" lang="fr-FR" sz="20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ố chỉ vị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trí</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nhóm</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6A9CE287-E16B-345D-DB6F-1F7855A70215}"/>
                </a:ext>
              </a:extLst>
            </p:cNvPr>
            <p:cNvSpPr/>
            <p:nvPr/>
          </p:nvSpPr>
          <p:spPr>
            <a:xfrm>
              <a:off x="8874675" y="2159987"/>
              <a:ext cx="1054394" cy="693280"/>
            </a:xfrm>
            <a:prstGeom prst="roundRect">
              <a:avLst/>
            </a:prstGeom>
            <a:solidFill>
              <a:schemeClr val="accent1"/>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sp>
        <p:nvSpPr>
          <p:cNvPr id="24" name="Rectangle: Rounded Corners 23">
            <a:extLst>
              <a:ext uri="{FF2B5EF4-FFF2-40B4-BE49-F238E27FC236}">
                <a16:creationId xmlns:a16="http://schemas.microsoft.com/office/drawing/2014/main" id="{18340C19-7629-8A0B-1A9D-6400DC3433E6}"/>
              </a:ext>
            </a:extLst>
          </p:cNvPr>
          <p:cNvSpPr/>
          <p:nvPr/>
        </p:nvSpPr>
        <p:spPr>
          <a:xfrm>
            <a:off x="3451335" y="1401977"/>
            <a:ext cx="2241330" cy="592567"/>
          </a:xfrm>
          <a:prstGeom prst="roundRect">
            <a:avLst/>
          </a:prstGeom>
          <a:solidFill>
            <a:schemeClr val="accent5">
              <a:lumMod val="75000"/>
            </a:schemeClr>
          </a:solidFill>
          <a:ln w="25400" cap="flat" cmpd="sng" algn="ctr">
            <a:solidFill>
              <a:schemeClr val="accent5">
                <a:lumMod val="75000"/>
              </a:scheme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fr-FR" sz="2400" b="1" i="1"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Amine bậc I</a:t>
            </a:r>
            <a:endParaRPr kumimoji="0" lang="en-US" sz="2400" b="1" i="1"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pic>
        <p:nvPicPr>
          <p:cNvPr id="27" name="Picture 26">
            <a:extLst>
              <a:ext uri="{FF2B5EF4-FFF2-40B4-BE49-F238E27FC236}">
                <a16:creationId xmlns:a16="http://schemas.microsoft.com/office/drawing/2014/main" id="{8DF56C19-7267-A823-390A-E13831CB0F63}"/>
              </a:ext>
            </a:extLst>
          </p:cNvPr>
          <p:cNvPicPr>
            <a:picLocks noChangeAspect="1"/>
          </p:cNvPicPr>
          <p:nvPr/>
        </p:nvPicPr>
        <p:blipFill>
          <a:blip r:embed="rId2"/>
          <a:stretch>
            <a:fillRect/>
          </a:stretch>
        </p:blipFill>
        <p:spPr>
          <a:xfrm>
            <a:off x="7717119" y="0"/>
            <a:ext cx="1421176" cy="1355381"/>
          </a:xfrm>
          <a:prstGeom prst="rect">
            <a:avLst/>
          </a:prstGeom>
        </p:spPr>
      </p:pic>
      <p:grpSp>
        <p:nvGrpSpPr>
          <p:cNvPr id="37" name="Group 36">
            <a:extLst>
              <a:ext uri="{FF2B5EF4-FFF2-40B4-BE49-F238E27FC236}">
                <a16:creationId xmlns:a16="http://schemas.microsoft.com/office/drawing/2014/main" id="{377CC02C-4C25-E30F-4F90-B52C5DAADC8D}"/>
              </a:ext>
            </a:extLst>
          </p:cNvPr>
          <p:cNvGrpSpPr/>
          <p:nvPr/>
        </p:nvGrpSpPr>
        <p:grpSpPr>
          <a:xfrm>
            <a:off x="314785" y="3291707"/>
            <a:ext cx="8514430" cy="1548216"/>
            <a:chOff x="446678" y="3553823"/>
            <a:chExt cx="8514430" cy="1548216"/>
          </a:xfrm>
        </p:grpSpPr>
        <p:sp>
          <p:nvSpPr>
            <p:cNvPr id="38" name="Rectangle: Rounded Corners 37">
              <a:extLst>
                <a:ext uri="{FF2B5EF4-FFF2-40B4-BE49-F238E27FC236}">
                  <a16:creationId xmlns:a16="http://schemas.microsoft.com/office/drawing/2014/main" id="{F1EE8144-F210-E521-AB37-C588EAC033EB}"/>
                </a:ext>
              </a:extLst>
            </p:cNvPr>
            <p:cNvSpPr/>
            <p:nvPr/>
          </p:nvSpPr>
          <p:spPr>
            <a:xfrm>
              <a:off x="446678" y="3553823"/>
              <a:ext cx="7981029" cy="1162109"/>
            </a:xfrm>
            <a:prstGeom prst="roundRect">
              <a:avLst>
                <a:gd name="adj" fmla="val 9931"/>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Chọn mạch carbon dài nhất có chứa nguyên tử nitrogen làm mạch chính, số thứ tự bắt đầu từ nguyên tử carbon dầu mạch gần N nhất.</a:t>
              </a:r>
            </a:p>
          </p:txBody>
        </p:sp>
        <p:pic>
          <p:nvPicPr>
            <p:cNvPr id="39" name="Picture 17">
              <a:extLst>
                <a:ext uri="{FF2B5EF4-FFF2-40B4-BE49-F238E27FC236}">
                  <a16:creationId xmlns:a16="http://schemas.microsoft.com/office/drawing/2014/main" id="{0B322A36-A5B5-7DC6-6C64-4BB38EA0A4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188893" y="4329824"/>
              <a:ext cx="772215" cy="772215"/>
            </a:xfrm>
            <a:prstGeom prst="rect">
              <a:avLst/>
            </a:prstGeom>
          </p:spPr>
        </p:pic>
      </p:grpSp>
    </p:spTree>
    <p:extLst>
      <p:ext uri="{BB962C8B-B14F-4D97-AF65-F5344CB8AC3E}">
        <p14:creationId xmlns:p14="http://schemas.microsoft.com/office/powerpoint/2010/main" val="405046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202038-A6AA-3693-BF88-61BC1816B5AF}"/>
              </a:ext>
            </a:extLst>
          </p:cNvPr>
          <p:cNvGrpSpPr/>
          <p:nvPr/>
        </p:nvGrpSpPr>
        <p:grpSpPr>
          <a:xfrm>
            <a:off x="-1" y="-2"/>
            <a:ext cx="3104708" cy="669851"/>
            <a:chOff x="-1" y="-2"/>
            <a:chExt cx="2577031" cy="669851"/>
          </a:xfrm>
        </p:grpSpPr>
        <p:sp>
          <p:nvSpPr>
            <p:cNvPr id="3" name="Rectangle: Single Corner Rounded 2">
              <a:extLst>
                <a:ext uri="{FF2B5EF4-FFF2-40B4-BE49-F238E27FC236}">
                  <a16:creationId xmlns:a16="http://schemas.microsoft.com/office/drawing/2014/main" id="{580D58EF-8F3C-3ED0-E7A8-4BCD1F0D4AFC}"/>
                </a:ext>
              </a:extLst>
            </p:cNvPr>
            <p:cNvSpPr/>
            <p:nvPr/>
          </p:nvSpPr>
          <p:spPr>
            <a:xfrm flipV="1">
              <a:off x="-1" y="-2"/>
              <a:ext cx="2577031" cy="669851"/>
            </a:xfrm>
            <a:prstGeom prst="round1Rect">
              <a:avLst>
                <a:gd name="adj" fmla="val 3254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FDF4C2-9EB3-F77B-3F20-1675E9BC747F}"/>
                </a:ext>
              </a:extLst>
            </p:cNvPr>
            <p:cNvSpPr txBox="1"/>
            <p:nvPr/>
          </p:nvSpPr>
          <p:spPr>
            <a:xfrm>
              <a:off x="117763" y="82296"/>
              <a:ext cx="2369448" cy="523220"/>
            </a:xfrm>
            <a:prstGeom prst="rect">
              <a:avLst/>
            </a:prstGeom>
            <a:noFill/>
          </p:spPr>
          <p:txBody>
            <a:bodyPr wrap="square" rtlCol="0">
              <a:spAutoFit/>
            </a:bodyPr>
            <a:lstStyle/>
            <a:p>
              <a:pPr algn="ctr"/>
              <a:r>
                <a:rPr lang="en-US" sz="2800" b="1" dirty="0">
                  <a:solidFill>
                    <a:schemeClr val="bg1"/>
                  </a:solidFill>
                </a:rPr>
                <a:t>2</a:t>
              </a:r>
              <a:r>
                <a:rPr lang="en-US" sz="2800" b="1">
                  <a:solidFill>
                    <a:schemeClr val="bg1"/>
                  </a:solidFill>
                </a:rPr>
                <a:t>. </a:t>
              </a:r>
              <a:r>
                <a:rPr lang="en-US" sz="2800" b="1" dirty="0">
                  <a:solidFill>
                    <a:schemeClr val="bg1"/>
                  </a:solidFill>
                </a:rPr>
                <a:t>DANH PHÁP</a:t>
              </a:r>
            </a:p>
          </p:txBody>
        </p:sp>
      </p:grpSp>
      <p:sp>
        <p:nvSpPr>
          <p:cNvPr id="11" name="Arrow: Pentagon 10">
            <a:extLst>
              <a:ext uri="{FF2B5EF4-FFF2-40B4-BE49-F238E27FC236}">
                <a16:creationId xmlns:a16="http://schemas.microsoft.com/office/drawing/2014/main" id="{9E329DD6-FD50-B454-AC55-4E3DE3E30452}"/>
              </a:ext>
            </a:extLst>
          </p:cNvPr>
          <p:cNvSpPr/>
          <p:nvPr/>
        </p:nvSpPr>
        <p:spPr>
          <a:xfrm>
            <a:off x="-1" y="980934"/>
            <a:ext cx="457200" cy="298557"/>
          </a:xfrm>
          <a:prstGeom prst="homePlate">
            <a:avLst/>
          </a:prstGeom>
          <a:solidFill>
            <a:schemeClr val="accent1">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2" name="TextBox 11">
            <a:extLst>
              <a:ext uri="{FF2B5EF4-FFF2-40B4-BE49-F238E27FC236}">
                <a16:creationId xmlns:a16="http://schemas.microsoft.com/office/drawing/2014/main" id="{405AA881-F6D3-B7AC-3299-BA203829E635}"/>
              </a:ext>
            </a:extLst>
          </p:cNvPr>
          <p:cNvSpPr txBox="1"/>
          <p:nvPr/>
        </p:nvSpPr>
        <p:spPr>
          <a:xfrm>
            <a:off x="657446" y="897833"/>
            <a:ext cx="3138376" cy="430887"/>
          </a:xfrm>
          <a:prstGeom prst="rect">
            <a:avLst/>
          </a:prstGeom>
          <a:noFill/>
        </p:spPr>
        <p:txBody>
          <a:bodyPr wrap="square" rtlCol="0">
            <a:spAutoFit/>
          </a:bodyPr>
          <a:lstStyle/>
          <a:p>
            <a:pPr>
              <a:buClrTx/>
              <a:buFontTx/>
              <a:buNone/>
              <a:defRPr/>
            </a:pPr>
            <a:r>
              <a:rPr lang="en-US" sz="2200" b="1" dirty="0">
                <a:solidFill>
                  <a:srgbClr val="B94F6B"/>
                </a:solidFill>
                <a:latin typeface="Arial" panose="020B0604020202020204" pitchFamily="34" charset="0"/>
                <a:cs typeface="Arial" panose="020B0604020202020204" pitchFamily="34" charset="0"/>
              </a:rPr>
              <a:t>Danh </a:t>
            </a:r>
            <a:r>
              <a:rPr lang="en-US" sz="2200" b="1" dirty="0" err="1">
                <a:solidFill>
                  <a:srgbClr val="B94F6B"/>
                </a:solidFill>
                <a:latin typeface="Arial" panose="020B0604020202020204" pitchFamily="34" charset="0"/>
                <a:cs typeface="Arial" panose="020B0604020202020204" pitchFamily="34" charset="0"/>
              </a:rPr>
              <a:t>pháp</a:t>
            </a:r>
            <a:r>
              <a:rPr lang="en-US" sz="2200" b="1" dirty="0">
                <a:solidFill>
                  <a:srgbClr val="B94F6B"/>
                </a:solidFill>
                <a:latin typeface="Arial" panose="020B0604020202020204" pitchFamily="34" charset="0"/>
                <a:cs typeface="Arial" panose="020B0604020202020204" pitchFamily="34" charset="0"/>
              </a:rPr>
              <a:t> </a:t>
            </a:r>
            <a:r>
              <a:rPr lang="en-US" sz="2200" b="1" dirty="0" err="1">
                <a:solidFill>
                  <a:srgbClr val="B94F6B"/>
                </a:solidFill>
                <a:latin typeface="Arial" panose="020B0604020202020204" pitchFamily="34" charset="0"/>
                <a:cs typeface="Arial" panose="020B0604020202020204" pitchFamily="34" charset="0"/>
              </a:rPr>
              <a:t>thay</a:t>
            </a:r>
            <a:r>
              <a:rPr lang="en-US" sz="2200" b="1" dirty="0">
                <a:solidFill>
                  <a:srgbClr val="B94F6B"/>
                </a:solidFill>
                <a:latin typeface="Arial" panose="020B0604020202020204" pitchFamily="34" charset="0"/>
                <a:cs typeface="Arial" panose="020B0604020202020204" pitchFamily="34" charset="0"/>
              </a:rPr>
              <a:t> </a:t>
            </a:r>
            <a:r>
              <a:rPr lang="en-US" sz="2200" b="1" dirty="0" err="1">
                <a:solidFill>
                  <a:srgbClr val="B94F6B"/>
                </a:solidFill>
                <a:latin typeface="Arial" panose="020B0604020202020204" pitchFamily="34" charset="0"/>
                <a:cs typeface="Arial" panose="020B0604020202020204" pitchFamily="34" charset="0"/>
              </a:rPr>
              <a:t>thế</a:t>
            </a:r>
            <a:r>
              <a:rPr lang="en-US" sz="2200" b="1" dirty="0">
                <a:solidFill>
                  <a:srgbClr val="B94F6B"/>
                </a:solidFill>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5C922214-5466-60C8-AB9C-91C24B77D7EF}"/>
              </a:ext>
            </a:extLst>
          </p:cNvPr>
          <p:cNvGrpSpPr/>
          <p:nvPr/>
        </p:nvGrpSpPr>
        <p:grpSpPr>
          <a:xfrm>
            <a:off x="700262" y="2175091"/>
            <a:ext cx="7743475" cy="693282"/>
            <a:chOff x="2185594" y="2159986"/>
            <a:chExt cx="7743475" cy="693282"/>
          </a:xfrm>
        </p:grpSpPr>
        <p:cxnSp>
          <p:nvCxnSpPr>
            <p:cNvPr id="15" name="Straight Connector 14">
              <a:extLst>
                <a:ext uri="{FF2B5EF4-FFF2-40B4-BE49-F238E27FC236}">
                  <a16:creationId xmlns:a16="http://schemas.microsoft.com/office/drawing/2014/main" id="{050F3F66-F705-58C3-A795-6C407AB1A72A}"/>
                </a:ext>
              </a:extLst>
            </p:cNvPr>
            <p:cNvCxnSpPr>
              <a:cxnSpLocks/>
              <a:stCxn id="17" idx="3"/>
              <a:endCxn id="18" idx="1"/>
            </p:cNvCxnSpPr>
            <p:nvPr/>
          </p:nvCxnSpPr>
          <p:spPr>
            <a:xfrm>
              <a:off x="5323970" y="2506626"/>
              <a:ext cx="281009" cy="2"/>
            </a:xfrm>
            <a:prstGeom prst="line">
              <a:avLst/>
            </a:prstGeom>
            <a:noFill/>
            <a:ln w="19050" cap="flat" cmpd="sng" algn="ctr">
              <a:solidFill>
                <a:srgbClr val="000000"/>
              </a:solidFill>
              <a:prstDash val="solid"/>
            </a:ln>
            <a:effectLst/>
          </p:spPr>
        </p:cxnSp>
        <p:cxnSp>
          <p:nvCxnSpPr>
            <p:cNvPr id="16" name="Straight Connector 15">
              <a:extLst>
                <a:ext uri="{FF2B5EF4-FFF2-40B4-BE49-F238E27FC236}">
                  <a16:creationId xmlns:a16="http://schemas.microsoft.com/office/drawing/2014/main" id="{A0A4BE00-F15A-99A6-65B2-548E3E36A71B}"/>
                </a:ext>
              </a:extLst>
            </p:cNvPr>
            <p:cNvCxnSpPr>
              <a:cxnSpLocks/>
              <a:stCxn id="18" idx="3"/>
              <a:endCxn id="19" idx="1"/>
            </p:cNvCxnSpPr>
            <p:nvPr/>
          </p:nvCxnSpPr>
          <p:spPr>
            <a:xfrm flipV="1">
              <a:off x="8593666" y="2506627"/>
              <a:ext cx="281009" cy="1"/>
            </a:xfrm>
            <a:prstGeom prst="line">
              <a:avLst/>
            </a:prstGeom>
            <a:noFill/>
            <a:ln w="19050" cap="flat" cmpd="sng" algn="ctr">
              <a:solidFill>
                <a:srgbClr val="000000"/>
              </a:solidFill>
              <a:prstDash val="solid"/>
            </a:ln>
            <a:effectLst/>
          </p:spPr>
        </p:cxnSp>
        <p:sp>
          <p:nvSpPr>
            <p:cNvPr id="17" name="Rectangle: Rounded Corners 16">
              <a:extLst>
                <a:ext uri="{FF2B5EF4-FFF2-40B4-BE49-F238E27FC236}">
                  <a16:creationId xmlns:a16="http://schemas.microsoft.com/office/drawing/2014/main" id="{1BBC0567-7BCC-0419-A965-2321568D408D}"/>
                </a:ext>
              </a:extLst>
            </p:cNvPr>
            <p:cNvSpPr/>
            <p:nvPr/>
          </p:nvSpPr>
          <p:spPr>
            <a:xfrm>
              <a:off x="2185594" y="2159986"/>
              <a:ext cx="3138376" cy="693279"/>
            </a:xfrm>
            <a:prstGeom prst="roundRect">
              <a:avLst/>
            </a:prstGeom>
            <a:solidFill>
              <a:srgbClr val="94CE51">
                <a:lumMod val="60000"/>
                <a:lumOff val="40000"/>
              </a:srgbClr>
            </a:solidFill>
            <a:ln w="25400" cap="flat" cmpd="sng" algn="ctr">
              <a:solidFill>
                <a:srgbClr val="94CE51">
                  <a:lumMod val="60000"/>
                  <a:lumOff val="40000"/>
                </a:srgb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fr-FR" sz="200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 hydrocarbon</a:t>
              </a:r>
              <a:r>
                <a:rPr lang="fr-FR" sz="2000">
                  <a:latin typeface="Arial" panose="020B0604020202020204" pitchFamily="34" charset="0"/>
                  <a:ea typeface="Calibri" panose="020F0502020204030204" pitchFamily="34" charset="0"/>
                  <a:cs typeface="Arial" panose="020B0604020202020204" pitchFamily="34" charset="0"/>
                </a:rPr>
                <a:t> </a:t>
              </a: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bỏ</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 </a:t>
              </a:r>
              <a:endParaRPr kumimoji="0" lang="en-US" sz="2400" b="0" i="0" u="none" strike="noStrike" kern="0" cap="none" spc="0" normalizeH="0" baseline="0" noProof="0" dirty="0">
                <a:ln>
                  <a:noFill/>
                </a:ln>
                <a:solidFill>
                  <a:srgbClr val="F1EEE5"/>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E4D6D87B-733F-AF53-7601-003B3B6684FD}"/>
                </a:ext>
              </a:extLst>
            </p:cNvPr>
            <p:cNvSpPr/>
            <p:nvPr/>
          </p:nvSpPr>
          <p:spPr>
            <a:xfrm>
              <a:off x="5604979" y="2159988"/>
              <a:ext cx="2988687" cy="693280"/>
            </a:xfrm>
            <a:prstGeom prst="roundRect">
              <a:avLst/>
            </a:prstGeom>
            <a:solidFill>
              <a:srgbClr val="F48E29">
                <a:lumMod val="40000"/>
                <a:lumOff val="60000"/>
              </a:srgbClr>
            </a:solidFill>
            <a:ln w="25400" cap="flat" cmpd="sng" algn="ctr">
              <a:solidFill>
                <a:srgbClr val="F48E29">
                  <a:lumMod val="40000"/>
                  <a:lumOff val="60000"/>
                </a:srgb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fr-FR" sz="2000">
                  <a:ea typeface="Calibri" panose="020F0502020204030204" pitchFamily="34" charset="0"/>
                  <a:cs typeface="Arial" panose="020B0604020202020204" pitchFamily="34" charset="0"/>
                </a:rPr>
                <a:t>s</a:t>
              </a:r>
              <a:r>
                <a:rPr kumimoji="0" lang="fr-FR" sz="20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ố chỉ vị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trí</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nhóm</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6A9CE287-E16B-345D-DB6F-1F7855A70215}"/>
                </a:ext>
              </a:extLst>
            </p:cNvPr>
            <p:cNvSpPr/>
            <p:nvPr/>
          </p:nvSpPr>
          <p:spPr>
            <a:xfrm>
              <a:off x="8874675" y="2159987"/>
              <a:ext cx="1054394" cy="693280"/>
            </a:xfrm>
            <a:prstGeom prst="roundRect">
              <a:avLst/>
            </a:prstGeom>
            <a:solidFill>
              <a:schemeClr val="accent1"/>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sp>
        <p:nvSpPr>
          <p:cNvPr id="24" name="Rectangle: Rounded Corners 23">
            <a:extLst>
              <a:ext uri="{FF2B5EF4-FFF2-40B4-BE49-F238E27FC236}">
                <a16:creationId xmlns:a16="http://schemas.microsoft.com/office/drawing/2014/main" id="{18340C19-7629-8A0B-1A9D-6400DC3433E6}"/>
              </a:ext>
            </a:extLst>
          </p:cNvPr>
          <p:cNvSpPr/>
          <p:nvPr/>
        </p:nvSpPr>
        <p:spPr>
          <a:xfrm>
            <a:off x="3451335" y="1401977"/>
            <a:ext cx="2241330" cy="592567"/>
          </a:xfrm>
          <a:prstGeom prst="roundRect">
            <a:avLst/>
          </a:prstGeom>
          <a:solidFill>
            <a:schemeClr val="accent5">
              <a:lumMod val="75000"/>
            </a:schemeClr>
          </a:solidFill>
          <a:ln w="25400" cap="flat" cmpd="sng" algn="ctr">
            <a:solidFill>
              <a:schemeClr val="accent5">
                <a:lumMod val="75000"/>
              </a:scheme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fr-FR" sz="2400" b="1" i="1"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Amine bậc I</a:t>
            </a:r>
            <a:endParaRPr kumimoji="0" lang="en-US" sz="2400" b="1" i="1"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pic>
        <p:nvPicPr>
          <p:cNvPr id="27" name="Picture 26">
            <a:extLst>
              <a:ext uri="{FF2B5EF4-FFF2-40B4-BE49-F238E27FC236}">
                <a16:creationId xmlns:a16="http://schemas.microsoft.com/office/drawing/2014/main" id="{8DF56C19-7267-A823-390A-E13831CB0F63}"/>
              </a:ext>
            </a:extLst>
          </p:cNvPr>
          <p:cNvPicPr>
            <a:picLocks noChangeAspect="1"/>
          </p:cNvPicPr>
          <p:nvPr/>
        </p:nvPicPr>
        <p:blipFill>
          <a:blip r:embed="rId2"/>
          <a:stretch>
            <a:fillRect/>
          </a:stretch>
        </p:blipFill>
        <p:spPr>
          <a:xfrm>
            <a:off x="7717119" y="0"/>
            <a:ext cx="1421176" cy="1355381"/>
          </a:xfrm>
          <a:prstGeom prst="rect">
            <a:avLst/>
          </a:prstGeom>
        </p:spPr>
      </p:pic>
      <p:grpSp>
        <p:nvGrpSpPr>
          <p:cNvPr id="7" name="Group 6">
            <a:extLst>
              <a:ext uri="{FF2B5EF4-FFF2-40B4-BE49-F238E27FC236}">
                <a16:creationId xmlns:a16="http://schemas.microsoft.com/office/drawing/2014/main" id="{BABE41B6-EFE7-7D61-B375-75DE6421350F}"/>
              </a:ext>
            </a:extLst>
          </p:cNvPr>
          <p:cNvGrpSpPr/>
          <p:nvPr/>
        </p:nvGrpSpPr>
        <p:grpSpPr>
          <a:xfrm>
            <a:off x="431158" y="3050368"/>
            <a:ext cx="6040354" cy="1926167"/>
            <a:chOff x="589047" y="3217333"/>
            <a:chExt cx="3530600" cy="1926167"/>
          </a:xfrm>
        </p:grpSpPr>
        <p:sp>
          <p:nvSpPr>
            <p:cNvPr id="5" name="Rectangle 4">
              <a:extLst>
                <a:ext uri="{FF2B5EF4-FFF2-40B4-BE49-F238E27FC236}">
                  <a16:creationId xmlns:a16="http://schemas.microsoft.com/office/drawing/2014/main" id="{177356AC-7EED-F7D3-2C1F-B29E1BB6E571}"/>
                </a:ext>
              </a:extLst>
            </p:cNvPr>
            <p:cNvSpPr/>
            <p:nvPr/>
          </p:nvSpPr>
          <p:spPr>
            <a:xfrm>
              <a:off x="589047" y="3217333"/>
              <a:ext cx="3530600" cy="533376"/>
            </a:xfrm>
            <a:prstGeom prst="rect">
              <a:avLst/>
            </a:prstGeom>
            <a:solidFill>
              <a:schemeClr val="accent3">
                <a:lumMod val="60000"/>
                <a:lumOff val="4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Arial" panose="020B0604020202020204" pitchFamily="34" charset="0"/>
                  <a:ea typeface="Calibri" panose="020F0502020204030204" pitchFamily="34" charset="0"/>
                  <a:cs typeface="Arial" panose="020B0604020202020204" pitchFamily="34" charset="0"/>
                </a:rPr>
                <a:t>A</a:t>
              </a:r>
              <a:r>
                <a:rPr lang="vi-VN" sz="2000" b="1">
                  <a:solidFill>
                    <a:srgbClr val="000000"/>
                  </a:solidFill>
                  <a:effectLst/>
                  <a:latin typeface="Arial" panose="020B0604020202020204" pitchFamily="34" charset="0"/>
                  <a:ea typeface="Calibri" panose="020F0502020204030204" pitchFamily="34" charset="0"/>
                  <a:cs typeface="Arial" panose="020B0604020202020204" pitchFamily="34" charset="0"/>
                </a:rPr>
                <a:t>mine đơn chức</a:t>
              </a:r>
              <a:endParaRPr lang="en-US" sz="1600" b="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DEB050A-236B-5EBB-68F2-6EB66DA4535A}"/>
                </a:ext>
              </a:extLst>
            </p:cNvPr>
            <p:cNvSpPr/>
            <p:nvPr/>
          </p:nvSpPr>
          <p:spPr>
            <a:xfrm>
              <a:off x="589047" y="3744521"/>
              <a:ext cx="3530600" cy="1398979"/>
            </a:xfrm>
            <a:prstGeom prst="rect">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2000">
                  <a:solidFill>
                    <a:srgbClr val="000000"/>
                  </a:solidFill>
                  <a:effectLst/>
                  <a:latin typeface="Arial" panose="020B0604020202020204" pitchFamily="34" charset="0"/>
                  <a:ea typeface="Calibri" panose="020F0502020204030204" pitchFamily="34" charset="0"/>
                  <a:cs typeface="Arial" panose="020B0604020202020204" pitchFamily="34" charset="0"/>
                </a:rPr>
                <a:t>ược bỏ kí tự -e của tên hydrocarbon + amine. Amine có từ 3 nguyên tử carbon thêm vị trí của nguyên tử nitrogen trước amine. </a:t>
              </a:r>
              <a:endParaRPr lang="en-US" sz="1600">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434848E5-A56A-2B8D-4117-28CA41817CF2}"/>
              </a:ext>
            </a:extLst>
          </p:cNvPr>
          <p:cNvGrpSpPr/>
          <p:nvPr/>
        </p:nvGrpSpPr>
        <p:grpSpPr>
          <a:xfrm>
            <a:off x="6640845" y="3050368"/>
            <a:ext cx="2053509" cy="1926167"/>
            <a:chOff x="589047" y="3217333"/>
            <a:chExt cx="3530600" cy="1926167"/>
          </a:xfrm>
        </p:grpSpPr>
        <p:sp>
          <p:nvSpPr>
            <p:cNvPr id="14" name="Rectangle 13">
              <a:extLst>
                <a:ext uri="{FF2B5EF4-FFF2-40B4-BE49-F238E27FC236}">
                  <a16:creationId xmlns:a16="http://schemas.microsoft.com/office/drawing/2014/main" id="{21CA0CF3-3FDA-33B5-4B15-55DEFF263682}"/>
                </a:ext>
              </a:extLst>
            </p:cNvPr>
            <p:cNvSpPr/>
            <p:nvPr/>
          </p:nvSpPr>
          <p:spPr>
            <a:xfrm>
              <a:off x="589047" y="3217333"/>
              <a:ext cx="3530600" cy="533376"/>
            </a:xfrm>
            <a:prstGeom prst="rect">
              <a:avLst/>
            </a:prstGeom>
            <a:solidFill>
              <a:schemeClr val="accent3">
                <a:lumMod val="60000"/>
                <a:lumOff val="4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Arial" panose="020B0604020202020204" pitchFamily="34" charset="0"/>
                  <a:ea typeface="Calibri" panose="020F0502020204030204" pitchFamily="34" charset="0"/>
                  <a:cs typeface="Arial" panose="020B0604020202020204" pitchFamily="34" charset="0"/>
                </a:rPr>
                <a:t>A</a:t>
              </a:r>
              <a:r>
                <a:rPr lang="vi-VN" sz="2000" b="1">
                  <a:solidFill>
                    <a:srgbClr val="000000"/>
                  </a:solidFill>
                  <a:effectLst/>
                  <a:latin typeface="Arial" panose="020B0604020202020204" pitchFamily="34" charset="0"/>
                  <a:ea typeface="Calibri" panose="020F0502020204030204" pitchFamily="34" charset="0"/>
                  <a:cs typeface="Arial" panose="020B0604020202020204" pitchFamily="34" charset="0"/>
                </a:rPr>
                <a:t>mine đ</a:t>
              </a:r>
              <a:r>
                <a:rPr lang="en-US" sz="2000" b="1">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vi-VN" sz="2000" b="1">
                  <a:solidFill>
                    <a:srgbClr val="000000"/>
                  </a:solidFill>
                  <a:effectLst/>
                  <a:latin typeface="Arial" panose="020B0604020202020204" pitchFamily="34" charset="0"/>
                  <a:ea typeface="Calibri" panose="020F0502020204030204" pitchFamily="34" charset="0"/>
                  <a:cs typeface="Arial" panose="020B0604020202020204" pitchFamily="34" charset="0"/>
                </a:rPr>
                <a:t> chức</a:t>
              </a:r>
              <a:endParaRPr lang="en-US" sz="1600" b="1">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CFBC37A-139C-2979-5E5D-F872ED256877}"/>
                </a:ext>
              </a:extLst>
            </p:cNvPr>
            <p:cNvSpPr/>
            <p:nvPr/>
          </p:nvSpPr>
          <p:spPr>
            <a:xfrm>
              <a:off x="589047" y="3744521"/>
              <a:ext cx="3530600" cy="1398979"/>
            </a:xfrm>
            <a:prstGeom prst="rect">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00000"/>
                  </a:solidFill>
                  <a:effectLst/>
                  <a:latin typeface="Arial" panose="020B0604020202020204" pitchFamily="34" charset="0"/>
                  <a:ea typeface="Calibri" panose="020F0502020204030204" pitchFamily="34" charset="0"/>
                  <a:cs typeface="Arial" panose="020B0604020202020204" pitchFamily="34" charset="0"/>
                </a:rPr>
                <a:t>thêm di, tri,… + amine.</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491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77CC02C-4C25-E30F-4F90-B52C5DAADC8D}"/>
              </a:ext>
            </a:extLst>
          </p:cNvPr>
          <p:cNvGrpSpPr/>
          <p:nvPr/>
        </p:nvGrpSpPr>
        <p:grpSpPr>
          <a:xfrm>
            <a:off x="404690" y="3378798"/>
            <a:ext cx="8334620" cy="1519032"/>
            <a:chOff x="446678" y="3684005"/>
            <a:chExt cx="8334620" cy="1519032"/>
          </a:xfrm>
        </p:grpSpPr>
        <p:sp>
          <p:nvSpPr>
            <p:cNvPr id="38" name="Rectangle: Rounded Corners 37">
              <a:extLst>
                <a:ext uri="{FF2B5EF4-FFF2-40B4-BE49-F238E27FC236}">
                  <a16:creationId xmlns:a16="http://schemas.microsoft.com/office/drawing/2014/main" id="{F1EE8144-F210-E521-AB37-C588EAC033EB}"/>
                </a:ext>
              </a:extLst>
            </p:cNvPr>
            <p:cNvSpPr/>
            <p:nvPr/>
          </p:nvSpPr>
          <p:spPr>
            <a:xfrm>
              <a:off x="446678" y="3684005"/>
              <a:ext cx="7981029" cy="1418029"/>
            </a:xfrm>
            <a:prstGeom prst="roundRect">
              <a:avLst>
                <a:gd name="adj" fmla="val 9931"/>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a:solidFill>
                    <a:srgbClr val="000000"/>
                  </a:solidFill>
                </a:rPr>
                <a:t>Cách gọi tên như amine bậc I và thêm tiền tố </a:t>
              </a:r>
              <a:r>
                <a:rPr lang="vi-VN" sz="2000" i="1">
                  <a:solidFill>
                    <a:srgbClr val="000000"/>
                  </a:solidFill>
                </a:rPr>
                <a:t>N</a:t>
              </a:r>
              <a:r>
                <a:rPr lang="vi-VN" sz="2000" i="1">
                  <a:solidFill>
                    <a:srgbClr val="000000"/>
                  </a:solidFill>
                  <a:latin typeface="Arial" panose="020B0604020202020204" pitchFamily="34" charset="0"/>
                  <a:cs typeface="Arial" panose="020B0604020202020204" pitchFamily="34" charset="0"/>
                </a:rPr>
                <a:t>─</a:t>
              </a:r>
              <a:r>
                <a:rPr lang="vi-VN" sz="2000" i="1">
                  <a:solidFill>
                    <a:srgbClr val="000000"/>
                  </a:solidFill>
                </a:rPr>
                <a:t> </a:t>
              </a:r>
              <a:r>
                <a:rPr lang="vi-VN" sz="2000">
                  <a:solidFill>
                    <a:srgbClr val="000000"/>
                  </a:solidFill>
                </a:rPr>
                <a:t>hoặc </a:t>
              </a:r>
              <a:r>
                <a:rPr lang="vi-VN" sz="2000" i="1">
                  <a:solidFill>
                    <a:srgbClr val="000000"/>
                  </a:solidFill>
                </a:rPr>
                <a:t>N, N</a:t>
              </a:r>
              <a:r>
                <a:rPr lang="vi-VN" sz="2000" i="1">
                  <a:solidFill>
                    <a:srgbClr val="000000"/>
                  </a:solidFill>
                  <a:latin typeface="Arial" panose="020B0604020202020204" pitchFamily="34" charset="0"/>
                  <a:cs typeface="Arial" panose="020B0604020202020204" pitchFamily="34" charset="0"/>
                </a:rPr>
                <a:t>─</a:t>
              </a:r>
              <a:r>
                <a:rPr lang="vi-VN" sz="2000">
                  <a:solidFill>
                    <a:srgbClr val="000000"/>
                  </a:solidFill>
                </a:rPr>
                <a:t> trước một hoặc hai nhóm thế liên kết với nguyên tử nitrogen. </a:t>
              </a:r>
              <a:endParaRPr lang="en-US" sz="2000">
                <a:solidFill>
                  <a:srgbClr val="000000"/>
                </a:solidFill>
              </a:endParaRPr>
            </a:p>
            <a:p>
              <a:pPr marL="342900" indent="-342900" algn="just">
                <a:lnSpc>
                  <a:spcPct val="150000"/>
                </a:lnSpc>
                <a:buFont typeface="Arial" panose="020B0604020202020204" pitchFamily="34" charset="0"/>
                <a:buChar char="•"/>
              </a:pPr>
              <a:r>
                <a:rPr lang="vi-VN" sz="2000">
                  <a:solidFill>
                    <a:srgbClr val="000000"/>
                  </a:solidFill>
                </a:rPr>
                <a:t>Sử dụng di, tri để mô tả 2, 3 nhóm thế giống nhau.</a:t>
              </a:r>
            </a:p>
          </p:txBody>
        </p:sp>
        <p:pic>
          <p:nvPicPr>
            <p:cNvPr id="39" name="Picture 17">
              <a:extLst>
                <a:ext uri="{FF2B5EF4-FFF2-40B4-BE49-F238E27FC236}">
                  <a16:creationId xmlns:a16="http://schemas.microsoft.com/office/drawing/2014/main" id="{0B322A36-A5B5-7DC6-6C64-4BB38EA0A4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17616" y="4239355"/>
              <a:ext cx="963682" cy="963682"/>
            </a:xfrm>
            <a:prstGeom prst="rect">
              <a:avLst/>
            </a:prstGeom>
          </p:spPr>
        </p:pic>
      </p:grpSp>
      <p:grpSp>
        <p:nvGrpSpPr>
          <p:cNvPr id="33" name="Group 32">
            <a:extLst>
              <a:ext uri="{FF2B5EF4-FFF2-40B4-BE49-F238E27FC236}">
                <a16:creationId xmlns:a16="http://schemas.microsoft.com/office/drawing/2014/main" id="{7656D961-C617-6052-828A-D62D8F7B444F}"/>
              </a:ext>
            </a:extLst>
          </p:cNvPr>
          <p:cNvGrpSpPr/>
          <p:nvPr/>
        </p:nvGrpSpPr>
        <p:grpSpPr>
          <a:xfrm>
            <a:off x="478862" y="2189893"/>
            <a:ext cx="8186276" cy="931402"/>
            <a:chOff x="626533" y="1185067"/>
            <a:chExt cx="8186276" cy="931402"/>
          </a:xfrm>
        </p:grpSpPr>
        <p:grpSp>
          <p:nvGrpSpPr>
            <p:cNvPr id="13" name="Group 12">
              <a:extLst>
                <a:ext uri="{FF2B5EF4-FFF2-40B4-BE49-F238E27FC236}">
                  <a16:creationId xmlns:a16="http://schemas.microsoft.com/office/drawing/2014/main" id="{5C922214-5466-60C8-AB9C-91C24B77D7EF}"/>
                </a:ext>
              </a:extLst>
            </p:cNvPr>
            <p:cNvGrpSpPr/>
            <p:nvPr/>
          </p:nvGrpSpPr>
          <p:grpSpPr>
            <a:xfrm>
              <a:off x="3035105" y="1185067"/>
              <a:ext cx="5777704" cy="931402"/>
              <a:chOff x="2890798" y="2159984"/>
              <a:chExt cx="5777704" cy="931402"/>
            </a:xfrm>
          </p:grpSpPr>
          <p:cxnSp>
            <p:nvCxnSpPr>
              <p:cNvPr id="15" name="Straight Connector 14">
                <a:extLst>
                  <a:ext uri="{FF2B5EF4-FFF2-40B4-BE49-F238E27FC236}">
                    <a16:creationId xmlns:a16="http://schemas.microsoft.com/office/drawing/2014/main" id="{050F3F66-F705-58C3-A795-6C407AB1A72A}"/>
                  </a:ext>
                </a:extLst>
              </p:cNvPr>
              <p:cNvCxnSpPr>
                <a:cxnSpLocks/>
                <a:stCxn id="17" idx="3"/>
                <a:endCxn id="18" idx="1"/>
              </p:cNvCxnSpPr>
              <p:nvPr/>
            </p:nvCxnSpPr>
            <p:spPr>
              <a:xfrm flipV="1">
                <a:off x="5323969" y="2625685"/>
                <a:ext cx="281010" cy="1"/>
              </a:xfrm>
              <a:prstGeom prst="line">
                <a:avLst/>
              </a:prstGeom>
              <a:noFill/>
              <a:ln w="19050" cap="flat" cmpd="sng" algn="ctr">
                <a:solidFill>
                  <a:srgbClr val="000000"/>
                </a:solidFill>
                <a:prstDash val="solid"/>
              </a:ln>
              <a:effectLst/>
            </p:spPr>
          </p:cxnSp>
          <p:cxnSp>
            <p:nvCxnSpPr>
              <p:cNvPr id="16" name="Straight Connector 15">
                <a:extLst>
                  <a:ext uri="{FF2B5EF4-FFF2-40B4-BE49-F238E27FC236}">
                    <a16:creationId xmlns:a16="http://schemas.microsoft.com/office/drawing/2014/main" id="{A0A4BE00-F15A-99A6-65B2-548E3E36A71B}"/>
                  </a:ext>
                </a:extLst>
              </p:cNvPr>
              <p:cNvCxnSpPr>
                <a:cxnSpLocks/>
                <a:stCxn id="18" idx="3"/>
                <a:endCxn id="19" idx="1"/>
              </p:cNvCxnSpPr>
              <p:nvPr/>
            </p:nvCxnSpPr>
            <p:spPr>
              <a:xfrm>
                <a:off x="7333098" y="2625685"/>
                <a:ext cx="281010" cy="0"/>
              </a:xfrm>
              <a:prstGeom prst="line">
                <a:avLst/>
              </a:prstGeom>
              <a:noFill/>
              <a:ln w="19050" cap="flat" cmpd="sng" algn="ctr">
                <a:solidFill>
                  <a:srgbClr val="000000"/>
                </a:solidFill>
                <a:prstDash val="solid"/>
              </a:ln>
              <a:effectLst/>
            </p:spPr>
          </p:cxnSp>
          <p:sp>
            <p:nvSpPr>
              <p:cNvPr id="17" name="Rectangle: Rounded Corners 16">
                <a:extLst>
                  <a:ext uri="{FF2B5EF4-FFF2-40B4-BE49-F238E27FC236}">
                    <a16:creationId xmlns:a16="http://schemas.microsoft.com/office/drawing/2014/main" id="{1BBC0567-7BCC-0419-A965-2321568D408D}"/>
                  </a:ext>
                </a:extLst>
              </p:cNvPr>
              <p:cNvSpPr/>
              <p:nvPr/>
            </p:nvSpPr>
            <p:spPr>
              <a:xfrm>
                <a:off x="2890798" y="2159986"/>
                <a:ext cx="2433171" cy="931400"/>
              </a:xfrm>
              <a:prstGeom prst="roundRect">
                <a:avLst/>
              </a:prstGeom>
              <a:solidFill>
                <a:srgbClr val="94CE51">
                  <a:lumMod val="60000"/>
                  <a:lumOff val="40000"/>
                </a:srgbClr>
              </a:solidFill>
              <a:ln w="25400" cap="flat" cmpd="sng" algn="ctr">
                <a:solidFill>
                  <a:srgbClr val="94CE51">
                    <a:lumMod val="60000"/>
                    <a:lumOff val="4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 hydrocarbon</a:t>
                </a:r>
                <a:r>
                  <a:rPr lang="fr-FR" sz="2000">
                    <a:latin typeface="Arial" panose="020B0604020202020204" pitchFamily="34" charset="0"/>
                    <a:ea typeface="Calibri" panose="020F0502020204030204" pitchFamily="34" charset="0"/>
                    <a:cs typeface="Arial" panose="020B0604020202020204" pitchFamily="34" charset="0"/>
                  </a:rPr>
                  <a:t> mạch chính </a:t>
                </a: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bỏ</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 </a:t>
                </a:r>
                <a:endParaRPr kumimoji="0" lang="en-US" sz="2400" b="0" i="0" u="none" strike="noStrike" kern="0" cap="none" spc="0" normalizeH="0" baseline="0" noProof="0" dirty="0">
                  <a:ln>
                    <a:noFill/>
                  </a:ln>
                  <a:solidFill>
                    <a:srgbClr val="F1EEE5"/>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E4D6D87B-733F-AF53-7601-003B3B6684FD}"/>
                  </a:ext>
                </a:extLst>
              </p:cNvPr>
              <p:cNvSpPr/>
              <p:nvPr/>
            </p:nvSpPr>
            <p:spPr>
              <a:xfrm>
                <a:off x="5604979" y="2159984"/>
                <a:ext cx="1728119" cy="931401"/>
              </a:xfrm>
              <a:prstGeom prst="roundRect">
                <a:avLst/>
              </a:prstGeom>
              <a:solidFill>
                <a:srgbClr val="F48E29">
                  <a:lumMod val="40000"/>
                  <a:lumOff val="60000"/>
                </a:srgbClr>
              </a:solidFill>
              <a:ln w="25400" cap="flat" cmpd="sng" algn="ctr">
                <a:solidFill>
                  <a:srgbClr val="F48E29">
                    <a:lumMod val="40000"/>
                    <a:lumOff val="6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a:ea typeface="Calibri" panose="020F0502020204030204" pitchFamily="34" charset="0"/>
                    <a:cs typeface="Arial" panose="020B0604020202020204" pitchFamily="34" charset="0"/>
                  </a:rPr>
                  <a:t>s</a:t>
                </a:r>
                <a:r>
                  <a:rPr kumimoji="0" lang="fr-FR" sz="20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ố chỉ vị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trí</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nhóm</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6A9CE287-E16B-345D-DB6F-1F7855A70215}"/>
                  </a:ext>
                </a:extLst>
              </p:cNvPr>
              <p:cNvSpPr/>
              <p:nvPr/>
            </p:nvSpPr>
            <p:spPr>
              <a:xfrm>
                <a:off x="7614108" y="2159984"/>
                <a:ext cx="1054394" cy="931401"/>
              </a:xfrm>
              <a:prstGeom prst="roundRect">
                <a:avLst/>
              </a:prstGeom>
              <a:solidFill>
                <a:schemeClr val="accent1"/>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cxnSp>
          <p:nvCxnSpPr>
            <p:cNvPr id="28" name="Straight Connector 27">
              <a:extLst>
                <a:ext uri="{FF2B5EF4-FFF2-40B4-BE49-F238E27FC236}">
                  <a16:creationId xmlns:a16="http://schemas.microsoft.com/office/drawing/2014/main" id="{02512F94-1DA6-2A58-8C79-74C77CB3BC8C}"/>
                </a:ext>
              </a:extLst>
            </p:cNvPr>
            <p:cNvCxnSpPr>
              <a:cxnSpLocks/>
              <a:stCxn id="29" idx="3"/>
              <a:endCxn id="17" idx="1"/>
            </p:cNvCxnSpPr>
            <p:nvPr/>
          </p:nvCxnSpPr>
          <p:spPr>
            <a:xfrm>
              <a:off x="2761856" y="1650768"/>
              <a:ext cx="273249" cy="1"/>
            </a:xfrm>
            <a:prstGeom prst="line">
              <a:avLst/>
            </a:prstGeom>
            <a:noFill/>
            <a:ln w="19050" cap="flat" cmpd="sng" algn="ctr">
              <a:solidFill>
                <a:srgbClr val="000000"/>
              </a:solidFill>
              <a:prstDash val="solid"/>
            </a:ln>
            <a:effectLst/>
          </p:spPr>
        </p:cxnSp>
        <p:sp>
          <p:nvSpPr>
            <p:cNvPr id="29" name="Rectangle: Rounded Corners 28">
              <a:extLst>
                <a:ext uri="{FF2B5EF4-FFF2-40B4-BE49-F238E27FC236}">
                  <a16:creationId xmlns:a16="http://schemas.microsoft.com/office/drawing/2014/main" id="{72920ED0-60D0-13C5-8F7A-6ABA6CD1ED68}"/>
                </a:ext>
              </a:extLst>
            </p:cNvPr>
            <p:cNvSpPr/>
            <p:nvPr/>
          </p:nvSpPr>
          <p:spPr>
            <a:xfrm>
              <a:off x="626533" y="1185067"/>
              <a:ext cx="2135323" cy="931401"/>
            </a:xfrm>
            <a:prstGeom prst="roundRect">
              <a:avLst/>
            </a:prstGeom>
            <a:solidFill>
              <a:schemeClr val="bg2"/>
            </a:solidFill>
            <a:ln w="25400" cap="flat" cmpd="sng" algn="ctr">
              <a:solidFill>
                <a:schemeClr val="bg2"/>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i="1">
                  <a:ea typeface="Calibri" panose="020F0502020204030204" pitchFamily="34" charset="0"/>
                  <a:cs typeface="Arial" panose="020B0604020202020204" pitchFamily="34" charset="0"/>
                </a:rPr>
                <a:t>N</a:t>
              </a:r>
              <a:r>
                <a:rPr lang="fr-FR" sz="2000">
                  <a:ea typeface="Calibri" panose="020F0502020204030204" pitchFamily="34" charset="0"/>
                  <a:cs typeface="Arial" panose="020B0604020202020204" pitchFamily="34" charset="0"/>
                </a:rPr>
                <a:t>-tên gốc hydrocarbon</a:t>
              </a:r>
              <a:endParaRPr kumimoji="0" lang="en-US" sz="2000" b="0" i="1"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grpSp>
        <p:nvGrpSpPr>
          <p:cNvPr id="55" name="Group 54">
            <a:extLst>
              <a:ext uri="{FF2B5EF4-FFF2-40B4-BE49-F238E27FC236}">
                <a16:creationId xmlns:a16="http://schemas.microsoft.com/office/drawing/2014/main" id="{20E7938B-C463-9E57-C3DD-E259AF9B0AFC}"/>
              </a:ext>
            </a:extLst>
          </p:cNvPr>
          <p:cNvGrpSpPr/>
          <p:nvPr/>
        </p:nvGrpSpPr>
        <p:grpSpPr>
          <a:xfrm>
            <a:off x="-1" y="-2"/>
            <a:ext cx="3104708" cy="669851"/>
            <a:chOff x="-1" y="-2"/>
            <a:chExt cx="2577031" cy="669851"/>
          </a:xfrm>
        </p:grpSpPr>
        <p:sp>
          <p:nvSpPr>
            <p:cNvPr id="56" name="Rectangle: Single Corner Rounded 55">
              <a:extLst>
                <a:ext uri="{FF2B5EF4-FFF2-40B4-BE49-F238E27FC236}">
                  <a16:creationId xmlns:a16="http://schemas.microsoft.com/office/drawing/2014/main" id="{5E40A191-EB8C-04FE-B02C-9B4AC706E05E}"/>
                </a:ext>
              </a:extLst>
            </p:cNvPr>
            <p:cNvSpPr/>
            <p:nvPr/>
          </p:nvSpPr>
          <p:spPr>
            <a:xfrm flipV="1">
              <a:off x="-1" y="-2"/>
              <a:ext cx="2577031" cy="669851"/>
            </a:xfrm>
            <a:prstGeom prst="round1Rect">
              <a:avLst>
                <a:gd name="adj" fmla="val 3254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453DB29-E691-8096-FAD7-29AD833FEDA1}"/>
                </a:ext>
              </a:extLst>
            </p:cNvPr>
            <p:cNvSpPr txBox="1"/>
            <p:nvPr/>
          </p:nvSpPr>
          <p:spPr>
            <a:xfrm>
              <a:off x="117763" y="82296"/>
              <a:ext cx="2369448" cy="523220"/>
            </a:xfrm>
            <a:prstGeom prst="rect">
              <a:avLst/>
            </a:prstGeom>
            <a:noFill/>
          </p:spPr>
          <p:txBody>
            <a:bodyPr wrap="square" rtlCol="0">
              <a:spAutoFit/>
            </a:bodyPr>
            <a:lstStyle/>
            <a:p>
              <a:pPr algn="ctr"/>
              <a:r>
                <a:rPr lang="en-US" sz="2800" b="1" dirty="0">
                  <a:solidFill>
                    <a:schemeClr val="bg1"/>
                  </a:solidFill>
                </a:rPr>
                <a:t>2</a:t>
              </a:r>
              <a:r>
                <a:rPr lang="en-US" sz="2800" b="1">
                  <a:solidFill>
                    <a:schemeClr val="bg1"/>
                  </a:solidFill>
                </a:rPr>
                <a:t>. </a:t>
              </a:r>
              <a:r>
                <a:rPr lang="en-US" sz="2800" b="1" dirty="0">
                  <a:solidFill>
                    <a:schemeClr val="bg1"/>
                  </a:solidFill>
                </a:rPr>
                <a:t>DANH PHÁP</a:t>
              </a:r>
            </a:p>
          </p:txBody>
        </p:sp>
      </p:grpSp>
      <p:sp>
        <p:nvSpPr>
          <p:cNvPr id="58" name="Arrow: Pentagon 57">
            <a:extLst>
              <a:ext uri="{FF2B5EF4-FFF2-40B4-BE49-F238E27FC236}">
                <a16:creationId xmlns:a16="http://schemas.microsoft.com/office/drawing/2014/main" id="{8FA310A7-CC36-89DB-EF3E-5F04C25691B9}"/>
              </a:ext>
            </a:extLst>
          </p:cNvPr>
          <p:cNvSpPr/>
          <p:nvPr/>
        </p:nvSpPr>
        <p:spPr>
          <a:xfrm>
            <a:off x="-1" y="980934"/>
            <a:ext cx="457200" cy="298557"/>
          </a:xfrm>
          <a:prstGeom prst="homePlate">
            <a:avLst/>
          </a:prstGeom>
          <a:solidFill>
            <a:schemeClr val="accent1">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59" name="TextBox 58">
            <a:extLst>
              <a:ext uri="{FF2B5EF4-FFF2-40B4-BE49-F238E27FC236}">
                <a16:creationId xmlns:a16="http://schemas.microsoft.com/office/drawing/2014/main" id="{7DD447BE-9ACC-A9F0-009B-6B4A844B120C}"/>
              </a:ext>
            </a:extLst>
          </p:cNvPr>
          <p:cNvSpPr txBox="1"/>
          <p:nvPr/>
        </p:nvSpPr>
        <p:spPr>
          <a:xfrm>
            <a:off x="657446" y="897833"/>
            <a:ext cx="3138376" cy="430887"/>
          </a:xfrm>
          <a:prstGeom prst="rect">
            <a:avLst/>
          </a:prstGeom>
          <a:noFill/>
        </p:spPr>
        <p:txBody>
          <a:bodyPr wrap="square" rtlCol="0">
            <a:spAutoFit/>
          </a:bodyPr>
          <a:lstStyle/>
          <a:p>
            <a:pPr>
              <a:buClrTx/>
              <a:buFontTx/>
              <a:buNone/>
              <a:defRPr/>
            </a:pPr>
            <a:r>
              <a:rPr lang="en-US" sz="2200" b="1" dirty="0">
                <a:solidFill>
                  <a:srgbClr val="B94F6B"/>
                </a:solidFill>
                <a:latin typeface="Arial" panose="020B0604020202020204" pitchFamily="34" charset="0"/>
                <a:cs typeface="Arial" panose="020B0604020202020204" pitchFamily="34" charset="0"/>
              </a:rPr>
              <a:t>Danh </a:t>
            </a:r>
            <a:r>
              <a:rPr lang="en-US" sz="2200" b="1" dirty="0" err="1">
                <a:solidFill>
                  <a:srgbClr val="B94F6B"/>
                </a:solidFill>
                <a:latin typeface="Arial" panose="020B0604020202020204" pitchFamily="34" charset="0"/>
                <a:cs typeface="Arial" panose="020B0604020202020204" pitchFamily="34" charset="0"/>
              </a:rPr>
              <a:t>pháp</a:t>
            </a:r>
            <a:r>
              <a:rPr lang="en-US" sz="2200" b="1" dirty="0">
                <a:solidFill>
                  <a:srgbClr val="B94F6B"/>
                </a:solidFill>
                <a:latin typeface="Arial" panose="020B0604020202020204" pitchFamily="34" charset="0"/>
                <a:cs typeface="Arial" panose="020B0604020202020204" pitchFamily="34" charset="0"/>
              </a:rPr>
              <a:t> </a:t>
            </a:r>
            <a:r>
              <a:rPr lang="en-US" sz="2200" b="1" dirty="0" err="1">
                <a:solidFill>
                  <a:srgbClr val="B94F6B"/>
                </a:solidFill>
                <a:latin typeface="Arial" panose="020B0604020202020204" pitchFamily="34" charset="0"/>
                <a:cs typeface="Arial" panose="020B0604020202020204" pitchFamily="34" charset="0"/>
              </a:rPr>
              <a:t>thay</a:t>
            </a:r>
            <a:r>
              <a:rPr lang="en-US" sz="2200" b="1" dirty="0">
                <a:solidFill>
                  <a:srgbClr val="B94F6B"/>
                </a:solidFill>
                <a:latin typeface="Arial" panose="020B0604020202020204" pitchFamily="34" charset="0"/>
                <a:cs typeface="Arial" panose="020B0604020202020204" pitchFamily="34" charset="0"/>
              </a:rPr>
              <a:t> </a:t>
            </a:r>
            <a:r>
              <a:rPr lang="en-US" sz="2200" b="1" dirty="0" err="1">
                <a:solidFill>
                  <a:srgbClr val="B94F6B"/>
                </a:solidFill>
                <a:latin typeface="Arial" panose="020B0604020202020204" pitchFamily="34" charset="0"/>
                <a:cs typeface="Arial" panose="020B0604020202020204" pitchFamily="34" charset="0"/>
              </a:rPr>
              <a:t>thế</a:t>
            </a:r>
            <a:r>
              <a:rPr lang="en-US" sz="2200" b="1" dirty="0">
                <a:solidFill>
                  <a:srgbClr val="B94F6B"/>
                </a:solidFill>
                <a:latin typeface="Arial" panose="020B0604020202020204" pitchFamily="34" charset="0"/>
                <a:cs typeface="Arial" panose="020B0604020202020204" pitchFamily="34" charset="0"/>
              </a:rPr>
              <a:t>:</a:t>
            </a:r>
          </a:p>
        </p:txBody>
      </p:sp>
      <p:sp>
        <p:nvSpPr>
          <p:cNvPr id="60" name="Rectangle: Rounded Corners 59">
            <a:extLst>
              <a:ext uri="{FF2B5EF4-FFF2-40B4-BE49-F238E27FC236}">
                <a16:creationId xmlns:a16="http://schemas.microsoft.com/office/drawing/2014/main" id="{7B3B953E-D51C-3CC5-4EC5-604ADC899A53}"/>
              </a:ext>
            </a:extLst>
          </p:cNvPr>
          <p:cNvSpPr/>
          <p:nvPr/>
        </p:nvSpPr>
        <p:spPr>
          <a:xfrm>
            <a:off x="3451335" y="1401977"/>
            <a:ext cx="2241330" cy="592567"/>
          </a:xfrm>
          <a:prstGeom prst="roundRect">
            <a:avLst/>
          </a:prstGeom>
          <a:solidFill>
            <a:schemeClr val="accent5">
              <a:lumMod val="75000"/>
            </a:schemeClr>
          </a:solidFill>
          <a:ln w="25400" cap="flat" cmpd="sng" algn="ctr">
            <a:solidFill>
              <a:schemeClr val="accent5">
                <a:lumMod val="75000"/>
              </a:scheme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fr-FR" sz="2400" b="1" i="1"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Amine bậc II</a:t>
            </a:r>
            <a:endParaRPr kumimoji="0" lang="en-US" sz="2400" b="1" i="1"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15183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TextBox 1183">
            <a:extLst>
              <a:ext uri="{FF2B5EF4-FFF2-40B4-BE49-F238E27FC236}">
                <a16:creationId xmlns:a16="http://schemas.microsoft.com/office/drawing/2014/main" id="{0191F843-9B68-BD64-5FEE-1751AF595FB5}"/>
              </a:ext>
            </a:extLst>
          </p:cNvPr>
          <p:cNvSpPr txBox="1"/>
          <p:nvPr/>
        </p:nvSpPr>
        <p:spPr>
          <a:xfrm>
            <a:off x="177030" y="190373"/>
            <a:ext cx="8789940" cy="1881990"/>
          </a:xfrm>
          <a:prstGeom prst="rect">
            <a:avLst/>
          </a:prstGeom>
          <a:noFill/>
        </p:spPr>
        <p:txBody>
          <a:bodyPr wrap="square">
            <a:spAutoFit/>
          </a:bodyPr>
          <a:lstStyle/>
          <a:p>
            <a:pPr algn="just">
              <a:lnSpc>
                <a:spcPct val="150000"/>
              </a:lnSpc>
            </a:pPr>
            <a:r>
              <a:rPr lang="vi-VN" sz="2000"/>
              <a:t>Một trong những tác động của histamine là gây viêm, dị ứng. Khi cơ thể gặp tình huống gây kích thích (dị ứng thời tiết, thực phẩm,...), histamine chuyển thành dạng tự do, gây ra các triệu chứng sưng, đỏ, ngứa. Điều này giúp cơ thể chống lại các tác nhân gây kích thích hệ thống miễn dịch của cơ thể.</a:t>
            </a:r>
            <a:endParaRPr lang="en-US" sz="2000"/>
          </a:p>
        </p:txBody>
      </p:sp>
      <p:pic>
        <p:nvPicPr>
          <p:cNvPr id="5" name="Picture 4" descr="A person's arm with red rashes&#10;&#10;Description automatically generated">
            <a:extLst>
              <a:ext uri="{FF2B5EF4-FFF2-40B4-BE49-F238E27FC236}">
                <a16:creationId xmlns:a16="http://schemas.microsoft.com/office/drawing/2014/main" id="{4320BDD4-C52F-C68D-12D1-7A28EF5BB152}"/>
              </a:ext>
            </a:extLst>
          </p:cNvPr>
          <p:cNvPicPr>
            <a:picLocks noChangeAspect="1"/>
          </p:cNvPicPr>
          <p:nvPr/>
        </p:nvPicPr>
        <p:blipFill>
          <a:blip r:embed="rId2"/>
          <a:stretch>
            <a:fillRect/>
          </a:stretch>
        </p:blipFill>
        <p:spPr>
          <a:xfrm>
            <a:off x="177030" y="2124268"/>
            <a:ext cx="4864101" cy="2828859"/>
          </a:xfrm>
          <a:prstGeom prst="rect">
            <a:avLst/>
          </a:prstGeom>
        </p:spPr>
      </p:pic>
      <p:grpSp>
        <p:nvGrpSpPr>
          <p:cNvPr id="9" name="Group 8">
            <a:extLst>
              <a:ext uri="{FF2B5EF4-FFF2-40B4-BE49-F238E27FC236}">
                <a16:creationId xmlns:a16="http://schemas.microsoft.com/office/drawing/2014/main" id="{D1849EC3-AD7B-9827-C9A0-B28BFA58DE2C}"/>
              </a:ext>
            </a:extLst>
          </p:cNvPr>
          <p:cNvGrpSpPr/>
          <p:nvPr/>
        </p:nvGrpSpPr>
        <p:grpSpPr>
          <a:xfrm>
            <a:off x="5108865" y="2404368"/>
            <a:ext cx="3773564" cy="2268657"/>
            <a:chOff x="5108865" y="2404368"/>
            <a:chExt cx="3773564" cy="2268657"/>
          </a:xfrm>
        </p:grpSpPr>
        <p:pic>
          <p:nvPicPr>
            <p:cNvPr id="6" name="Picture 5">
              <a:extLst>
                <a:ext uri="{FF2B5EF4-FFF2-40B4-BE49-F238E27FC236}">
                  <a16:creationId xmlns:a16="http://schemas.microsoft.com/office/drawing/2014/main" id="{EEAB4DAD-A9C9-55BA-8465-5907988357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08865" y="2404368"/>
              <a:ext cx="3773564" cy="2268657"/>
            </a:xfrm>
            <a:prstGeom prst="rect">
              <a:avLst/>
            </a:prstGeom>
          </p:spPr>
        </p:pic>
        <p:sp>
          <p:nvSpPr>
            <p:cNvPr id="8" name="TextBox 7">
              <a:extLst>
                <a:ext uri="{FF2B5EF4-FFF2-40B4-BE49-F238E27FC236}">
                  <a16:creationId xmlns:a16="http://schemas.microsoft.com/office/drawing/2014/main" id="{285C8DC0-2F7B-D189-E2A2-7591BCBD3D45}"/>
                </a:ext>
              </a:extLst>
            </p:cNvPr>
            <p:cNvSpPr txBox="1"/>
            <p:nvPr/>
          </p:nvSpPr>
          <p:spPr>
            <a:xfrm>
              <a:off x="5776445" y="2750177"/>
              <a:ext cx="2573867" cy="1420325"/>
            </a:xfrm>
            <a:prstGeom prst="rect">
              <a:avLst/>
            </a:prstGeom>
            <a:noFill/>
          </p:spPr>
          <p:txBody>
            <a:bodyPr wrap="square">
              <a:spAutoFit/>
            </a:bodyPr>
            <a:lstStyle/>
            <a:p>
              <a:pPr algn="ctr">
                <a:lnSpc>
                  <a:spcPct val="150000"/>
                </a:lnSpc>
              </a:pPr>
              <a:r>
                <a:rPr lang="vi-VN" sz="2000"/>
                <a:t>Amine là gì? Amine có những tính chất như thế nào?</a:t>
              </a:r>
              <a:endParaRPr lang="en-US" sz="2000"/>
            </a:p>
          </p:txBody>
        </p:sp>
      </p:grpSp>
    </p:spTree>
    <p:extLst>
      <p:ext uri="{BB962C8B-B14F-4D97-AF65-F5344CB8AC3E}">
        <p14:creationId xmlns:p14="http://schemas.microsoft.com/office/powerpoint/2010/main" val="29319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7656D961-C617-6052-828A-D62D8F7B444F}"/>
              </a:ext>
            </a:extLst>
          </p:cNvPr>
          <p:cNvGrpSpPr/>
          <p:nvPr/>
        </p:nvGrpSpPr>
        <p:grpSpPr>
          <a:xfrm>
            <a:off x="224328" y="2378422"/>
            <a:ext cx="8695344" cy="931402"/>
            <a:chOff x="41371" y="1185067"/>
            <a:chExt cx="8695344" cy="931402"/>
          </a:xfrm>
        </p:grpSpPr>
        <p:grpSp>
          <p:nvGrpSpPr>
            <p:cNvPr id="13" name="Group 12">
              <a:extLst>
                <a:ext uri="{FF2B5EF4-FFF2-40B4-BE49-F238E27FC236}">
                  <a16:creationId xmlns:a16="http://schemas.microsoft.com/office/drawing/2014/main" id="{5C922214-5466-60C8-AB9C-91C24B77D7EF}"/>
                </a:ext>
              </a:extLst>
            </p:cNvPr>
            <p:cNvGrpSpPr/>
            <p:nvPr/>
          </p:nvGrpSpPr>
          <p:grpSpPr>
            <a:xfrm>
              <a:off x="3035105" y="1185067"/>
              <a:ext cx="5701610" cy="931402"/>
              <a:chOff x="2890798" y="2159984"/>
              <a:chExt cx="5701610" cy="931402"/>
            </a:xfrm>
          </p:grpSpPr>
          <p:cxnSp>
            <p:nvCxnSpPr>
              <p:cNvPr id="15" name="Straight Connector 14">
                <a:extLst>
                  <a:ext uri="{FF2B5EF4-FFF2-40B4-BE49-F238E27FC236}">
                    <a16:creationId xmlns:a16="http://schemas.microsoft.com/office/drawing/2014/main" id="{050F3F66-F705-58C3-A795-6C407AB1A72A}"/>
                  </a:ext>
                </a:extLst>
              </p:cNvPr>
              <p:cNvCxnSpPr>
                <a:cxnSpLocks/>
                <a:stCxn id="17" idx="3"/>
                <a:endCxn id="18" idx="1"/>
              </p:cNvCxnSpPr>
              <p:nvPr/>
            </p:nvCxnSpPr>
            <p:spPr>
              <a:xfrm flipV="1">
                <a:off x="5323969" y="2625685"/>
                <a:ext cx="281010" cy="1"/>
              </a:xfrm>
              <a:prstGeom prst="line">
                <a:avLst/>
              </a:prstGeom>
              <a:noFill/>
              <a:ln w="19050" cap="flat" cmpd="sng" algn="ctr">
                <a:solidFill>
                  <a:srgbClr val="000000"/>
                </a:solidFill>
                <a:prstDash val="solid"/>
              </a:ln>
              <a:effectLst/>
            </p:spPr>
          </p:cxnSp>
          <p:cxnSp>
            <p:nvCxnSpPr>
              <p:cNvPr id="16" name="Straight Connector 15">
                <a:extLst>
                  <a:ext uri="{FF2B5EF4-FFF2-40B4-BE49-F238E27FC236}">
                    <a16:creationId xmlns:a16="http://schemas.microsoft.com/office/drawing/2014/main" id="{A0A4BE00-F15A-99A6-65B2-548E3E36A71B}"/>
                  </a:ext>
                </a:extLst>
              </p:cNvPr>
              <p:cNvCxnSpPr>
                <a:cxnSpLocks/>
                <a:stCxn id="18" idx="3"/>
                <a:endCxn id="19" idx="1"/>
              </p:cNvCxnSpPr>
              <p:nvPr/>
            </p:nvCxnSpPr>
            <p:spPr>
              <a:xfrm>
                <a:off x="7333098" y="2625685"/>
                <a:ext cx="281010" cy="0"/>
              </a:xfrm>
              <a:prstGeom prst="line">
                <a:avLst/>
              </a:prstGeom>
              <a:noFill/>
              <a:ln w="19050" cap="flat" cmpd="sng" algn="ctr">
                <a:solidFill>
                  <a:srgbClr val="000000"/>
                </a:solidFill>
                <a:prstDash val="solid"/>
              </a:ln>
              <a:effectLst/>
            </p:spPr>
          </p:cxnSp>
          <p:sp>
            <p:nvSpPr>
              <p:cNvPr id="17" name="Rectangle: Rounded Corners 16">
                <a:extLst>
                  <a:ext uri="{FF2B5EF4-FFF2-40B4-BE49-F238E27FC236}">
                    <a16:creationId xmlns:a16="http://schemas.microsoft.com/office/drawing/2014/main" id="{1BBC0567-7BCC-0419-A965-2321568D408D}"/>
                  </a:ext>
                </a:extLst>
              </p:cNvPr>
              <p:cNvSpPr/>
              <p:nvPr/>
            </p:nvSpPr>
            <p:spPr>
              <a:xfrm>
                <a:off x="2890798" y="2159986"/>
                <a:ext cx="2433171" cy="931400"/>
              </a:xfrm>
              <a:prstGeom prst="roundRect">
                <a:avLst/>
              </a:prstGeom>
              <a:solidFill>
                <a:srgbClr val="94CE51">
                  <a:lumMod val="60000"/>
                  <a:lumOff val="40000"/>
                </a:srgbClr>
              </a:solidFill>
              <a:ln w="25400" cap="flat" cmpd="sng" algn="ctr">
                <a:solidFill>
                  <a:srgbClr val="94CE51">
                    <a:lumMod val="60000"/>
                    <a:lumOff val="4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 hydrocarbon</a:t>
                </a:r>
                <a:r>
                  <a:rPr lang="fr-FR" sz="2000">
                    <a:latin typeface="Arial" panose="020B0604020202020204" pitchFamily="34" charset="0"/>
                    <a:ea typeface="Calibri" panose="020F0502020204030204" pitchFamily="34" charset="0"/>
                    <a:cs typeface="Arial" panose="020B0604020202020204" pitchFamily="34" charset="0"/>
                  </a:rPr>
                  <a:t> mạch chính </a:t>
                </a: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bỏ</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 </a:t>
                </a:r>
                <a:endParaRPr kumimoji="0" lang="en-US" sz="2400" b="0" i="0" u="none" strike="noStrike" kern="0" cap="none" spc="0" normalizeH="0" baseline="0" noProof="0" dirty="0">
                  <a:ln>
                    <a:noFill/>
                  </a:ln>
                  <a:solidFill>
                    <a:srgbClr val="F1EEE5"/>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E4D6D87B-733F-AF53-7601-003B3B6684FD}"/>
                  </a:ext>
                </a:extLst>
              </p:cNvPr>
              <p:cNvSpPr/>
              <p:nvPr/>
            </p:nvSpPr>
            <p:spPr>
              <a:xfrm>
                <a:off x="5604979" y="2159984"/>
                <a:ext cx="1728119" cy="931401"/>
              </a:xfrm>
              <a:prstGeom prst="roundRect">
                <a:avLst/>
              </a:prstGeom>
              <a:solidFill>
                <a:srgbClr val="F48E29">
                  <a:lumMod val="40000"/>
                  <a:lumOff val="60000"/>
                </a:srgbClr>
              </a:solidFill>
              <a:ln w="25400" cap="flat" cmpd="sng" algn="ctr">
                <a:solidFill>
                  <a:srgbClr val="F48E29">
                    <a:lumMod val="40000"/>
                    <a:lumOff val="6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a:ea typeface="Calibri" panose="020F0502020204030204" pitchFamily="34" charset="0"/>
                    <a:cs typeface="Arial" panose="020B0604020202020204" pitchFamily="34" charset="0"/>
                  </a:rPr>
                  <a:t>s</a:t>
                </a:r>
                <a:r>
                  <a:rPr kumimoji="0" lang="fr-FR" sz="20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ố chỉ vị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trí</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nhóm</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6A9CE287-E16B-345D-DB6F-1F7855A70215}"/>
                  </a:ext>
                </a:extLst>
              </p:cNvPr>
              <p:cNvSpPr/>
              <p:nvPr/>
            </p:nvSpPr>
            <p:spPr>
              <a:xfrm>
                <a:off x="7614108" y="2159984"/>
                <a:ext cx="978300" cy="931401"/>
              </a:xfrm>
              <a:prstGeom prst="roundRect">
                <a:avLst/>
              </a:prstGeom>
              <a:solidFill>
                <a:schemeClr val="accent1"/>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cxnSp>
          <p:nvCxnSpPr>
            <p:cNvPr id="28" name="Straight Connector 27">
              <a:extLst>
                <a:ext uri="{FF2B5EF4-FFF2-40B4-BE49-F238E27FC236}">
                  <a16:creationId xmlns:a16="http://schemas.microsoft.com/office/drawing/2014/main" id="{02512F94-1DA6-2A58-8C79-74C77CB3BC8C}"/>
                </a:ext>
              </a:extLst>
            </p:cNvPr>
            <p:cNvCxnSpPr>
              <a:cxnSpLocks/>
              <a:stCxn id="29" idx="3"/>
              <a:endCxn id="17" idx="1"/>
            </p:cNvCxnSpPr>
            <p:nvPr/>
          </p:nvCxnSpPr>
          <p:spPr>
            <a:xfrm>
              <a:off x="2761857" y="1650768"/>
              <a:ext cx="273248" cy="1"/>
            </a:xfrm>
            <a:prstGeom prst="line">
              <a:avLst/>
            </a:prstGeom>
            <a:noFill/>
            <a:ln w="19050" cap="flat" cmpd="sng" algn="ctr">
              <a:solidFill>
                <a:srgbClr val="000000"/>
              </a:solidFill>
              <a:prstDash val="solid"/>
            </a:ln>
            <a:effectLst/>
          </p:spPr>
        </p:cxnSp>
        <p:sp>
          <p:nvSpPr>
            <p:cNvPr id="29" name="Rectangle: Rounded Corners 28">
              <a:extLst>
                <a:ext uri="{FF2B5EF4-FFF2-40B4-BE49-F238E27FC236}">
                  <a16:creationId xmlns:a16="http://schemas.microsoft.com/office/drawing/2014/main" id="{72920ED0-60D0-13C5-8F7A-6ABA6CD1ED68}"/>
                </a:ext>
              </a:extLst>
            </p:cNvPr>
            <p:cNvSpPr/>
            <p:nvPr/>
          </p:nvSpPr>
          <p:spPr>
            <a:xfrm>
              <a:off x="41371" y="1185067"/>
              <a:ext cx="2720486" cy="931401"/>
            </a:xfrm>
            <a:prstGeom prst="roundRect">
              <a:avLst/>
            </a:prstGeom>
            <a:solidFill>
              <a:schemeClr val="bg2"/>
            </a:solidFill>
            <a:ln w="25400" cap="flat" cmpd="sng" algn="ctr">
              <a:solidFill>
                <a:schemeClr val="bg2"/>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i="1">
                  <a:ea typeface="Calibri" panose="020F0502020204030204" pitchFamily="34" charset="0"/>
                  <a:cs typeface="Arial" panose="020B0604020202020204" pitchFamily="34" charset="0"/>
                </a:rPr>
                <a:t>N</a:t>
              </a:r>
              <a:r>
                <a:rPr lang="fr-FR" sz="2000">
                  <a:ea typeface="Calibri" panose="020F0502020204030204" pitchFamily="34" charset="0"/>
                  <a:cs typeface="Arial" panose="020B0604020202020204" pitchFamily="34" charset="0"/>
                </a:rPr>
                <a:t>-tên gốc hydrocarbon thứ nhất</a:t>
              </a:r>
              <a:endParaRPr kumimoji="0" lang="en-US" sz="2000" b="0" i="1"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grpSp>
        <p:nvGrpSpPr>
          <p:cNvPr id="55" name="Group 54">
            <a:extLst>
              <a:ext uri="{FF2B5EF4-FFF2-40B4-BE49-F238E27FC236}">
                <a16:creationId xmlns:a16="http://schemas.microsoft.com/office/drawing/2014/main" id="{20E7938B-C463-9E57-C3DD-E259AF9B0AFC}"/>
              </a:ext>
            </a:extLst>
          </p:cNvPr>
          <p:cNvGrpSpPr/>
          <p:nvPr/>
        </p:nvGrpSpPr>
        <p:grpSpPr>
          <a:xfrm>
            <a:off x="-1" y="-2"/>
            <a:ext cx="3104708" cy="669851"/>
            <a:chOff x="-1" y="-2"/>
            <a:chExt cx="2577031" cy="669851"/>
          </a:xfrm>
        </p:grpSpPr>
        <p:sp>
          <p:nvSpPr>
            <p:cNvPr id="56" name="Rectangle: Single Corner Rounded 55">
              <a:extLst>
                <a:ext uri="{FF2B5EF4-FFF2-40B4-BE49-F238E27FC236}">
                  <a16:creationId xmlns:a16="http://schemas.microsoft.com/office/drawing/2014/main" id="{5E40A191-EB8C-04FE-B02C-9B4AC706E05E}"/>
                </a:ext>
              </a:extLst>
            </p:cNvPr>
            <p:cNvSpPr/>
            <p:nvPr/>
          </p:nvSpPr>
          <p:spPr>
            <a:xfrm flipV="1">
              <a:off x="-1" y="-2"/>
              <a:ext cx="2577031" cy="669851"/>
            </a:xfrm>
            <a:prstGeom prst="round1Rect">
              <a:avLst>
                <a:gd name="adj" fmla="val 3254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453DB29-E691-8096-FAD7-29AD833FEDA1}"/>
                </a:ext>
              </a:extLst>
            </p:cNvPr>
            <p:cNvSpPr txBox="1"/>
            <p:nvPr/>
          </p:nvSpPr>
          <p:spPr>
            <a:xfrm>
              <a:off x="117763" y="82296"/>
              <a:ext cx="2369448" cy="523220"/>
            </a:xfrm>
            <a:prstGeom prst="rect">
              <a:avLst/>
            </a:prstGeom>
            <a:noFill/>
          </p:spPr>
          <p:txBody>
            <a:bodyPr wrap="square" rtlCol="0">
              <a:spAutoFit/>
            </a:bodyPr>
            <a:lstStyle/>
            <a:p>
              <a:pPr algn="ctr"/>
              <a:r>
                <a:rPr lang="en-US" sz="2800" b="1" dirty="0">
                  <a:solidFill>
                    <a:schemeClr val="bg1"/>
                  </a:solidFill>
                </a:rPr>
                <a:t>2</a:t>
              </a:r>
              <a:r>
                <a:rPr lang="en-US" sz="2800" b="1">
                  <a:solidFill>
                    <a:schemeClr val="bg1"/>
                  </a:solidFill>
                </a:rPr>
                <a:t>. </a:t>
              </a:r>
              <a:r>
                <a:rPr lang="en-US" sz="2800" b="1" dirty="0">
                  <a:solidFill>
                    <a:schemeClr val="bg1"/>
                  </a:solidFill>
                </a:rPr>
                <a:t>DANH PHÁP</a:t>
              </a:r>
            </a:p>
          </p:txBody>
        </p:sp>
      </p:grpSp>
      <p:sp>
        <p:nvSpPr>
          <p:cNvPr id="58" name="Arrow: Pentagon 57">
            <a:extLst>
              <a:ext uri="{FF2B5EF4-FFF2-40B4-BE49-F238E27FC236}">
                <a16:creationId xmlns:a16="http://schemas.microsoft.com/office/drawing/2014/main" id="{8FA310A7-CC36-89DB-EF3E-5F04C25691B9}"/>
              </a:ext>
            </a:extLst>
          </p:cNvPr>
          <p:cNvSpPr/>
          <p:nvPr/>
        </p:nvSpPr>
        <p:spPr>
          <a:xfrm>
            <a:off x="-1" y="980934"/>
            <a:ext cx="457200" cy="298557"/>
          </a:xfrm>
          <a:prstGeom prst="homePlate">
            <a:avLst/>
          </a:prstGeom>
          <a:solidFill>
            <a:schemeClr val="accent1">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59" name="TextBox 58">
            <a:extLst>
              <a:ext uri="{FF2B5EF4-FFF2-40B4-BE49-F238E27FC236}">
                <a16:creationId xmlns:a16="http://schemas.microsoft.com/office/drawing/2014/main" id="{7DD447BE-9ACC-A9F0-009B-6B4A844B120C}"/>
              </a:ext>
            </a:extLst>
          </p:cNvPr>
          <p:cNvSpPr txBox="1"/>
          <p:nvPr/>
        </p:nvSpPr>
        <p:spPr>
          <a:xfrm>
            <a:off x="657446" y="897833"/>
            <a:ext cx="3138376" cy="430887"/>
          </a:xfrm>
          <a:prstGeom prst="rect">
            <a:avLst/>
          </a:prstGeom>
          <a:noFill/>
        </p:spPr>
        <p:txBody>
          <a:bodyPr wrap="square" rtlCol="0">
            <a:spAutoFit/>
          </a:bodyPr>
          <a:lstStyle/>
          <a:p>
            <a:pPr>
              <a:buClrTx/>
              <a:buFontTx/>
              <a:buNone/>
              <a:defRPr/>
            </a:pPr>
            <a:r>
              <a:rPr lang="en-US" sz="2200" b="1" dirty="0">
                <a:solidFill>
                  <a:srgbClr val="B94F6B"/>
                </a:solidFill>
                <a:latin typeface="Arial" panose="020B0604020202020204" pitchFamily="34" charset="0"/>
                <a:cs typeface="Arial" panose="020B0604020202020204" pitchFamily="34" charset="0"/>
              </a:rPr>
              <a:t>Danh </a:t>
            </a:r>
            <a:r>
              <a:rPr lang="en-US" sz="2200" b="1" dirty="0" err="1">
                <a:solidFill>
                  <a:srgbClr val="B94F6B"/>
                </a:solidFill>
                <a:latin typeface="Arial" panose="020B0604020202020204" pitchFamily="34" charset="0"/>
                <a:cs typeface="Arial" panose="020B0604020202020204" pitchFamily="34" charset="0"/>
              </a:rPr>
              <a:t>pháp</a:t>
            </a:r>
            <a:r>
              <a:rPr lang="en-US" sz="2200" b="1" dirty="0">
                <a:solidFill>
                  <a:srgbClr val="B94F6B"/>
                </a:solidFill>
                <a:latin typeface="Arial" panose="020B0604020202020204" pitchFamily="34" charset="0"/>
                <a:cs typeface="Arial" panose="020B0604020202020204" pitchFamily="34" charset="0"/>
              </a:rPr>
              <a:t> </a:t>
            </a:r>
            <a:r>
              <a:rPr lang="en-US" sz="2200" b="1" dirty="0" err="1">
                <a:solidFill>
                  <a:srgbClr val="B94F6B"/>
                </a:solidFill>
                <a:latin typeface="Arial" panose="020B0604020202020204" pitchFamily="34" charset="0"/>
                <a:cs typeface="Arial" panose="020B0604020202020204" pitchFamily="34" charset="0"/>
              </a:rPr>
              <a:t>thay</a:t>
            </a:r>
            <a:r>
              <a:rPr lang="en-US" sz="2200" b="1" dirty="0">
                <a:solidFill>
                  <a:srgbClr val="B94F6B"/>
                </a:solidFill>
                <a:latin typeface="Arial" panose="020B0604020202020204" pitchFamily="34" charset="0"/>
                <a:cs typeface="Arial" panose="020B0604020202020204" pitchFamily="34" charset="0"/>
              </a:rPr>
              <a:t> </a:t>
            </a:r>
            <a:r>
              <a:rPr lang="en-US" sz="2200" b="1" dirty="0" err="1">
                <a:solidFill>
                  <a:srgbClr val="B94F6B"/>
                </a:solidFill>
                <a:latin typeface="Arial" panose="020B0604020202020204" pitchFamily="34" charset="0"/>
                <a:cs typeface="Arial" panose="020B0604020202020204" pitchFamily="34" charset="0"/>
              </a:rPr>
              <a:t>thế</a:t>
            </a:r>
            <a:r>
              <a:rPr lang="en-US" sz="2200" b="1" dirty="0">
                <a:solidFill>
                  <a:srgbClr val="B94F6B"/>
                </a:solidFill>
                <a:latin typeface="Arial" panose="020B0604020202020204" pitchFamily="34" charset="0"/>
                <a:cs typeface="Arial" panose="020B0604020202020204" pitchFamily="34" charset="0"/>
              </a:rPr>
              <a:t>:</a:t>
            </a:r>
          </a:p>
        </p:txBody>
      </p:sp>
      <p:sp>
        <p:nvSpPr>
          <p:cNvPr id="60" name="Rectangle: Rounded Corners 59">
            <a:extLst>
              <a:ext uri="{FF2B5EF4-FFF2-40B4-BE49-F238E27FC236}">
                <a16:creationId xmlns:a16="http://schemas.microsoft.com/office/drawing/2014/main" id="{7B3B953E-D51C-3CC5-4EC5-604ADC899A53}"/>
              </a:ext>
            </a:extLst>
          </p:cNvPr>
          <p:cNvSpPr/>
          <p:nvPr/>
        </p:nvSpPr>
        <p:spPr>
          <a:xfrm>
            <a:off x="3451335" y="1498294"/>
            <a:ext cx="2241330" cy="592567"/>
          </a:xfrm>
          <a:prstGeom prst="roundRect">
            <a:avLst/>
          </a:prstGeom>
          <a:solidFill>
            <a:schemeClr val="accent5">
              <a:lumMod val="75000"/>
            </a:schemeClr>
          </a:solidFill>
          <a:ln w="25400" cap="flat" cmpd="sng" algn="ctr">
            <a:solidFill>
              <a:schemeClr val="accent5">
                <a:lumMod val="75000"/>
              </a:schemeClr>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fr-FR" sz="2400" b="1" i="1"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Amine bậc III</a:t>
            </a:r>
            <a:endParaRPr kumimoji="0" lang="en-US" sz="2400" b="1" i="1"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nvGrpSpPr>
          <p:cNvPr id="4" name="Group 3">
            <a:extLst>
              <a:ext uri="{FF2B5EF4-FFF2-40B4-BE49-F238E27FC236}">
                <a16:creationId xmlns:a16="http://schemas.microsoft.com/office/drawing/2014/main" id="{9970224E-08B5-D1A8-C3BB-1AF6F3294A0B}"/>
              </a:ext>
            </a:extLst>
          </p:cNvPr>
          <p:cNvGrpSpPr/>
          <p:nvPr/>
        </p:nvGrpSpPr>
        <p:grpSpPr>
          <a:xfrm>
            <a:off x="224328" y="3546117"/>
            <a:ext cx="8695344" cy="931402"/>
            <a:chOff x="41371" y="1185067"/>
            <a:chExt cx="8695344" cy="931402"/>
          </a:xfrm>
        </p:grpSpPr>
        <p:grpSp>
          <p:nvGrpSpPr>
            <p:cNvPr id="5" name="Group 4">
              <a:extLst>
                <a:ext uri="{FF2B5EF4-FFF2-40B4-BE49-F238E27FC236}">
                  <a16:creationId xmlns:a16="http://schemas.microsoft.com/office/drawing/2014/main" id="{FA68B1C1-D1A1-646A-EEA7-12B3E3D1BA1D}"/>
                </a:ext>
              </a:extLst>
            </p:cNvPr>
            <p:cNvGrpSpPr/>
            <p:nvPr/>
          </p:nvGrpSpPr>
          <p:grpSpPr>
            <a:xfrm>
              <a:off x="3035105" y="1185067"/>
              <a:ext cx="5701610" cy="931402"/>
              <a:chOff x="2890798" y="2159984"/>
              <a:chExt cx="5701610" cy="931402"/>
            </a:xfrm>
          </p:grpSpPr>
          <p:cxnSp>
            <p:nvCxnSpPr>
              <p:cNvPr id="8" name="Straight Connector 7">
                <a:extLst>
                  <a:ext uri="{FF2B5EF4-FFF2-40B4-BE49-F238E27FC236}">
                    <a16:creationId xmlns:a16="http://schemas.microsoft.com/office/drawing/2014/main" id="{0020F1A4-9B8E-B725-FD2D-E4FD43E08862}"/>
                  </a:ext>
                </a:extLst>
              </p:cNvPr>
              <p:cNvCxnSpPr>
                <a:cxnSpLocks/>
                <a:stCxn id="10" idx="3"/>
                <a:endCxn id="11" idx="1"/>
              </p:cNvCxnSpPr>
              <p:nvPr/>
            </p:nvCxnSpPr>
            <p:spPr>
              <a:xfrm flipV="1">
                <a:off x="5323969" y="2625685"/>
                <a:ext cx="281010" cy="1"/>
              </a:xfrm>
              <a:prstGeom prst="line">
                <a:avLst/>
              </a:prstGeom>
              <a:noFill/>
              <a:ln w="19050" cap="flat" cmpd="sng" algn="ctr">
                <a:solidFill>
                  <a:srgbClr val="000000"/>
                </a:solidFill>
                <a:prstDash val="solid"/>
              </a:ln>
              <a:effectLst/>
            </p:spPr>
          </p:cxnSp>
          <p:cxnSp>
            <p:nvCxnSpPr>
              <p:cNvPr id="9" name="Straight Connector 8">
                <a:extLst>
                  <a:ext uri="{FF2B5EF4-FFF2-40B4-BE49-F238E27FC236}">
                    <a16:creationId xmlns:a16="http://schemas.microsoft.com/office/drawing/2014/main" id="{FC873CC9-EF8F-3884-88E2-37943F91497F}"/>
                  </a:ext>
                </a:extLst>
              </p:cNvPr>
              <p:cNvCxnSpPr>
                <a:cxnSpLocks/>
                <a:stCxn id="11" idx="3"/>
                <a:endCxn id="12" idx="1"/>
              </p:cNvCxnSpPr>
              <p:nvPr/>
            </p:nvCxnSpPr>
            <p:spPr>
              <a:xfrm>
                <a:off x="7333098" y="2625685"/>
                <a:ext cx="281010" cy="0"/>
              </a:xfrm>
              <a:prstGeom prst="line">
                <a:avLst/>
              </a:prstGeom>
              <a:noFill/>
              <a:ln w="19050" cap="flat" cmpd="sng" algn="ctr">
                <a:solidFill>
                  <a:srgbClr val="000000"/>
                </a:solidFill>
                <a:prstDash val="solid"/>
              </a:ln>
              <a:effectLst/>
            </p:spPr>
          </p:cxnSp>
          <p:sp>
            <p:nvSpPr>
              <p:cNvPr id="10" name="Rectangle: Rounded Corners 9">
                <a:extLst>
                  <a:ext uri="{FF2B5EF4-FFF2-40B4-BE49-F238E27FC236}">
                    <a16:creationId xmlns:a16="http://schemas.microsoft.com/office/drawing/2014/main" id="{CFA75EA1-1365-0A62-6DEE-3252BD896C13}"/>
                  </a:ext>
                </a:extLst>
              </p:cNvPr>
              <p:cNvSpPr/>
              <p:nvPr/>
            </p:nvSpPr>
            <p:spPr>
              <a:xfrm>
                <a:off x="2890798" y="2159986"/>
                <a:ext cx="2433171" cy="931400"/>
              </a:xfrm>
              <a:prstGeom prst="roundRect">
                <a:avLst/>
              </a:prstGeom>
              <a:solidFill>
                <a:srgbClr val="94CE51">
                  <a:lumMod val="60000"/>
                  <a:lumOff val="40000"/>
                </a:srgbClr>
              </a:solidFill>
              <a:ln w="25400" cap="flat" cmpd="sng" algn="ctr">
                <a:solidFill>
                  <a:srgbClr val="94CE51">
                    <a:lumMod val="60000"/>
                    <a:lumOff val="4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 hydrocarbon</a:t>
                </a:r>
                <a:r>
                  <a:rPr lang="fr-FR" sz="2000">
                    <a:latin typeface="Arial" panose="020B0604020202020204" pitchFamily="34" charset="0"/>
                    <a:ea typeface="Calibri" panose="020F0502020204030204" pitchFamily="34" charset="0"/>
                    <a:cs typeface="Arial" panose="020B0604020202020204" pitchFamily="34" charset="0"/>
                  </a:rPr>
                  <a:t> mạch chính </a:t>
                </a: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bỏ</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 </a:t>
                </a:r>
                <a:endParaRPr kumimoji="0" lang="en-US" sz="2400" b="0" i="0" u="none" strike="noStrike" kern="0" cap="none" spc="0" normalizeH="0" baseline="0" noProof="0" dirty="0">
                  <a:ln>
                    <a:noFill/>
                  </a:ln>
                  <a:solidFill>
                    <a:srgbClr val="F1EEE5"/>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227EE0C5-7A7F-EB11-B6CD-4BBE7D0A0357}"/>
                  </a:ext>
                </a:extLst>
              </p:cNvPr>
              <p:cNvSpPr/>
              <p:nvPr/>
            </p:nvSpPr>
            <p:spPr>
              <a:xfrm>
                <a:off x="5604979" y="2159984"/>
                <a:ext cx="1728119" cy="931401"/>
              </a:xfrm>
              <a:prstGeom prst="roundRect">
                <a:avLst/>
              </a:prstGeom>
              <a:solidFill>
                <a:srgbClr val="F48E29">
                  <a:lumMod val="40000"/>
                  <a:lumOff val="60000"/>
                </a:srgbClr>
              </a:solidFill>
              <a:ln w="25400" cap="flat" cmpd="sng" algn="ctr">
                <a:solidFill>
                  <a:srgbClr val="F48E29">
                    <a:lumMod val="40000"/>
                    <a:lumOff val="6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a:ea typeface="Calibri" panose="020F0502020204030204" pitchFamily="34" charset="0"/>
                    <a:cs typeface="Arial" panose="020B0604020202020204" pitchFamily="34" charset="0"/>
                  </a:rPr>
                  <a:t>s</a:t>
                </a:r>
                <a:r>
                  <a:rPr kumimoji="0" lang="fr-FR" sz="20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ố chỉ vị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trí</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nhóm</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544E9EEB-C165-6A4B-C8AF-CB99915B0E5D}"/>
                  </a:ext>
                </a:extLst>
              </p:cNvPr>
              <p:cNvSpPr/>
              <p:nvPr/>
            </p:nvSpPr>
            <p:spPr>
              <a:xfrm>
                <a:off x="7614108" y="2159984"/>
                <a:ext cx="978300" cy="931401"/>
              </a:xfrm>
              <a:prstGeom prst="roundRect">
                <a:avLst/>
              </a:prstGeom>
              <a:solidFill>
                <a:schemeClr val="accent1"/>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amine</a:t>
                </a:r>
                <a:endParaRPr kumimoji="0" lang="en-US" sz="20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cxnSp>
          <p:nvCxnSpPr>
            <p:cNvPr id="6" name="Straight Connector 5">
              <a:extLst>
                <a:ext uri="{FF2B5EF4-FFF2-40B4-BE49-F238E27FC236}">
                  <a16:creationId xmlns:a16="http://schemas.microsoft.com/office/drawing/2014/main" id="{8736F9A1-F9AC-6F63-1CE8-E59F6E353108}"/>
                </a:ext>
              </a:extLst>
            </p:cNvPr>
            <p:cNvCxnSpPr>
              <a:cxnSpLocks/>
              <a:stCxn id="7" idx="3"/>
              <a:endCxn id="10" idx="1"/>
            </p:cNvCxnSpPr>
            <p:nvPr/>
          </p:nvCxnSpPr>
          <p:spPr>
            <a:xfrm>
              <a:off x="2761857" y="1650768"/>
              <a:ext cx="273248" cy="1"/>
            </a:xfrm>
            <a:prstGeom prst="line">
              <a:avLst/>
            </a:prstGeom>
            <a:noFill/>
            <a:ln w="19050" cap="flat" cmpd="sng" algn="ctr">
              <a:solidFill>
                <a:srgbClr val="000000"/>
              </a:solidFill>
              <a:prstDash val="solid"/>
            </a:ln>
            <a:effectLst/>
          </p:spPr>
        </p:cxnSp>
        <p:sp>
          <p:nvSpPr>
            <p:cNvPr id="7" name="Rectangle: Rounded Corners 6">
              <a:extLst>
                <a:ext uri="{FF2B5EF4-FFF2-40B4-BE49-F238E27FC236}">
                  <a16:creationId xmlns:a16="http://schemas.microsoft.com/office/drawing/2014/main" id="{134DA4F3-F875-4799-D2B3-EE6B9A77F5DA}"/>
                </a:ext>
              </a:extLst>
            </p:cNvPr>
            <p:cNvSpPr/>
            <p:nvPr/>
          </p:nvSpPr>
          <p:spPr>
            <a:xfrm>
              <a:off x="41371" y="1185067"/>
              <a:ext cx="2720486" cy="931401"/>
            </a:xfrm>
            <a:prstGeom prst="roundRect">
              <a:avLst/>
            </a:prstGeom>
            <a:solidFill>
              <a:schemeClr val="bg2"/>
            </a:solidFill>
            <a:ln w="25400" cap="flat" cmpd="sng" algn="ctr">
              <a:solidFill>
                <a:schemeClr val="bg2"/>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fr-FR" sz="2000" i="1">
                  <a:ea typeface="Calibri" panose="020F0502020204030204" pitchFamily="34" charset="0"/>
                  <a:cs typeface="Arial" panose="020B0604020202020204" pitchFamily="34" charset="0"/>
                </a:rPr>
                <a:t>-N</a:t>
              </a:r>
              <a:r>
                <a:rPr lang="fr-FR" sz="2000">
                  <a:ea typeface="Calibri" panose="020F0502020204030204" pitchFamily="34" charset="0"/>
                  <a:cs typeface="Arial" panose="020B0604020202020204" pitchFamily="34" charset="0"/>
                </a:rPr>
                <a:t>-tên gốc hydrocarbon thứ hai</a:t>
              </a:r>
              <a:endParaRPr kumimoji="0" lang="en-US" sz="2000" b="0" i="1"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107016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7C2890-D23C-0F5A-2E1D-79DEE8F62F81}"/>
              </a:ext>
            </a:extLst>
          </p:cNvPr>
          <p:cNvSpPr/>
          <p:nvPr/>
        </p:nvSpPr>
        <p:spPr>
          <a:xfrm>
            <a:off x="411619" y="264955"/>
            <a:ext cx="3516914" cy="580206"/>
          </a:xfrm>
          <a:prstGeom prst="roundRect">
            <a:avLst/>
          </a:prstGeom>
          <a:solidFill>
            <a:schemeClr val="tx2">
              <a:lumMod val="50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Luyện tập 2 – SGK tr.33</a:t>
            </a:r>
            <a:endParaRPr lang="en-US" sz="2000" b="1"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CAB258A-ABE5-60DC-327C-C7AB87B0CCCD}"/>
              </a:ext>
            </a:extLst>
          </p:cNvPr>
          <p:cNvSpPr txBox="1"/>
          <p:nvPr/>
        </p:nvSpPr>
        <p:spPr>
          <a:xfrm>
            <a:off x="362443" y="896541"/>
            <a:ext cx="8419114" cy="958660"/>
          </a:xfrm>
          <a:prstGeom prst="rect">
            <a:avLst/>
          </a:prstGeom>
          <a:noFill/>
        </p:spPr>
        <p:txBody>
          <a:bodyPr wrap="square">
            <a:spAutoFit/>
          </a:bodyPr>
          <a:lstStyle/>
          <a:p>
            <a:pPr algn="just">
              <a:lnSpc>
                <a:spcPct val="150000"/>
              </a:lnSpc>
              <a:spcAft>
                <a:spcPts val="1000"/>
              </a:spcAft>
            </a:pPr>
            <a:r>
              <a:rPr lang="fr-FR" sz="2000">
                <a:latin typeface="Arial" panose="020B0604020202020204" pitchFamily="34" charset="0"/>
                <a:ea typeface="Calibri" panose="020F0502020204030204" pitchFamily="34" charset="0"/>
                <a:cs typeface="Arial" panose="020B0604020202020204" pitchFamily="34" charset="0"/>
              </a:rPr>
              <a:t>Viết công thức cấu tạo và gọi tên theo danh pháp gốc – chức các amine bậc hai có công thức phân tử C</a:t>
            </a:r>
            <a:r>
              <a:rPr lang="fr-FR" sz="2000" baseline="-25000">
                <a:latin typeface="Arial" panose="020B0604020202020204" pitchFamily="34" charset="0"/>
                <a:ea typeface="Calibri" panose="020F0502020204030204" pitchFamily="34" charset="0"/>
                <a:cs typeface="Arial" panose="020B0604020202020204" pitchFamily="34" charset="0"/>
              </a:rPr>
              <a:t>5</a:t>
            </a:r>
            <a:r>
              <a:rPr lang="fr-FR" sz="2000">
                <a:latin typeface="Arial" panose="020B0604020202020204" pitchFamily="34" charset="0"/>
                <a:ea typeface="Calibri" panose="020F0502020204030204" pitchFamily="34" charset="0"/>
                <a:cs typeface="Arial" panose="020B0604020202020204" pitchFamily="34" charset="0"/>
              </a:rPr>
              <a:t>H</a:t>
            </a:r>
            <a:r>
              <a:rPr lang="fr-FR" sz="2000" baseline="-25000">
                <a:latin typeface="Arial" panose="020B0604020202020204" pitchFamily="34" charset="0"/>
                <a:ea typeface="Calibri" panose="020F0502020204030204" pitchFamily="34" charset="0"/>
                <a:cs typeface="Arial" panose="020B0604020202020204" pitchFamily="34" charset="0"/>
              </a:rPr>
              <a:t>13</a:t>
            </a:r>
            <a:r>
              <a:rPr lang="fr-FR" sz="2000">
                <a:latin typeface="Arial" panose="020B0604020202020204" pitchFamily="34" charset="0"/>
                <a:ea typeface="Calibri" panose="020F0502020204030204" pitchFamily="34" charset="0"/>
                <a:cs typeface="Arial" panose="020B0604020202020204" pitchFamily="34" charset="0"/>
              </a:rPr>
              <a:t>N.</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Google Shape;214;p3">
            <a:extLst>
              <a:ext uri="{FF2B5EF4-FFF2-40B4-BE49-F238E27FC236}">
                <a16:creationId xmlns:a16="http://schemas.microsoft.com/office/drawing/2014/main" id="{73D96EC2-11EE-EC7B-A81C-4C11B84F92BE}"/>
              </a:ext>
            </a:extLst>
          </p:cNvPr>
          <p:cNvPicPr preferRelativeResize="0"/>
          <p:nvPr/>
        </p:nvPicPr>
        <p:blipFill rotWithShape="1">
          <a:blip r:embed="rId2">
            <a:alphaModFix/>
          </a:blip>
          <a:srcRect/>
          <a:stretch/>
        </p:blipFill>
        <p:spPr>
          <a:xfrm>
            <a:off x="8366842" y="5017772"/>
            <a:ext cx="777158" cy="173754"/>
          </a:xfrm>
          <a:prstGeom prst="rect">
            <a:avLst/>
          </a:prstGeom>
          <a:noFill/>
          <a:ln>
            <a:noFill/>
          </a:ln>
        </p:spPr>
      </p:pic>
      <p:graphicFrame>
        <p:nvGraphicFramePr>
          <p:cNvPr id="10" name="Table 9">
            <a:extLst>
              <a:ext uri="{FF2B5EF4-FFF2-40B4-BE49-F238E27FC236}">
                <a16:creationId xmlns:a16="http://schemas.microsoft.com/office/drawing/2014/main" id="{5530BAAF-AC0E-CBCC-FD87-0BE57D8FFD0C}"/>
              </a:ext>
            </a:extLst>
          </p:cNvPr>
          <p:cNvGraphicFramePr>
            <a:graphicFrameLocks noGrp="1"/>
          </p:cNvGraphicFramePr>
          <p:nvPr>
            <p:extLst>
              <p:ext uri="{D42A27DB-BD31-4B8C-83A1-F6EECF244321}">
                <p14:modId xmlns:p14="http://schemas.microsoft.com/office/powerpoint/2010/main" val="2735811683"/>
              </p:ext>
            </p:extLst>
          </p:nvPr>
        </p:nvGraphicFramePr>
        <p:xfrm>
          <a:off x="362444" y="1968586"/>
          <a:ext cx="8419113" cy="2996755"/>
        </p:xfrm>
        <a:graphic>
          <a:graphicData uri="http://schemas.openxmlformats.org/drawingml/2006/table">
            <a:tbl>
              <a:tblPr firstRow="1" firstCol="1" bandRow="1">
                <a:tableStyleId>{69CF1AB2-1976-4502-BF36-3FF5EA218861}</a:tableStyleId>
              </a:tblPr>
              <a:tblGrid>
                <a:gridCol w="4785289">
                  <a:extLst>
                    <a:ext uri="{9D8B030D-6E8A-4147-A177-3AD203B41FA5}">
                      <a16:colId xmlns:a16="http://schemas.microsoft.com/office/drawing/2014/main" val="797160200"/>
                    </a:ext>
                  </a:extLst>
                </a:gridCol>
                <a:gridCol w="3633824">
                  <a:extLst>
                    <a:ext uri="{9D8B030D-6E8A-4147-A177-3AD203B41FA5}">
                      <a16:colId xmlns:a16="http://schemas.microsoft.com/office/drawing/2014/main" val="337050604"/>
                    </a:ext>
                  </a:extLst>
                </a:gridCol>
              </a:tblGrid>
              <a:tr h="457200">
                <a:tc>
                  <a:txBody>
                    <a:bodyPr/>
                    <a:lstStyle/>
                    <a:p>
                      <a:pPr algn="ctr">
                        <a:lnSpc>
                          <a:spcPct val="100000"/>
                        </a:lnSpc>
                        <a:spcAft>
                          <a:spcPts val="1000"/>
                        </a:spcAft>
                      </a:pPr>
                      <a:r>
                        <a:rPr lang="vi-VN" sz="2000">
                          <a:solidFill>
                            <a:srgbClr val="000000"/>
                          </a:solidFill>
                          <a:effectLst/>
                        </a:rPr>
                        <a:t>C</a:t>
                      </a:r>
                      <a:r>
                        <a:rPr lang="en-US" sz="2000">
                          <a:solidFill>
                            <a:srgbClr val="000000"/>
                          </a:solidFill>
                          <a:effectLst/>
                        </a:rPr>
                        <a:t>ông thức cấu tạo</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60000"/>
                        <a:lumOff val="40000"/>
                      </a:schemeClr>
                    </a:solidFill>
                  </a:tcPr>
                </a:tc>
                <a:tc>
                  <a:txBody>
                    <a:bodyPr/>
                    <a:lstStyle/>
                    <a:p>
                      <a:pPr algn="ctr">
                        <a:lnSpc>
                          <a:spcPct val="100000"/>
                        </a:lnSpc>
                        <a:spcAft>
                          <a:spcPts val="1000"/>
                        </a:spcAft>
                      </a:pPr>
                      <a:r>
                        <a:rPr lang="vi-VN" sz="2000">
                          <a:solidFill>
                            <a:srgbClr val="000000"/>
                          </a:solidFill>
                          <a:effectLst/>
                        </a:rPr>
                        <a:t>Tên</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60000"/>
                        <a:lumOff val="40000"/>
                      </a:schemeClr>
                    </a:solidFill>
                  </a:tcPr>
                </a:tc>
                <a:extLst>
                  <a:ext uri="{0D108BD9-81ED-4DB2-BD59-A6C34878D82A}">
                    <a16:rowId xmlns:a16="http://schemas.microsoft.com/office/drawing/2014/main" val="3608073131"/>
                  </a:ext>
                </a:extLst>
              </a:tr>
              <a:tr h="527875">
                <a:tc>
                  <a:txBody>
                    <a:bodyPr/>
                    <a:lstStyle/>
                    <a:p>
                      <a:pPr algn="ctr">
                        <a:lnSpc>
                          <a:spcPct val="100000"/>
                        </a:lnSpc>
                        <a:spcAft>
                          <a:spcPts val="1000"/>
                        </a:spcAft>
                      </a:pPr>
                      <a:endParaRPr lang="en-US" sz="14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20000"/>
                        <a:lumOff val="80000"/>
                      </a:schemeClr>
                    </a:solidFill>
                  </a:tcPr>
                </a:tc>
                <a:tc>
                  <a:txBody>
                    <a:bodyPr/>
                    <a:lstStyle/>
                    <a:p>
                      <a:pPr algn="ctr">
                        <a:lnSpc>
                          <a:spcPct val="100000"/>
                        </a:lnSpc>
                        <a:spcAft>
                          <a:spcPts val="1000"/>
                        </a:spcAft>
                      </a:pPr>
                      <a:r>
                        <a:rPr lang="vi-VN" sz="2000">
                          <a:solidFill>
                            <a:srgbClr val="000000"/>
                          </a:solidFill>
                          <a:effectLst/>
                        </a:rPr>
                        <a:t> </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20000"/>
                        <a:lumOff val="80000"/>
                      </a:schemeClr>
                    </a:solidFill>
                  </a:tcPr>
                </a:tc>
                <a:extLst>
                  <a:ext uri="{0D108BD9-81ED-4DB2-BD59-A6C34878D82A}">
                    <a16:rowId xmlns:a16="http://schemas.microsoft.com/office/drawing/2014/main" val="3024883944"/>
                  </a:ext>
                </a:extLst>
              </a:tr>
              <a:tr h="1005840">
                <a:tc>
                  <a:txBody>
                    <a:bodyPr/>
                    <a:lstStyle/>
                    <a:p>
                      <a:pPr algn="just">
                        <a:lnSpc>
                          <a:spcPct val="150000"/>
                        </a:lnSpc>
                        <a:spcAft>
                          <a:spcPts val="1000"/>
                        </a:spcAft>
                      </a:pP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61" marR="61961" marT="0" marB="0" anchor="ctr">
                    <a:solidFill>
                      <a:schemeClr val="accent1">
                        <a:lumMod val="20000"/>
                        <a:lumOff val="80000"/>
                      </a:schemeClr>
                    </a:solidFill>
                  </a:tcPr>
                </a:tc>
                <a:tc>
                  <a:txBody>
                    <a:bodyPr/>
                    <a:lstStyle/>
                    <a:p>
                      <a:pPr algn="ctr">
                        <a:lnSpc>
                          <a:spcPct val="150000"/>
                        </a:lnSpc>
                        <a:spcAft>
                          <a:spcPts val="1000"/>
                        </a:spcAft>
                      </a:pP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20000"/>
                        <a:lumOff val="80000"/>
                      </a:schemeClr>
                    </a:solidFill>
                  </a:tcPr>
                </a:tc>
                <a:extLst>
                  <a:ext uri="{0D108BD9-81ED-4DB2-BD59-A6C34878D82A}">
                    <a16:rowId xmlns:a16="http://schemas.microsoft.com/office/drawing/2014/main" val="3273910439"/>
                  </a:ext>
                </a:extLst>
              </a:tr>
              <a:tr h="1005840">
                <a:tc>
                  <a:txBody>
                    <a:bodyPr/>
                    <a:lstStyle/>
                    <a:p>
                      <a:pPr algn="just">
                        <a:lnSpc>
                          <a:spcPct val="150000"/>
                        </a:lnSpc>
                        <a:spcAft>
                          <a:spcPts val="1000"/>
                        </a:spcAft>
                      </a:pP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61" marR="61961" marT="0" marB="0" anchor="ctr">
                    <a:solidFill>
                      <a:schemeClr val="accent1">
                        <a:lumMod val="20000"/>
                        <a:lumOff val="80000"/>
                      </a:schemeClr>
                    </a:solidFill>
                  </a:tcPr>
                </a:tc>
                <a:tc>
                  <a:txBody>
                    <a:bodyPr/>
                    <a:lstStyle/>
                    <a:p>
                      <a:pPr algn="ctr">
                        <a:lnSpc>
                          <a:spcPct val="150000"/>
                        </a:lnSpc>
                        <a:spcAft>
                          <a:spcPts val="1000"/>
                        </a:spcAft>
                      </a:pP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20000"/>
                        <a:lumOff val="80000"/>
                      </a:schemeClr>
                    </a:solidFill>
                  </a:tcPr>
                </a:tc>
                <a:extLst>
                  <a:ext uri="{0D108BD9-81ED-4DB2-BD59-A6C34878D82A}">
                    <a16:rowId xmlns:a16="http://schemas.microsoft.com/office/drawing/2014/main" val="3792457261"/>
                  </a:ext>
                </a:extLst>
              </a:tr>
            </a:tbl>
          </a:graphicData>
        </a:graphic>
      </p:graphicFrame>
      <p:grpSp>
        <p:nvGrpSpPr>
          <p:cNvPr id="21" name="Group 20">
            <a:extLst>
              <a:ext uri="{FF2B5EF4-FFF2-40B4-BE49-F238E27FC236}">
                <a16:creationId xmlns:a16="http://schemas.microsoft.com/office/drawing/2014/main" id="{C32A30C7-B57D-CB83-A4FE-A1B166696999}"/>
              </a:ext>
            </a:extLst>
          </p:cNvPr>
          <p:cNvGrpSpPr/>
          <p:nvPr/>
        </p:nvGrpSpPr>
        <p:grpSpPr>
          <a:xfrm>
            <a:off x="1041400" y="3004504"/>
            <a:ext cx="3530600" cy="950784"/>
            <a:chOff x="982133" y="3029904"/>
            <a:chExt cx="3530600" cy="950784"/>
          </a:xfrm>
        </p:grpSpPr>
        <p:sp>
          <p:nvSpPr>
            <p:cNvPr id="18" name="TextBox 17">
              <a:extLst>
                <a:ext uri="{FF2B5EF4-FFF2-40B4-BE49-F238E27FC236}">
                  <a16:creationId xmlns:a16="http://schemas.microsoft.com/office/drawing/2014/main" id="{048FCD4C-7E44-0927-196D-892C894A6D6D}"/>
                </a:ext>
              </a:extLst>
            </p:cNvPr>
            <p:cNvSpPr txBox="1"/>
            <p:nvPr/>
          </p:nvSpPr>
          <p:spPr>
            <a:xfrm>
              <a:off x="982133" y="3029904"/>
              <a:ext cx="3530600" cy="461665"/>
            </a:xfrm>
            <a:prstGeom prst="rect">
              <a:avLst/>
            </a:prstGeom>
            <a:noFill/>
          </p:spPr>
          <p:txBody>
            <a:bodyPr wrap="square" rtlCol="0">
              <a:spAutoFit/>
            </a:bodyPr>
            <a:lstStyle/>
            <a:p>
              <a:pPr algn="ctr"/>
              <a:r>
                <a:rPr lang="en-US" sz="2400"/>
                <a:t>CH</a:t>
              </a:r>
              <a:r>
                <a:rPr lang="en-US" sz="2400" baseline="-25000"/>
                <a:t>3</a:t>
              </a:r>
              <a:r>
                <a:rPr lang="en-US" sz="2400"/>
                <a:t>CH</a:t>
              </a:r>
              <a:r>
                <a:rPr lang="en-US" sz="2400">
                  <a:latin typeface="Arial" panose="020B0604020202020204" pitchFamily="34" charset="0"/>
                  <a:cs typeface="Arial" panose="020B0604020202020204" pitchFamily="34" charset="0"/>
                </a:rPr>
                <a:t>−</a:t>
              </a:r>
              <a:r>
                <a:rPr lang="en-US" sz="2400"/>
                <a:t>NH</a:t>
              </a:r>
              <a:r>
                <a:rPr lang="en-US" sz="2400">
                  <a:latin typeface="Arial" panose="020B0604020202020204" pitchFamily="34" charset="0"/>
                  <a:cs typeface="Arial" panose="020B0604020202020204" pitchFamily="34" charset="0"/>
                </a:rPr>
                <a:t>−</a:t>
              </a:r>
              <a:r>
                <a:rPr lang="en-US" sz="2400"/>
                <a:t>CH</a:t>
              </a:r>
              <a:r>
                <a:rPr lang="en-US" sz="2400" baseline="-25000"/>
                <a:t>2</a:t>
              </a:r>
              <a:r>
                <a:rPr lang="en-US" sz="2400"/>
                <a:t>CH</a:t>
              </a:r>
              <a:r>
                <a:rPr lang="en-US" sz="2400" baseline="-25000"/>
                <a:t>3</a:t>
              </a:r>
              <a:endParaRPr lang="en-US" sz="2400"/>
            </a:p>
          </p:txBody>
        </p:sp>
        <p:sp>
          <p:nvSpPr>
            <p:cNvPr id="19" name="TextBox 18">
              <a:extLst>
                <a:ext uri="{FF2B5EF4-FFF2-40B4-BE49-F238E27FC236}">
                  <a16:creationId xmlns:a16="http://schemas.microsoft.com/office/drawing/2014/main" id="{B76BFF31-BE44-E19B-3097-5B7ED7E07B1F}"/>
                </a:ext>
              </a:extLst>
            </p:cNvPr>
            <p:cNvSpPr txBox="1"/>
            <p:nvPr/>
          </p:nvSpPr>
          <p:spPr>
            <a:xfrm>
              <a:off x="1420252" y="3519023"/>
              <a:ext cx="1142705" cy="461665"/>
            </a:xfrm>
            <a:prstGeom prst="rect">
              <a:avLst/>
            </a:prstGeom>
            <a:noFill/>
          </p:spPr>
          <p:txBody>
            <a:bodyPr wrap="square" rtlCol="0">
              <a:spAutoFit/>
            </a:bodyPr>
            <a:lstStyle/>
            <a:p>
              <a:pPr algn="ctr"/>
              <a:r>
                <a:rPr lang="en-US" sz="2400"/>
                <a:t>CH</a:t>
              </a:r>
              <a:r>
                <a:rPr lang="en-US" sz="2400" baseline="-25000"/>
                <a:t>3</a:t>
              </a:r>
              <a:endParaRPr lang="en-US" sz="2400">
                <a:solidFill>
                  <a:srgbClr val="029059"/>
                </a:solidFill>
              </a:endParaRPr>
            </a:p>
          </p:txBody>
        </p:sp>
        <p:cxnSp>
          <p:nvCxnSpPr>
            <p:cNvPr id="20" name="Straight Connector 19">
              <a:extLst>
                <a:ext uri="{FF2B5EF4-FFF2-40B4-BE49-F238E27FC236}">
                  <a16:creationId xmlns:a16="http://schemas.microsoft.com/office/drawing/2014/main" id="{DB61EC89-0AC7-5198-A416-51D346858106}"/>
                </a:ext>
              </a:extLst>
            </p:cNvPr>
            <p:cNvCxnSpPr/>
            <p:nvPr/>
          </p:nvCxnSpPr>
          <p:spPr>
            <a:xfrm>
              <a:off x="1991605" y="3400467"/>
              <a:ext cx="0" cy="16459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1B7AE84B-A2A7-9A9A-49F7-3859754B5BBF}"/>
              </a:ext>
            </a:extLst>
          </p:cNvPr>
          <p:cNvGrpSpPr/>
          <p:nvPr/>
        </p:nvGrpSpPr>
        <p:grpSpPr>
          <a:xfrm>
            <a:off x="856924" y="3966961"/>
            <a:ext cx="3530600" cy="998380"/>
            <a:chOff x="550333" y="2982308"/>
            <a:chExt cx="3530600" cy="998380"/>
          </a:xfrm>
        </p:grpSpPr>
        <p:sp>
          <p:nvSpPr>
            <p:cNvPr id="23" name="TextBox 22">
              <a:extLst>
                <a:ext uri="{FF2B5EF4-FFF2-40B4-BE49-F238E27FC236}">
                  <a16:creationId xmlns:a16="http://schemas.microsoft.com/office/drawing/2014/main" id="{277B656F-1A68-F77A-2822-8706C72656B2}"/>
                </a:ext>
              </a:extLst>
            </p:cNvPr>
            <p:cNvSpPr txBox="1"/>
            <p:nvPr/>
          </p:nvSpPr>
          <p:spPr>
            <a:xfrm>
              <a:off x="550333" y="2982308"/>
              <a:ext cx="3530600" cy="461665"/>
            </a:xfrm>
            <a:prstGeom prst="rect">
              <a:avLst/>
            </a:prstGeom>
            <a:noFill/>
          </p:spPr>
          <p:txBody>
            <a:bodyPr wrap="square" rtlCol="0">
              <a:spAutoFit/>
            </a:bodyPr>
            <a:lstStyle/>
            <a:p>
              <a:pPr algn="ctr"/>
              <a:r>
                <a:rPr lang="en-US" sz="2400"/>
                <a:t>(CH</a:t>
              </a:r>
              <a:r>
                <a:rPr lang="en-US" sz="2400" baseline="-25000"/>
                <a:t>3</a:t>
              </a:r>
              <a:r>
                <a:rPr lang="en-US" sz="2400"/>
                <a:t>)</a:t>
              </a:r>
              <a:r>
                <a:rPr lang="en-US" sz="2400" baseline="-25000"/>
                <a:t>2</a:t>
              </a:r>
              <a:r>
                <a:rPr lang="en-US" sz="2400"/>
                <a:t>C</a:t>
              </a:r>
              <a:r>
                <a:rPr lang="en-US" sz="2400">
                  <a:latin typeface="Arial" panose="020B0604020202020204" pitchFamily="34" charset="0"/>
                  <a:cs typeface="Arial" panose="020B0604020202020204" pitchFamily="34" charset="0"/>
                </a:rPr>
                <a:t>− N</a:t>
              </a:r>
              <a:r>
                <a:rPr lang="en-US" sz="2400"/>
                <a:t>H</a:t>
              </a:r>
              <a:r>
                <a:rPr lang="en-US" sz="2400">
                  <a:latin typeface="Arial" panose="020B0604020202020204" pitchFamily="34" charset="0"/>
                  <a:cs typeface="Arial" panose="020B0604020202020204" pitchFamily="34" charset="0"/>
                </a:rPr>
                <a:t>−</a:t>
              </a:r>
              <a:r>
                <a:rPr lang="en-US" sz="2400"/>
                <a:t>CH</a:t>
              </a:r>
              <a:r>
                <a:rPr lang="en-US" sz="2400" baseline="-25000"/>
                <a:t>3</a:t>
              </a:r>
              <a:endParaRPr lang="en-US" sz="2400"/>
            </a:p>
          </p:txBody>
        </p:sp>
        <p:sp>
          <p:nvSpPr>
            <p:cNvPr id="24" name="TextBox 23">
              <a:extLst>
                <a:ext uri="{FF2B5EF4-FFF2-40B4-BE49-F238E27FC236}">
                  <a16:creationId xmlns:a16="http://schemas.microsoft.com/office/drawing/2014/main" id="{058E03F1-5241-8A07-3831-D8F0AC14EE42}"/>
                </a:ext>
              </a:extLst>
            </p:cNvPr>
            <p:cNvSpPr txBox="1"/>
            <p:nvPr/>
          </p:nvSpPr>
          <p:spPr>
            <a:xfrm>
              <a:off x="1479520" y="3519023"/>
              <a:ext cx="1142705" cy="461665"/>
            </a:xfrm>
            <a:prstGeom prst="rect">
              <a:avLst/>
            </a:prstGeom>
            <a:noFill/>
          </p:spPr>
          <p:txBody>
            <a:bodyPr wrap="square" rtlCol="0">
              <a:spAutoFit/>
            </a:bodyPr>
            <a:lstStyle/>
            <a:p>
              <a:pPr algn="ctr"/>
              <a:r>
                <a:rPr lang="en-US" sz="2400"/>
                <a:t>CH</a:t>
              </a:r>
              <a:r>
                <a:rPr lang="en-US" sz="2400" baseline="-25000"/>
                <a:t>3</a:t>
              </a:r>
              <a:endParaRPr lang="en-US" sz="2400">
                <a:solidFill>
                  <a:srgbClr val="029059"/>
                </a:solidFill>
              </a:endParaRPr>
            </a:p>
          </p:txBody>
        </p:sp>
        <p:cxnSp>
          <p:nvCxnSpPr>
            <p:cNvPr id="25" name="Straight Connector 24">
              <a:extLst>
                <a:ext uri="{FF2B5EF4-FFF2-40B4-BE49-F238E27FC236}">
                  <a16:creationId xmlns:a16="http://schemas.microsoft.com/office/drawing/2014/main" id="{0C6224D8-AA6E-A649-DA3F-D6B4BF3BC6BE}"/>
                </a:ext>
              </a:extLst>
            </p:cNvPr>
            <p:cNvCxnSpPr/>
            <p:nvPr/>
          </p:nvCxnSpPr>
          <p:spPr>
            <a:xfrm>
              <a:off x="2050873" y="3400467"/>
              <a:ext cx="0" cy="16459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21CD07CC-FDD1-7C9A-6B91-E01F2A2400C5}"/>
              </a:ext>
            </a:extLst>
          </p:cNvPr>
          <p:cNvSpPr txBox="1"/>
          <p:nvPr/>
        </p:nvSpPr>
        <p:spPr>
          <a:xfrm>
            <a:off x="5621866" y="2500411"/>
            <a:ext cx="2675467" cy="400110"/>
          </a:xfrm>
          <a:prstGeom prst="rect">
            <a:avLst/>
          </a:prstGeom>
          <a:noFill/>
        </p:spPr>
        <p:txBody>
          <a:bodyPr wrap="square">
            <a:spAutoFit/>
          </a:bodyPr>
          <a:lstStyle/>
          <a:p>
            <a:pPr algn="ctr"/>
            <a:r>
              <a:rPr lang="en-US" sz="2000"/>
              <a:t>Butylmethylamine</a:t>
            </a:r>
          </a:p>
        </p:txBody>
      </p:sp>
      <p:sp>
        <p:nvSpPr>
          <p:cNvPr id="33" name="TextBox 32">
            <a:extLst>
              <a:ext uri="{FF2B5EF4-FFF2-40B4-BE49-F238E27FC236}">
                <a16:creationId xmlns:a16="http://schemas.microsoft.com/office/drawing/2014/main" id="{D9130E8F-3734-E243-086A-F4680FE409A3}"/>
              </a:ext>
            </a:extLst>
          </p:cNvPr>
          <p:cNvSpPr txBox="1"/>
          <p:nvPr/>
        </p:nvSpPr>
        <p:spPr>
          <a:xfrm>
            <a:off x="1104248" y="2458501"/>
            <a:ext cx="3530600" cy="461665"/>
          </a:xfrm>
          <a:prstGeom prst="rect">
            <a:avLst/>
          </a:prstGeom>
          <a:noFill/>
        </p:spPr>
        <p:txBody>
          <a:bodyPr wrap="square">
            <a:spAutoFit/>
          </a:bodyPr>
          <a:lstStyle/>
          <a:p>
            <a:pPr algn="ctr">
              <a:lnSpc>
                <a:spcPct val="100000"/>
              </a:lnSpc>
              <a:spcAft>
                <a:spcPts val="1000"/>
              </a:spcAft>
            </a:pPr>
            <a:r>
              <a:rPr lang="vi-VN" sz="2400" b="0">
                <a:solidFill>
                  <a:srgbClr val="000000"/>
                </a:solidFill>
                <a:effectLst/>
              </a:rPr>
              <a:t>CH</a:t>
            </a:r>
            <a:r>
              <a:rPr lang="vi-VN" sz="2400" b="0" baseline="-25000">
                <a:solidFill>
                  <a:srgbClr val="000000"/>
                </a:solidFill>
                <a:effectLst/>
              </a:rPr>
              <a:t>3</a:t>
            </a:r>
            <a:r>
              <a:rPr lang="vi-VN" sz="2400" b="0">
                <a:solidFill>
                  <a:srgbClr val="000000"/>
                </a:solidFill>
                <a:effectLst/>
              </a:rPr>
              <a:t>CH</a:t>
            </a:r>
            <a:r>
              <a:rPr lang="vi-VN" sz="2400" b="0" baseline="-25000">
                <a:solidFill>
                  <a:srgbClr val="000000"/>
                </a:solidFill>
                <a:effectLst/>
              </a:rPr>
              <a:t>2</a:t>
            </a:r>
            <a:r>
              <a:rPr lang="vi-VN" sz="2400" b="0">
                <a:solidFill>
                  <a:srgbClr val="000000"/>
                </a:solidFill>
                <a:effectLst/>
              </a:rPr>
              <a:t>CH</a:t>
            </a:r>
            <a:r>
              <a:rPr lang="vi-VN" sz="2400" b="0" baseline="-25000">
                <a:solidFill>
                  <a:srgbClr val="000000"/>
                </a:solidFill>
                <a:effectLst/>
              </a:rPr>
              <a:t>2</a:t>
            </a:r>
            <a:r>
              <a:rPr lang="vi-VN" sz="2400" b="0">
                <a:solidFill>
                  <a:srgbClr val="000000"/>
                </a:solidFill>
                <a:effectLst/>
              </a:rPr>
              <a:t>CH</a:t>
            </a:r>
            <a:r>
              <a:rPr lang="vi-VN" sz="2400" b="0" baseline="-25000">
                <a:solidFill>
                  <a:srgbClr val="000000"/>
                </a:solidFill>
                <a:effectLst/>
              </a:rPr>
              <a:t>2</a:t>
            </a:r>
            <a:r>
              <a:rPr lang="vi-VN" sz="2400" b="0">
                <a:solidFill>
                  <a:srgbClr val="000000"/>
                </a:solidFill>
                <a:effectLst/>
              </a:rPr>
              <a:t>NHCH</a:t>
            </a:r>
            <a:r>
              <a:rPr lang="vi-VN" sz="2400" b="0" baseline="-25000">
                <a:solidFill>
                  <a:srgbClr val="000000"/>
                </a:solidFill>
                <a:effectLst/>
              </a:rPr>
              <a:t>3</a:t>
            </a:r>
            <a:endParaRPr lang="en-US"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4D4EC396-ECA1-502C-885C-A215AE5A55F5}"/>
              </a:ext>
            </a:extLst>
          </p:cNvPr>
          <p:cNvSpPr txBox="1"/>
          <p:nvPr/>
        </p:nvSpPr>
        <p:spPr>
          <a:xfrm>
            <a:off x="5551187" y="3293568"/>
            <a:ext cx="2851642" cy="400110"/>
          </a:xfrm>
          <a:prstGeom prst="rect">
            <a:avLst/>
          </a:prstGeom>
          <a:noFill/>
        </p:spPr>
        <p:txBody>
          <a:bodyPr wrap="square">
            <a:spAutoFit/>
          </a:bodyPr>
          <a:lstStyle/>
          <a:p>
            <a:pPr algn="ctr">
              <a:spcAft>
                <a:spcPts val="1000"/>
              </a:spcAft>
            </a:pPr>
            <a:r>
              <a:rPr lang="vi-VN" sz="2000"/>
              <a:t>Ethylisopropylamine </a:t>
            </a:r>
            <a:endPar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EDABA319-050E-4FEA-3676-4459804701F4}"/>
              </a:ext>
            </a:extLst>
          </p:cNvPr>
          <p:cNvSpPr txBox="1"/>
          <p:nvPr/>
        </p:nvSpPr>
        <p:spPr>
          <a:xfrm>
            <a:off x="5450890" y="4225503"/>
            <a:ext cx="3052235" cy="400110"/>
          </a:xfrm>
          <a:prstGeom prst="rect">
            <a:avLst/>
          </a:prstGeom>
          <a:noFill/>
        </p:spPr>
        <p:txBody>
          <a:bodyPr wrap="square">
            <a:spAutoFit/>
          </a:bodyPr>
          <a:lstStyle/>
          <a:p>
            <a:pPr algn="ctr"/>
            <a:r>
              <a:rPr lang="en-US" sz="2000"/>
              <a:t>Tert-butylmethylamine </a:t>
            </a:r>
          </a:p>
        </p:txBody>
      </p:sp>
    </p:spTree>
    <p:extLst>
      <p:ext uri="{BB962C8B-B14F-4D97-AF65-F5344CB8AC3E}">
        <p14:creationId xmlns:p14="http://schemas.microsoft.com/office/powerpoint/2010/main" val="306247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9" grpId="0"/>
      <p:bldP spid="33" grpId="0"/>
      <p:bldP spid="35"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7C2890-D23C-0F5A-2E1D-79DEE8F62F81}"/>
              </a:ext>
            </a:extLst>
          </p:cNvPr>
          <p:cNvSpPr/>
          <p:nvPr/>
        </p:nvSpPr>
        <p:spPr>
          <a:xfrm>
            <a:off x="411619" y="264955"/>
            <a:ext cx="3516914" cy="580206"/>
          </a:xfrm>
          <a:prstGeom prst="roundRect">
            <a:avLst/>
          </a:prstGeom>
          <a:solidFill>
            <a:schemeClr val="tx2">
              <a:lumMod val="50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Luyện tập 2 – SGK tr.33</a:t>
            </a:r>
            <a:endParaRPr lang="en-US" sz="2000" b="1"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CAB258A-ABE5-60DC-327C-C7AB87B0CCCD}"/>
              </a:ext>
            </a:extLst>
          </p:cNvPr>
          <p:cNvSpPr txBox="1"/>
          <p:nvPr/>
        </p:nvSpPr>
        <p:spPr>
          <a:xfrm>
            <a:off x="362443" y="896541"/>
            <a:ext cx="8419114" cy="958660"/>
          </a:xfrm>
          <a:prstGeom prst="rect">
            <a:avLst/>
          </a:prstGeom>
          <a:noFill/>
        </p:spPr>
        <p:txBody>
          <a:bodyPr wrap="square">
            <a:spAutoFit/>
          </a:bodyPr>
          <a:lstStyle/>
          <a:p>
            <a:pPr algn="just">
              <a:lnSpc>
                <a:spcPct val="150000"/>
              </a:lnSpc>
              <a:spcAft>
                <a:spcPts val="1000"/>
              </a:spcAft>
            </a:pPr>
            <a:r>
              <a:rPr lang="fr-FR" sz="2000">
                <a:latin typeface="Arial" panose="020B0604020202020204" pitchFamily="34" charset="0"/>
                <a:ea typeface="Calibri" panose="020F0502020204030204" pitchFamily="34" charset="0"/>
                <a:cs typeface="Arial" panose="020B0604020202020204" pitchFamily="34" charset="0"/>
              </a:rPr>
              <a:t>Viết công thức cấu tạo và gọi tên theo danh pháp gốc – chức các amine bậc hai có công thức phân tử C</a:t>
            </a:r>
            <a:r>
              <a:rPr lang="fr-FR" sz="2000" baseline="-25000">
                <a:latin typeface="Arial" panose="020B0604020202020204" pitchFamily="34" charset="0"/>
                <a:ea typeface="Calibri" panose="020F0502020204030204" pitchFamily="34" charset="0"/>
                <a:cs typeface="Arial" panose="020B0604020202020204" pitchFamily="34" charset="0"/>
              </a:rPr>
              <a:t>5</a:t>
            </a:r>
            <a:r>
              <a:rPr lang="fr-FR" sz="2000">
                <a:latin typeface="Arial" panose="020B0604020202020204" pitchFamily="34" charset="0"/>
                <a:ea typeface="Calibri" panose="020F0502020204030204" pitchFamily="34" charset="0"/>
                <a:cs typeface="Arial" panose="020B0604020202020204" pitchFamily="34" charset="0"/>
              </a:rPr>
              <a:t>H</a:t>
            </a:r>
            <a:r>
              <a:rPr lang="fr-FR" sz="2000" baseline="-25000">
                <a:latin typeface="Arial" panose="020B0604020202020204" pitchFamily="34" charset="0"/>
                <a:ea typeface="Calibri" panose="020F0502020204030204" pitchFamily="34" charset="0"/>
                <a:cs typeface="Arial" panose="020B0604020202020204" pitchFamily="34" charset="0"/>
              </a:rPr>
              <a:t>13</a:t>
            </a:r>
            <a:r>
              <a:rPr lang="fr-FR" sz="2000">
                <a:latin typeface="Arial" panose="020B0604020202020204" pitchFamily="34" charset="0"/>
                <a:ea typeface="Calibri" panose="020F0502020204030204" pitchFamily="34" charset="0"/>
                <a:cs typeface="Arial" panose="020B0604020202020204" pitchFamily="34" charset="0"/>
              </a:rPr>
              <a:t>N.</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Google Shape;214;p3">
            <a:extLst>
              <a:ext uri="{FF2B5EF4-FFF2-40B4-BE49-F238E27FC236}">
                <a16:creationId xmlns:a16="http://schemas.microsoft.com/office/drawing/2014/main" id="{73D96EC2-11EE-EC7B-A81C-4C11B84F92BE}"/>
              </a:ext>
            </a:extLst>
          </p:cNvPr>
          <p:cNvPicPr preferRelativeResize="0"/>
          <p:nvPr/>
        </p:nvPicPr>
        <p:blipFill rotWithShape="1">
          <a:blip r:embed="rId2">
            <a:alphaModFix/>
          </a:blip>
          <a:srcRect/>
          <a:stretch/>
        </p:blipFill>
        <p:spPr>
          <a:xfrm>
            <a:off x="8366842" y="5017772"/>
            <a:ext cx="777158" cy="173754"/>
          </a:xfrm>
          <a:prstGeom prst="rect">
            <a:avLst/>
          </a:prstGeom>
          <a:noFill/>
          <a:ln>
            <a:noFill/>
          </a:ln>
        </p:spPr>
      </p:pic>
      <p:graphicFrame>
        <p:nvGraphicFramePr>
          <p:cNvPr id="10" name="Table 9">
            <a:extLst>
              <a:ext uri="{FF2B5EF4-FFF2-40B4-BE49-F238E27FC236}">
                <a16:creationId xmlns:a16="http://schemas.microsoft.com/office/drawing/2014/main" id="{5530BAAF-AC0E-CBCC-FD87-0BE57D8FFD0C}"/>
              </a:ext>
            </a:extLst>
          </p:cNvPr>
          <p:cNvGraphicFramePr>
            <a:graphicFrameLocks noGrp="1"/>
          </p:cNvGraphicFramePr>
          <p:nvPr/>
        </p:nvGraphicFramePr>
        <p:xfrm>
          <a:off x="362444" y="1968586"/>
          <a:ext cx="8419113" cy="2996755"/>
        </p:xfrm>
        <a:graphic>
          <a:graphicData uri="http://schemas.openxmlformats.org/drawingml/2006/table">
            <a:tbl>
              <a:tblPr firstRow="1" firstCol="1" bandRow="1">
                <a:tableStyleId>{69CF1AB2-1976-4502-BF36-3FF5EA218861}</a:tableStyleId>
              </a:tblPr>
              <a:tblGrid>
                <a:gridCol w="4785289">
                  <a:extLst>
                    <a:ext uri="{9D8B030D-6E8A-4147-A177-3AD203B41FA5}">
                      <a16:colId xmlns:a16="http://schemas.microsoft.com/office/drawing/2014/main" val="797160200"/>
                    </a:ext>
                  </a:extLst>
                </a:gridCol>
                <a:gridCol w="3633824">
                  <a:extLst>
                    <a:ext uri="{9D8B030D-6E8A-4147-A177-3AD203B41FA5}">
                      <a16:colId xmlns:a16="http://schemas.microsoft.com/office/drawing/2014/main" val="337050604"/>
                    </a:ext>
                  </a:extLst>
                </a:gridCol>
              </a:tblGrid>
              <a:tr h="457200">
                <a:tc>
                  <a:txBody>
                    <a:bodyPr/>
                    <a:lstStyle/>
                    <a:p>
                      <a:pPr algn="ctr">
                        <a:lnSpc>
                          <a:spcPct val="100000"/>
                        </a:lnSpc>
                        <a:spcAft>
                          <a:spcPts val="1000"/>
                        </a:spcAft>
                      </a:pPr>
                      <a:r>
                        <a:rPr lang="vi-VN" sz="2000">
                          <a:solidFill>
                            <a:srgbClr val="000000"/>
                          </a:solidFill>
                          <a:effectLst/>
                        </a:rPr>
                        <a:t>C</a:t>
                      </a:r>
                      <a:r>
                        <a:rPr lang="en-US" sz="2000">
                          <a:solidFill>
                            <a:srgbClr val="000000"/>
                          </a:solidFill>
                          <a:effectLst/>
                        </a:rPr>
                        <a:t>ông thức cấu tạo</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60000"/>
                        <a:lumOff val="40000"/>
                      </a:schemeClr>
                    </a:solidFill>
                  </a:tcPr>
                </a:tc>
                <a:tc>
                  <a:txBody>
                    <a:bodyPr/>
                    <a:lstStyle/>
                    <a:p>
                      <a:pPr algn="ctr">
                        <a:lnSpc>
                          <a:spcPct val="100000"/>
                        </a:lnSpc>
                        <a:spcAft>
                          <a:spcPts val="1000"/>
                        </a:spcAft>
                      </a:pPr>
                      <a:r>
                        <a:rPr lang="vi-VN" sz="2000">
                          <a:solidFill>
                            <a:srgbClr val="000000"/>
                          </a:solidFill>
                          <a:effectLst/>
                        </a:rPr>
                        <a:t>Tên</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60000"/>
                        <a:lumOff val="40000"/>
                      </a:schemeClr>
                    </a:solidFill>
                  </a:tcPr>
                </a:tc>
                <a:extLst>
                  <a:ext uri="{0D108BD9-81ED-4DB2-BD59-A6C34878D82A}">
                    <a16:rowId xmlns:a16="http://schemas.microsoft.com/office/drawing/2014/main" val="3608073131"/>
                  </a:ext>
                </a:extLst>
              </a:tr>
              <a:tr h="527875">
                <a:tc>
                  <a:txBody>
                    <a:bodyPr/>
                    <a:lstStyle/>
                    <a:p>
                      <a:pPr algn="ctr">
                        <a:lnSpc>
                          <a:spcPct val="100000"/>
                        </a:lnSpc>
                        <a:spcAft>
                          <a:spcPts val="1000"/>
                        </a:spcAft>
                      </a:pPr>
                      <a:endParaRPr lang="en-US" sz="14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20000"/>
                        <a:lumOff val="80000"/>
                      </a:schemeClr>
                    </a:solidFill>
                  </a:tcPr>
                </a:tc>
                <a:tc>
                  <a:txBody>
                    <a:bodyPr/>
                    <a:lstStyle/>
                    <a:p>
                      <a:pPr algn="ctr">
                        <a:lnSpc>
                          <a:spcPct val="100000"/>
                        </a:lnSpc>
                        <a:spcAft>
                          <a:spcPts val="1000"/>
                        </a:spcAft>
                      </a:pPr>
                      <a:r>
                        <a:rPr lang="vi-VN" sz="2000">
                          <a:solidFill>
                            <a:srgbClr val="000000"/>
                          </a:solidFill>
                          <a:effectLst/>
                        </a:rPr>
                        <a:t> </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20000"/>
                        <a:lumOff val="80000"/>
                      </a:schemeClr>
                    </a:solidFill>
                  </a:tcPr>
                </a:tc>
                <a:extLst>
                  <a:ext uri="{0D108BD9-81ED-4DB2-BD59-A6C34878D82A}">
                    <a16:rowId xmlns:a16="http://schemas.microsoft.com/office/drawing/2014/main" val="3024883944"/>
                  </a:ext>
                </a:extLst>
              </a:tr>
              <a:tr h="1005840">
                <a:tc>
                  <a:txBody>
                    <a:bodyPr/>
                    <a:lstStyle/>
                    <a:p>
                      <a:pPr algn="just">
                        <a:lnSpc>
                          <a:spcPct val="150000"/>
                        </a:lnSpc>
                        <a:spcAft>
                          <a:spcPts val="1000"/>
                        </a:spcAft>
                      </a:pP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61" marR="61961" marT="0" marB="0" anchor="ctr">
                    <a:solidFill>
                      <a:schemeClr val="accent1">
                        <a:lumMod val="20000"/>
                        <a:lumOff val="80000"/>
                      </a:schemeClr>
                    </a:solidFill>
                  </a:tcPr>
                </a:tc>
                <a:tc>
                  <a:txBody>
                    <a:bodyPr/>
                    <a:lstStyle/>
                    <a:p>
                      <a:pPr algn="ctr">
                        <a:lnSpc>
                          <a:spcPct val="150000"/>
                        </a:lnSpc>
                        <a:spcAft>
                          <a:spcPts val="1000"/>
                        </a:spcAft>
                      </a:pP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20000"/>
                        <a:lumOff val="80000"/>
                      </a:schemeClr>
                    </a:solidFill>
                  </a:tcPr>
                </a:tc>
                <a:extLst>
                  <a:ext uri="{0D108BD9-81ED-4DB2-BD59-A6C34878D82A}">
                    <a16:rowId xmlns:a16="http://schemas.microsoft.com/office/drawing/2014/main" val="3273910439"/>
                  </a:ext>
                </a:extLst>
              </a:tr>
              <a:tr h="1005840">
                <a:tc>
                  <a:txBody>
                    <a:bodyPr/>
                    <a:lstStyle/>
                    <a:p>
                      <a:pPr algn="just">
                        <a:lnSpc>
                          <a:spcPct val="150000"/>
                        </a:lnSpc>
                        <a:spcAft>
                          <a:spcPts val="1000"/>
                        </a:spcAft>
                      </a:pP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61" marR="61961" marT="0" marB="0" anchor="ctr">
                    <a:solidFill>
                      <a:schemeClr val="accent1">
                        <a:lumMod val="20000"/>
                        <a:lumOff val="80000"/>
                      </a:schemeClr>
                    </a:solidFill>
                  </a:tcPr>
                </a:tc>
                <a:tc>
                  <a:txBody>
                    <a:bodyPr/>
                    <a:lstStyle/>
                    <a:p>
                      <a:pPr algn="ctr">
                        <a:lnSpc>
                          <a:spcPct val="150000"/>
                        </a:lnSpc>
                        <a:spcAft>
                          <a:spcPts val="1000"/>
                        </a:spcAft>
                      </a:pP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961" marR="61961" marT="0" marB="0" anchor="ctr">
                    <a:solidFill>
                      <a:schemeClr val="accent1">
                        <a:lumMod val="20000"/>
                        <a:lumOff val="80000"/>
                      </a:schemeClr>
                    </a:solidFill>
                  </a:tcPr>
                </a:tc>
                <a:extLst>
                  <a:ext uri="{0D108BD9-81ED-4DB2-BD59-A6C34878D82A}">
                    <a16:rowId xmlns:a16="http://schemas.microsoft.com/office/drawing/2014/main" val="3792457261"/>
                  </a:ext>
                </a:extLst>
              </a:tr>
            </a:tbl>
          </a:graphicData>
        </a:graphic>
      </p:graphicFrame>
      <p:grpSp>
        <p:nvGrpSpPr>
          <p:cNvPr id="21" name="Group 20">
            <a:extLst>
              <a:ext uri="{FF2B5EF4-FFF2-40B4-BE49-F238E27FC236}">
                <a16:creationId xmlns:a16="http://schemas.microsoft.com/office/drawing/2014/main" id="{C32A30C7-B57D-CB83-A4FE-A1B166696999}"/>
              </a:ext>
            </a:extLst>
          </p:cNvPr>
          <p:cNvGrpSpPr/>
          <p:nvPr/>
        </p:nvGrpSpPr>
        <p:grpSpPr>
          <a:xfrm>
            <a:off x="1041400" y="3004504"/>
            <a:ext cx="3530600" cy="950784"/>
            <a:chOff x="982133" y="3029904"/>
            <a:chExt cx="3530600" cy="950784"/>
          </a:xfrm>
        </p:grpSpPr>
        <p:sp>
          <p:nvSpPr>
            <p:cNvPr id="18" name="TextBox 17">
              <a:extLst>
                <a:ext uri="{FF2B5EF4-FFF2-40B4-BE49-F238E27FC236}">
                  <a16:creationId xmlns:a16="http://schemas.microsoft.com/office/drawing/2014/main" id="{048FCD4C-7E44-0927-196D-892C894A6D6D}"/>
                </a:ext>
              </a:extLst>
            </p:cNvPr>
            <p:cNvSpPr txBox="1"/>
            <p:nvPr/>
          </p:nvSpPr>
          <p:spPr>
            <a:xfrm>
              <a:off x="982133" y="3029904"/>
              <a:ext cx="3530600" cy="461665"/>
            </a:xfrm>
            <a:prstGeom prst="rect">
              <a:avLst/>
            </a:prstGeom>
            <a:noFill/>
          </p:spPr>
          <p:txBody>
            <a:bodyPr wrap="square" rtlCol="0">
              <a:spAutoFit/>
            </a:bodyPr>
            <a:lstStyle/>
            <a:p>
              <a:pPr algn="ctr"/>
              <a:r>
                <a:rPr lang="en-US" sz="2400"/>
                <a:t>CH</a:t>
              </a:r>
              <a:r>
                <a:rPr lang="en-US" sz="2400" baseline="-25000"/>
                <a:t>3</a:t>
              </a:r>
              <a:r>
                <a:rPr lang="en-US" sz="2400"/>
                <a:t>CH</a:t>
              </a:r>
              <a:r>
                <a:rPr lang="en-US" sz="2400" baseline="-25000"/>
                <a:t>2</a:t>
              </a:r>
              <a:r>
                <a:rPr lang="en-US" sz="2400"/>
                <a:t>CH</a:t>
              </a:r>
              <a:r>
                <a:rPr lang="en-US" sz="2400">
                  <a:latin typeface="Arial" panose="020B0604020202020204" pitchFamily="34" charset="0"/>
                  <a:cs typeface="Arial" panose="020B0604020202020204" pitchFamily="34" charset="0"/>
                </a:rPr>
                <a:t>−</a:t>
              </a:r>
              <a:r>
                <a:rPr lang="en-US" sz="2400"/>
                <a:t>NH</a:t>
              </a:r>
              <a:r>
                <a:rPr lang="en-US" sz="2400">
                  <a:latin typeface="Arial" panose="020B0604020202020204" pitchFamily="34" charset="0"/>
                  <a:cs typeface="Arial" panose="020B0604020202020204" pitchFamily="34" charset="0"/>
                </a:rPr>
                <a:t>−</a:t>
              </a:r>
              <a:r>
                <a:rPr lang="en-US" sz="2400"/>
                <a:t>CH</a:t>
              </a:r>
              <a:r>
                <a:rPr lang="en-US" sz="2400" baseline="-25000"/>
                <a:t>3</a:t>
              </a:r>
              <a:endParaRPr lang="en-US" sz="2400"/>
            </a:p>
          </p:txBody>
        </p:sp>
        <p:sp>
          <p:nvSpPr>
            <p:cNvPr id="19" name="TextBox 18">
              <a:extLst>
                <a:ext uri="{FF2B5EF4-FFF2-40B4-BE49-F238E27FC236}">
                  <a16:creationId xmlns:a16="http://schemas.microsoft.com/office/drawing/2014/main" id="{B76BFF31-BE44-E19B-3097-5B7ED7E07B1F}"/>
                </a:ext>
              </a:extLst>
            </p:cNvPr>
            <p:cNvSpPr txBox="1"/>
            <p:nvPr/>
          </p:nvSpPr>
          <p:spPr>
            <a:xfrm>
              <a:off x="1945187" y="3519023"/>
              <a:ext cx="1142705" cy="461665"/>
            </a:xfrm>
            <a:prstGeom prst="rect">
              <a:avLst/>
            </a:prstGeom>
            <a:noFill/>
          </p:spPr>
          <p:txBody>
            <a:bodyPr wrap="square" rtlCol="0">
              <a:spAutoFit/>
            </a:bodyPr>
            <a:lstStyle/>
            <a:p>
              <a:pPr algn="ctr"/>
              <a:r>
                <a:rPr lang="en-US" sz="2400"/>
                <a:t>CH</a:t>
              </a:r>
              <a:r>
                <a:rPr lang="en-US" sz="2400" baseline="-25000"/>
                <a:t>3</a:t>
              </a:r>
              <a:endParaRPr lang="en-US" sz="2400">
                <a:solidFill>
                  <a:srgbClr val="029059"/>
                </a:solidFill>
              </a:endParaRPr>
            </a:p>
          </p:txBody>
        </p:sp>
        <p:cxnSp>
          <p:nvCxnSpPr>
            <p:cNvPr id="20" name="Straight Connector 19">
              <a:extLst>
                <a:ext uri="{FF2B5EF4-FFF2-40B4-BE49-F238E27FC236}">
                  <a16:creationId xmlns:a16="http://schemas.microsoft.com/office/drawing/2014/main" id="{DB61EC89-0AC7-5198-A416-51D346858106}"/>
                </a:ext>
              </a:extLst>
            </p:cNvPr>
            <p:cNvCxnSpPr/>
            <p:nvPr/>
          </p:nvCxnSpPr>
          <p:spPr>
            <a:xfrm>
              <a:off x="2516540" y="3400467"/>
              <a:ext cx="0" cy="16459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1B7AE84B-A2A7-9A9A-49F7-3859754B5BBF}"/>
              </a:ext>
            </a:extLst>
          </p:cNvPr>
          <p:cNvGrpSpPr/>
          <p:nvPr/>
        </p:nvGrpSpPr>
        <p:grpSpPr>
          <a:xfrm>
            <a:off x="856924" y="3966961"/>
            <a:ext cx="3530600" cy="998380"/>
            <a:chOff x="550333" y="2982308"/>
            <a:chExt cx="3530600" cy="998380"/>
          </a:xfrm>
        </p:grpSpPr>
        <p:sp>
          <p:nvSpPr>
            <p:cNvPr id="23" name="TextBox 22">
              <a:extLst>
                <a:ext uri="{FF2B5EF4-FFF2-40B4-BE49-F238E27FC236}">
                  <a16:creationId xmlns:a16="http://schemas.microsoft.com/office/drawing/2014/main" id="{277B656F-1A68-F77A-2822-8706C72656B2}"/>
                </a:ext>
              </a:extLst>
            </p:cNvPr>
            <p:cNvSpPr txBox="1"/>
            <p:nvPr/>
          </p:nvSpPr>
          <p:spPr>
            <a:xfrm>
              <a:off x="550333" y="2982308"/>
              <a:ext cx="3530600" cy="461665"/>
            </a:xfrm>
            <a:prstGeom prst="rect">
              <a:avLst/>
            </a:prstGeom>
            <a:noFill/>
          </p:spPr>
          <p:txBody>
            <a:bodyPr wrap="square" rtlCol="0">
              <a:spAutoFit/>
            </a:bodyPr>
            <a:lstStyle/>
            <a:p>
              <a:pPr algn="ctr"/>
              <a:r>
                <a:rPr lang="en-US" sz="2400"/>
                <a:t>CH</a:t>
              </a:r>
              <a:r>
                <a:rPr lang="en-US" sz="2400" baseline="-25000"/>
                <a:t>3</a:t>
              </a:r>
              <a:r>
                <a:rPr lang="en-US" sz="2400"/>
                <a:t>CHCH</a:t>
              </a:r>
              <a:r>
                <a:rPr lang="en-US" sz="2400" baseline="-25000"/>
                <a:t>2</a:t>
              </a:r>
              <a:r>
                <a:rPr lang="en-US" sz="2400">
                  <a:latin typeface="Arial" panose="020B0604020202020204" pitchFamily="34" charset="0"/>
                  <a:cs typeface="Arial" panose="020B0604020202020204" pitchFamily="34" charset="0"/>
                </a:rPr>
                <a:t>− N</a:t>
              </a:r>
              <a:r>
                <a:rPr lang="en-US" sz="2400"/>
                <a:t>H</a:t>
              </a:r>
              <a:r>
                <a:rPr lang="en-US" sz="2400">
                  <a:latin typeface="Arial" panose="020B0604020202020204" pitchFamily="34" charset="0"/>
                  <a:cs typeface="Arial" panose="020B0604020202020204" pitchFamily="34" charset="0"/>
                </a:rPr>
                <a:t>−</a:t>
              </a:r>
              <a:r>
                <a:rPr lang="en-US" sz="2400"/>
                <a:t>CH</a:t>
              </a:r>
              <a:r>
                <a:rPr lang="en-US" sz="2400" baseline="-25000"/>
                <a:t>3</a:t>
              </a:r>
              <a:endParaRPr lang="en-US" sz="2400"/>
            </a:p>
          </p:txBody>
        </p:sp>
        <p:sp>
          <p:nvSpPr>
            <p:cNvPr id="24" name="TextBox 23">
              <a:extLst>
                <a:ext uri="{FF2B5EF4-FFF2-40B4-BE49-F238E27FC236}">
                  <a16:creationId xmlns:a16="http://schemas.microsoft.com/office/drawing/2014/main" id="{058E03F1-5241-8A07-3831-D8F0AC14EE42}"/>
                </a:ext>
              </a:extLst>
            </p:cNvPr>
            <p:cNvSpPr txBox="1"/>
            <p:nvPr/>
          </p:nvSpPr>
          <p:spPr>
            <a:xfrm>
              <a:off x="929185" y="3519023"/>
              <a:ext cx="1142705" cy="461665"/>
            </a:xfrm>
            <a:prstGeom prst="rect">
              <a:avLst/>
            </a:prstGeom>
            <a:noFill/>
          </p:spPr>
          <p:txBody>
            <a:bodyPr wrap="square" rtlCol="0">
              <a:spAutoFit/>
            </a:bodyPr>
            <a:lstStyle/>
            <a:p>
              <a:pPr algn="ctr"/>
              <a:r>
                <a:rPr lang="en-US" sz="2400"/>
                <a:t>CH</a:t>
              </a:r>
              <a:r>
                <a:rPr lang="en-US" sz="2400" baseline="-25000"/>
                <a:t>3</a:t>
              </a:r>
              <a:endParaRPr lang="en-US" sz="2400">
                <a:solidFill>
                  <a:srgbClr val="029059"/>
                </a:solidFill>
              </a:endParaRPr>
            </a:p>
          </p:txBody>
        </p:sp>
        <p:cxnSp>
          <p:nvCxnSpPr>
            <p:cNvPr id="25" name="Straight Connector 24">
              <a:extLst>
                <a:ext uri="{FF2B5EF4-FFF2-40B4-BE49-F238E27FC236}">
                  <a16:creationId xmlns:a16="http://schemas.microsoft.com/office/drawing/2014/main" id="{0C6224D8-AA6E-A649-DA3F-D6B4BF3BC6BE}"/>
                </a:ext>
              </a:extLst>
            </p:cNvPr>
            <p:cNvCxnSpPr/>
            <p:nvPr/>
          </p:nvCxnSpPr>
          <p:spPr>
            <a:xfrm>
              <a:off x="1500538" y="3400467"/>
              <a:ext cx="0" cy="16459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21CD07CC-FDD1-7C9A-6B91-E01F2A2400C5}"/>
              </a:ext>
            </a:extLst>
          </p:cNvPr>
          <p:cNvSpPr txBox="1"/>
          <p:nvPr/>
        </p:nvSpPr>
        <p:spPr>
          <a:xfrm>
            <a:off x="5621866" y="2500411"/>
            <a:ext cx="2675467" cy="400110"/>
          </a:xfrm>
          <a:prstGeom prst="rect">
            <a:avLst/>
          </a:prstGeom>
          <a:noFill/>
        </p:spPr>
        <p:txBody>
          <a:bodyPr wrap="square">
            <a:spAutoFit/>
          </a:bodyPr>
          <a:lstStyle/>
          <a:p>
            <a:pPr algn="ctr"/>
            <a:r>
              <a:rPr lang="en-US" sz="2000"/>
              <a:t>Ethylpropylamine </a:t>
            </a:r>
          </a:p>
        </p:txBody>
      </p:sp>
      <p:sp>
        <p:nvSpPr>
          <p:cNvPr id="33" name="TextBox 32">
            <a:extLst>
              <a:ext uri="{FF2B5EF4-FFF2-40B4-BE49-F238E27FC236}">
                <a16:creationId xmlns:a16="http://schemas.microsoft.com/office/drawing/2014/main" id="{D9130E8F-3734-E243-086A-F4680FE409A3}"/>
              </a:ext>
            </a:extLst>
          </p:cNvPr>
          <p:cNvSpPr txBox="1"/>
          <p:nvPr/>
        </p:nvSpPr>
        <p:spPr>
          <a:xfrm>
            <a:off x="1104248" y="2458501"/>
            <a:ext cx="3530600" cy="461665"/>
          </a:xfrm>
          <a:prstGeom prst="rect">
            <a:avLst/>
          </a:prstGeom>
          <a:noFill/>
        </p:spPr>
        <p:txBody>
          <a:bodyPr wrap="square">
            <a:spAutoFit/>
          </a:bodyPr>
          <a:lstStyle/>
          <a:p>
            <a:pPr algn="ctr">
              <a:spcAft>
                <a:spcPts val="1000"/>
              </a:spcAft>
            </a:pPr>
            <a:r>
              <a:rPr lang="vi-VN" sz="2400"/>
              <a:t>CH</a:t>
            </a:r>
            <a:r>
              <a:rPr lang="vi-VN" sz="2400" baseline="-25000"/>
              <a:t>3</a:t>
            </a:r>
            <a:r>
              <a:rPr lang="vi-VN" sz="2400"/>
              <a:t>CH</a:t>
            </a:r>
            <a:r>
              <a:rPr lang="vi-VN" sz="2400" baseline="-25000"/>
              <a:t>2</a:t>
            </a:r>
            <a:r>
              <a:rPr lang="vi-VN" sz="2400"/>
              <a:t>CH</a:t>
            </a:r>
            <a:r>
              <a:rPr lang="vi-VN" sz="2400" baseline="-25000"/>
              <a:t>2</a:t>
            </a:r>
            <a:r>
              <a:rPr lang="vi-VN" sz="2400"/>
              <a:t>NHCH</a:t>
            </a:r>
            <a:r>
              <a:rPr lang="vi-VN" sz="2400" baseline="-25000"/>
              <a:t>2</a:t>
            </a:r>
            <a:r>
              <a:rPr lang="vi-VN" sz="2400"/>
              <a:t>CH</a:t>
            </a:r>
            <a:r>
              <a:rPr lang="vi-VN" sz="2400" baseline="-25000"/>
              <a:t>3</a:t>
            </a:r>
            <a:endPar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4D4EC396-ECA1-502C-885C-A215AE5A55F5}"/>
              </a:ext>
            </a:extLst>
          </p:cNvPr>
          <p:cNvSpPr txBox="1"/>
          <p:nvPr/>
        </p:nvSpPr>
        <p:spPr>
          <a:xfrm>
            <a:off x="5551187" y="3293568"/>
            <a:ext cx="2851642" cy="400110"/>
          </a:xfrm>
          <a:prstGeom prst="rect">
            <a:avLst/>
          </a:prstGeom>
          <a:noFill/>
        </p:spPr>
        <p:txBody>
          <a:bodyPr wrap="square">
            <a:spAutoFit/>
          </a:bodyPr>
          <a:lstStyle/>
          <a:p>
            <a:pPr algn="ctr">
              <a:spcAft>
                <a:spcPts val="1000"/>
              </a:spcAft>
            </a:pPr>
            <a:r>
              <a:rPr lang="vi-VN" sz="2000">
                <a:solidFill>
                  <a:srgbClr val="000000"/>
                </a:solidFill>
                <a:effectLst/>
              </a:rPr>
              <a:t>Sec-butylmethylamine</a:t>
            </a:r>
            <a:endPar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EDABA319-050E-4FEA-3676-4459804701F4}"/>
              </a:ext>
            </a:extLst>
          </p:cNvPr>
          <p:cNvSpPr txBox="1"/>
          <p:nvPr/>
        </p:nvSpPr>
        <p:spPr>
          <a:xfrm>
            <a:off x="5668432" y="4234947"/>
            <a:ext cx="2582333" cy="400110"/>
          </a:xfrm>
          <a:prstGeom prst="rect">
            <a:avLst/>
          </a:prstGeom>
          <a:noFill/>
        </p:spPr>
        <p:txBody>
          <a:bodyPr wrap="square">
            <a:spAutoFit/>
          </a:bodyPr>
          <a:lstStyle/>
          <a:p>
            <a:pPr algn="ctr"/>
            <a:r>
              <a:rPr lang="en-US" sz="2000"/>
              <a:t>Isobutylmethylamine </a:t>
            </a:r>
          </a:p>
        </p:txBody>
      </p:sp>
    </p:spTree>
    <p:extLst>
      <p:ext uri="{BB962C8B-B14F-4D97-AF65-F5344CB8AC3E}">
        <p14:creationId xmlns:p14="http://schemas.microsoft.com/office/powerpoint/2010/main" val="317498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9" grpId="0"/>
      <p:bldP spid="33" grpId="0"/>
      <p:bldP spid="35"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14;p3">
            <a:extLst>
              <a:ext uri="{FF2B5EF4-FFF2-40B4-BE49-F238E27FC236}">
                <a16:creationId xmlns:a16="http://schemas.microsoft.com/office/drawing/2014/main" id="{73D96EC2-11EE-EC7B-A81C-4C11B84F92BE}"/>
              </a:ext>
            </a:extLst>
          </p:cNvPr>
          <p:cNvPicPr preferRelativeResize="0"/>
          <p:nvPr/>
        </p:nvPicPr>
        <p:blipFill rotWithShape="1">
          <a:blip r:embed="rId2">
            <a:alphaModFix/>
          </a:blip>
          <a:srcRect/>
          <a:stretch/>
        </p:blipFill>
        <p:spPr>
          <a:xfrm>
            <a:off x="8366842" y="5017772"/>
            <a:ext cx="777158" cy="173754"/>
          </a:xfrm>
          <a:prstGeom prst="rect">
            <a:avLst/>
          </a:prstGeom>
          <a:noFill/>
          <a:ln>
            <a:noFill/>
          </a:ln>
        </p:spPr>
      </p:pic>
      <p:grpSp>
        <p:nvGrpSpPr>
          <p:cNvPr id="7" name="Group 6">
            <a:extLst>
              <a:ext uri="{FF2B5EF4-FFF2-40B4-BE49-F238E27FC236}">
                <a16:creationId xmlns:a16="http://schemas.microsoft.com/office/drawing/2014/main" id="{0D33ED6D-AC6F-A6AD-DC2E-08CFACE17C9F}"/>
              </a:ext>
            </a:extLst>
          </p:cNvPr>
          <p:cNvGrpSpPr/>
          <p:nvPr/>
        </p:nvGrpSpPr>
        <p:grpSpPr>
          <a:xfrm>
            <a:off x="3410037" y="296333"/>
            <a:ext cx="2323925" cy="838201"/>
            <a:chOff x="3179408" y="296333"/>
            <a:chExt cx="2323925" cy="838201"/>
          </a:xfrm>
        </p:grpSpPr>
        <p:sp>
          <p:nvSpPr>
            <p:cNvPr id="6" name="Rectangle: Rounded Corners 5">
              <a:extLst>
                <a:ext uri="{FF2B5EF4-FFF2-40B4-BE49-F238E27FC236}">
                  <a16:creationId xmlns:a16="http://schemas.microsoft.com/office/drawing/2014/main" id="{CB96CF2A-FDF2-F614-72E7-83463C24F3FB}"/>
                </a:ext>
              </a:extLst>
            </p:cNvPr>
            <p:cNvSpPr/>
            <p:nvPr/>
          </p:nvSpPr>
          <p:spPr>
            <a:xfrm>
              <a:off x="3403600" y="309033"/>
              <a:ext cx="2099733" cy="812800"/>
            </a:xfrm>
            <a:prstGeom prst="roundRect">
              <a:avLst/>
            </a:prstGeom>
            <a:solidFill>
              <a:schemeClr val="tx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Lưu ý:</a:t>
              </a:r>
            </a:p>
          </p:txBody>
        </p:sp>
        <p:sp>
          <p:nvSpPr>
            <p:cNvPr id="4" name="Freeform 14">
              <a:extLst>
                <a:ext uri="{FF2B5EF4-FFF2-40B4-BE49-F238E27FC236}">
                  <a16:creationId xmlns:a16="http://schemas.microsoft.com/office/drawing/2014/main" id="{7EF7B5DF-FA06-8E74-D305-535E9860E4FE}"/>
                </a:ext>
              </a:extLst>
            </p:cNvPr>
            <p:cNvSpPr/>
            <p:nvPr/>
          </p:nvSpPr>
          <p:spPr>
            <a:xfrm>
              <a:off x="3179408" y="296333"/>
              <a:ext cx="571325" cy="838201"/>
            </a:xfrm>
            <a:custGeom>
              <a:avLst/>
              <a:gdLst/>
              <a:ahLst/>
              <a:cxnLst/>
              <a:rect l="l" t="t" r="r" b="b"/>
              <a:pathLst>
                <a:path w="2741486" h="4114800">
                  <a:moveTo>
                    <a:pt x="0" y="0"/>
                  </a:moveTo>
                  <a:lnTo>
                    <a:pt x="2741486" y="0"/>
                  </a:lnTo>
                  <a:lnTo>
                    <a:pt x="274148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9" name="TextBox 8">
            <a:extLst>
              <a:ext uri="{FF2B5EF4-FFF2-40B4-BE49-F238E27FC236}">
                <a16:creationId xmlns:a16="http://schemas.microsoft.com/office/drawing/2014/main" id="{F0BBF01B-01C5-DC0C-0C82-A18700E5F16F}"/>
              </a:ext>
            </a:extLst>
          </p:cNvPr>
          <p:cNvSpPr txBox="1"/>
          <p:nvPr/>
        </p:nvSpPr>
        <p:spPr>
          <a:xfrm>
            <a:off x="448181" y="1216578"/>
            <a:ext cx="8247637" cy="1131848"/>
          </a:xfrm>
          <a:prstGeom prst="rect">
            <a:avLst/>
          </a:prstGeom>
          <a:noFill/>
        </p:spPr>
        <p:txBody>
          <a:bodyPr wrap="square">
            <a:spAutoFit/>
          </a:bodyPr>
          <a:lstStyle/>
          <a:p>
            <a:pPr algn="just">
              <a:lnSpc>
                <a:spcPct val="150000"/>
              </a:lnSpc>
            </a:pPr>
            <a:r>
              <a:rPr lang="vi-VN" sz="2400">
                <a:solidFill>
                  <a:srgbClr val="000000"/>
                </a:solidFill>
                <a:effectLst/>
                <a:latin typeface="+mn-lt"/>
                <a:ea typeface="Calibri" panose="020F0502020204030204" pitchFamily="34" charset="0"/>
                <a:cs typeface="Times New Roman" panose="02020603050405020304" pitchFamily="18" charset="0"/>
              </a:rPr>
              <a:t>Trong các nhóm chức thường gặp, nhóm </a:t>
            </a:r>
            <a:r>
              <a:rPr lang="vi-VN" sz="24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2400">
                <a:solidFill>
                  <a:srgbClr val="000000"/>
                </a:solidFill>
                <a:effectLst/>
                <a:latin typeface="+mn-lt"/>
                <a:ea typeface="Calibri" panose="020F0502020204030204" pitchFamily="34" charset="0"/>
                <a:cs typeface="Times New Roman" panose="02020603050405020304" pitchFamily="18" charset="0"/>
              </a:rPr>
              <a:t>NH</a:t>
            </a:r>
            <a:r>
              <a:rPr lang="vi-VN" sz="2400" baseline="-25000">
                <a:solidFill>
                  <a:srgbClr val="000000"/>
                </a:solidFill>
                <a:effectLst/>
                <a:latin typeface="+mn-lt"/>
                <a:ea typeface="Calibri" panose="020F0502020204030204" pitchFamily="34" charset="0"/>
                <a:cs typeface="Times New Roman" panose="02020603050405020304" pitchFamily="18" charset="0"/>
              </a:rPr>
              <a:t>2</a:t>
            </a:r>
            <a:r>
              <a:rPr lang="vi-VN" sz="2400">
                <a:solidFill>
                  <a:srgbClr val="000000"/>
                </a:solidFill>
                <a:effectLst/>
                <a:latin typeface="+mn-lt"/>
                <a:ea typeface="Calibri" panose="020F0502020204030204" pitchFamily="34" charset="0"/>
                <a:cs typeface="Times New Roman" panose="02020603050405020304" pitchFamily="18" charset="0"/>
              </a:rPr>
              <a:t> có thứ tự ưu tiên thấp và trở thành nhóm thế, gọi là nhóm amino </a:t>
            </a:r>
            <a:endParaRPr lang="en-US" sz="2400">
              <a:latin typeface="+mn-lt"/>
            </a:endParaRPr>
          </a:p>
        </p:txBody>
      </p:sp>
      <p:grpSp>
        <p:nvGrpSpPr>
          <p:cNvPr id="19" name="Group 18">
            <a:extLst>
              <a:ext uri="{FF2B5EF4-FFF2-40B4-BE49-F238E27FC236}">
                <a16:creationId xmlns:a16="http://schemas.microsoft.com/office/drawing/2014/main" id="{FE143D53-DD61-DC9E-6240-3DA0E9689DBF}"/>
              </a:ext>
            </a:extLst>
          </p:cNvPr>
          <p:cNvGrpSpPr/>
          <p:nvPr/>
        </p:nvGrpSpPr>
        <p:grpSpPr>
          <a:xfrm>
            <a:off x="1426230" y="2403462"/>
            <a:ext cx="2717801" cy="2486040"/>
            <a:chOff x="763677" y="2307905"/>
            <a:chExt cx="2717801" cy="2486040"/>
          </a:xfrm>
        </p:grpSpPr>
        <p:pic>
          <p:nvPicPr>
            <p:cNvPr id="12" name="Picture 11" descr="A model of a molecule&#10;&#10;Description automatically generated">
              <a:extLst>
                <a:ext uri="{FF2B5EF4-FFF2-40B4-BE49-F238E27FC236}">
                  <a16:creationId xmlns:a16="http://schemas.microsoft.com/office/drawing/2014/main" id="{494C06CC-3658-B8AA-0D8F-1A03CAF9DF32}"/>
                </a:ext>
              </a:extLst>
            </p:cNvPr>
            <p:cNvPicPr>
              <a:picLocks noChangeAspect="1"/>
            </p:cNvPicPr>
            <p:nvPr/>
          </p:nvPicPr>
          <p:blipFill>
            <a:blip r:embed="rId5"/>
            <a:stretch>
              <a:fillRect/>
            </a:stretch>
          </p:blipFill>
          <p:spPr>
            <a:xfrm>
              <a:off x="821436" y="2307905"/>
              <a:ext cx="2602281" cy="1481403"/>
            </a:xfrm>
            <a:prstGeom prst="rect">
              <a:avLst/>
            </a:prstGeom>
          </p:spPr>
        </p:pic>
        <p:sp>
          <p:nvSpPr>
            <p:cNvPr id="18" name="TextBox 17">
              <a:extLst>
                <a:ext uri="{FF2B5EF4-FFF2-40B4-BE49-F238E27FC236}">
                  <a16:creationId xmlns:a16="http://schemas.microsoft.com/office/drawing/2014/main" id="{522D0556-7B98-27C6-3A75-77690E673A3E}"/>
                </a:ext>
              </a:extLst>
            </p:cNvPr>
            <p:cNvSpPr txBox="1"/>
            <p:nvPr/>
          </p:nvSpPr>
          <p:spPr>
            <a:xfrm>
              <a:off x="763677" y="3662097"/>
              <a:ext cx="2717801" cy="1131848"/>
            </a:xfrm>
            <a:prstGeom prst="rect">
              <a:avLst/>
            </a:prstGeom>
            <a:noFill/>
          </p:spPr>
          <p:txBody>
            <a:bodyPr wrap="square">
              <a:spAutoFit/>
            </a:bodyPr>
            <a:lstStyle/>
            <a:p>
              <a:pPr algn="ctr">
                <a:lnSpc>
                  <a:spcPct val="150000"/>
                </a:lnSpc>
              </a:pPr>
              <a:r>
                <a:rPr lang="vi-VN" sz="2400">
                  <a:solidFill>
                    <a:srgbClr val="000000"/>
                  </a:solidFill>
                  <a:effectLst/>
                  <a:latin typeface="+mn-lt"/>
                  <a:ea typeface="Calibri" panose="020F0502020204030204" pitchFamily="34" charset="0"/>
                  <a:cs typeface="Times New Roman" panose="02020603050405020304" pitchFamily="18" charset="0"/>
                </a:rPr>
                <a:t>H</a:t>
              </a:r>
              <a:r>
                <a:rPr lang="vi-VN" sz="2400" baseline="-25000">
                  <a:solidFill>
                    <a:srgbClr val="000000"/>
                  </a:solidFill>
                  <a:effectLst/>
                  <a:latin typeface="+mn-lt"/>
                  <a:ea typeface="Calibri" panose="020F0502020204030204" pitchFamily="34" charset="0"/>
                  <a:cs typeface="Times New Roman" panose="02020603050405020304" pitchFamily="18" charset="0"/>
                </a:rPr>
                <a:t>2</a:t>
              </a:r>
              <a:r>
                <a:rPr lang="vi-VN" sz="2400">
                  <a:solidFill>
                    <a:srgbClr val="000000"/>
                  </a:solidFill>
                  <a:effectLst/>
                  <a:latin typeface="+mn-lt"/>
                  <a:ea typeface="Calibri" panose="020F0502020204030204" pitchFamily="34" charset="0"/>
                  <a:cs typeface="Times New Roman" panose="02020603050405020304" pitchFamily="18" charset="0"/>
                </a:rPr>
                <a:t>NCH</a:t>
              </a:r>
              <a:r>
                <a:rPr lang="vi-VN" sz="2400" baseline="-25000">
                  <a:solidFill>
                    <a:srgbClr val="000000"/>
                  </a:solidFill>
                  <a:effectLst/>
                  <a:latin typeface="+mn-lt"/>
                  <a:ea typeface="Calibri" panose="020F0502020204030204" pitchFamily="34" charset="0"/>
                  <a:cs typeface="Times New Roman" panose="02020603050405020304" pitchFamily="18" charset="0"/>
                </a:rPr>
                <a:t>2</a:t>
              </a:r>
              <a:r>
                <a:rPr lang="vi-VN" sz="2400">
                  <a:solidFill>
                    <a:srgbClr val="000000"/>
                  </a:solidFill>
                  <a:effectLst/>
                  <a:latin typeface="+mn-lt"/>
                  <a:ea typeface="Calibri" panose="020F0502020204030204" pitchFamily="34" charset="0"/>
                  <a:cs typeface="Times New Roman" panose="02020603050405020304" pitchFamily="18" charset="0"/>
                </a:rPr>
                <a:t>CH</a:t>
              </a:r>
              <a:r>
                <a:rPr lang="en-US" sz="2400" baseline="-25000">
                  <a:solidFill>
                    <a:srgbClr val="000000"/>
                  </a:solidFill>
                  <a:effectLst/>
                  <a:latin typeface="+mn-lt"/>
                  <a:ea typeface="Calibri" panose="020F0502020204030204" pitchFamily="34" charset="0"/>
                  <a:cs typeface="Times New Roman" panose="02020603050405020304" pitchFamily="18" charset="0"/>
                </a:rPr>
                <a:t>2</a:t>
              </a:r>
              <a:r>
                <a:rPr lang="vi-VN" sz="2400">
                  <a:solidFill>
                    <a:srgbClr val="000000"/>
                  </a:solidFill>
                  <a:effectLst/>
                  <a:latin typeface="+mn-lt"/>
                  <a:ea typeface="Calibri" panose="020F0502020204030204" pitchFamily="34" charset="0"/>
                  <a:cs typeface="Times New Roman" panose="02020603050405020304" pitchFamily="18" charset="0"/>
                </a:rPr>
                <a:t>OH: </a:t>
              </a:r>
              <a:endParaRPr lang="en-US" sz="2400">
                <a:solidFill>
                  <a:srgbClr val="000000"/>
                </a:solidFill>
                <a:effectLst/>
                <a:latin typeface="+mn-lt"/>
                <a:ea typeface="Calibri" panose="020F0502020204030204" pitchFamily="34" charset="0"/>
                <a:cs typeface="Times New Roman" panose="02020603050405020304" pitchFamily="18" charset="0"/>
              </a:endParaRPr>
            </a:p>
            <a:p>
              <a:pPr algn="ctr">
                <a:lnSpc>
                  <a:spcPct val="150000"/>
                </a:lnSpc>
              </a:pPr>
              <a:r>
                <a:rPr lang="vi-VN" sz="2400">
                  <a:solidFill>
                    <a:srgbClr val="000000"/>
                  </a:solidFill>
                  <a:effectLst/>
                  <a:latin typeface="+mn-lt"/>
                  <a:ea typeface="Calibri" panose="020F0502020204030204" pitchFamily="34" charset="0"/>
                  <a:cs typeface="Times New Roman" panose="02020603050405020304" pitchFamily="18" charset="0"/>
                </a:rPr>
                <a:t>2-aminoethanol</a:t>
              </a:r>
              <a:endParaRPr lang="en-US" sz="2400">
                <a:latin typeface="+mn-lt"/>
              </a:endParaRPr>
            </a:p>
          </p:txBody>
        </p:sp>
      </p:grpSp>
      <p:grpSp>
        <p:nvGrpSpPr>
          <p:cNvPr id="23" name="Group 22">
            <a:extLst>
              <a:ext uri="{FF2B5EF4-FFF2-40B4-BE49-F238E27FC236}">
                <a16:creationId xmlns:a16="http://schemas.microsoft.com/office/drawing/2014/main" id="{C4466E36-5BF4-4709-A87E-6DE49CC5E88A}"/>
              </a:ext>
            </a:extLst>
          </p:cNvPr>
          <p:cNvGrpSpPr/>
          <p:nvPr/>
        </p:nvGrpSpPr>
        <p:grpSpPr>
          <a:xfrm>
            <a:off x="4684095" y="2276085"/>
            <a:ext cx="3204632" cy="2613417"/>
            <a:chOff x="763679" y="2180528"/>
            <a:chExt cx="3204632" cy="2613417"/>
          </a:xfrm>
        </p:grpSpPr>
        <p:pic>
          <p:nvPicPr>
            <p:cNvPr id="24" name="Picture 23">
              <a:extLst>
                <a:ext uri="{FF2B5EF4-FFF2-40B4-BE49-F238E27FC236}">
                  <a16:creationId xmlns:a16="http://schemas.microsoft.com/office/drawing/2014/main" id="{7ECAA345-C1EE-DB6C-FB68-7BD7D7A1C603}"/>
                </a:ext>
              </a:extLst>
            </p:cNvPr>
            <p:cNvPicPr>
              <a:picLocks noChangeAspect="1"/>
            </p:cNvPicPr>
            <p:nvPr/>
          </p:nvPicPr>
          <p:blipFill>
            <a:blip r:embed="rId6"/>
            <a:srcRect/>
            <a:stretch/>
          </p:blipFill>
          <p:spPr>
            <a:xfrm>
              <a:off x="1208466" y="2180528"/>
              <a:ext cx="2215253" cy="1647343"/>
            </a:xfrm>
            <a:prstGeom prst="rect">
              <a:avLst/>
            </a:prstGeom>
          </p:spPr>
        </p:pic>
        <p:sp>
          <p:nvSpPr>
            <p:cNvPr id="25" name="TextBox 24">
              <a:extLst>
                <a:ext uri="{FF2B5EF4-FFF2-40B4-BE49-F238E27FC236}">
                  <a16:creationId xmlns:a16="http://schemas.microsoft.com/office/drawing/2014/main" id="{50C30E39-DBAA-CB20-CB82-B15165D8095A}"/>
                </a:ext>
              </a:extLst>
            </p:cNvPr>
            <p:cNvSpPr txBox="1"/>
            <p:nvPr/>
          </p:nvSpPr>
          <p:spPr>
            <a:xfrm>
              <a:off x="763679" y="3662097"/>
              <a:ext cx="3204632" cy="1131848"/>
            </a:xfrm>
            <a:prstGeom prst="rect">
              <a:avLst/>
            </a:prstGeom>
            <a:noFill/>
          </p:spPr>
          <p:txBody>
            <a:bodyPr wrap="square">
              <a:spAutoFit/>
            </a:bodyPr>
            <a:lstStyle/>
            <a:p>
              <a:pPr algn="ctr">
                <a:lnSpc>
                  <a:spcPct val="150000"/>
                </a:lnSpc>
              </a:pPr>
              <a:r>
                <a:rPr lang="vi-VN" sz="2400">
                  <a:solidFill>
                    <a:srgbClr val="000000"/>
                  </a:solidFill>
                  <a:effectLst/>
                  <a:latin typeface="+mn-lt"/>
                  <a:ea typeface="Calibri" panose="020F0502020204030204" pitchFamily="34" charset="0"/>
                  <a:cs typeface="Times New Roman" panose="02020603050405020304" pitchFamily="18" charset="0"/>
                </a:rPr>
                <a:t>H</a:t>
              </a:r>
              <a:r>
                <a:rPr lang="vi-VN" sz="2400" baseline="-25000">
                  <a:solidFill>
                    <a:srgbClr val="000000"/>
                  </a:solidFill>
                  <a:effectLst/>
                  <a:latin typeface="+mn-lt"/>
                  <a:ea typeface="Calibri" panose="020F0502020204030204" pitchFamily="34" charset="0"/>
                  <a:cs typeface="Times New Roman" panose="02020603050405020304" pitchFamily="18" charset="0"/>
                </a:rPr>
                <a:t>2</a:t>
              </a:r>
              <a:r>
                <a:rPr lang="vi-VN" sz="2400">
                  <a:solidFill>
                    <a:srgbClr val="000000"/>
                  </a:solidFill>
                  <a:effectLst/>
                  <a:latin typeface="+mn-lt"/>
                  <a:ea typeface="Calibri" panose="020F0502020204030204" pitchFamily="34" charset="0"/>
                  <a:cs typeface="Times New Roman" panose="02020603050405020304" pitchFamily="18" charset="0"/>
                </a:rPr>
                <a:t>NCH</a:t>
              </a:r>
              <a:r>
                <a:rPr lang="vi-VN" sz="2400" baseline="-25000">
                  <a:solidFill>
                    <a:srgbClr val="000000"/>
                  </a:solidFill>
                  <a:effectLst/>
                  <a:latin typeface="+mn-lt"/>
                  <a:ea typeface="Calibri" panose="020F0502020204030204" pitchFamily="34" charset="0"/>
                  <a:cs typeface="Times New Roman" panose="02020603050405020304" pitchFamily="18" charset="0"/>
                </a:rPr>
                <a:t>2</a:t>
              </a:r>
              <a:r>
                <a:rPr lang="vi-VN" sz="2400">
                  <a:solidFill>
                    <a:srgbClr val="000000"/>
                  </a:solidFill>
                  <a:effectLst/>
                  <a:latin typeface="+mn-lt"/>
                  <a:ea typeface="Calibri" panose="020F0502020204030204" pitchFamily="34" charset="0"/>
                  <a:cs typeface="Times New Roman" panose="02020603050405020304" pitchFamily="18" charset="0"/>
                </a:rPr>
                <a:t>COOH: </a:t>
              </a:r>
              <a:endParaRPr lang="en-US" sz="2400">
                <a:solidFill>
                  <a:srgbClr val="000000"/>
                </a:solidFill>
                <a:effectLst/>
                <a:latin typeface="+mn-lt"/>
                <a:ea typeface="Calibri" panose="020F0502020204030204" pitchFamily="34" charset="0"/>
                <a:cs typeface="Times New Roman" panose="02020603050405020304" pitchFamily="18" charset="0"/>
              </a:endParaRPr>
            </a:p>
            <a:p>
              <a:pPr algn="ctr">
                <a:lnSpc>
                  <a:spcPct val="150000"/>
                </a:lnSpc>
              </a:pPr>
              <a:r>
                <a:rPr lang="vi-VN" sz="2400">
                  <a:solidFill>
                    <a:srgbClr val="000000"/>
                  </a:solidFill>
                  <a:effectLst/>
                  <a:latin typeface="+mn-lt"/>
                  <a:ea typeface="Calibri" panose="020F0502020204030204" pitchFamily="34" charset="0"/>
                  <a:cs typeface="Times New Roman" panose="02020603050405020304" pitchFamily="18" charset="0"/>
                </a:rPr>
                <a:t>2-aminoethanoic acid</a:t>
              </a:r>
              <a:endParaRPr lang="en-US" sz="3200">
                <a:latin typeface="+mn-lt"/>
              </a:endParaRPr>
            </a:p>
          </p:txBody>
        </p:sp>
      </p:grpSp>
    </p:spTree>
    <p:extLst>
      <p:ext uri="{BB962C8B-B14F-4D97-AF65-F5344CB8AC3E}">
        <p14:creationId xmlns:p14="http://schemas.microsoft.com/office/powerpoint/2010/main" val="74142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80C717-F601-8A92-F984-9787B35CFFC7}"/>
              </a:ext>
            </a:extLst>
          </p:cNvPr>
          <p:cNvGrpSpPr/>
          <p:nvPr/>
        </p:nvGrpSpPr>
        <p:grpSpPr>
          <a:xfrm>
            <a:off x="3217878" y="415566"/>
            <a:ext cx="2708243" cy="808249"/>
            <a:chOff x="2846649" y="162888"/>
            <a:chExt cx="2708243" cy="808249"/>
          </a:xfrm>
        </p:grpSpPr>
        <p:sp>
          <p:nvSpPr>
            <p:cNvPr id="4" name="TextBox 3">
              <a:extLst>
                <a:ext uri="{FF2B5EF4-FFF2-40B4-BE49-F238E27FC236}">
                  <a16:creationId xmlns:a16="http://schemas.microsoft.com/office/drawing/2014/main" id="{AFA3ED8A-9ACD-DD75-1385-7DF3C2396BC8}"/>
                </a:ext>
              </a:extLst>
            </p:cNvPr>
            <p:cNvSpPr txBox="1"/>
            <p:nvPr/>
          </p:nvSpPr>
          <p:spPr>
            <a:xfrm>
              <a:off x="3589105" y="386362"/>
              <a:ext cx="196578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B94F6B"/>
                  </a:solidFill>
                  <a:effectLst/>
                  <a:uLnTx/>
                  <a:uFillTx/>
                </a:rPr>
                <a:t>GHI NHỚ</a:t>
              </a:r>
            </a:p>
          </p:txBody>
        </p:sp>
        <p:pic>
          <p:nvPicPr>
            <p:cNvPr id="5" name="Picture 4">
              <a:extLst>
                <a:ext uri="{FF2B5EF4-FFF2-40B4-BE49-F238E27FC236}">
                  <a16:creationId xmlns:a16="http://schemas.microsoft.com/office/drawing/2014/main" id="{F9D2C3BE-4256-5938-DA31-49B270709D76}"/>
                </a:ext>
              </a:extLst>
            </p:cNvPr>
            <p:cNvPicPr>
              <a:picLocks noChangeAspect="1"/>
            </p:cNvPicPr>
            <p:nvPr/>
          </p:nvPicPr>
          <p:blipFill>
            <a:blip r:embed="rId2"/>
            <a:stretch>
              <a:fillRect/>
            </a:stretch>
          </p:blipFill>
          <p:spPr>
            <a:xfrm>
              <a:off x="2846649" y="162888"/>
              <a:ext cx="742456" cy="720114"/>
            </a:xfrm>
            <a:prstGeom prst="rect">
              <a:avLst/>
            </a:prstGeom>
          </p:spPr>
        </p:pic>
      </p:grpSp>
      <p:pic>
        <p:nvPicPr>
          <p:cNvPr id="93" name="Picture 92">
            <a:extLst>
              <a:ext uri="{FF2B5EF4-FFF2-40B4-BE49-F238E27FC236}">
                <a16:creationId xmlns:a16="http://schemas.microsoft.com/office/drawing/2014/main" id="{E4F2CDF1-1A8C-0ADF-CE6E-59C2EC9D57A2}"/>
              </a:ext>
            </a:extLst>
          </p:cNvPr>
          <p:cNvPicPr>
            <a:picLocks noChangeAspect="1"/>
          </p:cNvPicPr>
          <p:nvPr/>
        </p:nvPicPr>
        <p:blipFill>
          <a:blip r:embed="rId3"/>
          <a:stretch>
            <a:fillRect/>
          </a:stretch>
        </p:blipFill>
        <p:spPr>
          <a:xfrm>
            <a:off x="0" y="4454136"/>
            <a:ext cx="751679" cy="689364"/>
          </a:xfrm>
          <a:prstGeom prst="rect">
            <a:avLst/>
          </a:prstGeom>
        </p:spPr>
      </p:pic>
      <p:sp>
        <p:nvSpPr>
          <p:cNvPr id="2" name="TextBox 1">
            <a:extLst>
              <a:ext uri="{FF2B5EF4-FFF2-40B4-BE49-F238E27FC236}">
                <a16:creationId xmlns:a16="http://schemas.microsoft.com/office/drawing/2014/main" id="{18CF3BC5-C96C-D4C1-839F-5F5730B1AFD7}"/>
              </a:ext>
            </a:extLst>
          </p:cNvPr>
          <p:cNvSpPr txBox="1"/>
          <p:nvPr/>
        </p:nvSpPr>
        <p:spPr>
          <a:xfrm>
            <a:off x="414867" y="1253436"/>
            <a:ext cx="8314266" cy="168584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400"/>
              <a:t>Amine có đồng phân mạch carbon, đồng phân vị trí nhóm chức và đồng phân bậc amine.</a:t>
            </a:r>
          </a:p>
          <a:p>
            <a:pPr marL="342900" indent="-342900" algn="just">
              <a:lnSpc>
                <a:spcPct val="150000"/>
              </a:lnSpc>
              <a:buFont typeface="Arial" panose="020B0604020202020204" pitchFamily="34" charset="0"/>
              <a:buChar char="•"/>
            </a:pPr>
            <a:r>
              <a:rPr lang="en-US" sz="2400"/>
              <a:t>Amine đơn chức được gọi tên như sau:</a:t>
            </a:r>
          </a:p>
        </p:txBody>
      </p:sp>
      <p:sp>
        <p:nvSpPr>
          <p:cNvPr id="7" name="Arrow: Pentagon 6">
            <a:extLst>
              <a:ext uri="{FF2B5EF4-FFF2-40B4-BE49-F238E27FC236}">
                <a16:creationId xmlns:a16="http://schemas.microsoft.com/office/drawing/2014/main" id="{89453FA1-5338-1C41-45E6-9F014DCE6810}"/>
              </a:ext>
            </a:extLst>
          </p:cNvPr>
          <p:cNvSpPr/>
          <p:nvPr/>
        </p:nvSpPr>
        <p:spPr>
          <a:xfrm>
            <a:off x="0" y="3124102"/>
            <a:ext cx="457200" cy="298557"/>
          </a:xfrm>
          <a:prstGeom prst="homePlate">
            <a:avLst/>
          </a:prstGeom>
          <a:solidFill>
            <a:schemeClr val="accent1">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9" name="TextBox 8">
            <a:extLst>
              <a:ext uri="{FF2B5EF4-FFF2-40B4-BE49-F238E27FC236}">
                <a16:creationId xmlns:a16="http://schemas.microsoft.com/office/drawing/2014/main" id="{EE75F838-2ADC-C19D-6FD9-AB07234E7E7C}"/>
              </a:ext>
            </a:extLst>
          </p:cNvPr>
          <p:cNvSpPr txBox="1"/>
          <p:nvPr/>
        </p:nvSpPr>
        <p:spPr>
          <a:xfrm>
            <a:off x="632046" y="3042547"/>
            <a:ext cx="4651153" cy="461665"/>
          </a:xfrm>
          <a:prstGeom prst="rect">
            <a:avLst/>
          </a:prstGeom>
          <a:noFill/>
        </p:spPr>
        <p:txBody>
          <a:bodyPr wrap="square" rtlCol="0">
            <a:spAutoFit/>
          </a:bodyPr>
          <a:lstStyle/>
          <a:p>
            <a:pPr>
              <a:buClrTx/>
              <a:buFontTx/>
              <a:buNone/>
              <a:defRPr/>
            </a:pPr>
            <a:r>
              <a:rPr lang="en-US" sz="2400">
                <a:solidFill>
                  <a:srgbClr val="FF0000"/>
                </a:solidFill>
                <a:latin typeface="Arial" panose="020B0604020202020204" pitchFamily="34" charset="0"/>
                <a:cs typeface="Arial" panose="020B0604020202020204" pitchFamily="34" charset="0"/>
              </a:rPr>
              <a:t>- Theo danh pháp gốc – chức:</a:t>
            </a:r>
            <a:endParaRPr lang="en-US" sz="2400" dirty="0">
              <a:solidFill>
                <a:srgbClr val="FF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458B1E8-4924-DE28-542B-E55CE3CEC301}"/>
              </a:ext>
            </a:extLst>
          </p:cNvPr>
          <p:cNvGrpSpPr/>
          <p:nvPr/>
        </p:nvGrpSpPr>
        <p:grpSpPr>
          <a:xfrm>
            <a:off x="531546" y="3694472"/>
            <a:ext cx="8080907" cy="609602"/>
            <a:chOff x="531546" y="3395131"/>
            <a:chExt cx="8080907" cy="493926"/>
          </a:xfrm>
          <a:effectLst>
            <a:outerShdw blurRad="50800" dist="38100" dir="2700000" algn="tl" rotWithShape="0">
              <a:prstClr val="black">
                <a:alpha val="40000"/>
              </a:prstClr>
            </a:outerShdw>
          </a:effectLst>
        </p:grpSpPr>
        <p:sp>
          <p:nvSpPr>
            <p:cNvPr id="10" name="Rectangle 9">
              <a:extLst>
                <a:ext uri="{FF2B5EF4-FFF2-40B4-BE49-F238E27FC236}">
                  <a16:creationId xmlns:a16="http://schemas.microsoft.com/office/drawing/2014/main" id="{18F5FDD5-1E68-F7CF-A295-87F1D92C2E5A}"/>
                </a:ext>
              </a:extLst>
            </p:cNvPr>
            <p:cNvSpPr/>
            <p:nvPr/>
          </p:nvSpPr>
          <p:spPr>
            <a:xfrm>
              <a:off x="531546" y="3395132"/>
              <a:ext cx="5699920" cy="493925"/>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Tên gốc hydrocarbon</a:t>
              </a:r>
            </a:p>
          </p:txBody>
        </p:sp>
        <p:sp>
          <p:nvSpPr>
            <p:cNvPr id="11" name="Rectangle 10">
              <a:extLst>
                <a:ext uri="{FF2B5EF4-FFF2-40B4-BE49-F238E27FC236}">
                  <a16:creationId xmlns:a16="http://schemas.microsoft.com/office/drawing/2014/main" id="{F737359C-07F0-78C6-0A88-6BB0DEDD28E2}"/>
                </a:ext>
              </a:extLst>
            </p:cNvPr>
            <p:cNvSpPr/>
            <p:nvPr/>
          </p:nvSpPr>
          <p:spPr>
            <a:xfrm>
              <a:off x="6231466" y="3395131"/>
              <a:ext cx="2380987" cy="493925"/>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amine</a:t>
              </a:r>
            </a:p>
          </p:txBody>
        </p:sp>
      </p:grpSp>
    </p:spTree>
    <p:extLst>
      <p:ext uri="{BB962C8B-B14F-4D97-AF65-F5344CB8AC3E}">
        <p14:creationId xmlns:p14="http://schemas.microsoft.com/office/powerpoint/2010/main" val="367138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E4F2CDF1-1A8C-0ADF-CE6E-59C2EC9D57A2}"/>
              </a:ext>
            </a:extLst>
          </p:cNvPr>
          <p:cNvPicPr>
            <a:picLocks noChangeAspect="1"/>
          </p:cNvPicPr>
          <p:nvPr/>
        </p:nvPicPr>
        <p:blipFill>
          <a:blip r:embed="rId2"/>
          <a:stretch>
            <a:fillRect/>
          </a:stretch>
        </p:blipFill>
        <p:spPr>
          <a:xfrm>
            <a:off x="0" y="4454136"/>
            <a:ext cx="751679" cy="689364"/>
          </a:xfrm>
          <a:prstGeom prst="rect">
            <a:avLst/>
          </a:prstGeom>
        </p:spPr>
      </p:pic>
      <p:sp>
        <p:nvSpPr>
          <p:cNvPr id="7" name="Arrow: Pentagon 6">
            <a:extLst>
              <a:ext uri="{FF2B5EF4-FFF2-40B4-BE49-F238E27FC236}">
                <a16:creationId xmlns:a16="http://schemas.microsoft.com/office/drawing/2014/main" id="{89453FA1-5338-1C41-45E6-9F014DCE6810}"/>
              </a:ext>
            </a:extLst>
          </p:cNvPr>
          <p:cNvSpPr/>
          <p:nvPr/>
        </p:nvSpPr>
        <p:spPr>
          <a:xfrm>
            <a:off x="0" y="1473094"/>
            <a:ext cx="457200" cy="298557"/>
          </a:xfrm>
          <a:prstGeom prst="homePlate">
            <a:avLst/>
          </a:prstGeom>
          <a:solidFill>
            <a:schemeClr val="accent1">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9" name="TextBox 8">
            <a:extLst>
              <a:ext uri="{FF2B5EF4-FFF2-40B4-BE49-F238E27FC236}">
                <a16:creationId xmlns:a16="http://schemas.microsoft.com/office/drawing/2014/main" id="{EE75F838-2ADC-C19D-6FD9-AB07234E7E7C}"/>
              </a:ext>
            </a:extLst>
          </p:cNvPr>
          <p:cNvSpPr txBox="1"/>
          <p:nvPr/>
        </p:nvSpPr>
        <p:spPr>
          <a:xfrm>
            <a:off x="632046" y="1391539"/>
            <a:ext cx="4651153" cy="461665"/>
          </a:xfrm>
          <a:prstGeom prst="rect">
            <a:avLst/>
          </a:prstGeom>
          <a:noFill/>
        </p:spPr>
        <p:txBody>
          <a:bodyPr wrap="square" rtlCol="0">
            <a:spAutoFit/>
          </a:bodyPr>
          <a:lstStyle/>
          <a:p>
            <a:pPr>
              <a:buClrTx/>
              <a:buFontTx/>
              <a:buNone/>
              <a:defRPr/>
            </a:pPr>
            <a:r>
              <a:rPr lang="en-US" sz="2400">
                <a:solidFill>
                  <a:srgbClr val="FF0000"/>
                </a:solidFill>
                <a:latin typeface="Arial" panose="020B0604020202020204" pitchFamily="34" charset="0"/>
                <a:cs typeface="Arial" panose="020B0604020202020204" pitchFamily="34" charset="0"/>
              </a:rPr>
              <a:t>- Theo danh pháp thay thế:</a:t>
            </a:r>
            <a:endParaRPr lang="en-US" sz="2400"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531DB2-6140-10FA-9CFF-CC0D7E8BFE79}"/>
              </a:ext>
            </a:extLst>
          </p:cNvPr>
          <p:cNvSpPr txBox="1"/>
          <p:nvPr/>
        </p:nvSpPr>
        <p:spPr>
          <a:xfrm>
            <a:off x="632046" y="1905135"/>
            <a:ext cx="2099733" cy="430887"/>
          </a:xfrm>
          <a:prstGeom prst="rect">
            <a:avLst/>
          </a:prstGeom>
          <a:noFill/>
        </p:spPr>
        <p:txBody>
          <a:bodyPr wrap="square" rtlCol="0">
            <a:spAutoFit/>
          </a:bodyPr>
          <a:lstStyle/>
          <a:p>
            <a:pPr>
              <a:buClrTx/>
              <a:buFontTx/>
              <a:buNone/>
              <a:defRPr/>
            </a:pPr>
            <a:r>
              <a:rPr lang="en-US" sz="2200" i="1">
                <a:latin typeface="Arial" panose="020B0604020202020204" pitchFamily="34" charset="0"/>
                <a:cs typeface="Arial" panose="020B0604020202020204" pitchFamily="34" charset="0"/>
              </a:rPr>
              <a:t>Amine bậc một</a:t>
            </a:r>
            <a:endParaRPr lang="en-US" sz="2200" i="1"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C73EFA4-DA98-804E-D51E-D58E91E14006}"/>
              </a:ext>
            </a:extLst>
          </p:cNvPr>
          <p:cNvGrpSpPr/>
          <p:nvPr/>
        </p:nvGrpSpPr>
        <p:grpSpPr>
          <a:xfrm>
            <a:off x="415043" y="2416530"/>
            <a:ext cx="8313914" cy="627027"/>
            <a:chOff x="-656340" y="1460226"/>
            <a:chExt cx="8313914" cy="1181375"/>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id="{1458B1E8-4924-DE28-542B-E55CE3CEC301}"/>
                </a:ext>
              </a:extLst>
            </p:cNvPr>
            <p:cNvGrpSpPr/>
            <p:nvPr/>
          </p:nvGrpSpPr>
          <p:grpSpPr>
            <a:xfrm>
              <a:off x="-656340" y="1460226"/>
              <a:ext cx="7321460" cy="1181375"/>
              <a:chOff x="-353394" y="3395132"/>
              <a:chExt cx="7321460" cy="957201"/>
            </a:xfrm>
            <a:effectLst/>
          </p:grpSpPr>
          <p:sp>
            <p:nvSpPr>
              <p:cNvPr id="10" name="Rectangle 9">
                <a:extLst>
                  <a:ext uri="{FF2B5EF4-FFF2-40B4-BE49-F238E27FC236}">
                    <a16:creationId xmlns:a16="http://schemas.microsoft.com/office/drawing/2014/main" id="{18F5FDD5-1E68-F7CF-A295-87F1D92C2E5A}"/>
                  </a:ext>
                </a:extLst>
              </p:cNvPr>
              <p:cNvSpPr/>
              <p:nvPr/>
            </p:nvSpPr>
            <p:spPr>
              <a:xfrm>
                <a:off x="-353394" y="3395132"/>
                <a:ext cx="4136140" cy="957201"/>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Tên gốc hydrocarbon (bỏ kí tự e)</a:t>
                </a:r>
              </a:p>
            </p:txBody>
          </p:sp>
          <p:sp>
            <p:nvSpPr>
              <p:cNvPr id="11" name="Rectangle 10">
                <a:extLst>
                  <a:ext uri="{FF2B5EF4-FFF2-40B4-BE49-F238E27FC236}">
                    <a16:creationId xmlns:a16="http://schemas.microsoft.com/office/drawing/2014/main" id="{F737359C-07F0-78C6-0A88-6BB0DEDD28E2}"/>
                  </a:ext>
                </a:extLst>
              </p:cNvPr>
              <p:cNvSpPr/>
              <p:nvPr/>
            </p:nvSpPr>
            <p:spPr>
              <a:xfrm>
                <a:off x="3782746" y="3395132"/>
                <a:ext cx="3185320" cy="9572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-số chỉ vị trí nhóm amine-</a:t>
                </a:r>
              </a:p>
            </p:txBody>
          </p:sp>
        </p:grpSp>
        <p:sp>
          <p:nvSpPr>
            <p:cNvPr id="8" name="Rectangle 7">
              <a:extLst>
                <a:ext uri="{FF2B5EF4-FFF2-40B4-BE49-F238E27FC236}">
                  <a16:creationId xmlns:a16="http://schemas.microsoft.com/office/drawing/2014/main" id="{108F55E4-CEEF-0F8C-DF28-432FA37EC468}"/>
                </a:ext>
              </a:extLst>
            </p:cNvPr>
            <p:cNvSpPr/>
            <p:nvPr/>
          </p:nvSpPr>
          <p:spPr>
            <a:xfrm>
              <a:off x="6665120" y="1460226"/>
              <a:ext cx="992454" cy="1181375"/>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amine</a:t>
              </a:r>
            </a:p>
          </p:txBody>
        </p:sp>
      </p:grpSp>
      <p:sp>
        <p:nvSpPr>
          <p:cNvPr id="15" name="TextBox 14">
            <a:extLst>
              <a:ext uri="{FF2B5EF4-FFF2-40B4-BE49-F238E27FC236}">
                <a16:creationId xmlns:a16="http://schemas.microsoft.com/office/drawing/2014/main" id="{DB289FB7-B3F3-F9D7-1E36-9A01F9C27B64}"/>
              </a:ext>
            </a:extLst>
          </p:cNvPr>
          <p:cNvSpPr txBox="1"/>
          <p:nvPr/>
        </p:nvSpPr>
        <p:spPr>
          <a:xfrm>
            <a:off x="632046" y="3175996"/>
            <a:ext cx="2099733" cy="430887"/>
          </a:xfrm>
          <a:prstGeom prst="rect">
            <a:avLst/>
          </a:prstGeom>
          <a:noFill/>
        </p:spPr>
        <p:txBody>
          <a:bodyPr wrap="square" rtlCol="0">
            <a:spAutoFit/>
          </a:bodyPr>
          <a:lstStyle/>
          <a:p>
            <a:pPr>
              <a:buClrTx/>
              <a:buFontTx/>
              <a:buNone/>
              <a:defRPr/>
            </a:pPr>
            <a:r>
              <a:rPr lang="en-US" sz="2200" i="1">
                <a:latin typeface="Arial" panose="020B0604020202020204" pitchFamily="34" charset="0"/>
                <a:cs typeface="Arial" panose="020B0604020202020204" pitchFamily="34" charset="0"/>
              </a:rPr>
              <a:t>Amine bậc hai</a:t>
            </a:r>
            <a:endParaRPr lang="en-US" sz="2200" i="1"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34EAAE4C-338F-79D3-44AF-8033C6773F84}"/>
              </a:ext>
            </a:extLst>
          </p:cNvPr>
          <p:cNvGrpSpPr/>
          <p:nvPr/>
        </p:nvGrpSpPr>
        <p:grpSpPr>
          <a:xfrm>
            <a:off x="367373" y="3739322"/>
            <a:ext cx="8409254" cy="1002012"/>
            <a:chOff x="-1049867" y="2611885"/>
            <a:chExt cx="8409254" cy="627266"/>
          </a:xfrm>
          <a:effectLst>
            <a:outerShdw blurRad="50800" dist="38100" dir="2700000" algn="tl" rotWithShape="0">
              <a:prstClr val="black">
                <a:alpha val="40000"/>
              </a:prstClr>
            </a:outerShdw>
          </a:effectLst>
        </p:grpSpPr>
        <p:grpSp>
          <p:nvGrpSpPr>
            <p:cNvPr id="16" name="Group 15">
              <a:extLst>
                <a:ext uri="{FF2B5EF4-FFF2-40B4-BE49-F238E27FC236}">
                  <a16:creationId xmlns:a16="http://schemas.microsoft.com/office/drawing/2014/main" id="{B606938D-DEBE-FE6E-9C33-FD844926EA90}"/>
                </a:ext>
              </a:extLst>
            </p:cNvPr>
            <p:cNvGrpSpPr/>
            <p:nvPr/>
          </p:nvGrpSpPr>
          <p:grpSpPr>
            <a:xfrm>
              <a:off x="1930399" y="2612124"/>
              <a:ext cx="5428988" cy="627027"/>
              <a:chOff x="859016" y="1460226"/>
              <a:chExt cx="5428988" cy="1181375"/>
            </a:xfrm>
            <a:effectLst/>
          </p:grpSpPr>
          <p:grpSp>
            <p:nvGrpSpPr>
              <p:cNvPr id="17" name="Group 16">
                <a:extLst>
                  <a:ext uri="{FF2B5EF4-FFF2-40B4-BE49-F238E27FC236}">
                    <a16:creationId xmlns:a16="http://schemas.microsoft.com/office/drawing/2014/main" id="{48BC9F2B-CF7A-9477-DB51-72D5DB9E97AF}"/>
                  </a:ext>
                </a:extLst>
              </p:cNvPr>
              <p:cNvGrpSpPr/>
              <p:nvPr/>
            </p:nvGrpSpPr>
            <p:grpSpPr>
              <a:xfrm>
                <a:off x="859016" y="1460226"/>
                <a:ext cx="4436534" cy="1181375"/>
                <a:chOff x="1161962" y="3395132"/>
                <a:chExt cx="4436534" cy="957201"/>
              </a:xfrm>
              <a:effectLst/>
            </p:grpSpPr>
            <p:sp>
              <p:nvSpPr>
                <p:cNvPr id="19" name="Rectangle 18">
                  <a:extLst>
                    <a:ext uri="{FF2B5EF4-FFF2-40B4-BE49-F238E27FC236}">
                      <a16:creationId xmlns:a16="http://schemas.microsoft.com/office/drawing/2014/main" id="{B0181450-30E7-B6E1-56E5-6013DD95A764}"/>
                    </a:ext>
                  </a:extLst>
                </p:cNvPr>
                <p:cNvSpPr/>
                <p:nvPr/>
              </p:nvSpPr>
              <p:spPr>
                <a:xfrm>
                  <a:off x="1161962" y="3395132"/>
                  <a:ext cx="2620783" cy="957201"/>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Tên gốc hydrocarbon (bỏ kí tự e)</a:t>
                  </a:r>
                </a:p>
              </p:txBody>
            </p:sp>
            <p:sp>
              <p:nvSpPr>
                <p:cNvPr id="20" name="Rectangle 19">
                  <a:extLst>
                    <a:ext uri="{FF2B5EF4-FFF2-40B4-BE49-F238E27FC236}">
                      <a16:creationId xmlns:a16="http://schemas.microsoft.com/office/drawing/2014/main" id="{52F7F889-DE4A-F53A-7E3E-4F8B4AFE6A4C}"/>
                    </a:ext>
                  </a:extLst>
                </p:cNvPr>
                <p:cNvSpPr/>
                <p:nvPr/>
              </p:nvSpPr>
              <p:spPr>
                <a:xfrm>
                  <a:off x="3782746" y="3395132"/>
                  <a:ext cx="1815750" cy="9572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-số chỉ vị trí nhóm amine-</a:t>
                  </a:r>
                </a:p>
              </p:txBody>
            </p:sp>
          </p:grpSp>
          <p:sp>
            <p:nvSpPr>
              <p:cNvPr id="18" name="Rectangle 17">
                <a:extLst>
                  <a:ext uri="{FF2B5EF4-FFF2-40B4-BE49-F238E27FC236}">
                    <a16:creationId xmlns:a16="http://schemas.microsoft.com/office/drawing/2014/main" id="{21C81129-6A03-83E3-0E22-9BB12F35EBEB}"/>
                  </a:ext>
                </a:extLst>
              </p:cNvPr>
              <p:cNvSpPr/>
              <p:nvPr/>
            </p:nvSpPr>
            <p:spPr>
              <a:xfrm>
                <a:off x="5295550" y="1460226"/>
                <a:ext cx="992454" cy="1181375"/>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amine</a:t>
                </a:r>
              </a:p>
            </p:txBody>
          </p:sp>
        </p:grpSp>
        <p:sp>
          <p:nvSpPr>
            <p:cNvPr id="21" name="Rectangle 20">
              <a:extLst>
                <a:ext uri="{FF2B5EF4-FFF2-40B4-BE49-F238E27FC236}">
                  <a16:creationId xmlns:a16="http://schemas.microsoft.com/office/drawing/2014/main" id="{AEDF04EA-BF11-A2F0-B16A-9EE692E5427A}"/>
                </a:ext>
              </a:extLst>
            </p:cNvPr>
            <p:cNvSpPr/>
            <p:nvPr/>
          </p:nvSpPr>
          <p:spPr>
            <a:xfrm>
              <a:off x="-1049867" y="2611885"/>
              <a:ext cx="2980266" cy="62702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rgbClr val="000000"/>
                  </a:solidFill>
                </a:rPr>
                <a:t>N-</a:t>
              </a:r>
              <a:r>
                <a:rPr lang="en-US" sz="2000">
                  <a:solidFill>
                    <a:srgbClr val="000000"/>
                  </a:solidFill>
                </a:rPr>
                <a:t>tên gốc hydrocarbon</a:t>
              </a:r>
              <a:endParaRPr lang="en-US" sz="2000" i="1">
                <a:solidFill>
                  <a:srgbClr val="000000"/>
                </a:solidFill>
              </a:endParaRPr>
            </a:p>
          </p:txBody>
        </p:sp>
      </p:grpSp>
      <p:grpSp>
        <p:nvGrpSpPr>
          <p:cNvPr id="23" name="Group 22">
            <a:extLst>
              <a:ext uri="{FF2B5EF4-FFF2-40B4-BE49-F238E27FC236}">
                <a16:creationId xmlns:a16="http://schemas.microsoft.com/office/drawing/2014/main" id="{27069EA4-5FBE-F52C-866D-65C5448F9AF4}"/>
              </a:ext>
            </a:extLst>
          </p:cNvPr>
          <p:cNvGrpSpPr/>
          <p:nvPr/>
        </p:nvGrpSpPr>
        <p:grpSpPr>
          <a:xfrm>
            <a:off x="3217878" y="301627"/>
            <a:ext cx="2708243" cy="808249"/>
            <a:chOff x="2846649" y="162888"/>
            <a:chExt cx="2708243" cy="808249"/>
          </a:xfrm>
        </p:grpSpPr>
        <p:sp>
          <p:nvSpPr>
            <p:cNvPr id="24" name="TextBox 23">
              <a:extLst>
                <a:ext uri="{FF2B5EF4-FFF2-40B4-BE49-F238E27FC236}">
                  <a16:creationId xmlns:a16="http://schemas.microsoft.com/office/drawing/2014/main" id="{F8A5A96D-B6E4-979D-0873-DF166D944467}"/>
                </a:ext>
              </a:extLst>
            </p:cNvPr>
            <p:cNvSpPr txBox="1"/>
            <p:nvPr/>
          </p:nvSpPr>
          <p:spPr>
            <a:xfrm>
              <a:off x="3589105" y="386362"/>
              <a:ext cx="196578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B94F6B"/>
                  </a:solidFill>
                  <a:effectLst/>
                  <a:uLnTx/>
                  <a:uFillTx/>
                </a:rPr>
                <a:t>GHI NHỚ</a:t>
              </a:r>
            </a:p>
          </p:txBody>
        </p:sp>
        <p:pic>
          <p:nvPicPr>
            <p:cNvPr id="25" name="Picture 24">
              <a:extLst>
                <a:ext uri="{FF2B5EF4-FFF2-40B4-BE49-F238E27FC236}">
                  <a16:creationId xmlns:a16="http://schemas.microsoft.com/office/drawing/2014/main" id="{3CF37EA0-5BFD-395E-83F7-7D58E47BAC53}"/>
                </a:ext>
              </a:extLst>
            </p:cNvPr>
            <p:cNvPicPr>
              <a:picLocks noChangeAspect="1"/>
            </p:cNvPicPr>
            <p:nvPr/>
          </p:nvPicPr>
          <p:blipFill>
            <a:blip r:embed="rId3"/>
            <a:stretch>
              <a:fillRect/>
            </a:stretch>
          </p:blipFill>
          <p:spPr>
            <a:xfrm>
              <a:off x="2846649" y="162888"/>
              <a:ext cx="742456" cy="720114"/>
            </a:xfrm>
            <a:prstGeom prst="rect">
              <a:avLst/>
            </a:prstGeom>
          </p:spPr>
        </p:pic>
      </p:grpSp>
    </p:spTree>
    <p:extLst>
      <p:ext uri="{BB962C8B-B14F-4D97-AF65-F5344CB8AC3E}">
        <p14:creationId xmlns:p14="http://schemas.microsoft.com/office/powerpoint/2010/main" val="266228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E4F2CDF1-1A8C-0ADF-CE6E-59C2EC9D57A2}"/>
              </a:ext>
            </a:extLst>
          </p:cNvPr>
          <p:cNvPicPr>
            <a:picLocks noChangeAspect="1"/>
          </p:cNvPicPr>
          <p:nvPr/>
        </p:nvPicPr>
        <p:blipFill>
          <a:blip r:embed="rId2"/>
          <a:stretch>
            <a:fillRect/>
          </a:stretch>
        </p:blipFill>
        <p:spPr>
          <a:xfrm>
            <a:off x="0" y="4454136"/>
            <a:ext cx="751679" cy="689364"/>
          </a:xfrm>
          <a:prstGeom prst="rect">
            <a:avLst/>
          </a:prstGeom>
        </p:spPr>
      </p:pic>
      <p:sp>
        <p:nvSpPr>
          <p:cNvPr id="7" name="Arrow: Pentagon 6">
            <a:extLst>
              <a:ext uri="{FF2B5EF4-FFF2-40B4-BE49-F238E27FC236}">
                <a16:creationId xmlns:a16="http://schemas.microsoft.com/office/drawing/2014/main" id="{89453FA1-5338-1C41-45E6-9F014DCE6810}"/>
              </a:ext>
            </a:extLst>
          </p:cNvPr>
          <p:cNvSpPr/>
          <p:nvPr/>
        </p:nvSpPr>
        <p:spPr>
          <a:xfrm>
            <a:off x="0" y="1168289"/>
            <a:ext cx="457200" cy="298557"/>
          </a:xfrm>
          <a:prstGeom prst="homePlate">
            <a:avLst/>
          </a:prstGeom>
          <a:solidFill>
            <a:schemeClr val="accent1">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9" name="TextBox 8">
            <a:extLst>
              <a:ext uri="{FF2B5EF4-FFF2-40B4-BE49-F238E27FC236}">
                <a16:creationId xmlns:a16="http://schemas.microsoft.com/office/drawing/2014/main" id="{EE75F838-2ADC-C19D-6FD9-AB07234E7E7C}"/>
              </a:ext>
            </a:extLst>
          </p:cNvPr>
          <p:cNvSpPr txBox="1"/>
          <p:nvPr/>
        </p:nvSpPr>
        <p:spPr>
          <a:xfrm>
            <a:off x="632046" y="1086734"/>
            <a:ext cx="4651153" cy="461665"/>
          </a:xfrm>
          <a:prstGeom prst="rect">
            <a:avLst/>
          </a:prstGeom>
          <a:noFill/>
        </p:spPr>
        <p:txBody>
          <a:bodyPr wrap="square" rtlCol="0">
            <a:spAutoFit/>
          </a:bodyPr>
          <a:lstStyle/>
          <a:p>
            <a:pPr>
              <a:buClrTx/>
              <a:buFontTx/>
              <a:buNone/>
              <a:defRPr/>
            </a:pPr>
            <a:r>
              <a:rPr lang="en-US" sz="2400">
                <a:solidFill>
                  <a:srgbClr val="FF0000"/>
                </a:solidFill>
                <a:latin typeface="Arial" panose="020B0604020202020204" pitchFamily="34" charset="0"/>
                <a:cs typeface="Arial" panose="020B0604020202020204" pitchFamily="34" charset="0"/>
              </a:rPr>
              <a:t>- Theo danh pháp thay thế:</a:t>
            </a:r>
            <a:endParaRPr lang="en-US" sz="2400"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531DB2-6140-10FA-9CFF-CC0D7E8BFE79}"/>
              </a:ext>
            </a:extLst>
          </p:cNvPr>
          <p:cNvSpPr txBox="1"/>
          <p:nvPr/>
        </p:nvSpPr>
        <p:spPr>
          <a:xfrm>
            <a:off x="632046" y="1532602"/>
            <a:ext cx="2099733" cy="430887"/>
          </a:xfrm>
          <a:prstGeom prst="rect">
            <a:avLst/>
          </a:prstGeom>
          <a:noFill/>
        </p:spPr>
        <p:txBody>
          <a:bodyPr wrap="square" rtlCol="0">
            <a:spAutoFit/>
          </a:bodyPr>
          <a:lstStyle/>
          <a:p>
            <a:pPr>
              <a:buClrTx/>
              <a:buFontTx/>
              <a:buNone/>
              <a:defRPr/>
            </a:pPr>
            <a:r>
              <a:rPr lang="en-US" sz="2200" i="1">
                <a:latin typeface="Arial" panose="020B0604020202020204" pitchFamily="34" charset="0"/>
                <a:cs typeface="Arial" panose="020B0604020202020204" pitchFamily="34" charset="0"/>
              </a:rPr>
              <a:t>Amine bậc một</a:t>
            </a:r>
            <a:endParaRPr lang="en-US" sz="2200" i="1"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C73EFA4-DA98-804E-D51E-D58E91E14006}"/>
              </a:ext>
            </a:extLst>
          </p:cNvPr>
          <p:cNvGrpSpPr/>
          <p:nvPr/>
        </p:nvGrpSpPr>
        <p:grpSpPr>
          <a:xfrm>
            <a:off x="415043" y="2043997"/>
            <a:ext cx="8313914" cy="627027"/>
            <a:chOff x="-656340" y="1460226"/>
            <a:chExt cx="8313914" cy="1181375"/>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id="{1458B1E8-4924-DE28-542B-E55CE3CEC301}"/>
                </a:ext>
              </a:extLst>
            </p:cNvPr>
            <p:cNvGrpSpPr/>
            <p:nvPr/>
          </p:nvGrpSpPr>
          <p:grpSpPr>
            <a:xfrm>
              <a:off x="-656340" y="1460226"/>
              <a:ext cx="7321460" cy="1181375"/>
              <a:chOff x="-353394" y="3395132"/>
              <a:chExt cx="7321460" cy="957201"/>
            </a:xfrm>
            <a:effectLst/>
          </p:grpSpPr>
          <p:sp>
            <p:nvSpPr>
              <p:cNvPr id="10" name="Rectangle 9">
                <a:extLst>
                  <a:ext uri="{FF2B5EF4-FFF2-40B4-BE49-F238E27FC236}">
                    <a16:creationId xmlns:a16="http://schemas.microsoft.com/office/drawing/2014/main" id="{18F5FDD5-1E68-F7CF-A295-87F1D92C2E5A}"/>
                  </a:ext>
                </a:extLst>
              </p:cNvPr>
              <p:cNvSpPr/>
              <p:nvPr/>
            </p:nvSpPr>
            <p:spPr>
              <a:xfrm>
                <a:off x="-353394" y="3395132"/>
                <a:ext cx="4136140" cy="957201"/>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Tên gốc hydrocarbon (bỏ kí tự e)</a:t>
                </a:r>
              </a:p>
            </p:txBody>
          </p:sp>
          <p:sp>
            <p:nvSpPr>
              <p:cNvPr id="11" name="Rectangle 10">
                <a:extLst>
                  <a:ext uri="{FF2B5EF4-FFF2-40B4-BE49-F238E27FC236}">
                    <a16:creationId xmlns:a16="http://schemas.microsoft.com/office/drawing/2014/main" id="{F737359C-07F0-78C6-0A88-6BB0DEDD28E2}"/>
                  </a:ext>
                </a:extLst>
              </p:cNvPr>
              <p:cNvSpPr/>
              <p:nvPr/>
            </p:nvSpPr>
            <p:spPr>
              <a:xfrm>
                <a:off x="3782746" y="3395132"/>
                <a:ext cx="3185320" cy="9572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-số chỉ vị trí nhóm amine-</a:t>
                </a:r>
              </a:p>
            </p:txBody>
          </p:sp>
        </p:grpSp>
        <p:sp>
          <p:nvSpPr>
            <p:cNvPr id="8" name="Rectangle 7">
              <a:extLst>
                <a:ext uri="{FF2B5EF4-FFF2-40B4-BE49-F238E27FC236}">
                  <a16:creationId xmlns:a16="http://schemas.microsoft.com/office/drawing/2014/main" id="{108F55E4-CEEF-0F8C-DF28-432FA37EC468}"/>
                </a:ext>
              </a:extLst>
            </p:cNvPr>
            <p:cNvSpPr/>
            <p:nvPr/>
          </p:nvSpPr>
          <p:spPr>
            <a:xfrm>
              <a:off x="6665120" y="1460226"/>
              <a:ext cx="992454" cy="1181375"/>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amine</a:t>
              </a:r>
            </a:p>
          </p:txBody>
        </p:sp>
      </p:grpSp>
      <p:sp>
        <p:nvSpPr>
          <p:cNvPr id="15" name="TextBox 14">
            <a:extLst>
              <a:ext uri="{FF2B5EF4-FFF2-40B4-BE49-F238E27FC236}">
                <a16:creationId xmlns:a16="http://schemas.microsoft.com/office/drawing/2014/main" id="{DB289FB7-B3F3-F9D7-1E36-9A01F9C27B64}"/>
              </a:ext>
            </a:extLst>
          </p:cNvPr>
          <p:cNvSpPr txBox="1"/>
          <p:nvPr/>
        </p:nvSpPr>
        <p:spPr>
          <a:xfrm>
            <a:off x="632046" y="2794992"/>
            <a:ext cx="2099733" cy="430887"/>
          </a:xfrm>
          <a:prstGeom prst="rect">
            <a:avLst/>
          </a:prstGeom>
          <a:noFill/>
        </p:spPr>
        <p:txBody>
          <a:bodyPr wrap="square" rtlCol="0">
            <a:spAutoFit/>
          </a:bodyPr>
          <a:lstStyle/>
          <a:p>
            <a:pPr>
              <a:buClrTx/>
              <a:buFontTx/>
              <a:buNone/>
              <a:defRPr/>
            </a:pPr>
            <a:r>
              <a:rPr lang="en-US" sz="2200" i="1">
                <a:latin typeface="Arial" panose="020B0604020202020204" pitchFamily="34" charset="0"/>
                <a:cs typeface="Arial" panose="020B0604020202020204" pitchFamily="34" charset="0"/>
              </a:rPr>
              <a:t>Amine bậc hai</a:t>
            </a:r>
            <a:endParaRPr lang="en-US" sz="2200" i="1"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34EAAE4C-338F-79D3-44AF-8033C6773F84}"/>
              </a:ext>
            </a:extLst>
          </p:cNvPr>
          <p:cNvGrpSpPr/>
          <p:nvPr/>
        </p:nvGrpSpPr>
        <p:grpSpPr>
          <a:xfrm>
            <a:off x="367373" y="3739322"/>
            <a:ext cx="8409254" cy="1002012"/>
            <a:chOff x="-1049867" y="2611885"/>
            <a:chExt cx="8409254" cy="627266"/>
          </a:xfrm>
          <a:effectLst>
            <a:outerShdw blurRad="50800" dist="38100" dir="2700000" algn="tl" rotWithShape="0">
              <a:prstClr val="black">
                <a:alpha val="40000"/>
              </a:prstClr>
            </a:outerShdw>
          </a:effectLst>
        </p:grpSpPr>
        <p:grpSp>
          <p:nvGrpSpPr>
            <p:cNvPr id="16" name="Group 15">
              <a:extLst>
                <a:ext uri="{FF2B5EF4-FFF2-40B4-BE49-F238E27FC236}">
                  <a16:creationId xmlns:a16="http://schemas.microsoft.com/office/drawing/2014/main" id="{B606938D-DEBE-FE6E-9C33-FD844926EA90}"/>
                </a:ext>
              </a:extLst>
            </p:cNvPr>
            <p:cNvGrpSpPr/>
            <p:nvPr/>
          </p:nvGrpSpPr>
          <p:grpSpPr>
            <a:xfrm>
              <a:off x="1930399" y="2612124"/>
              <a:ext cx="5428988" cy="627027"/>
              <a:chOff x="859016" y="1460226"/>
              <a:chExt cx="5428988" cy="1181375"/>
            </a:xfrm>
            <a:effectLst/>
          </p:grpSpPr>
          <p:grpSp>
            <p:nvGrpSpPr>
              <p:cNvPr id="17" name="Group 16">
                <a:extLst>
                  <a:ext uri="{FF2B5EF4-FFF2-40B4-BE49-F238E27FC236}">
                    <a16:creationId xmlns:a16="http://schemas.microsoft.com/office/drawing/2014/main" id="{48BC9F2B-CF7A-9477-DB51-72D5DB9E97AF}"/>
                  </a:ext>
                </a:extLst>
              </p:cNvPr>
              <p:cNvGrpSpPr/>
              <p:nvPr/>
            </p:nvGrpSpPr>
            <p:grpSpPr>
              <a:xfrm>
                <a:off x="859016" y="1460226"/>
                <a:ext cx="4436534" cy="1181375"/>
                <a:chOff x="1161962" y="3395132"/>
                <a:chExt cx="4436534" cy="957201"/>
              </a:xfrm>
              <a:effectLst/>
            </p:grpSpPr>
            <p:sp>
              <p:nvSpPr>
                <p:cNvPr id="19" name="Rectangle 18">
                  <a:extLst>
                    <a:ext uri="{FF2B5EF4-FFF2-40B4-BE49-F238E27FC236}">
                      <a16:creationId xmlns:a16="http://schemas.microsoft.com/office/drawing/2014/main" id="{B0181450-30E7-B6E1-56E5-6013DD95A764}"/>
                    </a:ext>
                  </a:extLst>
                </p:cNvPr>
                <p:cNvSpPr/>
                <p:nvPr/>
              </p:nvSpPr>
              <p:spPr>
                <a:xfrm>
                  <a:off x="1161962" y="3395132"/>
                  <a:ext cx="2620783" cy="957201"/>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Tên gốc hydrocarbon (bỏ kí tự e)</a:t>
                  </a:r>
                </a:p>
              </p:txBody>
            </p:sp>
            <p:sp>
              <p:nvSpPr>
                <p:cNvPr id="20" name="Rectangle 19">
                  <a:extLst>
                    <a:ext uri="{FF2B5EF4-FFF2-40B4-BE49-F238E27FC236}">
                      <a16:creationId xmlns:a16="http://schemas.microsoft.com/office/drawing/2014/main" id="{52F7F889-DE4A-F53A-7E3E-4F8B4AFE6A4C}"/>
                    </a:ext>
                  </a:extLst>
                </p:cNvPr>
                <p:cNvSpPr/>
                <p:nvPr/>
              </p:nvSpPr>
              <p:spPr>
                <a:xfrm>
                  <a:off x="3782746" y="3395132"/>
                  <a:ext cx="1815750" cy="9572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-số chỉ vị trí nhóm amine-</a:t>
                  </a:r>
                </a:p>
              </p:txBody>
            </p:sp>
          </p:grpSp>
          <p:sp>
            <p:nvSpPr>
              <p:cNvPr id="18" name="Rectangle 17">
                <a:extLst>
                  <a:ext uri="{FF2B5EF4-FFF2-40B4-BE49-F238E27FC236}">
                    <a16:creationId xmlns:a16="http://schemas.microsoft.com/office/drawing/2014/main" id="{21C81129-6A03-83E3-0E22-9BB12F35EBEB}"/>
                  </a:ext>
                </a:extLst>
              </p:cNvPr>
              <p:cNvSpPr/>
              <p:nvPr/>
            </p:nvSpPr>
            <p:spPr>
              <a:xfrm>
                <a:off x="5295550" y="1460226"/>
                <a:ext cx="992454" cy="1181375"/>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amine</a:t>
                </a:r>
              </a:p>
            </p:txBody>
          </p:sp>
        </p:grpSp>
        <p:sp>
          <p:nvSpPr>
            <p:cNvPr id="21" name="Rectangle 20">
              <a:extLst>
                <a:ext uri="{FF2B5EF4-FFF2-40B4-BE49-F238E27FC236}">
                  <a16:creationId xmlns:a16="http://schemas.microsoft.com/office/drawing/2014/main" id="{AEDF04EA-BF11-A2F0-B16A-9EE692E5427A}"/>
                </a:ext>
              </a:extLst>
            </p:cNvPr>
            <p:cNvSpPr/>
            <p:nvPr/>
          </p:nvSpPr>
          <p:spPr>
            <a:xfrm>
              <a:off x="-1049867" y="2611885"/>
              <a:ext cx="2980266" cy="62702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rgbClr val="000000"/>
                  </a:solidFill>
                </a:rPr>
                <a:t>N-</a:t>
              </a:r>
              <a:r>
                <a:rPr lang="en-US" sz="2000">
                  <a:solidFill>
                    <a:srgbClr val="000000"/>
                  </a:solidFill>
                </a:rPr>
                <a:t>tên gốc hydrocarbon</a:t>
              </a:r>
              <a:endParaRPr lang="en-US" sz="2000" i="1">
                <a:solidFill>
                  <a:srgbClr val="000000"/>
                </a:solidFill>
              </a:endParaRPr>
            </a:p>
          </p:txBody>
        </p:sp>
      </p:grpSp>
      <p:grpSp>
        <p:nvGrpSpPr>
          <p:cNvPr id="23" name="Group 22">
            <a:extLst>
              <a:ext uri="{FF2B5EF4-FFF2-40B4-BE49-F238E27FC236}">
                <a16:creationId xmlns:a16="http://schemas.microsoft.com/office/drawing/2014/main" id="{27069EA4-5FBE-F52C-866D-65C5448F9AF4}"/>
              </a:ext>
            </a:extLst>
          </p:cNvPr>
          <p:cNvGrpSpPr/>
          <p:nvPr/>
        </p:nvGrpSpPr>
        <p:grpSpPr>
          <a:xfrm>
            <a:off x="3217878" y="196651"/>
            <a:ext cx="2708243" cy="808249"/>
            <a:chOff x="2846649" y="162888"/>
            <a:chExt cx="2708243" cy="808249"/>
          </a:xfrm>
        </p:grpSpPr>
        <p:sp>
          <p:nvSpPr>
            <p:cNvPr id="24" name="TextBox 23">
              <a:extLst>
                <a:ext uri="{FF2B5EF4-FFF2-40B4-BE49-F238E27FC236}">
                  <a16:creationId xmlns:a16="http://schemas.microsoft.com/office/drawing/2014/main" id="{F8A5A96D-B6E4-979D-0873-DF166D944467}"/>
                </a:ext>
              </a:extLst>
            </p:cNvPr>
            <p:cNvSpPr txBox="1"/>
            <p:nvPr/>
          </p:nvSpPr>
          <p:spPr>
            <a:xfrm>
              <a:off x="3589105" y="386362"/>
              <a:ext cx="196578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B94F6B"/>
                  </a:solidFill>
                  <a:effectLst/>
                  <a:uLnTx/>
                  <a:uFillTx/>
                </a:rPr>
                <a:t>GHI NHỚ</a:t>
              </a:r>
            </a:p>
          </p:txBody>
        </p:sp>
        <p:pic>
          <p:nvPicPr>
            <p:cNvPr id="25" name="Picture 24">
              <a:extLst>
                <a:ext uri="{FF2B5EF4-FFF2-40B4-BE49-F238E27FC236}">
                  <a16:creationId xmlns:a16="http://schemas.microsoft.com/office/drawing/2014/main" id="{3CF37EA0-5BFD-395E-83F7-7D58E47BAC53}"/>
                </a:ext>
              </a:extLst>
            </p:cNvPr>
            <p:cNvPicPr>
              <a:picLocks noChangeAspect="1"/>
            </p:cNvPicPr>
            <p:nvPr/>
          </p:nvPicPr>
          <p:blipFill>
            <a:blip r:embed="rId3"/>
            <a:stretch>
              <a:fillRect/>
            </a:stretch>
          </p:blipFill>
          <p:spPr>
            <a:xfrm>
              <a:off x="2846649" y="162888"/>
              <a:ext cx="742456" cy="720114"/>
            </a:xfrm>
            <a:prstGeom prst="rect">
              <a:avLst/>
            </a:prstGeom>
          </p:spPr>
        </p:pic>
      </p:grpSp>
      <p:sp>
        <p:nvSpPr>
          <p:cNvPr id="2" name="TextBox 1">
            <a:extLst>
              <a:ext uri="{FF2B5EF4-FFF2-40B4-BE49-F238E27FC236}">
                <a16:creationId xmlns:a16="http://schemas.microsoft.com/office/drawing/2014/main" id="{8287B564-325C-8B0B-EFB2-9055C72354E2}"/>
              </a:ext>
            </a:extLst>
          </p:cNvPr>
          <p:cNvSpPr txBox="1"/>
          <p:nvPr/>
        </p:nvSpPr>
        <p:spPr>
          <a:xfrm>
            <a:off x="632046" y="3248175"/>
            <a:ext cx="8144581" cy="400110"/>
          </a:xfrm>
          <a:prstGeom prst="rect">
            <a:avLst/>
          </a:prstGeom>
          <a:noFill/>
        </p:spPr>
        <p:txBody>
          <a:bodyPr wrap="square" rtlCol="0">
            <a:spAutoFit/>
          </a:bodyPr>
          <a:lstStyle/>
          <a:p>
            <a:pPr>
              <a:buClrTx/>
              <a:buFontTx/>
              <a:buNone/>
              <a:defRPr/>
            </a:pPr>
            <a:r>
              <a:rPr lang="en-US" sz="2000">
                <a:latin typeface="Arial" panose="020B0604020202020204" pitchFamily="34" charset="0"/>
                <a:cs typeface="Arial" panose="020B0604020202020204" pitchFamily="34" charset="0"/>
              </a:rPr>
              <a:t>Chọn mạch carbon dài nhất chứa nguyên tử nitrogen làm mạch chính</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408665"/>
      </p:ext>
    </p:extLst>
  </p:cSld>
  <p:clrMapOvr>
    <a:masterClrMapping/>
  </p:clrMapOvr>
  <p:transition spd="med">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E4F2CDF1-1A8C-0ADF-CE6E-59C2EC9D57A2}"/>
              </a:ext>
            </a:extLst>
          </p:cNvPr>
          <p:cNvPicPr>
            <a:picLocks noChangeAspect="1"/>
          </p:cNvPicPr>
          <p:nvPr/>
        </p:nvPicPr>
        <p:blipFill>
          <a:blip r:embed="rId2"/>
          <a:stretch>
            <a:fillRect/>
          </a:stretch>
        </p:blipFill>
        <p:spPr>
          <a:xfrm>
            <a:off x="0" y="4454136"/>
            <a:ext cx="751679" cy="689364"/>
          </a:xfrm>
          <a:prstGeom prst="rect">
            <a:avLst/>
          </a:prstGeom>
        </p:spPr>
      </p:pic>
      <p:sp>
        <p:nvSpPr>
          <p:cNvPr id="7" name="Arrow: Pentagon 6">
            <a:extLst>
              <a:ext uri="{FF2B5EF4-FFF2-40B4-BE49-F238E27FC236}">
                <a16:creationId xmlns:a16="http://schemas.microsoft.com/office/drawing/2014/main" id="{89453FA1-5338-1C41-45E6-9F014DCE6810}"/>
              </a:ext>
            </a:extLst>
          </p:cNvPr>
          <p:cNvSpPr/>
          <p:nvPr/>
        </p:nvSpPr>
        <p:spPr>
          <a:xfrm>
            <a:off x="0" y="1168289"/>
            <a:ext cx="457200" cy="298557"/>
          </a:xfrm>
          <a:prstGeom prst="homePlate">
            <a:avLst/>
          </a:prstGeom>
          <a:solidFill>
            <a:schemeClr val="accent1">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9" name="TextBox 8">
            <a:extLst>
              <a:ext uri="{FF2B5EF4-FFF2-40B4-BE49-F238E27FC236}">
                <a16:creationId xmlns:a16="http://schemas.microsoft.com/office/drawing/2014/main" id="{EE75F838-2ADC-C19D-6FD9-AB07234E7E7C}"/>
              </a:ext>
            </a:extLst>
          </p:cNvPr>
          <p:cNvSpPr txBox="1"/>
          <p:nvPr/>
        </p:nvSpPr>
        <p:spPr>
          <a:xfrm>
            <a:off x="632046" y="1086734"/>
            <a:ext cx="4651153" cy="461665"/>
          </a:xfrm>
          <a:prstGeom prst="rect">
            <a:avLst/>
          </a:prstGeom>
          <a:noFill/>
        </p:spPr>
        <p:txBody>
          <a:bodyPr wrap="square" rtlCol="0">
            <a:spAutoFit/>
          </a:bodyPr>
          <a:lstStyle/>
          <a:p>
            <a:pPr>
              <a:buClrTx/>
              <a:buFontTx/>
              <a:buNone/>
              <a:defRPr/>
            </a:pPr>
            <a:r>
              <a:rPr lang="en-US" sz="2400">
                <a:solidFill>
                  <a:srgbClr val="FF0000"/>
                </a:solidFill>
                <a:latin typeface="Arial" panose="020B0604020202020204" pitchFamily="34" charset="0"/>
                <a:cs typeface="Arial" panose="020B0604020202020204" pitchFamily="34" charset="0"/>
              </a:rPr>
              <a:t>- Theo danh pháp thay thế:</a:t>
            </a:r>
            <a:endParaRPr lang="en-US" sz="2400"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B289FB7-B3F3-F9D7-1E36-9A01F9C27B64}"/>
              </a:ext>
            </a:extLst>
          </p:cNvPr>
          <p:cNvSpPr txBox="1"/>
          <p:nvPr/>
        </p:nvSpPr>
        <p:spPr>
          <a:xfrm>
            <a:off x="632046" y="1605263"/>
            <a:ext cx="2099733" cy="430887"/>
          </a:xfrm>
          <a:prstGeom prst="rect">
            <a:avLst/>
          </a:prstGeom>
          <a:noFill/>
        </p:spPr>
        <p:txBody>
          <a:bodyPr wrap="square" rtlCol="0">
            <a:spAutoFit/>
          </a:bodyPr>
          <a:lstStyle/>
          <a:p>
            <a:pPr>
              <a:buClrTx/>
              <a:buFontTx/>
              <a:buNone/>
              <a:defRPr/>
            </a:pPr>
            <a:r>
              <a:rPr lang="en-US" sz="2200" i="1">
                <a:latin typeface="Arial" panose="020B0604020202020204" pitchFamily="34" charset="0"/>
                <a:cs typeface="Arial" panose="020B0604020202020204" pitchFamily="34" charset="0"/>
              </a:rPr>
              <a:t>Amine bậc ba</a:t>
            </a:r>
            <a:endParaRPr lang="en-US" sz="2200" i="1"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34EAAE4C-338F-79D3-44AF-8033C6773F84}"/>
              </a:ext>
            </a:extLst>
          </p:cNvPr>
          <p:cNvGrpSpPr/>
          <p:nvPr/>
        </p:nvGrpSpPr>
        <p:grpSpPr>
          <a:xfrm>
            <a:off x="367373" y="2664723"/>
            <a:ext cx="8409254" cy="1707860"/>
            <a:chOff x="-1049867" y="2611884"/>
            <a:chExt cx="8409254" cy="627267"/>
          </a:xfrm>
          <a:effectLst>
            <a:outerShdw blurRad="50800" dist="38100" dir="2700000" algn="tl" rotWithShape="0">
              <a:prstClr val="black">
                <a:alpha val="40000"/>
              </a:prstClr>
            </a:outerShdw>
          </a:effectLst>
        </p:grpSpPr>
        <p:grpSp>
          <p:nvGrpSpPr>
            <p:cNvPr id="16" name="Group 15">
              <a:extLst>
                <a:ext uri="{FF2B5EF4-FFF2-40B4-BE49-F238E27FC236}">
                  <a16:creationId xmlns:a16="http://schemas.microsoft.com/office/drawing/2014/main" id="{B606938D-DEBE-FE6E-9C33-FD844926EA90}"/>
                </a:ext>
              </a:extLst>
            </p:cNvPr>
            <p:cNvGrpSpPr/>
            <p:nvPr/>
          </p:nvGrpSpPr>
          <p:grpSpPr>
            <a:xfrm>
              <a:off x="2934627" y="2611884"/>
              <a:ext cx="4424760" cy="627267"/>
              <a:chOff x="1863244" y="1459774"/>
              <a:chExt cx="4424760" cy="1181827"/>
            </a:xfrm>
            <a:effectLst/>
          </p:grpSpPr>
          <p:grpSp>
            <p:nvGrpSpPr>
              <p:cNvPr id="17" name="Group 16">
                <a:extLst>
                  <a:ext uri="{FF2B5EF4-FFF2-40B4-BE49-F238E27FC236}">
                    <a16:creationId xmlns:a16="http://schemas.microsoft.com/office/drawing/2014/main" id="{48BC9F2B-CF7A-9477-DB51-72D5DB9E97AF}"/>
                  </a:ext>
                </a:extLst>
              </p:cNvPr>
              <p:cNvGrpSpPr/>
              <p:nvPr/>
            </p:nvGrpSpPr>
            <p:grpSpPr>
              <a:xfrm>
                <a:off x="1863244" y="1459774"/>
                <a:ext cx="3432306" cy="1181825"/>
                <a:chOff x="2166190" y="3394767"/>
                <a:chExt cx="3432306" cy="957566"/>
              </a:xfrm>
              <a:effectLst/>
            </p:grpSpPr>
            <p:sp>
              <p:nvSpPr>
                <p:cNvPr id="19" name="Rectangle 18">
                  <a:extLst>
                    <a:ext uri="{FF2B5EF4-FFF2-40B4-BE49-F238E27FC236}">
                      <a16:creationId xmlns:a16="http://schemas.microsoft.com/office/drawing/2014/main" id="{B0181450-30E7-B6E1-56E5-6013DD95A764}"/>
                    </a:ext>
                  </a:extLst>
                </p:cNvPr>
                <p:cNvSpPr/>
                <p:nvPr/>
              </p:nvSpPr>
              <p:spPr>
                <a:xfrm>
                  <a:off x="2166190" y="3394767"/>
                  <a:ext cx="1989686" cy="957201"/>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Tên gốc hydrocarbon (bỏ kí tự e)</a:t>
                  </a:r>
                </a:p>
              </p:txBody>
            </p:sp>
            <p:sp>
              <p:nvSpPr>
                <p:cNvPr id="20" name="Rectangle 19">
                  <a:extLst>
                    <a:ext uri="{FF2B5EF4-FFF2-40B4-BE49-F238E27FC236}">
                      <a16:creationId xmlns:a16="http://schemas.microsoft.com/office/drawing/2014/main" id="{52F7F889-DE4A-F53A-7E3E-4F8B4AFE6A4C}"/>
                    </a:ext>
                  </a:extLst>
                </p:cNvPr>
                <p:cNvSpPr/>
                <p:nvPr/>
              </p:nvSpPr>
              <p:spPr>
                <a:xfrm>
                  <a:off x="4155876" y="3395132"/>
                  <a:ext cx="1442620" cy="9572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-số chỉ vị trí nhóm amine-</a:t>
                  </a:r>
                </a:p>
              </p:txBody>
            </p:sp>
          </p:grpSp>
          <p:sp>
            <p:nvSpPr>
              <p:cNvPr id="18" name="Rectangle 17">
                <a:extLst>
                  <a:ext uri="{FF2B5EF4-FFF2-40B4-BE49-F238E27FC236}">
                    <a16:creationId xmlns:a16="http://schemas.microsoft.com/office/drawing/2014/main" id="{21C81129-6A03-83E3-0E22-9BB12F35EBEB}"/>
                  </a:ext>
                </a:extLst>
              </p:cNvPr>
              <p:cNvSpPr/>
              <p:nvPr/>
            </p:nvSpPr>
            <p:spPr>
              <a:xfrm>
                <a:off x="5295550" y="1460226"/>
                <a:ext cx="992454" cy="1181375"/>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amine</a:t>
                </a:r>
              </a:p>
            </p:txBody>
          </p:sp>
        </p:grpSp>
        <p:sp>
          <p:nvSpPr>
            <p:cNvPr id="21" name="Rectangle 20">
              <a:extLst>
                <a:ext uri="{FF2B5EF4-FFF2-40B4-BE49-F238E27FC236}">
                  <a16:creationId xmlns:a16="http://schemas.microsoft.com/office/drawing/2014/main" id="{AEDF04EA-BF11-A2F0-B16A-9EE692E5427A}"/>
                </a:ext>
              </a:extLst>
            </p:cNvPr>
            <p:cNvSpPr/>
            <p:nvPr/>
          </p:nvSpPr>
          <p:spPr>
            <a:xfrm>
              <a:off x="-1049867" y="2611886"/>
              <a:ext cx="3984494" cy="62702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i="1">
                  <a:solidFill>
                    <a:srgbClr val="000000"/>
                  </a:solidFill>
                </a:rPr>
                <a:t>N-</a:t>
              </a:r>
              <a:r>
                <a:rPr lang="en-US" sz="2000">
                  <a:solidFill>
                    <a:srgbClr val="000000"/>
                  </a:solidFill>
                </a:rPr>
                <a:t>tên gốc hydrocarbon thứ nhất</a:t>
              </a:r>
            </a:p>
            <a:p>
              <a:pPr algn="just">
                <a:lnSpc>
                  <a:spcPct val="150000"/>
                </a:lnSpc>
              </a:pPr>
              <a:r>
                <a:rPr lang="en-US" sz="2000" i="1">
                  <a:solidFill>
                    <a:srgbClr val="000000"/>
                  </a:solidFill>
                </a:rPr>
                <a:t>-N-</a:t>
              </a:r>
              <a:r>
                <a:rPr lang="en-US" sz="2000">
                  <a:solidFill>
                    <a:srgbClr val="000000"/>
                  </a:solidFill>
                </a:rPr>
                <a:t>tên gốc hydrocarbon thứ hai</a:t>
              </a:r>
              <a:endParaRPr lang="en-US" sz="2000" i="1">
                <a:solidFill>
                  <a:srgbClr val="000000"/>
                </a:solidFill>
              </a:endParaRPr>
            </a:p>
          </p:txBody>
        </p:sp>
      </p:grpSp>
      <p:grpSp>
        <p:nvGrpSpPr>
          <p:cNvPr id="23" name="Group 22">
            <a:extLst>
              <a:ext uri="{FF2B5EF4-FFF2-40B4-BE49-F238E27FC236}">
                <a16:creationId xmlns:a16="http://schemas.microsoft.com/office/drawing/2014/main" id="{27069EA4-5FBE-F52C-866D-65C5448F9AF4}"/>
              </a:ext>
            </a:extLst>
          </p:cNvPr>
          <p:cNvGrpSpPr/>
          <p:nvPr/>
        </p:nvGrpSpPr>
        <p:grpSpPr>
          <a:xfrm>
            <a:off x="3217878" y="196651"/>
            <a:ext cx="2708243" cy="808249"/>
            <a:chOff x="2846649" y="162888"/>
            <a:chExt cx="2708243" cy="808249"/>
          </a:xfrm>
        </p:grpSpPr>
        <p:sp>
          <p:nvSpPr>
            <p:cNvPr id="24" name="TextBox 23">
              <a:extLst>
                <a:ext uri="{FF2B5EF4-FFF2-40B4-BE49-F238E27FC236}">
                  <a16:creationId xmlns:a16="http://schemas.microsoft.com/office/drawing/2014/main" id="{F8A5A96D-B6E4-979D-0873-DF166D944467}"/>
                </a:ext>
              </a:extLst>
            </p:cNvPr>
            <p:cNvSpPr txBox="1"/>
            <p:nvPr/>
          </p:nvSpPr>
          <p:spPr>
            <a:xfrm>
              <a:off x="3589105" y="386362"/>
              <a:ext cx="196578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B94F6B"/>
                  </a:solidFill>
                  <a:effectLst/>
                  <a:uLnTx/>
                  <a:uFillTx/>
                </a:rPr>
                <a:t>GHI NHỚ</a:t>
              </a:r>
            </a:p>
          </p:txBody>
        </p:sp>
        <p:pic>
          <p:nvPicPr>
            <p:cNvPr id="25" name="Picture 24">
              <a:extLst>
                <a:ext uri="{FF2B5EF4-FFF2-40B4-BE49-F238E27FC236}">
                  <a16:creationId xmlns:a16="http://schemas.microsoft.com/office/drawing/2014/main" id="{3CF37EA0-5BFD-395E-83F7-7D58E47BAC53}"/>
                </a:ext>
              </a:extLst>
            </p:cNvPr>
            <p:cNvPicPr>
              <a:picLocks noChangeAspect="1"/>
            </p:cNvPicPr>
            <p:nvPr/>
          </p:nvPicPr>
          <p:blipFill>
            <a:blip r:embed="rId3"/>
            <a:stretch>
              <a:fillRect/>
            </a:stretch>
          </p:blipFill>
          <p:spPr>
            <a:xfrm>
              <a:off x="2846649" y="162888"/>
              <a:ext cx="742456" cy="720114"/>
            </a:xfrm>
            <a:prstGeom prst="rect">
              <a:avLst/>
            </a:prstGeom>
          </p:spPr>
        </p:pic>
      </p:grpSp>
      <p:sp>
        <p:nvSpPr>
          <p:cNvPr id="2" name="TextBox 1">
            <a:extLst>
              <a:ext uri="{FF2B5EF4-FFF2-40B4-BE49-F238E27FC236}">
                <a16:creationId xmlns:a16="http://schemas.microsoft.com/office/drawing/2014/main" id="{8287B564-325C-8B0B-EFB2-9055C72354E2}"/>
              </a:ext>
            </a:extLst>
          </p:cNvPr>
          <p:cNvSpPr txBox="1"/>
          <p:nvPr/>
        </p:nvSpPr>
        <p:spPr>
          <a:xfrm>
            <a:off x="632046" y="2093014"/>
            <a:ext cx="8144581" cy="400110"/>
          </a:xfrm>
          <a:prstGeom prst="rect">
            <a:avLst/>
          </a:prstGeom>
          <a:noFill/>
        </p:spPr>
        <p:txBody>
          <a:bodyPr wrap="square" rtlCol="0">
            <a:spAutoFit/>
          </a:bodyPr>
          <a:lstStyle/>
          <a:p>
            <a:pPr>
              <a:buClrTx/>
              <a:buFontTx/>
              <a:buNone/>
              <a:defRPr/>
            </a:pPr>
            <a:r>
              <a:rPr lang="en-US" sz="2000">
                <a:latin typeface="Arial" panose="020B0604020202020204" pitchFamily="34" charset="0"/>
                <a:cs typeface="Arial" panose="020B0604020202020204" pitchFamily="34" charset="0"/>
              </a:rPr>
              <a:t>Chọn mạch carbon dài nhất chứa nguyên tử nitrogen làm mạch chính</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688000"/>
      </p:ext>
    </p:extLst>
  </p:cSld>
  <p:clrMapOvr>
    <a:masterClrMapping/>
  </p:clrMapOvr>
  <p:transition spd="med">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22;p40">
            <a:extLst>
              <a:ext uri="{FF2B5EF4-FFF2-40B4-BE49-F238E27FC236}">
                <a16:creationId xmlns:a16="http://schemas.microsoft.com/office/drawing/2014/main" id="{FA768A75-3B44-9468-63F0-702F585E5897}"/>
              </a:ext>
            </a:extLst>
          </p:cNvPr>
          <p:cNvSpPr txBox="1">
            <a:spLocks/>
          </p:cNvSpPr>
          <p:nvPr/>
        </p:nvSpPr>
        <p:spPr>
          <a:xfrm>
            <a:off x="1000830" y="1277726"/>
            <a:ext cx="1030779" cy="927280"/>
          </a:xfrm>
          <a:prstGeom prst="rect">
            <a:avLst/>
          </a:prstGeom>
          <a:solidFill>
            <a:schemeClr val="accent4"/>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III.</a:t>
            </a:r>
          </a:p>
        </p:txBody>
      </p:sp>
      <p:sp>
        <p:nvSpPr>
          <p:cNvPr id="3" name="Google Shape;1121;p40">
            <a:extLst>
              <a:ext uri="{FF2B5EF4-FFF2-40B4-BE49-F238E27FC236}">
                <a16:creationId xmlns:a16="http://schemas.microsoft.com/office/drawing/2014/main" id="{2AB8B339-9D3A-E344-F747-957C63E8980D}"/>
              </a:ext>
            </a:extLst>
          </p:cNvPr>
          <p:cNvSpPr txBox="1">
            <a:spLocks/>
          </p:cNvSpPr>
          <p:nvPr/>
        </p:nvSpPr>
        <p:spPr>
          <a:xfrm>
            <a:off x="860153" y="2522307"/>
            <a:ext cx="6037923" cy="10871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5A4339"/>
              </a:buClr>
              <a:buSzPts val="2800"/>
              <a:buFont typeface="Fredoka One"/>
              <a:buNone/>
              <a:tabLst/>
              <a:defRPr/>
            </a:pPr>
            <a:r>
              <a:rPr kumimoji="0" lang="en-US" sz="4400" b="1" i="0" u="none" strike="noStrike" kern="0" cap="none" spc="0" normalizeH="0" baseline="0" noProof="0" dirty="0">
                <a:ln>
                  <a:noFill/>
                </a:ln>
                <a:solidFill>
                  <a:schemeClr val="accent4">
                    <a:lumMod val="50000"/>
                  </a:schemeClr>
                </a:solidFill>
                <a:effectLst/>
                <a:uLnTx/>
                <a:uFillTx/>
                <a:latin typeface="Arial" panose="020B0604020202020204" pitchFamily="34" charset="0"/>
                <a:cs typeface="Arial" panose="020B0604020202020204" pitchFamily="34" charset="0"/>
                <a:sym typeface="Fredoka One"/>
              </a:rPr>
              <a:t>TÍNH CHẤT VẬT LÍ</a:t>
            </a:r>
          </a:p>
        </p:txBody>
      </p:sp>
      <p:pic>
        <p:nvPicPr>
          <p:cNvPr id="4" name="Picture 3">
            <a:extLst>
              <a:ext uri="{FF2B5EF4-FFF2-40B4-BE49-F238E27FC236}">
                <a16:creationId xmlns:a16="http://schemas.microsoft.com/office/drawing/2014/main" id="{6D510E74-D3E3-CE36-D43E-69A1C2F0CF8D}"/>
              </a:ext>
            </a:extLst>
          </p:cNvPr>
          <p:cNvPicPr>
            <a:picLocks noChangeAspect="1"/>
          </p:cNvPicPr>
          <p:nvPr/>
        </p:nvPicPr>
        <p:blipFill>
          <a:blip r:embed="rId2"/>
          <a:stretch>
            <a:fillRect/>
          </a:stretch>
        </p:blipFill>
        <p:spPr>
          <a:xfrm>
            <a:off x="6084002" y="466573"/>
            <a:ext cx="1840523" cy="1738433"/>
          </a:xfrm>
          <a:prstGeom prst="rect">
            <a:avLst/>
          </a:prstGeom>
        </p:spPr>
      </p:pic>
      <p:pic>
        <p:nvPicPr>
          <p:cNvPr id="5" name="Picture 4">
            <a:extLst>
              <a:ext uri="{FF2B5EF4-FFF2-40B4-BE49-F238E27FC236}">
                <a16:creationId xmlns:a16="http://schemas.microsoft.com/office/drawing/2014/main" id="{132CD68D-5FD5-DDAF-5005-F6708DAC9A1A}"/>
              </a:ext>
            </a:extLst>
          </p:cNvPr>
          <p:cNvPicPr>
            <a:picLocks noChangeAspect="1"/>
          </p:cNvPicPr>
          <p:nvPr/>
        </p:nvPicPr>
        <p:blipFill>
          <a:blip r:embed="rId3"/>
          <a:stretch>
            <a:fillRect/>
          </a:stretch>
        </p:blipFill>
        <p:spPr>
          <a:xfrm>
            <a:off x="6500167" y="3316835"/>
            <a:ext cx="1373866" cy="1502454"/>
          </a:xfrm>
          <a:prstGeom prst="rect">
            <a:avLst/>
          </a:prstGeom>
        </p:spPr>
      </p:pic>
    </p:spTree>
    <p:extLst>
      <p:ext uri="{BB962C8B-B14F-4D97-AF65-F5344CB8AC3E}">
        <p14:creationId xmlns:p14="http://schemas.microsoft.com/office/powerpoint/2010/main" val="224418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E50480-2E91-0302-5EC9-49E48AC09F88}"/>
              </a:ext>
            </a:extLst>
          </p:cNvPr>
          <p:cNvGrpSpPr/>
          <p:nvPr/>
        </p:nvGrpSpPr>
        <p:grpSpPr>
          <a:xfrm>
            <a:off x="2335574" y="221419"/>
            <a:ext cx="4472852" cy="646402"/>
            <a:chOff x="2035602" y="150173"/>
            <a:chExt cx="4472852" cy="646402"/>
          </a:xfrm>
        </p:grpSpPr>
        <p:sp>
          <p:nvSpPr>
            <p:cNvPr id="4" name="TextBox 3">
              <a:extLst>
                <a:ext uri="{FF2B5EF4-FFF2-40B4-BE49-F238E27FC236}">
                  <a16:creationId xmlns:a16="http://schemas.microsoft.com/office/drawing/2014/main" id="{7D8BAE36-106E-8817-B89E-01B745FA3F87}"/>
                </a:ext>
              </a:extLst>
            </p:cNvPr>
            <p:cNvSpPr txBox="1"/>
            <p:nvPr/>
          </p:nvSpPr>
          <p:spPr>
            <a:xfrm>
              <a:off x="2635545" y="334910"/>
              <a:ext cx="387290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HOẠT ĐỘNG CẶP ĐÔI</a:t>
              </a:r>
            </a:p>
          </p:txBody>
        </p:sp>
        <p:pic>
          <p:nvPicPr>
            <p:cNvPr id="5" name="Picture 4">
              <a:extLst>
                <a:ext uri="{FF2B5EF4-FFF2-40B4-BE49-F238E27FC236}">
                  <a16:creationId xmlns:a16="http://schemas.microsoft.com/office/drawing/2014/main" id="{1B7C4778-6566-5941-E778-0375E01CDFFE}"/>
                </a:ext>
              </a:extLst>
            </p:cNvPr>
            <p:cNvPicPr>
              <a:picLocks noChangeAspect="1"/>
            </p:cNvPicPr>
            <p:nvPr/>
          </p:nvPicPr>
          <p:blipFill>
            <a:blip r:embed="rId2"/>
            <a:stretch>
              <a:fillRect/>
            </a:stretch>
          </p:blipFill>
          <p:spPr>
            <a:xfrm>
              <a:off x="2035602" y="150173"/>
              <a:ext cx="754666" cy="646402"/>
            </a:xfrm>
            <a:prstGeom prst="rect">
              <a:avLst/>
            </a:prstGeom>
          </p:spPr>
        </p:pic>
      </p:grpSp>
      <p:pic>
        <p:nvPicPr>
          <p:cNvPr id="6" name="Picture 5">
            <a:extLst>
              <a:ext uri="{FF2B5EF4-FFF2-40B4-BE49-F238E27FC236}">
                <a16:creationId xmlns:a16="http://schemas.microsoft.com/office/drawing/2014/main" id="{49E92F03-FF26-DA75-75A5-FF1D662C1FD5}"/>
              </a:ext>
            </a:extLst>
          </p:cNvPr>
          <p:cNvPicPr>
            <a:picLocks noChangeAspect="1"/>
          </p:cNvPicPr>
          <p:nvPr/>
        </p:nvPicPr>
        <p:blipFill>
          <a:blip r:embed="rId3"/>
          <a:stretch>
            <a:fillRect/>
          </a:stretch>
        </p:blipFill>
        <p:spPr>
          <a:xfrm>
            <a:off x="7824412" y="0"/>
            <a:ext cx="1319588" cy="1257434"/>
          </a:xfrm>
          <a:prstGeom prst="rect">
            <a:avLst/>
          </a:prstGeom>
        </p:spPr>
      </p:pic>
      <p:sp>
        <p:nvSpPr>
          <p:cNvPr id="7" name="TextBox 6">
            <a:extLst>
              <a:ext uri="{FF2B5EF4-FFF2-40B4-BE49-F238E27FC236}">
                <a16:creationId xmlns:a16="http://schemas.microsoft.com/office/drawing/2014/main" id="{FF8CAE49-2206-F696-643E-488BA973FF4D}"/>
              </a:ext>
            </a:extLst>
          </p:cNvPr>
          <p:cNvSpPr txBox="1"/>
          <p:nvPr/>
        </p:nvSpPr>
        <p:spPr>
          <a:xfrm>
            <a:off x="494800" y="909126"/>
            <a:ext cx="8154400" cy="1420325"/>
          </a:xfrm>
          <a:prstGeom prst="rect">
            <a:avLst/>
          </a:prstGeom>
          <a:noFill/>
        </p:spPr>
        <p:txBody>
          <a:bodyPr wrap="square">
            <a:spAutoFit/>
          </a:bodyPr>
          <a:lstStyle/>
          <a:p>
            <a:pPr lvl="0" algn="just">
              <a:lnSpc>
                <a:spcPct val="150000"/>
              </a:lnSpc>
              <a:buClrTx/>
              <a:defRPr/>
            </a:pPr>
            <a:r>
              <a:rPr kumimoji="0" lang="en-US" sz="2000" b="0" i="1" u="none" strike="noStrike" kern="0" cap="none" spc="0" normalizeH="0" baseline="0" noProof="0" dirty="0" err="1">
                <a:ln>
                  <a:noFill/>
                </a:ln>
                <a:solidFill>
                  <a:schemeClr val="bg2">
                    <a:lumMod val="50000"/>
                  </a:schemeClr>
                </a:solidFill>
                <a:effectLst/>
                <a:uLnTx/>
                <a:uFillTx/>
              </a:rPr>
              <a:t>Nghiên</a:t>
            </a:r>
            <a:r>
              <a:rPr kumimoji="0" lang="en-US" sz="2000" b="0" i="1" u="none" strike="noStrike" kern="0" cap="none" spc="0" normalizeH="0" baseline="0" noProof="0" dirty="0">
                <a:ln>
                  <a:noFill/>
                </a:ln>
                <a:solidFill>
                  <a:schemeClr val="bg2">
                    <a:lumMod val="50000"/>
                  </a:schemeClr>
                </a:solidFill>
                <a:effectLst/>
                <a:uLnTx/>
                <a:uFillTx/>
              </a:rPr>
              <a:t> </a:t>
            </a:r>
            <a:r>
              <a:rPr kumimoji="0" lang="en-US" sz="2000" b="0" i="1" u="none" strike="noStrike" kern="0" cap="none" spc="0" normalizeH="0" baseline="0" noProof="0" dirty="0" err="1">
                <a:ln>
                  <a:noFill/>
                </a:ln>
                <a:solidFill>
                  <a:schemeClr val="bg2">
                    <a:lumMod val="50000"/>
                  </a:schemeClr>
                </a:solidFill>
                <a:effectLst/>
                <a:uLnTx/>
                <a:uFillTx/>
              </a:rPr>
              <a:t>cứu</a:t>
            </a:r>
            <a:r>
              <a:rPr kumimoji="0" lang="en-US" sz="2000" b="0" i="1" u="none" strike="noStrike" kern="0" cap="none" spc="0" normalizeH="0" baseline="0" noProof="0" dirty="0">
                <a:ln>
                  <a:noFill/>
                </a:ln>
                <a:solidFill>
                  <a:schemeClr val="bg2">
                    <a:lumMod val="50000"/>
                  </a:schemeClr>
                </a:solidFill>
                <a:effectLst/>
                <a:uLnTx/>
                <a:uFillTx/>
              </a:rPr>
              <a:t> </a:t>
            </a:r>
            <a:r>
              <a:rPr kumimoji="0" lang="en-US" sz="2000" b="0" i="1" u="none" strike="noStrike" kern="0" cap="none" spc="0" normalizeH="0" baseline="0" noProof="0" dirty="0" err="1">
                <a:ln>
                  <a:noFill/>
                </a:ln>
                <a:solidFill>
                  <a:schemeClr val="bg2">
                    <a:lumMod val="50000"/>
                  </a:schemeClr>
                </a:solidFill>
                <a:effectLst/>
                <a:uLnTx/>
                <a:uFillTx/>
              </a:rPr>
              <a:t>thông</a:t>
            </a:r>
            <a:r>
              <a:rPr kumimoji="0" lang="en-US" sz="2000" b="0" i="1" u="none" strike="noStrike" kern="0" cap="none" spc="0" normalizeH="0" baseline="0" noProof="0" dirty="0">
                <a:ln>
                  <a:noFill/>
                </a:ln>
                <a:solidFill>
                  <a:schemeClr val="bg2">
                    <a:lumMod val="50000"/>
                  </a:schemeClr>
                </a:solidFill>
                <a:effectLst/>
                <a:uLnTx/>
                <a:uFillTx/>
              </a:rPr>
              <a:t> tin </a:t>
            </a:r>
            <a:r>
              <a:rPr kumimoji="0" lang="en-US" sz="2000" b="0" i="1" u="none" strike="noStrike" kern="0" cap="none" spc="0" normalizeH="0" baseline="0" noProof="0" err="1">
                <a:ln>
                  <a:noFill/>
                </a:ln>
                <a:solidFill>
                  <a:schemeClr val="bg2">
                    <a:lumMod val="50000"/>
                  </a:schemeClr>
                </a:solidFill>
                <a:effectLst/>
                <a:uLnTx/>
                <a:uFillTx/>
              </a:rPr>
              <a:t>trong</a:t>
            </a:r>
            <a:r>
              <a:rPr kumimoji="0" lang="en-US" sz="2000" b="0" i="1" u="none" strike="noStrike" kern="0" cap="none" spc="0" normalizeH="0" baseline="0" noProof="0">
                <a:ln>
                  <a:noFill/>
                </a:ln>
                <a:solidFill>
                  <a:schemeClr val="bg2">
                    <a:lumMod val="50000"/>
                  </a:schemeClr>
                </a:solidFill>
                <a:effectLst/>
                <a:uLnTx/>
                <a:uFillTx/>
              </a:rPr>
              <a:t> SGK, </a:t>
            </a:r>
            <a:r>
              <a:rPr lang="vi-VN" sz="2000" i="1">
                <a:solidFill>
                  <a:schemeClr val="bg2">
                    <a:lumMod val="50000"/>
                  </a:schemeClr>
                </a:solidFill>
              </a:rPr>
              <a:t>nhớ lại ảnh hưởng của liên kết hydrogen đến nhiệt độ nóng chảy, nhiệt độ sôi và tính tan của một số hợp chất hữu cơ đã học</a:t>
            </a:r>
            <a:r>
              <a:rPr kumimoji="0" lang="en-US" sz="2000" b="0" i="1" u="none" strike="noStrike" kern="0" cap="none" spc="0" normalizeH="0" baseline="0" noProof="0">
                <a:ln>
                  <a:noFill/>
                </a:ln>
                <a:solidFill>
                  <a:schemeClr val="bg2">
                    <a:lumMod val="50000"/>
                  </a:schemeClr>
                </a:solidFill>
                <a:effectLst/>
                <a:uLnTx/>
                <a:uFillTx/>
              </a:rPr>
              <a:t> </a:t>
            </a:r>
            <a:r>
              <a:rPr kumimoji="0" lang="en-US" sz="2000" b="0" i="1" u="none" strike="noStrike" kern="0" cap="none" spc="0" normalizeH="0" baseline="0" noProof="0" dirty="0" err="1">
                <a:ln>
                  <a:noFill/>
                </a:ln>
                <a:solidFill>
                  <a:schemeClr val="bg2">
                    <a:lumMod val="50000"/>
                  </a:schemeClr>
                </a:solidFill>
                <a:effectLst/>
                <a:uLnTx/>
                <a:uFillTx/>
              </a:rPr>
              <a:t>và</a:t>
            </a:r>
            <a:r>
              <a:rPr kumimoji="0" lang="en-US" sz="2000" b="0" i="1" u="none" strike="noStrike" kern="0" cap="none" spc="0" normalizeH="0" baseline="0" noProof="0" dirty="0">
                <a:ln>
                  <a:noFill/>
                </a:ln>
                <a:solidFill>
                  <a:schemeClr val="bg2">
                    <a:lumMod val="50000"/>
                  </a:schemeClr>
                </a:solidFill>
                <a:effectLst/>
                <a:uLnTx/>
                <a:uFillTx/>
              </a:rPr>
              <a:t> </a:t>
            </a:r>
            <a:r>
              <a:rPr lang="en-US" sz="2000" i="1" dirty="0" err="1">
                <a:solidFill>
                  <a:schemeClr val="bg2">
                    <a:lumMod val="50000"/>
                  </a:schemeClr>
                </a:solidFill>
              </a:rPr>
              <a:t>trả</a:t>
            </a:r>
            <a:r>
              <a:rPr lang="en-US" sz="2000" i="1" dirty="0">
                <a:solidFill>
                  <a:schemeClr val="bg2">
                    <a:lumMod val="50000"/>
                  </a:schemeClr>
                </a:solidFill>
              </a:rPr>
              <a:t> </a:t>
            </a:r>
            <a:r>
              <a:rPr lang="en-US" sz="2000" i="1" dirty="0" err="1">
                <a:solidFill>
                  <a:schemeClr val="bg2">
                    <a:lumMod val="50000"/>
                  </a:schemeClr>
                </a:solidFill>
              </a:rPr>
              <a:t>lời</a:t>
            </a:r>
            <a:r>
              <a:rPr lang="en-US" sz="2000" i="1" dirty="0">
                <a:solidFill>
                  <a:schemeClr val="bg2">
                    <a:lumMod val="50000"/>
                  </a:schemeClr>
                </a:solidFill>
              </a:rPr>
              <a:t> </a:t>
            </a:r>
            <a:r>
              <a:rPr lang="en-US" sz="2000" i="1" dirty="0" err="1">
                <a:solidFill>
                  <a:schemeClr val="bg2">
                    <a:lumMod val="50000"/>
                  </a:schemeClr>
                </a:solidFill>
              </a:rPr>
              <a:t>các</a:t>
            </a:r>
            <a:r>
              <a:rPr lang="en-US" sz="2000" i="1" dirty="0">
                <a:solidFill>
                  <a:schemeClr val="bg2">
                    <a:lumMod val="50000"/>
                  </a:schemeClr>
                </a:solidFill>
              </a:rPr>
              <a:t> </a:t>
            </a:r>
            <a:r>
              <a:rPr lang="en-US" sz="2000" i="1" dirty="0" err="1">
                <a:solidFill>
                  <a:schemeClr val="bg2">
                    <a:lumMod val="50000"/>
                  </a:schemeClr>
                </a:solidFill>
              </a:rPr>
              <a:t>câu</a:t>
            </a:r>
            <a:r>
              <a:rPr lang="en-US" sz="2000" i="1" dirty="0">
                <a:solidFill>
                  <a:schemeClr val="bg2">
                    <a:lumMod val="50000"/>
                  </a:schemeClr>
                </a:solidFill>
              </a:rPr>
              <a:t> </a:t>
            </a:r>
            <a:r>
              <a:rPr lang="en-US" sz="2000" i="1" dirty="0" err="1">
                <a:solidFill>
                  <a:schemeClr val="bg2">
                    <a:lumMod val="50000"/>
                  </a:schemeClr>
                </a:solidFill>
              </a:rPr>
              <a:t>hỏi</a:t>
            </a:r>
            <a:r>
              <a:rPr kumimoji="0" lang="en-US" sz="2000" b="0" i="1" u="none" strike="noStrike" kern="0" cap="none" spc="0" normalizeH="0" baseline="0" noProof="0" dirty="0">
                <a:ln>
                  <a:noFill/>
                </a:ln>
                <a:solidFill>
                  <a:schemeClr val="bg2">
                    <a:lumMod val="50000"/>
                  </a:schemeClr>
                </a:solidFill>
                <a:effectLst/>
                <a:uLnTx/>
                <a:uFillTx/>
              </a:rPr>
              <a:t>:</a:t>
            </a:r>
          </a:p>
        </p:txBody>
      </p:sp>
      <p:grpSp>
        <p:nvGrpSpPr>
          <p:cNvPr id="11" name="Group 10">
            <a:extLst>
              <a:ext uri="{FF2B5EF4-FFF2-40B4-BE49-F238E27FC236}">
                <a16:creationId xmlns:a16="http://schemas.microsoft.com/office/drawing/2014/main" id="{B151CC01-E62C-683F-9C80-FA3BA703831A}"/>
              </a:ext>
            </a:extLst>
          </p:cNvPr>
          <p:cNvGrpSpPr/>
          <p:nvPr/>
        </p:nvGrpSpPr>
        <p:grpSpPr>
          <a:xfrm>
            <a:off x="494800" y="2329451"/>
            <a:ext cx="8154400" cy="1420325"/>
            <a:chOff x="579293" y="1803469"/>
            <a:chExt cx="8154400" cy="1420325"/>
          </a:xfrm>
        </p:grpSpPr>
        <p:sp>
          <p:nvSpPr>
            <p:cNvPr id="9" name="TextBox 8">
              <a:extLst>
                <a:ext uri="{FF2B5EF4-FFF2-40B4-BE49-F238E27FC236}">
                  <a16:creationId xmlns:a16="http://schemas.microsoft.com/office/drawing/2014/main" id="{594A56AA-E2AD-870E-3BD9-F4622986BFD1}"/>
                </a:ext>
              </a:extLst>
            </p:cNvPr>
            <p:cNvSpPr txBox="1"/>
            <p:nvPr/>
          </p:nvSpPr>
          <p:spPr>
            <a:xfrm>
              <a:off x="1254370" y="1803469"/>
              <a:ext cx="7479323" cy="1420325"/>
            </a:xfrm>
            <a:prstGeom prst="rect">
              <a:avLst/>
            </a:prstGeom>
            <a:noFill/>
          </p:spPr>
          <p:txBody>
            <a:bodyPr wrap="square">
              <a:spAutoFit/>
            </a:bodyPr>
            <a:lstStyle/>
            <a:p>
              <a:pPr marL="0" marR="0" algn="just">
                <a:lnSpc>
                  <a:spcPct val="150000"/>
                </a:lnSpc>
                <a:spcBef>
                  <a:spcPts val="0"/>
                </a:spcBef>
                <a:spcAft>
                  <a:spcPts val="1000"/>
                </a:spcAft>
              </a:pPr>
              <a:r>
                <a:rPr lang="vi-VN" sz="2000">
                  <a:solidFill>
                    <a:srgbClr val="000000"/>
                  </a:solidFill>
                  <a:effectLst/>
                  <a:latin typeface="Arial" panose="020B0604020202020204" pitchFamily="34" charset="0"/>
                  <a:ea typeface="Calibri" panose="020F0502020204030204" pitchFamily="34" charset="0"/>
                  <a:cs typeface="Arial" panose="020B0604020202020204" pitchFamily="34" charset="0"/>
                </a:rPr>
                <a:t>Quan sát Bảng 6.1, kể tên các amine thể khí ở điều kiện thường. Nhận xét xu hướng biến đổi nhiệt độ nóng chảy, nhiệt độ sôi và khả năng hòa tan trong nước của các amine.</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3FB1E02-F832-1F28-DC3E-4753A3A14E0D}"/>
                </a:ext>
              </a:extLst>
            </p:cNvPr>
            <p:cNvPicPr>
              <a:picLocks noChangeAspect="1"/>
            </p:cNvPicPr>
            <p:nvPr/>
          </p:nvPicPr>
          <p:blipFill>
            <a:blip r:embed="rId4"/>
            <a:stretch>
              <a:fillRect/>
            </a:stretch>
          </p:blipFill>
          <p:spPr>
            <a:xfrm>
              <a:off x="579293" y="2320270"/>
              <a:ext cx="567924" cy="643485"/>
            </a:xfrm>
            <a:prstGeom prst="rect">
              <a:avLst/>
            </a:prstGeom>
          </p:spPr>
        </p:pic>
      </p:grpSp>
      <p:grpSp>
        <p:nvGrpSpPr>
          <p:cNvPr id="15" name="Group 14">
            <a:extLst>
              <a:ext uri="{FF2B5EF4-FFF2-40B4-BE49-F238E27FC236}">
                <a16:creationId xmlns:a16="http://schemas.microsoft.com/office/drawing/2014/main" id="{48132405-DB14-4C21-1BA0-4349A06EA7A6}"/>
              </a:ext>
            </a:extLst>
          </p:cNvPr>
          <p:cNvGrpSpPr/>
          <p:nvPr/>
        </p:nvGrpSpPr>
        <p:grpSpPr>
          <a:xfrm>
            <a:off x="494800" y="3840080"/>
            <a:ext cx="8154400" cy="958660"/>
            <a:chOff x="579293" y="1803468"/>
            <a:chExt cx="8154400" cy="958660"/>
          </a:xfrm>
        </p:grpSpPr>
        <p:sp>
          <p:nvSpPr>
            <p:cNvPr id="16" name="TextBox 15">
              <a:extLst>
                <a:ext uri="{FF2B5EF4-FFF2-40B4-BE49-F238E27FC236}">
                  <a16:creationId xmlns:a16="http://schemas.microsoft.com/office/drawing/2014/main" id="{EF0B4BEC-3FE4-B272-6410-DF909A577430}"/>
                </a:ext>
              </a:extLst>
            </p:cNvPr>
            <p:cNvSpPr txBox="1"/>
            <p:nvPr/>
          </p:nvSpPr>
          <p:spPr>
            <a:xfrm>
              <a:off x="1254370" y="1803468"/>
              <a:ext cx="7479323" cy="958660"/>
            </a:xfrm>
            <a:prstGeom prst="rect">
              <a:avLst/>
            </a:prstGeom>
            <a:noFill/>
          </p:spPr>
          <p:txBody>
            <a:bodyPr wrap="square">
              <a:spAutoFit/>
            </a:bodyPr>
            <a:lstStyle/>
            <a:p>
              <a:pPr marL="0" marR="0" algn="just">
                <a:lnSpc>
                  <a:spcPct val="150000"/>
                </a:lnSpc>
                <a:spcBef>
                  <a:spcPts val="0"/>
                </a:spcBef>
                <a:spcAft>
                  <a:spcPts val="1000"/>
                </a:spcAft>
              </a:pPr>
              <a:r>
                <a:rPr lang="vi-VN" sz="2000">
                  <a:solidFill>
                    <a:srgbClr val="000000"/>
                  </a:solidFill>
                  <a:effectLst/>
                  <a:latin typeface="Arial" panose="020B0604020202020204" pitchFamily="34" charset="0"/>
                  <a:ea typeface="Calibri" panose="020F0502020204030204" pitchFamily="34" charset="0"/>
                  <a:cs typeface="Arial" panose="020B0604020202020204" pitchFamily="34" charset="0"/>
                </a:rPr>
                <a:t>Cho biết liên kết hydrogen ảnh hưởng như thế nào đến nhiệt độ nóng chảy, nhiệt độ sôi, độ tan trong nước của amine.</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FC7FB16-F685-3320-A00F-B49EC6DE076F}"/>
                </a:ext>
              </a:extLst>
            </p:cNvPr>
            <p:cNvPicPr>
              <a:picLocks noChangeAspect="1"/>
            </p:cNvPicPr>
            <p:nvPr/>
          </p:nvPicPr>
          <p:blipFill>
            <a:blip r:embed="rId4"/>
            <a:stretch>
              <a:fillRect/>
            </a:stretch>
          </p:blipFill>
          <p:spPr>
            <a:xfrm>
              <a:off x="579293" y="1961056"/>
              <a:ext cx="567924" cy="643485"/>
            </a:xfrm>
            <a:prstGeom prst="rect">
              <a:avLst/>
            </a:prstGeom>
          </p:spPr>
        </p:pic>
      </p:grpSp>
    </p:spTree>
    <p:extLst>
      <p:ext uri="{BB962C8B-B14F-4D97-AF65-F5344CB8AC3E}">
        <p14:creationId xmlns:p14="http://schemas.microsoft.com/office/powerpoint/2010/main" val="299149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ack background with a black square&#10;&#10;Description automatically generated with medium confidence">
            <a:extLst>
              <a:ext uri="{FF2B5EF4-FFF2-40B4-BE49-F238E27FC236}">
                <a16:creationId xmlns:a16="http://schemas.microsoft.com/office/drawing/2014/main" id="{E00F74F2-39B4-FB6A-6346-1E00CD4F9217}"/>
              </a:ext>
            </a:extLst>
          </p:cNvPr>
          <p:cNvPicPr>
            <a:picLocks noChangeAspect="1"/>
          </p:cNvPicPr>
          <p:nvPr/>
        </p:nvPicPr>
        <p:blipFill>
          <a:blip r:embed="rId2"/>
          <a:stretch>
            <a:fillRect/>
          </a:stretch>
        </p:blipFill>
        <p:spPr>
          <a:xfrm>
            <a:off x="0" y="92868"/>
            <a:ext cx="9144000" cy="4957763"/>
          </a:xfrm>
          <a:prstGeom prst="rect">
            <a:avLst/>
          </a:prstGeom>
        </p:spPr>
      </p:pic>
      <p:grpSp>
        <p:nvGrpSpPr>
          <p:cNvPr id="22" name="Group 21">
            <a:extLst>
              <a:ext uri="{FF2B5EF4-FFF2-40B4-BE49-F238E27FC236}">
                <a16:creationId xmlns:a16="http://schemas.microsoft.com/office/drawing/2014/main" id="{ECCF7BE1-07CF-E6A4-5A43-8AB169E172BD}"/>
              </a:ext>
            </a:extLst>
          </p:cNvPr>
          <p:cNvGrpSpPr/>
          <p:nvPr/>
        </p:nvGrpSpPr>
        <p:grpSpPr>
          <a:xfrm>
            <a:off x="4072467" y="2243667"/>
            <a:ext cx="4252111" cy="2556358"/>
            <a:chOff x="3666067" y="2116667"/>
            <a:chExt cx="4252111" cy="2556358"/>
          </a:xfrm>
        </p:grpSpPr>
        <p:pic>
          <p:nvPicPr>
            <p:cNvPr id="23" name="Picture 5">
              <a:extLst>
                <a:ext uri="{FF2B5EF4-FFF2-40B4-BE49-F238E27FC236}">
                  <a16:creationId xmlns:a16="http://schemas.microsoft.com/office/drawing/2014/main" id="{7B252D74-6A89-AA20-C8C3-AAFCD66A4A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6067" y="2116667"/>
              <a:ext cx="4252111" cy="2556358"/>
            </a:xfrm>
            <a:prstGeom prst="rect">
              <a:avLst/>
            </a:prstGeom>
          </p:spPr>
        </p:pic>
        <p:sp>
          <p:nvSpPr>
            <p:cNvPr id="24" name="TextBox 23">
              <a:extLst>
                <a:ext uri="{FF2B5EF4-FFF2-40B4-BE49-F238E27FC236}">
                  <a16:creationId xmlns:a16="http://schemas.microsoft.com/office/drawing/2014/main" id="{E3C1B736-CD0E-1C7E-A0F9-FA1231B951C4}"/>
                </a:ext>
              </a:extLst>
            </p:cNvPr>
            <p:cNvSpPr txBox="1"/>
            <p:nvPr/>
          </p:nvSpPr>
          <p:spPr>
            <a:xfrm>
              <a:off x="4441690" y="2616949"/>
              <a:ext cx="2726266" cy="1420325"/>
            </a:xfrm>
            <a:prstGeom prst="rect">
              <a:avLst/>
            </a:prstGeom>
            <a:noFill/>
          </p:spPr>
          <p:txBody>
            <a:bodyPr wrap="square">
              <a:spAutoFit/>
            </a:bodyPr>
            <a:lstStyle/>
            <a:p>
              <a:pPr algn="ctr">
                <a:lnSpc>
                  <a:spcPct val="150000"/>
                </a:lnSpc>
              </a:pPr>
              <a:r>
                <a:rPr lang="vi-VN" sz="2000"/>
                <a:t>Amine là hợp chất hữu cơ chứa nitrogen, có tính base yếu.</a:t>
              </a:r>
              <a:endParaRPr lang="en-US" sz="2000"/>
            </a:p>
          </p:txBody>
        </p:sp>
      </p:grpSp>
    </p:spTree>
    <p:extLst>
      <p:ext uri="{BB962C8B-B14F-4D97-AF65-F5344CB8AC3E}">
        <p14:creationId xmlns:p14="http://schemas.microsoft.com/office/powerpoint/2010/main" val="129340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63BAD8-FEF5-06CA-B4CA-2F1ED22F35D7}"/>
              </a:ext>
            </a:extLst>
          </p:cNvPr>
          <p:cNvSpPr txBox="1"/>
          <p:nvPr/>
        </p:nvSpPr>
        <p:spPr>
          <a:xfrm>
            <a:off x="1308100" y="499534"/>
            <a:ext cx="6527800" cy="461665"/>
          </a:xfrm>
          <a:prstGeom prst="rect">
            <a:avLst/>
          </a:prstGeom>
          <a:noFill/>
        </p:spPr>
        <p:txBody>
          <a:bodyPr wrap="square" rtlCol="0">
            <a:spAutoFit/>
          </a:bodyPr>
          <a:lstStyle/>
          <a:p>
            <a:pPr algn="ctr"/>
            <a:r>
              <a:rPr lang="en-US" sz="2400" b="1"/>
              <a:t>Bảng 6.1. Đặc điểm vật lí của một số amine</a:t>
            </a:r>
          </a:p>
        </p:txBody>
      </p:sp>
      <p:graphicFrame>
        <p:nvGraphicFramePr>
          <p:cNvPr id="4" name="Table 3">
            <a:extLst>
              <a:ext uri="{FF2B5EF4-FFF2-40B4-BE49-F238E27FC236}">
                <a16:creationId xmlns:a16="http://schemas.microsoft.com/office/drawing/2014/main" id="{0E0ACE0A-101F-25E7-6583-FD9B42B99C97}"/>
              </a:ext>
            </a:extLst>
          </p:cNvPr>
          <p:cNvGraphicFramePr>
            <a:graphicFrameLocks noGrp="1"/>
          </p:cNvGraphicFramePr>
          <p:nvPr>
            <p:extLst>
              <p:ext uri="{D42A27DB-BD31-4B8C-83A1-F6EECF244321}">
                <p14:modId xmlns:p14="http://schemas.microsoft.com/office/powerpoint/2010/main" val="2145794535"/>
              </p:ext>
            </p:extLst>
          </p:nvPr>
        </p:nvGraphicFramePr>
        <p:xfrm>
          <a:off x="342900" y="1081616"/>
          <a:ext cx="8458200" cy="3709874"/>
        </p:xfrm>
        <a:graphic>
          <a:graphicData uri="http://schemas.openxmlformats.org/drawingml/2006/table">
            <a:tbl>
              <a:tblPr firstRow="1" bandRow="1">
                <a:tableStyleId>{17087F82-D797-4C71-83DA-DD8A794C6A3D}</a:tableStyleId>
              </a:tblPr>
              <a:tblGrid>
                <a:gridCol w="2313204">
                  <a:extLst>
                    <a:ext uri="{9D8B030D-6E8A-4147-A177-3AD203B41FA5}">
                      <a16:colId xmlns:a16="http://schemas.microsoft.com/office/drawing/2014/main" val="2648485463"/>
                    </a:ext>
                  </a:extLst>
                </a:gridCol>
                <a:gridCol w="2163109">
                  <a:extLst>
                    <a:ext uri="{9D8B030D-6E8A-4147-A177-3AD203B41FA5}">
                      <a16:colId xmlns:a16="http://schemas.microsoft.com/office/drawing/2014/main" val="4164074795"/>
                    </a:ext>
                  </a:extLst>
                </a:gridCol>
                <a:gridCol w="1475756">
                  <a:extLst>
                    <a:ext uri="{9D8B030D-6E8A-4147-A177-3AD203B41FA5}">
                      <a16:colId xmlns:a16="http://schemas.microsoft.com/office/drawing/2014/main" val="3483513883"/>
                    </a:ext>
                  </a:extLst>
                </a:gridCol>
                <a:gridCol w="2506131">
                  <a:extLst>
                    <a:ext uri="{9D8B030D-6E8A-4147-A177-3AD203B41FA5}">
                      <a16:colId xmlns:a16="http://schemas.microsoft.com/office/drawing/2014/main" val="471609098"/>
                    </a:ext>
                  </a:extLst>
                </a:gridCol>
              </a:tblGrid>
              <a:tr h="552097">
                <a:tc>
                  <a:txBody>
                    <a:bodyPr/>
                    <a:lstStyle/>
                    <a:p>
                      <a:pPr algn="ctr"/>
                      <a:r>
                        <a:rPr lang="en-US" sz="2000" b="1">
                          <a:solidFill>
                            <a:srgbClr val="000000"/>
                          </a:solidFill>
                        </a:rPr>
                        <a:t>Amine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00000">
                          <a:srgbClr val="FF9900"/>
                        </a:gs>
                      </a:gsLst>
                      <a:path path="shape">
                        <a:fillToRect l="50000" t="50000" r="50000" b="50000"/>
                      </a:path>
                      <a:tileRect/>
                    </a:gradFill>
                  </a:tcPr>
                </a:tc>
                <a:tc>
                  <a:txBody>
                    <a:bodyPr/>
                    <a:lstStyle/>
                    <a:p>
                      <a:pPr algn="ctr">
                        <a:lnSpc>
                          <a:spcPct val="150000"/>
                        </a:lnSpc>
                      </a:pPr>
                      <a:r>
                        <a:rPr lang="en-US" sz="2000" b="1">
                          <a:solidFill>
                            <a:srgbClr val="000000"/>
                          </a:solidFill>
                        </a:rPr>
                        <a:t>Nhiệt độ </a:t>
                      </a:r>
                    </a:p>
                    <a:p>
                      <a:pPr algn="ctr">
                        <a:lnSpc>
                          <a:spcPct val="150000"/>
                        </a:lnSpc>
                      </a:pPr>
                      <a:r>
                        <a:rPr lang="en-US" sz="2000" b="1">
                          <a:solidFill>
                            <a:srgbClr val="000000"/>
                          </a:solidFill>
                        </a:rPr>
                        <a:t>nóng chảy (</a:t>
                      </a:r>
                      <a:r>
                        <a:rPr lang="en-US" sz="2000" b="1" baseline="30000">
                          <a:solidFill>
                            <a:srgbClr val="000000"/>
                          </a:solidFill>
                        </a:rPr>
                        <a:t>o</a:t>
                      </a:r>
                      <a:r>
                        <a:rPr lang="en-US" sz="2000" b="1" baseline="0">
                          <a:solidFill>
                            <a:srgbClr val="000000"/>
                          </a:solidFill>
                        </a:rPr>
                        <a:t>C)</a:t>
                      </a:r>
                      <a:endParaRPr lang="en-US" sz="2000" b="1">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00000">
                          <a:srgbClr val="FF9900"/>
                        </a:gs>
                      </a:gsLst>
                      <a:path path="shape">
                        <a:fillToRect l="50000" t="50000" r="50000" b="50000"/>
                      </a:path>
                      <a:tileRect/>
                    </a:gradFill>
                  </a:tcPr>
                </a:tc>
                <a:tc>
                  <a:txBody>
                    <a:bodyPr/>
                    <a:lstStyle/>
                    <a:p>
                      <a:pPr algn="ctr">
                        <a:lnSpc>
                          <a:spcPct val="150000"/>
                        </a:lnSpc>
                      </a:pPr>
                      <a:r>
                        <a:rPr lang="en-US" sz="2000" b="1">
                          <a:solidFill>
                            <a:srgbClr val="000000"/>
                          </a:solidFill>
                        </a:rPr>
                        <a:t>Nhiệt độ sôi (</a:t>
                      </a:r>
                      <a:r>
                        <a:rPr lang="en-US" sz="2000" b="1" baseline="30000">
                          <a:solidFill>
                            <a:srgbClr val="000000"/>
                          </a:solidFill>
                        </a:rPr>
                        <a:t>o</a:t>
                      </a:r>
                      <a:r>
                        <a:rPr lang="en-US" sz="2000" b="1" baseline="0">
                          <a:solidFill>
                            <a:srgbClr val="000000"/>
                          </a:solidFill>
                        </a:rPr>
                        <a:t>C)</a:t>
                      </a:r>
                      <a:endParaRPr lang="en-US" sz="2000" b="1">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00000">
                          <a:srgbClr val="FF9900"/>
                        </a:gs>
                      </a:gsLst>
                      <a:path path="shape">
                        <a:fillToRect l="50000" t="50000" r="50000" b="50000"/>
                      </a:path>
                      <a:tileRect/>
                    </a:gradFill>
                  </a:tcPr>
                </a:tc>
                <a:tc>
                  <a:txBody>
                    <a:bodyPr/>
                    <a:lstStyle/>
                    <a:p>
                      <a:pPr algn="ctr">
                        <a:lnSpc>
                          <a:spcPct val="150000"/>
                        </a:lnSpc>
                      </a:pPr>
                      <a:r>
                        <a:rPr lang="en-US" sz="2000" b="1">
                          <a:solidFill>
                            <a:srgbClr val="000000"/>
                          </a:solidFill>
                        </a:rPr>
                        <a:t>Độ tan trong nước ở 25</a:t>
                      </a:r>
                      <a:r>
                        <a:rPr lang="en-US" sz="2000" b="1" baseline="30000">
                          <a:solidFill>
                            <a:srgbClr val="000000"/>
                          </a:solidFill>
                        </a:rPr>
                        <a:t>o</a:t>
                      </a:r>
                      <a:r>
                        <a:rPr lang="en-US" sz="2000" b="1" baseline="0">
                          <a:solidFill>
                            <a:srgbClr val="000000"/>
                          </a:solidFill>
                        </a:rPr>
                        <a:t>C (g/100g H</a:t>
                      </a:r>
                      <a:r>
                        <a:rPr lang="en-US" sz="2000" b="1" baseline="-25000">
                          <a:solidFill>
                            <a:srgbClr val="000000"/>
                          </a:solidFill>
                        </a:rPr>
                        <a:t>2</a:t>
                      </a:r>
                      <a:r>
                        <a:rPr lang="en-US" sz="2000" b="1" baseline="0">
                          <a:solidFill>
                            <a:srgbClr val="000000"/>
                          </a:solidFill>
                        </a:rPr>
                        <a:t>)</a:t>
                      </a:r>
                      <a:endParaRPr lang="en-US" sz="2000" b="1">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00000">
                          <a:srgbClr val="FF9900"/>
                        </a:gs>
                      </a:gsLst>
                      <a:path path="shape">
                        <a:fillToRect l="50000" t="50000" r="50000" b="50000"/>
                      </a:path>
                      <a:tileRect/>
                    </a:gradFill>
                  </a:tcPr>
                </a:tc>
                <a:extLst>
                  <a:ext uri="{0D108BD9-81ED-4DB2-BD59-A6C34878D82A}">
                    <a16:rowId xmlns:a16="http://schemas.microsoft.com/office/drawing/2014/main" val="158378926"/>
                  </a:ext>
                </a:extLst>
              </a:tr>
              <a:tr h="552097">
                <a:tc>
                  <a:txBody>
                    <a:bodyPr/>
                    <a:lstStyle/>
                    <a:p>
                      <a:pPr algn="just"/>
                      <a:r>
                        <a:rPr lang="en-US" sz="2000">
                          <a:solidFill>
                            <a:srgbClr val="000000"/>
                          </a:solidFill>
                        </a:rPr>
                        <a:t>CH</a:t>
                      </a:r>
                      <a:r>
                        <a:rPr lang="en-US" sz="2000" baseline="-25000">
                          <a:solidFill>
                            <a:srgbClr val="000000"/>
                          </a:solidFill>
                        </a:rPr>
                        <a:t>3</a:t>
                      </a:r>
                      <a:r>
                        <a:rPr lang="en-US" sz="2000" b="1" baseline="0">
                          <a:solidFill>
                            <a:srgbClr val="029059"/>
                          </a:solidFill>
                        </a:rPr>
                        <a:t>NH</a:t>
                      </a:r>
                      <a:r>
                        <a:rPr lang="en-US" sz="2000" b="1" baseline="-25000">
                          <a:solidFill>
                            <a:srgbClr val="029059"/>
                          </a:solidFill>
                        </a:rPr>
                        <a:t>2</a:t>
                      </a:r>
                      <a:endParaRPr lang="en-US" sz="2000" b="1">
                        <a:solidFill>
                          <a:srgbClr val="029059"/>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000">
                          <a:solidFill>
                            <a:srgbClr val="000000"/>
                          </a:solidFill>
                          <a:latin typeface="Arial" panose="020B0604020202020204" pitchFamily="34" charset="0"/>
                          <a:cs typeface="Arial" panose="020B0604020202020204" pitchFamily="34" charset="0"/>
                        </a:rPr>
                        <a:t>−95</a:t>
                      </a:r>
                      <a:endParaRPr lang="en-US" sz="20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0000"/>
                          </a:solidFill>
                          <a:latin typeface="Arial" panose="020B0604020202020204" pitchFamily="34" charset="0"/>
                          <a:cs typeface="Arial" panose="020B0604020202020204" pitchFamily="34" charset="0"/>
                        </a:rPr>
                        <a:t>−6</a:t>
                      </a:r>
                      <a:endParaRPr lang="en-US" sz="20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000">
                          <a:solidFill>
                            <a:srgbClr val="000000"/>
                          </a:solidFill>
                        </a:rPr>
                        <a:t>Tan nhiều</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39522894"/>
                  </a:ext>
                </a:extLst>
              </a:tr>
              <a:tr h="552097">
                <a:tc>
                  <a:txBody>
                    <a:bodyPr/>
                    <a:lstStyle/>
                    <a:p>
                      <a:pPr algn="just"/>
                      <a:r>
                        <a:rPr lang="en-US" sz="2000">
                          <a:solidFill>
                            <a:srgbClr val="000000"/>
                          </a:solidFill>
                        </a:rPr>
                        <a:t>CH</a:t>
                      </a:r>
                      <a:r>
                        <a:rPr lang="en-US" sz="2000" baseline="-25000">
                          <a:solidFill>
                            <a:srgbClr val="000000"/>
                          </a:solidFill>
                        </a:rPr>
                        <a:t>3</a:t>
                      </a:r>
                      <a:r>
                        <a:rPr lang="en-US" sz="2000" baseline="0">
                          <a:solidFill>
                            <a:srgbClr val="000000"/>
                          </a:solidFill>
                        </a:rPr>
                        <a:t>CH</a:t>
                      </a:r>
                      <a:r>
                        <a:rPr lang="en-US" sz="2000" baseline="-25000">
                          <a:solidFill>
                            <a:srgbClr val="000000"/>
                          </a:solidFill>
                        </a:rPr>
                        <a:t>2</a:t>
                      </a:r>
                      <a:r>
                        <a:rPr lang="en-US" sz="2000" b="1" baseline="0">
                          <a:solidFill>
                            <a:srgbClr val="029059"/>
                          </a:solidFill>
                        </a:rPr>
                        <a:t>NH</a:t>
                      </a:r>
                      <a:r>
                        <a:rPr lang="en-US" sz="2000" b="1" baseline="-25000">
                          <a:solidFill>
                            <a:srgbClr val="029059"/>
                          </a:solidFill>
                        </a:rPr>
                        <a:t>2</a:t>
                      </a:r>
                      <a:endParaRPr lang="en-US" sz="2000" b="1">
                        <a:solidFill>
                          <a:srgbClr val="029059"/>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0000"/>
                          </a:solidFill>
                          <a:latin typeface="Arial" panose="020B0604020202020204" pitchFamily="34" charset="0"/>
                          <a:cs typeface="Arial" panose="020B0604020202020204" pitchFamily="34" charset="0"/>
                        </a:rPr>
                        <a:t>−81</a:t>
                      </a:r>
                      <a:endParaRPr lang="en-US" sz="20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000">
                          <a:solidFill>
                            <a:srgbClr val="000000"/>
                          </a:solidFill>
                        </a:rPr>
                        <a:t>17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000">
                          <a:solidFill>
                            <a:srgbClr val="000000"/>
                          </a:solidFill>
                        </a:rPr>
                        <a:t>Tan nhiều</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59653227"/>
                  </a:ext>
                </a:extLst>
              </a:tr>
              <a:tr h="552097">
                <a:tc>
                  <a:txBody>
                    <a:bodyPr/>
                    <a:lstStyle/>
                    <a:p>
                      <a:pPr algn="just"/>
                      <a:r>
                        <a:rPr lang="en-US" sz="2000">
                          <a:solidFill>
                            <a:srgbClr val="000000"/>
                          </a:solidFill>
                        </a:rPr>
                        <a:t>C</a:t>
                      </a:r>
                      <a:r>
                        <a:rPr lang="en-US" sz="2000" baseline="-25000">
                          <a:solidFill>
                            <a:srgbClr val="000000"/>
                          </a:solidFill>
                        </a:rPr>
                        <a:t>6</a:t>
                      </a:r>
                      <a:r>
                        <a:rPr lang="en-US" sz="2000" baseline="0">
                          <a:solidFill>
                            <a:srgbClr val="000000"/>
                          </a:solidFill>
                        </a:rPr>
                        <a:t>H</a:t>
                      </a:r>
                      <a:r>
                        <a:rPr lang="en-US" sz="2000" baseline="-25000">
                          <a:solidFill>
                            <a:srgbClr val="000000"/>
                          </a:solidFill>
                        </a:rPr>
                        <a:t>5</a:t>
                      </a:r>
                      <a:r>
                        <a:rPr lang="en-US" sz="2000" b="1" baseline="0">
                          <a:solidFill>
                            <a:srgbClr val="029059"/>
                          </a:solidFill>
                        </a:rPr>
                        <a:t>NH</a:t>
                      </a:r>
                      <a:r>
                        <a:rPr lang="en-US" sz="2000" b="1" baseline="-25000">
                          <a:solidFill>
                            <a:srgbClr val="029059"/>
                          </a:solidFill>
                        </a:rPr>
                        <a:t>2</a:t>
                      </a:r>
                      <a:r>
                        <a:rPr lang="en-US" sz="2000" baseline="0">
                          <a:solidFill>
                            <a:srgbClr val="000000"/>
                          </a:solidFill>
                        </a:rPr>
                        <a:t> (aniline)</a:t>
                      </a:r>
                      <a:endParaRPr lang="en-US" sz="20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0000"/>
                          </a:solidFill>
                          <a:latin typeface="Arial" panose="020B0604020202020204" pitchFamily="34" charset="0"/>
                          <a:cs typeface="Arial" panose="020B0604020202020204" pitchFamily="34" charset="0"/>
                        </a:rPr>
                        <a:t>−6</a:t>
                      </a:r>
                      <a:endParaRPr lang="en-US" sz="20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000">
                          <a:solidFill>
                            <a:srgbClr val="000000"/>
                          </a:solidFill>
                        </a:rPr>
                        <a:t>184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000">
                          <a:solidFill>
                            <a:srgbClr val="000000"/>
                          </a:solidFill>
                        </a:rPr>
                        <a:t>3,7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90011247"/>
                  </a:ext>
                </a:extLst>
              </a:tr>
              <a:tr h="552097">
                <a:tc>
                  <a:txBody>
                    <a:bodyPr/>
                    <a:lstStyle/>
                    <a:p>
                      <a:pPr algn="just"/>
                      <a:r>
                        <a:rPr lang="en-US" sz="2000">
                          <a:solidFill>
                            <a:srgbClr val="000000"/>
                          </a:solidFill>
                        </a:rPr>
                        <a:t>CH</a:t>
                      </a:r>
                      <a:r>
                        <a:rPr lang="en-US" sz="2000" baseline="-25000">
                          <a:solidFill>
                            <a:srgbClr val="000000"/>
                          </a:solidFill>
                        </a:rPr>
                        <a:t>3</a:t>
                      </a:r>
                      <a:r>
                        <a:rPr lang="en-US" sz="2000" b="1" baseline="0">
                          <a:solidFill>
                            <a:srgbClr val="029059"/>
                          </a:solidFill>
                        </a:rPr>
                        <a:t>NH</a:t>
                      </a:r>
                      <a:r>
                        <a:rPr lang="en-US" sz="2000" baseline="0">
                          <a:solidFill>
                            <a:srgbClr val="000000"/>
                          </a:solidFill>
                        </a:rPr>
                        <a:t>CH</a:t>
                      </a:r>
                      <a:r>
                        <a:rPr lang="en-US" sz="2000" baseline="-25000">
                          <a:solidFill>
                            <a:srgbClr val="000000"/>
                          </a:solidFill>
                        </a:rPr>
                        <a:t>3</a:t>
                      </a:r>
                      <a:endParaRPr lang="en-US" sz="20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0000"/>
                          </a:solidFill>
                          <a:latin typeface="Arial" panose="020B0604020202020204" pitchFamily="34" charset="0"/>
                          <a:cs typeface="Arial" panose="020B0604020202020204" pitchFamily="34" charset="0"/>
                        </a:rPr>
                        <a:t>−93</a:t>
                      </a:r>
                      <a:endParaRPr lang="en-US" sz="20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000">
                          <a:solidFill>
                            <a:srgbClr val="000000"/>
                          </a:solidFill>
                        </a:rPr>
                        <a:t>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000">
                          <a:solidFill>
                            <a:srgbClr val="000000"/>
                          </a:solidFill>
                        </a:rPr>
                        <a:t>Tan nhiều</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5169246"/>
                  </a:ext>
                </a:extLst>
              </a:tr>
              <a:tr h="552097">
                <a:tc>
                  <a:txBody>
                    <a:bodyPr/>
                    <a:lstStyle/>
                    <a:p>
                      <a:pPr algn="just"/>
                      <a:r>
                        <a:rPr lang="en-US" sz="2000">
                          <a:solidFill>
                            <a:srgbClr val="000000"/>
                          </a:solidFill>
                        </a:rPr>
                        <a:t>(CH</a:t>
                      </a:r>
                      <a:r>
                        <a:rPr lang="en-US" sz="2000" baseline="-25000">
                          <a:solidFill>
                            <a:srgbClr val="000000"/>
                          </a:solidFill>
                        </a:rPr>
                        <a:t>3</a:t>
                      </a:r>
                      <a:r>
                        <a:rPr lang="en-US" sz="2000" baseline="0">
                          <a:solidFill>
                            <a:srgbClr val="000000"/>
                          </a:solidFill>
                        </a:rPr>
                        <a:t>)</a:t>
                      </a:r>
                      <a:r>
                        <a:rPr lang="en-US" sz="2000" baseline="-25000">
                          <a:solidFill>
                            <a:srgbClr val="000000"/>
                          </a:solidFill>
                        </a:rPr>
                        <a:t>3</a:t>
                      </a:r>
                      <a:r>
                        <a:rPr lang="en-US" sz="2000" b="1" baseline="0">
                          <a:solidFill>
                            <a:srgbClr val="029059"/>
                          </a:solidFill>
                        </a:rPr>
                        <a:t>N</a:t>
                      </a:r>
                      <a:endParaRPr lang="en-US" sz="2000" b="1">
                        <a:solidFill>
                          <a:srgbClr val="029059"/>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0000"/>
                          </a:solidFill>
                          <a:latin typeface="Arial" panose="020B0604020202020204" pitchFamily="34" charset="0"/>
                          <a:cs typeface="Arial" panose="020B0604020202020204" pitchFamily="34" charset="0"/>
                        </a:rPr>
                        <a:t>−117</a:t>
                      </a:r>
                      <a:endParaRPr lang="en-US" sz="20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00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000">
                          <a:solidFill>
                            <a:srgbClr val="000000"/>
                          </a:solidFill>
                        </a:rPr>
                        <a:t>Tan nhiều</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72197170"/>
                  </a:ext>
                </a:extLst>
              </a:tr>
            </a:tbl>
          </a:graphicData>
        </a:graphic>
      </p:graphicFrame>
    </p:spTree>
    <p:extLst>
      <p:ext uri="{BB962C8B-B14F-4D97-AF65-F5344CB8AC3E}">
        <p14:creationId xmlns:p14="http://schemas.microsoft.com/office/powerpoint/2010/main" val="3210092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5FFDD540-CB03-DC5D-860D-69DC3619ADAE}"/>
              </a:ext>
            </a:extLst>
          </p:cNvPr>
          <p:cNvSpPr/>
          <p:nvPr/>
        </p:nvSpPr>
        <p:spPr>
          <a:xfrm>
            <a:off x="287080" y="425303"/>
            <a:ext cx="571781" cy="4380613"/>
          </a:xfrm>
          <a:prstGeom prst="roundRect">
            <a:avLst/>
          </a:prstGeom>
          <a:solidFill>
            <a:srgbClr val="A1C278"/>
          </a:solidFill>
          <a:ln w="12700" cap="flat" cmpd="sng" algn="ctr">
            <a:solidFill>
              <a:srgbClr val="000000"/>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AMINE</a:t>
            </a:r>
          </a:p>
        </p:txBody>
      </p:sp>
      <p:grpSp>
        <p:nvGrpSpPr>
          <p:cNvPr id="31" name="Group 30">
            <a:extLst>
              <a:ext uri="{FF2B5EF4-FFF2-40B4-BE49-F238E27FC236}">
                <a16:creationId xmlns:a16="http://schemas.microsoft.com/office/drawing/2014/main" id="{FC9D3E9F-D94A-34D3-BFBC-E8AB9D9BE6BF}"/>
              </a:ext>
            </a:extLst>
          </p:cNvPr>
          <p:cNvGrpSpPr/>
          <p:nvPr/>
        </p:nvGrpSpPr>
        <p:grpSpPr>
          <a:xfrm>
            <a:off x="858859" y="425303"/>
            <a:ext cx="1760877" cy="765402"/>
            <a:chOff x="858860" y="425303"/>
            <a:chExt cx="1760877" cy="765402"/>
          </a:xfrm>
        </p:grpSpPr>
        <p:cxnSp>
          <p:nvCxnSpPr>
            <p:cNvPr id="32" name="Straight Connector 31">
              <a:extLst>
                <a:ext uri="{FF2B5EF4-FFF2-40B4-BE49-F238E27FC236}">
                  <a16:creationId xmlns:a16="http://schemas.microsoft.com/office/drawing/2014/main" id="{4019BC7D-65E3-AD94-BF9E-78FC31F40C5D}"/>
                </a:ext>
              </a:extLst>
            </p:cNvPr>
            <p:cNvCxnSpPr>
              <a:cxnSpLocks/>
              <a:stCxn id="33" idx="1"/>
            </p:cNvCxnSpPr>
            <p:nvPr/>
          </p:nvCxnSpPr>
          <p:spPr>
            <a:xfrm flipH="1">
              <a:off x="858860" y="808004"/>
              <a:ext cx="293584" cy="0"/>
            </a:xfrm>
            <a:prstGeom prst="line">
              <a:avLst/>
            </a:prstGeom>
            <a:noFill/>
            <a:ln w="12700" cap="flat" cmpd="sng" algn="ctr">
              <a:solidFill>
                <a:srgbClr val="000000"/>
              </a:solidFill>
              <a:prstDash val="solid"/>
            </a:ln>
            <a:effectLst/>
          </p:spPr>
        </p:cxnSp>
        <p:sp>
          <p:nvSpPr>
            <p:cNvPr id="33" name="Rectangle: Rounded Corners 32">
              <a:extLst>
                <a:ext uri="{FF2B5EF4-FFF2-40B4-BE49-F238E27FC236}">
                  <a16:creationId xmlns:a16="http://schemas.microsoft.com/office/drawing/2014/main" id="{1B874A42-4D13-61EB-D356-98B38110A86C}"/>
                </a:ext>
              </a:extLst>
            </p:cNvPr>
            <p:cNvSpPr/>
            <p:nvPr/>
          </p:nvSpPr>
          <p:spPr>
            <a:xfrm>
              <a:off x="1152444" y="425303"/>
              <a:ext cx="1467293" cy="765402"/>
            </a:xfrm>
            <a:prstGeom prst="roundRect">
              <a:avLst/>
            </a:prstGeom>
            <a:solidFill>
              <a:schemeClr val="accent3"/>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Dạng</a:t>
              </a:r>
              <a:r>
                <a:rPr kumimoji="0" lang="en-US" sz="1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tồn</a:t>
              </a:r>
              <a:r>
                <a:rPr kumimoji="0" lang="en-US" sz="1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18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tại</a:t>
              </a:r>
              <a:endParaRPr kumimoji="0" lang="en-US" sz="18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grpSp>
      <p:grpSp>
        <p:nvGrpSpPr>
          <p:cNvPr id="34" name="Group 33">
            <a:extLst>
              <a:ext uri="{FF2B5EF4-FFF2-40B4-BE49-F238E27FC236}">
                <a16:creationId xmlns:a16="http://schemas.microsoft.com/office/drawing/2014/main" id="{FFB54556-06C9-241B-D3E0-8813EE012C8D}"/>
              </a:ext>
            </a:extLst>
          </p:cNvPr>
          <p:cNvGrpSpPr/>
          <p:nvPr/>
        </p:nvGrpSpPr>
        <p:grpSpPr>
          <a:xfrm>
            <a:off x="858859" y="2272464"/>
            <a:ext cx="1760876" cy="853120"/>
            <a:chOff x="858860" y="3952796"/>
            <a:chExt cx="1760876" cy="853120"/>
          </a:xfrm>
        </p:grpSpPr>
        <p:cxnSp>
          <p:nvCxnSpPr>
            <p:cNvPr id="35" name="Straight Connector 34">
              <a:extLst>
                <a:ext uri="{FF2B5EF4-FFF2-40B4-BE49-F238E27FC236}">
                  <a16:creationId xmlns:a16="http://schemas.microsoft.com/office/drawing/2014/main" id="{FB16C78D-A681-E2E2-FD67-0D74F3B7A3E8}"/>
                </a:ext>
              </a:extLst>
            </p:cNvPr>
            <p:cNvCxnSpPr>
              <a:cxnSpLocks/>
            </p:cNvCxnSpPr>
            <p:nvPr/>
          </p:nvCxnSpPr>
          <p:spPr>
            <a:xfrm flipH="1">
              <a:off x="858860" y="4357123"/>
              <a:ext cx="293583" cy="0"/>
            </a:xfrm>
            <a:prstGeom prst="line">
              <a:avLst/>
            </a:prstGeom>
            <a:noFill/>
            <a:ln w="12700" cap="flat" cmpd="sng" algn="ctr">
              <a:solidFill>
                <a:srgbClr val="000000"/>
              </a:solidFill>
              <a:prstDash val="solid"/>
            </a:ln>
            <a:effectLst/>
          </p:spPr>
        </p:cxnSp>
        <p:sp>
          <p:nvSpPr>
            <p:cNvPr id="36" name="Rectangle: Rounded Corners 35">
              <a:extLst>
                <a:ext uri="{FF2B5EF4-FFF2-40B4-BE49-F238E27FC236}">
                  <a16:creationId xmlns:a16="http://schemas.microsoft.com/office/drawing/2014/main" id="{052E9B6D-1934-3F39-61CE-AA642AFADD04}"/>
                </a:ext>
              </a:extLst>
            </p:cNvPr>
            <p:cNvSpPr/>
            <p:nvPr/>
          </p:nvSpPr>
          <p:spPr>
            <a:xfrm>
              <a:off x="1152443" y="3952796"/>
              <a:ext cx="1467293" cy="853120"/>
            </a:xfrm>
            <a:prstGeom prst="roundRect">
              <a:avLst/>
            </a:prstGeom>
            <a:solidFill>
              <a:schemeClr val="accent3"/>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a:ea typeface="+mn-ea"/>
                  <a:cs typeface="Arial" panose="020B0604020202020204" pitchFamily="34" charset="0"/>
                </a:rPr>
                <a:t>Nhiệt độ sôi </a:t>
              </a:r>
              <a:endParaRPr kumimoji="0" lang="en-US" sz="18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5960C403-7F3B-2D34-F7C3-1A73402D3105}"/>
              </a:ext>
            </a:extLst>
          </p:cNvPr>
          <p:cNvGrpSpPr/>
          <p:nvPr/>
        </p:nvGrpSpPr>
        <p:grpSpPr>
          <a:xfrm>
            <a:off x="858859" y="1300567"/>
            <a:ext cx="1760877" cy="851111"/>
            <a:chOff x="858860" y="2096337"/>
            <a:chExt cx="1760877" cy="721318"/>
          </a:xfrm>
        </p:grpSpPr>
        <p:cxnSp>
          <p:nvCxnSpPr>
            <p:cNvPr id="38" name="Straight Connector 37">
              <a:extLst>
                <a:ext uri="{FF2B5EF4-FFF2-40B4-BE49-F238E27FC236}">
                  <a16:creationId xmlns:a16="http://schemas.microsoft.com/office/drawing/2014/main" id="{E9F7BEEA-D75D-9571-580B-08A478B79AE4}"/>
                </a:ext>
              </a:extLst>
            </p:cNvPr>
            <p:cNvCxnSpPr>
              <a:cxnSpLocks/>
              <a:stCxn id="39" idx="1"/>
            </p:cNvCxnSpPr>
            <p:nvPr/>
          </p:nvCxnSpPr>
          <p:spPr>
            <a:xfrm flipH="1">
              <a:off x="858860" y="2456996"/>
              <a:ext cx="293584" cy="0"/>
            </a:xfrm>
            <a:prstGeom prst="line">
              <a:avLst/>
            </a:prstGeom>
            <a:noFill/>
            <a:ln w="12700" cap="flat" cmpd="sng" algn="ctr">
              <a:solidFill>
                <a:srgbClr val="000000"/>
              </a:solidFill>
              <a:prstDash val="solid"/>
            </a:ln>
            <a:effectLst/>
          </p:spPr>
        </p:cxnSp>
        <p:sp>
          <p:nvSpPr>
            <p:cNvPr id="39" name="Rectangle: Rounded Corners 38">
              <a:extLst>
                <a:ext uri="{FF2B5EF4-FFF2-40B4-BE49-F238E27FC236}">
                  <a16:creationId xmlns:a16="http://schemas.microsoft.com/office/drawing/2014/main" id="{01AB1540-33A0-1D05-AD90-1A6BB8E2F4CE}"/>
                </a:ext>
              </a:extLst>
            </p:cNvPr>
            <p:cNvSpPr/>
            <p:nvPr/>
          </p:nvSpPr>
          <p:spPr>
            <a:xfrm>
              <a:off x="1152444" y="2096337"/>
              <a:ext cx="1467293" cy="721318"/>
            </a:xfrm>
            <a:prstGeom prst="roundRect">
              <a:avLst/>
            </a:prstGeom>
            <a:solidFill>
              <a:schemeClr val="accent3"/>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a:ea typeface="+mn-ea"/>
                  <a:cs typeface="Arial" panose="020B0604020202020204" pitchFamily="34" charset="0"/>
                </a:rPr>
                <a:t>Nhiệt độ nóng chảy</a:t>
              </a:r>
              <a:endParaRPr kumimoji="0" lang="en-US" sz="18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grpSp>
      <p:grpSp>
        <p:nvGrpSpPr>
          <p:cNvPr id="43" name="Group 42">
            <a:extLst>
              <a:ext uri="{FF2B5EF4-FFF2-40B4-BE49-F238E27FC236}">
                <a16:creationId xmlns:a16="http://schemas.microsoft.com/office/drawing/2014/main" id="{ED5E1936-0B8E-2778-027E-198709B40B41}"/>
              </a:ext>
            </a:extLst>
          </p:cNvPr>
          <p:cNvGrpSpPr/>
          <p:nvPr/>
        </p:nvGrpSpPr>
        <p:grpSpPr>
          <a:xfrm>
            <a:off x="2619736" y="425305"/>
            <a:ext cx="6237184" cy="765400"/>
            <a:chOff x="2619736" y="-131892"/>
            <a:chExt cx="6237184" cy="765400"/>
          </a:xfrm>
        </p:grpSpPr>
        <p:cxnSp>
          <p:nvCxnSpPr>
            <p:cNvPr id="44" name="Straight Connector 43">
              <a:extLst>
                <a:ext uri="{FF2B5EF4-FFF2-40B4-BE49-F238E27FC236}">
                  <a16:creationId xmlns:a16="http://schemas.microsoft.com/office/drawing/2014/main" id="{738B1C2B-8D3B-E988-B3C5-9E25389C7EEC}"/>
                </a:ext>
              </a:extLst>
            </p:cNvPr>
            <p:cNvCxnSpPr>
              <a:cxnSpLocks/>
              <a:stCxn id="45" idx="1"/>
              <a:endCxn id="33" idx="3"/>
            </p:cNvCxnSpPr>
            <p:nvPr/>
          </p:nvCxnSpPr>
          <p:spPr>
            <a:xfrm flipH="1" flipV="1">
              <a:off x="2619736" y="250807"/>
              <a:ext cx="165381" cy="1"/>
            </a:xfrm>
            <a:prstGeom prst="line">
              <a:avLst/>
            </a:prstGeom>
            <a:noFill/>
            <a:ln w="12700" cap="flat" cmpd="sng" algn="ctr">
              <a:solidFill>
                <a:srgbClr val="000000"/>
              </a:solidFill>
              <a:prstDash val="solid"/>
            </a:ln>
            <a:effectLst/>
          </p:spPr>
        </p:cxnSp>
        <p:sp>
          <p:nvSpPr>
            <p:cNvPr id="45" name="Rectangle: Rounded Corners 44">
              <a:extLst>
                <a:ext uri="{FF2B5EF4-FFF2-40B4-BE49-F238E27FC236}">
                  <a16:creationId xmlns:a16="http://schemas.microsoft.com/office/drawing/2014/main" id="{86B12B64-4853-7B9B-77AA-F68E499823BB}"/>
                </a:ext>
              </a:extLst>
            </p:cNvPr>
            <p:cNvSpPr/>
            <p:nvPr/>
          </p:nvSpPr>
          <p:spPr>
            <a:xfrm>
              <a:off x="2785117" y="-131892"/>
              <a:ext cx="6071803" cy="765400"/>
            </a:xfrm>
            <a:prstGeom prst="roundRect">
              <a:avLst>
                <a:gd name="adj" fmla="val 9040"/>
              </a:avLst>
            </a:prstGeom>
            <a:solidFill>
              <a:srgbClr val="FFFFFF"/>
            </a:solidFill>
            <a:ln w="12700" cap="flat" cmpd="sng" algn="ctr">
              <a:solidFill>
                <a:srgbClr val="000000"/>
              </a:solidFill>
              <a:prstDash val="solid"/>
            </a:ln>
            <a:effectLst/>
          </p:spPr>
          <p:txBody>
            <a:bodyPr rtlCol="0" anchor="ctr"/>
            <a:lstStyle/>
            <a:p>
              <a:pPr marL="0" marR="0" lvl="0" indent="0" algn="just" defTabSz="914400" eaLnBrk="1" fontAlgn="auto" latinLnBrk="0" hangingPunct="1">
                <a:lnSpc>
                  <a:spcPct val="130000"/>
                </a:lnSpc>
                <a:spcBef>
                  <a:spcPts val="0"/>
                </a:spcBef>
                <a:spcAft>
                  <a:spcPts val="1000"/>
                </a:spcAft>
                <a:buClrTx/>
                <a:buSzTx/>
                <a:buFontTx/>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Ở điều kiện thường, amine có thể tồn tại ở thể khí, lỏng hoặc rắn.</a:t>
              </a:r>
              <a:endParaRPr kumimoji="0" lang="en-US" sz="1800" b="0" i="0" u="none" strike="noStrike" kern="0" cap="none" spc="0" normalizeH="0" baseline="0" noProof="0" dirty="0">
                <a:ln>
                  <a:noFill/>
                </a:ln>
                <a:solidFill>
                  <a:srgbClr val="F1EEE5"/>
                </a:solidFill>
                <a:effectLst/>
                <a:uLnTx/>
                <a:uFillTx/>
                <a:latin typeface="Arial"/>
                <a:ea typeface="Calibri" panose="020F050202020403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05F480D9-0B6F-9D57-A474-349BE5EA3EBD}"/>
              </a:ext>
            </a:extLst>
          </p:cNvPr>
          <p:cNvGrpSpPr/>
          <p:nvPr/>
        </p:nvGrpSpPr>
        <p:grpSpPr>
          <a:xfrm>
            <a:off x="2619735" y="2274469"/>
            <a:ext cx="6237185" cy="851114"/>
            <a:chOff x="2619735" y="2859820"/>
            <a:chExt cx="6237185" cy="851114"/>
          </a:xfrm>
        </p:grpSpPr>
        <p:cxnSp>
          <p:nvCxnSpPr>
            <p:cNvPr id="47" name="Straight Connector 46">
              <a:extLst>
                <a:ext uri="{FF2B5EF4-FFF2-40B4-BE49-F238E27FC236}">
                  <a16:creationId xmlns:a16="http://schemas.microsoft.com/office/drawing/2014/main" id="{814A88AD-F79E-0BE3-89F3-947DC27F2B3F}"/>
                </a:ext>
              </a:extLst>
            </p:cNvPr>
            <p:cNvCxnSpPr>
              <a:cxnSpLocks/>
              <a:stCxn id="48" idx="1"/>
              <a:endCxn id="36" idx="3"/>
            </p:cNvCxnSpPr>
            <p:nvPr/>
          </p:nvCxnSpPr>
          <p:spPr>
            <a:xfrm flipH="1" flipV="1">
              <a:off x="2619735" y="3284375"/>
              <a:ext cx="165383" cy="1002"/>
            </a:xfrm>
            <a:prstGeom prst="line">
              <a:avLst/>
            </a:prstGeom>
            <a:noFill/>
            <a:ln w="12700" cap="flat" cmpd="sng" algn="ctr">
              <a:solidFill>
                <a:srgbClr val="000000"/>
              </a:solidFill>
              <a:prstDash val="solid"/>
            </a:ln>
            <a:effectLst/>
          </p:spPr>
        </p:cxnSp>
        <p:sp>
          <p:nvSpPr>
            <p:cNvPr id="48" name="Rectangle: Rounded Corners 47">
              <a:extLst>
                <a:ext uri="{FF2B5EF4-FFF2-40B4-BE49-F238E27FC236}">
                  <a16:creationId xmlns:a16="http://schemas.microsoft.com/office/drawing/2014/main" id="{EF6A383A-818E-E5A4-0F57-1C68D534F431}"/>
                </a:ext>
              </a:extLst>
            </p:cNvPr>
            <p:cNvSpPr/>
            <p:nvPr/>
          </p:nvSpPr>
          <p:spPr>
            <a:xfrm>
              <a:off x="2785118" y="2859820"/>
              <a:ext cx="6071802" cy="851114"/>
            </a:xfrm>
            <a:prstGeom prst="roundRect">
              <a:avLst>
                <a:gd name="adj" fmla="val 12430"/>
              </a:avLst>
            </a:prstGeom>
            <a:solidFill>
              <a:srgbClr val="FFFFFF"/>
            </a:solidFill>
            <a:ln w="12700" cap="flat" cmpd="sng" algn="ctr">
              <a:solidFill>
                <a:srgbClr val="000000"/>
              </a:solidFill>
              <a:prstDash val="solid"/>
            </a:ln>
            <a:effectLst/>
          </p:spPr>
          <p:txBody>
            <a:bodyPr rtlCol="0" anchor="ctr"/>
            <a:lstStyle/>
            <a:p>
              <a:pPr lvl="0" algn="just">
                <a:lnSpc>
                  <a:spcPct val="130000"/>
                </a:lnSpc>
                <a:spcAft>
                  <a:spcPts val="1000"/>
                </a:spcAft>
                <a:buClrTx/>
              </a:pPr>
              <a:r>
                <a:rPr kumimoji="0" lang="vi-VN" sz="18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Nhiệt độ sôi của các amine cùng bậc tăng khi khối lượng phân tử tăng. </a:t>
              </a:r>
              <a:endParaRPr kumimoji="0" lang="en-US" sz="1800" b="0" i="0" u="none" strike="noStrike" kern="0" cap="none" spc="0" normalizeH="0" baseline="0" noProof="0" dirty="0">
                <a:ln>
                  <a:noFill/>
                </a:ln>
                <a:solidFill>
                  <a:srgbClr val="F1EEE5"/>
                </a:solidFill>
                <a:effectLst/>
                <a:uLnTx/>
                <a:uFillTx/>
                <a:latin typeface="Arial"/>
                <a:ea typeface="Calibri" panose="020F050202020403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17456D44-4985-E0A4-A05B-FA1C85035970}"/>
              </a:ext>
            </a:extLst>
          </p:cNvPr>
          <p:cNvGrpSpPr/>
          <p:nvPr/>
        </p:nvGrpSpPr>
        <p:grpSpPr>
          <a:xfrm>
            <a:off x="2619735" y="1292087"/>
            <a:ext cx="6229543" cy="851112"/>
            <a:chOff x="2619736" y="2087856"/>
            <a:chExt cx="6229543" cy="721319"/>
          </a:xfrm>
        </p:grpSpPr>
        <p:cxnSp>
          <p:nvCxnSpPr>
            <p:cNvPr id="51" name="Straight Connector 50">
              <a:extLst>
                <a:ext uri="{FF2B5EF4-FFF2-40B4-BE49-F238E27FC236}">
                  <a16:creationId xmlns:a16="http://schemas.microsoft.com/office/drawing/2014/main" id="{2667DA1A-BC43-6912-7B58-5E0C00237129}"/>
                </a:ext>
              </a:extLst>
            </p:cNvPr>
            <p:cNvCxnSpPr>
              <a:cxnSpLocks/>
            </p:cNvCxnSpPr>
            <p:nvPr/>
          </p:nvCxnSpPr>
          <p:spPr>
            <a:xfrm flipH="1">
              <a:off x="2619736" y="2459112"/>
              <a:ext cx="157739" cy="1"/>
            </a:xfrm>
            <a:prstGeom prst="line">
              <a:avLst/>
            </a:prstGeom>
            <a:noFill/>
            <a:ln w="12700" cap="flat" cmpd="sng" algn="ctr">
              <a:solidFill>
                <a:srgbClr val="000000"/>
              </a:solidFill>
              <a:prstDash val="solid"/>
            </a:ln>
            <a:effectLst/>
          </p:spPr>
        </p:cxnSp>
        <p:sp>
          <p:nvSpPr>
            <p:cNvPr id="52" name="Rectangle: Rounded Corners 51">
              <a:extLst>
                <a:ext uri="{FF2B5EF4-FFF2-40B4-BE49-F238E27FC236}">
                  <a16:creationId xmlns:a16="http://schemas.microsoft.com/office/drawing/2014/main" id="{E1570693-2864-4378-04E0-60F61D730448}"/>
                </a:ext>
              </a:extLst>
            </p:cNvPr>
            <p:cNvSpPr/>
            <p:nvPr/>
          </p:nvSpPr>
          <p:spPr>
            <a:xfrm>
              <a:off x="2777476" y="2087856"/>
              <a:ext cx="6071803" cy="721319"/>
            </a:xfrm>
            <a:prstGeom prst="roundRect">
              <a:avLst>
                <a:gd name="adj" fmla="val 9040"/>
              </a:avLst>
            </a:prstGeom>
            <a:solidFill>
              <a:srgbClr val="FFFFFF"/>
            </a:solidFill>
            <a:ln w="12700" cap="flat" cmpd="sng" algn="ctr">
              <a:solidFill>
                <a:srgbClr val="000000"/>
              </a:solidFill>
              <a:prstDash val="solid"/>
            </a:ln>
            <a:effectLst/>
          </p:spPr>
          <p:txBody>
            <a:bodyPr rtlCol="0" anchor="ctr"/>
            <a:lstStyle/>
            <a:p>
              <a:pPr marL="0" marR="0" lvl="0" indent="0" algn="just" defTabSz="914400" eaLnBrk="1" fontAlgn="auto" latinLnBrk="0" hangingPunct="1">
                <a:lnSpc>
                  <a:spcPct val="130000"/>
                </a:lnSpc>
                <a:spcBef>
                  <a:spcPts val="0"/>
                </a:spcBef>
                <a:spcAft>
                  <a:spcPts val="100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Thấp</a:t>
              </a:r>
              <a:endParaRPr kumimoji="0" lang="en-US" sz="1800" b="0" i="0" u="none" strike="noStrike" kern="0" cap="none" spc="0" normalizeH="0" baseline="0" noProof="0" dirty="0">
                <a:ln>
                  <a:noFill/>
                </a:ln>
                <a:solidFill>
                  <a:srgbClr val="F1EEE5"/>
                </a:solidFill>
                <a:effectLst/>
                <a:uLnTx/>
                <a:uFillTx/>
                <a:latin typeface="Arial"/>
                <a:ea typeface="Calibri" panose="020F0502020204030204" pitchFamily="34" charset="0"/>
                <a:cs typeface="Arial" panose="020B0604020202020204" pitchFamily="34" charset="0"/>
              </a:endParaRPr>
            </a:p>
          </p:txBody>
        </p:sp>
      </p:grpSp>
      <p:cxnSp>
        <p:nvCxnSpPr>
          <p:cNvPr id="5" name="Connector: Elbow 4">
            <a:extLst>
              <a:ext uri="{FF2B5EF4-FFF2-40B4-BE49-F238E27FC236}">
                <a16:creationId xmlns:a16="http://schemas.microsoft.com/office/drawing/2014/main" id="{05AEB6A2-4021-0A9C-3723-E10A69367EF3}"/>
              </a:ext>
            </a:extLst>
          </p:cNvPr>
          <p:cNvCxnSpPr>
            <a:cxnSpLocks/>
            <a:stCxn id="36" idx="2"/>
            <a:endCxn id="6" idx="1"/>
          </p:cNvCxnSpPr>
          <p:nvPr/>
        </p:nvCxnSpPr>
        <p:spPr>
          <a:xfrm rot="16200000" flipH="1">
            <a:off x="2054168" y="2957505"/>
            <a:ext cx="555227" cy="891384"/>
          </a:xfrm>
          <a:prstGeom prst="bentConnector2">
            <a:avLst/>
          </a:prstGeom>
          <a:noFill/>
          <a:ln w="12700" cap="flat" cmpd="sng" algn="ctr">
            <a:solidFill>
              <a:srgbClr val="000000"/>
            </a:solidFill>
            <a:prstDash val="solid"/>
          </a:ln>
          <a:effectLst/>
        </p:spPr>
      </p:cxnSp>
      <p:sp>
        <p:nvSpPr>
          <p:cNvPr id="6" name="Rectangle: Rounded Corners 5">
            <a:extLst>
              <a:ext uri="{FF2B5EF4-FFF2-40B4-BE49-F238E27FC236}">
                <a16:creationId xmlns:a16="http://schemas.microsoft.com/office/drawing/2014/main" id="{86F1263F-7E42-DD33-9FA8-00109D04E371}"/>
              </a:ext>
            </a:extLst>
          </p:cNvPr>
          <p:cNvSpPr/>
          <p:nvPr/>
        </p:nvSpPr>
        <p:spPr>
          <a:xfrm>
            <a:off x="2777473" y="3255255"/>
            <a:ext cx="6071803" cy="851112"/>
          </a:xfrm>
          <a:prstGeom prst="roundRect">
            <a:avLst>
              <a:gd name="adj" fmla="val 9040"/>
            </a:avLst>
          </a:prstGeom>
          <a:solidFill>
            <a:srgbClr val="FFFFFF"/>
          </a:solidFill>
          <a:ln w="12700" cap="flat" cmpd="sng" algn="ctr">
            <a:solidFill>
              <a:srgbClr val="000000"/>
            </a:solidFill>
            <a:prstDash val="solid"/>
          </a:ln>
          <a:effectLst/>
        </p:spPr>
        <p:txBody>
          <a:bodyPr rtlCol="0" anchor="ctr"/>
          <a:lstStyle/>
          <a:p>
            <a:pPr lvl="0" algn="just">
              <a:lnSpc>
                <a:spcPct val="150000"/>
              </a:lnSpc>
              <a:spcAft>
                <a:spcPts val="1000"/>
              </a:spcAft>
              <a:buClrTx/>
              <a:defRPr/>
            </a:pPr>
            <a:r>
              <a:rPr lang="vi-VN" sz="1800">
                <a:latin typeface="Arial" panose="020B0604020202020204" pitchFamily="34" charset="0"/>
                <a:ea typeface="Calibri" panose="020F0502020204030204" pitchFamily="34" charset="0"/>
                <a:cs typeface="Arial" panose="020B0604020202020204" pitchFamily="34" charset="0"/>
              </a:rPr>
              <a:t>Amine bậc I và bậc II có nhiệt độ sôi cao hơn amine bậc III có khối lượng phân tử tương đương.</a:t>
            </a:r>
            <a:endParaRPr kumimoji="0" lang="en-US" sz="1800" b="0" i="0" u="none" strike="noStrike" kern="0" cap="none" spc="0" normalizeH="0" baseline="0" noProof="0" dirty="0">
              <a:ln>
                <a:noFill/>
              </a:ln>
              <a:solidFill>
                <a:srgbClr val="F1EEE5"/>
              </a:solidFill>
              <a:effectLst/>
              <a:uLnTx/>
              <a:uFillTx/>
              <a:latin typeface="Arial"/>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69678E77-A7DF-BE8C-978B-517CC7302E87}"/>
              </a:ext>
            </a:extLst>
          </p:cNvPr>
          <p:cNvGrpSpPr/>
          <p:nvPr/>
        </p:nvGrpSpPr>
        <p:grpSpPr>
          <a:xfrm>
            <a:off x="858860" y="4217620"/>
            <a:ext cx="1760876" cy="571362"/>
            <a:chOff x="858860" y="3952796"/>
            <a:chExt cx="1760876" cy="853120"/>
          </a:xfrm>
        </p:grpSpPr>
        <p:cxnSp>
          <p:nvCxnSpPr>
            <p:cNvPr id="10" name="Straight Connector 9">
              <a:extLst>
                <a:ext uri="{FF2B5EF4-FFF2-40B4-BE49-F238E27FC236}">
                  <a16:creationId xmlns:a16="http://schemas.microsoft.com/office/drawing/2014/main" id="{20A0D133-96A8-3BCB-CF7A-0019895ECDE8}"/>
                </a:ext>
              </a:extLst>
            </p:cNvPr>
            <p:cNvCxnSpPr>
              <a:cxnSpLocks/>
            </p:cNvCxnSpPr>
            <p:nvPr/>
          </p:nvCxnSpPr>
          <p:spPr>
            <a:xfrm flipH="1">
              <a:off x="858860" y="4357123"/>
              <a:ext cx="293583" cy="0"/>
            </a:xfrm>
            <a:prstGeom prst="line">
              <a:avLst/>
            </a:prstGeom>
            <a:noFill/>
            <a:ln w="12700" cap="flat" cmpd="sng" algn="ctr">
              <a:solidFill>
                <a:srgbClr val="000000"/>
              </a:solidFill>
              <a:prstDash val="solid"/>
            </a:ln>
            <a:effectLst/>
          </p:spPr>
        </p:cxnSp>
        <p:sp>
          <p:nvSpPr>
            <p:cNvPr id="11" name="Rectangle: Rounded Corners 10">
              <a:extLst>
                <a:ext uri="{FF2B5EF4-FFF2-40B4-BE49-F238E27FC236}">
                  <a16:creationId xmlns:a16="http://schemas.microsoft.com/office/drawing/2014/main" id="{FCC8C048-D733-1AA7-D531-441F1FED634A}"/>
                </a:ext>
              </a:extLst>
            </p:cNvPr>
            <p:cNvSpPr/>
            <p:nvPr/>
          </p:nvSpPr>
          <p:spPr>
            <a:xfrm>
              <a:off x="1152443" y="3952796"/>
              <a:ext cx="1467293" cy="853120"/>
            </a:xfrm>
            <a:prstGeom prst="roundRect">
              <a:avLst/>
            </a:prstGeom>
            <a:solidFill>
              <a:schemeClr val="accent3"/>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Độ</a:t>
              </a:r>
              <a:r>
                <a:rPr kumimoji="0" lang="en-US" sz="18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tan</a:t>
              </a:r>
            </a:p>
          </p:txBody>
        </p:sp>
      </p:grpSp>
      <p:grpSp>
        <p:nvGrpSpPr>
          <p:cNvPr id="12" name="Group 11">
            <a:extLst>
              <a:ext uri="{FF2B5EF4-FFF2-40B4-BE49-F238E27FC236}">
                <a16:creationId xmlns:a16="http://schemas.microsoft.com/office/drawing/2014/main" id="{33CE6A8F-CB83-43C1-4FAE-78DE590606C4}"/>
              </a:ext>
            </a:extLst>
          </p:cNvPr>
          <p:cNvGrpSpPr/>
          <p:nvPr/>
        </p:nvGrpSpPr>
        <p:grpSpPr>
          <a:xfrm>
            <a:off x="2619736" y="4219033"/>
            <a:ext cx="6229543" cy="570019"/>
            <a:chOff x="2619736" y="3954873"/>
            <a:chExt cx="6229543" cy="851114"/>
          </a:xfrm>
        </p:grpSpPr>
        <p:cxnSp>
          <p:nvCxnSpPr>
            <p:cNvPr id="13" name="Straight Connector 12">
              <a:extLst>
                <a:ext uri="{FF2B5EF4-FFF2-40B4-BE49-F238E27FC236}">
                  <a16:creationId xmlns:a16="http://schemas.microsoft.com/office/drawing/2014/main" id="{32D8EE94-9542-490B-2B1F-A713D3565865}"/>
                </a:ext>
              </a:extLst>
            </p:cNvPr>
            <p:cNvCxnSpPr>
              <a:cxnSpLocks/>
              <a:stCxn id="14" idx="1"/>
              <a:endCxn id="11" idx="3"/>
            </p:cNvCxnSpPr>
            <p:nvPr/>
          </p:nvCxnSpPr>
          <p:spPr>
            <a:xfrm flipH="1" flipV="1">
              <a:off x="2619736" y="4379323"/>
              <a:ext cx="157741" cy="1108"/>
            </a:xfrm>
            <a:prstGeom prst="line">
              <a:avLst/>
            </a:prstGeom>
            <a:noFill/>
            <a:ln w="12700" cap="flat" cmpd="sng" algn="ctr">
              <a:solidFill>
                <a:srgbClr val="000000"/>
              </a:solidFill>
              <a:prstDash val="solid"/>
            </a:ln>
            <a:effectLst/>
          </p:spPr>
        </p:cxnSp>
        <p:sp>
          <p:nvSpPr>
            <p:cNvPr id="14" name="Rectangle: Rounded Corners 13">
              <a:extLst>
                <a:ext uri="{FF2B5EF4-FFF2-40B4-BE49-F238E27FC236}">
                  <a16:creationId xmlns:a16="http://schemas.microsoft.com/office/drawing/2014/main" id="{7B6AFC4C-4791-8207-CC69-AC090C07ED4E}"/>
                </a:ext>
              </a:extLst>
            </p:cNvPr>
            <p:cNvSpPr/>
            <p:nvPr/>
          </p:nvSpPr>
          <p:spPr>
            <a:xfrm>
              <a:off x="2777477" y="3954873"/>
              <a:ext cx="6071802" cy="851114"/>
            </a:xfrm>
            <a:prstGeom prst="roundRect">
              <a:avLst>
                <a:gd name="adj" fmla="val 12430"/>
              </a:avLst>
            </a:prstGeom>
            <a:solidFill>
              <a:srgbClr val="FFFFFF"/>
            </a:solidFill>
            <a:ln w="12700" cap="flat" cmpd="sng" algn="ctr">
              <a:solidFill>
                <a:srgbClr val="000000"/>
              </a:solidFill>
              <a:prstDash val="solid"/>
            </a:ln>
            <a:effectLst/>
          </p:spPr>
          <p:txBody>
            <a:bodyPr rtlCol="0" anchor="ctr"/>
            <a:lstStyle/>
            <a:p>
              <a:pPr lvl="0" algn="just">
                <a:lnSpc>
                  <a:spcPct val="130000"/>
                </a:lnSpc>
                <a:spcAft>
                  <a:spcPts val="1000"/>
                </a:spcAft>
                <a:buClrTx/>
              </a:pPr>
              <a:r>
                <a:rPr kumimoji="0" lang="vi-VN" sz="18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Amine có số nguyên tử carbon </a:t>
              </a: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nhỏ</a:t>
              </a:r>
              <a:r>
                <a:rPr kumimoji="0" lang="vi-VN" sz="18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 tan nh</a:t>
              </a: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i</a:t>
              </a:r>
              <a:r>
                <a:rPr kumimoji="0" lang="vi-VN" sz="18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ều trong nước.</a:t>
              </a:r>
              <a:endParaRPr kumimoji="0" lang="en-US" sz="1800" b="0" i="0" u="none" strike="noStrike" kern="0" cap="none" spc="0" normalizeH="0" baseline="0" noProof="0" dirty="0">
                <a:ln>
                  <a:noFill/>
                </a:ln>
                <a:solidFill>
                  <a:srgbClr val="F1EEE5"/>
                </a:solidFill>
                <a:effectLst/>
                <a:uLnTx/>
                <a:uFillTx/>
                <a:latin typeface="Aria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4095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8"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par>
                                <p:cTn id="16" presetID="22" presetClass="entr" presetSubtype="8"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left)">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par>
                                <p:cTn id="43" presetID="22" presetClass="entr" presetSubtype="8"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B69B6E80-96D6-927E-0014-876C59898461}"/>
              </a:ext>
            </a:extLst>
          </p:cNvPr>
          <p:cNvSpPr/>
          <p:nvPr/>
        </p:nvSpPr>
        <p:spPr>
          <a:xfrm>
            <a:off x="0" y="381000"/>
            <a:ext cx="4572000" cy="736600"/>
          </a:xfrm>
          <a:prstGeom prst="homePlate">
            <a:avLst/>
          </a:prstGeom>
          <a:solidFill>
            <a:schemeClr val="accent5">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i="1">
                <a:solidFill>
                  <a:schemeClr val="bg1"/>
                </a:solidFill>
                <a:effectLst/>
                <a:latin typeface="+mn-lt"/>
                <a:ea typeface="Calibri" panose="020F0502020204030204" pitchFamily="34" charset="0"/>
                <a:cs typeface="Times New Roman" panose="02020603050405020304" pitchFamily="18" charset="0"/>
              </a:rPr>
              <a:t>Nhiệt độ sôi của các amine </a:t>
            </a:r>
            <a:endParaRPr lang="en-US" sz="2200" b="1" i="1">
              <a:solidFill>
                <a:schemeClr val="bg1"/>
              </a:solidFill>
              <a:latin typeface="+mn-lt"/>
            </a:endParaRPr>
          </a:p>
        </p:txBody>
      </p:sp>
      <p:grpSp>
        <p:nvGrpSpPr>
          <p:cNvPr id="15" name="Group 14">
            <a:extLst>
              <a:ext uri="{FF2B5EF4-FFF2-40B4-BE49-F238E27FC236}">
                <a16:creationId xmlns:a16="http://schemas.microsoft.com/office/drawing/2014/main" id="{A29E8F67-C5C7-7F2A-CC51-D298D20DF735}"/>
              </a:ext>
            </a:extLst>
          </p:cNvPr>
          <p:cNvGrpSpPr/>
          <p:nvPr/>
        </p:nvGrpSpPr>
        <p:grpSpPr>
          <a:xfrm>
            <a:off x="163993" y="1317511"/>
            <a:ext cx="3884637" cy="1388534"/>
            <a:chOff x="87794" y="2142067"/>
            <a:chExt cx="3884637" cy="1388534"/>
          </a:xfrm>
        </p:grpSpPr>
        <p:sp>
          <p:nvSpPr>
            <p:cNvPr id="8" name="Rectangle: Rounded Corners 7">
              <a:extLst>
                <a:ext uri="{FF2B5EF4-FFF2-40B4-BE49-F238E27FC236}">
                  <a16:creationId xmlns:a16="http://schemas.microsoft.com/office/drawing/2014/main" id="{E4361CC9-4CB9-35A7-9673-C6301E7874CF}"/>
                </a:ext>
              </a:extLst>
            </p:cNvPr>
            <p:cNvSpPr/>
            <p:nvPr/>
          </p:nvSpPr>
          <p:spPr>
            <a:xfrm>
              <a:off x="389468" y="2142067"/>
              <a:ext cx="3582963" cy="1388534"/>
            </a:xfrm>
            <a:prstGeom prst="roundRect">
              <a:avLst>
                <a:gd name="adj" fmla="val 62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cs typeface="Times New Roman" panose="02020603050405020304" pitchFamily="18" charset="0"/>
                </a:rPr>
                <a:t>Các amine bậc I và bậc II hình thành liên kết hydrogen liên phân tử</a:t>
              </a:r>
              <a:endParaRPr lang="en-US" sz="2000"/>
            </a:p>
          </p:txBody>
        </p:sp>
        <p:sp>
          <p:nvSpPr>
            <p:cNvPr id="14" name="Freeform 11">
              <a:extLst>
                <a:ext uri="{FF2B5EF4-FFF2-40B4-BE49-F238E27FC236}">
                  <a16:creationId xmlns:a16="http://schemas.microsoft.com/office/drawing/2014/main" id="{F2D686CF-E986-07B6-FDEF-82C6A1B527A6}"/>
                </a:ext>
              </a:extLst>
            </p:cNvPr>
            <p:cNvSpPr/>
            <p:nvPr/>
          </p:nvSpPr>
          <p:spPr>
            <a:xfrm>
              <a:off x="87794" y="2909244"/>
              <a:ext cx="603349" cy="621357"/>
            </a:xfrm>
            <a:custGeom>
              <a:avLst/>
              <a:gdLst/>
              <a:ahLst/>
              <a:cxnLst/>
              <a:rect l="l" t="t" r="r" b="b"/>
              <a:pathLst>
                <a:path w="2679900" h="2715912">
                  <a:moveTo>
                    <a:pt x="0" y="0"/>
                  </a:moveTo>
                  <a:lnTo>
                    <a:pt x="2679900" y="0"/>
                  </a:lnTo>
                  <a:lnTo>
                    <a:pt x="2679900" y="2715911"/>
                  </a:lnTo>
                  <a:lnTo>
                    <a:pt x="0" y="2715911"/>
                  </a:lnTo>
                  <a:lnTo>
                    <a:pt x="0" y="0"/>
                  </a:lnTo>
                  <a:close/>
                </a:path>
              </a:pathLst>
            </a:custGeom>
            <a:blipFill>
              <a:blip r:embed="rId2"/>
              <a:stretch>
                <a:fillRect/>
              </a:stretch>
            </a:blipFill>
          </p:spPr>
          <p:txBody>
            <a:bodyPr/>
            <a:lstStyle/>
            <a:p>
              <a:endParaRPr lang="en-US"/>
            </a:p>
          </p:txBody>
        </p:sp>
      </p:grpSp>
      <p:grpSp>
        <p:nvGrpSpPr>
          <p:cNvPr id="19" name="Group 18">
            <a:extLst>
              <a:ext uri="{FF2B5EF4-FFF2-40B4-BE49-F238E27FC236}">
                <a16:creationId xmlns:a16="http://schemas.microsoft.com/office/drawing/2014/main" id="{01532062-E7DE-9DB0-63E5-1674EBF015D6}"/>
              </a:ext>
            </a:extLst>
          </p:cNvPr>
          <p:cNvGrpSpPr/>
          <p:nvPr/>
        </p:nvGrpSpPr>
        <p:grpSpPr>
          <a:xfrm>
            <a:off x="4248051" y="1329124"/>
            <a:ext cx="4472615" cy="1388534"/>
            <a:chOff x="2834118" y="2142067"/>
            <a:chExt cx="4472615" cy="1388534"/>
          </a:xfrm>
        </p:grpSpPr>
        <p:grpSp>
          <p:nvGrpSpPr>
            <p:cNvPr id="17" name="Group 16">
              <a:extLst>
                <a:ext uri="{FF2B5EF4-FFF2-40B4-BE49-F238E27FC236}">
                  <a16:creationId xmlns:a16="http://schemas.microsoft.com/office/drawing/2014/main" id="{D7D38CB0-5AB7-D304-4F06-682D4FD6EC48}"/>
                </a:ext>
              </a:extLst>
            </p:cNvPr>
            <p:cNvGrpSpPr/>
            <p:nvPr/>
          </p:nvGrpSpPr>
          <p:grpSpPr>
            <a:xfrm>
              <a:off x="3422095" y="2142067"/>
              <a:ext cx="3884638" cy="1388534"/>
              <a:chOff x="3271257" y="2142067"/>
              <a:chExt cx="3884638" cy="1388534"/>
            </a:xfrm>
          </p:grpSpPr>
          <p:sp>
            <p:nvSpPr>
              <p:cNvPr id="12" name="Rectangle: Rounded Corners 11">
                <a:extLst>
                  <a:ext uri="{FF2B5EF4-FFF2-40B4-BE49-F238E27FC236}">
                    <a16:creationId xmlns:a16="http://schemas.microsoft.com/office/drawing/2014/main" id="{A20847C0-FF25-B489-2214-9764086DFC05}"/>
                  </a:ext>
                </a:extLst>
              </p:cNvPr>
              <p:cNvSpPr/>
              <p:nvPr/>
            </p:nvSpPr>
            <p:spPr>
              <a:xfrm>
                <a:off x="3572932" y="2142067"/>
                <a:ext cx="3582963" cy="1388534"/>
              </a:xfrm>
              <a:prstGeom prst="roundRect">
                <a:avLst>
                  <a:gd name="adj" fmla="val 62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ffectLst/>
                    <a:ea typeface="Calibri" panose="020F0502020204030204" pitchFamily="34" charset="0"/>
                    <a:cs typeface="Times New Roman" panose="02020603050405020304" pitchFamily="18" charset="0"/>
                  </a:rPr>
                  <a:t>N</a:t>
                </a:r>
                <a:r>
                  <a:rPr lang="vi-VN" sz="2000">
                    <a:solidFill>
                      <a:srgbClr val="000000"/>
                    </a:solidFill>
                    <a:effectLst/>
                    <a:ea typeface="Calibri" panose="020F0502020204030204" pitchFamily="34" charset="0"/>
                    <a:cs typeface="Times New Roman" panose="02020603050405020304" pitchFamily="18" charset="0"/>
                  </a:rPr>
                  <a:t>hiệt độ nóng chảy, nhiệt độ sôi cao hơn amine bậc III. </a:t>
                </a:r>
                <a:endParaRPr lang="en-US" sz="2000"/>
              </a:p>
            </p:txBody>
          </p:sp>
          <p:sp>
            <p:nvSpPr>
              <p:cNvPr id="16" name="Freeform 11">
                <a:extLst>
                  <a:ext uri="{FF2B5EF4-FFF2-40B4-BE49-F238E27FC236}">
                    <a16:creationId xmlns:a16="http://schemas.microsoft.com/office/drawing/2014/main" id="{22961C02-66D8-2E5D-421A-4DA79D98720E}"/>
                  </a:ext>
                </a:extLst>
              </p:cNvPr>
              <p:cNvSpPr/>
              <p:nvPr/>
            </p:nvSpPr>
            <p:spPr>
              <a:xfrm>
                <a:off x="3271257" y="2909244"/>
                <a:ext cx="603349" cy="621357"/>
              </a:xfrm>
              <a:custGeom>
                <a:avLst/>
                <a:gdLst/>
                <a:ahLst/>
                <a:cxnLst/>
                <a:rect l="l" t="t" r="r" b="b"/>
                <a:pathLst>
                  <a:path w="2679900" h="2715912">
                    <a:moveTo>
                      <a:pt x="0" y="0"/>
                    </a:moveTo>
                    <a:lnTo>
                      <a:pt x="2679900" y="0"/>
                    </a:lnTo>
                    <a:lnTo>
                      <a:pt x="2679900" y="2715911"/>
                    </a:lnTo>
                    <a:lnTo>
                      <a:pt x="0" y="2715911"/>
                    </a:lnTo>
                    <a:lnTo>
                      <a:pt x="0" y="0"/>
                    </a:lnTo>
                    <a:close/>
                  </a:path>
                </a:pathLst>
              </a:custGeom>
              <a:blipFill>
                <a:blip r:embed="rId2"/>
                <a:stretch>
                  <a:fillRect/>
                </a:stretch>
              </a:blipFill>
            </p:spPr>
            <p:txBody>
              <a:bodyPr/>
              <a:lstStyle/>
              <a:p>
                <a:endParaRPr lang="en-US"/>
              </a:p>
            </p:txBody>
          </p:sp>
        </p:grpSp>
        <p:sp>
          <p:nvSpPr>
            <p:cNvPr id="18" name="Arrow: Right 17">
              <a:extLst>
                <a:ext uri="{FF2B5EF4-FFF2-40B4-BE49-F238E27FC236}">
                  <a16:creationId xmlns:a16="http://schemas.microsoft.com/office/drawing/2014/main" id="{77C0BB6D-3889-98DC-BFD0-D8AC0C7AC7C1}"/>
                </a:ext>
              </a:extLst>
            </p:cNvPr>
            <p:cNvSpPr/>
            <p:nvPr/>
          </p:nvSpPr>
          <p:spPr>
            <a:xfrm>
              <a:off x="2834118" y="2596729"/>
              <a:ext cx="587977" cy="48463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B1D6EB0C-93F3-DFBD-362F-245D1BC47F11}"/>
              </a:ext>
            </a:extLst>
          </p:cNvPr>
          <p:cNvGrpSpPr/>
          <p:nvPr/>
        </p:nvGrpSpPr>
        <p:grpSpPr>
          <a:xfrm>
            <a:off x="6310234" y="2823193"/>
            <a:ext cx="2530555" cy="2107963"/>
            <a:chOff x="6258523" y="2861356"/>
            <a:chExt cx="2530555" cy="2107963"/>
          </a:xfrm>
        </p:grpSpPr>
        <p:sp>
          <p:nvSpPr>
            <p:cNvPr id="7" name="TextBox 6">
              <a:extLst>
                <a:ext uri="{FF2B5EF4-FFF2-40B4-BE49-F238E27FC236}">
                  <a16:creationId xmlns:a16="http://schemas.microsoft.com/office/drawing/2014/main" id="{C680E485-D1A9-5DAE-E67F-72EEDB584F39}"/>
                </a:ext>
              </a:extLst>
            </p:cNvPr>
            <p:cNvSpPr txBox="1"/>
            <p:nvPr/>
          </p:nvSpPr>
          <p:spPr>
            <a:xfrm>
              <a:off x="6258523" y="2861356"/>
              <a:ext cx="2419809" cy="1881990"/>
            </a:xfrm>
            <a:prstGeom prst="rect">
              <a:avLst/>
            </a:prstGeom>
            <a:noFill/>
          </p:spPr>
          <p:txBody>
            <a:bodyPr wrap="square">
              <a:spAutoFit/>
            </a:bodyPr>
            <a:lstStyle/>
            <a:p>
              <a:pPr algn="just">
                <a:lnSpc>
                  <a:spcPct val="150000"/>
                </a:lnSpc>
                <a:spcAft>
                  <a:spcPts val="1000"/>
                </a:spcAft>
              </a:pPr>
              <a:r>
                <a:rPr lang="vi-VN" sz="2000" b="1" i="1">
                  <a:solidFill>
                    <a:srgbClr val="FF0000"/>
                  </a:solidFill>
                  <a:effectLst/>
                  <a:latin typeface="+mn-lt"/>
                  <a:ea typeface="Calibri" panose="020F0502020204030204" pitchFamily="34" charset="0"/>
                  <a:cs typeface="Times New Roman" panose="02020603050405020304" pitchFamily="18" charset="0"/>
                </a:rPr>
                <a:t>Trong một số trường hợp, nhiệt độ biến đổi không theo quy luật.</a:t>
              </a:r>
              <a:endParaRPr lang="en-US" sz="1800" b="1" i="1">
                <a:solidFill>
                  <a:srgbClr val="FF0000"/>
                </a:solidFill>
                <a:effectLst/>
                <a:latin typeface="+mn-lt"/>
                <a:ea typeface="Calibri" panose="020F0502020204030204" pitchFamily="34" charset="0"/>
              </a:endParaRPr>
            </a:p>
          </p:txBody>
        </p:sp>
        <p:pic>
          <p:nvPicPr>
            <p:cNvPr id="34" name="Picture 31">
              <a:extLst>
                <a:ext uri="{FF2B5EF4-FFF2-40B4-BE49-F238E27FC236}">
                  <a16:creationId xmlns:a16="http://schemas.microsoft.com/office/drawing/2014/main" id="{26EC4851-0F80-E10C-55B6-12A25E0339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205606" y="4385847"/>
              <a:ext cx="583472" cy="583472"/>
            </a:xfrm>
            <a:prstGeom prst="rect">
              <a:avLst/>
            </a:prstGeom>
          </p:spPr>
        </p:pic>
      </p:grpSp>
      <p:grpSp>
        <p:nvGrpSpPr>
          <p:cNvPr id="6" name="Group 5">
            <a:extLst>
              <a:ext uri="{FF2B5EF4-FFF2-40B4-BE49-F238E27FC236}">
                <a16:creationId xmlns:a16="http://schemas.microsoft.com/office/drawing/2014/main" id="{F02522FB-D340-9AA3-DB7E-B6B7673925E8}"/>
              </a:ext>
            </a:extLst>
          </p:cNvPr>
          <p:cNvGrpSpPr/>
          <p:nvPr/>
        </p:nvGrpSpPr>
        <p:grpSpPr>
          <a:xfrm>
            <a:off x="465668" y="2959150"/>
            <a:ext cx="2248288" cy="1803350"/>
            <a:chOff x="465668" y="2959150"/>
            <a:chExt cx="2248288" cy="1803350"/>
          </a:xfrm>
        </p:grpSpPr>
        <p:sp>
          <p:nvSpPr>
            <p:cNvPr id="21" name="Rectangle: Rounded Corners 20">
              <a:extLst>
                <a:ext uri="{FF2B5EF4-FFF2-40B4-BE49-F238E27FC236}">
                  <a16:creationId xmlns:a16="http://schemas.microsoft.com/office/drawing/2014/main" id="{3E41BB19-93B7-2B5D-E850-3CB554D49B05}"/>
                </a:ext>
              </a:extLst>
            </p:cNvPr>
            <p:cNvSpPr/>
            <p:nvPr/>
          </p:nvSpPr>
          <p:spPr>
            <a:xfrm>
              <a:off x="465668" y="2959150"/>
              <a:ext cx="2046386" cy="1388534"/>
            </a:xfrm>
            <a:prstGeom prst="roundRect">
              <a:avLst>
                <a:gd name="adj" fmla="val 62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000">
                  <a:solidFill>
                    <a:srgbClr val="000000"/>
                  </a:solidFill>
                  <a:ea typeface="Calibri" panose="020F0502020204030204" pitchFamily="34" charset="0"/>
                  <a:cs typeface="Times New Roman" panose="02020603050405020304" pitchFamily="18" charset="0"/>
                </a:rPr>
                <a:t>T</a:t>
              </a:r>
              <a:r>
                <a:rPr lang="nl-NL" sz="2000">
                  <a:solidFill>
                    <a:srgbClr val="000000"/>
                  </a:solidFill>
                  <a:effectLst/>
                  <a:ea typeface="Calibri" panose="020F0502020204030204" pitchFamily="34" charset="0"/>
                  <a:cs typeface="Times New Roman" panose="02020603050405020304" pitchFamily="18" charset="0"/>
                </a:rPr>
                <a:t>ương tác Van der Waals tăng </a:t>
              </a:r>
              <a:endParaRPr lang="en-US" sz="2000"/>
            </a:p>
          </p:txBody>
        </p:sp>
        <p:sp>
          <p:nvSpPr>
            <p:cNvPr id="4" name="Freeform 10">
              <a:extLst>
                <a:ext uri="{FF2B5EF4-FFF2-40B4-BE49-F238E27FC236}">
                  <a16:creationId xmlns:a16="http://schemas.microsoft.com/office/drawing/2014/main" id="{74ABAB70-3B52-0C25-44F5-EA79CD38E85C}"/>
                </a:ext>
              </a:extLst>
            </p:cNvPr>
            <p:cNvSpPr/>
            <p:nvPr/>
          </p:nvSpPr>
          <p:spPr>
            <a:xfrm>
              <a:off x="2205429" y="3875288"/>
              <a:ext cx="508527" cy="887212"/>
            </a:xfrm>
            <a:custGeom>
              <a:avLst/>
              <a:gdLst/>
              <a:ahLst/>
              <a:cxnLst/>
              <a:rect l="l" t="t" r="r" b="b"/>
              <a:pathLst>
                <a:path w="1930957" h="3258689">
                  <a:moveTo>
                    <a:pt x="0" y="0"/>
                  </a:moveTo>
                  <a:lnTo>
                    <a:pt x="1930956" y="0"/>
                  </a:lnTo>
                  <a:lnTo>
                    <a:pt x="1930956" y="3258690"/>
                  </a:lnTo>
                  <a:lnTo>
                    <a:pt x="0" y="3258690"/>
                  </a:lnTo>
                  <a:lnTo>
                    <a:pt x="0" y="0"/>
                  </a:lnTo>
                  <a:close/>
                </a:path>
              </a:pathLst>
            </a:custGeom>
            <a:blipFill>
              <a:blip r:embed="rId5"/>
              <a:stretch>
                <a:fillRect/>
              </a:stretch>
            </a:blipFill>
          </p:spPr>
          <p:txBody>
            <a:bodyPr/>
            <a:lstStyle/>
            <a:p>
              <a:endParaRPr lang="en-US"/>
            </a:p>
          </p:txBody>
        </p:sp>
      </p:grpSp>
      <p:grpSp>
        <p:nvGrpSpPr>
          <p:cNvPr id="10" name="Group 9">
            <a:extLst>
              <a:ext uri="{FF2B5EF4-FFF2-40B4-BE49-F238E27FC236}">
                <a16:creationId xmlns:a16="http://schemas.microsoft.com/office/drawing/2014/main" id="{7706D96B-D9FC-7BE1-0B5C-24C635A6E5C6}"/>
              </a:ext>
            </a:extLst>
          </p:cNvPr>
          <p:cNvGrpSpPr/>
          <p:nvPr/>
        </p:nvGrpSpPr>
        <p:grpSpPr>
          <a:xfrm>
            <a:off x="2610530" y="2970763"/>
            <a:ext cx="3597537" cy="1791737"/>
            <a:chOff x="2610530" y="2970763"/>
            <a:chExt cx="3597537" cy="1791737"/>
          </a:xfrm>
        </p:grpSpPr>
        <p:grpSp>
          <p:nvGrpSpPr>
            <p:cNvPr id="23" name="Group 22">
              <a:extLst>
                <a:ext uri="{FF2B5EF4-FFF2-40B4-BE49-F238E27FC236}">
                  <a16:creationId xmlns:a16="http://schemas.microsoft.com/office/drawing/2014/main" id="{29EB2D92-1784-CC95-9123-C3BBCB332E2B}"/>
                </a:ext>
              </a:extLst>
            </p:cNvPr>
            <p:cNvGrpSpPr/>
            <p:nvPr/>
          </p:nvGrpSpPr>
          <p:grpSpPr>
            <a:xfrm>
              <a:off x="2610530" y="2970763"/>
              <a:ext cx="3456617" cy="1388534"/>
              <a:chOff x="2834118" y="2142067"/>
              <a:chExt cx="3456617" cy="1388534"/>
            </a:xfrm>
          </p:grpSpPr>
          <p:sp>
            <p:nvSpPr>
              <p:cNvPr id="26" name="Rectangle: Rounded Corners 25">
                <a:extLst>
                  <a:ext uri="{FF2B5EF4-FFF2-40B4-BE49-F238E27FC236}">
                    <a16:creationId xmlns:a16="http://schemas.microsoft.com/office/drawing/2014/main" id="{02A2A90F-D4B4-834E-89BD-ADBF0EEBE431}"/>
                  </a:ext>
                </a:extLst>
              </p:cNvPr>
              <p:cNvSpPr/>
              <p:nvPr/>
            </p:nvSpPr>
            <p:spPr>
              <a:xfrm>
                <a:off x="3723771" y="2142067"/>
                <a:ext cx="2566964" cy="1388534"/>
              </a:xfrm>
              <a:prstGeom prst="roundRect">
                <a:avLst>
                  <a:gd name="adj" fmla="val 62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N</a:t>
                </a:r>
                <a:r>
                  <a:rPr lang="en-US" sz="2000">
                    <a:solidFill>
                      <a:srgbClr val="000000"/>
                    </a:solidFill>
                    <a:effectLst/>
                    <a:ea typeface="Calibri" panose="020F0502020204030204" pitchFamily="34" charset="0"/>
                    <a:cs typeface="Times New Roman" panose="02020603050405020304" pitchFamily="18" charset="0"/>
                  </a:rPr>
                  <a:t>hiệt độ nóng chảy, nhiệt độ sôi tăng</a:t>
                </a:r>
                <a:endParaRPr lang="en-US" sz="2000"/>
              </a:p>
            </p:txBody>
          </p:sp>
          <p:sp>
            <p:nvSpPr>
              <p:cNvPr id="25" name="Arrow: Right 24">
                <a:extLst>
                  <a:ext uri="{FF2B5EF4-FFF2-40B4-BE49-F238E27FC236}">
                    <a16:creationId xmlns:a16="http://schemas.microsoft.com/office/drawing/2014/main" id="{7E1E8B38-A10B-5459-CA07-561EE23EFD23}"/>
                  </a:ext>
                </a:extLst>
              </p:cNvPr>
              <p:cNvSpPr/>
              <p:nvPr/>
            </p:nvSpPr>
            <p:spPr>
              <a:xfrm>
                <a:off x="2834118" y="2596729"/>
                <a:ext cx="587977" cy="48463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10">
              <a:extLst>
                <a:ext uri="{FF2B5EF4-FFF2-40B4-BE49-F238E27FC236}">
                  <a16:creationId xmlns:a16="http://schemas.microsoft.com/office/drawing/2014/main" id="{E30878F9-5DB6-53D1-16F6-73A0FC302903}"/>
                </a:ext>
              </a:extLst>
            </p:cNvPr>
            <p:cNvSpPr/>
            <p:nvPr/>
          </p:nvSpPr>
          <p:spPr>
            <a:xfrm>
              <a:off x="5699540" y="3875288"/>
              <a:ext cx="508527" cy="887212"/>
            </a:xfrm>
            <a:custGeom>
              <a:avLst/>
              <a:gdLst/>
              <a:ahLst/>
              <a:cxnLst/>
              <a:rect l="l" t="t" r="r" b="b"/>
              <a:pathLst>
                <a:path w="1930957" h="3258689">
                  <a:moveTo>
                    <a:pt x="0" y="0"/>
                  </a:moveTo>
                  <a:lnTo>
                    <a:pt x="1930956" y="0"/>
                  </a:lnTo>
                  <a:lnTo>
                    <a:pt x="1930956" y="3258690"/>
                  </a:lnTo>
                  <a:lnTo>
                    <a:pt x="0" y="3258690"/>
                  </a:lnTo>
                  <a:lnTo>
                    <a:pt x="0" y="0"/>
                  </a:lnTo>
                  <a:close/>
                </a:path>
              </a:pathLst>
            </a:custGeom>
            <a:blipFill>
              <a:blip r:embed="rId5"/>
              <a:stretch>
                <a:fillRect/>
              </a:stretch>
            </a:blipFill>
          </p:spPr>
          <p:txBody>
            <a:bodyPr/>
            <a:lstStyle/>
            <a:p>
              <a:endParaRPr lang="en-US"/>
            </a:p>
          </p:txBody>
        </p:sp>
      </p:grpSp>
    </p:spTree>
    <p:extLst>
      <p:ext uri="{BB962C8B-B14F-4D97-AF65-F5344CB8AC3E}">
        <p14:creationId xmlns:p14="http://schemas.microsoft.com/office/powerpoint/2010/main" val="253615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B69B6E80-96D6-927E-0014-876C59898461}"/>
              </a:ext>
            </a:extLst>
          </p:cNvPr>
          <p:cNvSpPr/>
          <p:nvPr/>
        </p:nvSpPr>
        <p:spPr>
          <a:xfrm>
            <a:off x="0" y="530202"/>
            <a:ext cx="4691585" cy="736600"/>
          </a:xfrm>
          <a:prstGeom prst="homePlate">
            <a:avLst/>
          </a:prstGeom>
          <a:solidFill>
            <a:schemeClr val="accent5">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bg1"/>
                </a:solidFill>
                <a:ea typeface="Calibri" panose="020F0502020204030204" pitchFamily="34" charset="0"/>
                <a:cs typeface="Times New Roman" panose="02020603050405020304" pitchFamily="18" charset="0"/>
              </a:rPr>
              <a:t>Độ tan trong nước của amine:</a:t>
            </a:r>
            <a:endParaRPr lang="en-US" sz="2200" b="1" i="1">
              <a:solidFill>
                <a:schemeClr val="bg1"/>
              </a:solidFill>
              <a:latin typeface="+mn-lt"/>
            </a:endParaRPr>
          </a:p>
        </p:txBody>
      </p:sp>
      <p:sp>
        <p:nvSpPr>
          <p:cNvPr id="3" name="TextBox 2">
            <a:extLst>
              <a:ext uri="{FF2B5EF4-FFF2-40B4-BE49-F238E27FC236}">
                <a16:creationId xmlns:a16="http://schemas.microsoft.com/office/drawing/2014/main" id="{6F42BA89-E40D-FE49-E854-3C6FE7EDF79A}"/>
              </a:ext>
            </a:extLst>
          </p:cNvPr>
          <p:cNvSpPr txBox="1"/>
          <p:nvPr/>
        </p:nvSpPr>
        <p:spPr>
          <a:xfrm>
            <a:off x="325967" y="1442064"/>
            <a:ext cx="8149166" cy="400110"/>
          </a:xfrm>
          <a:prstGeom prst="rect">
            <a:avLst/>
          </a:prstGeom>
          <a:noFill/>
        </p:spPr>
        <p:txBody>
          <a:bodyPr wrap="square">
            <a:spAutoFit/>
          </a:bodyPr>
          <a:lstStyle/>
          <a:p>
            <a:pPr algn="just"/>
            <a:r>
              <a:rPr lang="vi-VN" sz="2000"/>
              <a:t>Các amine tạo được liên kết hydrogen với nước nên tan trong nước</a:t>
            </a:r>
            <a:r>
              <a:rPr lang="en-US" sz="2000"/>
              <a:t>.</a:t>
            </a:r>
          </a:p>
        </p:txBody>
      </p:sp>
      <p:grpSp>
        <p:nvGrpSpPr>
          <p:cNvPr id="6" name="Group 5">
            <a:extLst>
              <a:ext uri="{FF2B5EF4-FFF2-40B4-BE49-F238E27FC236}">
                <a16:creationId xmlns:a16="http://schemas.microsoft.com/office/drawing/2014/main" id="{45F1EFFD-39D2-460C-4751-007705C551E6}"/>
              </a:ext>
            </a:extLst>
          </p:cNvPr>
          <p:cNvGrpSpPr/>
          <p:nvPr/>
        </p:nvGrpSpPr>
        <p:grpSpPr>
          <a:xfrm>
            <a:off x="804334" y="2095143"/>
            <a:ext cx="1617132" cy="1964675"/>
            <a:chOff x="465668" y="2383009"/>
            <a:chExt cx="1617132" cy="1964675"/>
          </a:xfrm>
        </p:grpSpPr>
        <p:sp>
          <p:nvSpPr>
            <p:cNvPr id="21" name="Rectangle: Rounded Corners 20">
              <a:extLst>
                <a:ext uri="{FF2B5EF4-FFF2-40B4-BE49-F238E27FC236}">
                  <a16:creationId xmlns:a16="http://schemas.microsoft.com/office/drawing/2014/main" id="{3E41BB19-93B7-2B5D-E850-3CB554D49B05}"/>
                </a:ext>
              </a:extLst>
            </p:cNvPr>
            <p:cNvSpPr/>
            <p:nvPr/>
          </p:nvSpPr>
          <p:spPr>
            <a:xfrm>
              <a:off x="465668" y="2959150"/>
              <a:ext cx="1617132" cy="1388534"/>
            </a:xfrm>
            <a:prstGeom prst="roundRect">
              <a:avLst>
                <a:gd name="adj" fmla="val 62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000">
                  <a:solidFill>
                    <a:srgbClr val="000000"/>
                  </a:solidFill>
                  <a:ea typeface="Calibri" panose="020F0502020204030204" pitchFamily="34" charset="0"/>
                  <a:cs typeface="Times New Roman" panose="02020603050405020304" pitchFamily="18" charset="0"/>
                </a:rPr>
                <a:t>Mạch carbon tăng</a:t>
              </a:r>
              <a:endParaRPr lang="en-US" sz="2000"/>
            </a:p>
          </p:txBody>
        </p:sp>
        <p:sp>
          <p:nvSpPr>
            <p:cNvPr id="4" name="Freeform 15">
              <a:extLst>
                <a:ext uri="{FF2B5EF4-FFF2-40B4-BE49-F238E27FC236}">
                  <a16:creationId xmlns:a16="http://schemas.microsoft.com/office/drawing/2014/main" id="{446C8EF0-B9B9-AC0C-1988-A03B390C6301}"/>
                </a:ext>
              </a:extLst>
            </p:cNvPr>
            <p:cNvSpPr/>
            <p:nvPr/>
          </p:nvSpPr>
          <p:spPr>
            <a:xfrm>
              <a:off x="898137" y="2383009"/>
              <a:ext cx="752193" cy="848476"/>
            </a:xfrm>
            <a:custGeom>
              <a:avLst/>
              <a:gdLst/>
              <a:ahLst/>
              <a:cxnLst/>
              <a:rect l="l" t="t" r="r" b="b"/>
              <a:pathLst>
                <a:path w="1946465" h="2268117">
                  <a:moveTo>
                    <a:pt x="0" y="0"/>
                  </a:moveTo>
                  <a:lnTo>
                    <a:pt x="1946465" y="0"/>
                  </a:lnTo>
                  <a:lnTo>
                    <a:pt x="1946465" y="2268117"/>
                  </a:lnTo>
                  <a:lnTo>
                    <a:pt x="0" y="2268117"/>
                  </a:lnTo>
                  <a:lnTo>
                    <a:pt x="0" y="0"/>
                  </a:lnTo>
                  <a:close/>
                </a:path>
              </a:pathLst>
            </a:custGeom>
            <a:blipFill>
              <a:blip r:embed="rId2"/>
              <a:stretch>
                <a:fillRect/>
              </a:stretch>
            </a:blipFill>
          </p:spPr>
          <p:txBody>
            <a:bodyPr/>
            <a:lstStyle/>
            <a:p>
              <a:endParaRPr lang="en-US"/>
            </a:p>
          </p:txBody>
        </p:sp>
      </p:grpSp>
      <p:grpSp>
        <p:nvGrpSpPr>
          <p:cNvPr id="10" name="Group 9">
            <a:extLst>
              <a:ext uri="{FF2B5EF4-FFF2-40B4-BE49-F238E27FC236}">
                <a16:creationId xmlns:a16="http://schemas.microsoft.com/office/drawing/2014/main" id="{EB5A908B-34F2-9678-A7A4-F047A4B7A225}"/>
              </a:ext>
            </a:extLst>
          </p:cNvPr>
          <p:cNvGrpSpPr/>
          <p:nvPr/>
        </p:nvGrpSpPr>
        <p:grpSpPr>
          <a:xfrm>
            <a:off x="2602063" y="2083530"/>
            <a:ext cx="3392334" cy="1976288"/>
            <a:chOff x="2610530" y="2383009"/>
            <a:chExt cx="3392334" cy="1976288"/>
          </a:xfrm>
        </p:grpSpPr>
        <p:grpSp>
          <p:nvGrpSpPr>
            <p:cNvPr id="23" name="Group 22">
              <a:extLst>
                <a:ext uri="{FF2B5EF4-FFF2-40B4-BE49-F238E27FC236}">
                  <a16:creationId xmlns:a16="http://schemas.microsoft.com/office/drawing/2014/main" id="{29EB2D92-1784-CC95-9123-C3BBCB332E2B}"/>
                </a:ext>
              </a:extLst>
            </p:cNvPr>
            <p:cNvGrpSpPr/>
            <p:nvPr/>
          </p:nvGrpSpPr>
          <p:grpSpPr>
            <a:xfrm>
              <a:off x="2610530" y="2970763"/>
              <a:ext cx="3392334" cy="1388534"/>
              <a:chOff x="2834118" y="2142067"/>
              <a:chExt cx="3392334" cy="1388534"/>
            </a:xfrm>
          </p:grpSpPr>
          <p:sp>
            <p:nvSpPr>
              <p:cNvPr id="26" name="Rectangle: Rounded Corners 25">
                <a:extLst>
                  <a:ext uri="{FF2B5EF4-FFF2-40B4-BE49-F238E27FC236}">
                    <a16:creationId xmlns:a16="http://schemas.microsoft.com/office/drawing/2014/main" id="{02A2A90F-D4B4-834E-89BD-ADBF0EEBE431}"/>
                  </a:ext>
                </a:extLst>
              </p:cNvPr>
              <p:cNvSpPr/>
              <p:nvPr/>
            </p:nvSpPr>
            <p:spPr>
              <a:xfrm>
                <a:off x="3562902" y="2142067"/>
                <a:ext cx="2663550" cy="1388534"/>
              </a:xfrm>
              <a:prstGeom prst="roundRect">
                <a:avLst>
                  <a:gd name="adj" fmla="val 62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Tí</a:t>
                </a:r>
                <a:r>
                  <a:rPr lang="vi-VN" sz="2000">
                    <a:solidFill>
                      <a:srgbClr val="000000"/>
                    </a:solidFill>
                    <a:ea typeface="Calibri" panose="020F0502020204030204" pitchFamily="34" charset="0"/>
                    <a:cs typeface="Times New Roman" panose="02020603050405020304" pitchFamily="18" charset="0"/>
                  </a:rPr>
                  <a:t>nh kị nước của gốc hydrocarbon tăng</a:t>
                </a:r>
                <a:endParaRPr lang="en-US" sz="2000"/>
              </a:p>
            </p:txBody>
          </p:sp>
          <p:sp>
            <p:nvSpPr>
              <p:cNvPr id="25" name="Arrow: Right 24">
                <a:extLst>
                  <a:ext uri="{FF2B5EF4-FFF2-40B4-BE49-F238E27FC236}">
                    <a16:creationId xmlns:a16="http://schemas.microsoft.com/office/drawing/2014/main" id="{7E1E8B38-A10B-5459-CA07-561EE23EFD23}"/>
                  </a:ext>
                </a:extLst>
              </p:cNvPr>
              <p:cNvSpPr/>
              <p:nvPr/>
            </p:nvSpPr>
            <p:spPr>
              <a:xfrm>
                <a:off x="2834118" y="2596729"/>
                <a:ext cx="587977" cy="48463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15">
              <a:extLst>
                <a:ext uri="{FF2B5EF4-FFF2-40B4-BE49-F238E27FC236}">
                  <a16:creationId xmlns:a16="http://schemas.microsoft.com/office/drawing/2014/main" id="{B5AD4AE6-D425-82D5-859E-31541F8729AF}"/>
                </a:ext>
              </a:extLst>
            </p:cNvPr>
            <p:cNvSpPr/>
            <p:nvPr/>
          </p:nvSpPr>
          <p:spPr>
            <a:xfrm>
              <a:off x="4294992" y="2383009"/>
              <a:ext cx="752193" cy="848476"/>
            </a:xfrm>
            <a:custGeom>
              <a:avLst/>
              <a:gdLst/>
              <a:ahLst/>
              <a:cxnLst/>
              <a:rect l="l" t="t" r="r" b="b"/>
              <a:pathLst>
                <a:path w="1946465" h="2268117">
                  <a:moveTo>
                    <a:pt x="0" y="0"/>
                  </a:moveTo>
                  <a:lnTo>
                    <a:pt x="1946465" y="0"/>
                  </a:lnTo>
                  <a:lnTo>
                    <a:pt x="1946465" y="2268117"/>
                  </a:lnTo>
                  <a:lnTo>
                    <a:pt x="0" y="2268117"/>
                  </a:lnTo>
                  <a:lnTo>
                    <a:pt x="0" y="0"/>
                  </a:lnTo>
                  <a:close/>
                </a:path>
              </a:pathLst>
            </a:custGeom>
            <a:blipFill>
              <a:blip r:embed="rId2"/>
              <a:stretch>
                <a:fillRect/>
              </a:stretch>
            </a:blipFill>
          </p:spPr>
          <p:txBody>
            <a:bodyPr/>
            <a:lstStyle/>
            <a:p>
              <a:endParaRPr lang="en-US"/>
            </a:p>
          </p:txBody>
        </p:sp>
      </p:grpSp>
      <p:grpSp>
        <p:nvGrpSpPr>
          <p:cNvPr id="11" name="Group 10">
            <a:extLst>
              <a:ext uri="{FF2B5EF4-FFF2-40B4-BE49-F238E27FC236}">
                <a16:creationId xmlns:a16="http://schemas.microsoft.com/office/drawing/2014/main" id="{CEAF702D-D552-F8AC-427E-6D6AFB72A275}"/>
              </a:ext>
            </a:extLst>
          </p:cNvPr>
          <p:cNvGrpSpPr/>
          <p:nvPr/>
        </p:nvGrpSpPr>
        <p:grpSpPr>
          <a:xfrm>
            <a:off x="6163289" y="2083530"/>
            <a:ext cx="2128637" cy="1976288"/>
            <a:chOff x="2610530" y="2383009"/>
            <a:chExt cx="2128637" cy="1976288"/>
          </a:xfrm>
        </p:grpSpPr>
        <p:grpSp>
          <p:nvGrpSpPr>
            <p:cNvPr id="13" name="Group 12">
              <a:extLst>
                <a:ext uri="{FF2B5EF4-FFF2-40B4-BE49-F238E27FC236}">
                  <a16:creationId xmlns:a16="http://schemas.microsoft.com/office/drawing/2014/main" id="{6263CF35-8D93-0C2E-92D2-283865C863B0}"/>
                </a:ext>
              </a:extLst>
            </p:cNvPr>
            <p:cNvGrpSpPr/>
            <p:nvPr/>
          </p:nvGrpSpPr>
          <p:grpSpPr>
            <a:xfrm>
              <a:off x="2610530" y="2970763"/>
              <a:ext cx="2128637" cy="1388534"/>
              <a:chOff x="2834118" y="2142067"/>
              <a:chExt cx="2128637" cy="1388534"/>
            </a:xfrm>
          </p:grpSpPr>
          <p:sp>
            <p:nvSpPr>
              <p:cNvPr id="22" name="Rectangle: Rounded Corners 21">
                <a:extLst>
                  <a:ext uri="{FF2B5EF4-FFF2-40B4-BE49-F238E27FC236}">
                    <a16:creationId xmlns:a16="http://schemas.microsoft.com/office/drawing/2014/main" id="{4287EB2D-FB51-225A-EA31-F7A32AEC2B3E}"/>
                  </a:ext>
                </a:extLst>
              </p:cNvPr>
              <p:cNvSpPr/>
              <p:nvPr/>
            </p:nvSpPr>
            <p:spPr>
              <a:xfrm>
                <a:off x="3562902" y="2142067"/>
                <a:ext cx="1399853" cy="1388534"/>
              </a:xfrm>
              <a:prstGeom prst="roundRect">
                <a:avLst>
                  <a:gd name="adj" fmla="val 627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Độ tan giảm dần </a:t>
                </a:r>
                <a:endParaRPr lang="en-US" sz="2000"/>
              </a:p>
            </p:txBody>
          </p:sp>
          <p:sp>
            <p:nvSpPr>
              <p:cNvPr id="24" name="Arrow: Right 23">
                <a:extLst>
                  <a:ext uri="{FF2B5EF4-FFF2-40B4-BE49-F238E27FC236}">
                    <a16:creationId xmlns:a16="http://schemas.microsoft.com/office/drawing/2014/main" id="{E0909E80-0205-5978-4828-30BEAF918176}"/>
                  </a:ext>
                </a:extLst>
              </p:cNvPr>
              <p:cNvSpPr/>
              <p:nvPr/>
            </p:nvSpPr>
            <p:spPr>
              <a:xfrm>
                <a:off x="2834118" y="2596729"/>
                <a:ext cx="587977" cy="48463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15">
              <a:extLst>
                <a:ext uri="{FF2B5EF4-FFF2-40B4-BE49-F238E27FC236}">
                  <a16:creationId xmlns:a16="http://schemas.microsoft.com/office/drawing/2014/main" id="{3D3B85BF-C565-960E-A8A2-499AAE48E4E0}"/>
                </a:ext>
              </a:extLst>
            </p:cNvPr>
            <p:cNvSpPr/>
            <p:nvPr/>
          </p:nvSpPr>
          <p:spPr>
            <a:xfrm>
              <a:off x="3663143" y="2383009"/>
              <a:ext cx="752193" cy="848476"/>
            </a:xfrm>
            <a:custGeom>
              <a:avLst/>
              <a:gdLst/>
              <a:ahLst/>
              <a:cxnLst/>
              <a:rect l="l" t="t" r="r" b="b"/>
              <a:pathLst>
                <a:path w="1946465" h="2268117">
                  <a:moveTo>
                    <a:pt x="0" y="0"/>
                  </a:moveTo>
                  <a:lnTo>
                    <a:pt x="1946465" y="0"/>
                  </a:lnTo>
                  <a:lnTo>
                    <a:pt x="1946465" y="2268117"/>
                  </a:lnTo>
                  <a:lnTo>
                    <a:pt x="0" y="2268117"/>
                  </a:lnTo>
                  <a:lnTo>
                    <a:pt x="0" y="0"/>
                  </a:lnTo>
                  <a:close/>
                </a:path>
              </a:pathLst>
            </a:custGeom>
            <a:blipFill>
              <a:blip r:embed="rId2"/>
              <a:stretch>
                <a:fillRect/>
              </a:stretch>
            </a:blipFill>
          </p:spPr>
          <p:txBody>
            <a:bodyPr/>
            <a:lstStyle/>
            <a:p>
              <a:endParaRPr lang="en-US"/>
            </a:p>
          </p:txBody>
        </p:sp>
      </p:grpSp>
      <p:grpSp>
        <p:nvGrpSpPr>
          <p:cNvPr id="27" name="Group 26">
            <a:extLst>
              <a:ext uri="{FF2B5EF4-FFF2-40B4-BE49-F238E27FC236}">
                <a16:creationId xmlns:a16="http://schemas.microsoft.com/office/drawing/2014/main" id="{C72ABC5F-95FB-FC80-422A-CA9BF868D5E1}"/>
              </a:ext>
            </a:extLst>
          </p:cNvPr>
          <p:cNvGrpSpPr/>
          <p:nvPr/>
        </p:nvGrpSpPr>
        <p:grpSpPr>
          <a:xfrm>
            <a:off x="341279" y="4305456"/>
            <a:ext cx="8461441" cy="583472"/>
            <a:chOff x="-2168" y="4178520"/>
            <a:chExt cx="8461441" cy="583472"/>
          </a:xfrm>
        </p:grpSpPr>
        <p:sp>
          <p:nvSpPr>
            <p:cNvPr id="28" name="TextBox 27">
              <a:extLst>
                <a:ext uri="{FF2B5EF4-FFF2-40B4-BE49-F238E27FC236}">
                  <a16:creationId xmlns:a16="http://schemas.microsoft.com/office/drawing/2014/main" id="{46890762-33DF-FDD9-E69D-78B44EDD0160}"/>
                </a:ext>
              </a:extLst>
            </p:cNvPr>
            <p:cNvSpPr txBox="1"/>
            <p:nvPr/>
          </p:nvSpPr>
          <p:spPr>
            <a:xfrm>
              <a:off x="581304" y="4270201"/>
              <a:ext cx="7877969" cy="400110"/>
            </a:xfrm>
            <a:prstGeom prst="rect">
              <a:avLst/>
            </a:prstGeom>
            <a:noFill/>
          </p:spPr>
          <p:txBody>
            <a:bodyPr wrap="square">
              <a:spAutoFit/>
            </a:bodyPr>
            <a:lstStyle/>
            <a:p>
              <a:pPr algn="just">
                <a:spcAft>
                  <a:spcPts val="1000"/>
                </a:spcAft>
              </a:pPr>
              <a:r>
                <a:rPr lang="en-US" sz="2000" b="1" i="1">
                  <a:solidFill>
                    <a:srgbClr val="FF0000"/>
                  </a:solidFill>
                  <a:latin typeface="+mn-lt"/>
                  <a:ea typeface="Calibri" panose="020F0502020204030204" pitchFamily="34" charset="0"/>
                  <a:cs typeface="Times New Roman" panose="02020603050405020304" pitchFamily="18" charset="0"/>
                </a:rPr>
                <a:t>C</a:t>
              </a:r>
              <a:r>
                <a:rPr lang="vi-VN" sz="2000" b="1" i="1">
                  <a:solidFill>
                    <a:srgbClr val="FF0000"/>
                  </a:solidFill>
                  <a:effectLst/>
                  <a:latin typeface="+mn-lt"/>
                  <a:ea typeface="Calibri" panose="020F0502020204030204" pitchFamily="34" charset="0"/>
                  <a:cs typeface="Times New Roman" panose="02020603050405020304" pitchFamily="18" charset="0"/>
                </a:rPr>
                <a:t>ác hợp chất có vòng thơm ít tan hoặc không tan trong nước</a:t>
              </a:r>
              <a:endParaRPr lang="en-US" sz="1800" b="1" i="1">
                <a:solidFill>
                  <a:srgbClr val="FF0000"/>
                </a:solidFill>
                <a:effectLst/>
                <a:latin typeface="+mn-lt"/>
                <a:ea typeface="Calibri" panose="020F0502020204030204" pitchFamily="34" charset="0"/>
              </a:endParaRPr>
            </a:p>
          </p:txBody>
        </p:sp>
        <p:pic>
          <p:nvPicPr>
            <p:cNvPr id="31" name="Picture 31">
              <a:extLst>
                <a:ext uri="{FF2B5EF4-FFF2-40B4-BE49-F238E27FC236}">
                  <a16:creationId xmlns:a16="http://schemas.microsoft.com/office/drawing/2014/main" id="{8DE34BC3-42D9-52E0-747A-5C0379CBE6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168" y="4178520"/>
              <a:ext cx="583472" cy="583472"/>
            </a:xfrm>
            <a:prstGeom prst="rect">
              <a:avLst/>
            </a:prstGeom>
          </p:spPr>
        </p:pic>
      </p:grpSp>
    </p:spTree>
    <p:extLst>
      <p:ext uri="{BB962C8B-B14F-4D97-AF65-F5344CB8AC3E}">
        <p14:creationId xmlns:p14="http://schemas.microsoft.com/office/powerpoint/2010/main" val="278482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63D3970-DA49-3340-1334-1CE12D25746D}"/>
              </a:ext>
            </a:extLst>
          </p:cNvPr>
          <p:cNvGrpSpPr/>
          <p:nvPr/>
        </p:nvGrpSpPr>
        <p:grpSpPr>
          <a:xfrm>
            <a:off x="537630" y="222785"/>
            <a:ext cx="8068734" cy="1420325"/>
            <a:chOff x="-135467" y="964631"/>
            <a:chExt cx="8068734" cy="1420325"/>
          </a:xfrm>
        </p:grpSpPr>
        <p:sp>
          <p:nvSpPr>
            <p:cNvPr id="3" name="TextBox 2">
              <a:extLst>
                <a:ext uri="{FF2B5EF4-FFF2-40B4-BE49-F238E27FC236}">
                  <a16:creationId xmlns:a16="http://schemas.microsoft.com/office/drawing/2014/main" id="{BE8D32FE-CA8E-FD62-3C6D-D1D82817BF4D}"/>
                </a:ext>
              </a:extLst>
            </p:cNvPr>
            <p:cNvSpPr txBox="1"/>
            <p:nvPr/>
          </p:nvSpPr>
          <p:spPr>
            <a:xfrm>
              <a:off x="455687" y="964631"/>
              <a:ext cx="7477580" cy="1420325"/>
            </a:xfrm>
            <a:prstGeom prst="rect">
              <a:avLst/>
            </a:prstGeom>
            <a:noFill/>
          </p:spPr>
          <p:txBody>
            <a:bodyPr wrap="square">
              <a:spAutoFit/>
            </a:bodyPr>
            <a:lstStyle/>
            <a:p>
              <a:pPr algn="just">
                <a:lnSpc>
                  <a:spcPct val="150000"/>
                </a:lnSpc>
              </a:pPr>
              <a:r>
                <a:rPr lang="vi-VN" sz="2000"/>
                <a:t>CH</a:t>
              </a:r>
              <a:r>
                <a:rPr lang="vi-VN" sz="2000" baseline="-25000"/>
                <a:t>3</a:t>
              </a:r>
              <a:r>
                <a:rPr lang="vi-VN" sz="2000"/>
                <a:t>CH</a:t>
              </a:r>
              <a:r>
                <a:rPr lang="vi-VN" sz="2000" baseline="-25000"/>
                <a:t>2</a:t>
              </a:r>
              <a:r>
                <a:rPr lang="vi-VN" sz="2000"/>
                <a:t>CH</a:t>
              </a:r>
              <a:r>
                <a:rPr lang="vi-VN" sz="2000" baseline="-25000"/>
                <a:t>2</a:t>
              </a:r>
              <a:r>
                <a:rPr lang="vi-VN" sz="2000"/>
                <a:t>NH</a:t>
              </a:r>
              <a:r>
                <a:rPr lang="vi-VN" sz="2000" baseline="-25000"/>
                <a:t>2</a:t>
              </a:r>
              <a:r>
                <a:rPr lang="vi-VN" sz="2000"/>
                <a:t> và (CH</a:t>
              </a:r>
              <a:r>
                <a:rPr lang="vi-VN" sz="2000" baseline="-25000"/>
                <a:t>3</a:t>
              </a:r>
              <a:r>
                <a:rPr lang="vi-VN" sz="2000"/>
                <a:t>)</a:t>
              </a:r>
              <a:r>
                <a:rPr lang="vi-VN" sz="2000" baseline="-25000"/>
                <a:t>3</a:t>
              </a:r>
              <a:r>
                <a:rPr lang="vi-VN" sz="2000"/>
                <a:t>N là hai đồng phân amine có công thức phân tử C</a:t>
              </a:r>
              <a:r>
                <a:rPr lang="vi-VN" sz="2000" baseline="-25000"/>
                <a:t>3</a:t>
              </a:r>
              <a:r>
                <a:rPr lang="vi-VN" sz="2000"/>
                <a:t>H</a:t>
              </a:r>
              <a:r>
                <a:rPr lang="vi-VN" sz="2000" baseline="-25000"/>
                <a:t>9</a:t>
              </a:r>
              <a:r>
                <a:rPr lang="vi-VN" sz="2000"/>
                <a:t>N, đều tan tốt trong nước, nhưng nhiệt độ sôi rất khác nhau, lần lượt là 48</a:t>
              </a:r>
              <a:r>
                <a:rPr lang="vi-VN" sz="2000" baseline="30000"/>
                <a:t>o</a:t>
              </a:r>
              <a:r>
                <a:rPr lang="vi-VN" sz="2000"/>
                <a:t>C và 3</a:t>
              </a:r>
              <a:r>
                <a:rPr lang="vi-VN" sz="2000" baseline="30000"/>
                <a:t>o</a:t>
              </a:r>
              <a:r>
                <a:rPr lang="vi-VN" sz="2000"/>
                <a:t>C. Giải thích.</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Freeform 17">
              <a:extLst>
                <a:ext uri="{FF2B5EF4-FFF2-40B4-BE49-F238E27FC236}">
                  <a16:creationId xmlns:a16="http://schemas.microsoft.com/office/drawing/2014/main" id="{CAC7F549-F4D7-8DCE-D007-00A2E101F5CF}"/>
                </a:ext>
              </a:extLst>
            </p:cNvPr>
            <p:cNvSpPr/>
            <p:nvPr/>
          </p:nvSpPr>
          <p:spPr>
            <a:xfrm>
              <a:off x="-135467" y="1180820"/>
              <a:ext cx="450246" cy="987946"/>
            </a:xfrm>
            <a:custGeom>
              <a:avLst/>
              <a:gdLst/>
              <a:ahLst/>
              <a:cxnLst/>
              <a:rect l="l" t="t" r="r" b="b"/>
              <a:pathLst>
                <a:path w="1196311" h="2803853">
                  <a:moveTo>
                    <a:pt x="0" y="0"/>
                  </a:moveTo>
                  <a:lnTo>
                    <a:pt x="1196311" y="0"/>
                  </a:lnTo>
                  <a:lnTo>
                    <a:pt x="1196311" y="2803853"/>
                  </a:lnTo>
                  <a:lnTo>
                    <a:pt x="0" y="2803853"/>
                  </a:lnTo>
                  <a:lnTo>
                    <a:pt x="0" y="0"/>
                  </a:lnTo>
                  <a:close/>
                </a:path>
              </a:pathLst>
            </a:custGeom>
            <a:blipFill>
              <a:blip r:embed="rId2"/>
              <a:stretch>
                <a:fillRect/>
              </a:stretch>
            </a:blipFill>
          </p:spPr>
          <p:txBody>
            <a:bodyPr/>
            <a:lstStyle/>
            <a:p>
              <a:endParaRPr lang="en-US"/>
            </a:p>
          </p:txBody>
        </p:sp>
      </p:grpSp>
      <p:sp>
        <p:nvSpPr>
          <p:cNvPr id="14" name="TextBox 13">
            <a:extLst>
              <a:ext uri="{FF2B5EF4-FFF2-40B4-BE49-F238E27FC236}">
                <a16:creationId xmlns:a16="http://schemas.microsoft.com/office/drawing/2014/main" id="{A6A59B7E-F43B-B15B-C380-BE099358115A}"/>
              </a:ext>
            </a:extLst>
          </p:cNvPr>
          <p:cNvSpPr txBox="1"/>
          <p:nvPr/>
        </p:nvSpPr>
        <p:spPr>
          <a:xfrm>
            <a:off x="325962" y="2285757"/>
            <a:ext cx="8492067" cy="958660"/>
          </a:xfrm>
          <a:prstGeom prst="rect">
            <a:avLst/>
          </a:prstGeom>
          <a:noFill/>
        </p:spPr>
        <p:txBody>
          <a:bodyPr wrap="square">
            <a:spAutoFit/>
          </a:bodyPr>
          <a:lstStyle/>
          <a:p>
            <a:pPr algn="just">
              <a:lnSpc>
                <a:spcPct val="150000"/>
              </a:lnSpc>
            </a:pPr>
            <a:r>
              <a:rPr lang="vi-VN" sz="2000">
                <a:solidFill>
                  <a:srgbClr val="000000"/>
                </a:solidFill>
                <a:effectLst/>
                <a:latin typeface="+mn-lt"/>
                <a:ea typeface="Calibri" panose="020F0502020204030204" pitchFamily="34" charset="0"/>
                <a:cs typeface="Times New Roman" panose="02020603050405020304" pitchFamily="18" charset="0"/>
              </a:rPr>
              <a:t>CH</a:t>
            </a:r>
            <a:r>
              <a:rPr lang="vi-VN" sz="2000" baseline="-25000">
                <a:solidFill>
                  <a:srgbClr val="000000"/>
                </a:solidFill>
                <a:effectLst/>
                <a:latin typeface="+mn-lt"/>
                <a:ea typeface="Calibri" panose="020F0502020204030204" pitchFamily="34" charset="0"/>
                <a:cs typeface="Times New Roman" panose="02020603050405020304" pitchFamily="18" charset="0"/>
              </a:rPr>
              <a:t>3</a:t>
            </a:r>
            <a:r>
              <a:rPr lang="vi-VN" sz="2000">
                <a:solidFill>
                  <a:srgbClr val="000000"/>
                </a:solidFill>
                <a:effectLst/>
                <a:latin typeface="+mn-lt"/>
                <a:ea typeface="Calibri" panose="020F0502020204030204" pitchFamily="34" charset="0"/>
                <a:cs typeface="Times New Roman" panose="02020603050405020304" pitchFamily="18" charset="0"/>
              </a:rPr>
              <a:t>CH</a:t>
            </a:r>
            <a:r>
              <a:rPr lang="vi-VN" sz="2000" baseline="-25000">
                <a:solidFill>
                  <a:srgbClr val="000000"/>
                </a:solidFill>
                <a:effectLst/>
                <a:latin typeface="+mn-lt"/>
                <a:ea typeface="Calibri" panose="020F0502020204030204" pitchFamily="34" charset="0"/>
                <a:cs typeface="Times New Roman" panose="02020603050405020304" pitchFamily="18" charset="0"/>
              </a:rPr>
              <a:t>2</a:t>
            </a:r>
            <a:r>
              <a:rPr lang="vi-VN" sz="2000">
                <a:solidFill>
                  <a:srgbClr val="000000"/>
                </a:solidFill>
                <a:effectLst/>
                <a:latin typeface="+mn-lt"/>
                <a:ea typeface="Calibri" panose="020F0502020204030204" pitchFamily="34" charset="0"/>
                <a:cs typeface="Times New Roman" panose="02020603050405020304" pitchFamily="18" charset="0"/>
              </a:rPr>
              <a:t>CH</a:t>
            </a:r>
            <a:r>
              <a:rPr lang="vi-VN" sz="2000" baseline="-25000">
                <a:solidFill>
                  <a:srgbClr val="000000"/>
                </a:solidFill>
                <a:effectLst/>
                <a:latin typeface="+mn-lt"/>
                <a:ea typeface="Calibri" panose="020F0502020204030204" pitchFamily="34" charset="0"/>
                <a:cs typeface="Times New Roman" panose="02020603050405020304" pitchFamily="18" charset="0"/>
              </a:rPr>
              <a:t>2</a:t>
            </a:r>
            <a:r>
              <a:rPr lang="vi-VN" sz="2000">
                <a:solidFill>
                  <a:srgbClr val="000000"/>
                </a:solidFill>
                <a:effectLst/>
                <a:latin typeface="+mn-lt"/>
                <a:ea typeface="Calibri" panose="020F0502020204030204" pitchFamily="34" charset="0"/>
                <a:cs typeface="Times New Roman" panose="02020603050405020304" pitchFamily="18" charset="0"/>
              </a:rPr>
              <a:t>NH</a:t>
            </a:r>
            <a:r>
              <a:rPr lang="vi-VN" sz="2000" baseline="-25000">
                <a:solidFill>
                  <a:srgbClr val="000000"/>
                </a:solidFill>
                <a:effectLst/>
                <a:latin typeface="+mn-lt"/>
                <a:ea typeface="Calibri" panose="020F0502020204030204" pitchFamily="34" charset="0"/>
                <a:cs typeface="Times New Roman" panose="02020603050405020304" pitchFamily="18" charset="0"/>
              </a:rPr>
              <a:t>2</a:t>
            </a:r>
            <a:r>
              <a:rPr lang="vi-VN" sz="2000">
                <a:solidFill>
                  <a:srgbClr val="000000"/>
                </a:solidFill>
                <a:effectLst/>
                <a:latin typeface="+mn-lt"/>
                <a:ea typeface="Calibri" panose="020F0502020204030204" pitchFamily="34" charset="0"/>
                <a:cs typeface="Times New Roman" panose="02020603050405020304" pitchFamily="18" charset="0"/>
              </a:rPr>
              <a:t> và (CH</a:t>
            </a:r>
            <a:r>
              <a:rPr lang="vi-VN" sz="2000" baseline="-25000">
                <a:solidFill>
                  <a:srgbClr val="000000"/>
                </a:solidFill>
                <a:effectLst/>
                <a:latin typeface="+mn-lt"/>
                <a:ea typeface="Calibri" panose="020F0502020204030204" pitchFamily="34" charset="0"/>
                <a:cs typeface="Times New Roman" panose="02020603050405020304" pitchFamily="18" charset="0"/>
              </a:rPr>
              <a:t>3</a:t>
            </a:r>
            <a:r>
              <a:rPr lang="vi-VN" sz="2000">
                <a:solidFill>
                  <a:srgbClr val="000000"/>
                </a:solidFill>
                <a:effectLst/>
                <a:latin typeface="+mn-lt"/>
                <a:ea typeface="Calibri" panose="020F0502020204030204" pitchFamily="34" charset="0"/>
                <a:cs typeface="Times New Roman" panose="02020603050405020304" pitchFamily="18" charset="0"/>
              </a:rPr>
              <a:t>)</a:t>
            </a:r>
            <a:r>
              <a:rPr lang="vi-VN" sz="2000" baseline="-25000">
                <a:solidFill>
                  <a:srgbClr val="000000"/>
                </a:solidFill>
                <a:effectLst/>
                <a:latin typeface="+mn-lt"/>
                <a:ea typeface="Calibri" panose="020F0502020204030204" pitchFamily="34" charset="0"/>
                <a:cs typeface="Times New Roman" panose="02020603050405020304" pitchFamily="18" charset="0"/>
              </a:rPr>
              <a:t>3</a:t>
            </a:r>
            <a:r>
              <a:rPr lang="vi-VN" sz="2000">
                <a:solidFill>
                  <a:srgbClr val="000000"/>
                </a:solidFill>
                <a:effectLst/>
                <a:latin typeface="+mn-lt"/>
                <a:ea typeface="Calibri" panose="020F0502020204030204" pitchFamily="34" charset="0"/>
                <a:cs typeface="Times New Roman" panose="02020603050405020304" pitchFamily="18" charset="0"/>
              </a:rPr>
              <a:t>N đều tạo được liên kết hydrogen với nước nên tan nhiều trong nước.</a:t>
            </a:r>
            <a:endParaRPr lang="en-US" sz="2000">
              <a:latin typeface="+mn-lt"/>
            </a:endParaRPr>
          </a:p>
        </p:txBody>
      </p:sp>
      <p:grpSp>
        <p:nvGrpSpPr>
          <p:cNvPr id="18" name="Group 17">
            <a:extLst>
              <a:ext uri="{FF2B5EF4-FFF2-40B4-BE49-F238E27FC236}">
                <a16:creationId xmlns:a16="http://schemas.microsoft.com/office/drawing/2014/main" id="{102C913D-1096-D657-5551-91579460C864}"/>
              </a:ext>
            </a:extLst>
          </p:cNvPr>
          <p:cNvGrpSpPr/>
          <p:nvPr/>
        </p:nvGrpSpPr>
        <p:grpSpPr>
          <a:xfrm>
            <a:off x="3568319" y="1677465"/>
            <a:ext cx="2007356" cy="612648"/>
            <a:chOff x="3953177" y="1762166"/>
            <a:chExt cx="2007356" cy="612648"/>
          </a:xfrm>
        </p:grpSpPr>
        <p:sp>
          <p:nvSpPr>
            <p:cNvPr id="15" name="Speech Bubble: Oval 14">
              <a:extLst>
                <a:ext uri="{FF2B5EF4-FFF2-40B4-BE49-F238E27FC236}">
                  <a16:creationId xmlns:a16="http://schemas.microsoft.com/office/drawing/2014/main" id="{69A80B1D-F768-46C5-153D-54E21AF00F78}"/>
                </a:ext>
              </a:extLst>
            </p:cNvPr>
            <p:cNvSpPr/>
            <p:nvPr/>
          </p:nvSpPr>
          <p:spPr>
            <a:xfrm>
              <a:off x="3953177" y="1762166"/>
              <a:ext cx="2007356" cy="61264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C8598899-F64C-F01A-E6E8-09F538C9B1CF}"/>
                </a:ext>
              </a:extLst>
            </p:cNvPr>
            <p:cNvSpPr txBox="1"/>
            <p:nvPr/>
          </p:nvSpPr>
          <p:spPr>
            <a:xfrm>
              <a:off x="4135588" y="1837657"/>
              <a:ext cx="1642533" cy="461665"/>
            </a:xfrm>
            <a:prstGeom prst="rect">
              <a:avLst/>
            </a:prstGeom>
            <a:noFill/>
          </p:spPr>
          <p:txBody>
            <a:bodyPr wrap="square">
              <a:spAutoFit/>
            </a:bodyPr>
            <a:lstStyle/>
            <a:p>
              <a:pPr algn="ctr"/>
              <a:r>
                <a:rPr lang="en-US" sz="2400"/>
                <a:t>Câu trả lời</a:t>
              </a:r>
            </a:p>
          </p:txBody>
        </p:sp>
      </p:grpSp>
      <p:grpSp>
        <p:nvGrpSpPr>
          <p:cNvPr id="23" name="Group 22">
            <a:extLst>
              <a:ext uri="{FF2B5EF4-FFF2-40B4-BE49-F238E27FC236}">
                <a16:creationId xmlns:a16="http://schemas.microsoft.com/office/drawing/2014/main" id="{E307E3E7-1684-32D2-1D3B-7366F572A04F}"/>
              </a:ext>
            </a:extLst>
          </p:cNvPr>
          <p:cNvGrpSpPr/>
          <p:nvPr/>
        </p:nvGrpSpPr>
        <p:grpSpPr>
          <a:xfrm>
            <a:off x="870167" y="3366737"/>
            <a:ext cx="2698152" cy="1416843"/>
            <a:chOff x="1128786" y="3621208"/>
            <a:chExt cx="4095146" cy="1416843"/>
          </a:xfrm>
        </p:grpSpPr>
        <p:sp>
          <p:nvSpPr>
            <p:cNvPr id="21" name="Rectangle 20">
              <a:extLst>
                <a:ext uri="{FF2B5EF4-FFF2-40B4-BE49-F238E27FC236}">
                  <a16:creationId xmlns:a16="http://schemas.microsoft.com/office/drawing/2014/main" id="{4D972405-73AC-10FC-FCCC-7BC79091EC9A}"/>
                </a:ext>
              </a:extLst>
            </p:cNvPr>
            <p:cNvSpPr/>
            <p:nvPr/>
          </p:nvSpPr>
          <p:spPr>
            <a:xfrm>
              <a:off x="1128786" y="3621208"/>
              <a:ext cx="4095146" cy="45720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0000"/>
                  </a:solidFill>
                  <a:effectLst/>
                  <a:latin typeface="+mn-lt"/>
                  <a:ea typeface="Calibri" panose="020F0502020204030204" pitchFamily="34" charset="0"/>
                  <a:cs typeface="Times New Roman" panose="02020603050405020304" pitchFamily="18" charset="0"/>
                </a:rPr>
                <a:t>CH</a:t>
              </a:r>
              <a:r>
                <a:rPr lang="vi-VN" sz="2000" b="1" baseline="-25000">
                  <a:solidFill>
                    <a:srgbClr val="000000"/>
                  </a:solidFill>
                  <a:effectLst/>
                  <a:latin typeface="+mn-lt"/>
                  <a:ea typeface="Calibri" panose="020F0502020204030204" pitchFamily="34" charset="0"/>
                  <a:cs typeface="Times New Roman" panose="02020603050405020304" pitchFamily="18" charset="0"/>
                </a:rPr>
                <a:t>3</a:t>
              </a:r>
              <a:r>
                <a:rPr lang="vi-VN" sz="2000" b="1">
                  <a:solidFill>
                    <a:srgbClr val="000000"/>
                  </a:solidFill>
                  <a:effectLst/>
                  <a:latin typeface="+mn-lt"/>
                  <a:ea typeface="Calibri" panose="020F0502020204030204" pitchFamily="34" charset="0"/>
                  <a:cs typeface="Times New Roman" panose="02020603050405020304" pitchFamily="18" charset="0"/>
                </a:rPr>
                <a:t>CH</a:t>
              </a:r>
              <a:r>
                <a:rPr lang="vi-VN" sz="2000" b="1" baseline="-25000">
                  <a:solidFill>
                    <a:srgbClr val="000000"/>
                  </a:solidFill>
                  <a:effectLst/>
                  <a:latin typeface="+mn-lt"/>
                  <a:ea typeface="Calibri" panose="020F0502020204030204" pitchFamily="34" charset="0"/>
                  <a:cs typeface="Times New Roman" panose="02020603050405020304" pitchFamily="18" charset="0"/>
                </a:rPr>
                <a:t>2</a:t>
              </a:r>
              <a:r>
                <a:rPr lang="vi-VN" sz="2000" b="1">
                  <a:solidFill>
                    <a:srgbClr val="000000"/>
                  </a:solidFill>
                  <a:effectLst/>
                  <a:latin typeface="+mn-lt"/>
                  <a:ea typeface="Calibri" panose="020F0502020204030204" pitchFamily="34" charset="0"/>
                  <a:cs typeface="Times New Roman" panose="02020603050405020304" pitchFamily="18" charset="0"/>
                </a:rPr>
                <a:t>CH</a:t>
              </a:r>
              <a:r>
                <a:rPr lang="vi-VN" sz="2000" b="1" baseline="-25000">
                  <a:solidFill>
                    <a:srgbClr val="000000"/>
                  </a:solidFill>
                  <a:effectLst/>
                  <a:latin typeface="+mn-lt"/>
                  <a:ea typeface="Calibri" panose="020F0502020204030204" pitchFamily="34" charset="0"/>
                  <a:cs typeface="Times New Roman" panose="02020603050405020304" pitchFamily="18" charset="0"/>
                </a:rPr>
                <a:t>2</a:t>
              </a:r>
              <a:r>
                <a:rPr lang="vi-VN" sz="2000" b="1">
                  <a:solidFill>
                    <a:srgbClr val="000000"/>
                  </a:solidFill>
                  <a:effectLst/>
                  <a:latin typeface="+mn-lt"/>
                  <a:ea typeface="Calibri" panose="020F0502020204030204" pitchFamily="34" charset="0"/>
                  <a:cs typeface="Times New Roman" panose="02020603050405020304" pitchFamily="18" charset="0"/>
                </a:rPr>
                <a:t>NH</a:t>
              </a:r>
              <a:r>
                <a:rPr lang="vi-VN" sz="2000" b="1" baseline="-25000">
                  <a:solidFill>
                    <a:srgbClr val="000000"/>
                  </a:solidFill>
                  <a:effectLst/>
                  <a:latin typeface="+mn-lt"/>
                  <a:ea typeface="Calibri" panose="020F0502020204030204" pitchFamily="34" charset="0"/>
                  <a:cs typeface="Times New Roman" panose="02020603050405020304" pitchFamily="18" charset="0"/>
                </a:rPr>
                <a:t>2</a:t>
              </a:r>
              <a:endParaRPr lang="en-US" sz="2000" b="1"/>
            </a:p>
          </p:txBody>
        </p:sp>
        <p:sp>
          <p:nvSpPr>
            <p:cNvPr id="22" name="Rectangle 21">
              <a:extLst>
                <a:ext uri="{FF2B5EF4-FFF2-40B4-BE49-F238E27FC236}">
                  <a16:creationId xmlns:a16="http://schemas.microsoft.com/office/drawing/2014/main" id="{9AF13E1F-A6C3-FC19-581D-9B9F32318AA3}"/>
                </a:ext>
              </a:extLst>
            </p:cNvPr>
            <p:cNvSpPr/>
            <p:nvPr/>
          </p:nvSpPr>
          <p:spPr>
            <a:xfrm>
              <a:off x="1128786" y="4079391"/>
              <a:ext cx="4095146" cy="958660"/>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r>
                <a:rPr lang="vi-VN" sz="2000">
                  <a:solidFill>
                    <a:srgbClr val="000000"/>
                  </a:solidFill>
                  <a:effectLst/>
                  <a:latin typeface="Arial" panose="020B0604020202020204" pitchFamily="34" charset="0"/>
                  <a:ea typeface="Calibri" panose="020F0502020204030204" pitchFamily="34" charset="0"/>
                  <a:cs typeface="Arial" panose="020B0604020202020204" pitchFamily="34" charset="0"/>
                </a:rPr>
                <a:t>liên kết hydrogen liên phân tử</a:t>
              </a:r>
              <a:endParaRPr lang="en-US" sz="160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6F861D5-95FF-AD14-A9E9-2B3BBE3BD52E}"/>
              </a:ext>
            </a:extLst>
          </p:cNvPr>
          <p:cNvGrpSpPr/>
          <p:nvPr/>
        </p:nvGrpSpPr>
        <p:grpSpPr>
          <a:xfrm>
            <a:off x="5575675" y="3366737"/>
            <a:ext cx="2698152" cy="1416843"/>
            <a:chOff x="1128786" y="3621208"/>
            <a:chExt cx="4095146" cy="1416843"/>
          </a:xfrm>
        </p:grpSpPr>
        <p:sp>
          <p:nvSpPr>
            <p:cNvPr id="25" name="Rectangle 24">
              <a:extLst>
                <a:ext uri="{FF2B5EF4-FFF2-40B4-BE49-F238E27FC236}">
                  <a16:creationId xmlns:a16="http://schemas.microsoft.com/office/drawing/2014/main" id="{48304384-E418-DF33-C650-1D08BCAF53F0}"/>
                </a:ext>
              </a:extLst>
            </p:cNvPr>
            <p:cNvSpPr/>
            <p:nvPr/>
          </p:nvSpPr>
          <p:spPr>
            <a:xfrm>
              <a:off x="1128786" y="3621208"/>
              <a:ext cx="4095146" cy="457200"/>
            </a:xfrm>
            <a:prstGeom prst="rect">
              <a:avLst/>
            </a:prstGeom>
            <a:solidFill>
              <a:schemeClr val="accent3">
                <a:lumMod val="40000"/>
                <a:lumOff val="6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0000"/>
                  </a:solidFill>
                  <a:effectLst/>
                  <a:latin typeface="+mn-lt"/>
                  <a:ea typeface="Calibri" panose="020F0502020204030204" pitchFamily="34" charset="0"/>
                  <a:cs typeface="Times New Roman" panose="02020603050405020304" pitchFamily="18" charset="0"/>
                </a:rPr>
                <a:t>(CH</a:t>
              </a:r>
              <a:r>
                <a:rPr lang="vi-VN" sz="2000" b="1" baseline="-25000">
                  <a:solidFill>
                    <a:srgbClr val="000000"/>
                  </a:solidFill>
                  <a:effectLst/>
                  <a:latin typeface="+mn-lt"/>
                  <a:ea typeface="Calibri" panose="020F0502020204030204" pitchFamily="34" charset="0"/>
                  <a:cs typeface="Times New Roman" panose="02020603050405020304" pitchFamily="18" charset="0"/>
                </a:rPr>
                <a:t>3</a:t>
              </a:r>
              <a:r>
                <a:rPr lang="vi-VN" sz="2000" b="1">
                  <a:solidFill>
                    <a:srgbClr val="000000"/>
                  </a:solidFill>
                  <a:effectLst/>
                  <a:latin typeface="+mn-lt"/>
                  <a:ea typeface="Calibri" panose="020F0502020204030204" pitchFamily="34" charset="0"/>
                  <a:cs typeface="Times New Roman" panose="02020603050405020304" pitchFamily="18" charset="0"/>
                </a:rPr>
                <a:t>)</a:t>
              </a:r>
              <a:r>
                <a:rPr lang="vi-VN" sz="2000" b="1" baseline="-25000">
                  <a:solidFill>
                    <a:srgbClr val="000000"/>
                  </a:solidFill>
                  <a:effectLst/>
                  <a:latin typeface="+mn-lt"/>
                  <a:ea typeface="Calibri" panose="020F0502020204030204" pitchFamily="34" charset="0"/>
                  <a:cs typeface="Times New Roman" panose="02020603050405020304" pitchFamily="18" charset="0"/>
                </a:rPr>
                <a:t>3</a:t>
              </a:r>
              <a:r>
                <a:rPr lang="vi-VN" sz="2000" b="1">
                  <a:solidFill>
                    <a:srgbClr val="000000"/>
                  </a:solidFill>
                  <a:effectLst/>
                  <a:latin typeface="+mn-lt"/>
                  <a:ea typeface="Calibri" panose="020F0502020204030204" pitchFamily="34" charset="0"/>
                  <a:cs typeface="Times New Roman" panose="02020603050405020304" pitchFamily="18" charset="0"/>
                </a:rPr>
                <a:t>N</a:t>
              </a:r>
              <a:endParaRPr lang="en-US" sz="2000" b="1"/>
            </a:p>
          </p:txBody>
        </p:sp>
        <p:sp>
          <p:nvSpPr>
            <p:cNvPr id="26" name="Rectangle 25">
              <a:extLst>
                <a:ext uri="{FF2B5EF4-FFF2-40B4-BE49-F238E27FC236}">
                  <a16:creationId xmlns:a16="http://schemas.microsoft.com/office/drawing/2014/main" id="{3B7B78AF-EBAA-8CC8-2552-5755192BF0AD}"/>
                </a:ext>
              </a:extLst>
            </p:cNvPr>
            <p:cNvSpPr/>
            <p:nvPr/>
          </p:nvSpPr>
          <p:spPr>
            <a:xfrm>
              <a:off x="1128786" y="4079391"/>
              <a:ext cx="4095146" cy="958660"/>
            </a:xfrm>
            <a:prstGeom prst="rect">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Không có </a:t>
              </a:r>
              <a:r>
                <a:rPr lang="vi-VN" sz="2000">
                  <a:solidFill>
                    <a:srgbClr val="000000"/>
                  </a:solidFill>
                  <a:effectLst/>
                  <a:latin typeface="Arial" panose="020B0604020202020204" pitchFamily="34" charset="0"/>
                  <a:ea typeface="Calibri" panose="020F0502020204030204" pitchFamily="34" charset="0"/>
                  <a:cs typeface="Arial" panose="020B0604020202020204" pitchFamily="34" charset="0"/>
                </a:rPr>
                <a:t>liên kết hydrogen liên phân tử</a:t>
              </a:r>
              <a:endParaRPr lang="en-US" sz="160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14969780-69BE-412D-9043-7831095DC6A4}"/>
              </a:ext>
            </a:extLst>
          </p:cNvPr>
          <p:cNvGrpSpPr/>
          <p:nvPr/>
        </p:nvGrpSpPr>
        <p:grpSpPr>
          <a:xfrm>
            <a:off x="3568317" y="3500853"/>
            <a:ext cx="2007355" cy="1204801"/>
            <a:chOff x="3568317" y="3578779"/>
            <a:chExt cx="2007355" cy="1204801"/>
          </a:xfrm>
        </p:grpSpPr>
        <p:sp>
          <p:nvSpPr>
            <p:cNvPr id="28" name="Arrow: Chevron 27">
              <a:extLst>
                <a:ext uri="{FF2B5EF4-FFF2-40B4-BE49-F238E27FC236}">
                  <a16:creationId xmlns:a16="http://schemas.microsoft.com/office/drawing/2014/main" id="{5BF3D5F0-9F86-2140-5B4F-FD1F105E32A3}"/>
                </a:ext>
              </a:extLst>
            </p:cNvPr>
            <p:cNvSpPr/>
            <p:nvPr/>
          </p:nvSpPr>
          <p:spPr>
            <a:xfrm>
              <a:off x="4182018" y="3578779"/>
              <a:ext cx="779955" cy="849663"/>
            </a:xfrm>
            <a:prstGeom prst="chevron">
              <a:avLst>
                <a:gd name="adj" fmla="val 5440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8CBE6441-FD18-5D24-BE6F-C61FDDD0E927}"/>
                </a:ext>
              </a:extLst>
            </p:cNvPr>
            <p:cNvSpPr txBox="1"/>
            <p:nvPr/>
          </p:nvSpPr>
          <p:spPr>
            <a:xfrm>
              <a:off x="3568317" y="4475803"/>
              <a:ext cx="2007355" cy="307777"/>
            </a:xfrm>
            <a:prstGeom prst="rect">
              <a:avLst/>
            </a:prstGeom>
            <a:noFill/>
          </p:spPr>
          <p:txBody>
            <a:bodyPr wrap="square" rtlCol="0">
              <a:spAutoFit/>
            </a:bodyPr>
            <a:lstStyle/>
            <a:p>
              <a:pPr algn="ctr"/>
              <a:r>
                <a:rPr lang="en-US" b="1">
                  <a:solidFill>
                    <a:srgbClr val="FF0000"/>
                  </a:solidFill>
                </a:rPr>
                <a:t>Nhiệt độ sôi cao hơn</a:t>
              </a:r>
            </a:p>
          </p:txBody>
        </p:sp>
      </p:grpSp>
    </p:spTree>
    <p:extLst>
      <p:ext uri="{BB962C8B-B14F-4D97-AF65-F5344CB8AC3E}">
        <p14:creationId xmlns:p14="http://schemas.microsoft.com/office/powerpoint/2010/main" val="85059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122;p40">
            <a:extLst>
              <a:ext uri="{FF2B5EF4-FFF2-40B4-BE49-F238E27FC236}">
                <a16:creationId xmlns:a16="http://schemas.microsoft.com/office/drawing/2014/main" id="{FAC1D5E6-BA33-E44D-DB42-88648856BFB3}"/>
              </a:ext>
            </a:extLst>
          </p:cNvPr>
          <p:cNvSpPr txBox="1">
            <a:spLocks/>
          </p:cNvSpPr>
          <p:nvPr/>
        </p:nvSpPr>
        <p:spPr>
          <a:xfrm>
            <a:off x="1077948" y="1277726"/>
            <a:ext cx="1030779" cy="927280"/>
          </a:xfrm>
          <a:prstGeom prst="rect">
            <a:avLst/>
          </a:prstGeom>
          <a:solidFill>
            <a:schemeClr val="accent5">
              <a:lumMod val="75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IV.</a:t>
            </a:r>
          </a:p>
        </p:txBody>
      </p:sp>
      <p:sp>
        <p:nvSpPr>
          <p:cNvPr id="13" name="Google Shape;1121;p40">
            <a:extLst>
              <a:ext uri="{FF2B5EF4-FFF2-40B4-BE49-F238E27FC236}">
                <a16:creationId xmlns:a16="http://schemas.microsoft.com/office/drawing/2014/main" id="{7730BCB6-88E3-BDD4-707F-92878A5D383E}"/>
              </a:ext>
            </a:extLst>
          </p:cNvPr>
          <p:cNvSpPr txBox="1">
            <a:spLocks/>
          </p:cNvSpPr>
          <p:nvPr/>
        </p:nvSpPr>
        <p:spPr>
          <a:xfrm>
            <a:off x="925548" y="2647722"/>
            <a:ext cx="6037923" cy="10871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5A4339"/>
              </a:buClr>
              <a:buSzPts val="2800"/>
              <a:buFont typeface="Fredoka One"/>
              <a:buNone/>
              <a:tabLst/>
              <a:defRPr/>
            </a:pPr>
            <a:r>
              <a:rPr kumimoji="0" lang="en-US" sz="4400" b="1" i="0" u="none" strike="noStrike" kern="0" cap="none" spc="0" normalizeH="0" baseline="0" noProof="0" dirty="0">
                <a:ln>
                  <a:noFill/>
                </a:ln>
                <a:solidFill>
                  <a:schemeClr val="accent5">
                    <a:lumMod val="25000"/>
                  </a:schemeClr>
                </a:solidFill>
                <a:effectLst/>
                <a:uLnTx/>
                <a:uFillTx/>
                <a:latin typeface="Arial" panose="020B0604020202020204" pitchFamily="34" charset="0"/>
                <a:cs typeface="Arial" panose="020B0604020202020204" pitchFamily="34" charset="0"/>
                <a:sym typeface="Fredoka One"/>
              </a:rPr>
              <a:t>TÍNH CHẤT HÓA HỌC</a:t>
            </a:r>
          </a:p>
        </p:txBody>
      </p:sp>
      <p:pic>
        <p:nvPicPr>
          <p:cNvPr id="14" name="Picture 13">
            <a:extLst>
              <a:ext uri="{FF2B5EF4-FFF2-40B4-BE49-F238E27FC236}">
                <a16:creationId xmlns:a16="http://schemas.microsoft.com/office/drawing/2014/main" id="{321582F5-1628-32FF-BF90-C3A261AEA8CD}"/>
              </a:ext>
            </a:extLst>
          </p:cNvPr>
          <p:cNvPicPr>
            <a:picLocks noChangeAspect="1"/>
          </p:cNvPicPr>
          <p:nvPr/>
        </p:nvPicPr>
        <p:blipFill>
          <a:blip r:embed="rId2"/>
          <a:stretch>
            <a:fillRect/>
          </a:stretch>
        </p:blipFill>
        <p:spPr>
          <a:xfrm>
            <a:off x="6084002" y="466573"/>
            <a:ext cx="1840523" cy="1738433"/>
          </a:xfrm>
          <a:prstGeom prst="rect">
            <a:avLst/>
          </a:prstGeom>
        </p:spPr>
      </p:pic>
      <p:pic>
        <p:nvPicPr>
          <p:cNvPr id="15" name="Picture 14">
            <a:extLst>
              <a:ext uri="{FF2B5EF4-FFF2-40B4-BE49-F238E27FC236}">
                <a16:creationId xmlns:a16="http://schemas.microsoft.com/office/drawing/2014/main" id="{96FD613F-948B-0C91-3003-48D3556817E5}"/>
              </a:ext>
            </a:extLst>
          </p:cNvPr>
          <p:cNvPicPr>
            <a:picLocks noChangeAspect="1"/>
          </p:cNvPicPr>
          <p:nvPr/>
        </p:nvPicPr>
        <p:blipFill>
          <a:blip r:embed="rId3"/>
          <a:stretch>
            <a:fillRect/>
          </a:stretch>
        </p:blipFill>
        <p:spPr>
          <a:xfrm>
            <a:off x="7100157" y="3582789"/>
            <a:ext cx="969348" cy="1560711"/>
          </a:xfrm>
          <a:prstGeom prst="rect">
            <a:avLst/>
          </a:prstGeom>
        </p:spPr>
      </p:pic>
    </p:spTree>
    <p:extLst>
      <p:ext uri="{BB962C8B-B14F-4D97-AF65-F5344CB8AC3E}">
        <p14:creationId xmlns:p14="http://schemas.microsoft.com/office/powerpoint/2010/main" val="29713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256B75-9AD4-E269-4925-C252F4630BC1}"/>
              </a:ext>
            </a:extLst>
          </p:cNvPr>
          <p:cNvGrpSpPr/>
          <p:nvPr/>
        </p:nvGrpSpPr>
        <p:grpSpPr>
          <a:xfrm>
            <a:off x="0" y="-3"/>
            <a:ext cx="5835805" cy="669851"/>
            <a:chOff x="0" y="-3"/>
            <a:chExt cx="4735950" cy="669851"/>
          </a:xfrm>
        </p:grpSpPr>
        <p:sp>
          <p:nvSpPr>
            <p:cNvPr id="3" name="Rectangle: Single Corner Rounded 2">
              <a:extLst>
                <a:ext uri="{FF2B5EF4-FFF2-40B4-BE49-F238E27FC236}">
                  <a16:creationId xmlns:a16="http://schemas.microsoft.com/office/drawing/2014/main" id="{526A19FB-554F-58A0-B46E-F1E6161306A7}"/>
                </a:ext>
              </a:extLst>
            </p:cNvPr>
            <p:cNvSpPr/>
            <p:nvPr/>
          </p:nvSpPr>
          <p:spPr>
            <a:xfrm flipV="1">
              <a:off x="0" y="-3"/>
              <a:ext cx="4735950" cy="669851"/>
            </a:xfrm>
            <a:prstGeom prst="round1Rect">
              <a:avLst>
                <a:gd name="adj" fmla="val 3254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A6EE87-E6B4-2ABE-B6D0-14B862CA7B25}"/>
                </a:ext>
              </a:extLst>
            </p:cNvPr>
            <p:cNvSpPr txBox="1"/>
            <p:nvPr/>
          </p:nvSpPr>
          <p:spPr>
            <a:xfrm>
              <a:off x="128989" y="82871"/>
              <a:ext cx="4564730" cy="523220"/>
            </a:xfrm>
            <a:prstGeom prst="rect">
              <a:avLst/>
            </a:prstGeom>
            <a:noFill/>
          </p:spPr>
          <p:txBody>
            <a:bodyPr wrap="square" rtlCol="0">
              <a:spAutoFit/>
            </a:bodyPr>
            <a:lstStyle/>
            <a:p>
              <a:pPr algn="ctr"/>
              <a:r>
                <a:rPr lang="en-US" sz="2800" b="1" dirty="0">
                  <a:solidFill>
                    <a:schemeClr val="bg1"/>
                  </a:solidFill>
                </a:rPr>
                <a:t>1. TÍNH </a:t>
              </a:r>
              <a:r>
                <a:rPr lang="en-US" sz="2800" b="1">
                  <a:solidFill>
                    <a:schemeClr val="bg1"/>
                  </a:solidFill>
                </a:rPr>
                <a:t>BASE CỦA NHÓM NH</a:t>
              </a:r>
              <a:r>
                <a:rPr lang="en-US" sz="2800" b="1" baseline="-25000">
                  <a:solidFill>
                    <a:schemeClr val="bg1"/>
                  </a:solidFill>
                </a:rPr>
                <a:t>2</a:t>
              </a:r>
              <a:endParaRPr lang="en-US" sz="2800" b="1" dirty="0">
                <a:solidFill>
                  <a:schemeClr val="bg1"/>
                </a:solidFill>
              </a:endParaRPr>
            </a:p>
          </p:txBody>
        </p:sp>
      </p:grpSp>
      <p:grpSp>
        <p:nvGrpSpPr>
          <p:cNvPr id="33" name="Group 32">
            <a:extLst>
              <a:ext uri="{FF2B5EF4-FFF2-40B4-BE49-F238E27FC236}">
                <a16:creationId xmlns:a16="http://schemas.microsoft.com/office/drawing/2014/main" id="{EDA6396B-AB30-0819-A47B-C6A1E5A8B51F}"/>
              </a:ext>
            </a:extLst>
          </p:cNvPr>
          <p:cNvGrpSpPr/>
          <p:nvPr/>
        </p:nvGrpSpPr>
        <p:grpSpPr>
          <a:xfrm>
            <a:off x="364067" y="1208615"/>
            <a:ext cx="8415866" cy="2167474"/>
            <a:chOff x="338667" y="1488015"/>
            <a:chExt cx="8415866" cy="2167474"/>
          </a:xfrm>
        </p:grpSpPr>
        <p:grpSp>
          <p:nvGrpSpPr>
            <p:cNvPr id="19" name="Group 18">
              <a:extLst>
                <a:ext uri="{FF2B5EF4-FFF2-40B4-BE49-F238E27FC236}">
                  <a16:creationId xmlns:a16="http://schemas.microsoft.com/office/drawing/2014/main" id="{E65C4A81-89C2-E6D4-D4B9-577CB3AD3904}"/>
                </a:ext>
              </a:extLst>
            </p:cNvPr>
            <p:cNvGrpSpPr/>
            <p:nvPr/>
          </p:nvGrpSpPr>
          <p:grpSpPr>
            <a:xfrm>
              <a:off x="338667" y="1488015"/>
              <a:ext cx="8415866" cy="2167474"/>
              <a:chOff x="338667" y="1488015"/>
              <a:chExt cx="8415866" cy="2167474"/>
            </a:xfrm>
          </p:grpSpPr>
          <p:sp>
            <p:nvSpPr>
              <p:cNvPr id="5" name="Rectangle: Rounded Corners 4">
                <a:extLst>
                  <a:ext uri="{FF2B5EF4-FFF2-40B4-BE49-F238E27FC236}">
                    <a16:creationId xmlns:a16="http://schemas.microsoft.com/office/drawing/2014/main" id="{F3F9CD88-06FA-1477-8B37-24718AF114CE}"/>
                  </a:ext>
                </a:extLst>
              </p:cNvPr>
              <p:cNvSpPr/>
              <p:nvPr/>
            </p:nvSpPr>
            <p:spPr>
              <a:xfrm>
                <a:off x="338667" y="1488019"/>
                <a:ext cx="1325032" cy="2167470"/>
              </a:xfrm>
              <a:prstGeom prst="roundRect">
                <a:avLst>
                  <a:gd name="adj" fmla="val 7712"/>
                </a:avLst>
              </a:prstGeom>
              <a:solidFill>
                <a:schemeClr val="tx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R</a:t>
                </a:r>
                <a:r>
                  <a:rPr lang="en-US" sz="3200" b="1">
                    <a:solidFill>
                      <a:srgbClr val="029059"/>
                    </a:solidFill>
                  </a:rPr>
                  <a:t>NH</a:t>
                </a:r>
                <a:r>
                  <a:rPr lang="en-US" sz="3200" b="1" baseline="-25000">
                    <a:solidFill>
                      <a:srgbClr val="029059"/>
                    </a:solidFill>
                  </a:rPr>
                  <a:t>2</a:t>
                </a:r>
                <a:endParaRPr lang="en-US" sz="3200" b="1">
                  <a:solidFill>
                    <a:srgbClr val="029059"/>
                  </a:solidFill>
                </a:endParaRPr>
              </a:p>
            </p:txBody>
          </p:sp>
          <p:sp>
            <p:nvSpPr>
              <p:cNvPr id="6" name="Plus Sign 5">
                <a:extLst>
                  <a:ext uri="{FF2B5EF4-FFF2-40B4-BE49-F238E27FC236}">
                    <a16:creationId xmlns:a16="http://schemas.microsoft.com/office/drawing/2014/main" id="{C49F0E7A-CC54-22BB-810E-3580B85A2387}"/>
                  </a:ext>
                </a:extLst>
              </p:cNvPr>
              <p:cNvSpPr/>
              <p:nvPr/>
            </p:nvSpPr>
            <p:spPr>
              <a:xfrm>
                <a:off x="1655228" y="2205906"/>
                <a:ext cx="914400" cy="914400"/>
              </a:xfrm>
              <a:prstGeom prst="mathPlu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Rounded Corners 7">
                <a:extLst>
                  <a:ext uri="{FF2B5EF4-FFF2-40B4-BE49-F238E27FC236}">
                    <a16:creationId xmlns:a16="http://schemas.microsoft.com/office/drawing/2014/main" id="{B74928F1-E621-389F-3F07-EA8DCB6C6E56}"/>
                  </a:ext>
                </a:extLst>
              </p:cNvPr>
              <p:cNvSpPr/>
              <p:nvPr/>
            </p:nvSpPr>
            <p:spPr>
              <a:xfrm>
                <a:off x="2583388" y="1488016"/>
                <a:ext cx="992721" cy="2167470"/>
              </a:xfrm>
              <a:prstGeom prst="roundRect">
                <a:avLst>
                  <a:gd name="adj" fmla="val 7712"/>
                </a:avLst>
              </a:prstGeom>
              <a:solidFill>
                <a:schemeClr val="tx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H</a:t>
                </a:r>
                <a:r>
                  <a:rPr lang="en-US" sz="3200" baseline="-25000">
                    <a:solidFill>
                      <a:srgbClr val="000000"/>
                    </a:solidFill>
                  </a:rPr>
                  <a:t>2</a:t>
                </a:r>
                <a:r>
                  <a:rPr lang="en-US" sz="3200">
                    <a:solidFill>
                      <a:srgbClr val="000000"/>
                    </a:solidFill>
                  </a:rPr>
                  <a:t>O</a:t>
                </a:r>
                <a:endParaRPr lang="en-US" sz="3200" b="1">
                  <a:solidFill>
                    <a:srgbClr val="029059"/>
                  </a:solidFill>
                </a:endParaRPr>
              </a:p>
            </p:txBody>
          </p:sp>
          <p:grpSp>
            <p:nvGrpSpPr>
              <p:cNvPr id="12" name="Group 11">
                <a:extLst>
                  <a:ext uri="{FF2B5EF4-FFF2-40B4-BE49-F238E27FC236}">
                    <a16:creationId xmlns:a16="http://schemas.microsoft.com/office/drawing/2014/main" id="{C85465C5-E2A1-DC67-14AD-69400B83AD03}"/>
                  </a:ext>
                </a:extLst>
              </p:cNvPr>
              <p:cNvGrpSpPr/>
              <p:nvPr/>
            </p:nvGrpSpPr>
            <p:grpSpPr>
              <a:xfrm>
                <a:off x="3698878" y="2716740"/>
                <a:ext cx="1591734" cy="294216"/>
                <a:chOff x="4715933" y="2218267"/>
                <a:chExt cx="1591734" cy="294216"/>
              </a:xfrm>
            </p:grpSpPr>
            <p:cxnSp>
              <p:nvCxnSpPr>
                <p:cNvPr id="10" name="Straight Arrow Connector 9">
                  <a:extLst>
                    <a:ext uri="{FF2B5EF4-FFF2-40B4-BE49-F238E27FC236}">
                      <a16:creationId xmlns:a16="http://schemas.microsoft.com/office/drawing/2014/main" id="{D719BF57-BBAC-3175-D9AD-FA7E479CEF15}"/>
                    </a:ext>
                  </a:extLst>
                </p:cNvPr>
                <p:cNvCxnSpPr/>
                <p:nvPr/>
              </p:nvCxnSpPr>
              <p:spPr>
                <a:xfrm>
                  <a:off x="4715933" y="2218267"/>
                  <a:ext cx="1591734" cy="0"/>
                </a:xfrm>
                <a:prstGeom prst="straightConnector1">
                  <a:avLst/>
                </a:prstGeom>
                <a:ln w="57150">
                  <a:solidFill>
                    <a:srgbClr val="0000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3B6FAC2-B41B-3BB0-FC0A-0AE779534AE9}"/>
                    </a:ext>
                  </a:extLst>
                </p:cNvPr>
                <p:cNvCxnSpPr>
                  <a:cxnSpLocks/>
                </p:cNvCxnSpPr>
                <p:nvPr/>
              </p:nvCxnSpPr>
              <p:spPr>
                <a:xfrm flipH="1">
                  <a:off x="4715933" y="2512483"/>
                  <a:ext cx="1591734" cy="0"/>
                </a:xfrm>
                <a:prstGeom prst="straightConnector1">
                  <a:avLst/>
                </a:prstGeom>
                <a:ln w="57150">
                  <a:solidFill>
                    <a:srgbClr val="0000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 name="Plus Sign 13">
                <a:extLst>
                  <a:ext uri="{FF2B5EF4-FFF2-40B4-BE49-F238E27FC236}">
                    <a16:creationId xmlns:a16="http://schemas.microsoft.com/office/drawing/2014/main" id="{47329F98-7CEB-1712-92EF-3B4742F12491}"/>
                  </a:ext>
                </a:extLst>
              </p:cNvPr>
              <p:cNvSpPr/>
              <p:nvPr/>
            </p:nvSpPr>
            <p:spPr>
              <a:xfrm>
                <a:off x="6726235" y="2205906"/>
                <a:ext cx="914400" cy="914400"/>
              </a:xfrm>
              <a:prstGeom prst="mathPlu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Rectangle: Rounded Corners 14">
                <a:extLst>
                  <a:ext uri="{FF2B5EF4-FFF2-40B4-BE49-F238E27FC236}">
                    <a16:creationId xmlns:a16="http://schemas.microsoft.com/office/drawing/2014/main" id="{18FCE452-5325-A802-AAA3-43D59A91766F}"/>
                  </a:ext>
                </a:extLst>
              </p:cNvPr>
              <p:cNvSpPr/>
              <p:nvPr/>
            </p:nvSpPr>
            <p:spPr>
              <a:xfrm>
                <a:off x="7691967" y="1488015"/>
                <a:ext cx="1062566" cy="2167470"/>
              </a:xfrm>
              <a:prstGeom prst="roundRect">
                <a:avLst>
                  <a:gd name="adj" fmla="val 7712"/>
                </a:avLst>
              </a:prstGeom>
              <a:solidFill>
                <a:schemeClr val="tx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OH</a:t>
                </a:r>
                <a:r>
                  <a:rPr lang="en-US" sz="3200" baseline="30000">
                    <a:solidFill>
                      <a:srgbClr val="000000"/>
                    </a:solidFill>
                    <a:latin typeface="Arial" panose="020B0604020202020204" pitchFamily="34" charset="0"/>
                    <a:cs typeface="Arial" panose="020B0604020202020204" pitchFamily="34" charset="0"/>
                  </a:rPr>
                  <a:t>−</a:t>
                </a:r>
                <a:endParaRPr lang="en-US" sz="3200" b="1">
                  <a:solidFill>
                    <a:srgbClr val="029059"/>
                  </a:solidFill>
                </a:endParaRPr>
              </a:p>
            </p:txBody>
          </p:sp>
          <p:grpSp>
            <p:nvGrpSpPr>
              <p:cNvPr id="18" name="Group 17">
                <a:extLst>
                  <a:ext uri="{FF2B5EF4-FFF2-40B4-BE49-F238E27FC236}">
                    <a16:creationId xmlns:a16="http://schemas.microsoft.com/office/drawing/2014/main" id="{EF1FE461-C7BE-851C-4824-E12BB76C3A6B}"/>
                  </a:ext>
                </a:extLst>
              </p:cNvPr>
              <p:cNvGrpSpPr/>
              <p:nvPr/>
            </p:nvGrpSpPr>
            <p:grpSpPr>
              <a:xfrm>
                <a:off x="5434537" y="1488016"/>
                <a:ext cx="1325038" cy="2167470"/>
                <a:chOff x="6388097" y="1100665"/>
                <a:chExt cx="1325038" cy="2751667"/>
              </a:xfrm>
            </p:grpSpPr>
            <p:sp>
              <p:nvSpPr>
                <p:cNvPr id="13" name="Rectangle: Rounded Corners 12">
                  <a:extLst>
                    <a:ext uri="{FF2B5EF4-FFF2-40B4-BE49-F238E27FC236}">
                      <a16:creationId xmlns:a16="http://schemas.microsoft.com/office/drawing/2014/main" id="{E6E92182-7E86-B44C-D105-513F8124DBAD}"/>
                    </a:ext>
                  </a:extLst>
                </p:cNvPr>
                <p:cNvSpPr/>
                <p:nvPr/>
              </p:nvSpPr>
              <p:spPr>
                <a:xfrm>
                  <a:off x="6388097" y="1100665"/>
                  <a:ext cx="1282702" cy="2751667"/>
                </a:xfrm>
                <a:prstGeom prst="roundRect">
                  <a:avLst>
                    <a:gd name="adj" fmla="val 7712"/>
                  </a:avLst>
                </a:prstGeom>
                <a:solidFill>
                  <a:schemeClr val="tx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R</a:t>
                  </a:r>
                  <a:r>
                    <a:rPr lang="en-US" sz="3200" b="1">
                      <a:solidFill>
                        <a:srgbClr val="029059"/>
                      </a:solidFill>
                    </a:rPr>
                    <a:t>NH</a:t>
                  </a:r>
                  <a:r>
                    <a:rPr lang="en-US" sz="3200" b="1" baseline="-25000">
                      <a:solidFill>
                        <a:srgbClr val="029059"/>
                      </a:solidFill>
                    </a:rPr>
                    <a:t>3</a:t>
                  </a:r>
                  <a:endParaRPr lang="en-US" sz="3200" b="1">
                    <a:solidFill>
                      <a:srgbClr val="029059"/>
                    </a:solidFill>
                  </a:endParaRPr>
                </a:p>
              </p:txBody>
            </p:sp>
            <p:sp>
              <p:nvSpPr>
                <p:cNvPr id="17" name="TextBox 16">
                  <a:extLst>
                    <a:ext uri="{FF2B5EF4-FFF2-40B4-BE49-F238E27FC236}">
                      <a16:creationId xmlns:a16="http://schemas.microsoft.com/office/drawing/2014/main" id="{5FE7CEB8-77FC-47AD-D830-3240DEA2B515}"/>
                    </a:ext>
                  </a:extLst>
                </p:cNvPr>
                <p:cNvSpPr txBox="1"/>
                <p:nvPr/>
              </p:nvSpPr>
              <p:spPr>
                <a:xfrm>
                  <a:off x="7279218" y="2012047"/>
                  <a:ext cx="433917" cy="461664"/>
                </a:xfrm>
                <a:prstGeom prst="rect">
                  <a:avLst/>
                </a:prstGeom>
                <a:noFill/>
              </p:spPr>
              <p:txBody>
                <a:bodyPr wrap="square">
                  <a:spAutoFit/>
                </a:bodyPr>
                <a:lstStyle/>
                <a:p>
                  <a:r>
                    <a:rPr lang="en-US" sz="2400" b="1">
                      <a:solidFill>
                        <a:srgbClr val="029059"/>
                      </a:solidFill>
                    </a:rPr>
                    <a:t>+</a:t>
                  </a:r>
                </a:p>
              </p:txBody>
            </p:sp>
          </p:grpSp>
        </p:grpSp>
        <p:cxnSp>
          <p:nvCxnSpPr>
            <p:cNvPr id="30" name="Straight Arrow Connector 29">
              <a:extLst>
                <a:ext uri="{FF2B5EF4-FFF2-40B4-BE49-F238E27FC236}">
                  <a16:creationId xmlns:a16="http://schemas.microsoft.com/office/drawing/2014/main" id="{083787A2-A9A9-06F7-B78E-A5C996560427}"/>
                </a:ext>
              </a:extLst>
            </p:cNvPr>
            <p:cNvCxnSpPr>
              <a:cxnSpLocks/>
            </p:cNvCxnSpPr>
            <p:nvPr/>
          </p:nvCxnSpPr>
          <p:spPr>
            <a:xfrm flipH="1" flipV="1">
              <a:off x="5136881" y="2564340"/>
              <a:ext cx="152400" cy="152400"/>
            </a:xfrm>
            <a:prstGeom prst="straightConnector1">
              <a:avLst/>
            </a:prstGeom>
            <a:ln w="57150">
              <a:solidFill>
                <a:srgbClr val="0000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4981420-71DD-7433-F67A-BB877C43F94D}"/>
                </a:ext>
              </a:extLst>
            </p:cNvPr>
            <p:cNvCxnSpPr>
              <a:cxnSpLocks/>
            </p:cNvCxnSpPr>
            <p:nvPr/>
          </p:nvCxnSpPr>
          <p:spPr>
            <a:xfrm flipH="1" flipV="1">
              <a:off x="3725322" y="3010956"/>
              <a:ext cx="152400" cy="152400"/>
            </a:xfrm>
            <a:prstGeom prst="straightConnector1">
              <a:avLst/>
            </a:prstGeom>
            <a:ln w="57150">
              <a:solidFill>
                <a:srgbClr val="000000"/>
              </a:solidFill>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2D65CC9-1F88-3569-662F-C6B382BE5AED}"/>
              </a:ext>
            </a:extLst>
          </p:cNvPr>
          <p:cNvGrpSpPr/>
          <p:nvPr/>
        </p:nvGrpSpPr>
        <p:grpSpPr>
          <a:xfrm>
            <a:off x="742341" y="3726832"/>
            <a:ext cx="7659318" cy="1264344"/>
            <a:chOff x="1083733" y="3880779"/>
            <a:chExt cx="7659318" cy="1264344"/>
          </a:xfrm>
        </p:grpSpPr>
        <p:sp>
          <p:nvSpPr>
            <p:cNvPr id="35" name="Rectangle: Rounded Corners 34">
              <a:extLst>
                <a:ext uri="{FF2B5EF4-FFF2-40B4-BE49-F238E27FC236}">
                  <a16:creationId xmlns:a16="http://schemas.microsoft.com/office/drawing/2014/main" id="{8603E30A-4004-E01C-5B82-95817BA119B4}"/>
                </a:ext>
              </a:extLst>
            </p:cNvPr>
            <p:cNvSpPr/>
            <p:nvPr/>
          </p:nvSpPr>
          <p:spPr>
            <a:xfrm>
              <a:off x="1083733" y="3880779"/>
              <a:ext cx="7343974" cy="835153"/>
            </a:xfrm>
            <a:prstGeom prst="roundRect">
              <a:avLst>
                <a:gd name="adj" fmla="val 9931"/>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A</a:t>
              </a:r>
              <a:r>
                <a:rPr lang="vi-VN" sz="2000">
                  <a:solidFill>
                    <a:srgbClr val="000000"/>
                  </a:solidFill>
                </a:rPr>
                <a:t>mine phản ứng với H</a:t>
              </a:r>
              <a:r>
                <a:rPr lang="en-US" sz="2000" baseline="-25000">
                  <a:solidFill>
                    <a:srgbClr val="000000"/>
                  </a:solidFill>
                </a:rPr>
                <a:t>2</a:t>
              </a:r>
              <a:r>
                <a:rPr lang="en-US" sz="2000">
                  <a:solidFill>
                    <a:srgbClr val="000000"/>
                  </a:solidFill>
                </a:rPr>
                <a:t>O</a:t>
              </a:r>
              <a:r>
                <a:rPr lang="vi-VN" sz="2000">
                  <a:solidFill>
                    <a:srgbClr val="000000"/>
                  </a:solidFill>
                </a:rPr>
                <a:t> tạo ion ammonium và ion hydroxid</a:t>
              </a:r>
              <a:r>
                <a:rPr lang="en-US" sz="2000">
                  <a:solidFill>
                    <a:srgbClr val="000000"/>
                  </a:solidFill>
                </a:rPr>
                <a:t>e</a:t>
              </a:r>
            </a:p>
          </p:txBody>
        </p:sp>
        <p:pic>
          <p:nvPicPr>
            <p:cNvPr id="36" name="Picture 17">
              <a:extLst>
                <a:ext uri="{FF2B5EF4-FFF2-40B4-BE49-F238E27FC236}">
                  <a16:creationId xmlns:a16="http://schemas.microsoft.com/office/drawing/2014/main" id="{DC2637DC-8EFF-E186-930F-DAF5E74107C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970836" y="4372908"/>
              <a:ext cx="772215" cy="772215"/>
            </a:xfrm>
            <a:prstGeom prst="rect">
              <a:avLst/>
            </a:prstGeom>
          </p:spPr>
        </p:pic>
      </p:grpSp>
    </p:spTree>
    <p:extLst>
      <p:ext uri="{BB962C8B-B14F-4D97-AF65-F5344CB8AC3E}">
        <p14:creationId xmlns:p14="http://schemas.microsoft.com/office/powerpoint/2010/main" val="205503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08DFBF5-B67B-117C-E5C2-C4ACBEBDD6CD}"/>
              </a:ext>
            </a:extLst>
          </p:cNvPr>
          <p:cNvGrpSpPr/>
          <p:nvPr/>
        </p:nvGrpSpPr>
        <p:grpSpPr>
          <a:xfrm>
            <a:off x="1152284" y="398188"/>
            <a:ext cx="6839432" cy="774259"/>
            <a:chOff x="374603" y="855274"/>
            <a:chExt cx="6839432" cy="774259"/>
          </a:xfrm>
        </p:grpSpPr>
        <p:sp>
          <p:nvSpPr>
            <p:cNvPr id="7" name="TextBox 6">
              <a:extLst>
                <a:ext uri="{FF2B5EF4-FFF2-40B4-BE49-F238E27FC236}">
                  <a16:creationId xmlns:a16="http://schemas.microsoft.com/office/drawing/2014/main" id="{D1716997-53C8-A33D-2011-FF90EF34B1B8}"/>
                </a:ext>
              </a:extLst>
            </p:cNvPr>
            <p:cNvSpPr txBox="1"/>
            <p:nvPr/>
          </p:nvSpPr>
          <p:spPr>
            <a:xfrm>
              <a:off x="1219396" y="987689"/>
              <a:ext cx="5994639" cy="4308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err="1">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Thí</a:t>
              </a:r>
              <a:r>
                <a:rPr kumimoji="0" lang="fr-FR" sz="2200" b="1" i="0" u="none" strike="noStrike" kern="0" cap="none" spc="0" normalizeH="0" baseline="0" noProof="0">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 nghiệm 1. T</a:t>
              </a:r>
              <a:r>
                <a:rPr lang="fr-FR" sz="22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ính base của methylamine:</a:t>
              </a:r>
              <a:endParaRPr kumimoji="0" lang="en-US" sz="2200" i="0" u="none" strike="noStrike" kern="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7B290946-30F4-8E16-2ED8-5C46F179237A}"/>
                </a:ext>
              </a:extLst>
            </p:cNvPr>
            <p:cNvPicPr>
              <a:picLocks noChangeAspect="1"/>
            </p:cNvPicPr>
            <p:nvPr/>
          </p:nvPicPr>
          <p:blipFill>
            <a:blip r:embed="rId2"/>
            <a:stretch>
              <a:fillRect/>
            </a:stretch>
          </p:blipFill>
          <p:spPr>
            <a:xfrm>
              <a:off x="374603" y="855274"/>
              <a:ext cx="774259" cy="774259"/>
            </a:xfrm>
            <a:prstGeom prst="rect">
              <a:avLst/>
            </a:prstGeom>
          </p:spPr>
        </p:pic>
      </p:grpSp>
      <p:pic>
        <p:nvPicPr>
          <p:cNvPr id="25" name="Picture 24">
            <a:extLst>
              <a:ext uri="{FF2B5EF4-FFF2-40B4-BE49-F238E27FC236}">
                <a16:creationId xmlns:a16="http://schemas.microsoft.com/office/drawing/2014/main" id="{68E00AE2-8FBE-CC27-F652-ACF6DE519A3B}"/>
              </a:ext>
            </a:extLst>
          </p:cNvPr>
          <p:cNvPicPr>
            <a:picLocks noChangeAspect="1"/>
          </p:cNvPicPr>
          <p:nvPr/>
        </p:nvPicPr>
        <p:blipFill>
          <a:blip r:embed="rId3"/>
          <a:srcRect b="31812"/>
          <a:stretch/>
        </p:blipFill>
        <p:spPr>
          <a:xfrm>
            <a:off x="171677" y="2894970"/>
            <a:ext cx="1963901" cy="2248530"/>
          </a:xfrm>
          <a:prstGeom prst="rect">
            <a:avLst/>
          </a:prstGeom>
        </p:spPr>
      </p:pic>
      <p:grpSp>
        <p:nvGrpSpPr>
          <p:cNvPr id="28" name="Group 27">
            <a:extLst>
              <a:ext uri="{FF2B5EF4-FFF2-40B4-BE49-F238E27FC236}">
                <a16:creationId xmlns:a16="http://schemas.microsoft.com/office/drawing/2014/main" id="{4C573E81-13CF-7FAE-737C-C5F69AFC7F6B}"/>
              </a:ext>
            </a:extLst>
          </p:cNvPr>
          <p:cNvGrpSpPr/>
          <p:nvPr/>
        </p:nvGrpSpPr>
        <p:grpSpPr>
          <a:xfrm>
            <a:off x="2135578" y="1172447"/>
            <a:ext cx="6633819" cy="3102038"/>
            <a:chOff x="2135578" y="1539951"/>
            <a:chExt cx="6633819" cy="3102038"/>
          </a:xfrm>
        </p:grpSpPr>
        <p:sp>
          <p:nvSpPr>
            <p:cNvPr id="26" name="Speech Bubble: Oval 25">
              <a:extLst>
                <a:ext uri="{FF2B5EF4-FFF2-40B4-BE49-F238E27FC236}">
                  <a16:creationId xmlns:a16="http://schemas.microsoft.com/office/drawing/2014/main" id="{1BA579DC-9DE9-8F6E-A683-28D7070E35EC}"/>
                </a:ext>
              </a:extLst>
            </p:cNvPr>
            <p:cNvSpPr/>
            <p:nvPr/>
          </p:nvSpPr>
          <p:spPr>
            <a:xfrm>
              <a:off x="2135578" y="1539951"/>
              <a:ext cx="6633819" cy="3102038"/>
            </a:xfrm>
            <a:prstGeom prst="wedgeEllipseCallout">
              <a:avLst>
                <a:gd name="adj1" fmla="val -42390"/>
                <a:gd name="adj2" fmla="val 51756"/>
              </a:avLst>
            </a:prstGeom>
            <a:solidFill>
              <a:schemeClr val="tx1"/>
            </a:solidFill>
            <a:ln w="12700">
              <a:solidFill>
                <a:schemeClr val="accent1">
                  <a:lumMod val="50000"/>
                </a:schemeClr>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455B94E-7426-A8AF-7468-C4E241F08067}"/>
                </a:ext>
              </a:extLst>
            </p:cNvPr>
            <p:cNvSpPr txBox="1"/>
            <p:nvPr/>
          </p:nvSpPr>
          <p:spPr>
            <a:xfrm>
              <a:off x="2599266" y="2094926"/>
              <a:ext cx="5702351" cy="2060885"/>
            </a:xfrm>
            <a:prstGeom prst="rect">
              <a:avLst/>
            </a:prstGeom>
            <a:noFill/>
          </p:spPr>
          <p:txBody>
            <a:bodyPr wrap="square" rtlCol="0">
              <a:spAutoFit/>
            </a:bodyPr>
            <a:lstStyle/>
            <a:p>
              <a:pPr algn="ctr">
                <a:lnSpc>
                  <a:spcPct val="150000"/>
                </a:lnSpc>
              </a:pPr>
              <a:r>
                <a:rPr lang="vi-VN" sz="2200"/>
                <a:t>Tiến hành thí nghiệm 1, quan sát và nêu hiện tượng thí nghiệm. Dựa vào phương trình hóa học của các phản ứng (nếu có), giải thích kết quả thí nghiệm. </a:t>
              </a:r>
              <a:endParaRPr lang="en-US" sz="2200" dirty="0"/>
            </a:p>
          </p:txBody>
        </p:sp>
      </p:grpSp>
    </p:spTree>
    <p:extLst>
      <p:ext uri="{BB962C8B-B14F-4D97-AF65-F5344CB8AC3E}">
        <p14:creationId xmlns:p14="http://schemas.microsoft.com/office/powerpoint/2010/main" val="421628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5EC294-B40B-9EEA-0B5E-FEDE122B6E81}"/>
              </a:ext>
            </a:extLst>
          </p:cNvPr>
          <p:cNvSpPr/>
          <p:nvPr/>
        </p:nvSpPr>
        <p:spPr>
          <a:xfrm>
            <a:off x="404128" y="407101"/>
            <a:ext cx="1941139" cy="627961"/>
          </a:xfrm>
          <a:prstGeom prst="roundRect">
            <a:avLst/>
          </a:prstGeom>
          <a:solidFill>
            <a:srgbClr val="94CE51">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uLnTx/>
                <a:uFillTx/>
                <a:latin typeface="Arial"/>
                <a:ea typeface="+mn-ea"/>
                <a:cs typeface="Arial" panose="020B0604020202020204" pitchFamily="34" charset="0"/>
              </a:rPr>
              <a:t>Dụng</a:t>
            </a:r>
            <a:r>
              <a:rPr kumimoji="0" lang="en-US" sz="2200" b="1" i="0" u="none" strike="noStrike" kern="0" cap="none" spc="0" normalizeH="0" noProof="0">
                <a:ln>
                  <a:noFill/>
                </a:ln>
                <a:solidFill>
                  <a:srgbClr val="FFFFFF"/>
                </a:solidFill>
                <a:effectLst/>
                <a:uLnTx/>
                <a:uFillTx/>
                <a:latin typeface="Arial"/>
                <a:ea typeface="+mn-ea"/>
                <a:cs typeface="Arial" panose="020B0604020202020204" pitchFamily="34" charset="0"/>
              </a:rPr>
              <a:t> cụ</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15" name="Group 14">
            <a:extLst>
              <a:ext uri="{FF2B5EF4-FFF2-40B4-BE49-F238E27FC236}">
                <a16:creationId xmlns:a16="http://schemas.microsoft.com/office/drawing/2014/main" id="{917F9F85-C0B6-7CEB-2186-6FDB6D7B2BED}"/>
              </a:ext>
            </a:extLst>
          </p:cNvPr>
          <p:cNvGrpSpPr/>
          <p:nvPr/>
        </p:nvGrpSpPr>
        <p:grpSpPr>
          <a:xfrm>
            <a:off x="123367" y="1299975"/>
            <a:ext cx="1774371" cy="1501996"/>
            <a:chOff x="315624" y="1354406"/>
            <a:chExt cx="1774371" cy="1501996"/>
          </a:xfrm>
        </p:grpSpPr>
        <p:sp>
          <p:nvSpPr>
            <p:cNvPr id="9" name="Freeform 19">
              <a:extLst>
                <a:ext uri="{FF2B5EF4-FFF2-40B4-BE49-F238E27FC236}">
                  <a16:creationId xmlns:a16="http://schemas.microsoft.com/office/drawing/2014/main" id="{CCEC9FFC-159C-3961-6423-4E57E484D0F9}"/>
                </a:ext>
              </a:extLst>
            </p:cNvPr>
            <p:cNvSpPr/>
            <p:nvPr/>
          </p:nvSpPr>
          <p:spPr>
            <a:xfrm>
              <a:off x="1044907" y="1354406"/>
              <a:ext cx="315807" cy="1030138"/>
            </a:xfrm>
            <a:custGeom>
              <a:avLst/>
              <a:gdLst/>
              <a:ahLst/>
              <a:cxnLst/>
              <a:rect l="l" t="t" r="r" b="b"/>
              <a:pathLst>
                <a:path w="659579" h="2434688">
                  <a:moveTo>
                    <a:pt x="0" y="0"/>
                  </a:moveTo>
                  <a:lnTo>
                    <a:pt x="659579" y="0"/>
                  </a:lnTo>
                  <a:lnTo>
                    <a:pt x="659579" y="2434688"/>
                  </a:lnTo>
                  <a:lnTo>
                    <a:pt x="0" y="24346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FED8412F-E7D1-8351-7E85-608B7CC21B36}"/>
                </a:ext>
              </a:extLst>
            </p:cNvPr>
            <p:cNvSpPr txBox="1"/>
            <p:nvPr/>
          </p:nvSpPr>
          <p:spPr>
            <a:xfrm>
              <a:off x="315624" y="2456292"/>
              <a:ext cx="1774371" cy="400110"/>
            </a:xfrm>
            <a:prstGeom prst="rect">
              <a:avLst/>
            </a:prstGeom>
            <a:noFill/>
          </p:spPr>
          <p:txBody>
            <a:bodyPr wrap="square" rtlCol="0">
              <a:spAutoFit/>
            </a:bodyPr>
            <a:lstStyle/>
            <a:p>
              <a:pPr algn="ctr"/>
              <a:r>
                <a:rPr lang="en-US" sz="2000"/>
                <a:t>Ống nghiệm</a:t>
              </a:r>
            </a:p>
          </p:txBody>
        </p:sp>
      </p:grpSp>
      <p:grpSp>
        <p:nvGrpSpPr>
          <p:cNvPr id="19" name="Group 18">
            <a:extLst>
              <a:ext uri="{FF2B5EF4-FFF2-40B4-BE49-F238E27FC236}">
                <a16:creationId xmlns:a16="http://schemas.microsoft.com/office/drawing/2014/main" id="{E08CB1AF-AE2E-8860-7A7B-0BDDB71D69B4}"/>
              </a:ext>
            </a:extLst>
          </p:cNvPr>
          <p:cNvGrpSpPr/>
          <p:nvPr/>
        </p:nvGrpSpPr>
        <p:grpSpPr>
          <a:xfrm>
            <a:off x="1767849" y="1299975"/>
            <a:ext cx="2148969" cy="1501996"/>
            <a:chOff x="2089995" y="1299977"/>
            <a:chExt cx="2148969" cy="1501996"/>
          </a:xfrm>
        </p:grpSpPr>
        <p:sp>
          <p:nvSpPr>
            <p:cNvPr id="8" name="Freeform 18">
              <a:extLst>
                <a:ext uri="{FF2B5EF4-FFF2-40B4-BE49-F238E27FC236}">
                  <a16:creationId xmlns:a16="http://schemas.microsoft.com/office/drawing/2014/main" id="{A9FD6D10-6580-9FBD-A325-EB81720283CE}"/>
                </a:ext>
              </a:extLst>
            </p:cNvPr>
            <p:cNvSpPr/>
            <p:nvPr/>
          </p:nvSpPr>
          <p:spPr>
            <a:xfrm>
              <a:off x="2772648" y="1299977"/>
              <a:ext cx="928495" cy="1103744"/>
            </a:xfrm>
            <a:custGeom>
              <a:avLst/>
              <a:gdLst/>
              <a:ahLst/>
              <a:cxnLst/>
              <a:rect l="l" t="t" r="r" b="b"/>
              <a:pathLst>
                <a:path w="1769364" h="2057400">
                  <a:moveTo>
                    <a:pt x="0" y="0"/>
                  </a:moveTo>
                  <a:lnTo>
                    <a:pt x="1769364" y="0"/>
                  </a:lnTo>
                  <a:lnTo>
                    <a:pt x="1769364"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D11A7BB9-5E6D-B8A1-8A3C-BF4B99BC2215}"/>
                </a:ext>
              </a:extLst>
            </p:cNvPr>
            <p:cNvSpPr txBox="1"/>
            <p:nvPr/>
          </p:nvSpPr>
          <p:spPr>
            <a:xfrm>
              <a:off x="2089995" y="2401863"/>
              <a:ext cx="2148969" cy="400110"/>
            </a:xfrm>
            <a:prstGeom prst="rect">
              <a:avLst/>
            </a:prstGeom>
            <a:noFill/>
          </p:spPr>
          <p:txBody>
            <a:bodyPr wrap="square" rtlCol="0">
              <a:spAutoFit/>
            </a:bodyPr>
            <a:lstStyle/>
            <a:p>
              <a:pPr algn="ctr"/>
              <a:r>
                <a:rPr lang="en-US" sz="2000"/>
                <a:t>Ống hút nhỏ giọt</a:t>
              </a:r>
            </a:p>
          </p:txBody>
        </p:sp>
      </p:grpSp>
      <p:grpSp>
        <p:nvGrpSpPr>
          <p:cNvPr id="21" name="Group 20">
            <a:extLst>
              <a:ext uri="{FF2B5EF4-FFF2-40B4-BE49-F238E27FC236}">
                <a16:creationId xmlns:a16="http://schemas.microsoft.com/office/drawing/2014/main" id="{1AF5D549-314D-60A9-42A2-B639BCCB61DB}"/>
              </a:ext>
            </a:extLst>
          </p:cNvPr>
          <p:cNvGrpSpPr/>
          <p:nvPr/>
        </p:nvGrpSpPr>
        <p:grpSpPr>
          <a:xfrm>
            <a:off x="3962907" y="1299975"/>
            <a:ext cx="1431420" cy="1501998"/>
            <a:chOff x="4572001" y="1299975"/>
            <a:chExt cx="1431420" cy="1501998"/>
          </a:xfrm>
        </p:grpSpPr>
        <p:sp>
          <p:nvSpPr>
            <p:cNvPr id="10" name="Freeform 20">
              <a:extLst>
                <a:ext uri="{FF2B5EF4-FFF2-40B4-BE49-F238E27FC236}">
                  <a16:creationId xmlns:a16="http://schemas.microsoft.com/office/drawing/2014/main" id="{EAC3657C-9324-F916-13CB-D8792C5331AE}"/>
                </a:ext>
              </a:extLst>
            </p:cNvPr>
            <p:cNvSpPr/>
            <p:nvPr/>
          </p:nvSpPr>
          <p:spPr>
            <a:xfrm>
              <a:off x="4572001" y="1299975"/>
              <a:ext cx="1431420" cy="1030139"/>
            </a:xfrm>
            <a:custGeom>
              <a:avLst/>
              <a:gdLst/>
              <a:ahLst/>
              <a:cxnLst/>
              <a:rect l="l" t="t" r="r" b="b"/>
              <a:pathLst>
                <a:path w="2875409" h="1997102">
                  <a:moveTo>
                    <a:pt x="0" y="0"/>
                  </a:moveTo>
                  <a:lnTo>
                    <a:pt x="2875408" y="0"/>
                  </a:lnTo>
                  <a:lnTo>
                    <a:pt x="2875408" y="1997102"/>
                  </a:lnTo>
                  <a:lnTo>
                    <a:pt x="0" y="19971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CC56CCD5-3076-52EC-5D0F-79016C288D03}"/>
                </a:ext>
              </a:extLst>
            </p:cNvPr>
            <p:cNvSpPr txBox="1"/>
            <p:nvPr/>
          </p:nvSpPr>
          <p:spPr>
            <a:xfrm>
              <a:off x="4710283" y="2401863"/>
              <a:ext cx="1154856" cy="400110"/>
            </a:xfrm>
            <a:prstGeom prst="rect">
              <a:avLst/>
            </a:prstGeom>
            <a:noFill/>
          </p:spPr>
          <p:txBody>
            <a:bodyPr wrap="square" rtlCol="0">
              <a:spAutoFit/>
            </a:bodyPr>
            <a:lstStyle/>
            <a:p>
              <a:pPr algn="ctr"/>
              <a:r>
                <a:rPr lang="en-US" sz="2000"/>
                <a:t>Giá đỡ</a:t>
              </a:r>
            </a:p>
          </p:txBody>
        </p:sp>
      </p:grpSp>
      <p:grpSp>
        <p:nvGrpSpPr>
          <p:cNvPr id="23" name="Group 22">
            <a:extLst>
              <a:ext uri="{FF2B5EF4-FFF2-40B4-BE49-F238E27FC236}">
                <a16:creationId xmlns:a16="http://schemas.microsoft.com/office/drawing/2014/main" id="{0E0FD01F-57E9-0302-9C13-38A60E90B1D3}"/>
              </a:ext>
            </a:extLst>
          </p:cNvPr>
          <p:cNvGrpSpPr/>
          <p:nvPr/>
        </p:nvGrpSpPr>
        <p:grpSpPr>
          <a:xfrm>
            <a:off x="5391653" y="1506361"/>
            <a:ext cx="2313634" cy="1295610"/>
            <a:chOff x="5723709" y="1506361"/>
            <a:chExt cx="2313634" cy="1295610"/>
          </a:xfrm>
        </p:grpSpPr>
        <p:sp>
          <p:nvSpPr>
            <p:cNvPr id="11" name="Freeform 26">
              <a:extLst>
                <a:ext uri="{FF2B5EF4-FFF2-40B4-BE49-F238E27FC236}">
                  <a16:creationId xmlns:a16="http://schemas.microsoft.com/office/drawing/2014/main" id="{2F9728BF-2415-9F91-9951-6EABD479F8E9}"/>
                </a:ext>
              </a:extLst>
            </p:cNvPr>
            <p:cNvSpPr/>
            <p:nvPr/>
          </p:nvSpPr>
          <p:spPr>
            <a:xfrm>
              <a:off x="6159876" y="1506361"/>
              <a:ext cx="1431420" cy="847283"/>
            </a:xfrm>
            <a:custGeom>
              <a:avLst/>
              <a:gdLst/>
              <a:ahLst/>
              <a:cxnLst/>
              <a:rect l="l" t="t" r="r" b="b"/>
              <a:pathLst>
                <a:path w="3029669" h="1437716">
                  <a:moveTo>
                    <a:pt x="0" y="0"/>
                  </a:moveTo>
                  <a:lnTo>
                    <a:pt x="3029669" y="0"/>
                  </a:lnTo>
                  <a:lnTo>
                    <a:pt x="3029669" y="1437716"/>
                  </a:lnTo>
                  <a:lnTo>
                    <a:pt x="0" y="14377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F2802363-D527-6420-EEAE-95941B8F1620}"/>
                </a:ext>
              </a:extLst>
            </p:cNvPr>
            <p:cNvSpPr txBox="1"/>
            <p:nvPr/>
          </p:nvSpPr>
          <p:spPr>
            <a:xfrm>
              <a:off x="5723709" y="2401861"/>
              <a:ext cx="2313634" cy="400110"/>
            </a:xfrm>
            <a:prstGeom prst="rect">
              <a:avLst/>
            </a:prstGeom>
            <a:noFill/>
          </p:spPr>
          <p:txBody>
            <a:bodyPr wrap="square" rtlCol="0">
              <a:spAutoFit/>
            </a:bodyPr>
            <a:lstStyle/>
            <a:p>
              <a:pPr algn="ctr"/>
              <a:r>
                <a:rPr lang="en-US" sz="2000"/>
                <a:t>Panh gắp hóa chất</a:t>
              </a:r>
            </a:p>
          </p:txBody>
        </p:sp>
      </p:grpSp>
      <p:grpSp>
        <p:nvGrpSpPr>
          <p:cNvPr id="25" name="Group 24">
            <a:extLst>
              <a:ext uri="{FF2B5EF4-FFF2-40B4-BE49-F238E27FC236}">
                <a16:creationId xmlns:a16="http://schemas.microsoft.com/office/drawing/2014/main" id="{70C9D01C-E121-961F-0182-FEA9BD8BF2F8}"/>
              </a:ext>
            </a:extLst>
          </p:cNvPr>
          <p:cNvGrpSpPr/>
          <p:nvPr/>
        </p:nvGrpSpPr>
        <p:grpSpPr>
          <a:xfrm>
            <a:off x="7704868" y="1589595"/>
            <a:ext cx="1274355" cy="1213246"/>
            <a:chOff x="5836969" y="257520"/>
            <a:chExt cx="1274355" cy="1213246"/>
          </a:xfrm>
        </p:grpSpPr>
        <p:sp>
          <p:nvSpPr>
            <p:cNvPr id="12" name="Freeform 28">
              <a:extLst>
                <a:ext uri="{FF2B5EF4-FFF2-40B4-BE49-F238E27FC236}">
                  <a16:creationId xmlns:a16="http://schemas.microsoft.com/office/drawing/2014/main" id="{CADF9D65-572B-671D-CD76-EC0AE237EFCC}"/>
                </a:ext>
              </a:extLst>
            </p:cNvPr>
            <p:cNvSpPr/>
            <p:nvPr/>
          </p:nvSpPr>
          <p:spPr>
            <a:xfrm>
              <a:off x="5852869" y="257520"/>
              <a:ext cx="1258455" cy="764919"/>
            </a:xfrm>
            <a:custGeom>
              <a:avLst/>
              <a:gdLst/>
              <a:ahLst/>
              <a:cxnLst/>
              <a:rect l="l" t="t" r="r" b="b"/>
              <a:pathLst>
                <a:path w="2313634" h="1362941">
                  <a:moveTo>
                    <a:pt x="0" y="0"/>
                  </a:moveTo>
                  <a:lnTo>
                    <a:pt x="2313635" y="0"/>
                  </a:lnTo>
                  <a:lnTo>
                    <a:pt x="2313635" y="1362941"/>
                  </a:lnTo>
                  <a:lnTo>
                    <a:pt x="0" y="13629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00BAFBFC-0F45-3CB1-7BC8-3E1DE6C8DC34}"/>
                </a:ext>
              </a:extLst>
            </p:cNvPr>
            <p:cNvSpPr txBox="1"/>
            <p:nvPr/>
          </p:nvSpPr>
          <p:spPr>
            <a:xfrm>
              <a:off x="5836969" y="1070656"/>
              <a:ext cx="1173429" cy="400110"/>
            </a:xfrm>
            <a:prstGeom prst="rect">
              <a:avLst/>
            </a:prstGeom>
            <a:noFill/>
          </p:spPr>
          <p:txBody>
            <a:bodyPr wrap="square" rtlCol="0">
              <a:spAutoFit/>
            </a:bodyPr>
            <a:lstStyle/>
            <a:p>
              <a:pPr algn="ctr"/>
              <a:r>
                <a:rPr lang="en-US" sz="2000"/>
                <a:t>Bát sứ</a:t>
              </a:r>
            </a:p>
          </p:txBody>
        </p:sp>
      </p:grpSp>
      <p:grpSp>
        <p:nvGrpSpPr>
          <p:cNvPr id="27" name="Group 26">
            <a:extLst>
              <a:ext uri="{FF2B5EF4-FFF2-40B4-BE49-F238E27FC236}">
                <a16:creationId xmlns:a16="http://schemas.microsoft.com/office/drawing/2014/main" id="{1CA4BCDD-C5F5-3573-6FE9-141366A9C73F}"/>
              </a:ext>
            </a:extLst>
          </p:cNvPr>
          <p:cNvGrpSpPr/>
          <p:nvPr/>
        </p:nvGrpSpPr>
        <p:grpSpPr>
          <a:xfrm>
            <a:off x="6982327" y="511902"/>
            <a:ext cx="1757545" cy="788073"/>
            <a:chOff x="7010398" y="682693"/>
            <a:chExt cx="1757545" cy="788073"/>
          </a:xfrm>
        </p:grpSpPr>
        <p:sp>
          <p:nvSpPr>
            <p:cNvPr id="13" name="Freeform 29">
              <a:extLst>
                <a:ext uri="{FF2B5EF4-FFF2-40B4-BE49-F238E27FC236}">
                  <a16:creationId xmlns:a16="http://schemas.microsoft.com/office/drawing/2014/main" id="{FE129962-02E5-0B84-B740-308B5B0AF433}"/>
                </a:ext>
              </a:extLst>
            </p:cNvPr>
            <p:cNvSpPr/>
            <p:nvPr/>
          </p:nvSpPr>
          <p:spPr>
            <a:xfrm>
              <a:off x="7064827" y="682693"/>
              <a:ext cx="1648686" cy="280537"/>
            </a:xfrm>
            <a:custGeom>
              <a:avLst/>
              <a:gdLst/>
              <a:ahLst/>
              <a:cxnLst/>
              <a:rect l="l" t="t" r="r" b="b"/>
              <a:pathLst>
                <a:path w="2686102" h="1103744">
                  <a:moveTo>
                    <a:pt x="0" y="0"/>
                  </a:moveTo>
                  <a:lnTo>
                    <a:pt x="2686101" y="0"/>
                  </a:lnTo>
                  <a:lnTo>
                    <a:pt x="2686101" y="1103744"/>
                  </a:lnTo>
                  <a:lnTo>
                    <a:pt x="0" y="11037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9F675CA9-7CA4-773C-899B-A71F9B2C3C45}"/>
                </a:ext>
              </a:extLst>
            </p:cNvPr>
            <p:cNvSpPr txBox="1"/>
            <p:nvPr/>
          </p:nvSpPr>
          <p:spPr>
            <a:xfrm>
              <a:off x="7010398" y="1070656"/>
              <a:ext cx="1757545" cy="400110"/>
            </a:xfrm>
            <a:prstGeom prst="rect">
              <a:avLst/>
            </a:prstGeom>
            <a:noFill/>
          </p:spPr>
          <p:txBody>
            <a:bodyPr wrap="square" rtlCol="0">
              <a:spAutoFit/>
            </a:bodyPr>
            <a:lstStyle/>
            <a:p>
              <a:pPr algn="ctr"/>
              <a:r>
                <a:rPr lang="en-US" sz="2000"/>
                <a:t>Đĩa thủy tinh</a:t>
              </a:r>
            </a:p>
          </p:txBody>
        </p:sp>
      </p:grpSp>
      <p:sp>
        <p:nvSpPr>
          <p:cNvPr id="2" name="Rectangle: Rounded Corners 1">
            <a:extLst>
              <a:ext uri="{FF2B5EF4-FFF2-40B4-BE49-F238E27FC236}">
                <a16:creationId xmlns:a16="http://schemas.microsoft.com/office/drawing/2014/main" id="{CA7B43CC-72B6-7173-3ABB-3BAA22481664}"/>
              </a:ext>
            </a:extLst>
          </p:cNvPr>
          <p:cNvSpPr/>
          <p:nvPr/>
        </p:nvSpPr>
        <p:spPr>
          <a:xfrm>
            <a:off x="404127" y="2975598"/>
            <a:ext cx="1941139" cy="627961"/>
          </a:xfrm>
          <a:prstGeom prst="roundRect">
            <a:avLst/>
          </a:prstGeom>
          <a:solidFill>
            <a:srgbClr val="94CE51">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uLnTx/>
                <a:uFillTx/>
                <a:latin typeface="Arial"/>
                <a:ea typeface="+mn-ea"/>
                <a:cs typeface="Arial" panose="020B0604020202020204" pitchFamily="34" charset="0"/>
              </a:rPr>
              <a:t>Hóa</a:t>
            </a:r>
            <a:r>
              <a:rPr kumimoji="0" lang="en-US" sz="2200" b="1" i="0" u="none" strike="noStrike" kern="0" cap="none" spc="0" normalizeH="0" noProof="0">
                <a:ln>
                  <a:noFill/>
                </a:ln>
                <a:solidFill>
                  <a:srgbClr val="FFFFFF"/>
                </a:solidFill>
                <a:effectLst/>
                <a:uLnTx/>
                <a:uFillTx/>
                <a:latin typeface="Arial"/>
                <a:ea typeface="+mn-ea"/>
                <a:cs typeface="Arial" panose="020B0604020202020204" pitchFamily="34" charset="0"/>
              </a:rPr>
              <a:t> chất</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7" name="Group 6">
            <a:extLst>
              <a:ext uri="{FF2B5EF4-FFF2-40B4-BE49-F238E27FC236}">
                <a16:creationId xmlns:a16="http://schemas.microsoft.com/office/drawing/2014/main" id="{E83E21FC-2CD5-53F6-5B3F-B96A189AF48F}"/>
              </a:ext>
            </a:extLst>
          </p:cNvPr>
          <p:cNvGrpSpPr/>
          <p:nvPr/>
        </p:nvGrpSpPr>
        <p:grpSpPr>
          <a:xfrm>
            <a:off x="2567243" y="2873718"/>
            <a:ext cx="1541846" cy="2128387"/>
            <a:chOff x="2305758" y="2932933"/>
            <a:chExt cx="1541846" cy="2128387"/>
          </a:xfrm>
        </p:grpSpPr>
        <p:pic>
          <p:nvPicPr>
            <p:cNvPr id="5" name="Picture 4" descr="A white bottle with a blue label&#10;&#10;Description automatically generated">
              <a:extLst>
                <a:ext uri="{FF2B5EF4-FFF2-40B4-BE49-F238E27FC236}">
                  <a16:creationId xmlns:a16="http://schemas.microsoft.com/office/drawing/2014/main" id="{747CC875-CA99-650F-4AFE-FDA241FD0E1C}"/>
                </a:ext>
              </a:extLst>
            </p:cNvPr>
            <p:cNvPicPr>
              <a:picLocks noChangeAspect="1"/>
            </p:cNvPicPr>
            <p:nvPr/>
          </p:nvPicPr>
          <p:blipFill>
            <a:blip r:embed="rId14"/>
            <a:stretch>
              <a:fillRect/>
            </a:stretch>
          </p:blipFill>
          <p:spPr>
            <a:xfrm>
              <a:off x="2545963" y="2932933"/>
              <a:ext cx="1051995" cy="1728277"/>
            </a:xfrm>
            <a:prstGeom prst="rect">
              <a:avLst/>
            </a:prstGeom>
          </p:spPr>
        </p:pic>
        <p:sp>
          <p:nvSpPr>
            <p:cNvPr id="6" name="TextBox 5">
              <a:extLst>
                <a:ext uri="{FF2B5EF4-FFF2-40B4-BE49-F238E27FC236}">
                  <a16:creationId xmlns:a16="http://schemas.microsoft.com/office/drawing/2014/main" id="{8B7ABC30-988A-52C0-B483-BAAEEA812B04}"/>
                </a:ext>
              </a:extLst>
            </p:cNvPr>
            <p:cNvSpPr txBox="1"/>
            <p:nvPr/>
          </p:nvSpPr>
          <p:spPr>
            <a:xfrm>
              <a:off x="2305758" y="4661210"/>
              <a:ext cx="1541846" cy="400110"/>
            </a:xfrm>
            <a:prstGeom prst="rect">
              <a:avLst/>
            </a:prstGeom>
            <a:noFill/>
          </p:spPr>
          <p:txBody>
            <a:bodyPr wrap="square" rtlCol="0">
              <a:spAutoFit/>
            </a:bodyPr>
            <a:lstStyle/>
            <a:p>
              <a:pPr algn="ctr"/>
              <a:r>
                <a:rPr lang="en-US" sz="2000"/>
                <a:t>dd CH</a:t>
              </a:r>
              <a:r>
                <a:rPr lang="en-US" sz="2000" baseline="-25000"/>
                <a:t>3</a:t>
              </a:r>
              <a:r>
                <a:rPr lang="en-US" sz="2000"/>
                <a:t>NH</a:t>
              </a:r>
              <a:r>
                <a:rPr lang="en-US" sz="2000" baseline="-25000"/>
                <a:t>2</a:t>
              </a:r>
              <a:endParaRPr lang="en-US" sz="2000"/>
            </a:p>
          </p:txBody>
        </p:sp>
      </p:grpSp>
      <p:grpSp>
        <p:nvGrpSpPr>
          <p:cNvPr id="16" name="Group 15">
            <a:extLst>
              <a:ext uri="{FF2B5EF4-FFF2-40B4-BE49-F238E27FC236}">
                <a16:creationId xmlns:a16="http://schemas.microsoft.com/office/drawing/2014/main" id="{44C71C9E-D53B-0B1B-ECBF-F8E703019544}"/>
              </a:ext>
            </a:extLst>
          </p:cNvPr>
          <p:cNvGrpSpPr/>
          <p:nvPr/>
        </p:nvGrpSpPr>
        <p:grpSpPr>
          <a:xfrm>
            <a:off x="3922729" y="2873718"/>
            <a:ext cx="1102976" cy="2128387"/>
            <a:chOff x="2520472" y="2932933"/>
            <a:chExt cx="1102976" cy="2128387"/>
          </a:xfrm>
        </p:grpSpPr>
        <p:pic>
          <p:nvPicPr>
            <p:cNvPr id="17" name="Picture 16">
              <a:extLst>
                <a:ext uri="{FF2B5EF4-FFF2-40B4-BE49-F238E27FC236}">
                  <a16:creationId xmlns:a16="http://schemas.microsoft.com/office/drawing/2014/main" id="{7F5CF502-28E0-3337-8A37-42EAA85D7C1D}"/>
                </a:ext>
              </a:extLst>
            </p:cNvPr>
            <p:cNvPicPr>
              <a:picLocks noChangeAspect="1"/>
            </p:cNvPicPr>
            <p:nvPr/>
          </p:nvPicPr>
          <p:blipFill>
            <a:blip r:embed="rId15"/>
            <a:srcRect l="20963" t="1039" r="18799"/>
            <a:stretch/>
          </p:blipFill>
          <p:spPr>
            <a:xfrm>
              <a:off x="2545963" y="2932933"/>
              <a:ext cx="1051995" cy="1728277"/>
            </a:xfrm>
            <a:prstGeom prst="rect">
              <a:avLst/>
            </a:prstGeom>
          </p:spPr>
        </p:pic>
        <p:sp>
          <p:nvSpPr>
            <p:cNvPr id="28" name="TextBox 27">
              <a:extLst>
                <a:ext uri="{FF2B5EF4-FFF2-40B4-BE49-F238E27FC236}">
                  <a16:creationId xmlns:a16="http://schemas.microsoft.com/office/drawing/2014/main" id="{2ABEBB29-A907-F6E8-F413-5F8F8E9CEE3F}"/>
                </a:ext>
              </a:extLst>
            </p:cNvPr>
            <p:cNvSpPr txBox="1"/>
            <p:nvPr/>
          </p:nvSpPr>
          <p:spPr>
            <a:xfrm>
              <a:off x="2520472" y="4661210"/>
              <a:ext cx="1102976" cy="400110"/>
            </a:xfrm>
            <a:prstGeom prst="rect">
              <a:avLst/>
            </a:prstGeom>
            <a:noFill/>
          </p:spPr>
          <p:txBody>
            <a:bodyPr wrap="square" rtlCol="0">
              <a:spAutoFit/>
            </a:bodyPr>
            <a:lstStyle/>
            <a:p>
              <a:pPr algn="ctr"/>
              <a:r>
                <a:rPr lang="en-US" sz="2000"/>
                <a:t>dd HCl</a:t>
              </a:r>
            </a:p>
          </p:txBody>
        </p:sp>
      </p:grpSp>
      <p:grpSp>
        <p:nvGrpSpPr>
          <p:cNvPr id="29" name="Group 28">
            <a:extLst>
              <a:ext uri="{FF2B5EF4-FFF2-40B4-BE49-F238E27FC236}">
                <a16:creationId xmlns:a16="http://schemas.microsoft.com/office/drawing/2014/main" id="{E0E52311-1DB7-D653-6FCF-766E55E3C28B}"/>
              </a:ext>
            </a:extLst>
          </p:cNvPr>
          <p:cNvGrpSpPr/>
          <p:nvPr/>
        </p:nvGrpSpPr>
        <p:grpSpPr>
          <a:xfrm>
            <a:off x="4984836" y="2873718"/>
            <a:ext cx="1299494" cy="2128387"/>
            <a:chOff x="2422213" y="2932933"/>
            <a:chExt cx="1299494" cy="2128387"/>
          </a:xfrm>
        </p:grpSpPr>
        <p:pic>
          <p:nvPicPr>
            <p:cNvPr id="30" name="Picture 29">
              <a:extLst>
                <a:ext uri="{FF2B5EF4-FFF2-40B4-BE49-F238E27FC236}">
                  <a16:creationId xmlns:a16="http://schemas.microsoft.com/office/drawing/2014/main" id="{57848452-524E-D500-1E7E-7ECF3A7A349E}"/>
                </a:ext>
              </a:extLst>
            </p:cNvPr>
            <p:cNvPicPr>
              <a:picLocks noChangeAspect="1"/>
            </p:cNvPicPr>
            <p:nvPr/>
          </p:nvPicPr>
          <p:blipFill>
            <a:blip r:embed="rId16"/>
            <a:srcRect l="9420" r="9420"/>
            <a:stretch/>
          </p:blipFill>
          <p:spPr>
            <a:xfrm>
              <a:off x="2545963" y="2932933"/>
              <a:ext cx="1051995" cy="1728277"/>
            </a:xfrm>
            <a:prstGeom prst="rect">
              <a:avLst/>
            </a:prstGeom>
          </p:spPr>
        </p:pic>
        <p:sp>
          <p:nvSpPr>
            <p:cNvPr id="31" name="TextBox 30">
              <a:extLst>
                <a:ext uri="{FF2B5EF4-FFF2-40B4-BE49-F238E27FC236}">
                  <a16:creationId xmlns:a16="http://schemas.microsoft.com/office/drawing/2014/main" id="{F2FB74BB-3556-6F20-EB54-B68E11464CCC}"/>
                </a:ext>
              </a:extLst>
            </p:cNvPr>
            <p:cNvSpPr txBox="1"/>
            <p:nvPr/>
          </p:nvSpPr>
          <p:spPr>
            <a:xfrm>
              <a:off x="2422213" y="4661210"/>
              <a:ext cx="1299494" cy="400110"/>
            </a:xfrm>
            <a:prstGeom prst="rect">
              <a:avLst/>
            </a:prstGeom>
            <a:noFill/>
          </p:spPr>
          <p:txBody>
            <a:bodyPr wrap="square" rtlCol="0">
              <a:spAutoFit/>
            </a:bodyPr>
            <a:lstStyle/>
            <a:p>
              <a:pPr algn="ctr"/>
              <a:r>
                <a:rPr lang="en-US" sz="2000"/>
                <a:t>dd FeCl</a:t>
              </a:r>
              <a:r>
                <a:rPr lang="en-US" sz="2000" baseline="-25000"/>
                <a:t>3</a:t>
              </a:r>
              <a:endParaRPr lang="en-US" sz="2000"/>
            </a:p>
          </p:txBody>
        </p:sp>
      </p:grpSp>
      <p:sp>
        <p:nvSpPr>
          <p:cNvPr id="32" name="TextBox 31">
            <a:extLst>
              <a:ext uri="{FF2B5EF4-FFF2-40B4-BE49-F238E27FC236}">
                <a16:creationId xmlns:a16="http://schemas.microsoft.com/office/drawing/2014/main" id="{42B499B6-FB3A-9AB3-F7CF-1235356CF672}"/>
              </a:ext>
            </a:extLst>
          </p:cNvPr>
          <p:cNvSpPr txBox="1"/>
          <p:nvPr/>
        </p:nvSpPr>
        <p:spPr>
          <a:xfrm>
            <a:off x="119914" y="3761325"/>
            <a:ext cx="2423130" cy="958660"/>
          </a:xfrm>
          <a:prstGeom prst="rect">
            <a:avLst/>
          </a:prstGeom>
          <a:noFill/>
        </p:spPr>
        <p:txBody>
          <a:bodyPr wrap="square" rtlCol="0">
            <a:spAutoFit/>
          </a:bodyPr>
          <a:lstStyle/>
          <a:p>
            <a:pPr algn="ctr">
              <a:lnSpc>
                <a:spcPct val="150000"/>
              </a:lnSpc>
            </a:pPr>
            <a:r>
              <a:rPr lang="en-US" sz="2000"/>
              <a:t>Các dung dịch có cùng nồng độ 0,1M</a:t>
            </a:r>
          </a:p>
        </p:txBody>
      </p:sp>
      <p:grpSp>
        <p:nvGrpSpPr>
          <p:cNvPr id="33" name="Group 32">
            <a:extLst>
              <a:ext uri="{FF2B5EF4-FFF2-40B4-BE49-F238E27FC236}">
                <a16:creationId xmlns:a16="http://schemas.microsoft.com/office/drawing/2014/main" id="{08AFACF5-5E94-4B38-C4E6-242F2E3A0598}"/>
              </a:ext>
            </a:extLst>
          </p:cNvPr>
          <p:cNvGrpSpPr/>
          <p:nvPr/>
        </p:nvGrpSpPr>
        <p:grpSpPr>
          <a:xfrm>
            <a:off x="6160580" y="2873718"/>
            <a:ext cx="2524861" cy="2128387"/>
            <a:chOff x="2422212" y="2932933"/>
            <a:chExt cx="2524861" cy="2128387"/>
          </a:xfrm>
        </p:grpSpPr>
        <p:pic>
          <p:nvPicPr>
            <p:cNvPr id="34" name="Picture 33">
              <a:extLst>
                <a:ext uri="{FF2B5EF4-FFF2-40B4-BE49-F238E27FC236}">
                  <a16:creationId xmlns:a16="http://schemas.microsoft.com/office/drawing/2014/main" id="{270E2A57-A3C0-EE84-47CC-96C2EA4958DC}"/>
                </a:ext>
              </a:extLst>
            </p:cNvPr>
            <p:cNvPicPr>
              <a:picLocks noChangeAspect="1"/>
            </p:cNvPicPr>
            <p:nvPr/>
          </p:nvPicPr>
          <p:blipFill>
            <a:blip r:embed="rId17"/>
            <a:srcRect l="19565" r="19565"/>
            <a:stretch/>
          </p:blipFill>
          <p:spPr>
            <a:xfrm>
              <a:off x="2545963" y="2932933"/>
              <a:ext cx="1051995" cy="1728277"/>
            </a:xfrm>
            <a:prstGeom prst="rect">
              <a:avLst/>
            </a:prstGeom>
          </p:spPr>
        </p:pic>
        <p:sp>
          <p:nvSpPr>
            <p:cNvPr id="35" name="TextBox 34">
              <a:extLst>
                <a:ext uri="{FF2B5EF4-FFF2-40B4-BE49-F238E27FC236}">
                  <a16:creationId xmlns:a16="http://schemas.microsoft.com/office/drawing/2014/main" id="{AD5A2B3E-BC01-71AE-52B6-44A7BAC34849}"/>
                </a:ext>
              </a:extLst>
            </p:cNvPr>
            <p:cNvSpPr txBox="1"/>
            <p:nvPr/>
          </p:nvSpPr>
          <p:spPr>
            <a:xfrm>
              <a:off x="2422212" y="4661210"/>
              <a:ext cx="2524861" cy="400110"/>
            </a:xfrm>
            <a:prstGeom prst="rect">
              <a:avLst/>
            </a:prstGeom>
            <a:noFill/>
          </p:spPr>
          <p:txBody>
            <a:bodyPr wrap="square" rtlCol="0">
              <a:spAutoFit/>
            </a:bodyPr>
            <a:lstStyle/>
            <a:p>
              <a:pPr algn="ctr"/>
              <a:r>
                <a:rPr lang="en-US" sz="2000"/>
                <a:t>dd phenolphthalein</a:t>
              </a:r>
            </a:p>
          </p:txBody>
        </p:sp>
      </p:grpSp>
      <p:grpSp>
        <p:nvGrpSpPr>
          <p:cNvPr id="39" name="Group 38">
            <a:extLst>
              <a:ext uri="{FF2B5EF4-FFF2-40B4-BE49-F238E27FC236}">
                <a16:creationId xmlns:a16="http://schemas.microsoft.com/office/drawing/2014/main" id="{3C98F474-170E-9D47-B95C-857602F9BA89}"/>
              </a:ext>
            </a:extLst>
          </p:cNvPr>
          <p:cNvGrpSpPr/>
          <p:nvPr/>
        </p:nvGrpSpPr>
        <p:grpSpPr>
          <a:xfrm>
            <a:off x="7439632" y="2833763"/>
            <a:ext cx="1545077" cy="1539591"/>
            <a:chOff x="7439632" y="2833763"/>
            <a:chExt cx="1545077" cy="1539591"/>
          </a:xfrm>
        </p:grpSpPr>
        <p:pic>
          <p:nvPicPr>
            <p:cNvPr id="37" name="Picture 36" descr="Several small white cards&#10;&#10;Description automatically generated with medium confidence">
              <a:extLst>
                <a:ext uri="{FF2B5EF4-FFF2-40B4-BE49-F238E27FC236}">
                  <a16:creationId xmlns:a16="http://schemas.microsoft.com/office/drawing/2014/main" id="{CB57C7A6-F02B-9243-8156-1D862DC6E938}"/>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439632" y="2833763"/>
              <a:ext cx="1539591" cy="1539591"/>
            </a:xfrm>
            <a:prstGeom prst="rect">
              <a:avLst/>
            </a:prstGeom>
          </p:spPr>
        </p:pic>
        <p:sp>
          <p:nvSpPr>
            <p:cNvPr id="38" name="TextBox 37">
              <a:extLst>
                <a:ext uri="{FF2B5EF4-FFF2-40B4-BE49-F238E27FC236}">
                  <a16:creationId xmlns:a16="http://schemas.microsoft.com/office/drawing/2014/main" id="{8597B83F-8C4D-05BF-16F8-8D38DC6D6531}"/>
                </a:ext>
              </a:extLst>
            </p:cNvPr>
            <p:cNvSpPr txBox="1"/>
            <p:nvPr/>
          </p:nvSpPr>
          <p:spPr>
            <a:xfrm rot="20196018">
              <a:off x="7794656" y="3905597"/>
              <a:ext cx="1190053" cy="400110"/>
            </a:xfrm>
            <a:prstGeom prst="rect">
              <a:avLst/>
            </a:prstGeom>
            <a:noFill/>
          </p:spPr>
          <p:txBody>
            <a:bodyPr wrap="square" rtlCol="0">
              <a:spAutoFit/>
            </a:bodyPr>
            <a:lstStyle/>
            <a:p>
              <a:pPr algn="ctr"/>
              <a:r>
                <a:rPr lang="en-US" sz="2000"/>
                <a:t>quỳ tím</a:t>
              </a:r>
            </a:p>
          </p:txBody>
        </p:sp>
      </p:grpSp>
    </p:spTree>
    <p:extLst>
      <p:ext uri="{BB962C8B-B14F-4D97-AF65-F5344CB8AC3E}">
        <p14:creationId xmlns:p14="http://schemas.microsoft.com/office/powerpoint/2010/main" val="417881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ppt_x</p:attrName>
                                        </p:attrNameLst>
                                      </p:cBhvr>
                                      <p:tavLst>
                                        <p:tav tm="0">
                                          <p:val>
                                            <p:strVal val="#ppt_x"/>
                                          </p:val>
                                        </p:tav>
                                        <p:tav tm="100000">
                                          <p:val>
                                            <p:strVal val="#ppt_x"/>
                                          </p:val>
                                        </p:tav>
                                      </p:tavLst>
                                    </p:anim>
                                    <p:anim calcmode="lin" valueType="num">
                                      <p:cBhvr>
                                        <p:cTn id="34" dur="5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anim calcmode="lin" valueType="num">
                                      <p:cBhvr>
                                        <p:cTn id="38" dur="500" fill="hold"/>
                                        <p:tgtEl>
                                          <p:spTgt spid="27"/>
                                        </p:tgtEl>
                                        <p:attrNameLst>
                                          <p:attrName>ppt_x</p:attrName>
                                        </p:attrNameLst>
                                      </p:cBhvr>
                                      <p:tavLst>
                                        <p:tav tm="0">
                                          <p:val>
                                            <p:strVal val="#ppt_x"/>
                                          </p:val>
                                        </p:tav>
                                        <p:tav tm="100000">
                                          <p:val>
                                            <p:strVal val="#ppt_x"/>
                                          </p:val>
                                        </p:tav>
                                      </p:tavLst>
                                    </p:anim>
                                    <p:anim calcmode="lin" valueType="num">
                                      <p:cBhvr>
                                        <p:cTn id="3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par>
                                <p:cTn id="58" presetID="14" presetClass="entr" presetSubtype="1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randombar(horizontal)">
                                      <p:cBhvr>
                                        <p:cTn id="60" dur="500"/>
                                        <p:tgtEl>
                                          <p:spTgt spid="29"/>
                                        </p:tgtEl>
                                      </p:cBhvr>
                                    </p:animEffect>
                                  </p:childTnLst>
                                </p:cTn>
                              </p:par>
                              <p:par>
                                <p:cTn id="61" presetID="14" presetClass="entr" presetSubtype="1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horizontal)">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randombar(horizontal)">
                                      <p:cBhvr>
                                        <p:cTn id="6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F7E22AD-6DDD-3732-2732-4C75ABA0037A}"/>
              </a:ext>
            </a:extLst>
          </p:cNvPr>
          <p:cNvSpPr/>
          <p:nvPr/>
        </p:nvSpPr>
        <p:spPr>
          <a:xfrm>
            <a:off x="454928" y="373234"/>
            <a:ext cx="3358789" cy="627961"/>
          </a:xfrm>
          <a:prstGeom prst="roundRect">
            <a:avLst/>
          </a:prstGeom>
          <a:solidFill>
            <a:srgbClr val="94CE51">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uLnTx/>
                <a:uFillTx/>
                <a:latin typeface="Arial"/>
                <a:ea typeface="+mn-ea"/>
                <a:cs typeface="Arial" panose="020B0604020202020204" pitchFamily="34" charset="0"/>
              </a:rPr>
              <a:t>Các</a:t>
            </a:r>
            <a:r>
              <a:rPr kumimoji="0" lang="en-US" sz="2200" b="1" i="0" u="none" strike="noStrike" kern="0" cap="none" spc="0" normalizeH="0" noProof="0">
                <a:ln>
                  <a:noFill/>
                </a:ln>
                <a:solidFill>
                  <a:srgbClr val="FFFFFF"/>
                </a:solidFill>
                <a:effectLst/>
                <a:uLnTx/>
                <a:uFillTx/>
                <a:latin typeface="Arial"/>
                <a:ea typeface="+mn-ea"/>
                <a:cs typeface="Arial" panose="020B0604020202020204" pitchFamily="34" charset="0"/>
              </a:rPr>
              <a:t> bước tiến hành</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1936783A-E42A-4EA6-D04C-7F0840E99FB5}"/>
              </a:ext>
            </a:extLst>
          </p:cNvPr>
          <p:cNvGraphicFramePr>
            <a:graphicFrameLocks noGrp="1"/>
          </p:cNvGraphicFramePr>
          <p:nvPr>
            <p:extLst>
              <p:ext uri="{D42A27DB-BD31-4B8C-83A1-F6EECF244321}">
                <p14:modId xmlns:p14="http://schemas.microsoft.com/office/powerpoint/2010/main" val="944795381"/>
              </p:ext>
            </p:extLst>
          </p:nvPr>
        </p:nvGraphicFramePr>
        <p:xfrm>
          <a:off x="171449" y="1149349"/>
          <a:ext cx="8801101" cy="3822475"/>
        </p:xfrm>
        <a:graphic>
          <a:graphicData uri="http://schemas.openxmlformats.org/drawingml/2006/table">
            <a:tbl>
              <a:tblPr firstRow="1" bandRow="1">
                <a:tableStyleId>{17087F82-D797-4C71-83DA-DD8A794C6A3D}</a:tableStyleId>
              </a:tblPr>
              <a:tblGrid>
                <a:gridCol w="1403351">
                  <a:extLst>
                    <a:ext uri="{9D8B030D-6E8A-4147-A177-3AD203B41FA5}">
                      <a16:colId xmlns:a16="http://schemas.microsoft.com/office/drawing/2014/main" val="2648485463"/>
                    </a:ext>
                  </a:extLst>
                </a:gridCol>
                <a:gridCol w="2184400">
                  <a:extLst>
                    <a:ext uri="{9D8B030D-6E8A-4147-A177-3AD203B41FA5}">
                      <a16:colId xmlns:a16="http://schemas.microsoft.com/office/drawing/2014/main" val="4164074795"/>
                    </a:ext>
                  </a:extLst>
                </a:gridCol>
                <a:gridCol w="2971800">
                  <a:extLst>
                    <a:ext uri="{9D8B030D-6E8A-4147-A177-3AD203B41FA5}">
                      <a16:colId xmlns:a16="http://schemas.microsoft.com/office/drawing/2014/main" val="3483513883"/>
                    </a:ext>
                  </a:extLst>
                </a:gridCol>
                <a:gridCol w="2241550">
                  <a:extLst>
                    <a:ext uri="{9D8B030D-6E8A-4147-A177-3AD203B41FA5}">
                      <a16:colId xmlns:a16="http://schemas.microsoft.com/office/drawing/2014/main" val="471609098"/>
                    </a:ext>
                  </a:extLst>
                </a:gridCol>
              </a:tblGrid>
              <a:tr h="552097">
                <a:tc>
                  <a:txBody>
                    <a:bodyPr/>
                    <a:lstStyle/>
                    <a:p>
                      <a:pPr algn="ctr"/>
                      <a:r>
                        <a:rPr lang="en-US" sz="2000" b="1">
                          <a:solidFill>
                            <a:srgbClr val="000000"/>
                          </a:solidFill>
                        </a:rPr>
                        <a:t>Tiến hành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00000">
                          <a:srgbClr val="FF9900"/>
                        </a:gs>
                      </a:gsLst>
                      <a:lin ang="0" scaled="1"/>
                      <a:tileRect/>
                    </a:gradFill>
                  </a:tcPr>
                </a:tc>
                <a:tc>
                  <a:txBody>
                    <a:bodyPr/>
                    <a:lstStyle/>
                    <a:p>
                      <a:pPr algn="ctr">
                        <a:lnSpc>
                          <a:spcPct val="150000"/>
                        </a:lnSpc>
                      </a:pPr>
                      <a:r>
                        <a:rPr lang="en-US" sz="2000" b="1">
                          <a:solidFill>
                            <a:srgbClr val="000000"/>
                          </a:solidFill>
                        </a:rPr>
                        <a:t>Đĩa thủy tinh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00000">
                          <a:srgbClr val="FF9900"/>
                        </a:gs>
                      </a:gsLst>
                      <a:lin ang="0" scaled="1"/>
                      <a:tileRect/>
                    </a:gradFill>
                  </a:tcPr>
                </a:tc>
                <a:tc>
                  <a:txBody>
                    <a:bodyPr/>
                    <a:lstStyle/>
                    <a:p>
                      <a:pPr algn="ctr">
                        <a:lnSpc>
                          <a:spcPct val="150000"/>
                        </a:lnSpc>
                      </a:pPr>
                      <a:r>
                        <a:rPr lang="en-US" sz="2000" b="1">
                          <a:solidFill>
                            <a:srgbClr val="000000"/>
                          </a:solidFill>
                        </a:rPr>
                        <a:t>Ống nghiệm (1)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00000">
                          <a:srgbClr val="FF9900"/>
                        </a:gs>
                      </a:gsLst>
                      <a:lin ang="0" scaled="1"/>
                      <a:tileRect/>
                    </a:gradFill>
                  </a:tcPr>
                </a:tc>
                <a:tc>
                  <a:txBody>
                    <a:bodyPr/>
                    <a:lstStyle/>
                    <a:p>
                      <a:pPr algn="ctr">
                        <a:lnSpc>
                          <a:spcPct val="150000"/>
                        </a:lnSpc>
                      </a:pPr>
                      <a:r>
                        <a:rPr lang="en-US" sz="2000" b="1">
                          <a:solidFill>
                            <a:srgbClr val="000000"/>
                          </a:solidFill>
                        </a:rPr>
                        <a:t>Ống nghiệm (2)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00000">
                          <a:srgbClr val="FF9900"/>
                        </a:gs>
                      </a:gsLst>
                      <a:lin ang="0" scaled="1"/>
                      <a:tileRect/>
                    </a:gradFill>
                  </a:tcPr>
                </a:tc>
                <a:extLst>
                  <a:ext uri="{0D108BD9-81ED-4DB2-BD59-A6C34878D82A}">
                    <a16:rowId xmlns:a16="http://schemas.microsoft.com/office/drawing/2014/main" val="158378926"/>
                  </a:ext>
                </a:extLst>
              </a:tr>
              <a:tr h="552097">
                <a:tc>
                  <a:txBody>
                    <a:bodyPr/>
                    <a:lstStyle/>
                    <a:p>
                      <a:pPr algn="just">
                        <a:lnSpc>
                          <a:spcPct val="150000"/>
                        </a:lnSpc>
                      </a:pPr>
                      <a:r>
                        <a:rPr lang="en-US" sz="2000" b="0">
                          <a:solidFill>
                            <a:srgbClr val="000000"/>
                          </a:solidFill>
                        </a:rPr>
                        <a:t>Bước 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000" b="0">
                          <a:solidFill>
                            <a:srgbClr val="000000"/>
                          </a:solidFill>
                        </a:rPr>
                        <a:t>Đặt vào mẩu giấy quỳ tím.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0">
                          <a:solidFill>
                            <a:srgbClr val="000000"/>
                          </a:solidFill>
                        </a:rPr>
                        <a:t>Lấy 2 mL dung dịch CH</a:t>
                      </a:r>
                      <a:r>
                        <a:rPr lang="en-US" sz="2000" b="0" baseline="-25000">
                          <a:solidFill>
                            <a:srgbClr val="000000"/>
                          </a:solidFill>
                        </a:rPr>
                        <a:t>3</a:t>
                      </a:r>
                      <a:r>
                        <a:rPr lang="en-US" sz="2000" b="0" baseline="0">
                          <a:solidFill>
                            <a:srgbClr val="000000"/>
                          </a:solidFill>
                        </a:rPr>
                        <a:t>NH</a:t>
                      </a:r>
                      <a:r>
                        <a:rPr lang="en-US" sz="2000" b="0" baseline="-25000">
                          <a:solidFill>
                            <a:srgbClr val="000000"/>
                          </a:solidFill>
                        </a:rPr>
                        <a:t>2</a:t>
                      </a:r>
                      <a:r>
                        <a:rPr lang="en-US" sz="2000" b="0" baseline="0">
                          <a:solidFill>
                            <a:srgbClr val="000000"/>
                          </a:solidFill>
                        </a:rPr>
                        <a:t> và nhỏ thêm vài giọt phenolphthalein.</a:t>
                      </a:r>
                      <a:endParaRPr lang="en-US" sz="2000" b="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000" b="0">
                          <a:solidFill>
                            <a:srgbClr val="000000"/>
                          </a:solidFill>
                        </a:rPr>
                        <a:t>Lấy khoảng 1 mL dung dịch FeCl</a:t>
                      </a:r>
                      <a:r>
                        <a:rPr lang="en-US" sz="2000" b="0" baseline="-25000">
                          <a:solidFill>
                            <a:srgbClr val="000000"/>
                          </a:solidFill>
                        </a:rPr>
                        <a:t>3</a:t>
                      </a:r>
                      <a:r>
                        <a:rPr lang="en-US" sz="2000" b="0" baseline="0">
                          <a:solidFill>
                            <a:srgbClr val="000000"/>
                          </a:solidFill>
                        </a:rPr>
                        <a:t>.</a:t>
                      </a:r>
                      <a:endParaRPr lang="en-US" sz="2000" b="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39522894"/>
                  </a:ext>
                </a:extLst>
              </a:tr>
              <a:tr h="552097">
                <a:tc>
                  <a:txBody>
                    <a:bodyPr/>
                    <a:lstStyle/>
                    <a:p>
                      <a:pPr algn="just">
                        <a:lnSpc>
                          <a:spcPct val="150000"/>
                        </a:lnSpc>
                      </a:pPr>
                      <a:r>
                        <a:rPr lang="en-US" sz="2000" b="0">
                          <a:solidFill>
                            <a:srgbClr val="000000"/>
                          </a:solidFill>
                        </a:rPr>
                        <a:t>Bước 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0">
                          <a:solidFill>
                            <a:srgbClr val="000000"/>
                          </a:solidFill>
                        </a:rPr>
                        <a:t>Nhỏ vài giọt dung dịch CH</a:t>
                      </a:r>
                      <a:r>
                        <a:rPr lang="en-US" sz="2000" b="0" baseline="-25000">
                          <a:solidFill>
                            <a:srgbClr val="000000"/>
                          </a:solidFill>
                        </a:rPr>
                        <a:t>3</a:t>
                      </a:r>
                      <a:r>
                        <a:rPr lang="en-US" sz="2000" b="0" baseline="0">
                          <a:solidFill>
                            <a:srgbClr val="000000"/>
                          </a:solidFill>
                        </a:rPr>
                        <a:t>NH</a:t>
                      </a:r>
                      <a:r>
                        <a:rPr lang="en-US" sz="2000" b="0" baseline="-25000">
                          <a:solidFill>
                            <a:srgbClr val="000000"/>
                          </a:solidFill>
                        </a:rPr>
                        <a:t>2</a:t>
                      </a:r>
                      <a:r>
                        <a:rPr lang="en-US" sz="2000" b="0" baseline="0">
                          <a:solidFill>
                            <a:srgbClr val="000000"/>
                          </a:solidFill>
                        </a:rPr>
                        <a:t> vào mẩu giấy quỳ tím.</a:t>
                      </a:r>
                      <a:endParaRPr lang="en-US" sz="2000" b="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000" b="0">
                          <a:solidFill>
                            <a:srgbClr val="000000"/>
                          </a:solidFill>
                        </a:rPr>
                        <a:t>Nhỏ từ từ 2 mL dung dịch HCl vào, lắc đều.</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000" b="0">
                          <a:solidFill>
                            <a:srgbClr val="000000"/>
                          </a:solidFill>
                        </a:rPr>
                        <a:t>Nhỏ từ từ khoảng 3 mL dung dịch CH</a:t>
                      </a:r>
                      <a:r>
                        <a:rPr lang="en-US" sz="2000" b="0" baseline="-25000">
                          <a:solidFill>
                            <a:srgbClr val="000000"/>
                          </a:solidFill>
                        </a:rPr>
                        <a:t>3</a:t>
                      </a:r>
                      <a:r>
                        <a:rPr lang="en-US" sz="2000" b="0" baseline="0">
                          <a:solidFill>
                            <a:srgbClr val="000000"/>
                          </a:solidFill>
                        </a:rPr>
                        <a:t>NH</a:t>
                      </a:r>
                      <a:r>
                        <a:rPr lang="en-US" sz="2000" b="0" baseline="-25000">
                          <a:solidFill>
                            <a:srgbClr val="000000"/>
                          </a:solidFill>
                        </a:rPr>
                        <a:t>2</a:t>
                      </a:r>
                      <a:r>
                        <a:rPr lang="en-US" sz="2000" b="0" baseline="0">
                          <a:solidFill>
                            <a:srgbClr val="000000"/>
                          </a:solidFill>
                        </a:rPr>
                        <a:t> vào, lắc đều.</a:t>
                      </a:r>
                      <a:endParaRPr lang="en-US" sz="2000" b="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59653227"/>
                  </a:ext>
                </a:extLst>
              </a:tr>
            </a:tbl>
          </a:graphicData>
        </a:graphic>
      </p:graphicFrame>
    </p:spTree>
    <p:extLst>
      <p:ext uri="{BB962C8B-B14F-4D97-AF65-F5344CB8AC3E}">
        <p14:creationId xmlns:p14="http://schemas.microsoft.com/office/powerpoint/2010/main" val="1884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087"/>
        <p:cNvGrpSpPr/>
        <p:nvPr/>
      </p:nvGrpSpPr>
      <p:grpSpPr>
        <a:xfrm>
          <a:off x="0" y="0"/>
          <a:ext cx="0" cy="0"/>
          <a:chOff x="0" y="0"/>
          <a:chExt cx="0" cy="0"/>
        </a:xfrm>
      </p:grpSpPr>
      <p:grpSp>
        <p:nvGrpSpPr>
          <p:cNvPr id="1091" name="Google Shape;1091;p42"/>
          <p:cNvGrpSpPr/>
          <p:nvPr/>
        </p:nvGrpSpPr>
        <p:grpSpPr>
          <a:xfrm rot="-1273946" flipH="1">
            <a:off x="7693568" y="1631833"/>
            <a:ext cx="424444" cy="1525882"/>
            <a:chOff x="3070900" y="237500"/>
            <a:chExt cx="1436575" cy="5164500"/>
          </a:xfrm>
        </p:grpSpPr>
        <p:sp>
          <p:nvSpPr>
            <p:cNvPr id="1092" name="Google Shape;1092;p4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137;p42"/>
          <p:cNvGrpSpPr/>
          <p:nvPr/>
        </p:nvGrpSpPr>
        <p:grpSpPr>
          <a:xfrm rot="-3271348" flipH="1">
            <a:off x="4946357" y="1651748"/>
            <a:ext cx="953865" cy="826390"/>
            <a:chOff x="607750" y="239800"/>
            <a:chExt cx="6043675" cy="5236000"/>
          </a:xfrm>
        </p:grpSpPr>
        <p:sp>
          <p:nvSpPr>
            <p:cNvPr id="1138" name="Google Shape;1138;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42"/>
          <p:cNvGrpSpPr/>
          <p:nvPr/>
        </p:nvGrpSpPr>
        <p:grpSpPr>
          <a:xfrm rot="1617717" flipH="1">
            <a:off x="7316031" y="3282651"/>
            <a:ext cx="980923" cy="1556954"/>
            <a:chOff x="2190225" y="236575"/>
            <a:chExt cx="3165475" cy="5024350"/>
          </a:xfrm>
        </p:grpSpPr>
        <p:sp>
          <p:nvSpPr>
            <p:cNvPr id="1148" name="Google Shape;1148;p42"/>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2"/>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2"/>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7B5A1D58-E87A-A2D2-ACD7-860B146B2B8A}"/>
              </a:ext>
            </a:extLst>
          </p:cNvPr>
          <p:cNvSpPr txBox="1"/>
          <p:nvPr/>
        </p:nvSpPr>
        <p:spPr>
          <a:xfrm>
            <a:off x="284604" y="663791"/>
            <a:ext cx="8574792" cy="584775"/>
          </a:xfrm>
          <a:prstGeom prst="rect">
            <a:avLst/>
          </a:prstGeom>
          <a:noFill/>
        </p:spPr>
        <p:txBody>
          <a:bodyPr wrap="square">
            <a:spAutoFit/>
          </a:bodyPr>
          <a:lstStyle/>
          <a:p>
            <a:pPr algn="ctr"/>
            <a:r>
              <a:rPr lang="en-US" sz="3200" b="1" dirty="0">
                <a:solidFill>
                  <a:schemeClr val="bg2">
                    <a:lumMod val="50000"/>
                  </a:schemeClr>
                </a:solidFill>
                <a:latin typeface="Arial" panose="020B0604020202020204" pitchFamily="34" charset="0"/>
                <a:ea typeface="DengXian Light" panose="02010600030101010101" pitchFamily="2" charset="-122"/>
                <a:cs typeface="Arial" panose="020B0604020202020204" pitchFamily="34" charset="0"/>
              </a:rPr>
              <a:t>CHƯƠNG </a:t>
            </a:r>
            <a:r>
              <a:rPr lang="vi-VN" sz="3200" b="1" dirty="0">
                <a:solidFill>
                  <a:schemeClr val="bg2">
                    <a:lumMod val="50000"/>
                  </a:schemeClr>
                </a:solidFill>
                <a:latin typeface="Arial" panose="020B0604020202020204" pitchFamily="34" charset="0"/>
                <a:ea typeface="DengXian Light" panose="02010600030101010101" pitchFamily="2" charset="-122"/>
                <a:cs typeface="Arial" panose="020B0604020202020204" pitchFamily="34" charset="0"/>
              </a:rPr>
              <a:t>3: HỢP CHẤT CHỨA NITROGEN</a:t>
            </a:r>
            <a:endParaRPr lang="en-US" sz="3200" b="1" dirty="0">
              <a:solidFill>
                <a:schemeClr val="bg2">
                  <a:lumMod val="50000"/>
                </a:schemeClr>
              </a:solidFill>
              <a:latin typeface="Arial" panose="020B0604020202020204" pitchFamily="34" charset="0"/>
              <a:ea typeface="DengXian Light" panose="02010600030101010101" pitchFamily="2" charset="-122"/>
              <a:cs typeface="Arial" panose="020B0604020202020204" pitchFamily="34" charset="0"/>
            </a:endParaRPr>
          </a:p>
        </p:txBody>
      </p:sp>
      <p:grpSp>
        <p:nvGrpSpPr>
          <p:cNvPr id="10" name="Group 9">
            <a:extLst>
              <a:ext uri="{FF2B5EF4-FFF2-40B4-BE49-F238E27FC236}">
                <a16:creationId xmlns:a16="http://schemas.microsoft.com/office/drawing/2014/main" id="{C9A2A594-8332-597F-65B2-6947D236068D}"/>
              </a:ext>
            </a:extLst>
          </p:cNvPr>
          <p:cNvGrpSpPr/>
          <p:nvPr/>
        </p:nvGrpSpPr>
        <p:grpSpPr>
          <a:xfrm>
            <a:off x="543074" y="1851004"/>
            <a:ext cx="3957292" cy="2676547"/>
            <a:chOff x="543074" y="1851004"/>
            <a:chExt cx="3957292" cy="2676547"/>
          </a:xfrm>
        </p:grpSpPr>
        <p:sp>
          <p:nvSpPr>
            <p:cNvPr id="1088" name="Google Shape;1088;p42"/>
            <p:cNvSpPr/>
            <p:nvPr/>
          </p:nvSpPr>
          <p:spPr>
            <a:xfrm>
              <a:off x="543074" y="1851004"/>
              <a:ext cx="3957292" cy="2676547"/>
            </a:xfrm>
            <a:prstGeom prst="roundRect">
              <a:avLst>
                <a:gd name="adj" fmla="val 7928"/>
              </a:avLst>
            </a:prstGeom>
            <a:solidFill>
              <a:schemeClr val="tx1"/>
            </a:solidFill>
            <a:ln w="12700" cap="flat" cmpd="sng">
              <a:solidFill>
                <a:schemeClr val="accent2"/>
              </a:solidFill>
              <a:prstDash val="sysDash"/>
              <a:round/>
              <a:headEnd type="none" w="sm" len="sm"/>
              <a:tailEnd type="none" w="sm" len="sm"/>
            </a:ln>
            <a:effectLst>
              <a:outerShdw blurRad="50800" dist="38100" dir="8100000" algn="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C537C5D4-BA02-B064-0EEE-88F096701ADC}"/>
                </a:ext>
              </a:extLst>
            </p:cNvPr>
            <p:cNvSpPr txBox="1"/>
            <p:nvPr/>
          </p:nvSpPr>
          <p:spPr>
            <a:xfrm>
              <a:off x="837628" y="1972940"/>
              <a:ext cx="3343813" cy="2285947"/>
            </a:xfrm>
            <a:prstGeom prst="rect">
              <a:avLst/>
            </a:prstGeom>
            <a:noFill/>
          </p:spPr>
          <p:txBody>
            <a:bodyPr wrap="square">
              <a:spAutoFit/>
            </a:bodyPr>
            <a:lstStyle/>
            <a:p>
              <a:pPr algn="ctr">
                <a:lnSpc>
                  <a:spcPct val="140000"/>
                </a:lnSpc>
              </a:pPr>
              <a:r>
                <a:rPr lang="vi-VN" sz="5400" b="1">
                  <a:solidFill>
                    <a:srgbClr val="B94F6B"/>
                  </a:solidFill>
                  <a:latin typeface="Arial" panose="020B0604020202020204" pitchFamily="34" charset="0"/>
                  <a:ea typeface="Times New Roman" panose="02020603050405020304" pitchFamily="18" charset="0"/>
                  <a:cs typeface="Arial" panose="020B0604020202020204" pitchFamily="34" charset="0"/>
                </a:rPr>
                <a:t>BÀI </a:t>
              </a:r>
              <a:r>
                <a:rPr lang="en-US" sz="5400" b="1" dirty="0">
                  <a:solidFill>
                    <a:srgbClr val="B94F6B"/>
                  </a:solidFill>
                  <a:latin typeface="Arial" panose="020B0604020202020204" pitchFamily="34" charset="0"/>
                  <a:ea typeface="Times New Roman" panose="02020603050405020304" pitchFamily="18" charset="0"/>
                  <a:cs typeface="Arial" panose="020B0604020202020204" pitchFamily="34" charset="0"/>
                </a:rPr>
                <a:t>6</a:t>
              </a:r>
              <a:r>
                <a:rPr lang="en-US" sz="5400" b="1">
                  <a:solidFill>
                    <a:srgbClr val="B94F6B"/>
                  </a:solidFill>
                  <a:latin typeface="Arial" panose="020B0604020202020204" pitchFamily="34" charset="0"/>
                  <a:ea typeface="Times New Roman" panose="02020603050405020304" pitchFamily="18" charset="0"/>
                  <a:cs typeface="Arial" panose="020B0604020202020204" pitchFamily="34" charset="0"/>
                </a:rPr>
                <a:t>:</a:t>
              </a:r>
              <a:r>
                <a:rPr lang="vi-VN" sz="5400" b="1">
                  <a:solidFill>
                    <a:srgbClr val="B94F6B"/>
                  </a:solidFill>
                  <a:latin typeface="Arial" panose="020B0604020202020204" pitchFamily="34" charset="0"/>
                  <a:ea typeface="Times New Roman" panose="02020603050405020304" pitchFamily="18" charset="0"/>
                  <a:cs typeface="Arial" panose="020B0604020202020204" pitchFamily="34" charset="0"/>
                </a:rPr>
                <a:t> </a:t>
              </a:r>
              <a:r>
                <a:rPr lang="en-US" sz="5400" b="1" dirty="0">
                  <a:solidFill>
                    <a:srgbClr val="B94F6B"/>
                  </a:solidFill>
                  <a:latin typeface="Arial" panose="020B0604020202020204" pitchFamily="34" charset="0"/>
                  <a:ea typeface="Times New Roman" panose="02020603050405020304" pitchFamily="18" charset="0"/>
                  <a:cs typeface="Arial" panose="020B0604020202020204" pitchFamily="34" charset="0"/>
                </a:rPr>
                <a:t>AMINE</a:t>
              </a:r>
              <a:endParaRPr lang="en-US" sz="5400" dirty="0">
                <a:solidFill>
                  <a:srgbClr val="B94F6B"/>
                </a:solidFill>
                <a:latin typeface="Arial" panose="020B060402020202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id="{4CC43321-B30D-51F1-2EB2-2D49B14BCA08}"/>
              </a:ext>
            </a:extLst>
          </p:cNvPr>
          <p:cNvPicPr>
            <a:picLocks noChangeAspect="1"/>
          </p:cNvPicPr>
          <p:nvPr/>
        </p:nvPicPr>
        <p:blipFill>
          <a:blip r:embed="rId3"/>
          <a:stretch>
            <a:fillRect/>
          </a:stretch>
        </p:blipFill>
        <p:spPr>
          <a:xfrm>
            <a:off x="4864824" y="2785253"/>
            <a:ext cx="1651342" cy="1556593"/>
          </a:xfrm>
          <a:prstGeom prst="rect">
            <a:avLst/>
          </a:prstGeom>
        </p:spPr>
      </p:pic>
    </p:spTree>
  </p:cSld>
  <p:clrMapOvr>
    <a:masterClrMapping/>
  </p:clrMapOvr>
  <p:transition spd="slow">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F7E22AD-6DDD-3732-2732-4C75ABA0037A}"/>
              </a:ext>
            </a:extLst>
          </p:cNvPr>
          <p:cNvSpPr/>
          <p:nvPr/>
        </p:nvSpPr>
        <p:spPr>
          <a:xfrm>
            <a:off x="454927" y="373234"/>
            <a:ext cx="4354139" cy="627961"/>
          </a:xfrm>
          <a:prstGeom prst="roundRect">
            <a:avLst/>
          </a:prstGeom>
          <a:solidFill>
            <a:srgbClr val="94CE51">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vi-VN" sz="2200" b="1">
                <a:solidFill>
                  <a:schemeClr val="bg1"/>
                </a:solidFill>
              </a:rPr>
              <a:t>Mô tả các hiện tượng</a:t>
            </a:r>
            <a:r>
              <a:rPr lang="en-US" sz="2200" b="1">
                <a:solidFill>
                  <a:schemeClr val="bg1"/>
                </a:solidFill>
              </a:rPr>
              <a:t>: Bước 1</a:t>
            </a:r>
            <a:endParaRPr lang="en-US" sz="2200" b="1" dirty="0">
              <a:solidFill>
                <a:schemeClr val="bg1"/>
              </a:solidFill>
            </a:endParaRPr>
          </a:p>
        </p:txBody>
      </p:sp>
      <p:sp>
        <p:nvSpPr>
          <p:cNvPr id="6" name="TextBox 5">
            <a:extLst>
              <a:ext uri="{FF2B5EF4-FFF2-40B4-BE49-F238E27FC236}">
                <a16:creationId xmlns:a16="http://schemas.microsoft.com/office/drawing/2014/main" id="{6BB4FB68-08AA-7663-B7AB-0BB143C5C32D}"/>
              </a:ext>
            </a:extLst>
          </p:cNvPr>
          <p:cNvSpPr txBox="1"/>
          <p:nvPr/>
        </p:nvSpPr>
        <p:spPr>
          <a:xfrm>
            <a:off x="454928" y="1402373"/>
            <a:ext cx="5582456" cy="430887"/>
          </a:xfrm>
          <a:prstGeom prst="rect">
            <a:avLst/>
          </a:prstGeom>
          <a:noFill/>
        </p:spPr>
        <p:txBody>
          <a:bodyPr wrap="square">
            <a:spAutoFit/>
          </a:bodyPr>
          <a:lstStyle/>
          <a:p>
            <a:r>
              <a:rPr lang="en-US" sz="2200" b="1">
                <a:solidFill>
                  <a:srgbClr val="C00000"/>
                </a:solidFill>
              </a:rPr>
              <a:t>(1) </a:t>
            </a:r>
            <a:r>
              <a:rPr lang="en-US" sz="2200" dirty="0">
                <a:solidFill>
                  <a:srgbClr val="C00000"/>
                </a:solidFill>
              </a:rPr>
              <a:t>Methylamine </a:t>
            </a:r>
            <a:r>
              <a:rPr lang="en-US" sz="2200" dirty="0" err="1">
                <a:solidFill>
                  <a:srgbClr val="C00000"/>
                </a:solidFill>
              </a:rPr>
              <a:t>phản</a:t>
            </a:r>
            <a:r>
              <a:rPr lang="en-US" sz="2200" dirty="0">
                <a:solidFill>
                  <a:srgbClr val="C00000"/>
                </a:solidFill>
              </a:rPr>
              <a:t> </a:t>
            </a:r>
            <a:r>
              <a:rPr lang="en-US" sz="2200" dirty="0" err="1">
                <a:solidFill>
                  <a:srgbClr val="C00000"/>
                </a:solidFill>
              </a:rPr>
              <a:t>ứng</a:t>
            </a:r>
            <a:r>
              <a:rPr lang="en-US" sz="2200" dirty="0">
                <a:solidFill>
                  <a:srgbClr val="C00000"/>
                </a:solidFill>
              </a:rPr>
              <a:t> </a:t>
            </a:r>
            <a:r>
              <a:rPr lang="en-US" sz="2200" dirty="0" err="1">
                <a:solidFill>
                  <a:srgbClr val="C00000"/>
                </a:solidFill>
              </a:rPr>
              <a:t>với</a:t>
            </a:r>
            <a:r>
              <a:rPr lang="en-US" sz="2200" dirty="0">
                <a:solidFill>
                  <a:srgbClr val="C00000"/>
                </a:solidFill>
              </a:rPr>
              <a:t> </a:t>
            </a:r>
            <a:r>
              <a:rPr lang="en-US" sz="2200" dirty="0" err="1">
                <a:solidFill>
                  <a:srgbClr val="C00000"/>
                </a:solidFill>
              </a:rPr>
              <a:t>chất</a:t>
            </a:r>
            <a:r>
              <a:rPr lang="en-US" sz="2200" dirty="0">
                <a:solidFill>
                  <a:srgbClr val="C00000"/>
                </a:solidFill>
              </a:rPr>
              <a:t> </a:t>
            </a:r>
            <a:r>
              <a:rPr lang="en-US" sz="2200" dirty="0" err="1">
                <a:solidFill>
                  <a:srgbClr val="C00000"/>
                </a:solidFill>
              </a:rPr>
              <a:t>chỉ</a:t>
            </a:r>
            <a:r>
              <a:rPr lang="en-US" sz="2200" dirty="0">
                <a:solidFill>
                  <a:srgbClr val="C00000"/>
                </a:solidFill>
              </a:rPr>
              <a:t> </a:t>
            </a:r>
            <a:r>
              <a:rPr lang="en-US" sz="2200" dirty="0" err="1">
                <a:solidFill>
                  <a:srgbClr val="C00000"/>
                </a:solidFill>
              </a:rPr>
              <a:t>thị</a:t>
            </a:r>
            <a:r>
              <a:rPr lang="en-US" sz="2200" dirty="0">
                <a:solidFill>
                  <a:srgbClr val="C00000"/>
                </a:solidFill>
              </a:rPr>
              <a:t>:</a:t>
            </a:r>
          </a:p>
        </p:txBody>
      </p:sp>
      <p:grpSp>
        <p:nvGrpSpPr>
          <p:cNvPr id="17" name="Group 16">
            <a:extLst>
              <a:ext uri="{FF2B5EF4-FFF2-40B4-BE49-F238E27FC236}">
                <a16:creationId xmlns:a16="http://schemas.microsoft.com/office/drawing/2014/main" id="{CDB02FD1-5B3F-A1F2-902E-6489DCFC4FAE}"/>
              </a:ext>
            </a:extLst>
          </p:cNvPr>
          <p:cNvGrpSpPr/>
          <p:nvPr/>
        </p:nvGrpSpPr>
        <p:grpSpPr>
          <a:xfrm>
            <a:off x="1803398" y="3744370"/>
            <a:ext cx="5537200" cy="795867"/>
            <a:chOff x="1803400" y="3765923"/>
            <a:chExt cx="5537200" cy="795867"/>
          </a:xfrm>
        </p:grpSpPr>
        <p:sp>
          <p:nvSpPr>
            <p:cNvPr id="16" name="Rectangle 15">
              <a:extLst>
                <a:ext uri="{FF2B5EF4-FFF2-40B4-BE49-F238E27FC236}">
                  <a16:creationId xmlns:a16="http://schemas.microsoft.com/office/drawing/2014/main" id="{6AF70195-F4B6-2978-BF18-CC1907814138}"/>
                </a:ext>
              </a:extLst>
            </p:cNvPr>
            <p:cNvSpPr/>
            <p:nvPr/>
          </p:nvSpPr>
          <p:spPr>
            <a:xfrm>
              <a:off x="1803400" y="3765923"/>
              <a:ext cx="5537200" cy="7958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FA232D-1A2D-49B7-CB0D-95C6263390C3}"/>
                    </a:ext>
                  </a:extLst>
                </p:cNvPr>
                <p:cNvSpPr txBox="1"/>
                <p:nvPr/>
              </p:nvSpPr>
              <p:spPr>
                <a:xfrm>
                  <a:off x="2002447" y="3933023"/>
                  <a:ext cx="5139101"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1C478E"/>
                      </a:solidFill>
                      <a:effectLst/>
                      <a:uLnTx/>
                      <a:uFillTx/>
                      <a:sym typeface="Arial"/>
                    </a:rPr>
                    <a:t>CH</a:t>
                  </a:r>
                  <a:r>
                    <a:rPr kumimoji="0" lang="en-US" sz="2400" b="1" i="0" u="none" strike="noStrike" kern="0" cap="none" spc="0" normalizeH="0" baseline="-25000" noProof="0" dirty="0">
                      <a:ln>
                        <a:noFill/>
                      </a:ln>
                      <a:solidFill>
                        <a:srgbClr val="1C478E"/>
                      </a:solidFill>
                      <a:effectLst/>
                      <a:uLnTx/>
                      <a:uFillTx/>
                      <a:sym typeface="Arial"/>
                    </a:rPr>
                    <a:t>3</a:t>
                  </a:r>
                  <a:r>
                    <a:rPr kumimoji="0" lang="en-US" sz="2400" b="1" i="0" u="none" strike="noStrike" kern="0" cap="none" spc="0" normalizeH="0" baseline="0" noProof="0" dirty="0">
                      <a:ln>
                        <a:noFill/>
                      </a:ln>
                      <a:solidFill>
                        <a:srgbClr val="1C478E"/>
                      </a:solidFill>
                      <a:effectLst/>
                      <a:uLnTx/>
                      <a:uFillTx/>
                      <a:sym typeface="Arial"/>
                    </a:rPr>
                    <a:t>NH</a:t>
                  </a:r>
                  <a:r>
                    <a:rPr kumimoji="0" lang="en-US" sz="2400" b="1" i="0" u="none" strike="noStrike" kern="0" cap="none" spc="0" normalizeH="0" baseline="-25000" noProof="0" dirty="0">
                      <a:ln>
                        <a:noFill/>
                      </a:ln>
                      <a:solidFill>
                        <a:srgbClr val="1C478E"/>
                      </a:solidFill>
                      <a:effectLst/>
                      <a:uLnTx/>
                      <a:uFillTx/>
                      <a:sym typeface="Arial"/>
                    </a:rPr>
                    <a:t>2 </a:t>
                  </a:r>
                  <a:r>
                    <a:rPr kumimoji="0" lang="en-US" sz="2400" b="1" i="0" u="none" strike="noStrike" kern="0" cap="none" spc="0" normalizeH="0" noProof="0" dirty="0">
                      <a:ln>
                        <a:noFill/>
                      </a:ln>
                      <a:solidFill>
                        <a:srgbClr val="1C478E"/>
                      </a:solidFill>
                      <a:effectLst/>
                      <a:uLnTx/>
                      <a:uFillTx/>
                      <a:sym typeface="Arial"/>
                    </a:rPr>
                    <a:t>+ H</a:t>
                  </a:r>
                  <a:r>
                    <a:rPr kumimoji="0" lang="en-US" sz="2400" b="1" i="0" u="none" strike="noStrike" kern="0" cap="none" spc="0" normalizeH="0" baseline="-25000" noProof="0" dirty="0">
                      <a:ln>
                        <a:noFill/>
                      </a:ln>
                      <a:solidFill>
                        <a:srgbClr val="1C478E"/>
                      </a:solidFill>
                      <a:effectLst/>
                      <a:uLnTx/>
                      <a:uFillTx/>
                      <a:sym typeface="Arial"/>
                    </a:rPr>
                    <a:t>2</a:t>
                  </a:r>
                  <a:r>
                    <a:rPr kumimoji="0" lang="en-US" sz="2400" b="1" i="0" u="none" strike="noStrike" kern="0" cap="none" spc="0" normalizeH="0" noProof="0" dirty="0">
                      <a:ln>
                        <a:noFill/>
                      </a:ln>
                      <a:solidFill>
                        <a:srgbClr val="1C478E"/>
                      </a:solidFill>
                      <a:effectLst/>
                      <a:uLnTx/>
                      <a:uFillTx/>
                      <a:sym typeface="Arial"/>
                    </a:rPr>
                    <a:t>O </a:t>
                  </a:r>
                  <a14:m>
                    <m:oMath xmlns:m="http://schemas.openxmlformats.org/officeDocument/2006/math">
                      <m:r>
                        <a:rPr kumimoji="0" lang="en-US" sz="2400" b="1" i="1" u="none" strike="noStrike" kern="0" cap="none" spc="0" normalizeH="0" noProof="0" smtClean="0">
                          <a:ln>
                            <a:noFill/>
                          </a:ln>
                          <a:solidFill>
                            <a:srgbClr val="1C478E"/>
                          </a:solidFill>
                          <a:effectLst/>
                          <a:uLnTx/>
                          <a:uFillTx/>
                          <a:latin typeface="Cambria Math" panose="02040503050406030204" pitchFamily="18" charset="0"/>
                          <a:ea typeface="Cambria Math" panose="02040503050406030204" pitchFamily="18" charset="0"/>
                          <a:sym typeface="Arial"/>
                        </a:rPr>
                        <m:t>⇌</m:t>
                      </m:r>
                    </m:oMath>
                  </a14:m>
                  <a:r>
                    <a:rPr lang="en-US" sz="1600" b="1" dirty="0">
                      <a:solidFill>
                        <a:srgbClr val="1C478E"/>
                      </a:solidFill>
                    </a:rPr>
                    <a:t> </a:t>
                  </a:r>
                  <a:r>
                    <a:rPr lang="en-US" sz="2400" b="1" dirty="0">
                      <a:solidFill>
                        <a:srgbClr val="1C478E"/>
                      </a:solidFill>
                    </a:rPr>
                    <a:t>CH</a:t>
                  </a:r>
                  <a:r>
                    <a:rPr lang="en-US" sz="2400" b="1" baseline="-25000" dirty="0">
                      <a:solidFill>
                        <a:srgbClr val="1C478E"/>
                      </a:solidFill>
                    </a:rPr>
                    <a:t>3</a:t>
                  </a:r>
                  <a:r>
                    <a:rPr lang="en-US" sz="2400" b="1" dirty="0">
                      <a:solidFill>
                        <a:srgbClr val="1C478E"/>
                      </a:solidFill>
                    </a:rPr>
                    <a:t>NH</a:t>
                  </a:r>
                  <a:r>
                    <a:rPr lang="en-US" sz="2400" b="1" baseline="-25000" dirty="0">
                      <a:solidFill>
                        <a:srgbClr val="1C478E"/>
                      </a:solidFill>
                    </a:rPr>
                    <a:t>3</a:t>
                  </a:r>
                  <a:r>
                    <a:rPr lang="en-US" sz="2400" b="1" baseline="30000" dirty="0">
                      <a:solidFill>
                        <a:srgbClr val="1C478E"/>
                      </a:solidFill>
                    </a:rPr>
                    <a:t>+</a:t>
                  </a:r>
                  <a:r>
                    <a:rPr lang="en-US" sz="2400" b="1" dirty="0">
                      <a:solidFill>
                        <a:srgbClr val="1C478E"/>
                      </a:solidFill>
                    </a:rPr>
                    <a:t> + OH</a:t>
                  </a:r>
                  <a:r>
                    <a:rPr lang="en-US" sz="2400" b="1" baseline="30000" dirty="0">
                      <a:solidFill>
                        <a:srgbClr val="1C478E"/>
                      </a:solidFill>
                    </a:rPr>
                    <a:t>-</a:t>
                  </a:r>
                  <a:endParaRPr lang="en-US" sz="1600" b="1" dirty="0">
                    <a:solidFill>
                      <a:srgbClr val="1C478E"/>
                    </a:solidFill>
                  </a:endParaRPr>
                </a:p>
              </p:txBody>
            </p:sp>
          </mc:Choice>
          <mc:Fallback xmlns="">
            <p:sp>
              <p:nvSpPr>
                <p:cNvPr id="24" name="TextBox 23">
                  <a:extLst>
                    <a:ext uri="{FF2B5EF4-FFF2-40B4-BE49-F238E27FC236}">
                      <a16:creationId xmlns:a16="http://schemas.microsoft.com/office/drawing/2014/main" id="{57FA232D-1A2D-49B7-CB0D-95C6263390C3}"/>
                    </a:ext>
                  </a:extLst>
                </p:cNvPr>
                <p:cNvSpPr txBox="1">
                  <a:spLocks noRot="1" noChangeAspect="1" noMove="1" noResize="1" noEditPoints="1" noAdjustHandles="1" noChangeArrowheads="1" noChangeShapeType="1" noTextEdit="1"/>
                </p:cNvSpPr>
                <p:nvPr/>
              </p:nvSpPr>
              <p:spPr>
                <a:xfrm>
                  <a:off x="2002447" y="3933023"/>
                  <a:ext cx="5139101" cy="461665"/>
                </a:xfrm>
                <a:prstGeom prst="rect">
                  <a:avLst/>
                </a:prstGeom>
                <a:blipFill>
                  <a:blip r:embed="rId2"/>
                  <a:stretch>
                    <a:fillRect t="-9333" b="-32000"/>
                  </a:stretch>
                </a:blipFill>
              </p:spPr>
              <p:txBody>
                <a:bodyPr/>
                <a:lstStyle/>
                <a:p>
                  <a:r>
                    <a:rPr lang="en-US">
                      <a:noFill/>
                    </a:rPr>
                    <a:t> </a:t>
                  </a:r>
                </a:p>
              </p:txBody>
            </p:sp>
          </mc:Fallback>
        </mc:AlternateContent>
      </p:grpSp>
      <p:sp>
        <p:nvSpPr>
          <p:cNvPr id="13" name="TextBox 12">
            <a:extLst>
              <a:ext uri="{FF2B5EF4-FFF2-40B4-BE49-F238E27FC236}">
                <a16:creationId xmlns:a16="http://schemas.microsoft.com/office/drawing/2014/main" id="{0BC89939-17D1-B476-4DC2-445583CCF9B9}"/>
              </a:ext>
            </a:extLst>
          </p:cNvPr>
          <p:cNvSpPr txBox="1"/>
          <p:nvPr/>
        </p:nvSpPr>
        <p:spPr>
          <a:xfrm>
            <a:off x="266695" y="1970931"/>
            <a:ext cx="8610599"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Hiện tượng: Ống nghiệm (1) chứa dung dịch CH</a:t>
            </a:r>
            <a:r>
              <a:rPr lang="en-US" sz="2000" baseline="-25000"/>
              <a:t>3</a:t>
            </a:r>
            <a:r>
              <a:rPr lang="en-US" sz="2000"/>
              <a:t>NH</a:t>
            </a:r>
            <a:r>
              <a:rPr lang="en-US" sz="2000" baseline="-25000"/>
              <a:t>2</a:t>
            </a:r>
            <a:r>
              <a:rPr lang="en-US" sz="2000"/>
              <a:t> không màu, khi thêm vài giọt dung dịch phenolphtalein, dung dịch chuyển màu hồng. </a:t>
            </a:r>
          </a:p>
          <a:p>
            <a:pPr marL="342900" indent="-342900" algn="just">
              <a:lnSpc>
                <a:spcPct val="150000"/>
              </a:lnSpc>
              <a:buFont typeface="Arial" panose="020B0604020202020204" pitchFamily="34" charset="0"/>
              <a:buChar char="•"/>
            </a:pPr>
            <a:r>
              <a:rPr lang="en-US" sz="2000"/>
              <a:t>Nguyên nhân: CH</a:t>
            </a:r>
            <a:r>
              <a:rPr lang="en-US" sz="2000" baseline="-25000"/>
              <a:t>3</a:t>
            </a:r>
            <a:r>
              <a:rPr lang="en-US" sz="2000"/>
              <a:t>NH</a:t>
            </a:r>
            <a:r>
              <a:rPr lang="en-US" sz="2000" baseline="-25000"/>
              <a:t>2</a:t>
            </a:r>
            <a:r>
              <a:rPr lang="en-US" sz="2000"/>
              <a:t> có tính base, trong dung dịch phân li ra ion OH</a:t>
            </a:r>
            <a:r>
              <a:rPr lang="en-US" sz="2000" baseline="30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a:t>
            </a:r>
            <a:endParaRPr lang="en-US" sz="2000"/>
          </a:p>
        </p:txBody>
      </p:sp>
    </p:spTree>
    <p:extLst>
      <p:ext uri="{BB962C8B-B14F-4D97-AF65-F5344CB8AC3E}">
        <p14:creationId xmlns:p14="http://schemas.microsoft.com/office/powerpoint/2010/main" val="389364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F7E22AD-6DDD-3732-2732-4C75ABA0037A}"/>
              </a:ext>
            </a:extLst>
          </p:cNvPr>
          <p:cNvSpPr/>
          <p:nvPr/>
        </p:nvSpPr>
        <p:spPr>
          <a:xfrm>
            <a:off x="378727" y="404039"/>
            <a:ext cx="4438805" cy="627961"/>
          </a:xfrm>
          <a:prstGeom prst="roundRect">
            <a:avLst/>
          </a:prstGeom>
          <a:solidFill>
            <a:srgbClr val="94CE51">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vi-VN" sz="2200" b="1">
                <a:solidFill>
                  <a:schemeClr val="bg1"/>
                </a:solidFill>
              </a:rPr>
              <a:t>Mô tả các hiện tượng</a:t>
            </a:r>
            <a:r>
              <a:rPr lang="en-US" sz="2200" b="1">
                <a:solidFill>
                  <a:schemeClr val="bg1"/>
                </a:solidFill>
              </a:rPr>
              <a:t>: Bước 2</a:t>
            </a:r>
            <a:endParaRPr lang="en-US" sz="2200" b="1" dirty="0">
              <a:solidFill>
                <a:schemeClr val="bg1"/>
              </a:solidFill>
            </a:endParaRPr>
          </a:p>
        </p:txBody>
      </p:sp>
      <p:grpSp>
        <p:nvGrpSpPr>
          <p:cNvPr id="7" name="Group 6">
            <a:extLst>
              <a:ext uri="{FF2B5EF4-FFF2-40B4-BE49-F238E27FC236}">
                <a16:creationId xmlns:a16="http://schemas.microsoft.com/office/drawing/2014/main" id="{A66E5DB4-EBE8-160B-B569-E80C648AA5EF}"/>
              </a:ext>
            </a:extLst>
          </p:cNvPr>
          <p:cNvGrpSpPr/>
          <p:nvPr/>
        </p:nvGrpSpPr>
        <p:grpSpPr>
          <a:xfrm>
            <a:off x="5598434" y="2017888"/>
            <a:ext cx="3545566" cy="2619254"/>
            <a:chOff x="5395108" y="1434327"/>
            <a:chExt cx="3545566" cy="2619254"/>
          </a:xfrm>
        </p:grpSpPr>
        <p:sp>
          <p:nvSpPr>
            <p:cNvPr id="8" name="Parallelogram 7">
              <a:extLst>
                <a:ext uri="{FF2B5EF4-FFF2-40B4-BE49-F238E27FC236}">
                  <a16:creationId xmlns:a16="http://schemas.microsoft.com/office/drawing/2014/main" id="{B5A8EB43-8845-7C7C-245C-2F28954D7646}"/>
                </a:ext>
              </a:extLst>
            </p:cNvPr>
            <p:cNvSpPr/>
            <p:nvPr/>
          </p:nvSpPr>
          <p:spPr>
            <a:xfrm>
              <a:off x="5395108" y="3511320"/>
              <a:ext cx="3062177" cy="542261"/>
            </a:xfrm>
            <a:prstGeom prst="parallelogram">
              <a:avLst>
                <a:gd name="adj" fmla="val 59568"/>
              </a:avLst>
            </a:prstGeom>
            <a:solidFill>
              <a:srgbClr val="4C4980">
                <a:lumMod val="40000"/>
                <a:lumOff val="60000"/>
              </a:srgbClr>
            </a:solidFill>
            <a:ln w="25400" cap="flat" cmpd="sng" algn="ctr">
              <a:solidFill>
                <a:srgbClr val="4C4980">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CEAEBEA-D311-779D-7005-0D7E076AEDA9}"/>
                </a:ext>
              </a:extLst>
            </p:cNvPr>
            <p:cNvGrpSpPr/>
            <p:nvPr/>
          </p:nvGrpSpPr>
          <p:grpSpPr>
            <a:xfrm>
              <a:off x="6453312" y="1434327"/>
              <a:ext cx="2487362" cy="1895662"/>
              <a:chOff x="6231950" y="1559919"/>
              <a:chExt cx="2487362" cy="1895662"/>
            </a:xfrm>
          </p:grpSpPr>
          <p:pic>
            <p:nvPicPr>
              <p:cNvPr id="14" name="Picture 13">
                <a:extLst>
                  <a:ext uri="{FF2B5EF4-FFF2-40B4-BE49-F238E27FC236}">
                    <a16:creationId xmlns:a16="http://schemas.microsoft.com/office/drawing/2014/main" id="{E255AAB5-AC4A-7D93-836D-5CFA547FEC7D}"/>
                  </a:ext>
                </a:extLst>
              </p:cNvPr>
              <p:cNvPicPr>
                <a:picLocks noChangeAspect="1"/>
              </p:cNvPicPr>
              <p:nvPr/>
            </p:nvPicPr>
            <p:blipFill rotWithShape="1">
              <a:blip r:embed="rId2"/>
              <a:srcRect l="11841" t="18140" r="11152" b="18139"/>
              <a:stretch/>
            </p:blipFill>
            <p:spPr>
              <a:xfrm rot="19550190">
                <a:off x="6231950" y="1559919"/>
                <a:ext cx="2487362" cy="1371610"/>
              </a:xfrm>
              <a:prstGeom prst="rect">
                <a:avLst/>
              </a:prstGeom>
            </p:spPr>
          </p:pic>
          <p:sp>
            <p:nvSpPr>
              <p:cNvPr id="15" name="Oval 14">
                <a:extLst>
                  <a:ext uri="{FF2B5EF4-FFF2-40B4-BE49-F238E27FC236}">
                    <a16:creationId xmlns:a16="http://schemas.microsoft.com/office/drawing/2014/main" id="{47D52955-B175-2915-4196-A7955C473A6F}"/>
                  </a:ext>
                </a:extLst>
              </p:cNvPr>
              <p:cNvSpPr/>
              <p:nvPr/>
            </p:nvSpPr>
            <p:spPr>
              <a:xfrm rot="771145">
                <a:off x="6719777" y="3296093"/>
                <a:ext cx="223283" cy="159488"/>
              </a:xfrm>
              <a:prstGeom prst="ellipse">
                <a:avLst/>
              </a:prstGeom>
              <a:solidFill>
                <a:srgbClr val="00B0F0">
                  <a:alpha val="7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grpSp>
        <p:sp>
          <p:nvSpPr>
            <p:cNvPr id="10" name="Cloud 9">
              <a:extLst>
                <a:ext uri="{FF2B5EF4-FFF2-40B4-BE49-F238E27FC236}">
                  <a16:creationId xmlns:a16="http://schemas.microsoft.com/office/drawing/2014/main" id="{2CC64D23-9DBE-9E2F-794D-F03AF9C67A5D}"/>
                </a:ext>
              </a:extLst>
            </p:cNvPr>
            <p:cNvSpPr/>
            <p:nvPr/>
          </p:nvSpPr>
          <p:spPr>
            <a:xfrm>
              <a:off x="6551901" y="3646884"/>
              <a:ext cx="748589" cy="271131"/>
            </a:xfrm>
            <a:prstGeom prst="cloud">
              <a:avLst/>
            </a:prstGeom>
            <a:solidFill>
              <a:srgbClr val="0070C0"/>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1" name="TextBox 10">
              <a:extLst>
                <a:ext uri="{FF2B5EF4-FFF2-40B4-BE49-F238E27FC236}">
                  <a16:creationId xmlns:a16="http://schemas.microsoft.com/office/drawing/2014/main" id="{92203A49-8E38-39D3-D7E5-1F8D310E0351}"/>
                </a:ext>
              </a:extLst>
            </p:cNvPr>
            <p:cNvSpPr txBox="1"/>
            <p:nvPr/>
          </p:nvSpPr>
          <p:spPr>
            <a:xfrm>
              <a:off x="5529659" y="2400728"/>
              <a:ext cx="1492716"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methylamine</a:t>
              </a:r>
            </a:p>
          </p:txBody>
        </p:sp>
        <p:cxnSp>
          <p:nvCxnSpPr>
            <p:cNvPr id="12" name="Straight Arrow Connector 11">
              <a:extLst>
                <a:ext uri="{FF2B5EF4-FFF2-40B4-BE49-F238E27FC236}">
                  <a16:creationId xmlns:a16="http://schemas.microsoft.com/office/drawing/2014/main" id="{C7F0B534-D2CC-7108-F322-FF4C41AC8640}"/>
                </a:ext>
              </a:extLst>
            </p:cNvPr>
            <p:cNvCxnSpPr>
              <a:cxnSpLocks/>
              <a:stCxn id="11" idx="2"/>
            </p:cNvCxnSpPr>
            <p:nvPr/>
          </p:nvCxnSpPr>
          <p:spPr>
            <a:xfrm>
              <a:off x="6276017" y="2770060"/>
              <a:ext cx="650177" cy="377605"/>
            </a:xfrm>
            <a:prstGeom prst="straightConnector1">
              <a:avLst/>
            </a:prstGeom>
            <a:noFill/>
            <a:ln w="12700" cap="flat" cmpd="sng" algn="ctr">
              <a:solidFill>
                <a:srgbClr val="F02425">
                  <a:shade val="95000"/>
                  <a:satMod val="105000"/>
                </a:srgbClr>
              </a:solidFill>
              <a:prstDash val="solid"/>
              <a:tailEnd type="triangle"/>
            </a:ln>
            <a:effectLst/>
          </p:spPr>
        </p:cxnSp>
      </p:grpSp>
      <p:grpSp>
        <p:nvGrpSpPr>
          <p:cNvPr id="27" name="Group 26">
            <a:extLst>
              <a:ext uri="{FF2B5EF4-FFF2-40B4-BE49-F238E27FC236}">
                <a16:creationId xmlns:a16="http://schemas.microsoft.com/office/drawing/2014/main" id="{6DCBFB77-0389-1478-973A-AB76F4679960}"/>
              </a:ext>
            </a:extLst>
          </p:cNvPr>
          <p:cNvGrpSpPr/>
          <p:nvPr/>
        </p:nvGrpSpPr>
        <p:grpSpPr>
          <a:xfrm>
            <a:off x="5704232" y="247705"/>
            <a:ext cx="2850575" cy="2109126"/>
            <a:chOff x="2178975" y="2863498"/>
            <a:chExt cx="2850575" cy="2109126"/>
          </a:xfrm>
        </p:grpSpPr>
        <p:sp>
          <p:nvSpPr>
            <p:cNvPr id="25" name="Speech Bubble: Oval 24">
              <a:extLst>
                <a:ext uri="{FF2B5EF4-FFF2-40B4-BE49-F238E27FC236}">
                  <a16:creationId xmlns:a16="http://schemas.microsoft.com/office/drawing/2014/main" id="{6458C1EC-7126-0AA8-2E3F-FD5C9C363F1C}"/>
                </a:ext>
              </a:extLst>
            </p:cNvPr>
            <p:cNvSpPr/>
            <p:nvPr/>
          </p:nvSpPr>
          <p:spPr>
            <a:xfrm>
              <a:off x="2178975" y="2863498"/>
              <a:ext cx="2850575" cy="1441251"/>
            </a:xfrm>
            <a:prstGeom prst="wedgeEllipseCallout">
              <a:avLst>
                <a:gd name="adj1" fmla="val -32504"/>
                <a:gd name="adj2" fmla="val 52678"/>
              </a:avLst>
            </a:prstGeom>
            <a:solidFill>
              <a:schemeClr val="tx1"/>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38D0922-9924-BD9C-1A35-968112A4E5A4}"/>
                </a:ext>
              </a:extLst>
            </p:cNvPr>
            <p:cNvPicPr>
              <a:picLocks noChangeAspect="1"/>
            </p:cNvPicPr>
            <p:nvPr/>
          </p:nvPicPr>
          <p:blipFill>
            <a:blip r:embed="rId3"/>
            <a:stretch>
              <a:fillRect/>
            </a:stretch>
          </p:blipFill>
          <p:spPr>
            <a:xfrm>
              <a:off x="2265404" y="3927401"/>
              <a:ext cx="1271219" cy="1045223"/>
            </a:xfrm>
            <a:prstGeom prst="rect">
              <a:avLst/>
            </a:prstGeom>
          </p:spPr>
        </p:pic>
        <p:sp>
          <p:nvSpPr>
            <p:cNvPr id="26" name="TextBox 25">
              <a:extLst>
                <a:ext uri="{FF2B5EF4-FFF2-40B4-BE49-F238E27FC236}">
                  <a16:creationId xmlns:a16="http://schemas.microsoft.com/office/drawing/2014/main" id="{AEEF1411-F7AF-FEF4-A624-E6BC811F77D6}"/>
                </a:ext>
              </a:extLst>
            </p:cNvPr>
            <p:cNvSpPr txBox="1"/>
            <p:nvPr/>
          </p:nvSpPr>
          <p:spPr>
            <a:xfrm>
              <a:off x="2265404" y="3055562"/>
              <a:ext cx="2677715" cy="958660"/>
            </a:xfrm>
            <a:prstGeom prst="rect">
              <a:avLst/>
            </a:prstGeom>
            <a:noFill/>
          </p:spPr>
          <p:txBody>
            <a:bodyPr wrap="square" anchor="ctr">
              <a:spAutoFit/>
            </a:bodyPr>
            <a:lstStyle/>
            <a:p>
              <a:pPr algn="ctr">
                <a:lnSpc>
                  <a:spcPct val="150000"/>
                </a:lnSpc>
              </a:pPr>
              <a:r>
                <a:rPr kumimoji="0" lang="en-US" sz="2000" b="0" i="0" u="none" strike="noStrike" kern="0" cap="none" spc="0" normalizeH="0" baseline="0" noProof="0" dirty="0">
                  <a:ln>
                    <a:noFill/>
                  </a:ln>
                  <a:solidFill>
                    <a:srgbClr val="000000"/>
                  </a:solidFill>
                  <a:effectLst/>
                  <a:uLnTx/>
                  <a:uFillTx/>
                  <a:latin typeface="Arial"/>
                  <a:cs typeface="Arial"/>
                  <a:sym typeface="Arial"/>
                </a:rPr>
                <a:t>Methylamine </a:t>
              </a:r>
              <a:r>
                <a:rPr kumimoji="0" lang="en-US" sz="2000" b="0" i="0" u="none" strike="noStrike" kern="0" cap="none" spc="0" normalizeH="0" baseline="0" noProof="0" dirty="0" err="1">
                  <a:ln>
                    <a:noFill/>
                  </a:ln>
                  <a:solidFill>
                    <a:srgbClr val="000000"/>
                  </a:solidFill>
                  <a:effectLst/>
                  <a:uLnTx/>
                  <a:uFillTx/>
                  <a:latin typeface="Arial"/>
                  <a:cs typeface="Arial"/>
                  <a:sym typeface="Arial"/>
                </a:rPr>
                <a:t>là</a:t>
              </a:r>
              <a:r>
                <a:rPr lang="en-US" sz="2000" dirty="0"/>
                <a:t>m </a:t>
              </a:r>
            </a:p>
            <a:p>
              <a:pPr algn="ctr">
                <a:lnSpc>
                  <a:spcPct val="150000"/>
                </a:lnSpc>
              </a:pPr>
              <a:r>
                <a:rPr lang="en-US" sz="2000" dirty="0" err="1"/>
                <a:t>quỳ</a:t>
              </a:r>
              <a:r>
                <a:rPr lang="en-US" sz="2000" dirty="0"/>
                <a:t> </a:t>
              </a:r>
              <a:r>
                <a:rPr lang="en-US" sz="2000" dirty="0" err="1"/>
                <a:t>tím</a:t>
              </a:r>
              <a:r>
                <a:rPr lang="en-US" sz="2000" dirty="0"/>
                <a:t> </a:t>
              </a:r>
              <a:r>
                <a:rPr lang="en-US" sz="2000" dirty="0" err="1"/>
                <a:t>chuyển</a:t>
              </a:r>
              <a:r>
                <a:rPr lang="en-US" sz="2000" dirty="0"/>
                <a:t> </a:t>
              </a:r>
              <a:r>
                <a:rPr lang="en-US" sz="2000" dirty="0" err="1"/>
                <a:t>xanh</a:t>
              </a:r>
              <a:r>
                <a:rPr lang="en-US" sz="2000" dirty="0"/>
                <a:t>.</a:t>
              </a:r>
              <a:endParaRPr lang="en-US" dirty="0"/>
            </a:p>
          </p:txBody>
        </p:sp>
      </p:grpSp>
      <p:pic>
        <p:nvPicPr>
          <p:cNvPr id="5" name="Picture 4" descr="A screenshot of a video&#10;&#10;Description automatically generated">
            <a:extLst>
              <a:ext uri="{FF2B5EF4-FFF2-40B4-BE49-F238E27FC236}">
                <a16:creationId xmlns:a16="http://schemas.microsoft.com/office/drawing/2014/main" id="{778FDD99-54C1-C06F-A8C0-DB86B17538B8}"/>
              </a:ext>
            </a:extLst>
          </p:cNvPr>
          <p:cNvPicPr>
            <a:picLocks noChangeAspect="1"/>
          </p:cNvPicPr>
          <p:nvPr/>
        </p:nvPicPr>
        <p:blipFill>
          <a:blip r:embed="rId4"/>
          <a:stretch>
            <a:fillRect/>
          </a:stretch>
        </p:blipFill>
        <p:spPr>
          <a:xfrm>
            <a:off x="297872" y="1718014"/>
            <a:ext cx="5189561" cy="2919128"/>
          </a:xfrm>
          <a:prstGeom prst="rect">
            <a:avLst/>
          </a:prstGeom>
        </p:spPr>
      </p:pic>
    </p:spTree>
    <p:extLst>
      <p:ext uri="{BB962C8B-B14F-4D97-AF65-F5344CB8AC3E}">
        <p14:creationId xmlns:p14="http://schemas.microsoft.com/office/powerpoint/2010/main" val="34166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5347612-359A-64B6-FDAB-87A29E7F81A4}"/>
              </a:ext>
            </a:extLst>
          </p:cNvPr>
          <p:cNvSpPr txBox="1"/>
          <p:nvPr/>
        </p:nvSpPr>
        <p:spPr>
          <a:xfrm>
            <a:off x="478374" y="406958"/>
            <a:ext cx="6098272" cy="430887"/>
          </a:xfrm>
          <a:prstGeom prst="rect">
            <a:avLst/>
          </a:prstGeom>
          <a:noFill/>
        </p:spPr>
        <p:txBody>
          <a:bodyPr wrap="square">
            <a:spAutoFit/>
          </a:bodyPr>
          <a:lstStyle/>
          <a:p>
            <a:r>
              <a:rPr lang="en-US" sz="2200" b="1">
                <a:solidFill>
                  <a:srgbClr val="C00000"/>
                </a:solidFill>
              </a:rPr>
              <a:t>(3) </a:t>
            </a:r>
            <a:r>
              <a:rPr lang="en-US" sz="2200" dirty="0">
                <a:solidFill>
                  <a:srgbClr val="C00000"/>
                </a:solidFill>
              </a:rPr>
              <a:t>Methylamine </a:t>
            </a:r>
            <a:r>
              <a:rPr lang="en-US" sz="2200" dirty="0" err="1">
                <a:solidFill>
                  <a:srgbClr val="C00000"/>
                </a:solidFill>
              </a:rPr>
              <a:t>phản</a:t>
            </a:r>
            <a:r>
              <a:rPr lang="en-US" sz="2200" dirty="0">
                <a:solidFill>
                  <a:srgbClr val="C00000"/>
                </a:solidFill>
              </a:rPr>
              <a:t> </a:t>
            </a:r>
            <a:r>
              <a:rPr lang="en-US" sz="2200" dirty="0" err="1">
                <a:solidFill>
                  <a:srgbClr val="C00000"/>
                </a:solidFill>
              </a:rPr>
              <a:t>ứng</a:t>
            </a:r>
            <a:r>
              <a:rPr lang="en-US" sz="2200" dirty="0">
                <a:solidFill>
                  <a:srgbClr val="C00000"/>
                </a:solidFill>
              </a:rPr>
              <a:t> </a:t>
            </a:r>
            <a:r>
              <a:rPr lang="en-US" sz="2200" dirty="0" err="1">
                <a:solidFill>
                  <a:srgbClr val="C00000"/>
                </a:solidFill>
              </a:rPr>
              <a:t>với</a:t>
            </a:r>
            <a:r>
              <a:rPr lang="en-US" sz="2200" dirty="0">
                <a:solidFill>
                  <a:srgbClr val="C00000"/>
                </a:solidFill>
              </a:rPr>
              <a:t> dung </a:t>
            </a:r>
            <a:r>
              <a:rPr lang="en-US" sz="2200" dirty="0" err="1">
                <a:solidFill>
                  <a:srgbClr val="C00000"/>
                </a:solidFill>
              </a:rPr>
              <a:t>dịch</a:t>
            </a:r>
            <a:r>
              <a:rPr lang="en-US" sz="2200" dirty="0">
                <a:solidFill>
                  <a:srgbClr val="C00000"/>
                </a:solidFill>
              </a:rPr>
              <a:t> HCl:</a:t>
            </a:r>
          </a:p>
        </p:txBody>
      </p:sp>
      <p:sp>
        <p:nvSpPr>
          <p:cNvPr id="23" name="TextBox 22">
            <a:extLst>
              <a:ext uri="{FF2B5EF4-FFF2-40B4-BE49-F238E27FC236}">
                <a16:creationId xmlns:a16="http://schemas.microsoft.com/office/drawing/2014/main" id="{05854152-7B09-4657-2F56-4AD6F8D161E4}"/>
              </a:ext>
            </a:extLst>
          </p:cNvPr>
          <p:cNvSpPr txBox="1"/>
          <p:nvPr/>
        </p:nvSpPr>
        <p:spPr>
          <a:xfrm>
            <a:off x="492130" y="975956"/>
            <a:ext cx="8392094"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000"/>
              <a:t>Ống nghiệm (1) khi thêm dung dịch HCl, dung dịch nhạt dần và trở nên trong suốt. </a:t>
            </a:r>
            <a:endParaRPr lang="en-US" sz="2000" dirty="0"/>
          </a:p>
        </p:txBody>
      </p:sp>
      <p:grpSp>
        <p:nvGrpSpPr>
          <p:cNvPr id="28" name="Group 27">
            <a:extLst>
              <a:ext uri="{FF2B5EF4-FFF2-40B4-BE49-F238E27FC236}">
                <a16:creationId xmlns:a16="http://schemas.microsoft.com/office/drawing/2014/main" id="{7810EA09-42E3-7BAE-3FEE-8DC91CF7331C}"/>
              </a:ext>
            </a:extLst>
          </p:cNvPr>
          <p:cNvGrpSpPr/>
          <p:nvPr/>
        </p:nvGrpSpPr>
        <p:grpSpPr>
          <a:xfrm>
            <a:off x="4947970" y="1835107"/>
            <a:ext cx="3922497" cy="2579077"/>
            <a:chOff x="4684514" y="1943100"/>
            <a:chExt cx="3922497" cy="2579077"/>
          </a:xfrm>
        </p:grpSpPr>
        <p:pic>
          <p:nvPicPr>
            <p:cNvPr id="29" name="Picture 28">
              <a:extLst>
                <a:ext uri="{FF2B5EF4-FFF2-40B4-BE49-F238E27FC236}">
                  <a16:creationId xmlns:a16="http://schemas.microsoft.com/office/drawing/2014/main" id="{1A078485-4B73-43DB-04D0-6A3F8EC1E11D}"/>
                </a:ext>
              </a:extLst>
            </p:cNvPr>
            <p:cNvPicPr>
              <a:picLocks noChangeAspect="1"/>
            </p:cNvPicPr>
            <p:nvPr/>
          </p:nvPicPr>
          <p:blipFill>
            <a:blip r:embed="rId2"/>
            <a:srcRect l="7230" r="11150"/>
            <a:stretch/>
          </p:blipFill>
          <p:spPr>
            <a:xfrm>
              <a:off x="4684514" y="1943100"/>
              <a:ext cx="1716286" cy="2571750"/>
            </a:xfrm>
            <a:prstGeom prst="rect">
              <a:avLst/>
            </a:prstGeom>
          </p:spPr>
        </p:pic>
        <p:pic>
          <p:nvPicPr>
            <p:cNvPr id="30" name="Picture 29">
              <a:extLst>
                <a:ext uri="{FF2B5EF4-FFF2-40B4-BE49-F238E27FC236}">
                  <a16:creationId xmlns:a16="http://schemas.microsoft.com/office/drawing/2014/main" id="{8A31BDED-246E-4925-7B4A-C057B1C173E3}"/>
                </a:ext>
              </a:extLst>
            </p:cNvPr>
            <p:cNvPicPr>
              <a:picLocks noChangeAspect="1"/>
            </p:cNvPicPr>
            <p:nvPr/>
          </p:nvPicPr>
          <p:blipFill>
            <a:blip r:embed="rId3"/>
            <a:srcRect l="13587" r="14024"/>
            <a:stretch/>
          </p:blipFill>
          <p:spPr>
            <a:xfrm>
              <a:off x="7045569" y="1945501"/>
              <a:ext cx="1561442" cy="2576676"/>
            </a:xfrm>
            <a:prstGeom prst="rect">
              <a:avLst/>
            </a:prstGeom>
          </p:spPr>
        </p:pic>
        <p:cxnSp>
          <p:nvCxnSpPr>
            <p:cNvPr id="31" name="Straight Arrow Connector 30">
              <a:extLst>
                <a:ext uri="{FF2B5EF4-FFF2-40B4-BE49-F238E27FC236}">
                  <a16:creationId xmlns:a16="http://schemas.microsoft.com/office/drawing/2014/main" id="{33DFE405-9A06-5569-630E-9D6C18AB0560}"/>
                </a:ext>
              </a:extLst>
            </p:cNvPr>
            <p:cNvCxnSpPr>
              <a:cxnSpLocks/>
            </p:cNvCxnSpPr>
            <p:nvPr/>
          </p:nvCxnSpPr>
          <p:spPr>
            <a:xfrm>
              <a:off x="6529754" y="3178176"/>
              <a:ext cx="386861" cy="0"/>
            </a:xfrm>
            <a:prstGeom prst="straightConnector1">
              <a:avLst/>
            </a:prstGeom>
            <a:ln w="38100">
              <a:solidFill>
                <a:srgbClr val="0070C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C15393E7-AD74-016F-9BB4-2E1A6F96C8D5}"/>
              </a:ext>
            </a:extLst>
          </p:cNvPr>
          <p:cNvSpPr txBox="1"/>
          <p:nvPr/>
        </p:nvSpPr>
        <p:spPr>
          <a:xfrm>
            <a:off x="478373" y="2072727"/>
            <a:ext cx="4093627"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sz="2000"/>
              <a:t>Nguyên nhân do ion H</a:t>
            </a:r>
            <a:r>
              <a:rPr lang="vi-VN" sz="2000" baseline="30000"/>
              <a:t>+</a:t>
            </a:r>
            <a:r>
              <a:rPr lang="vi-VN" sz="2000"/>
              <a:t> trung hòa OH</a:t>
            </a:r>
            <a:r>
              <a:rPr lang="vi-VN" sz="2000" baseline="30000">
                <a:latin typeface="Arial" panose="020B0604020202020204" pitchFamily="34" charset="0"/>
                <a:cs typeface="Arial" panose="020B0604020202020204" pitchFamily="34" charset="0"/>
              </a:rPr>
              <a:t>−</a:t>
            </a:r>
            <a:r>
              <a:rPr lang="vi-VN" sz="2000"/>
              <a:t> trong dung dịch CH</a:t>
            </a:r>
            <a:r>
              <a:rPr lang="vi-VN" sz="2000" baseline="-25000"/>
              <a:t>3</a:t>
            </a:r>
            <a:r>
              <a:rPr lang="vi-VN" sz="2000"/>
              <a:t>NH</a:t>
            </a:r>
            <a:r>
              <a:rPr lang="vi-VN" sz="2000" baseline="-25000"/>
              <a:t>2</a:t>
            </a:r>
            <a:r>
              <a:rPr lang="vi-VN" sz="2000"/>
              <a:t>: H</a:t>
            </a:r>
            <a:r>
              <a:rPr lang="vi-VN" sz="2000" baseline="30000"/>
              <a:t>+</a:t>
            </a:r>
            <a:r>
              <a:rPr lang="vi-VN" sz="2000"/>
              <a:t> OH</a:t>
            </a:r>
            <a:r>
              <a:rPr lang="vi-VN" sz="2000" baseline="30000">
                <a:latin typeface="Arial" panose="020B0604020202020204" pitchFamily="34" charset="0"/>
                <a:cs typeface="Arial" panose="020B0604020202020204" pitchFamily="34" charset="0"/>
              </a:rPr>
              <a:t>−</a:t>
            </a:r>
            <a:r>
              <a:rPr lang="vi-VN" sz="2000"/>
              <a:t> → H</a:t>
            </a:r>
            <a:r>
              <a:rPr lang="vi-VN" sz="2000" baseline="-25000"/>
              <a:t>2</a:t>
            </a:r>
            <a:r>
              <a:rPr lang="vi-VN" sz="2000"/>
              <a:t>O</a:t>
            </a:r>
            <a:endParaRPr lang="en-US" sz="3200" dirty="0"/>
          </a:p>
        </p:txBody>
      </p:sp>
      <p:pic>
        <p:nvPicPr>
          <p:cNvPr id="34" name="Google Shape;214;p3">
            <a:extLst>
              <a:ext uri="{FF2B5EF4-FFF2-40B4-BE49-F238E27FC236}">
                <a16:creationId xmlns:a16="http://schemas.microsoft.com/office/drawing/2014/main" id="{F8B45F63-BF60-42C3-6C60-65F9D3A820FD}"/>
              </a:ext>
            </a:extLst>
          </p:cNvPr>
          <p:cNvPicPr preferRelativeResize="0"/>
          <p:nvPr/>
        </p:nvPicPr>
        <p:blipFill rotWithShape="1">
          <a:blip r:embed="rId4">
            <a:alphaModFix/>
          </a:blip>
          <a:srcRect/>
          <a:stretch/>
        </p:blipFill>
        <p:spPr>
          <a:xfrm>
            <a:off x="0" y="4979249"/>
            <a:ext cx="859360" cy="164251"/>
          </a:xfrm>
          <a:prstGeom prst="rect">
            <a:avLst/>
          </a:prstGeom>
          <a:noFill/>
          <a:ln>
            <a:noFill/>
          </a:ln>
        </p:spPr>
      </p:pic>
      <p:grpSp>
        <p:nvGrpSpPr>
          <p:cNvPr id="35" name="Group 34">
            <a:extLst>
              <a:ext uri="{FF2B5EF4-FFF2-40B4-BE49-F238E27FC236}">
                <a16:creationId xmlns:a16="http://schemas.microsoft.com/office/drawing/2014/main" id="{3F6A4586-81AC-5E16-C4B4-08C18F96A53E}"/>
              </a:ext>
            </a:extLst>
          </p:cNvPr>
          <p:cNvGrpSpPr/>
          <p:nvPr/>
        </p:nvGrpSpPr>
        <p:grpSpPr>
          <a:xfrm>
            <a:off x="492130" y="3703352"/>
            <a:ext cx="4182290" cy="795867"/>
            <a:chOff x="1803400" y="3765923"/>
            <a:chExt cx="4182290" cy="795867"/>
          </a:xfrm>
        </p:grpSpPr>
        <p:sp>
          <p:nvSpPr>
            <p:cNvPr id="36" name="Rectangle 35">
              <a:extLst>
                <a:ext uri="{FF2B5EF4-FFF2-40B4-BE49-F238E27FC236}">
                  <a16:creationId xmlns:a16="http://schemas.microsoft.com/office/drawing/2014/main" id="{579D1203-1D7F-25C7-4C03-8841752DD564}"/>
                </a:ext>
              </a:extLst>
            </p:cNvPr>
            <p:cNvSpPr/>
            <p:nvPr/>
          </p:nvSpPr>
          <p:spPr>
            <a:xfrm>
              <a:off x="1803400" y="3765923"/>
              <a:ext cx="4182290" cy="7958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0B22CB4-914D-1809-8435-24CEED22239D}"/>
                </a:ext>
              </a:extLst>
            </p:cNvPr>
            <p:cNvSpPr txBox="1"/>
            <p:nvPr/>
          </p:nvSpPr>
          <p:spPr>
            <a:xfrm>
              <a:off x="1831156" y="3933023"/>
              <a:ext cx="4102022" cy="461665"/>
            </a:xfrm>
            <a:prstGeom prst="rect">
              <a:avLst/>
            </a:prstGeom>
            <a:noFill/>
          </p:spPr>
          <p:txBody>
            <a:bodyPr wrap="square">
              <a:spAutoFit/>
            </a:bodyPr>
            <a:lstStyle/>
            <a:p>
              <a:pPr algn="ctr"/>
              <a:r>
                <a:rPr lang="en-US" sz="2400" b="1">
                  <a:solidFill>
                    <a:srgbClr val="1C478E"/>
                  </a:solidFill>
                </a:rPr>
                <a:t>CH</a:t>
              </a:r>
              <a:r>
                <a:rPr lang="en-US" sz="2400" b="1" baseline="-25000">
                  <a:solidFill>
                    <a:srgbClr val="1C478E"/>
                  </a:solidFill>
                </a:rPr>
                <a:t>3</a:t>
              </a:r>
              <a:r>
                <a:rPr lang="en-US" sz="2400" b="1">
                  <a:solidFill>
                    <a:srgbClr val="1C478E"/>
                  </a:solidFill>
                </a:rPr>
                <a:t>NH</a:t>
              </a:r>
              <a:r>
                <a:rPr lang="en-US" sz="2400" b="1" baseline="-25000">
                  <a:solidFill>
                    <a:srgbClr val="1C478E"/>
                  </a:solidFill>
                </a:rPr>
                <a:t>2 </a:t>
              </a:r>
              <a:r>
                <a:rPr lang="en-US" sz="2400" b="1">
                  <a:solidFill>
                    <a:srgbClr val="1C478E"/>
                  </a:solidFill>
                </a:rPr>
                <a:t>+ HCl → CH</a:t>
              </a:r>
              <a:r>
                <a:rPr lang="en-US" sz="2400" b="1" baseline="-25000">
                  <a:solidFill>
                    <a:srgbClr val="1C478E"/>
                  </a:solidFill>
                </a:rPr>
                <a:t>3</a:t>
              </a:r>
              <a:r>
                <a:rPr lang="en-US" sz="2400" b="1">
                  <a:solidFill>
                    <a:srgbClr val="1C478E"/>
                  </a:solidFill>
                </a:rPr>
                <a:t>NH</a:t>
              </a:r>
              <a:r>
                <a:rPr lang="en-US" sz="2400" b="1" baseline="-25000">
                  <a:solidFill>
                    <a:srgbClr val="1C478E"/>
                  </a:solidFill>
                </a:rPr>
                <a:t>3</a:t>
              </a:r>
              <a:r>
                <a:rPr lang="en-US" sz="2400" b="1">
                  <a:solidFill>
                    <a:srgbClr val="1C478E"/>
                  </a:solidFill>
                </a:rPr>
                <a:t>Cl</a:t>
              </a:r>
              <a:endParaRPr lang="en-US" sz="2400" b="1" dirty="0">
                <a:solidFill>
                  <a:srgbClr val="1C478E"/>
                </a:solidFill>
              </a:endParaRPr>
            </a:p>
          </p:txBody>
        </p:sp>
      </p:grpSp>
    </p:spTree>
    <p:extLst>
      <p:ext uri="{BB962C8B-B14F-4D97-AF65-F5344CB8AC3E}">
        <p14:creationId xmlns:p14="http://schemas.microsoft.com/office/powerpoint/2010/main" val="284804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AF2C8D-D893-C93C-DF4A-62A1CD078612}"/>
              </a:ext>
            </a:extLst>
          </p:cNvPr>
          <p:cNvSpPr txBox="1"/>
          <p:nvPr/>
        </p:nvSpPr>
        <p:spPr>
          <a:xfrm>
            <a:off x="431481" y="406958"/>
            <a:ext cx="5277657" cy="430887"/>
          </a:xfrm>
          <a:prstGeom prst="rect">
            <a:avLst/>
          </a:prstGeom>
          <a:noFill/>
        </p:spPr>
        <p:txBody>
          <a:bodyPr wrap="square">
            <a:spAutoFit/>
          </a:bodyPr>
          <a:lstStyle/>
          <a:p>
            <a:r>
              <a:rPr lang="en-US" sz="2200" b="1">
                <a:solidFill>
                  <a:srgbClr val="C00000"/>
                </a:solidFill>
              </a:rPr>
              <a:t>(4) </a:t>
            </a:r>
            <a:r>
              <a:rPr lang="en-US" sz="2200" dirty="0" err="1">
                <a:solidFill>
                  <a:srgbClr val="C00000"/>
                </a:solidFill>
              </a:rPr>
              <a:t>Phản</a:t>
            </a:r>
            <a:r>
              <a:rPr lang="en-US" sz="2200" dirty="0">
                <a:solidFill>
                  <a:srgbClr val="C00000"/>
                </a:solidFill>
              </a:rPr>
              <a:t> </a:t>
            </a:r>
            <a:r>
              <a:rPr lang="en-US" sz="2200" dirty="0" err="1">
                <a:solidFill>
                  <a:srgbClr val="C00000"/>
                </a:solidFill>
              </a:rPr>
              <a:t>ứng</a:t>
            </a:r>
            <a:r>
              <a:rPr lang="en-US" sz="2200" dirty="0">
                <a:solidFill>
                  <a:srgbClr val="C00000"/>
                </a:solidFill>
              </a:rPr>
              <a:t> </a:t>
            </a:r>
            <a:r>
              <a:rPr lang="en-US" sz="2200" dirty="0" err="1">
                <a:solidFill>
                  <a:srgbClr val="C00000"/>
                </a:solidFill>
              </a:rPr>
              <a:t>với</a:t>
            </a:r>
            <a:r>
              <a:rPr lang="en-US" sz="2200" dirty="0">
                <a:solidFill>
                  <a:srgbClr val="C00000"/>
                </a:solidFill>
              </a:rPr>
              <a:t> dung </a:t>
            </a:r>
            <a:r>
              <a:rPr lang="en-US" sz="2200" dirty="0" err="1">
                <a:solidFill>
                  <a:srgbClr val="C00000"/>
                </a:solidFill>
              </a:rPr>
              <a:t>dịch</a:t>
            </a:r>
            <a:r>
              <a:rPr lang="en-US" sz="2200" dirty="0">
                <a:solidFill>
                  <a:srgbClr val="C00000"/>
                </a:solidFill>
              </a:rPr>
              <a:t> </a:t>
            </a:r>
            <a:r>
              <a:rPr lang="en-US" sz="2200" dirty="0" err="1">
                <a:solidFill>
                  <a:srgbClr val="C00000"/>
                </a:solidFill>
              </a:rPr>
              <a:t>muối</a:t>
            </a:r>
            <a:r>
              <a:rPr lang="en-US" sz="2200" dirty="0">
                <a:solidFill>
                  <a:srgbClr val="C00000"/>
                </a:solidFill>
              </a:rPr>
              <a:t> FeCl</a:t>
            </a:r>
            <a:r>
              <a:rPr lang="en-US" sz="2200" baseline="-25000" dirty="0">
                <a:solidFill>
                  <a:srgbClr val="C00000"/>
                </a:solidFill>
              </a:rPr>
              <a:t>3</a:t>
            </a:r>
            <a:r>
              <a:rPr lang="en-US" sz="2200" dirty="0">
                <a:solidFill>
                  <a:srgbClr val="C00000"/>
                </a:solidFill>
              </a:rPr>
              <a:t>:</a:t>
            </a:r>
          </a:p>
        </p:txBody>
      </p:sp>
      <p:pic>
        <p:nvPicPr>
          <p:cNvPr id="4" name="Picture 3">
            <a:extLst>
              <a:ext uri="{FF2B5EF4-FFF2-40B4-BE49-F238E27FC236}">
                <a16:creationId xmlns:a16="http://schemas.microsoft.com/office/drawing/2014/main" id="{56F6E018-F433-E0EC-E568-6F328F2207E5}"/>
              </a:ext>
            </a:extLst>
          </p:cNvPr>
          <p:cNvPicPr>
            <a:picLocks noChangeAspect="1"/>
          </p:cNvPicPr>
          <p:nvPr/>
        </p:nvPicPr>
        <p:blipFill>
          <a:blip r:embed="rId2"/>
          <a:stretch>
            <a:fillRect/>
          </a:stretch>
        </p:blipFill>
        <p:spPr>
          <a:xfrm>
            <a:off x="5892393" y="-14592"/>
            <a:ext cx="3251608" cy="5183135"/>
          </a:xfrm>
          <a:prstGeom prst="rect">
            <a:avLst/>
          </a:prstGeom>
        </p:spPr>
      </p:pic>
      <p:grpSp>
        <p:nvGrpSpPr>
          <p:cNvPr id="5" name="Group 4">
            <a:extLst>
              <a:ext uri="{FF2B5EF4-FFF2-40B4-BE49-F238E27FC236}">
                <a16:creationId xmlns:a16="http://schemas.microsoft.com/office/drawing/2014/main" id="{2ED75D5B-182A-9832-5BF0-BB558311DDCA}"/>
              </a:ext>
            </a:extLst>
          </p:cNvPr>
          <p:cNvGrpSpPr/>
          <p:nvPr/>
        </p:nvGrpSpPr>
        <p:grpSpPr>
          <a:xfrm>
            <a:off x="167872" y="960920"/>
            <a:ext cx="6424314" cy="1881990"/>
            <a:chOff x="167872" y="960920"/>
            <a:chExt cx="6424314" cy="1881990"/>
          </a:xfrm>
        </p:grpSpPr>
        <p:sp>
          <p:nvSpPr>
            <p:cNvPr id="6" name="TextBox 5">
              <a:extLst>
                <a:ext uri="{FF2B5EF4-FFF2-40B4-BE49-F238E27FC236}">
                  <a16:creationId xmlns:a16="http://schemas.microsoft.com/office/drawing/2014/main" id="{00A2FA96-4F76-709A-FDBD-554D51CB3DA3}"/>
                </a:ext>
              </a:extLst>
            </p:cNvPr>
            <p:cNvSpPr txBox="1"/>
            <p:nvPr/>
          </p:nvSpPr>
          <p:spPr>
            <a:xfrm>
              <a:off x="167872" y="960920"/>
              <a:ext cx="5672899" cy="1881990"/>
            </a:xfrm>
            <a:prstGeom prst="rect">
              <a:avLst/>
            </a:prstGeom>
            <a:noFill/>
          </p:spPr>
          <p:txBody>
            <a:bodyPr wrap="square">
              <a:spAutoFit/>
            </a:bodyPr>
            <a:lstStyle/>
            <a:p>
              <a:pPr marL="342900" lvl="0" indent="-342900" algn="just">
                <a:lnSpc>
                  <a:spcPct val="150000"/>
                </a:lnSpc>
                <a:buFont typeface="Wingdings" panose="05000000000000000000" pitchFamily="2" charset="2"/>
                <a:buChar char="§"/>
              </a:pPr>
              <a:r>
                <a:rPr lang="vi-VN" sz="2000">
                  <a:effectLst/>
                  <a:latin typeface="+mn-lt"/>
                  <a:ea typeface="Calibri" panose="020F0502020204030204" pitchFamily="34" charset="0"/>
                  <a:cs typeface="Times New Roman" panose="02020603050405020304" pitchFamily="18" charset="0"/>
                </a:rPr>
                <a:t>Ống nghiệm (2) chứa dung dịch FeCl</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 có màu vàng, khi thêm dung dịch CH</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NH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sẽ xuất hiện kết tủa nâu đỏ. </a:t>
              </a:r>
              <a:endParaRPr lang="en-US" sz="2000">
                <a:effectLst/>
                <a:latin typeface="+mn-lt"/>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vi-VN" sz="2000">
                  <a:effectLst/>
                  <a:latin typeface="+mn-lt"/>
                  <a:ea typeface="Calibri" panose="020F0502020204030204" pitchFamily="34" charset="0"/>
                  <a:cs typeface="Times New Roman" panose="02020603050405020304" pitchFamily="18" charset="0"/>
                </a:rPr>
                <a:t>Nguyên nhân là do: Fe</a:t>
              </a:r>
              <a:r>
                <a:rPr lang="vi-VN" sz="2000" baseline="30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 + 3OH</a:t>
              </a:r>
              <a:r>
                <a:rPr lang="vi-VN" sz="2000" baseline="30000">
                  <a:latin typeface="+mn-lt"/>
                  <a:ea typeface="Calibri" panose="020F0502020204030204" pitchFamily="34" charset="0"/>
                  <a:cs typeface="Times New Roman" panose="02020603050405020304" pitchFamily="18" charset="0"/>
                </a:rPr>
                <a:t>−</a:t>
              </a:r>
              <a:r>
                <a:rPr lang="vi-VN" sz="2000">
                  <a:effectLst/>
                  <a:latin typeface="+mn-lt"/>
                  <a:ea typeface="Calibri" panose="020F0502020204030204" pitchFamily="34" charset="0"/>
                  <a:cs typeface="Times New Roman" panose="02020603050405020304" pitchFamily="18" charset="0"/>
                </a:rPr>
                <a:t> → Fe(OH)</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a:t>
              </a:r>
              <a:endParaRPr lang="en-US" sz="2000">
                <a:effectLst/>
                <a:latin typeface="+mn-lt"/>
                <a:ea typeface="Calibri" panose="020F0502020204030204" pitchFamily="34" charset="0"/>
              </a:endParaRPr>
            </a:p>
          </p:txBody>
        </p:sp>
        <p:cxnSp>
          <p:nvCxnSpPr>
            <p:cNvPr id="7" name="Straight Arrow Connector 6">
              <a:extLst>
                <a:ext uri="{FF2B5EF4-FFF2-40B4-BE49-F238E27FC236}">
                  <a16:creationId xmlns:a16="http://schemas.microsoft.com/office/drawing/2014/main" id="{68FAFC3C-40AB-E410-81BB-1812CED2D439}"/>
                </a:ext>
              </a:extLst>
            </p:cNvPr>
            <p:cNvCxnSpPr>
              <a:cxnSpLocks/>
            </p:cNvCxnSpPr>
            <p:nvPr/>
          </p:nvCxnSpPr>
          <p:spPr>
            <a:xfrm>
              <a:off x="5537200" y="2062004"/>
              <a:ext cx="1054986" cy="160201"/>
            </a:xfrm>
            <a:prstGeom prst="straightConnector1">
              <a:avLst/>
            </a:prstGeom>
            <a:noFill/>
            <a:ln w="19050" cap="flat" cmpd="sng" algn="ctr">
              <a:solidFill>
                <a:srgbClr val="0070C0"/>
              </a:solidFill>
              <a:prstDash val="solid"/>
              <a:tailEnd type="stealth"/>
            </a:ln>
            <a:effectLst/>
          </p:spPr>
        </p:cxnSp>
      </p:grpSp>
      <p:grpSp>
        <p:nvGrpSpPr>
          <p:cNvPr id="9" name="Group 8">
            <a:extLst>
              <a:ext uri="{FF2B5EF4-FFF2-40B4-BE49-F238E27FC236}">
                <a16:creationId xmlns:a16="http://schemas.microsoft.com/office/drawing/2014/main" id="{3599BF75-2ED1-5DC2-0E9A-33D89C86FF74}"/>
              </a:ext>
            </a:extLst>
          </p:cNvPr>
          <p:cNvGrpSpPr/>
          <p:nvPr/>
        </p:nvGrpSpPr>
        <p:grpSpPr>
          <a:xfrm>
            <a:off x="167872" y="3051493"/>
            <a:ext cx="5893033" cy="1785001"/>
            <a:chOff x="448093" y="2139316"/>
            <a:chExt cx="5893033" cy="1733724"/>
          </a:xfrm>
        </p:grpSpPr>
        <p:grpSp>
          <p:nvGrpSpPr>
            <p:cNvPr id="10" name="Group 9">
              <a:extLst>
                <a:ext uri="{FF2B5EF4-FFF2-40B4-BE49-F238E27FC236}">
                  <a16:creationId xmlns:a16="http://schemas.microsoft.com/office/drawing/2014/main" id="{570619B8-0E6F-FEEC-D1BF-15F3008DA95B}"/>
                </a:ext>
              </a:extLst>
            </p:cNvPr>
            <p:cNvGrpSpPr/>
            <p:nvPr/>
          </p:nvGrpSpPr>
          <p:grpSpPr>
            <a:xfrm>
              <a:off x="576321" y="2647502"/>
              <a:ext cx="5764805" cy="1225538"/>
              <a:chOff x="240111" y="2201605"/>
              <a:chExt cx="5764805" cy="1225538"/>
            </a:xfrm>
          </p:grpSpPr>
          <p:sp>
            <p:nvSpPr>
              <p:cNvPr id="12" name="TextBox 11">
                <a:extLst>
                  <a:ext uri="{FF2B5EF4-FFF2-40B4-BE49-F238E27FC236}">
                    <a16:creationId xmlns:a16="http://schemas.microsoft.com/office/drawing/2014/main" id="{0E9F0ECB-D21B-FB72-126B-2B98C4FE6AAA}"/>
                  </a:ext>
                </a:extLst>
              </p:cNvPr>
              <p:cNvSpPr txBox="1"/>
              <p:nvPr/>
            </p:nvSpPr>
            <p:spPr>
              <a:xfrm>
                <a:off x="240111" y="2201605"/>
                <a:ext cx="3668235" cy="448403"/>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1000"/>
                  </a:spcAft>
                  <a:buClrTx/>
                  <a:buSzTx/>
                  <a:buFontTx/>
                  <a:buNone/>
                  <a:tabLst/>
                  <a:defRPr/>
                </a:pPr>
                <a:r>
                  <a:rPr kumimoji="0" lang="fr-FR" sz="2400" b="1" i="0" u="none" strike="noStrike" kern="0" cap="none" spc="0" normalizeH="0" baseline="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3CH</a:t>
                </a:r>
                <a:r>
                  <a:rPr lang="fr-FR" sz="2400" b="1" baseline="-25000" dirty="0">
                    <a:solidFill>
                      <a:srgbClr val="1C478E"/>
                    </a:solidFill>
                    <a:latin typeface="Arial" panose="020B0604020202020204" pitchFamily="34" charset="0"/>
                    <a:ea typeface="Calibri" panose="020F0502020204030204" pitchFamily="34" charset="0"/>
                    <a:cs typeface="Arial" panose="020B0604020202020204" pitchFamily="34" charset="0"/>
                  </a:rPr>
                  <a:t>3</a:t>
                </a:r>
                <a:r>
                  <a:rPr kumimoji="0" lang="fr-FR" sz="2400" b="1" i="0" u="none" strike="noStrike" kern="0" cap="none" spc="0" normalizeH="0" baseline="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NH</a:t>
                </a:r>
                <a:r>
                  <a:rPr kumimoji="0" lang="fr-FR" sz="2400" b="1" i="0" u="none" strike="noStrike" kern="0" cap="none" spc="0" normalizeH="0" baseline="-2500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400" b="1" i="0" u="none" strike="noStrike" kern="0" cap="none" spc="0" normalizeH="0" baseline="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 + FeCl</a:t>
                </a:r>
                <a:r>
                  <a:rPr kumimoji="0" lang="fr-FR" sz="2400" b="1" i="0" u="none" strike="noStrike" kern="0" cap="none" spc="0" normalizeH="0" baseline="-2500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fr-FR" sz="2400" b="1" i="0" u="none" strike="noStrike" kern="0" cap="none" spc="0" normalizeH="0" baseline="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 + 3H</a:t>
                </a:r>
                <a:r>
                  <a:rPr kumimoji="0" lang="fr-FR" sz="2400" b="1" i="0" u="none" strike="noStrike" kern="0" cap="none" spc="0" normalizeH="0" baseline="-2500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400" b="1" i="0" u="none" strike="noStrike" kern="0" cap="none" spc="0" normalizeH="0" baseline="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O </a:t>
                </a:r>
                <a:endParaRPr kumimoji="0" lang="en-US" sz="2400" b="1" i="0" u="none" strike="noStrike" kern="0" cap="none" spc="0" normalizeH="0" baseline="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2CE486C-9A1F-8CAD-0C40-08B51099E59A}"/>
                  </a:ext>
                </a:extLst>
              </p:cNvPr>
              <p:cNvSpPr txBox="1"/>
              <p:nvPr/>
            </p:nvSpPr>
            <p:spPr>
              <a:xfrm>
                <a:off x="2450597" y="2978740"/>
                <a:ext cx="3554319" cy="44840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Fe(OH)</a:t>
                </a:r>
                <a:r>
                  <a:rPr kumimoji="0" lang="fr-FR" sz="2400" b="1" i="0" u="none" strike="noStrike" kern="0" cap="none" spc="0" normalizeH="0" baseline="-2500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fr-FR" sz="2400" b="1" i="0" u="none" strike="noStrike" kern="0" cap="none" spc="0" normalizeH="0" baseline="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 + 3CH</a:t>
                </a:r>
                <a:r>
                  <a:rPr lang="fr-FR" sz="2400" b="1" baseline="-25000" dirty="0">
                    <a:solidFill>
                      <a:srgbClr val="1C478E"/>
                    </a:solidFill>
                    <a:latin typeface="Arial" panose="020B0604020202020204" pitchFamily="34" charset="0"/>
                    <a:ea typeface="Calibri" panose="020F0502020204030204" pitchFamily="34" charset="0"/>
                    <a:cs typeface="Arial" panose="020B0604020202020204" pitchFamily="34" charset="0"/>
                  </a:rPr>
                  <a:t>3</a:t>
                </a:r>
                <a:r>
                  <a:rPr kumimoji="0" lang="fr-FR" sz="2400" b="1" i="0" u="none" strike="noStrike" kern="0" cap="none" spc="0" normalizeH="0" baseline="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NH</a:t>
                </a:r>
                <a:r>
                  <a:rPr kumimoji="0" lang="fr-FR" sz="2400" b="1" i="0" u="none" strike="noStrike" kern="0" cap="none" spc="0" normalizeH="0" baseline="-2500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fr-FR" sz="2400" b="1" i="0" u="none" strike="noStrike" kern="0" cap="none" spc="0" normalizeH="0" baseline="0" noProof="0" dirty="0">
                    <a:ln>
                      <a:noFill/>
                    </a:ln>
                    <a:solidFill>
                      <a:srgbClr val="1C478E"/>
                    </a:solidFill>
                    <a:effectLst/>
                    <a:uLnTx/>
                    <a:uFillTx/>
                    <a:latin typeface="Arial" panose="020B0604020202020204" pitchFamily="34" charset="0"/>
                    <a:ea typeface="Calibri" panose="020F0502020204030204" pitchFamily="34" charset="0"/>
                    <a:cs typeface="Arial" panose="020B0604020202020204" pitchFamily="34" charset="0"/>
                  </a:rPr>
                  <a:t>Cl</a:t>
                </a:r>
                <a:endParaRPr kumimoji="0" lang="en-US" sz="2000" b="1" i="0" u="none" strike="noStrike" kern="0" cap="none" spc="0" normalizeH="0" baseline="0" noProof="0" dirty="0">
                  <a:ln>
                    <a:noFill/>
                  </a:ln>
                  <a:solidFill>
                    <a:srgbClr val="1C478E"/>
                  </a:solidFill>
                  <a:effectLst/>
                  <a:uLnTx/>
                  <a:uFillTx/>
                </a:endParaRPr>
              </a:p>
            </p:txBody>
          </p:sp>
          <p:cxnSp>
            <p:nvCxnSpPr>
              <p:cNvPr id="14" name="Connector: Elbow 13">
                <a:extLst>
                  <a:ext uri="{FF2B5EF4-FFF2-40B4-BE49-F238E27FC236}">
                    <a16:creationId xmlns:a16="http://schemas.microsoft.com/office/drawing/2014/main" id="{2CFC2302-BE55-0CAC-3421-8880A2BB6000}"/>
                  </a:ext>
                </a:extLst>
              </p:cNvPr>
              <p:cNvCxnSpPr>
                <a:cxnSpLocks/>
                <a:stCxn id="12" idx="3"/>
                <a:endCxn id="13" idx="0"/>
              </p:cNvCxnSpPr>
              <p:nvPr/>
            </p:nvCxnSpPr>
            <p:spPr>
              <a:xfrm>
                <a:off x="3908346" y="2425807"/>
                <a:ext cx="319411" cy="552933"/>
              </a:xfrm>
              <a:prstGeom prst="bentConnector2">
                <a:avLst/>
              </a:prstGeom>
              <a:noFill/>
              <a:ln w="12700" cap="flat" cmpd="sng" algn="ctr">
                <a:solidFill>
                  <a:srgbClr val="000000"/>
                </a:solidFill>
                <a:prstDash val="solid"/>
                <a:tailEnd type="stealth"/>
              </a:ln>
              <a:effectLst/>
            </p:spPr>
          </p:cxnSp>
        </p:grpSp>
        <p:sp>
          <p:nvSpPr>
            <p:cNvPr id="11" name="TextBox 10">
              <a:extLst>
                <a:ext uri="{FF2B5EF4-FFF2-40B4-BE49-F238E27FC236}">
                  <a16:creationId xmlns:a16="http://schemas.microsoft.com/office/drawing/2014/main" id="{75050A54-54A0-25D8-E859-0C495F69E21F}"/>
                </a:ext>
              </a:extLst>
            </p:cNvPr>
            <p:cNvSpPr txBox="1"/>
            <p:nvPr/>
          </p:nvSpPr>
          <p:spPr>
            <a:xfrm>
              <a:off x="448093" y="2139316"/>
              <a:ext cx="3367477" cy="400110"/>
            </a:xfrm>
            <a:prstGeom prst="rect">
              <a:avLst/>
            </a:prstGeom>
            <a:noFill/>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err="1">
                  <a:ln>
                    <a:noFill/>
                  </a:ln>
                  <a:solidFill>
                    <a:sysClr val="windowText" lastClr="000000"/>
                  </a:solidFill>
                  <a:effectLst/>
                  <a:uLnTx/>
                  <a:uFillTx/>
                </a:rPr>
                <a:t>Phương</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trình</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hóa</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học</a:t>
              </a:r>
              <a:r>
                <a:rPr kumimoji="0" lang="en-US" sz="2000" b="0" i="0" u="none" strike="noStrike" kern="0" cap="none" spc="0" normalizeH="0" baseline="0" noProof="0" dirty="0">
                  <a:ln>
                    <a:noFill/>
                  </a:ln>
                  <a:solidFill>
                    <a:sysClr val="windowText" lastClr="000000"/>
                  </a:solidFill>
                  <a:effectLst/>
                  <a:uLnTx/>
                  <a:uFillTx/>
                </a:rPr>
                <a:t>:</a:t>
              </a:r>
            </a:p>
          </p:txBody>
        </p:sp>
      </p:grpSp>
    </p:spTree>
    <p:extLst>
      <p:ext uri="{BB962C8B-B14F-4D97-AF65-F5344CB8AC3E}">
        <p14:creationId xmlns:p14="http://schemas.microsoft.com/office/powerpoint/2010/main" val="262780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4BD7CC-7145-5C67-8FDF-87D11E5B2628}"/>
              </a:ext>
            </a:extLst>
          </p:cNvPr>
          <p:cNvGrpSpPr/>
          <p:nvPr/>
        </p:nvGrpSpPr>
        <p:grpSpPr>
          <a:xfrm>
            <a:off x="3375837" y="0"/>
            <a:ext cx="2392326" cy="637953"/>
            <a:chOff x="3200400" y="-1"/>
            <a:chExt cx="2743200" cy="637953"/>
          </a:xfrm>
        </p:grpSpPr>
        <p:sp>
          <p:nvSpPr>
            <p:cNvPr id="3" name="Rectangle: Top Corners Rounded 2">
              <a:extLst>
                <a:ext uri="{FF2B5EF4-FFF2-40B4-BE49-F238E27FC236}">
                  <a16:creationId xmlns:a16="http://schemas.microsoft.com/office/drawing/2014/main" id="{852571EE-1DF6-98B6-7005-604150F0A41B}"/>
                </a:ext>
              </a:extLst>
            </p:cNvPr>
            <p:cNvSpPr/>
            <p:nvPr/>
          </p:nvSpPr>
          <p:spPr>
            <a:xfrm flipV="1">
              <a:off x="3200400" y="-1"/>
              <a:ext cx="2743200" cy="637953"/>
            </a:xfrm>
            <a:prstGeom prst="round2SameRect">
              <a:avLst>
                <a:gd name="adj1" fmla="val 32052"/>
                <a:gd name="adj2" fmla="val 0"/>
              </a:avLst>
            </a:prstGeom>
            <a:solidFill>
              <a:srgbClr val="4C4980"/>
            </a:solidFill>
            <a:ln w="25400" cap="flat" cmpd="sng" algn="ctr">
              <a:solidFill>
                <a:srgbClr val="4C498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4" name="TextBox 3">
              <a:extLst>
                <a:ext uri="{FF2B5EF4-FFF2-40B4-BE49-F238E27FC236}">
                  <a16:creationId xmlns:a16="http://schemas.microsoft.com/office/drawing/2014/main" id="{54287618-0148-F036-6AF0-DB56670BAF54}"/>
                </a:ext>
              </a:extLst>
            </p:cNvPr>
            <p:cNvSpPr txBox="1"/>
            <p:nvPr/>
          </p:nvSpPr>
          <p:spPr>
            <a:xfrm>
              <a:off x="3444949" y="57365"/>
              <a:ext cx="225410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rPr>
                <a:t>GHI NHỚ</a:t>
              </a:r>
            </a:p>
          </p:txBody>
        </p:sp>
      </p:grpSp>
      <p:pic>
        <p:nvPicPr>
          <p:cNvPr id="5" name="Picture 4">
            <a:extLst>
              <a:ext uri="{FF2B5EF4-FFF2-40B4-BE49-F238E27FC236}">
                <a16:creationId xmlns:a16="http://schemas.microsoft.com/office/drawing/2014/main" id="{D6B29F9E-4F6A-6A22-9564-B500751A795E}"/>
              </a:ext>
            </a:extLst>
          </p:cNvPr>
          <p:cNvPicPr>
            <a:picLocks noChangeAspect="1"/>
          </p:cNvPicPr>
          <p:nvPr/>
        </p:nvPicPr>
        <p:blipFill>
          <a:blip r:embed="rId2"/>
          <a:stretch>
            <a:fillRect/>
          </a:stretch>
        </p:blipFill>
        <p:spPr>
          <a:xfrm>
            <a:off x="8165365" y="4092253"/>
            <a:ext cx="787689" cy="89342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DD25ED1-5E72-D0CB-9D35-3A5D80C7FEB0}"/>
                  </a:ext>
                </a:extLst>
              </p:cNvPr>
              <p:cNvSpPr txBox="1"/>
              <p:nvPr/>
            </p:nvSpPr>
            <p:spPr>
              <a:xfrm>
                <a:off x="318977" y="942847"/>
                <a:ext cx="8495413" cy="1420325"/>
              </a:xfrm>
              <a:prstGeom prst="rect">
                <a:avLst/>
              </a:prstGeom>
              <a:noFill/>
            </p:spPr>
            <p:txBody>
              <a:bodyPr wrap="square">
                <a:spAutoFit/>
              </a:bodyPr>
              <a:lstStyle/>
              <a:p>
                <a:pPr marL="342900" lvl="0" indent="-342900">
                  <a:lnSpc>
                    <a:spcPct val="150000"/>
                  </a:lnSpc>
                  <a:buClrTx/>
                  <a:buFont typeface="Wingdings" panose="05000000000000000000" pitchFamily="2" charset="2"/>
                  <a:buChar char="§"/>
                  <a:defRPr/>
                </a:pPr>
                <a:r>
                  <a:rPr lang="en-US" sz="2000">
                    <a:solidFill>
                      <a:sysClr val="windowText" lastClr="000000"/>
                    </a:solidFill>
                    <a:latin typeface="Arial" panose="020B0604020202020204" pitchFamily="34" charset="0"/>
                    <a:cs typeface="Arial" panose="020B0604020202020204" pitchFamily="34" charset="0"/>
                  </a:rPr>
                  <a:t>Dung dịch alkylamine làm quỳ tím hóa xanh, dung dịch aniline không làm quỳ tím đổi màu</a:t>
                </a:r>
                <a:r>
                  <a:rPr kumimoji="0" lang="en-US" sz="20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a:t>
                </a: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lvl="0" algn="ctr">
                  <a:lnSpc>
                    <a:spcPct val="150000"/>
                  </a:lnSpc>
                </a:pPr>
                <a:r>
                  <a:rPr lang="en-US" sz="2000" b="1">
                    <a:solidFill>
                      <a:srgbClr val="FF0000"/>
                    </a:solidFill>
                    <a:latin typeface="Arial" panose="020B0604020202020204" pitchFamily="34" charset="0"/>
                    <a:cs typeface="Arial" panose="020B0604020202020204" pitchFamily="34" charset="0"/>
                  </a:rPr>
                  <a:t>CH</a:t>
                </a:r>
                <a:r>
                  <a:rPr lang="en-US" sz="2000" b="1" baseline="-25000">
                    <a:solidFill>
                      <a:srgbClr val="FF0000"/>
                    </a:solidFill>
                    <a:latin typeface="Arial" panose="020B0604020202020204" pitchFamily="34" charset="0"/>
                    <a:cs typeface="Arial" panose="020B0604020202020204" pitchFamily="34" charset="0"/>
                  </a:rPr>
                  <a:t>3</a:t>
                </a:r>
                <a:r>
                  <a:rPr lang="en-US" sz="2000" b="1">
                    <a:solidFill>
                      <a:srgbClr val="FF0000"/>
                    </a:solidFill>
                    <a:latin typeface="Arial" panose="020B0604020202020204" pitchFamily="34" charset="0"/>
                    <a:cs typeface="Arial" panose="020B0604020202020204" pitchFamily="34" charset="0"/>
                  </a:rPr>
                  <a:t>NH</a:t>
                </a:r>
                <a:r>
                  <a:rPr lang="en-US" sz="2000" b="1" baseline="-25000">
                    <a:solidFill>
                      <a:srgbClr val="FF0000"/>
                    </a:solidFill>
                    <a:latin typeface="Arial" panose="020B0604020202020204" pitchFamily="34" charset="0"/>
                    <a:cs typeface="Arial" panose="020B0604020202020204" pitchFamily="34" charset="0"/>
                  </a:rPr>
                  <a:t>2 </a:t>
                </a:r>
                <a:r>
                  <a:rPr lang="en-US" sz="2000" b="1" dirty="0">
                    <a:solidFill>
                      <a:srgbClr val="FF0000"/>
                    </a:solidFill>
                    <a:latin typeface="Arial" panose="020B0604020202020204" pitchFamily="34" charset="0"/>
                    <a:cs typeface="Arial" panose="020B0604020202020204" pitchFamily="34" charset="0"/>
                  </a:rPr>
                  <a:t>+ H</a:t>
                </a:r>
                <a:r>
                  <a:rPr lang="en-US" sz="2000" b="1" baseline="-25000" dirty="0">
                    <a:solidFill>
                      <a:srgbClr val="FF0000"/>
                    </a:solidFill>
                    <a:latin typeface="Arial" panose="020B0604020202020204" pitchFamily="34" charset="0"/>
                    <a:cs typeface="Arial" panose="020B0604020202020204" pitchFamily="34" charset="0"/>
                  </a:rPr>
                  <a:t>2</a:t>
                </a:r>
                <a:r>
                  <a:rPr lang="en-US" sz="2000" b="1" dirty="0">
                    <a:solidFill>
                      <a:srgbClr val="FF0000"/>
                    </a:solidFill>
                    <a:latin typeface="Arial" panose="020B0604020202020204" pitchFamily="34" charset="0"/>
                    <a:cs typeface="Arial" panose="020B0604020202020204" pitchFamily="34" charset="0"/>
                  </a:rPr>
                  <a:t>O </a:t>
                </a:r>
                <a14:m>
                  <m:oMath xmlns:m="http://schemas.openxmlformats.org/officeDocument/2006/math">
                    <m:r>
                      <a:rPr lang="en-US" sz="2000" b="1" i="1">
                        <a:solidFill>
                          <a:srgbClr val="FF0000"/>
                        </a:solidFill>
                        <a:latin typeface="Cambria Math" panose="02040503050406030204" pitchFamily="18" charset="0"/>
                        <a:ea typeface="Cambria Math" panose="02040503050406030204" pitchFamily="18" charset="0"/>
                      </a:rPr>
                      <m:t>⇌</m:t>
                    </m:r>
                  </m:oMath>
                </a14:m>
                <a:r>
                  <a:rPr lang="en-US" b="1" dirty="0">
                    <a:solidFill>
                      <a:srgbClr val="FF0000"/>
                    </a:solidFill>
                    <a:latin typeface="Arial" panose="020B0604020202020204" pitchFamily="34" charset="0"/>
                    <a:cs typeface="Arial" panose="020B0604020202020204" pitchFamily="34" charset="0"/>
                  </a:rPr>
                  <a:t> </a:t>
                </a:r>
                <a:r>
                  <a:rPr lang="en-US" sz="2000" b="1" dirty="0">
                    <a:solidFill>
                      <a:srgbClr val="FF0000"/>
                    </a:solidFill>
                    <a:latin typeface="Arial" panose="020B0604020202020204" pitchFamily="34" charset="0"/>
                    <a:cs typeface="Arial" panose="020B0604020202020204" pitchFamily="34" charset="0"/>
                  </a:rPr>
                  <a:t>CH</a:t>
                </a:r>
                <a:r>
                  <a:rPr lang="en-US" sz="2000" b="1" baseline="-25000" dirty="0">
                    <a:solidFill>
                      <a:srgbClr val="FF0000"/>
                    </a:solidFill>
                    <a:latin typeface="Arial" panose="020B0604020202020204" pitchFamily="34" charset="0"/>
                    <a:cs typeface="Arial" panose="020B0604020202020204" pitchFamily="34" charset="0"/>
                  </a:rPr>
                  <a:t>3</a:t>
                </a:r>
                <a:r>
                  <a:rPr lang="en-US" sz="2000" b="1" dirty="0">
                    <a:solidFill>
                      <a:srgbClr val="FF0000"/>
                    </a:solidFill>
                    <a:latin typeface="Arial" panose="020B0604020202020204" pitchFamily="34" charset="0"/>
                    <a:cs typeface="Arial" panose="020B0604020202020204" pitchFamily="34" charset="0"/>
                  </a:rPr>
                  <a:t>NH</a:t>
                </a:r>
                <a:r>
                  <a:rPr lang="en-US" sz="2000" b="1" baseline="-25000" dirty="0">
                    <a:solidFill>
                      <a:srgbClr val="FF0000"/>
                    </a:solidFill>
                    <a:latin typeface="Arial" panose="020B0604020202020204" pitchFamily="34" charset="0"/>
                    <a:cs typeface="Arial" panose="020B0604020202020204" pitchFamily="34" charset="0"/>
                  </a:rPr>
                  <a:t>3</a:t>
                </a:r>
                <a:r>
                  <a:rPr lang="en-US" sz="2000" b="1" baseline="30000" dirty="0">
                    <a:solidFill>
                      <a:srgbClr val="FF0000"/>
                    </a:solidFill>
                    <a:latin typeface="Arial" panose="020B0604020202020204" pitchFamily="34" charset="0"/>
                    <a:cs typeface="Arial" panose="020B0604020202020204" pitchFamily="34" charset="0"/>
                  </a:rPr>
                  <a:t>+</a:t>
                </a:r>
                <a:r>
                  <a:rPr lang="en-US" sz="2000" b="1" dirty="0">
                    <a:solidFill>
                      <a:srgbClr val="FF0000"/>
                    </a:solidFill>
                    <a:latin typeface="Arial" panose="020B0604020202020204" pitchFamily="34" charset="0"/>
                    <a:cs typeface="Arial" panose="020B0604020202020204" pitchFamily="34" charset="0"/>
                  </a:rPr>
                  <a:t> </a:t>
                </a:r>
                <a:r>
                  <a:rPr lang="en-US" sz="2000" b="1">
                    <a:solidFill>
                      <a:srgbClr val="FF0000"/>
                    </a:solidFill>
                    <a:latin typeface="Arial" panose="020B0604020202020204" pitchFamily="34" charset="0"/>
                    <a:cs typeface="Arial" panose="020B0604020202020204" pitchFamily="34" charset="0"/>
                  </a:rPr>
                  <a:t>+ OH</a:t>
                </a:r>
                <a:r>
                  <a:rPr lang="en-US" sz="2000" b="1" baseline="30000" dirty="0">
                    <a:solidFill>
                      <a:srgbClr val="FF0000"/>
                    </a:solidFill>
                    <a:latin typeface="Arial" panose="020B0604020202020204" pitchFamily="34" charset="0"/>
                    <a:cs typeface="Arial" panose="020B0604020202020204" pitchFamily="34" charset="0"/>
                  </a:rPr>
                  <a:t>−</a:t>
                </a:r>
                <a:endParaRPr lang="en-US" b="1" dirty="0">
                  <a:solidFill>
                    <a:srgbClr val="FF0000"/>
                  </a:solidFill>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DD25ED1-5E72-D0CB-9D35-3A5D80C7FEB0}"/>
                  </a:ext>
                </a:extLst>
              </p:cNvPr>
              <p:cNvSpPr txBox="1">
                <a:spLocks noRot="1" noChangeAspect="1" noMove="1" noResize="1" noEditPoints="1" noAdjustHandles="1" noChangeArrowheads="1" noChangeShapeType="1" noTextEdit="1"/>
              </p:cNvSpPr>
              <p:nvPr/>
            </p:nvSpPr>
            <p:spPr>
              <a:xfrm>
                <a:off x="318977" y="942847"/>
                <a:ext cx="8495413" cy="1420325"/>
              </a:xfrm>
              <a:prstGeom prst="rect">
                <a:avLst/>
              </a:prstGeom>
              <a:blipFill>
                <a:blip r:embed="rId3"/>
                <a:stretch>
                  <a:fillRect l="-646" b="-686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33DC7EC-9CEB-903B-9DAD-B2A822DCF517}"/>
              </a:ext>
            </a:extLst>
          </p:cNvPr>
          <p:cNvSpPr txBox="1"/>
          <p:nvPr/>
        </p:nvSpPr>
        <p:spPr>
          <a:xfrm>
            <a:off x="318977" y="2585106"/>
            <a:ext cx="8634077" cy="400110"/>
          </a:xfrm>
          <a:prstGeom prst="rect">
            <a:avLst/>
          </a:prstGeom>
          <a:noFill/>
        </p:spPr>
        <p:txBody>
          <a:bodyPr wrap="square">
            <a:spAutoFit/>
          </a:bodyPr>
          <a:lstStyle/>
          <a:p>
            <a:pPr marL="342900" indent="-342900">
              <a:buFont typeface="Wingdings" panose="05000000000000000000" pitchFamily="2" charset="2"/>
              <a:buChar char="§"/>
            </a:pPr>
            <a:r>
              <a:rPr lang="fr-FR" sz="2000" dirty="0">
                <a:latin typeface="Arial" panose="020B0604020202020204" pitchFamily="34" charset="0"/>
                <a:ea typeface="Calibri" panose="020F0502020204030204" pitchFamily="34" charset="0"/>
                <a:cs typeface="Arial" panose="020B0604020202020204" pitchFamily="34" charset="0"/>
              </a:rPr>
              <a:t>Amine </a:t>
            </a:r>
            <a:r>
              <a:rPr lang="fr-FR" sz="2000" dirty="0" err="1">
                <a:latin typeface="Arial" panose="020B0604020202020204" pitchFamily="34" charset="0"/>
                <a:ea typeface="Calibri" panose="020F0502020204030204" pitchFamily="34" charset="0"/>
                <a:cs typeface="Arial" panose="020B0604020202020204" pitchFamily="34" charset="0"/>
              </a:rPr>
              <a:t>tác</a:t>
            </a:r>
            <a:r>
              <a:rPr lang="fr-FR" sz="2000" dirty="0">
                <a:latin typeface="Arial" panose="020B0604020202020204" pitchFamily="34" charset="0"/>
                <a:ea typeface="Calibri" panose="020F0502020204030204" pitchFamily="34" charset="0"/>
                <a:cs typeface="Arial" panose="020B0604020202020204" pitchFamily="34" charset="0"/>
              </a:rPr>
              <a:t> </a:t>
            </a:r>
            <a:r>
              <a:rPr lang="fr-FR" sz="2000" dirty="0" err="1">
                <a:latin typeface="Arial" panose="020B0604020202020204" pitchFamily="34" charset="0"/>
                <a:ea typeface="Calibri" panose="020F0502020204030204" pitchFamily="34" charset="0"/>
                <a:cs typeface="Arial" panose="020B0604020202020204" pitchFamily="34" charset="0"/>
              </a:rPr>
              <a:t>dụng</a:t>
            </a:r>
            <a:r>
              <a:rPr lang="fr-FR" sz="2000" dirty="0">
                <a:latin typeface="Arial" panose="020B0604020202020204" pitchFamily="34" charset="0"/>
                <a:ea typeface="Calibri" panose="020F0502020204030204" pitchFamily="34" charset="0"/>
                <a:cs typeface="Arial" panose="020B0604020202020204" pitchFamily="34" charset="0"/>
              </a:rPr>
              <a:t> </a:t>
            </a:r>
            <a:r>
              <a:rPr lang="fr-FR" sz="2000" dirty="0" err="1">
                <a:latin typeface="Arial" panose="020B0604020202020204" pitchFamily="34" charset="0"/>
                <a:ea typeface="Calibri" panose="020F0502020204030204" pitchFamily="34" charset="0"/>
                <a:cs typeface="Arial" panose="020B0604020202020204" pitchFamily="34" charset="0"/>
              </a:rPr>
              <a:t>với</a:t>
            </a:r>
            <a:r>
              <a:rPr lang="fr-FR" sz="2000" dirty="0">
                <a:latin typeface="Arial" panose="020B0604020202020204" pitchFamily="34" charset="0"/>
                <a:ea typeface="Calibri" panose="020F0502020204030204" pitchFamily="34" charset="0"/>
                <a:cs typeface="Arial" panose="020B0604020202020204" pitchFamily="34" charset="0"/>
              </a:rPr>
              <a:t> </a:t>
            </a:r>
            <a:r>
              <a:rPr lang="fr-FR" sz="2000" dirty="0" err="1">
                <a:latin typeface="Arial" panose="020B0604020202020204" pitchFamily="34" charset="0"/>
                <a:ea typeface="Calibri" panose="020F0502020204030204" pitchFamily="34" charset="0"/>
                <a:cs typeface="Arial" panose="020B0604020202020204" pitchFamily="34" charset="0"/>
              </a:rPr>
              <a:t>acid</a:t>
            </a:r>
            <a:r>
              <a:rPr lang="fr-FR" sz="2000" dirty="0">
                <a:latin typeface="Arial" panose="020B0604020202020204" pitchFamily="34" charset="0"/>
                <a:ea typeface="Calibri" panose="020F0502020204030204" pitchFamily="34" charset="0"/>
                <a:cs typeface="Arial" panose="020B0604020202020204" pitchFamily="34" charset="0"/>
              </a:rPr>
              <a:t> </a:t>
            </a:r>
            <a:r>
              <a:rPr lang="fr-FR" sz="2000" dirty="0" err="1">
                <a:latin typeface="Arial" panose="020B0604020202020204" pitchFamily="34" charset="0"/>
                <a:ea typeface="Calibri" panose="020F0502020204030204" pitchFamily="34" charset="0"/>
                <a:cs typeface="Arial" panose="020B0604020202020204" pitchFamily="34" charset="0"/>
              </a:rPr>
              <a:t>tạo</a:t>
            </a:r>
            <a:r>
              <a:rPr lang="fr-FR" sz="2000" dirty="0">
                <a:latin typeface="Arial" panose="020B0604020202020204" pitchFamily="34" charset="0"/>
                <a:ea typeface="Calibri" panose="020F0502020204030204" pitchFamily="34" charset="0"/>
                <a:cs typeface="Arial" panose="020B0604020202020204" pitchFamily="34" charset="0"/>
              </a:rPr>
              <a:t> </a:t>
            </a:r>
            <a:r>
              <a:rPr lang="fr-FR" sz="2000" dirty="0" err="1">
                <a:latin typeface="Arial" panose="020B0604020202020204" pitchFamily="34" charset="0"/>
                <a:ea typeface="Calibri" panose="020F0502020204030204" pitchFamily="34" charset="0"/>
                <a:cs typeface="Arial" panose="020B0604020202020204" pitchFamily="34" charset="0"/>
              </a:rPr>
              <a:t>thành</a:t>
            </a:r>
            <a:r>
              <a:rPr lang="fr-FR" sz="2000" dirty="0">
                <a:latin typeface="Arial" panose="020B0604020202020204" pitchFamily="34" charset="0"/>
                <a:ea typeface="Calibri" panose="020F0502020204030204" pitchFamily="34" charset="0"/>
                <a:cs typeface="Arial" panose="020B0604020202020204" pitchFamily="34" charset="0"/>
              </a:rPr>
              <a:t> </a:t>
            </a:r>
            <a:r>
              <a:rPr lang="fr-FR" sz="2000" dirty="0" err="1">
                <a:latin typeface="Arial" panose="020B0604020202020204" pitchFamily="34" charset="0"/>
                <a:ea typeface="Calibri" panose="020F0502020204030204" pitchFamily="34" charset="0"/>
                <a:cs typeface="Arial" panose="020B0604020202020204" pitchFamily="34" charset="0"/>
              </a:rPr>
              <a:t>muối</a:t>
            </a:r>
            <a:r>
              <a:rPr lang="fr-FR" sz="2000" dirty="0">
                <a:latin typeface="Arial" panose="020B0604020202020204" pitchFamily="34" charset="0"/>
                <a:ea typeface="Calibri" panose="020F0502020204030204" pitchFamily="34" charset="0"/>
                <a:cs typeface="Arial" panose="020B0604020202020204" pitchFamily="34" charset="0"/>
              </a:rPr>
              <a:t>: </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CH</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NH</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 + </a:t>
            </a:r>
            <a:r>
              <a:rPr lang="fr-FR" sz="2000" b="1" dirty="0" err="1">
                <a:solidFill>
                  <a:srgbClr val="FF0000"/>
                </a:solidFill>
                <a:latin typeface="Arial" panose="020B0604020202020204" pitchFamily="34" charset="0"/>
                <a:ea typeface="Calibri" panose="020F0502020204030204" pitchFamily="34" charset="0"/>
                <a:cs typeface="Arial" panose="020B0604020202020204" pitchFamily="34" charset="0"/>
              </a:rPr>
              <a:t>HCl</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 → CH</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NH</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Cl </a:t>
            </a:r>
            <a:endParaRPr lang="en-US" sz="20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444C619-0188-ABD4-1CE4-728A73B1FA19}"/>
              </a:ext>
            </a:extLst>
          </p:cNvPr>
          <p:cNvSpPr txBox="1"/>
          <p:nvPr/>
        </p:nvSpPr>
        <p:spPr>
          <a:xfrm>
            <a:off x="318977" y="3100130"/>
            <a:ext cx="8495414"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latin typeface="Arial" panose="020B0604020202020204" pitchFamily="34" charset="0"/>
                <a:ea typeface="Calibri" panose="020F0502020204030204" pitchFamily="34" charset="0"/>
                <a:cs typeface="Arial" panose="020B0604020202020204" pitchFamily="34" charset="0"/>
              </a:rPr>
              <a:t>Amine có khả năng tác dụng với dung dịch muối của một số kim loại tạo kết tủa hydroxide:</a:t>
            </a:r>
            <a:endParaRPr lang="en-US" sz="20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3CH</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NH</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 + FeCl</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 + 3H</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O → Fe(OH)</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 + 3CH</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NH</a:t>
            </a:r>
            <a:r>
              <a:rPr lang="fr-FR" sz="2000" b="1" baseline="-25000"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fr-FR" sz="2000" b="1" dirty="0">
                <a:solidFill>
                  <a:srgbClr val="FF0000"/>
                </a:solidFill>
                <a:latin typeface="Arial" panose="020B0604020202020204" pitchFamily="34" charset="0"/>
                <a:ea typeface="Calibri" panose="020F0502020204030204" pitchFamily="34" charset="0"/>
                <a:cs typeface="Arial" panose="020B0604020202020204" pitchFamily="34" charset="0"/>
              </a:rPr>
              <a:t>Cl</a:t>
            </a:r>
            <a:endParaRPr lang="en-US" sz="2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7807312-5A55-D354-57DA-EE3F1DC09CE0}"/>
              </a:ext>
            </a:extLst>
          </p:cNvPr>
          <p:cNvPicPr>
            <a:picLocks noChangeAspect="1"/>
          </p:cNvPicPr>
          <p:nvPr/>
        </p:nvPicPr>
        <p:blipFill>
          <a:blip r:embed="rId4"/>
          <a:stretch>
            <a:fillRect/>
          </a:stretch>
        </p:blipFill>
        <p:spPr>
          <a:xfrm>
            <a:off x="8158930" y="-7231"/>
            <a:ext cx="1310920" cy="1069685"/>
          </a:xfrm>
          <a:prstGeom prst="rect">
            <a:avLst/>
          </a:prstGeom>
        </p:spPr>
      </p:pic>
    </p:spTree>
    <p:extLst>
      <p:ext uri="{BB962C8B-B14F-4D97-AF65-F5344CB8AC3E}">
        <p14:creationId xmlns:p14="http://schemas.microsoft.com/office/powerpoint/2010/main" val="20755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7C2890-D23C-0F5A-2E1D-79DEE8F62F81}"/>
              </a:ext>
            </a:extLst>
          </p:cNvPr>
          <p:cNvSpPr/>
          <p:nvPr/>
        </p:nvSpPr>
        <p:spPr>
          <a:xfrm>
            <a:off x="411619" y="264955"/>
            <a:ext cx="3516914" cy="580206"/>
          </a:xfrm>
          <a:prstGeom prst="roundRect">
            <a:avLst/>
          </a:prstGeom>
          <a:solidFill>
            <a:schemeClr val="tx2">
              <a:lumMod val="50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Luyện tập 3 – SGK tr.34</a:t>
            </a:r>
            <a:endParaRPr lang="en-US" sz="2000" b="1"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CAB258A-ABE5-60DC-327C-C7AB87B0CCCD}"/>
              </a:ext>
            </a:extLst>
          </p:cNvPr>
          <p:cNvSpPr txBox="1"/>
          <p:nvPr/>
        </p:nvSpPr>
        <p:spPr>
          <a:xfrm>
            <a:off x="362443" y="896541"/>
            <a:ext cx="8419114" cy="958660"/>
          </a:xfrm>
          <a:prstGeom prst="rect">
            <a:avLst/>
          </a:prstGeom>
          <a:noFill/>
        </p:spPr>
        <p:txBody>
          <a:bodyPr wrap="square">
            <a:spAutoFit/>
          </a:bodyPr>
          <a:lstStyle/>
          <a:p>
            <a:pPr algn="just">
              <a:lnSpc>
                <a:spcPct val="150000"/>
              </a:lnSpc>
              <a:spcAft>
                <a:spcPts val="1000"/>
              </a:spcAft>
            </a:pPr>
            <a:r>
              <a:rPr lang="vi-VN" sz="2000">
                <a:latin typeface="Arial" panose="020B0604020202020204" pitchFamily="34" charset="0"/>
                <a:ea typeface="Calibri" panose="020F0502020204030204" pitchFamily="34" charset="0"/>
                <a:cs typeface="Arial" panose="020B0604020202020204" pitchFamily="34" charset="0"/>
              </a:rPr>
              <a:t>Viết phương trình hóa học thể hiện tính base của aniline qua phản ứng với dung dịch HCl.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Google Shape;214;p3">
            <a:extLst>
              <a:ext uri="{FF2B5EF4-FFF2-40B4-BE49-F238E27FC236}">
                <a16:creationId xmlns:a16="http://schemas.microsoft.com/office/drawing/2014/main" id="{73D96EC2-11EE-EC7B-A81C-4C11B84F92BE}"/>
              </a:ext>
            </a:extLst>
          </p:cNvPr>
          <p:cNvPicPr preferRelativeResize="0"/>
          <p:nvPr/>
        </p:nvPicPr>
        <p:blipFill rotWithShape="1">
          <a:blip r:embed="rId3">
            <a:alphaModFix/>
          </a:blip>
          <a:srcRect/>
          <a:stretch/>
        </p:blipFill>
        <p:spPr>
          <a:xfrm>
            <a:off x="8366842" y="5017772"/>
            <a:ext cx="777158" cy="173754"/>
          </a:xfrm>
          <a:prstGeom prst="rect">
            <a:avLst/>
          </a:prstGeom>
          <a:noFill/>
          <a:ln>
            <a:noFill/>
          </a:ln>
        </p:spPr>
      </p:pic>
      <p:sp>
        <p:nvSpPr>
          <p:cNvPr id="4" name="Rectangle 2">
            <a:extLst>
              <a:ext uri="{FF2B5EF4-FFF2-40B4-BE49-F238E27FC236}">
                <a16:creationId xmlns:a16="http://schemas.microsoft.com/office/drawing/2014/main" id="{A88FEEA3-446B-835F-02ED-9170407BD57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4A9D981F-9D38-14C6-2AA3-2DA5F8F8B442}"/>
              </a:ext>
            </a:extLst>
          </p:cNvPr>
          <p:cNvGraphicFramePr>
            <a:graphicFrameLocks noChangeAspect="1"/>
          </p:cNvGraphicFramePr>
          <p:nvPr>
            <p:extLst>
              <p:ext uri="{D42A27DB-BD31-4B8C-83A1-F6EECF244321}">
                <p14:modId xmlns:p14="http://schemas.microsoft.com/office/powerpoint/2010/main" val="1570450700"/>
              </p:ext>
            </p:extLst>
          </p:nvPr>
        </p:nvGraphicFramePr>
        <p:xfrm>
          <a:off x="617363" y="1984454"/>
          <a:ext cx="7909273" cy="2904065"/>
        </p:xfrm>
        <a:graphic>
          <a:graphicData uri="http://schemas.openxmlformats.org/presentationml/2006/ole">
            <mc:AlternateContent xmlns:mc="http://schemas.openxmlformats.org/markup-compatibility/2006">
              <mc:Choice xmlns:v="urn:schemas-microsoft-com:vml" Requires="v">
                <p:oleObj spid="_x0000_s1026" r:id="rId4" imgW="2409710" imgH="876316" progId="ACD.ChemSketch.20">
                  <p:embed/>
                </p:oleObj>
              </mc:Choice>
              <mc:Fallback>
                <p:oleObj r:id="rId4" imgW="2409710" imgH="876316" progId="ACD.ChemSketch.20">
                  <p:embed/>
                  <p:pic>
                    <p:nvPicPr>
                      <p:cNvPr id="6" name="Object 5">
                        <a:extLst>
                          <a:ext uri="{FF2B5EF4-FFF2-40B4-BE49-F238E27FC236}">
                            <a16:creationId xmlns:a16="http://schemas.microsoft.com/office/drawing/2014/main" id="{4A9D981F-9D38-14C6-2AA3-2DA5F8F8B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363" y="1984454"/>
                        <a:ext cx="7909273" cy="2904065"/>
                      </a:xfrm>
                      <a:prstGeom prst="rect">
                        <a:avLst/>
                      </a:prstGeom>
                      <a:noFill/>
                    </p:spPr>
                  </p:pic>
                </p:oleObj>
              </mc:Fallback>
            </mc:AlternateContent>
          </a:graphicData>
        </a:graphic>
      </p:graphicFrame>
    </p:spTree>
    <p:extLst>
      <p:ext uri="{BB962C8B-B14F-4D97-AF65-F5344CB8AC3E}">
        <p14:creationId xmlns:p14="http://schemas.microsoft.com/office/powerpoint/2010/main" val="14804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9ECDD0-A780-A873-43DE-8E4F791380CB}"/>
              </a:ext>
            </a:extLst>
          </p:cNvPr>
          <p:cNvGrpSpPr/>
          <p:nvPr/>
        </p:nvGrpSpPr>
        <p:grpSpPr>
          <a:xfrm>
            <a:off x="379934" y="386817"/>
            <a:ext cx="5868465" cy="770668"/>
            <a:chOff x="250981" y="2111248"/>
            <a:chExt cx="5868465" cy="770668"/>
          </a:xfrm>
        </p:grpSpPr>
        <p:sp>
          <p:nvSpPr>
            <p:cNvPr id="3" name="Rectangle: Rounded Corners 2">
              <a:extLst>
                <a:ext uri="{FF2B5EF4-FFF2-40B4-BE49-F238E27FC236}">
                  <a16:creationId xmlns:a16="http://schemas.microsoft.com/office/drawing/2014/main" id="{2C7C4B09-79E4-23A8-4728-20EED8C49C3F}"/>
                </a:ext>
              </a:extLst>
            </p:cNvPr>
            <p:cNvSpPr/>
            <p:nvPr/>
          </p:nvSpPr>
          <p:spPr>
            <a:xfrm>
              <a:off x="491233" y="2301590"/>
              <a:ext cx="5628213" cy="580326"/>
            </a:xfrm>
            <a:prstGeom prst="roundRect">
              <a:avLst/>
            </a:prstGeom>
            <a:solidFill>
              <a:schemeClr val="accent3"/>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So </a:t>
              </a:r>
              <a:r>
                <a:rPr kumimoji="0" lang="fr-FR" sz="2200" b="1"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sánh</a:t>
              </a:r>
              <a:r>
                <a:rPr kumimoji="0" lang="fr-FR" sz="2200" b="1"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t>
              </a:r>
              <a:r>
                <a:rPr lang="fr-FR" sz="2200" b="1" dirty="0" err="1">
                  <a:ea typeface="Calibri" panose="020F0502020204030204" pitchFamily="34" charset="0"/>
                  <a:cs typeface="Arial" panose="020B0604020202020204" pitchFamily="34" charset="0"/>
                </a:rPr>
                <a:t>độ</a:t>
              </a:r>
              <a:r>
                <a:rPr lang="fr-FR" sz="2200" b="1" dirty="0">
                  <a:ea typeface="Calibri" panose="020F0502020204030204" pitchFamily="34" charset="0"/>
                  <a:cs typeface="Arial" panose="020B0604020202020204" pitchFamily="34" charset="0"/>
                </a:rPr>
                <a:t> </a:t>
              </a:r>
              <a:r>
                <a:rPr lang="fr-FR" sz="2200" b="1" dirty="0" err="1">
                  <a:ea typeface="Calibri" panose="020F0502020204030204" pitchFamily="34" charset="0"/>
                  <a:cs typeface="Arial" panose="020B0604020202020204" pitchFamily="34" charset="0"/>
                </a:rPr>
                <a:t>mạnh</a:t>
              </a:r>
              <a:r>
                <a:rPr lang="fr-FR" sz="2200" b="1" dirty="0">
                  <a:ea typeface="Calibri" panose="020F0502020204030204" pitchFamily="34" charset="0"/>
                  <a:cs typeface="Arial" panose="020B0604020202020204" pitchFamily="34" charset="0"/>
                </a:rPr>
                <a:t> </a:t>
              </a:r>
              <a:r>
                <a:rPr lang="fr-FR" sz="2200" b="1" dirty="0" err="1">
                  <a:ea typeface="Calibri" panose="020F0502020204030204" pitchFamily="34" charset="0"/>
                  <a:cs typeface="Arial" panose="020B0604020202020204" pitchFamily="34" charset="0"/>
                </a:rPr>
                <a:t>tính</a:t>
              </a:r>
              <a:r>
                <a:rPr lang="fr-FR" sz="2200" b="1" dirty="0">
                  <a:ea typeface="Calibri" panose="020F0502020204030204" pitchFamily="34" charset="0"/>
                  <a:cs typeface="Arial" panose="020B0604020202020204" pitchFamily="34" charset="0"/>
                </a:rPr>
                <a:t> base </a:t>
              </a:r>
              <a:r>
                <a:rPr lang="fr-FR" sz="2200" b="1" dirty="0" err="1">
                  <a:ea typeface="Calibri" panose="020F0502020204030204" pitchFamily="34" charset="0"/>
                  <a:cs typeface="Arial" panose="020B0604020202020204" pitchFamily="34" charset="0"/>
                </a:rPr>
                <a:t>của</a:t>
              </a:r>
              <a:r>
                <a:rPr lang="fr-FR" sz="2200" b="1" dirty="0">
                  <a:ea typeface="Calibri" panose="020F0502020204030204" pitchFamily="34" charset="0"/>
                  <a:cs typeface="Arial" panose="020B0604020202020204" pitchFamily="34" charset="0"/>
                </a:rPr>
                <a:t> amine</a:t>
              </a:r>
              <a:r>
                <a:rPr kumimoji="0" lang="fr-FR" sz="2200" b="1"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t>
              </a:r>
              <a:endParaRPr kumimoji="0" lang="en-US" sz="2200" b="1"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pic>
          <p:nvPicPr>
            <p:cNvPr id="4" name="Picture 3">
              <a:extLst>
                <a:ext uri="{FF2B5EF4-FFF2-40B4-BE49-F238E27FC236}">
                  <a16:creationId xmlns:a16="http://schemas.microsoft.com/office/drawing/2014/main" id="{1D0C7B1C-8270-1044-DE8D-5B22FAC9A18E}"/>
                </a:ext>
              </a:extLst>
            </p:cNvPr>
            <p:cNvPicPr>
              <a:picLocks noChangeAspect="1"/>
            </p:cNvPicPr>
            <p:nvPr/>
          </p:nvPicPr>
          <p:blipFill>
            <a:blip r:embed="rId2"/>
            <a:srcRect/>
            <a:stretch/>
          </p:blipFill>
          <p:spPr>
            <a:xfrm>
              <a:off x="250981" y="2111248"/>
              <a:ext cx="480505" cy="480505"/>
            </a:xfrm>
            <a:prstGeom prst="rect">
              <a:avLst/>
            </a:prstGeom>
          </p:spPr>
        </p:pic>
      </p:grpSp>
      <p:grpSp>
        <p:nvGrpSpPr>
          <p:cNvPr id="5" name="Group 4">
            <a:extLst>
              <a:ext uri="{FF2B5EF4-FFF2-40B4-BE49-F238E27FC236}">
                <a16:creationId xmlns:a16="http://schemas.microsoft.com/office/drawing/2014/main" id="{1A13EDA9-1BBE-0A14-66C6-F7C28AC56DB8}"/>
              </a:ext>
            </a:extLst>
          </p:cNvPr>
          <p:cNvGrpSpPr/>
          <p:nvPr/>
        </p:nvGrpSpPr>
        <p:grpSpPr>
          <a:xfrm>
            <a:off x="722795" y="1825543"/>
            <a:ext cx="7698409" cy="1980198"/>
            <a:chOff x="716809" y="3023000"/>
            <a:chExt cx="7698409" cy="1980198"/>
          </a:xfrm>
        </p:grpSpPr>
        <p:grpSp>
          <p:nvGrpSpPr>
            <p:cNvPr id="6" name="Group 5">
              <a:extLst>
                <a:ext uri="{FF2B5EF4-FFF2-40B4-BE49-F238E27FC236}">
                  <a16:creationId xmlns:a16="http://schemas.microsoft.com/office/drawing/2014/main" id="{9E3FA997-EDBB-73CD-E710-128DBEC27639}"/>
                </a:ext>
              </a:extLst>
            </p:cNvPr>
            <p:cNvGrpSpPr/>
            <p:nvPr/>
          </p:nvGrpSpPr>
          <p:grpSpPr>
            <a:xfrm>
              <a:off x="716809" y="3023000"/>
              <a:ext cx="1980196" cy="1980196"/>
              <a:chOff x="680048" y="3187312"/>
              <a:chExt cx="1800642" cy="1800642"/>
            </a:xfrm>
          </p:grpSpPr>
          <p:sp>
            <p:nvSpPr>
              <p:cNvPr id="15" name="Oval 14">
                <a:extLst>
                  <a:ext uri="{FF2B5EF4-FFF2-40B4-BE49-F238E27FC236}">
                    <a16:creationId xmlns:a16="http://schemas.microsoft.com/office/drawing/2014/main" id="{90DD52CA-FC65-5538-26A7-72C0EF0E45B3}"/>
                  </a:ext>
                </a:extLst>
              </p:cNvPr>
              <p:cNvSpPr/>
              <p:nvPr/>
            </p:nvSpPr>
            <p:spPr>
              <a:xfrm>
                <a:off x="680048" y="3187312"/>
                <a:ext cx="1800642" cy="1800642"/>
              </a:xfrm>
              <a:prstGeom prst="ellipse">
                <a:avLst/>
              </a:prstGeom>
              <a:solidFill>
                <a:srgbClr val="497219">
                  <a:lumMod val="40000"/>
                  <a:lumOff val="6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6" name="TextBox 15">
                <a:extLst>
                  <a:ext uri="{FF2B5EF4-FFF2-40B4-BE49-F238E27FC236}">
                    <a16:creationId xmlns:a16="http://schemas.microsoft.com/office/drawing/2014/main" id="{A3D6322A-F3D8-7342-12B9-AE16FFB8F49D}"/>
                  </a:ext>
                </a:extLst>
              </p:cNvPr>
              <p:cNvSpPr txBox="1"/>
              <p:nvPr/>
            </p:nvSpPr>
            <p:spPr>
              <a:xfrm>
                <a:off x="810654" y="3862780"/>
                <a:ext cx="1488559" cy="400110"/>
              </a:xfrm>
              <a:prstGeom prst="rect">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fr-FR"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alkylamine</a:t>
                </a:r>
                <a:endPar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CAB5F916-04D3-7C4A-87C3-EF013E4FCE82}"/>
                </a:ext>
              </a:extLst>
            </p:cNvPr>
            <p:cNvGrpSpPr/>
            <p:nvPr/>
          </p:nvGrpSpPr>
          <p:grpSpPr>
            <a:xfrm>
              <a:off x="3581900" y="3023001"/>
              <a:ext cx="1980197" cy="1980197"/>
              <a:chOff x="670790" y="3187312"/>
              <a:chExt cx="1800643" cy="1800643"/>
            </a:xfrm>
          </p:grpSpPr>
          <p:sp>
            <p:nvSpPr>
              <p:cNvPr id="13" name="Oval 12">
                <a:extLst>
                  <a:ext uri="{FF2B5EF4-FFF2-40B4-BE49-F238E27FC236}">
                    <a16:creationId xmlns:a16="http://schemas.microsoft.com/office/drawing/2014/main" id="{EBB6281F-88AC-A70F-D954-75295C1D570B}"/>
                  </a:ext>
                </a:extLst>
              </p:cNvPr>
              <p:cNvSpPr/>
              <p:nvPr/>
            </p:nvSpPr>
            <p:spPr>
              <a:xfrm>
                <a:off x="670790" y="3187312"/>
                <a:ext cx="1800643" cy="1800643"/>
              </a:xfrm>
              <a:prstGeom prst="ellipse">
                <a:avLst/>
              </a:prstGeom>
              <a:solidFill>
                <a:srgbClr val="497219">
                  <a:lumMod val="40000"/>
                  <a:lumOff val="6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4" name="TextBox 13">
                <a:extLst>
                  <a:ext uri="{FF2B5EF4-FFF2-40B4-BE49-F238E27FC236}">
                    <a16:creationId xmlns:a16="http://schemas.microsoft.com/office/drawing/2014/main" id="{9CBF88D3-4371-C891-B3BE-570E751FA44E}"/>
                  </a:ext>
                </a:extLst>
              </p:cNvPr>
              <p:cNvSpPr txBox="1"/>
              <p:nvPr/>
            </p:nvSpPr>
            <p:spPr>
              <a:xfrm>
                <a:off x="826833" y="3862779"/>
                <a:ext cx="1488559" cy="400110"/>
              </a:xfrm>
              <a:prstGeom prst="rect">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fr-FR"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ammonia</a:t>
                </a:r>
                <a:endPar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F37AABC7-74AA-E66D-609A-86AA33ADE8B6}"/>
                </a:ext>
              </a:extLst>
            </p:cNvPr>
            <p:cNvGrpSpPr/>
            <p:nvPr/>
          </p:nvGrpSpPr>
          <p:grpSpPr>
            <a:xfrm>
              <a:off x="6479524" y="3067504"/>
              <a:ext cx="1935694" cy="1935694"/>
              <a:chOff x="601215" y="3227780"/>
              <a:chExt cx="1760174" cy="1760175"/>
            </a:xfrm>
          </p:grpSpPr>
          <p:sp>
            <p:nvSpPr>
              <p:cNvPr id="11" name="Oval 10">
                <a:extLst>
                  <a:ext uri="{FF2B5EF4-FFF2-40B4-BE49-F238E27FC236}">
                    <a16:creationId xmlns:a16="http://schemas.microsoft.com/office/drawing/2014/main" id="{FA8D9490-854D-07AE-A165-351B795E68BD}"/>
                  </a:ext>
                </a:extLst>
              </p:cNvPr>
              <p:cNvSpPr/>
              <p:nvPr/>
            </p:nvSpPr>
            <p:spPr>
              <a:xfrm>
                <a:off x="601215" y="3227780"/>
                <a:ext cx="1760174" cy="1760175"/>
              </a:xfrm>
              <a:prstGeom prst="ellipse">
                <a:avLst/>
              </a:prstGeom>
              <a:solidFill>
                <a:srgbClr val="497219">
                  <a:lumMod val="40000"/>
                  <a:lumOff val="6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2" name="TextBox 11">
                <a:extLst>
                  <a:ext uri="{FF2B5EF4-FFF2-40B4-BE49-F238E27FC236}">
                    <a16:creationId xmlns:a16="http://schemas.microsoft.com/office/drawing/2014/main" id="{8D679ACD-85C6-C4DF-51CD-49511ED85A68}"/>
                  </a:ext>
                </a:extLst>
              </p:cNvPr>
              <p:cNvSpPr txBox="1"/>
              <p:nvPr/>
            </p:nvSpPr>
            <p:spPr>
              <a:xfrm>
                <a:off x="601217" y="3858292"/>
                <a:ext cx="1759993" cy="391816"/>
              </a:xfrm>
              <a:prstGeom prst="rect">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fr-FR"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phenylamine</a:t>
                </a:r>
                <a:endPar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7E0192EA-1C06-74D3-AE9D-682E0B851C6B}"/>
                </a:ext>
              </a:extLst>
            </p:cNvPr>
            <p:cNvSpPr txBox="1"/>
            <p:nvPr/>
          </p:nvSpPr>
          <p:spPr>
            <a:xfrm>
              <a:off x="2880973" y="3659155"/>
              <a:ext cx="484428"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02425"/>
                  </a:solidFill>
                  <a:effectLst/>
                  <a:uLnTx/>
                  <a:uFillTx/>
                </a:rPr>
                <a:t>&gt;</a:t>
              </a:r>
            </a:p>
          </p:txBody>
        </p:sp>
        <p:sp>
          <p:nvSpPr>
            <p:cNvPr id="10" name="TextBox 9">
              <a:extLst>
                <a:ext uri="{FF2B5EF4-FFF2-40B4-BE49-F238E27FC236}">
                  <a16:creationId xmlns:a16="http://schemas.microsoft.com/office/drawing/2014/main" id="{62AB2158-EC65-31B7-1577-B62A0637CF43}"/>
                </a:ext>
              </a:extLst>
            </p:cNvPr>
            <p:cNvSpPr txBox="1"/>
            <p:nvPr/>
          </p:nvSpPr>
          <p:spPr>
            <a:xfrm>
              <a:off x="5778596" y="3659155"/>
              <a:ext cx="484428"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02425"/>
                  </a:solidFill>
                  <a:effectLst/>
                  <a:uLnTx/>
                  <a:uFillTx/>
                </a:rPr>
                <a:t>&gt;</a:t>
              </a:r>
            </a:p>
          </p:txBody>
        </p:sp>
      </p:grpSp>
      <p:pic>
        <p:nvPicPr>
          <p:cNvPr id="17" name="Google Shape;277;p5">
            <a:extLst>
              <a:ext uri="{FF2B5EF4-FFF2-40B4-BE49-F238E27FC236}">
                <a16:creationId xmlns:a16="http://schemas.microsoft.com/office/drawing/2014/main" id="{DCBC539A-7958-3812-EB82-668796E44446}"/>
              </a:ext>
            </a:extLst>
          </p:cNvPr>
          <p:cNvPicPr preferRelativeResize="0"/>
          <p:nvPr/>
        </p:nvPicPr>
        <p:blipFill rotWithShape="1">
          <a:blip r:embed="rId3">
            <a:alphaModFix/>
          </a:blip>
          <a:srcRect/>
          <a:stretch/>
        </p:blipFill>
        <p:spPr>
          <a:xfrm>
            <a:off x="3622388" y="4548563"/>
            <a:ext cx="1921148" cy="392674"/>
          </a:xfrm>
          <a:prstGeom prst="rect">
            <a:avLst/>
          </a:prstGeom>
          <a:noFill/>
          <a:ln>
            <a:noFill/>
          </a:ln>
        </p:spPr>
      </p:pic>
    </p:spTree>
    <p:extLst>
      <p:ext uri="{BB962C8B-B14F-4D97-AF65-F5344CB8AC3E}">
        <p14:creationId xmlns:p14="http://schemas.microsoft.com/office/powerpoint/2010/main" val="121392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192278-0C4D-7BEF-A70E-C2B6F41EC181}"/>
              </a:ext>
            </a:extLst>
          </p:cNvPr>
          <p:cNvGrpSpPr/>
          <p:nvPr/>
        </p:nvGrpSpPr>
        <p:grpSpPr>
          <a:xfrm>
            <a:off x="-1" y="-3"/>
            <a:ext cx="8703734" cy="669851"/>
            <a:chOff x="0" y="-4"/>
            <a:chExt cx="8258168" cy="669851"/>
          </a:xfrm>
        </p:grpSpPr>
        <p:sp>
          <p:nvSpPr>
            <p:cNvPr id="3" name="Rectangle: Single Corner Rounded 2">
              <a:extLst>
                <a:ext uri="{FF2B5EF4-FFF2-40B4-BE49-F238E27FC236}">
                  <a16:creationId xmlns:a16="http://schemas.microsoft.com/office/drawing/2014/main" id="{ED0506AB-CE49-5267-81B2-85AD94B7C21A}"/>
                </a:ext>
              </a:extLst>
            </p:cNvPr>
            <p:cNvSpPr/>
            <p:nvPr/>
          </p:nvSpPr>
          <p:spPr>
            <a:xfrm flipV="1">
              <a:off x="0" y="-4"/>
              <a:ext cx="8258168" cy="669851"/>
            </a:xfrm>
            <a:prstGeom prst="round1Rect">
              <a:avLst>
                <a:gd name="adj" fmla="val 3254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02DD25B-F4C9-7F03-ECA1-6EAC2A1F9E50}"/>
                </a:ext>
              </a:extLst>
            </p:cNvPr>
            <p:cNvSpPr txBox="1"/>
            <p:nvPr/>
          </p:nvSpPr>
          <p:spPr>
            <a:xfrm>
              <a:off x="0" y="73312"/>
              <a:ext cx="8168867" cy="523220"/>
            </a:xfrm>
            <a:prstGeom prst="rect">
              <a:avLst/>
            </a:prstGeom>
            <a:noFill/>
          </p:spPr>
          <p:txBody>
            <a:bodyPr wrap="square" rtlCol="0">
              <a:spAutoFit/>
            </a:bodyPr>
            <a:lstStyle/>
            <a:p>
              <a:pPr algn="ctr"/>
              <a:r>
                <a:rPr lang="en-US" sz="2800" b="1" dirty="0">
                  <a:solidFill>
                    <a:schemeClr val="bg1"/>
                  </a:solidFill>
                </a:rPr>
                <a:t>2. PHẢN ỨNG VỚI </a:t>
              </a:r>
              <a:r>
                <a:rPr lang="en-US" sz="2800" b="1">
                  <a:solidFill>
                    <a:schemeClr val="bg1"/>
                  </a:solidFill>
                </a:rPr>
                <a:t>NITROUS ACID (H–O–N</a:t>
              </a:r>
              <a:r>
                <a:rPr lang="en-US" sz="2800" b="1">
                  <a:solidFill>
                    <a:schemeClr val="bg1"/>
                  </a:solidFill>
                  <a:latin typeface="Arial" panose="020B0604020202020204" pitchFamily="34" charset="0"/>
                  <a:cs typeface="Arial" panose="020B0604020202020204" pitchFamily="34" charset="0"/>
                </a:rPr>
                <a:t>═O)</a:t>
              </a:r>
              <a:endParaRPr lang="en-US" sz="2800" b="1" dirty="0">
                <a:solidFill>
                  <a:schemeClr val="bg1"/>
                </a:solidFill>
              </a:endParaRPr>
            </a:p>
          </p:txBody>
        </p:sp>
      </p:grpSp>
      <p:pic>
        <p:nvPicPr>
          <p:cNvPr id="9" name="Picture 8">
            <a:extLst>
              <a:ext uri="{FF2B5EF4-FFF2-40B4-BE49-F238E27FC236}">
                <a16:creationId xmlns:a16="http://schemas.microsoft.com/office/drawing/2014/main" id="{F051D94F-05A4-FCDE-72F7-34503159DC76}"/>
              </a:ext>
            </a:extLst>
          </p:cNvPr>
          <p:cNvPicPr>
            <a:picLocks noChangeAspect="1"/>
          </p:cNvPicPr>
          <p:nvPr/>
        </p:nvPicPr>
        <p:blipFill>
          <a:blip r:embed="rId2"/>
          <a:stretch>
            <a:fillRect/>
          </a:stretch>
        </p:blipFill>
        <p:spPr>
          <a:xfrm>
            <a:off x="8435162" y="324852"/>
            <a:ext cx="828803" cy="873847"/>
          </a:xfrm>
          <a:prstGeom prst="rect">
            <a:avLst/>
          </a:prstGeom>
        </p:spPr>
      </p:pic>
      <p:sp>
        <p:nvSpPr>
          <p:cNvPr id="16" name="Rectangle 15">
            <a:extLst>
              <a:ext uri="{FF2B5EF4-FFF2-40B4-BE49-F238E27FC236}">
                <a16:creationId xmlns:a16="http://schemas.microsoft.com/office/drawing/2014/main" id="{63F7901A-D5A6-35FC-906C-E3C77EF87247}"/>
              </a:ext>
            </a:extLst>
          </p:cNvPr>
          <p:cNvSpPr/>
          <p:nvPr/>
        </p:nvSpPr>
        <p:spPr>
          <a:xfrm>
            <a:off x="515286" y="945442"/>
            <a:ext cx="8113428" cy="8738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0000"/>
                </a:solidFill>
                <a:effectLst/>
                <a:ea typeface="Calibri" panose="020F0502020204030204" pitchFamily="34" charset="0"/>
                <a:cs typeface="Times New Roman" panose="02020603050405020304" pitchFamily="18" charset="0"/>
              </a:rPr>
              <a:t>CH</a:t>
            </a:r>
            <a:r>
              <a:rPr lang="vi-VN" sz="2800" b="1" baseline="-25000">
                <a:solidFill>
                  <a:srgbClr val="000000"/>
                </a:solidFill>
                <a:effectLst/>
                <a:ea typeface="Calibri" panose="020F0502020204030204" pitchFamily="34" charset="0"/>
                <a:cs typeface="Times New Roman" panose="02020603050405020304" pitchFamily="18" charset="0"/>
              </a:rPr>
              <a:t>3</a:t>
            </a:r>
            <a:r>
              <a:rPr lang="vi-VN" sz="2800" b="1">
                <a:solidFill>
                  <a:srgbClr val="000000"/>
                </a:solidFill>
                <a:effectLst/>
                <a:ea typeface="Calibri" panose="020F0502020204030204" pitchFamily="34" charset="0"/>
                <a:cs typeface="Times New Roman" panose="02020603050405020304" pitchFamily="18" charset="0"/>
              </a:rPr>
              <a:t>CH</a:t>
            </a:r>
            <a:r>
              <a:rPr lang="vi-VN" sz="2800" b="1" baseline="-25000">
                <a:solidFill>
                  <a:srgbClr val="000000"/>
                </a:solidFill>
                <a:effectLst/>
                <a:ea typeface="Calibri" panose="020F0502020204030204" pitchFamily="34" charset="0"/>
                <a:cs typeface="Times New Roman" panose="02020603050405020304" pitchFamily="18" charset="0"/>
              </a:rPr>
              <a:t>2</a:t>
            </a:r>
            <a:r>
              <a:rPr lang="vi-VN" sz="2800" b="1">
                <a:solidFill>
                  <a:srgbClr val="029059"/>
                </a:solidFill>
                <a:effectLst/>
                <a:ea typeface="Calibri" panose="020F0502020204030204" pitchFamily="34" charset="0"/>
                <a:cs typeface="Times New Roman" panose="02020603050405020304" pitchFamily="18" charset="0"/>
              </a:rPr>
              <a:t>NH</a:t>
            </a:r>
            <a:r>
              <a:rPr lang="vi-VN" sz="2800" b="1" baseline="-25000">
                <a:solidFill>
                  <a:srgbClr val="029059"/>
                </a:solidFill>
                <a:effectLst/>
                <a:ea typeface="Calibri" panose="020F0502020204030204" pitchFamily="34" charset="0"/>
                <a:cs typeface="Times New Roman" panose="02020603050405020304" pitchFamily="18" charset="0"/>
              </a:rPr>
              <a:t>2</a:t>
            </a:r>
            <a:r>
              <a:rPr lang="vi-VN" sz="2800" b="1">
                <a:solidFill>
                  <a:srgbClr val="000000"/>
                </a:solidFill>
                <a:effectLst/>
                <a:ea typeface="Calibri" panose="020F0502020204030204" pitchFamily="34" charset="0"/>
                <a:cs typeface="Times New Roman" panose="02020603050405020304" pitchFamily="18" charset="0"/>
              </a:rPr>
              <a:t> + HNO</a:t>
            </a:r>
            <a:r>
              <a:rPr lang="vi-VN" sz="2800" b="1" baseline="-25000">
                <a:solidFill>
                  <a:srgbClr val="000000"/>
                </a:solidFill>
                <a:effectLst/>
                <a:ea typeface="Calibri" panose="020F0502020204030204" pitchFamily="34" charset="0"/>
                <a:cs typeface="Times New Roman" panose="02020603050405020304" pitchFamily="18" charset="0"/>
              </a:rPr>
              <a:t>2</a:t>
            </a:r>
            <a:r>
              <a:rPr lang="vi-VN" sz="2800" b="1">
                <a:solidFill>
                  <a:srgbClr val="000000"/>
                </a:solidFill>
                <a:effectLst/>
                <a:ea typeface="Calibri" panose="020F0502020204030204" pitchFamily="34" charset="0"/>
                <a:cs typeface="Times New Roman" panose="02020603050405020304" pitchFamily="18" charset="0"/>
              </a:rPr>
              <a:t> → CH</a:t>
            </a:r>
            <a:r>
              <a:rPr lang="vi-VN" sz="2800" b="1" baseline="-25000">
                <a:solidFill>
                  <a:srgbClr val="000000"/>
                </a:solidFill>
                <a:effectLst/>
                <a:ea typeface="Calibri" panose="020F0502020204030204" pitchFamily="34" charset="0"/>
                <a:cs typeface="Times New Roman" panose="02020603050405020304" pitchFamily="18" charset="0"/>
              </a:rPr>
              <a:t>3</a:t>
            </a:r>
            <a:r>
              <a:rPr lang="vi-VN" sz="2800" b="1">
                <a:solidFill>
                  <a:srgbClr val="000000"/>
                </a:solidFill>
                <a:effectLst/>
                <a:ea typeface="Calibri" panose="020F0502020204030204" pitchFamily="34" charset="0"/>
                <a:cs typeface="Times New Roman" panose="02020603050405020304" pitchFamily="18" charset="0"/>
              </a:rPr>
              <a:t>CH</a:t>
            </a:r>
            <a:r>
              <a:rPr lang="vi-VN" sz="2800" b="1" baseline="-25000">
                <a:solidFill>
                  <a:srgbClr val="000000"/>
                </a:solidFill>
                <a:effectLst/>
                <a:ea typeface="Calibri" panose="020F0502020204030204" pitchFamily="34" charset="0"/>
                <a:cs typeface="Times New Roman" panose="02020603050405020304" pitchFamily="18" charset="0"/>
              </a:rPr>
              <a:t>2</a:t>
            </a:r>
            <a:r>
              <a:rPr lang="vi-VN" sz="2800" b="1">
                <a:solidFill>
                  <a:srgbClr val="000000"/>
                </a:solidFill>
                <a:effectLst/>
                <a:ea typeface="Calibri" panose="020F0502020204030204" pitchFamily="34" charset="0"/>
                <a:cs typeface="Times New Roman" panose="02020603050405020304" pitchFamily="18" charset="0"/>
              </a:rPr>
              <a:t>OH + N</a:t>
            </a:r>
            <a:r>
              <a:rPr lang="vi-VN" sz="2800" b="1" baseline="-25000">
                <a:solidFill>
                  <a:srgbClr val="000000"/>
                </a:solidFill>
                <a:effectLst/>
                <a:ea typeface="Calibri" panose="020F0502020204030204" pitchFamily="34" charset="0"/>
                <a:cs typeface="Times New Roman" panose="02020603050405020304" pitchFamily="18" charset="0"/>
              </a:rPr>
              <a:t>2</a:t>
            </a:r>
            <a:r>
              <a:rPr lang="vi-VN" sz="2800" b="1">
                <a:solidFill>
                  <a:srgbClr val="000000"/>
                </a:solidFill>
                <a:effectLst/>
                <a:ea typeface="Calibri" panose="020F0502020204030204" pitchFamily="34" charset="0"/>
                <a:cs typeface="Times New Roman" panose="02020603050405020304" pitchFamily="18" charset="0"/>
              </a:rPr>
              <a:t> + H</a:t>
            </a:r>
            <a:r>
              <a:rPr lang="vi-VN" sz="2800" b="1" baseline="-25000">
                <a:solidFill>
                  <a:srgbClr val="000000"/>
                </a:solidFill>
                <a:effectLst/>
                <a:ea typeface="Calibri" panose="020F0502020204030204" pitchFamily="34" charset="0"/>
                <a:cs typeface="Times New Roman" panose="02020603050405020304" pitchFamily="18" charset="0"/>
              </a:rPr>
              <a:t>2</a:t>
            </a:r>
            <a:r>
              <a:rPr lang="vi-VN" sz="2800" b="1">
                <a:solidFill>
                  <a:srgbClr val="000000"/>
                </a:solidFill>
                <a:effectLst/>
                <a:ea typeface="Calibri" panose="020F0502020204030204" pitchFamily="34" charset="0"/>
                <a:cs typeface="Times New Roman" panose="02020603050405020304" pitchFamily="18" charset="0"/>
              </a:rPr>
              <a:t>O</a:t>
            </a:r>
            <a:endParaRPr lang="en-US" sz="2000" b="1">
              <a:solidFill>
                <a:srgbClr val="000000"/>
              </a:solidFill>
            </a:endParaRPr>
          </a:p>
        </p:txBody>
      </p:sp>
      <p:grpSp>
        <p:nvGrpSpPr>
          <p:cNvPr id="14" name="Group 13">
            <a:extLst>
              <a:ext uri="{FF2B5EF4-FFF2-40B4-BE49-F238E27FC236}">
                <a16:creationId xmlns:a16="http://schemas.microsoft.com/office/drawing/2014/main" id="{FCB05D6A-3760-E211-B614-04AA9A8C1224}"/>
              </a:ext>
            </a:extLst>
          </p:cNvPr>
          <p:cNvGrpSpPr/>
          <p:nvPr/>
        </p:nvGrpSpPr>
        <p:grpSpPr>
          <a:xfrm>
            <a:off x="118613" y="1991795"/>
            <a:ext cx="8906774" cy="1274996"/>
            <a:chOff x="515286" y="2374137"/>
            <a:chExt cx="8906774" cy="1274996"/>
          </a:xfrm>
        </p:grpSpPr>
        <p:sp>
          <p:nvSpPr>
            <p:cNvPr id="17" name="Rectangle 16">
              <a:extLst>
                <a:ext uri="{FF2B5EF4-FFF2-40B4-BE49-F238E27FC236}">
                  <a16:creationId xmlns:a16="http://schemas.microsoft.com/office/drawing/2014/main" id="{C757FB0C-7946-D203-2553-86D9AAE491EA}"/>
                </a:ext>
              </a:extLst>
            </p:cNvPr>
            <p:cNvSpPr/>
            <p:nvPr/>
          </p:nvSpPr>
          <p:spPr>
            <a:xfrm>
              <a:off x="515286" y="2374137"/>
              <a:ext cx="8891516" cy="127499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FF0000"/>
                </a:solidFill>
              </a:endParaRPr>
            </a:p>
          </p:txBody>
        </p:sp>
        <p:grpSp>
          <p:nvGrpSpPr>
            <p:cNvPr id="22" name="Group 21">
              <a:extLst>
                <a:ext uri="{FF2B5EF4-FFF2-40B4-BE49-F238E27FC236}">
                  <a16:creationId xmlns:a16="http://schemas.microsoft.com/office/drawing/2014/main" id="{B92E94A9-A491-E784-8A00-BA409357CE8A}"/>
                </a:ext>
              </a:extLst>
            </p:cNvPr>
            <p:cNvGrpSpPr/>
            <p:nvPr/>
          </p:nvGrpSpPr>
          <p:grpSpPr>
            <a:xfrm>
              <a:off x="656922" y="2554435"/>
              <a:ext cx="2211326" cy="914400"/>
              <a:chOff x="6033256" y="1929514"/>
              <a:chExt cx="2211326" cy="914400"/>
            </a:xfrm>
          </p:grpSpPr>
          <p:sp>
            <p:nvSpPr>
              <p:cNvPr id="18" name="Hexagon 17">
                <a:extLst>
                  <a:ext uri="{FF2B5EF4-FFF2-40B4-BE49-F238E27FC236}">
                    <a16:creationId xmlns:a16="http://schemas.microsoft.com/office/drawing/2014/main" id="{CC8A3BF3-E550-B745-EC3D-67C99ADCA599}"/>
                  </a:ext>
                </a:extLst>
              </p:cNvPr>
              <p:cNvSpPr/>
              <p:nvPr/>
            </p:nvSpPr>
            <p:spPr>
              <a:xfrm>
                <a:off x="6033256" y="1929514"/>
                <a:ext cx="1060704" cy="914400"/>
              </a:xfrm>
              <a:prstGeom prst="hexagon">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33F172B-DD95-DA8E-5820-138C2E29B021}"/>
                  </a:ext>
                </a:extLst>
              </p:cNvPr>
              <p:cNvSpPr/>
              <p:nvPr/>
            </p:nvSpPr>
            <p:spPr>
              <a:xfrm>
                <a:off x="6243568" y="2066674"/>
                <a:ext cx="640080" cy="640080"/>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F81B15E-63AB-F668-5A91-71252BE3E503}"/>
                  </a:ext>
                </a:extLst>
              </p:cNvPr>
              <p:cNvCxnSpPr>
                <a:stCxn id="18" idx="0"/>
              </p:cNvCxnSpPr>
              <p:nvPr/>
            </p:nvCxnSpPr>
            <p:spPr>
              <a:xfrm>
                <a:off x="7093960" y="2386714"/>
                <a:ext cx="265513" cy="317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60CDA1B-3876-6D47-BF14-545D7F825CCE}"/>
                  </a:ext>
                </a:extLst>
              </p:cNvPr>
              <p:cNvSpPr txBox="1"/>
              <p:nvPr/>
            </p:nvSpPr>
            <p:spPr>
              <a:xfrm>
                <a:off x="7359474" y="2094326"/>
                <a:ext cx="885108" cy="523220"/>
              </a:xfrm>
              <a:prstGeom prst="rect">
                <a:avLst/>
              </a:prstGeom>
              <a:noFill/>
            </p:spPr>
            <p:txBody>
              <a:bodyPr wrap="square" rtlCol="0">
                <a:spAutoFit/>
              </a:bodyPr>
              <a:lstStyle/>
              <a:p>
                <a:r>
                  <a:rPr lang="en-US" sz="2800" b="1">
                    <a:solidFill>
                      <a:srgbClr val="029059"/>
                    </a:solidFill>
                  </a:rPr>
                  <a:t>NH</a:t>
                </a:r>
                <a:r>
                  <a:rPr lang="en-US" sz="2800" b="1" baseline="-25000">
                    <a:solidFill>
                      <a:srgbClr val="029059"/>
                    </a:solidFill>
                  </a:rPr>
                  <a:t>2</a:t>
                </a:r>
                <a:endParaRPr lang="en-US" sz="2800">
                  <a:solidFill>
                    <a:srgbClr val="029059"/>
                  </a:solidFill>
                </a:endParaRPr>
              </a:p>
            </p:txBody>
          </p:sp>
        </p:grpSp>
        <p:sp>
          <p:nvSpPr>
            <p:cNvPr id="6" name="TextBox 5">
              <a:extLst>
                <a:ext uri="{FF2B5EF4-FFF2-40B4-BE49-F238E27FC236}">
                  <a16:creationId xmlns:a16="http://schemas.microsoft.com/office/drawing/2014/main" id="{9675BA5C-EA05-37E9-C3E9-F72540E2D356}"/>
                </a:ext>
              </a:extLst>
            </p:cNvPr>
            <p:cNvSpPr txBox="1"/>
            <p:nvPr/>
          </p:nvSpPr>
          <p:spPr>
            <a:xfrm>
              <a:off x="2727001" y="2750024"/>
              <a:ext cx="2450276" cy="523220"/>
            </a:xfrm>
            <a:prstGeom prst="rect">
              <a:avLst/>
            </a:prstGeom>
            <a:noFill/>
          </p:spPr>
          <p:txBody>
            <a:bodyPr wrap="square">
              <a:spAutoFit/>
            </a:bodyPr>
            <a:lstStyle/>
            <a:p>
              <a:r>
                <a:rPr lang="vi-VN" sz="2800" b="1">
                  <a:effectLst/>
                  <a:ea typeface="Calibri" panose="020F0502020204030204" pitchFamily="34" charset="0"/>
                  <a:cs typeface="Times New Roman" panose="02020603050405020304" pitchFamily="18" charset="0"/>
                </a:rPr>
                <a:t>+ HNO</a:t>
              </a:r>
              <a:r>
                <a:rPr lang="vi-VN" sz="2800" b="1" baseline="-25000">
                  <a:effectLst/>
                  <a:ea typeface="Calibri" panose="020F0502020204030204" pitchFamily="34" charset="0"/>
                  <a:cs typeface="Times New Roman" panose="02020603050405020304" pitchFamily="18" charset="0"/>
                </a:rPr>
                <a:t>2</a:t>
              </a:r>
              <a:r>
                <a:rPr lang="en-US" sz="2800" b="1" baseline="-25000">
                  <a:effectLst/>
                  <a:ea typeface="Calibri" panose="020F0502020204030204" pitchFamily="34" charset="0"/>
                  <a:cs typeface="Times New Roman" panose="02020603050405020304" pitchFamily="18" charset="0"/>
                </a:rPr>
                <a:t> </a:t>
              </a:r>
              <a:r>
                <a:rPr lang="vi-VN" sz="2800" b="1">
                  <a:effectLst/>
                  <a:ea typeface="Calibri" panose="020F0502020204030204" pitchFamily="34" charset="0"/>
                  <a:cs typeface="Times New Roman" panose="02020603050405020304" pitchFamily="18" charset="0"/>
                </a:rPr>
                <a:t>+ </a:t>
              </a:r>
              <a:r>
                <a:rPr lang="en-US" sz="2800" b="1">
                  <a:effectLst/>
                  <a:ea typeface="Calibri" panose="020F0502020204030204" pitchFamily="34" charset="0"/>
                  <a:cs typeface="Times New Roman" panose="02020603050405020304" pitchFamily="18" charset="0"/>
                </a:rPr>
                <a:t>HCl</a:t>
              </a:r>
              <a:r>
                <a:rPr lang="vi-VN" sz="2800" b="1">
                  <a:effectLst/>
                  <a:ea typeface="Calibri" panose="020F0502020204030204" pitchFamily="34" charset="0"/>
                  <a:cs typeface="Times New Roman" panose="02020603050405020304" pitchFamily="18" charset="0"/>
                </a:rPr>
                <a:t> </a:t>
              </a:r>
              <a:endParaRPr lang="en-US" sz="2800"/>
            </a:p>
          </p:txBody>
        </p:sp>
        <p:grpSp>
          <p:nvGrpSpPr>
            <p:cNvPr id="13" name="Group 12">
              <a:extLst>
                <a:ext uri="{FF2B5EF4-FFF2-40B4-BE49-F238E27FC236}">
                  <a16:creationId xmlns:a16="http://schemas.microsoft.com/office/drawing/2014/main" id="{404ACA82-8EDD-2FC2-7754-A4F9A44D6123}"/>
                </a:ext>
              </a:extLst>
            </p:cNvPr>
            <p:cNvGrpSpPr/>
            <p:nvPr/>
          </p:nvGrpSpPr>
          <p:grpSpPr>
            <a:xfrm>
              <a:off x="4998858" y="2754826"/>
              <a:ext cx="973873" cy="316281"/>
              <a:chOff x="5244183" y="2754826"/>
              <a:chExt cx="973873" cy="316281"/>
            </a:xfrm>
          </p:grpSpPr>
          <p:cxnSp>
            <p:nvCxnSpPr>
              <p:cNvPr id="10" name="Straight Arrow Connector 9">
                <a:extLst>
                  <a:ext uri="{FF2B5EF4-FFF2-40B4-BE49-F238E27FC236}">
                    <a16:creationId xmlns:a16="http://schemas.microsoft.com/office/drawing/2014/main" id="{F01FE048-3B9F-8DF9-F43B-0D4DAAE1BF13}"/>
                  </a:ext>
                </a:extLst>
              </p:cNvPr>
              <p:cNvCxnSpPr/>
              <p:nvPr/>
            </p:nvCxnSpPr>
            <p:spPr>
              <a:xfrm>
                <a:off x="5382323" y="3071107"/>
                <a:ext cx="683942"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BA53378-68EF-410C-15E2-F7EFDD673C7B}"/>
                  </a:ext>
                </a:extLst>
              </p:cNvPr>
              <p:cNvSpPr txBox="1"/>
              <p:nvPr/>
            </p:nvSpPr>
            <p:spPr>
              <a:xfrm>
                <a:off x="5244183" y="2754826"/>
                <a:ext cx="973873" cy="307777"/>
              </a:xfrm>
              <a:prstGeom prst="rect">
                <a:avLst/>
              </a:prstGeom>
              <a:noFill/>
            </p:spPr>
            <p:txBody>
              <a:bodyPr wrap="square" rtlCol="0">
                <a:spAutoFit/>
              </a:bodyPr>
              <a:lstStyle/>
              <a:p>
                <a:pPr algn="ctr"/>
                <a:r>
                  <a:rPr lang="en-US"/>
                  <a:t>0 – 5</a:t>
                </a:r>
                <a:r>
                  <a:rPr lang="en-US" baseline="30000"/>
                  <a:t>o</a:t>
                </a:r>
                <a:r>
                  <a:rPr lang="en-US"/>
                  <a:t>C</a:t>
                </a:r>
              </a:p>
            </p:txBody>
          </p:sp>
        </p:grpSp>
        <p:sp>
          <p:nvSpPr>
            <p:cNvPr id="12" name="TextBox 11">
              <a:extLst>
                <a:ext uri="{FF2B5EF4-FFF2-40B4-BE49-F238E27FC236}">
                  <a16:creationId xmlns:a16="http://schemas.microsoft.com/office/drawing/2014/main" id="{2AE681BC-58A7-FE22-B8BA-4400B2740FE0}"/>
                </a:ext>
              </a:extLst>
            </p:cNvPr>
            <p:cNvSpPr txBox="1"/>
            <p:nvPr/>
          </p:nvSpPr>
          <p:spPr>
            <a:xfrm>
              <a:off x="5804521" y="2751203"/>
              <a:ext cx="3617539" cy="523220"/>
            </a:xfrm>
            <a:prstGeom prst="rect">
              <a:avLst/>
            </a:prstGeom>
            <a:noFill/>
          </p:spPr>
          <p:txBody>
            <a:bodyPr wrap="square">
              <a:spAutoFit/>
            </a:bodyPr>
            <a:lstStyle/>
            <a:p>
              <a:r>
                <a:rPr lang="en-US" sz="2800" b="1">
                  <a:ea typeface="Calibri" panose="020F0502020204030204" pitchFamily="34" charset="0"/>
                  <a:cs typeface="Times New Roman" panose="02020603050405020304" pitchFamily="18" charset="0"/>
                </a:rPr>
                <a:t>[C</a:t>
              </a:r>
              <a:r>
                <a:rPr lang="en-US" sz="2800" b="1" baseline="-25000">
                  <a:ea typeface="Calibri" panose="020F0502020204030204" pitchFamily="34" charset="0"/>
                  <a:cs typeface="Times New Roman" panose="02020603050405020304" pitchFamily="18" charset="0"/>
                </a:rPr>
                <a:t>6</a:t>
              </a:r>
              <a:r>
                <a:rPr lang="en-US" sz="2800" b="1">
                  <a:ea typeface="Calibri" panose="020F0502020204030204" pitchFamily="34" charset="0"/>
                  <a:cs typeface="Times New Roman" panose="02020603050405020304" pitchFamily="18" charset="0"/>
                </a:rPr>
                <a:t>H</a:t>
              </a:r>
              <a:r>
                <a:rPr lang="en-US" sz="2800" b="1" baseline="-25000">
                  <a:ea typeface="Calibri" panose="020F0502020204030204" pitchFamily="34" charset="0"/>
                  <a:cs typeface="Times New Roman" panose="02020603050405020304" pitchFamily="18" charset="0"/>
                </a:rPr>
                <a:t>5</a:t>
              </a:r>
              <a:r>
                <a:rPr lang="en-US" sz="2800" b="1">
                  <a:ea typeface="Calibri" panose="020F0502020204030204" pitchFamily="34" charset="0"/>
                  <a:cs typeface="Times New Roman" panose="02020603050405020304" pitchFamily="18" charset="0"/>
                </a:rPr>
                <a:t>N</a:t>
              </a:r>
              <a:r>
                <a:rPr lang="en-US" sz="2800" b="1" baseline="-25000">
                  <a:ea typeface="Calibri" panose="020F0502020204030204" pitchFamily="34" charset="0"/>
                  <a:cs typeface="Times New Roman" panose="02020603050405020304" pitchFamily="18" charset="0"/>
                </a:rPr>
                <a:t>2</a:t>
              </a:r>
              <a:r>
                <a:rPr lang="en-US" sz="2800" b="1">
                  <a:ea typeface="Calibri" panose="020F0502020204030204" pitchFamily="34" charset="0"/>
                  <a:cs typeface="Times New Roman" panose="02020603050405020304" pitchFamily="18" charset="0"/>
                </a:rPr>
                <a:t>]</a:t>
              </a:r>
              <a:r>
                <a:rPr lang="en-US" sz="2800" b="1" baseline="30000">
                  <a:ea typeface="Calibri" panose="020F0502020204030204" pitchFamily="34" charset="0"/>
                  <a:cs typeface="Times New Roman" panose="02020603050405020304" pitchFamily="18" charset="0"/>
                </a:rPr>
                <a:t>+</a:t>
              </a:r>
              <a:r>
                <a:rPr lang="en-US" sz="2800" b="1">
                  <a:ea typeface="Calibri" panose="020F0502020204030204" pitchFamily="34" charset="0"/>
                  <a:cs typeface="Times New Roman" panose="02020603050405020304" pitchFamily="18" charset="0"/>
                </a:rPr>
                <a:t>Cl</a:t>
              </a:r>
              <a:r>
                <a:rPr lang="en-US" sz="2800" b="1" baseline="30000">
                  <a:latin typeface="Arial" panose="020B0604020202020204" pitchFamily="34" charset="0"/>
                  <a:ea typeface="Calibri" panose="020F0502020204030204" pitchFamily="34" charset="0"/>
                  <a:cs typeface="Arial" panose="020B0604020202020204" pitchFamily="34" charset="0"/>
                </a:rPr>
                <a:t>− </a:t>
              </a:r>
              <a:r>
                <a:rPr lang="en-US" sz="2800" b="1">
                  <a:latin typeface="Arial" panose="020B0604020202020204" pitchFamily="34" charset="0"/>
                  <a:ea typeface="Calibri" panose="020F0502020204030204" pitchFamily="34" charset="0"/>
                  <a:cs typeface="Arial" panose="020B0604020202020204" pitchFamily="34" charset="0"/>
                </a:rPr>
                <a:t>+ 2 H</a:t>
              </a:r>
              <a:r>
                <a:rPr lang="en-US" sz="2800" b="1" baseline="-25000">
                  <a:latin typeface="Arial" panose="020B0604020202020204" pitchFamily="34" charset="0"/>
                  <a:ea typeface="Calibri" panose="020F0502020204030204" pitchFamily="34" charset="0"/>
                  <a:cs typeface="Arial" panose="020B0604020202020204" pitchFamily="34" charset="0"/>
                </a:rPr>
                <a:t>2</a:t>
              </a:r>
              <a:r>
                <a:rPr lang="en-US" sz="2800" b="1">
                  <a:latin typeface="Arial" panose="020B0604020202020204" pitchFamily="34" charset="0"/>
                  <a:ea typeface="Calibri" panose="020F0502020204030204" pitchFamily="34" charset="0"/>
                  <a:cs typeface="Arial" panose="020B0604020202020204" pitchFamily="34" charset="0"/>
                </a:rPr>
                <a:t>O</a:t>
              </a:r>
              <a:endParaRPr lang="en-US" sz="2800"/>
            </a:p>
          </p:txBody>
        </p:sp>
      </p:grpSp>
      <p:grpSp>
        <p:nvGrpSpPr>
          <p:cNvPr id="24" name="Group 23">
            <a:extLst>
              <a:ext uri="{FF2B5EF4-FFF2-40B4-BE49-F238E27FC236}">
                <a16:creationId xmlns:a16="http://schemas.microsoft.com/office/drawing/2014/main" id="{023FE35B-A1D6-A5C7-1720-55DB9F5AA40E}"/>
              </a:ext>
            </a:extLst>
          </p:cNvPr>
          <p:cNvGrpSpPr/>
          <p:nvPr/>
        </p:nvGrpSpPr>
        <p:grpSpPr>
          <a:xfrm>
            <a:off x="551653" y="3447089"/>
            <a:ext cx="8040693" cy="1412005"/>
            <a:chOff x="614812" y="3486672"/>
            <a:chExt cx="8040693" cy="1412005"/>
          </a:xfrm>
        </p:grpSpPr>
        <p:sp>
          <p:nvSpPr>
            <p:cNvPr id="15" name="Freeform 11">
              <a:extLst>
                <a:ext uri="{FF2B5EF4-FFF2-40B4-BE49-F238E27FC236}">
                  <a16:creationId xmlns:a16="http://schemas.microsoft.com/office/drawing/2014/main" id="{F286D3AD-13E0-0254-4753-E0D0FFD89EFB}"/>
                </a:ext>
              </a:extLst>
            </p:cNvPr>
            <p:cNvSpPr/>
            <p:nvPr/>
          </p:nvSpPr>
          <p:spPr>
            <a:xfrm>
              <a:off x="614812" y="3794093"/>
              <a:ext cx="1412282" cy="1071258"/>
            </a:xfrm>
            <a:custGeom>
              <a:avLst/>
              <a:gdLst/>
              <a:ahLst/>
              <a:cxnLst/>
              <a:rect l="l" t="t" r="r" b="b"/>
              <a:pathLst>
                <a:path w="2821017" h="2109885">
                  <a:moveTo>
                    <a:pt x="0" y="0"/>
                  </a:moveTo>
                  <a:lnTo>
                    <a:pt x="2821017" y="0"/>
                  </a:lnTo>
                  <a:lnTo>
                    <a:pt x="2821017" y="2109885"/>
                  </a:lnTo>
                  <a:lnTo>
                    <a:pt x="0" y="2109885"/>
                  </a:lnTo>
                  <a:lnTo>
                    <a:pt x="0" y="0"/>
                  </a:lnTo>
                  <a:close/>
                </a:path>
              </a:pathLst>
            </a:custGeom>
            <a:blipFill>
              <a:blip r:embed="rId3"/>
              <a:stretch>
                <a:fillRect/>
              </a:stretch>
            </a:blipFill>
          </p:spPr>
          <p:txBody>
            <a:bodyPr/>
            <a:lstStyle/>
            <a:p>
              <a:endParaRPr lang="en-US"/>
            </a:p>
          </p:txBody>
        </p:sp>
        <p:sp>
          <p:nvSpPr>
            <p:cNvPr id="23" name="Speech Bubble: Rectangle with Corners Rounded 22">
              <a:extLst>
                <a:ext uri="{FF2B5EF4-FFF2-40B4-BE49-F238E27FC236}">
                  <a16:creationId xmlns:a16="http://schemas.microsoft.com/office/drawing/2014/main" id="{6E27437D-97A4-8C11-7C22-3A418B6453C3}"/>
                </a:ext>
              </a:extLst>
            </p:cNvPr>
            <p:cNvSpPr/>
            <p:nvPr/>
          </p:nvSpPr>
          <p:spPr>
            <a:xfrm>
              <a:off x="2330328" y="3486672"/>
              <a:ext cx="6325177" cy="1412005"/>
            </a:xfrm>
            <a:prstGeom prst="wedgeRoundRectCallout">
              <a:avLst>
                <a:gd name="adj1" fmla="val -53998"/>
                <a:gd name="adj2" fmla="val 442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cs typeface="Times New Roman" panose="02020603050405020304" pitchFamily="18" charset="0"/>
                </a:rPr>
                <a:t>Từ Ví dụ 2 và Ví dụ 3, xác định bậc của amine trong 2 phản ứng với nitrous acid. Cho biết sự khác nhau về hai loại sản phẩm hữu cơ. </a:t>
              </a:r>
              <a:endParaRPr lang="en-US" sz="1600"/>
            </a:p>
          </p:txBody>
        </p:sp>
      </p:grpSp>
    </p:spTree>
    <p:extLst>
      <p:ext uri="{BB962C8B-B14F-4D97-AF65-F5344CB8AC3E}">
        <p14:creationId xmlns:p14="http://schemas.microsoft.com/office/powerpoint/2010/main" val="351778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192278-0C4D-7BEF-A70E-C2B6F41EC181}"/>
              </a:ext>
            </a:extLst>
          </p:cNvPr>
          <p:cNvGrpSpPr/>
          <p:nvPr/>
        </p:nvGrpSpPr>
        <p:grpSpPr>
          <a:xfrm>
            <a:off x="-1" y="-3"/>
            <a:ext cx="8703734" cy="669851"/>
            <a:chOff x="0" y="-4"/>
            <a:chExt cx="8258168" cy="669851"/>
          </a:xfrm>
        </p:grpSpPr>
        <p:sp>
          <p:nvSpPr>
            <p:cNvPr id="3" name="Rectangle: Single Corner Rounded 2">
              <a:extLst>
                <a:ext uri="{FF2B5EF4-FFF2-40B4-BE49-F238E27FC236}">
                  <a16:creationId xmlns:a16="http://schemas.microsoft.com/office/drawing/2014/main" id="{ED0506AB-CE49-5267-81B2-85AD94B7C21A}"/>
                </a:ext>
              </a:extLst>
            </p:cNvPr>
            <p:cNvSpPr/>
            <p:nvPr/>
          </p:nvSpPr>
          <p:spPr>
            <a:xfrm flipV="1">
              <a:off x="0" y="-4"/>
              <a:ext cx="8258168" cy="669851"/>
            </a:xfrm>
            <a:prstGeom prst="round1Rect">
              <a:avLst>
                <a:gd name="adj" fmla="val 3254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02DD25B-F4C9-7F03-ECA1-6EAC2A1F9E50}"/>
                </a:ext>
              </a:extLst>
            </p:cNvPr>
            <p:cNvSpPr txBox="1"/>
            <p:nvPr/>
          </p:nvSpPr>
          <p:spPr>
            <a:xfrm>
              <a:off x="0" y="73312"/>
              <a:ext cx="8168867" cy="523220"/>
            </a:xfrm>
            <a:prstGeom prst="rect">
              <a:avLst/>
            </a:prstGeom>
            <a:noFill/>
          </p:spPr>
          <p:txBody>
            <a:bodyPr wrap="square" rtlCol="0">
              <a:spAutoFit/>
            </a:bodyPr>
            <a:lstStyle/>
            <a:p>
              <a:pPr algn="ctr"/>
              <a:r>
                <a:rPr lang="en-US" sz="2800" b="1" dirty="0">
                  <a:solidFill>
                    <a:schemeClr val="bg1"/>
                  </a:solidFill>
                </a:rPr>
                <a:t>2. PHẢN ỨNG VỚI </a:t>
              </a:r>
              <a:r>
                <a:rPr lang="en-US" sz="2800" b="1">
                  <a:solidFill>
                    <a:schemeClr val="bg1"/>
                  </a:solidFill>
                </a:rPr>
                <a:t>NITROUS ACID (H–O–N</a:t>
              </a:r>
              <a:r>
                <a:rPr lang="en-US" sz="2800" b="1">
                  <a:solidFill>
                    <a:schemeClr val="bg1"/>
                  </a:solidFill>
                  <a:latin typeface="Arial" panose="020B0604020202020204" pitchFamily="34" charset="0"/>
                  <a:cs typeface="Arial" panose="020B0604020202020204" pitchFamily="34" charset="0"/>
                </a:rPr>
                <a:t>═O)</a:t>
              </a:r>
              <a:endParaRPr lang="en-US" sz="2800" b="1" dirty="0">
                <a:solidFill>
                  <a:schemeClr val="bg1"/>
                </a:solidFill>
              </a:endParaRPr>
            </a:p>
          </p:txBody>
        </p:sp>
      </p:grpSp>
      <p:pic>
        <p:nvPicPr>
          <p:cNvPr id="9" name="Picture 8">
            <a:extLst>
              <a:ext uri="{FF2B5EF4-FFF2-40B4-BE49-F238E27FC236}">
                <a16:creationId xmlns:a16="http://schemas.microsoft.com/office/drawing/2014/main" id="{F051D94F-05A4-FCDE-72F7-34503159DC76}"/>
              </a:ext>
            </a:extLst>
          </p:cNvPr>
          <p:cNvPicPr>
            <a:picLocks noChangeAspect="1"/>
          </p:cNvPicPr>
          <p:nvPr/>
        </p:nvPicPr>
        <p:blipFill>
          <a:blip r:embed="rId2"/>
          <a:stretch>
            <a:fillRect/>
          </a:stretch>
        </p:blipFill>
        <p:spPr>
          <a:xfrm>
            <a:off x="8435162" y="324852"/>
            <a:ext cx="828803" cy="873847"/>
          </a:xfrm>
          <a:prstGeom prst="rect">
            <a:avLst/>
          </a:prstGeom>
        </p:spPr>
      </p:pic>
      <p:sp>
        <p:nvSpPr>
          <p:cNvPr id="5" name="Rectangle: Rounded Corners 4">
            <a:extLst>
              <a:ext uri="{FF2B5EF4-FFF2-40B4-BE49-F238E27FC236}">
                <a16:creationId xmlns:a16="http://schemas.microsoft.com/office/drawing/2014/main" id="{395CA61C-96B8-675B-2A1C-4C4BF97F70FF}"/>
              </a:ext>
            </a:extLst>
          </p:cNvPr>
          <p:cNvSpPr/>
          <p:nvPr/>
        </p:nvSpPr>
        <p:spPr>
          <a:xfrm>
            <a:off x="791738" y="1885182"/>
            <a:ext cx="3611499" cy="1451626"/>
          </a:xfrm>
          <a:prstGeom prst="roundRect">
            <a:avLst>
              <a:gd name="adj" fmla="val 5912"/>
            </a:avLst>
          </a:prstGeom>
          <a:solidFill>
            <a:schemeClr val="bg1"/>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cs typeface="Times New Roman" panose="02020603050405020304" pitchFamily="18" charset="0"/>
              </a:rPr>
              <a:t>Đối với ethylamine, sản phẩm hữu cơ thường là alcohol</a:t>
            </a:r>
            <a:r>
              <a:rPr lang="en-US" sz="2000">
                <a:solidFill>
                  <a:srgbClr val="000000"/>
                </a:solidFill>
                <a:effectLst/>
                <a:ea typeface="Calibri" panose="020F0502020204030204" pitchFamily="34" charset="0"/>
                <a:cs typeface="Times New Roman" panose="02020603050405020304" pitchFamily="18" charset="0"/>
              </a:rPr>
              <a:t>.</a:t>
            </a:r>
            <a:endParaRPr lang="en-US" sz="1600">
              <a:solidFill>
                <a:srgbClr val="000000"/>
              </a:solidFill>
            </a:endParaRPr>
          </a:p>
        </p:txBody>
      </p:sp>
      <p:sp>
        <p:nvSpPr>
          <p:cNvPr id="8" name="TextBox 7">
            <a:extLst>
              <a:ext uri="{FF2B5EF4-FFF2-40B4-BE49-F238E27FC236}">
                <a16:creationId xmlns:a16="http://schemas.microsoft.com/office/drawing/2014/main" id="{06331C24-2142-E0A3-52EC-33D258D0CC08}"/>
              </a:ext>
            </a:extLst>
          </p:cNvPr>
          <p:cNvSpPr txBox="1"/>
          <p:nvPr/>
        </p:nvSpPr>
        <p:spPr>
          <a:xfrm>
            <a:off x="637478" y="848072"/>
            <a:ext cx="7869043" cy="958660"/>
          </a:xfrm>
          <a:prstGeom prst="rect">
            <a:avLst/>
          </a:prstGeom>
          <a:noFill/>
        </p:spPr>
        <p:txBody>
          <a:bodyPr wrap="square">
            <a:spAutoFit/>
          </a:bodyPr>
          <a:lstStyle/>
          <a:p>
            <a:pPr algn="just">
              <a:lnSpc>
                <a:spcPct val="150000"/>
              </a:lnSpc>
            </a:pPr>
            <a:r>
              <a:rPr lang="vi-VN" sz="2000">
                <a:solidFill>
                  <a:srgbClr val="000000"/>
                </a:solidFill>
                <a:effectLst/>
                <a:ea typeface="Calibri" panose="020F0502020204030204" pitchFamily="34" charset="0"/>
                <a:cs typeface="Times New Roman" panose="02020603050405020304" pitchFamily="18" charset="0"/>
              </a:rPr>
              <a:t>Trong ví dụ 2 và ví dụ 3, bậc của 2 amine tham gia phản ứng đều là amine bậc I. </a:t>
            </a:r>
            <a:endParaRPr lang="en-US" sz="2000"/>
          </a:p>
        </p:txBody>
      </p:sp>
      <p:sp>
        <p:nvSpPr>
          <p:cNvPr id="25" name="Rectangle: Rounded Corners 24">
            <a:extLst>
              <a:ext uri="{FF2B5EF4-FFF2-40B4-BE49-F238E27FC236}">
                <a16:creationId xmlns:a16="http://schemas.microsoft.com/office/drawing/2014/main" id="{DA4FBD04-621B-818B-1075-A924D265D780}"/>
              </a:ext>
            </a:extLst>
          </p:cNvPr>
          <p:cNvSpPr/>
          <p:nvPr/>
        </p:nvSpPr>
        <p:spPr>
          <a:xfrm>
            <a:off x="4844842" y="1885182"/>
            <a:ext cx="3436797" cy="1451626"/>
          </a:xfrm>
          <a:prstGeom prst="roundRect">
            <a:avLst>
              <a:gd name="adj" fmla="val 7961"/>
            </a:avLst>
          </a:prstGeom>
          <a:solidFill>
            <a:schemeClr val="bg1"/>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cs typeface="Times New Roman" panose="02020603050405020304" pitchFamily="18" charset="0"/>
              </a:rPr>
              <a:t>Đối với aniline, sản phẩm hữu cơ là muối benzenediazonium chloride.</a:t>
            </a:r>
            <a:endParaRPr lang="en-US" sz="1600">
              <a:solidFill>
                <a:srgbClr val="000000"/>
              </a:solidFill>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8006D306-3A72-53C8-8291-BFAB538FB7FC}"/>
              </a:ext>
            </a:extLst>
          </p:cNvPr>
          <p:cNvPicPr>
            <a:picLocks noChangeAspect="1"/>
          </p:cNvPicPr>
          <p:nvPr/>
        </p:nvPicPr>
        <p:blipFill>
          <a:blip r:embed="rId3"/>
          <a:stretch>
            <a:fillRect/>
          </a:stretch>
        </p:blipFill>
        <p:spPr>
          <a:xfrm>
            <a:off x="4478855" y="3415258"/>
            <a:ext cx="4168770" cy="1587922"/>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49ABC4CF-8F7A-BC7F-3655-53FC11595EDD}"/>
              </a:ext>
            </a:extLst>
          </p:cNvPr>
          <p:cNvPicPr>
            <a:picLocks noChangeAspect="1"/>
          </p:cNvPicPr>
          <p:nvPr/>
        </p:nvPicPr>
        <p:blipFill>
          <a:blip r:embed="rId4"/>
          <a:stretch>
            <a:fillRect/>
          </a:stretch>
        </p:blipFill>
        <p:spPr>
          <a:xfrm>
            <a:off x="850235" y="3580162"/>
            <a:ext cx="3171638" cy="1219098"/>
          </a:xfrm>
          <a:prstGeom prst="rect">
            <a:avLst/>
          </a:prstGeom>
        </p:spPr>
      </p:pic>
    </p:spTree>
    <p:extLst>
      <p:ext uri="{BB962C8B-B14F-4D97-AF65-F5344CB8AC3E}">
        <p14:creationId xmlns:p14="http://schemas.microsoft.com/office/powerpoint/2010/main" val="150039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9C74D1-6ADD-060F-26B8-F0D17EED674D}"/>
              </a:ext>
            </a:extLst>
          </p:cNvPr>
          <p:cNvGrpSpPr/>
          <p:nvPr/>
        </p:nvGrpSpPr>
        <p:grpSpPr>
          <a:xfrm>
            <a:off x="503716" y="1637516"/>
            <a:ext cx="8136565" cy="1579530"/>
            <a:chOff x="560868" y="1168515"/>
            <a:chExt cx="8136565" cy="1492676"/>
          </a:xfrm>
        </p:grpSpPr>
        <p:sp>
          <p:nvSpPr>
            <p:cNvPr id="6" name="Rectangle: Rounded Corners 5">
              <a:extLst>
                <a:ext uri="{FF2B5EF4-FFF2-40B4-BE49-F238E27FC236}">
                  <a16:creationId xmlns:a16="http://schemas.microsoft.com/office/drawing/2014/main" id="{78042C6E-F3F0-8B37-1484-DDE3C6219A20}"/>
                </a:ext>
              </a:extLst>
            </p:cNvPr>
            <p:cNvSpPr/>
            <p:nvPr/>
          </p:nvSpPr>
          <p:spPr>
            <a:xfrm>
              <a:off x="560868" y="1168515"/>
              <a:ext cx="8136565" cy="1492676"/>
            </a:xfrm>
            <a:prstGeom prst="roundRect">
              <a:avLst>
                <a:gd name="adj" fmla="val 10499"/>
              </a:avLst>
            </a:prstGeom>
            <a:solidFill>
              <a:srgbClr val="FFFFFF"/>
            </a:solidFill>
            <a:ln w="12700" cap="flat" cmpd="sng" algn="ctr">
              <a:solidFill>
                <a:srgbClr val="4C4980">
                  <a:lumMod val="60000"/>
                  <a:lumOff val="4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7" name="TextBox 6">
              <a:extLst>
                <a:ext uri="{FF2B5EF4-FFF2-40B4-BE49-F238E27FC236}">
                  <a16:creationId xmlns:a16="http://schemas.microsoft.com/office/drawing/2014/main" id="{91DDC061-C191-475D-B92F-107E5A228476}"/>
                </a:ext>
              </a:extLst>
            </p:cNvPr>
            <p:cNvSpPr txBox="1"/>
            <p:nvPr/>
          </p:nvSpPr>
          <p:spPr>
            <a:xfrm>
              <a:off x="615359" y="1179948"/>
              <a:ext cx="7913281" cy="911531"/>
            </a:xfrm>
            <a:prstGeom prst="rect">
              <a:avLst/>
            </a:prstGeom>
            <a:noFill/>
          </p:spPr>
          <p:txBody>
            <a:bodyPr wrap="square">
              <a:spAutoFit/>
            </a:bodyPr>
            <a:lstStyle/>
            <a:p>
              <a:pPr marL="342900" marR="0" lvl="0" indent="-342900" algn="just" defTabSz="914400" eaLnBrk="1" fontAlgn="auto" latinLnBrk="0" hangingPunct="1">
                <a:lnSpc>
                  <a:spcPct val="150000"/>
                </a:lnSpc>
                <a:spcBef>
                  <a:spcPts val="0"/>
                </a:spcBef>
                <a:spcAft>
                  <a:spcPts val="1000"/>
                </a:spcAft>
                <a:buClrTx/>
                <a:buSzTx/>
                <a:buFont typeface="Wingdings" panose="05000000000000000000" pitchFamily="2" charset="2"/>
                <a:buChar char="§"/>
                <a:tabLst/>
                <a:defRPr/>
              </a:pP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Alkylamine</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tác</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dụng</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nitrous</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acid</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thường</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tạo</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alcohol</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fr-FR"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nitrogen</a:t>
              </a:r>
              <a:r>
                <a:rPr lang="fr-FR" sz="2000">
                  <a:solidFill>
                    <a:sysClr val="windowText" lastClr="000000"/>
                  </a:solidFill>
                  <a:latin typeface="Arial" panose="020B0604020202020204" pitchFamily="34" charset="0"/>
                  <a:ea typeface="Calibri" panose="020F0502020204030204" pitchFamily="34" charset="0"/>
                  <a:cs typeface="Arial" panose="020B0604020202020204" pitchFamily="34" charset="0"/>
                </a:rPr>
                <a:t> → Nhận biết alkylamine bậc một.</a:t>
              </a: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A9B3765C-F71B-62B7-75A9-811B85588B5F}"/>
                </a:ext>
              </a:extLst>
            </p:cNvPr>
            <p:cNvSpPr txBox="1"/>
            <p:nvPr/>
          </p:nvSpPr>
          <p:spPr>
            <a:xfrm>
              <a:off x="909084" y="2190006"/>
              <a:ext cx="7444574" cy="435842"/>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1000"/>
                </a:spcAft>
                <a:buClrTx/>
                <a:buSzTx/>
                <a:buFontTx/>
                <a:buNone/>
                <a:tabLst/>
                <a:defRPr/>
              </a:pPr>
              <a:r>
                <a:rPr kumimoji="0" lang="fr-FR" sz="2000" b="1"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Ví</a:t>
              </a:r>
              <a:r>
                <a:rPr kumimoji="0" lang="fr-FR"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1"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dụ</a:t>
              </a:r>
              <a:r>
                <a:rPr kumimoji="0" lang="fr-FR" sz="2000" b="1"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CH</a:t>
              </a:r>
              <a:r>
                <a:rPr lang="fr-FR" sz="2000" baseline="-25000">
                  <a:solidFill>
                    <a:sysClr val="windowText" lastClr="000000"/>
                  </a:solidFill>
                  <a:latin typeface="Arial" panose="020B0604020202020204" pitchFamily="34" charset="0"/>
                  <a:ea typeface="Calibri" panose="020F0502020204030204" pitchFamily="34" charset="0"/>
                  <a:cs typeface="Arial" panose="020B0604020202020204" pitchFamily="34" charset="0"/>
                </a:rPr>
                <a:t>3</a:t>
              </a:r>
              <a:r>
                <a:rPr lang="fr-FR" sz="2000">
                  <a:solidFill>
                    <a:sysClr val="windowText" lastClr="000000"/>
                  </a:solidFill>
                  <a:latin typeface="Arial" panose="020B0604020202020204" pitchFamily="34" charset="0"/>
                  <a:ea typeface="Calibri" panose="020F0502020204030204" pitchFamily="34" charset="0"/>
                  <a:cs typeface="Arial" panose="020B0604020202020204" pitchFamily="34" charset="0"/>
                </a:rPr>
                <a:t>CH</a:t>
              </a:r>
              <a:r>
                <a:rPr lang="fr-FR" sz="2000" baseline="-25000">
                  <a:solidFill>
                    <a:sysClr val="windowText" lastClr="000000"/>
                  </a:solidFill>
                  <a:latin typeface="Arial" panose="020B0604020202020204" pitchFamily="34" charset="0"/>
                  <a:ea typeface="Calibri" panose="020F0502020204030204" pitchFamily="34" charset="0"/>
                  <a:cs typeface="Arial" panose="020B0604020202020204" pitchFamily="34" charset="0"/>
                </a:rPr>
                <a:t>2</a:t>
              </a:r>
              <a:r>
                <a:rPr kumimoji="0" lang="fr-FR"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NH</a:t>
              </a:r>
              <a:r>
                <a:rPr kumimoji="0" lang="fr-FR" sz="2000" b="0" i="0" u="none" strike="noStrike" kern="0" cap="none" spc="0" normalizeH="0" baseline="-2500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 HNO</a:t>
              </a:r>
              <a:r>
                <a:rPr kumimoji="0" lang="fr-FR" sz="2000" b="0" i="0" u="none" strike="noStrike" kern="0" cap="none" spc="0" normalizeH="0" baseline="-2500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 </a:t>
              </a:r>
              <a:r>
                <a:rPr lang="vi-VN" sz="2000">
                  <a:solidFill>
                    <a:srgbClr val="000000"/>
                  </a:solidFill>
                  <a:effectLst/>
                  <a:ea typeface="Calibri" panose="020F0502020204030204" pitchFamily="34" charset="0"/>
                  <a:cs typeface="Times New Roman" panose="02020603050405020304" pitchFamily="18" charset="0"/>
                </a:rPr>
                <a:t>CH</a:t>
              </a:r>
              <a:r>
                <a:rPr lang="vi-VN" sz="2000" baseline="-25000">
                  <a:solidFill>
                    <a:srgbClr val="000000"/>
                  </a:solidFill>
                  <a:effectLst/>
                  <a:ea typeface="Calibri" panose="020F0502020204030204" pitchFamily="34" charset="0"/>
                  <a:cs typeface="Times New Roman" panose="02020603050405020304" pitchFamily="18" charset="0"/>
                </a:rPr>
                <a:t>3</a:t>
              </a:r>
              <a:r>
                <a:rPr lang="vi-VN" sz="2000">
                  <a:solidFill>
                    <a:srgbClr val="000000"/>
                  </a:solidFill>
                  <a:effectLst/>
                  <a:ea typeface="Calibri" panose="020F0502020204030204" pitchFamily="34" charset="0"/>
                  <a:cs typeface="Times New Roman" panose="02020603050405020304" pitchFamily="18" charset="0"/>
                </a:rPr>
                <a:t>CH</a:t>
              </a:r>
              <a:r>
                <a:rPr lang="vi-VN" sz="2000" baseline="-25000">
                  <a:solidFill>
                    <a:srgbClr val="000000"/>
                  </a:solidFill>
                  <a:effectLst/>
                  <a:ea typeface="Calibri" panose="020F0502020204030204" pitchFamily="34" charset="0"/>
                  <a:cs typeface="Times New Roman" panose="02020603050405020304" pitchFamily="18" charset="0"/>
                </a:rPr>
                <a:t>2</a:t>
              </a:r>
              <a:r>
                <a:rPr lang="vi-VN" sz="2000">
                  <a:solidFill>
                    <a:srgbClr val="000000"/>
                  </a:solidFill>
                  <a:effectLst/>
                  <a:ea typeface="Calibri" panose="020F0502020204030204" pitchFamily="34" charset="0"/>
                  <a:cs typeface="Times New Roman" panose="02020603050405020304" pitchFamily="18" charset="0"/>
                </a:rPr>
                <a:t>OH + N</a:t>
              </a:r>
              <a:r>
                <a:rPr lang="vi-VN" sz="2000" baseline="-25000">
                  <a:solidFill>
                    <a:srgbClr val="000000"/>
                  </a:solidFill>
                  <a:effectLst/>
                  <a:ea typeface="Calibri" panose="020F0502020204030204" pitchFamily="34" charset="0"/>
                  <a:cs typeface="Times New Roman" panose="02020603050405020304" pitchFamily="18" charset="0"/>
                </a:rPr>
                <a:t>2</a:t>
              </a:r>
              <a:r>
                <a:rPr lang="vi-VN" sz="2000">
                  <a:solidFill>
                    <a:srgbClr val="000000"/>
                  </a:solidFill>
                  <a:effectLst/>
                  <a:ea typeface="Calibri" panose="020F0502020204030204" pitchFamily="34" charset="0"/>
                  <a:cs typeface="Times New Roman" panose="02020603050405020304" pitchFamily="18" charset="0"/>
                </a:rPr>
                <a:t> + H</a:t>
              </a:r>
              <a:r>
                <a:rPr lang="vi-VN" sz="2000" baseline="-25000">
                  <a:solidFill>
                    <a:srgbClr val="000000"/>
                  </a:solidFill>
                  <a:effectLst/>
                  <a:ea typeface="Calibri" panose="020F0502020204030204" pitchFamily="34" charset="0"/>
                  <a:cs typeface="Times New Roman" panose="02020603050405020304" pitchFamily="18" charset="0"/>
                </a:rPr>
                <a:t>2</a:t>
              </a:r>
              <a:r>
                <a:rPr lang="vi-VN" sz="2000">
                  <a:solidFill>
                    <a:srgbClr val="000000"/>
                  </a:solidFill>
                  <a:effectLst/>
                  <a:ea typeface="Calibri" panose="020F0502020204030204" pitchFamily="34" charset="0"/>
                  <a:cs typeface="Times New Roman" panose="02020603050405020304" pitchFamily="18" charset="0"/>
                </a:rPr>
                <a:t>O</a:t>
              </a:r>
              <a:endPar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B41E2A26-136F-258D-BEE3-43D3F6497EFA}"/>
              </a:ext>
            </a:extLst>
          </p:cNvPr>
          <p:cNvGrpSpPr/>
          <p:nvPr/>
        </p:nvGrpSpPr>
        <p:grpSpPr>
          <a:xfrm>
            <a:off x="503717" y="3350403"/>
            <a:ext cx="8136565" cy="1579530"/>
            <a:chOff x="560868" y="3072286"/>
            <a:chExt cx="8136565" cy="1709281"/>
          </a:xfrm>
        </p:grpSpPr>
        <p:sp>
          <p:nvSpPr>
            <p:cNvPr id="11" name="Rectangle: Rounded Corners 10">
              <a:extLst>
                <a:ext uri="{FF2B5EF4-FFF2-40B4-BE49-F238E27FC236}">
                  <a16:creationId xmlns:a16="http://schemas.microsoft.com/office/drawing/2014/main" id="{17B8AA2F-FB29-1172-118B-F96CE0E788BB}"/>
                </a:ext>
              </a:extLst>
            </p:cNvPr>
            <p:cNvSpPr/>
            <p:nvPr/>
          </p:nvSpPr>
          <p:spPr>
            <a:xfrm>
              <a:off x="560868" y="3072286"/>
              <a:ext cx="8136565" cy="1709281"/>
            </a:xfrm>
            <a:prstGeom prst="roundRect">
              <a:avLst>
                <a:gd name="adj" fmla="val 10499"/>
              </a:avLst>
            </a:prstGeom>
            <a:solidFill>
              <a:srgbClr val="FFFFFF"/>
            </a:solidFill>
            <a:ln w="12700" cap="flat" cmpd="sng" algn="ctr">
              <a:solidFill>
                <a:srgbClr val="4C4980">
                  <a:lumMod val="60000"/>
                  <a:lumOff val="4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1EEE5"/>
                </a:solidFill>
                <a:effectLst/>
                <a:uLnTx/>
                <a:uFillTx/>
                <a:latin typeface="Arial"/>
                <a:ea typeface="+mn-ea"/>
                <a:cs typeface="+mn-cs"/>
              </a:endParaRPr>
            </a:p>
          </p:txBody>
        </p:sp>
        <p:sp>
          <p:nvSpPr>
            <p:cNvPr id="12" name="TextBox 11">
              <a:extLst>
                <a:ext uri="{FF2B5EF4-FFF2-40B4-BE49-F238E27FC236}">
                  <a16:creationId xmlns:a16="http://schemas.microsoft.com/office/drawing/2014/main" id="{EDE019C2-AE67-72ED-F332-0533566A4DA1}"/>
                </a:ext>
              </a:extLst>
            </p:cNvPr>
            <p:cNvSpPr txBox="1"/>
            <p:nvPr/>
          </p:nvSpPr>
          <p:spPr>
            <a:xfrm>
              <a:off x="615359" y="3087100"/>
              <a:ext cx="7858790" cy="955130"/>
            </a:xfrm>
            <a:prstGeom prst="rect">
              <a:avLst/>
            </a:prstGeom>
            <a:noFill/>
          </p:spPr>
          <p:txBody>
            <a:bodyPr wrap="square">
              <a:spAutoFit/>
            </a:bodyPr>
            <a:lstStyle/>
            <a:p>
              <a:pPr marL="342900" marR="0" lvl="0" indent="-342900" algn="just" defTabSz="914400" eaLnBrk="1" fontAlgn="auto" latinLnBrk="0" hangingPunct="1">
                <a:lnSpc>
                  <a:spcPct val="150000"/>
                </a:lnSpc>
                <a:spcBef>
                  <a:spcPts val="0"/>
                </a:spcBef>
                <a:spcAft>
                  <a:spcPts val="100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Aniline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tác</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dụng</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nitrous</a:t>
              </a:r>
              <a:r>
                <a:rPr kumimoji="0" lang="fr-FR"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acid </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(0 - 5</a:t>
              </a:r>
              <a:r>
                <a:rPr kumimoji="0" lang="fr-FR" sz="2000" b="0" i="0" u="none" strike="noStrike" kern="0" cap="none" spc="0" normalizeH="0" baseline="30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tạo</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muối</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diazonium</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trung</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gian</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tổng</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hợp</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hữu</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cơ</a:t>
              </a:r>
              <a:r>
                <a:rPr kumimoji="0" lang="fr-FR"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D2C9F83-D6BD-514D-000F-A86BFEC06087}"/>
                </a:ext>
              </a:extLst>
            </p:cNvPr>
            <p:cNvSpPr txBox="1"/>
            <p:nvPr/>
          </p:nvSpPr>
          <p:spPr>
            <a:xfrm>
              <a:off x="909085" y="4210312"/>
              <a:ext cx="7565064" cy="400110"/>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1000"/>
                </a:spcAft>
                <a:buClrTx/>
                <a:buSzTx/>
                <a:buFontTx/>
                <a:buNone/>
                <a:tabLst/>
                <a:defRPr/>
              </a:pPr>
              <a:r>
                <a:rPr kumimoji="0" lang="fr-FR" sz="2000" b="1"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Ví</a:t>
              </a:r>
              <a:r>
                <a:rPr kumimoji="0" lang="fr-FR"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1"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dụ</a:t>
              </a:r>
              <a:r>
                <a:rPr kumimoji="0" lang="fr-FR" sz="20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fr-FR"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6</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fr-FR"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NH</a:t>
              </a:r>
              <a:r>
                <a:rPr kumimoji="0" lang="fr-FR"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HNO</a:t>
              </a:r>
              <a:r>
                <a:rPr kumimoji="0" lang="fr-FR" sz="2000" b="0" i="0" u="none" strike="noStrike" kern="0" cap="none" spc="0" normalizeH="0" baseline="-2500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HCl</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[C</a:t>
              </a:r>
              <a:r>
                <a:rPr kumimoji="0" lang="fr-FR"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6</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fr-FR"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a:t>
              </a:r>
              <a:r>
                <a:rPr kumimoji="0" lang="fr-FR"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fr-FR" sz="2000" b="0" i="0" u="none" strike="noStrike" kern="0" cap="none" spc="0" normalizeH="0" baseline="30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Cl</a:t>
              </a:r>
              <a:r>
                <a:rPr kumimoji="0" lang="fr-FR" sz="2000" b="0" i="0" u="none" strike="noStrike" kern="0" cap="none" spc="0" normalizeH="0" baseline="30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+ 2H</a:t>
              </a:r>
              <a:r>
                <a:rPr kumimoji="0" lang="fr-FR"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O</a:t>
              </a:r>
              <a:endPar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61BDAE82-61BA-7DA2-CBE9-62DE5C62B8AC}"/>
                </a:ext>
              </a:extLst>
            </p:cNvPr>
            <p:cNvCxnSpPr/>
            <p:nvPr/>
          </p:nvCxnSpPr>
          <p:spPr>
            <a:xfrm>
              <a:off x="5303208" y="4482772"/>
              <a:ext cx="572877" cy="0"/>
            </a:xfrm>
            <a:prstGeom prst="straightConnector1">
              <a:avLst/>
            </a:prstGeom>
            <a:noFill/>
            <a:ln w="12700" cap="flat" cmpd="sng" algn="ctr">
              <a:solidFill>
                <a:srgbClr val="000000"/>
              </a:solidFill>
              <a:prstDash val="solid"/>
              <a:headEnd type="none" w="med" len="med"/>
              <a:tailEnd type="stealth" w="med" len="med"/>
            </a:ln>
            <a:effectLst/>
          </p:spPr>
        </p:cxnSp>
        <p:sp>
          <p:nvSpPr>
            <p:cNvPr id="15" name="TextBox 14">
              <a:extLst>
                <a:ext uri="{FF2B5EF4-FFF2-40B4-BE49-F238E27FC236}">
                  <a16:creationId xmlns:a16="http://schemas.microsoft.com/office/drawing/2014/main" id="{8C8B7995-FE38-8AA1-A0E0-CDEE81985A49}"/>
                </a:ext>
              </a:extLst>
            </p:cNvPr>
            <p:cNvSpPr txBox="1"/>
            <p:nvPr/>
          </p:nvSpPr>
          <p:spPr>
            <a:xfrm>
              <a:off x="5237626" y="4144218"/>
              <a:ext cx="704039" cy="338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0-5</a:t>
              </a:r>
              <a:r>
                <a:rPr kumimoji="0" lang="en-US" sz="1600" b="0" i="0" u="none" strike="noStrike" kern="0" cap="none" spc="0" normalizeH="0" baseline="30000" noProof="0" dirty="0">
                  <a:ln>
                    <a:noFill/>
                  </a:ln>
                  <a:solidFill>
                    <a:sysClr val="windowText" lastClr="000000"/>
                  </a:solidFill>
                  <a:effectLst/>
                  <a:uLnTx/>
                  <a:uFillTx/>
                </a:rPr>
                <a:t>o</a:t>
              </a:r>
              <a:r>
                <a:rPr kumimoji="0" lang="en-US" sz="1600" b="0" i="0" u="none" strike="noStrike" kern="0" cap="none" spc="0" normalizeH="0" baseline="0" noProof="0" dirty="0">
                  <a:ln>
                    <a:noFill/>
                  </a:ln>
                  <a:solidFill>
                    <a:sysClr val="windowText" lastClr="000000"/>
                  </a:solidFill>
                  <a:effectLst/>
                  <a:uLnTx/>
                  <a:uFillTx/>
                </a:rPr>
                <a:t>C</a:t>
              </a:r>
            </a:p>
          </p:txBody>
        </p:sp>
      </p:grpSp>
      <p:sp>
        <p:nvSpPr>
          <p:cNvPr id="17" name="TextBox 16">
            <a:extLst>
              <a:ext uri="{FF2B5EF4-FFF2-40B4-BE49-F238E27FC236}">
                <a16:creationId xmlns:a16="http://schemas.microsoft.com/office/drawing/2014/main" id="{D4BA000F-F8BA-BCF9-46F8-E10465430401}"/>
              </a:ext>
            </a:extLst>
          </p:cNvPr>
          <p:cNvSpPr txBox="1"/>
          <p:nvPr/>
        </p:nvSpPr>
        <p:spPr>
          <a:xfrm>
            <a:off x="503717" y="637952"/>
            <a:ext cx="8136564" cy="958660"/>
          </a:xfrm>
          <a:prstGeom prst="rect">
            <a:avLst/>
          </a:prstGeom>
          <a:noFill/>
        </p:spPr>
        <p:txBody>
          <a:bodyPr wrap="square">
            <a:spAutoFit/>
          </a:bodyPr>
          <a:lstStyle/>
          <a:p>
            <a:pPr algn="just">
              <a:lnSpc>
                <a:spcPct val="150000"/>
              </a:lnSpc>
            </a:pPr>
            <a:r>
              <a:rPr lang="en-US" sz="2000"/>
              <a:t>Amine phản ứng với nitrous acid, sản phẩm phụ thuộc vào bậc amine, bản chất gốc hydrocarbon, điều kiện tiến hành,…</a:t>
            </a:r>
          </a:p>
        </p:txBody>
      </p:sp>
      <p:grpSp>
        <p:nvGrpSpPr>
          <p:cNvPr id="18" name="Group 17">
            <a:extLst>
              <a:ext uri="{FF2B5EF4-FFF2-40B4-BE49-F238E27FC236}">
                <a16:creationId xmlns:a16="http://schemas.microsoft.com/office/drawing/2014/main" id="{CABAE3CB-2F52-C7EF-E46B-566B168BF541}"/>
              </a:ext>
            </a:extLst>
          </p:cNvPr>
          <p:cNvGrpSpPr/>
          <p:nvPr/>
        </p:nvGrpSpPr>
        <p:grpSpPr>
          <a:xfrm>
            <a:off x="3375837" y="0"/>
            <a:ext cx="2392326" cy="637953"/>
            <a:chOff x="3200400" y="-1"/>
            <a:chExt cx="2743200" cy="637953"/>
          </a:xfrm>
        </p:grpSpPr>
        <p:sp>
          <p:nvSpPr>
            <p:cNvPr id="19" name="Rectangle: Top Corners Rounded 18">
              <a:extLst>
                <a:ext uri="{FF2B5EF4-FFF2-40B4-BE49-F238E27FC236}">
                  <a16:creationId xmlns:a16="http://schemas.microsoft.com/office/drawing/2014/main" id="{BA1548C2-FEAB-AD5C-81E7-C83A809633F1}"/>
                </a:ext>
              </a:extLst>
            </p:cNvPr>
            <p:cNvSpPr/>
            <p:nvPr/>
          </p:nvSpPr>
          <p:spPr>
            <a:xfrm flipV="1">
              <a:off x="3200400" y="-1"/>
              <a:ext cx="2743200" cy="637953"/>
            </a:xfrm>
            <a:prstGeom prst="round2SameRect">
              <a:avLst>
                <a:gd name="adj1" fmla="val 32052"/>
                <a:gd name="adj2" fmla="val 0"/>
              </a:avLst>
            </a:prstGeom>
            <a:solidFill>
              <a:srgbClr val="4C4980"/>
            </a:solidFill>
            <a:ln w="25400" cap="flat" cmpd="sng" algn="ctr">
              <a:solidFill>
                <a:srgbClr val="4C498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20" name="TextBox 19">
              <a:extLst>
                <a:ext uri="{FF2B5EF4-FFF2-40B4-BE49-F238E27FC236}">
                  <a16:creationId xmlns:a16="http://schemas.microsoft.com/office/drawing/2014/main" id="{425326BF-49E8-2FE2-7FF4-5352418B4EC6}"/>
                </a:ext>
              </a:extLst>
            </p:cNvPr>
            <p:cNvSpPr txBox="1"/>
            <p:nvPr/>
          </p:nvSpPr>
          <p:spPr>
            <a:xfrm>
              <a:off x="3444949" y="57365"/>
              <a:ext cx="225410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rPr>
                <a:t>GHI NHỚ</a:t>
              </a:r>
            </a:p>
          </p:txBody>
        </p:sp>
      </p:grpSp>
    </p:spTree>
    <p:extLst>
      <p:ext uri="{BB962C8B-B14F-4D97-AF65-F5344CB8AC3E}">
        <p14:creationId xmlns:p14="http://schemas.microsoft.com/office/powerpoint/2010/main" val="205207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4" name="Title 1">
            <a:extLst>
              <a:ext uri="{FF2B5EF4-FFF2-40B4-BE49-F238E27FC236}">
                <a16:creationId xmlns:a16="http://schemas.microsoft.com/office/drawing/2014/main" id="{164C225F-CCC1-88CD-4555-2A02A602FC28}"/>
              </a:ext>
            </a:extLst>
          </p:cNvPr>
          <p:cNvSpPr>
            <a:spLocks noGrp="1"/>
          </p:cNvSpPr>
          <p:nvPr>
            <p:ph type="title"/>
          </p:nvPr>
        </p:nvSpPr>
        <p:spPr>
          <a:xfrm>
            <a:off x="713224" y="189434"/>
            <a:ext cx="7717500" cy="572700"/>
          </a:xfrm>
        </p:spPr>
        <p:txBody>
          <a:bodyPr/>
          <a:lstStyle/>
          <a:p>
            <a:r>
              <a:rPr lang="en-US" sz="3600" b="1" dirty="0">
                <a:latin typeface="Arial" panose="020B0604020202020204" pitchFamily="34" charset="0"/>
                <a:cs typeface="Arial" panose="020B0604020202020204" pitchFamily="34" charset="0"/>
              </a:rPr>
              <a:t>NỘI DUNG BÀI HỌC</a:t>
            </a:r>
          </a:p>
        </p:txBody>
      </p:sp>
      <p:grpSp>
        <p:nvGrpSpPr>
          <p:cNvPr id="2" name="Group 1">
            <a:extLst>
              <a:ext uri="{FF2B5EF4-FFF2-40B4-BE49-F238E27FC236}">
                <a16:creationId xmlns:a16="http://schemas.microsoft.com/office/drawing/2014/main" id="{702EA5C7-101A-6C0D-333A-173CA8AD66EA}"/>
              </a:ext>
            </a:extLst>
          </p:cNvPr>
          <p:cNvGrpSpPr/>
          <p:nvPr/>
        </p:nvGrpSpPr>
        <p:grpSpPr>
          <a:xfrm>
            <a:off x="812787" y="851610"/>
            <a:ext cx="7823759" cy="4133432"/>
            <a:chOff x="812787" y="1181810"/>
            <a:chExt cx="7823759" cy="4133432"/>
          </a:xfrm>
        </p:grpSpPr>
        <p:sp>
          <p:nvSpPr>
            <p:cNvPr id="1163" name="Google Shape;1163;p44"/>
            <p:cNvSpPr/>
            <p:nvPr/>
          </p:nvSpPr>
          <p:spPr>
            <a:xfrm>
              <a:off x="3001000" y="1597152"/>
              <a:ext cx="3026700" cy="3026700"/>
            </a:xfrm>
            <a:prstGeom prst="arc">
              <a:avLst>
                <a:gd name="adj1" fmla="val 14019306"/>
                <a:gd name="adj2" fmla="val 13097319"/>
              </a:avLst>
            </a:prstGeom>
            <a:noFill/>
            <a:ln w="19050" cap="flat" cmpd="sng">
              <a:solidFill>
                <a:schemeClr val="accent2"/>
              </a:solidFill>
              <a:prstDash val="solid"/>
              <a:round/>
              <a:headEnd type="none" w="med" len="med"/>
              <a:tailEnd type="arrow"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3271237" y="1626364"/>
              <a:ext cx="569971" cy="396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latin typeface="Arial" panose="020B0604020202020204" pitchFamily="34" charset="0"/>
                  <a:cs typeface="Arial" panose="020B0604020202020204" pitchFamily="34" charset="0"/>
                  <a:sym typeface="Fredoka One"/>
                </a:rPr>
                <a:t>I</a:t>
              </a:r>
              <a:endParaRPr b="1" dirty="0">
                <a:latin typeface="Arial" panose="020B0604020202020204" pitchFamily="34" charset="0"/>
                <a:cs typeface="Arial" panose="020B0604020202020204" pitchFamily="34" charset="0"/>
              </a:endParaRPr>
            </a:p>
          </p:txBody>
        </p:sp>
        <p:sp>
          <p:nvSpPr>
            <p:cNvPr id="1175" name="Google Shape;1175;p44"/>
            <p:cNvSpPr/>
            <p:nvPr/>
          </p:nvSpPr>
          <p:spPr>
            <a:xfrm>
              <a:off x="5345780" y="1960443"/>
              <a:ext cx="569971" cy="396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latin typeface="Arial" panose="020B0604020202020204" pitchFamily="34" charset="0"/>
                  <a:ea typeface="Fredoka One"/>
                  <a:cs typeface="Arial" panose="020B0604020202020204" pitchFamily="34" charset="0"/>
                  <a:sym typeface="Fredoka One"/>
                </a:rPr>
                <a:t>II</a:t>
              </a:r>
              <a:endParaRPr b="1" dirty="0">
                <a:latin typeface="Arial" panose="020B0604020202020204" pitchFamily="34" charset="0"/>
                <a:cs typeface="Arial" panose="020B0604020202020204" pitchFamily="34" charset="0"/>
              </a:endParaRPr>
            </a:p>
          </p:txBody>
        </p:sp>
        <p:sp>
          <p:nvSpPr>
            <p:cNvPr id="1180" name="Google Shape;1180;p44"/>
            <p:cNvSpPr/>
            <p:nvPr/>
          </p:nvSpPr>
          <p:spPr>
            <a:xfrm>
              <a:off x="2716014" y="3275358"/>
              <a:ext cx="569971" cy="39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latin typeface="Arial" panose="020B0604020202020204" pitchFamily="34" charset="0"/>
                  <a:cs typeface="Arial" panose="020B0604020202020204" pitchFamily="34" charset="0"/>
                </a:rPr>
                <a:t>V</a:t>
              </a:r>
              <a:endParaRPr sz="2200" b="1" dirty="0">
                <a:latin typeface="Arial" panose="020B0604020202020204" pitchFamily="34" charset="0"/>
                <a:cs typeface="Arial" panose="020B0604020202020204" pitchFamily="34" charset="0"/>
              </a:endParaRPr>
            </a:p>
          </p:txBody>
        </p:sp>
        <p:sp>
          <p:nvSpPr>
            <p:cNvPr id="1185" name="Google Shape;1185;p44"/>
            <p:cNvSpPr/>
            <p:nvPr/>
          </p:nvSpPr>
          <p:spPr>
            <a:xfrm>
              <a:off x="4286989" y="4379590"/>
              <a:ext cx="569971" cy="396600"/>
            </a:xfrm>
            <a:prstGeom prst="roundRect">
              <a:avLst>
                <a:gd name="adj" fmla="val 16667"/>
              </a:avLst>
            </a:prstGeom>
            <a:solidFill>
              <a:schemeClr val="accent5">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latin typeface="Arial" panose="020B0604020202020204" pitchFamily="34" charset="0"/>
                  <a:ea typeface="Fredoka One"/>
                  <a:cs typeface="Arial" panose="020B0604020202020204" pitchFamily="34" charset="0"/>
                  <a:sym typeface="Fredoka One"/>
                </a:rPr>
                <a:t>IV</a:t>
              </a:r>
              <a:endParaRPr b="1" dirty="0">
                <a:latin typeface="Arial" panose="020B0604020202020204" pitchFamily="34" charset="0"/>
                <a:cs typeface="Arial" panose="020B0604020202020204" pitchFamily="34" charset="0"/>
              </a:endParaRPr>
            </a:p>
          </p:txBody>
        </p:sp>
        <p:sp>
          <p:nvSpPr>
            <p:cNvPr id="5" name="Google Shape;1185;p44">
              <a:extLst>
                <a:ext uri="{FF2B5EF4-FFF2-40B4-BE49-F238E27FC236}">
                  <a16:creationId xmlns:a16="http://schemas.microsoft.com/office/drawing/2014/main" id="{29B92E54-E116-4F76-E868-1523C23D576E}"/>
                </a:ext>
              </a:extLst>
            </p:cNvPr>
            <p:cNvSpPr/>
            <p:nvPr/>
          </p:nvSpPr>
          <p:spPr>
            <a:xfrm>
              <a:off x="5654355" y="3441857"/>
              <a:ext cx="569971" cy="39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latin typeface="Arial" panose="020B0604020202020204" pitchFamily="34" charset="0"/>
                  <a:ea typeface="Fredoka One"/>
                  <a:cs typeface="Arial" panose="020B0604020202020204" pitchFamily="34" charset="0"/>
                  <a:sym typeface="Fredoka One"/>
                </a:rPr>
                <a:t>III</a:t>
              </a:r>
              <a:endParaRPr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859AC58-09C4-3720-CB84-B5DD51A8A7AA}"/>
                </a:ext>
              </a:extLst>
            </p:cNvPr>
            <p:cNvSpPr txBox="1"/>
            <p:nvPr/>
          </p:nvSpPr>
          <p:spPr>
            <a:xfrm>
              <a:off x="1084744" y="1181810"/>
              <a:ext cx="1941955" cy="1045223"/>
            </a:xfrm>
            <a:prstGeom prst="rect">
              <a:avLst/>
            </a:prstGeom>
            <a:noFill/>
          </p:spPr>
          <p:txBody>
            <a:bodyPr wrap="square" rtlCol="0">
              <a:spAutoFit/>
            </a:bodyPr>
            <a:lstStyle/>
            <a:p>
              <a:pPr algn="r">
                <a:lnSpc>
                  <a:spcPct val="150000"/>
                </a:lnSpc>
              </a:pPr>
              <a:r>
                <a:rPr lang="en-US" sz="2200" b="1">
                  <a:solidFill>
                    <a:schemeClr val="bg2">
                      <a:lumMod val="50000"/>
                    </a:schemeClr>
                  </a:solidFill>
                </a:rPr>
                <a:t>Khái niệm và cấu trúc</a:t>
              </a:r>
              <a:endParaRPr lang="en-US" sz="2200" b="1" dirty="0">
                <a:solidFill>
                  <a:schemeClr val="bg2">
                    <a:lumMod val="50000"/>
                  </a:schemeClr>
                </a:solidFill>
              </a:endParaRPr>
            </a:p>
          </p:txBody>
        </p:sp>
        <p:sp>
          <p:nvSpPr>
            <p:cNvPr id="24" name="TextBox 23">
              <a:extLst>
                <a:ext uri="{FF2B5EF4-FFF2-40B4-BE49-F238E27FC236}">
                  <a16:creationId xmlns:a16="http://schemas.microsoft.com/office/drawing/2014/main" id="{56673858-1887-B39B-CFF5-2519B1A39E1B}"/>
                </a:ext>
              </a:extLst>
            </p:cNvPr>
            <p:cNvSpPr txBox="1"/>
            <p:nvPr/>
          </p:nvSpPr>
          <p:spPr>
            <a:xfrm>
              <a:off x="6067403" y="1634741"/>
              <a:ext cx="2107086" cy="1045223"/>
            </a:xfrm>
            <a:prstGeom prst="rect">
              <a:avLst/>
            </a:prstGeom>
            <a:noFill/>
          </p:spPr>
          <p:txBody>
            <a:bodyPr wrap="square" rtlCol="0">
              <a:spAutoFit/>
            </a:bodyPr>
            <a:lstStyle/>
            <a:p>
              <a:pPr>
                <a:lnSpc>
                  <a:spcPct val="150000"/>
                </a:lnSpc>
              </a:pPr>
              <a:r>
                <a:rPr lang="en-US" sz="2200" b="1">
                  <a:solidFill>
                    <a:schemeClr val="accent1">
                      <a:lumMod val="50000"/>
                    </a:schemeClr>
                  </a:solidFill>
                </a:rPr>
                <a:t>Đồng phân và danh pháp</a:t>
              </a:r>
              <a:endParaRPr lang="en-US" sz="2200" b="1" dirty="0">
                <a:solidFill>
                  <a:schemeClr val="accent1">
                    <a:lumMod val="50000"/>
                  </a:schemeClr>
                </a:solidFill>
              </a:endParaRPr>
            </a:p>
          </p:txBody>
        </p:sp>
        <p:sp>
          <p:nvSpPr>
            <p:cNvPr id="25" name="TextBox 24">
              <a:extLst>
                <a:ext uri="{FF2B5EF4-FFF2-40B4-BE49-F238E27FC236}">
                  <a16:creationId xmlns:a16="http://schemas.microsoft.com/office/drawing/2014/main" id="{1450BF65-AA75-5230-6763-4C3C44EDE6AB}"/>
                </a:ext>
              </a:extLst>
            </p:cNvPr>
            <p:cNvSpPr txBox="1"/>
            <p:nvPr/>
          </p:nvSpPr>
          <p:spPr>
            <a:xfrm>
              <a:off x="6312686" y="3404157"/>
              <a:ext cx="2323860" cy="430887"/>
            </a:xfrm>
            <a:prstGeom prst="rect">
              <a:avLst/>
            </a:prstGeom>
            <a:noFill/>
          </p:spPr>
          <p:txBody>
            <a:bodyPr wrap="square" rtlCol="0">
              <a:spAutoFit/>
            </a:bodyPr>
            <a:lstStyle/>
            <a:p>
              <a:r>
                <a:rPr lang="en-US" sz="2200" b="1" dirty="0" err="1">
                  <a:solidFill>
                    <a:schemeClr val="accent4">
                      <a:lumMod val="50000"/>
                    </a:schemeClr>
                  </a:solidFill>
                </a:rPr>
                <a:t>Tính</a:t>
              </a:r>
              <a:r>
                <a:rPr lang="en-US" sz="2200" b="1" dirty="0">
                  <a:solidFill>
                    <a:schemeClr val="accent4">
                      <a:lumMod val="50000"/>
                    </a:schemeClr>
                  </a:solidFill>
                </a:rPr>
                <a:t> </a:t>
              </a:r>
              <a:r>
                <a:rPr lang="en-US" sz="2200" b="1" dirty="0" err="1">
                  <a:solidFill>
                    <a:schemeClr val="accent4">
                      <a:lumMod val="50000"/>
                    </a:schemeClr>
                  </a:solidFill>
                </a:rPr>
                <a:t>chất</a:t>
              </a:r>
              <a:r>
                <a:rPr lang="en-US" sz="2200" b="1" dirty="0">
                  <a:solidFill>
                    <a:schemeClr val="accent4">
                      <a:lumMod val="50000"/>
                    </a:schemeClr>
                  </a:solidFill>
                </a:rPr>
                <a:t> </a:t>
              </a:r>
              <a:r>
                <a:rPr lang="en-US" sz="2200" b="1" dirty="0" err="1">
                  <a:solidFill>
                    <a:schemeClr val="accent4">
                      <a:lumMod val="50000"/>
                    </a:schemeClr>
                  </a:solidFill>
                </a:rPr>
                <a:t>vật</a:t>
              </a:r>
              <a:r>
                <a:rPr lang="en-US" sz="2200" b="1" dirty="0">
                  <a:solidFill>
                    <a:schemeClr val="accent4">
                      <a:lumMod val="50000"/>
                    </a:schemeClr>
                  </a:solidFill>
                </a:rPr>
                <a:t> </a:t>
              </a:r>
              <a:r>
                <a:rPr lang="en-US" sz="2200" b="1" dirty="0" err="1">
                  <a:solidFill>
                    <a:schemeClr val="accent4">
                      <a:lumMod val="50000"/>
                    </a:schemeClr>
                  </a:solidFill>
                </a:rPr>
                <a:t>lí</a:t>
              </a:r>
              <a:endParaRPr lang="en-US" sz="2200" b="1" dirty="0">
                <a:solidFill>
                  <a:schemeClr val="accent4">
                    <a:lumMod val="50000"/>
                  </a:schemeClr>
                </a:solidFill>
              </a:endParaRPr>
            </a:p>
          </p:txBody>
        </p:sp>
        <p:sp>
          <p:nvSpPr>
            <p:cNvPr id="26" name="TextBox 25">
              <a:extLst>
                <a:ext uri="{FF2B5EF4-FFF2-40B4-BE49-F238E27FC236}">
                  <a16:creationId xmlns:a16="http://schemas.microsoft.com/office/drawing/2014/main" id="{8CAADAB2-3E2B-9C83-A708-D6E192B7A53F}"/>
                </a:ext>
              </a:extLst>
            </p:cNvPr>
            <p:cNvSpPr txBox="1"/>
            <p:nvPr/>
          </p:nvSpPr>
          <p:spPr>
            <a:xfrm>
              <a:off x="3163754" y="4884355"/>
              <a:ext cx="2816439" cy="430887"/>
            </a:xfrm>
            <a:prstGeom prst="rect">
              <a:avLst/>
            </a:prstGeom>
            <a:noFill/>
          </p:spPr>
          <p:txBody>
            <a:bodyPr wrap="square" rtlCol="0">
              <a:spAutoFit/>
            </a:bodyPr>
            <a:lstStyle/>
            <a:p>
              <a:r>
                <a:rPr lang="en-US" sz="2200" b="1" dirty="0" err="1">
                  <a:solidFill>
                    <a:schemeClr val="accent5">
                      <a:lumMod val="25000"/>
                    </a:schemeClr>
                  </a:solidFill>
                </a:rPr>
                <a:t>Tính</a:t>
              </a:r>
              <a:r>
                <a:rPr lang="en-US" sz="2200" b="1" dirty="0">
                  <a:solidFill>
                    <a:schemeClr val="accent5">
                      <a:lumMod val="25000"/>
                    </a:schemeClr>
                  </a:solidFill>
                </a:rPr>
                <a:t> </a:t>
              </a:r>
              <a:r>
                <a:rPr lang="en-US" sz="2200" b="1" dirty="0" err="1">
                  <a:solidFill>
                    <a:schemeClr val="accent5">
                      <a:lumMod val="25000"/>
                    </a:schemeClr>
                  </a:solidFill>
                </a:rPr>
                <a:t>chất</a:t>
              </a:r>
              <a:r>
                <a:rPr lang="en-US" sz="2200" b="1" dirty="0">
                  <a:solidFill>
                    <a:schemeClr val="accent5">
                      <a:lumMod val="25000"/>
                    </a:schemeClr>
                  </a:solidFill>
                </a:rPr>
                <a:t> </a:t>
              </a:r>
              <a:r>
                <a:rPr lang="en-US" sz="2200" b="1" dirty="0" err="1">
                  <a:solidFill>
                    <a:schemeClr val="accent5">
                      <a:lumMod val="25000"/>
                    </a:schemeClr>
                  </a:solidFill>
                </a:rPr>
                <a:t>hóa</a:t>
              </a:r>
              <a:r>
                <a:rPr lang="en-US" sz="2200" b="1" dirty="0">
                  <a:solidFill>
                    <a:schemeClr val="accent5">
                      <a:lumMod val="25000"/>
                    </a:schemeClr>
                  </a:solidFill>
                </a:rPr>
                <a:t> </a:t>
              </a:r>
              <a:r>
                <a:rPr lang="en-US" sz="2200" b="1" dirty="0" err="1">
                  <a:solidFill>
                    <a:schemeClr val="accent5">
                      <a:lumMod val="25000"/>
                    </a:schemeClr>
                  </a:solidFill>
                </a:rPr>
                <a:t>học</a:t>
              </a:r>
              <a:endParaRPr lang="en-US" sz="2200" b="1" dirty="0">
                <a:solidFill>
                  <a:schemeClr val="accent5">
                    <a:lumMod val="25000"/>
                  </a:schemeClr>
                </a:solidFill>
              </a:endParaRPr>
            </a:p>
          </p:txBody>
        </p:sp>
        <p:pic>
          <p:nvPicPr>
            <p:cNvPr id="27" name="Picture 26">
              <a:extLst>
                <a:ext uri="{FF2B5EF4-FFF2-40B4-BE49-F238E27FC236}">
                  <a16:creationId xmlns:a16="http://schemas.microsoft.com/office/drawing/2014/main" id="{6AC65F76-685C-262C-3350-B61A79B21069}"/>
                </a:ext>
              </a:extLst>
            </p:cNvPr>
            <p:cNvPicPr>
              <a:picLocks noChangeAspect="1"/>
            </p:cNvPicPr>
            <p:nvPr/>
          </p:nvPicPr>
          <p:blipFill>
            <a:blip r:embed="rId3"/>
            <a:stretch>
              <a:fillRect/>
            </a:stretch>
          </p:blipFill>
          <p:spPr>
            <a:xfrm>
              <a:off x="3794074" y="2368158"/>
              <a:ext cx="1320900" cy="1444531"/>
            </a:xfrm>
            <a:prstGeom prst="rect">
              <a:avLst/>
            </a:prstGeom>
          </p:spPr>
        </p:pic>
        <p:sp>
          <p:nvSpPr>
            <p:cNvPr id="28" name="TextBox 27">
              <a:extLst>
                <a:ext uri="{FF2B5EF4-FFF2-40B4-BE49-F238E27FC236}">
                  <a16:creationId xmlns:a16="http://schemas.microsoft.com/office/drawing/2014/main" id="{84136B4D-1491-6870-7043-CA791E3EC560}"/>
                </a:ext>
              </a:extLst>
            </p:cNvPr>
            <p:cNvSpPr txBox="1"/>
            <p:nvPr/>
          </p:nvSpPr>
          <p:spPr>
            <a:xfrm>
              <a:off x="812787" y="2906757"/>
              <a:ext cx="1794075" cy="1045223"/>
            </a:xfrm>
            <a:prstGeom prst="rect">
              <a:avLst/>
            </a:prstGeom>
            <a:noFill/>
          </p:spPr>
          <p:txBody>
            <a:bodyPr wrap="square" rtlCol="0">
              <a:spAutoFit/>
            </a:bodyPr>
            <a:lstStyle/>
            <a:p>
              <a:pPr algn="r">
                <a:lnSpc>
                  <a:spcPct val="150000"/>
                </a:lnSpc>
              </a:pPr>
              <a:r>
                <a:rPr lang="en-US" sz="2200" b="1" err="1">
                  <a:solidFill>
                    <a:schemeClr val="accent3">
                      <a:lumMod val="50000"/>
                    </a:schemeClr>
                  </a:solidFill>
                </a:rPr>
                <a:t>Ứng</a:t>
              </a:r>
              <a:r>
                <a:rPr lang="en-US" sz="2200" b="1">
                  <a:solidFill>
                    <a:schemeClr val="accent3">
                      <a:lumMod val="50000"/>
                    </a:schemeClr>
                  </a:solidFill>
                </a:rPr>
                <a:t> dụng và điều chế</a:t>
              </a:r>
              <a:endParaRPr lang="en-US" sz="2200" b="1" dirty="0">
                <a:solidFill>
                  <a:schemeClr val="accent3">
                    <a:lumMod val="50000"/>
                  </a:schemeClr>
                </a:solidFill>
              </a:endParaRPr>
            </a:p>
          </p:txBody>
        </p:sp>
      </p:grpSp>
      <p:pic>
        <p:nvPicPr>
          <p:cNvPr id="30" name="Picture 29">
            <a:extLst>
              <a:ext uri="{FF2B5EF4-FFF2-40B4-BE49-F238E27FC236}">
                <a16:creationId xmlns:a16="http://schemas.microsoft.com/office/drawing/2014/main" id="{867C5870-B037-EEA5-A402-04DF6A7DCB2F}"/>
              </a:ext>
            </a:extLst>
          </p:cNvPr>
          <p:cNvPicPr>
            <a:picLocks noChangeAspect="1"/>
          </p:cNvPicPr>
          <p:nvPr/>
        </p:nvPicPr>
        <p:blipFill>
          <a:blip r:embed="rId4"/>
          <a:stretch>
            <a:fillRect/>
          </a:stretch>
        </p:blipFill>
        <p:spPr>
          <a:xfrm rot="1748487">
            <a:off x="8017267" y="171967"/>
            <a:ext cx="826914" cy="951234"/>
          </a:xfrm>
          <a:prstGeom prst="rect">
            <a:avLst/>
          </a:prstGeom>
        </p:spPr>
      </p:pic>
      <p:pic>
        <p:nvPicPr>
          <p:cNvPr id="31" name="Picture 30">
            <a:extLst>
              <a:ext uri="{FF2B5EF4-FFF2-40B4-BE49-F238E27FC236}">
                <a16:creationId xmlns:a16="http://schemas.microsoft.com/office/drawing/2014/main" id="{F54BDF6E-652B-46E5-4E05-9683CA4EFF6F}"/>
              </a:ext>
            </a:extLst>
          </p:cNvPr>
          <p:cNvPicPr>
            <a:picLocks noChangeAspect="1"/>
          </p:cNvPicPr>
          <p:nvPr/>
        </p:nvPicPr>
        <p:blipFill>
          <a:blip r:embed="rId5"/>
          <a:stretch>
            <a:fillRect/>
          </a:stretch>
        </p:blipFill>
        <p:spPr>
          <a:xfrm>
            <a:off x="108945" y="3986144"/>
            <a:ext cx="703842" cy="1125221"/>
          </a:xfrm>
          <a:prstGeom prst="rect">
            <a:avLst/>
          </a:prstGeom>
        </p:spPr>
      </p:pic>
    </p:spTree>
    <p:extLst>
      <p:ext uri="{BB962C8B-B14F-4D97-AF65-F5344CB8AC3E}">
        <p14:creationId xmlns:p14="http://schemas.microsoft.com/office/powerpoint/2010/main" val="139535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llout: Line 2">
            <a:extLst>
              <a:ext uri="{FF2B5EF4-FFF2-40B4-BE49-F238E27FC236}">
                <a16:creationId xmlns:a16="http://schemas.microsoft.com/office/drawing/2014/main" id="{F350C430-ED3A-0C94-AECE-3E53AD37482D}"/>
              </a:ext>
            </a:extLst>
          </p:cNvPr>
          <p:cNvSpPr/>
          <p:nvPr/>
        </p:nvSpPr>
        <p:spPr>
          <a:xfrm>
            <a:off x="788018" y="260196"/>
            <a:ext cx="3114907" cy="631902"/>
          </a:xfrm>
          <a:prstGeom prst="borderCallout1">
            <a:avLst>
              <a:gd name="adj1" fmla="val 18750"/>
              <a:gd name="adj2" fmla="val -8333"/>
              <a:gd name="adj3" fmla="val 84265"/>
              <a:gd name="adj4" fmla="val -2807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Thông tin mở rộng</a:t>
            </a:r>
          </a:p>
        </p:txBody>
      </p:sp>
      <p:sp>
        <p:nvSpPr>
          <p:cNvPr id="5" name="TextBox 4">
            <a:extLst>
              <a:ext uri="{FF2B5EF4-FFF2-40B4-BE49-F238E27FC236}">
                <a16:creationId xmlns:a16="http://schemas.microsoft.com/office/drawing/2014/main" id="{9F274207-2052-4D61-F08D-AACC09593CEC}"/>
              </a:ext>
            </a:extLst>
          </p:cNvPr>
          <p:cNvSpPr txBox="1"/>
          <p:nvPr/>
        </p:nvSpPr>
        <p:spPr>
          <a:xfrm>
            <a:off x="121734" y="976247"/>
            <a:ext cx="8900531" cy="958660"/>
          </a:xfrm>
          <a:prstGeom prst="rect">
            <a:avLst/>
          </a:prstGeom>
          <a:noFill/>
        </p:spPr>
        <p:txBody>
          <a:bodyPr wrap="square">
            <a:spAutoFit/>
          </a:bodyPr>
          <a:lstStyle/>
          <a:p>
            <a:pPr algn="just">
              <a:lnSpc>
                <a:spcPct val="150000"/>
              </a:lnSpc>
            </a:pPr>
            <a:r>
              <a:rPr lang="vi-VN" sz="2000"/>
              <a:t>Amine phản ứng với nitrous acid tạo sản phẩm phụ thuộc vào bậc của amine. Với amine bậc I, phương trình hóa học của phản ứng xảy ra như sau:</a:t>
            </a:r>
            <a:endParaRPr lang="en-US" sz="2000"/>
          </a:p>
        </p:txBody>
      </p:sp>
      <p:grpSp>
        <p:nvGrpSpPr>
          <p:cNvPr id="11" name="Group 10">
            <a:extLst>
              <a:ext uri="{FF2B5EF4-FFF2-40B4-BE49-F238E27FC236}">
                <a16:creationId xmlns:a16="http://schemas.microsoft.com/office/drawing/2014/main" id="{706C4852-5CF5-7AED-E16A-518C699925FD}"/>
              </a:ext>
            </a:extLst>
          </p:cNvPr>
          <p:cNvGrpSpPr/>
          <p:nvPr/>
        </p:nvGrpSpPr>
        <p:grpSpPr>
          <a:xfrm>
            <a:off x="188165" y="3408100"/>
            <a:ext cx="8767667" cy="1418992"/>
            <a:chOff x="254598" y="3464312"/>
            <a:chExt cx="8767667" cy="1418992"/>
          </a:xfrm>
        </p:grpSpPr>
        <p:sp>
          <p:nvSpPr>
            <p:cNvPr id="9" name="Rectangle: Rounded Corners 8">
              <a:extLst>
                <a:ext uri="{FF2B5EF4-FFF2-40B4-BE49-F238E27FC236}">
                  <a16:creationId xmlns:a16="http://schemas.microsoft.com/office/drawing/2014/main" id="{6B661F01-6F7F-8B75-E8D0-680844FE87CA}"/>
                </a:ext>
              </a:extLst>
            </p:cNvPr>
            <p:cNvSpPr/>
            <p:nvPr/>
          </p:nvSpPr>
          <p:spPr>
            <a:xfrm>
              <a:off x="483218" y="3464312"/>
              <a:ext cx="8539047" cy="1418992"/>
            </a:xfrm>
            <a:prstGeom prst="roundRect">
              <a:avLst>
                <a:gd name="adj" fmla="val 11239"/>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a:solidFill>
                    <a:srgbClr val="000000"/>
                  </a:solidFill>
                  <a:effectLst/>
                  <a:ea typeface="Calibri" panose="020F0502020204030204" pitchFamily="34" charset="0"/>
                  <a:cs typeface="Times New Roman" panose="02020603050405020304" pitchFamily="18" charset="0"/>
                </a:rPr>
                <a:t>Muối diazonium của alkylamine kém bền ở nhiệt độ thấp, phân hủy ra nitrogen, hỗn hợp alkene, alkyl halide và sản phẩm chủ yếu là alcohol</a:t>
              </a:r>
              <a:r>
                <a:rPr lang="en-US" sz="2000">
                  <a:solidFill>
                    <a:srgbClr val="000000"/>
                  </a:solidFill>
                  <a:effectLst/>
                  <a:ea typeface="Calibri" panose="020F0502020204030204" pitchFamily="34"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000">
                  <a:solidFill>
                    <a:srgbClr val="000000"/>
                  </a:solidFill>
                  <a:ea typeface="Calibri" panose="020F0502020204030204" pitchFamily="34" charset="0"/>
                  <a:cs typeface="Times New Roman" panose="02020603050405020304" pitchFamily="18" charset="0"/>
                </a:rPr>
                <a:t>M</a:t>
              </a:r>
              <a:r>
                <a:rPr lang="vi-VN" sz="2000">
                  <a:solidFill>
                    <a:srgbClr val="000000"/>
                  </a:solidFill>
                  <a:effectLst/>
                  <a:ea typeface="Calibri" panose="020F0502020204030204" pitchFamily="34" charset="0"/>
                  <a:cs typeface="Times New Roman" panose="02020603050405020304" pitchFamily="18" charset="0"/>
                </a:rPr>
                <a:t>uối diazonium của arylamine tương đối bền khi ở nhiệt độ thấp.</a:t>
              </a:r>
              <a:endParaRPr lang="en-US" sz="2000">
                <a:effectLst/>
                <a:ea typeface="Calibri" panose="020F0502020204030204" pitchFamily="34" charset="0"/>
              </a:endParaRPr>
            </a:p>
          </p:txBody>
        </p:sp>
        <p:pic>
          <p:nvPicPr>
            <p:cNvPr id="10" name="Picture 17">
              <a:extLst>
                <a:ext uri="{FF2B5EF4-FFF2-40B4-BE49-F238E27FC236}">
                  <a16:creationId xmlns:a16="http://schemas.microsoft.com/office/drawing/2014/main" id="{93C47B03-8862-C4B6-603E-0F81A6D369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4598" y="3907098"/>
              <a:ext cx="533420" cy="533420"/>
            </a:xfrm>
            <a:prstGeom prst="rect">
              <a:avLst/>
            </a:prstGeom>
          </p:spPr>
        </p:pic>
      </p:grpSp>
      <p:grpSp>
        <p:nvGrpSpPr>
          <p:cNvPr id="19" name="Group 18">
            <a:extLst>
              <a:ext uri="{FF2B5EF4-FFF2-40B4-BE49-F238E27FC236}">
                <a16:creationId xmlns:a16="http://schemas.microsoft.com/office/drawing/2014/main" id="{3FA47E5E-DA93-59AE-EC8E-DB60A5742C2A}"/>
              </a:ext>
            </a:extLst>
          </p:cNvPr>
          <p:cNvGrpSpPr/>
          <p:nvPr/>
        </p:nvGrpSpPr>
        <p:grpSpPr>
          <a:xfrm>
            <a:off x="227556" y="2019056"/>
            <a:ext cx="8688887" cy="1197252"/>
            <a:chOff x="269259" y="2011342"/>
            <a:chExt cx="8688887" cy="1197252"/>
          </a:xfrm>
        </p:grpSpPr>
        <p:sp>
          <p:nvSpPr>
            <p:cNvPr id="18" name="Rectangle 17">
              <a:extLst>
                <a:ext uri="{FF2B5EF4-FFF2-40B4-BE49-F238E27FC236}">
                  <a16:creationId xmlns:a16="http://schemas.microsoft.com/office/drawing/2014/main" id="{71447496-FBDC-D7DC-4F53-BD6CF1F32330}"/>
                </a:ext>
              </a:extLst>
            </p:cNvPr>
            <p:cNvSpPr/>
            <p:nvPr/>
          </p:nvSpPr>
          <p:spPr>
            <a:xfrm>
              <a:off x="269259" y="2011342"/>
              <a:ext cx="8688887" cy="1197252"/>
            </a:xfrm>
            <a:prstGeom prst="rect">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CA746D2-83AD-A593-3840-5FB00ADC8318}"/>
                </a:ext>
              </a:extLst>
            </p:cNvPr>
            <p:cNvGrpSpPr/>
            <p:nvPr/>
          </p:nvGrpSpPr>
          <p:grpSpPr>
            <a:xfrm>
              <a:off x="269259" y="2091640"/>
              <a:ext cx="8605480" cy="1058340"/>
              <a:chOff x="416785" y="2088699"/>
              <a:chExt cx="8605480" cy="1058340"/>
            </a:xfrm>
          </p:grpSpPr>
          <p:sp>
            <p:nvSpPr>
              <p:cNvPr id="13" name="TextBox 12">
                <a:extLst>
                  <a:ext uri="{FF2B5EF4-FFF2-40B4-BE49-F238E27FC236}">
                    <a16:creationId xmlns:a16="http://schemas.microsoft.com/office/drawing/2014/main" id="{6240DD4F-3326-ABF0-3189-021E897C7ED6}"/>
                  </a:ext>
                </a:extLst>
              </p:cNvPr>
              <p:cNvSpPr txBox="1"/>
              <p:nvPr/>
            </p:nvSpPr>
            <p:spPr>
              <a:xfrm>
                <a:off x="416785" y="2088699"/>
                <a:ext cx="3546088" cy="400110"/>
              </a:xfrm>
              <a:prstGeom prst="rect">
                <a:avLst/>
              </a:prstGeom>
              <a:noFill/>
            </p:spPr>
            <p:txBody>
              <a:bodyPr wrap="square">
                <a:spAutoFit/>
              </a:bodyPr>
              <a:lstStyle/>
              <a:p>
                <a:r>
                  <a:rPr lang="vi-VN" sz="2000">
                    <a:solidFill>
                      <a:srgbClr val="000000"/>
                    </a:solidFill>
                    <a:ea typeface="Calibri" panose="020F0502020204030204" pitchFamily="34" charset="0"/>
                    <a:cs typeface="Times New Roman" panose="02020603050405020304" pitchFamily="18" charset="0"/>
                  </a:rPr>
                  <a:t>R-NH</a:t>
                </a:r>
                <a:r>
                  <a:rPr lang="vi-VN" sz="2000" baseline="-25000">
                    <a:solidFill>
                      <a:srgbClr val="000000"/>
                    </a:solidFill>
                    <a:ea typeface="Calibri" panose="020F0502020204030204" pitchFamily="34" charset="0"/>
                    <a:cs typeface="Times New Roman" panose="02020603050405020304" pitchFamily="18" charset="0"/>
                  </a:rPr>
                  <a:t>2</a:t>
                </a:r>
                <a:r>
                  <a:rPr lang="vi-VN" sz="2000">
                    <a:solidFill>
                      <a:srgbClr val="000000"/>
                    </a:solidFill>
                    <a:ea typeface="Calibri" panose="020F0502020204030204" pitchFamily="34" charset="0"/>
                    <a:cs typeface="Times New Roman" panose="02020603050405020304" pitchFamily="18" charset="0"/>
                  </a:rPr>
                  <a:t> + NaNO</a:t>
                </a:r>
                <a:r>
                  <a:rPr lang="vi-VN" sz="2000" baseline="-25000">
                    <a:solidFill>
                      <a:srgbClr val="000000"/>
                    </a:solidFill>
                    <a:ea typeface="Calibri" panose="020F0502020204030204" pitchFamily="34" charset="0"/>
                    <a:cs typeface="Times New Roman" panose="02020603050405020304" pitchFamily="18" charset="0"/>
                  </a:rPr>
                  <a:t>2</a:t>
                </a:r>
                <a:r>
                  <a:rPr lang="vi-VN" sz="2000">
                    <a:solidFill>
                      <a:srgbClr val="000000"/>
                    </a:solidFill>
                    <a:ea typeface="Calibri" panose="020F0502020204030204" pitchFamily="34" charset="0"/>
                    <a:cs typeface="Times New Roman" panose="02020603050405020304" pitchFamily="18" charset="0"/>
                  </a:rPr>
                  <a:t> + 2HCl </a:t>
                </a:r>
                <a:endParaRPr lang="en-US" sz="2000"/>
              </a:p>
            </p:txBody>
          </p:sp>
          <p:sp>
            <p:nvSpPr>
              <p:cNvPr id="14" name="TextBox 13">
                <a:extLst>
                  <a:ext uri="{FF2B5EF4-FFF2-40B4-BE49-F238E27FC236}">
                    <a16:creationId xmlns:a16="http://schemas.microsoft.com/office/drawing/2014/main" id="{C468DD2B-B064-F640-5D32-0E144ECB0C34}"/>
                  </a:ext>
                </a:extLst>
              </p:cNvPr>
              <p:cNvSpPr txBox="1"/>
              <p:nvPr/>
            </p:nvSpPr>
            <p:spPr>
              <a:xfrm>
                <a:off x="2193073" y="2746929"/>
                <a:ext cx="6829192" cy="400110"/>
              </a:xfrm>
              <a:prstGeom prst="rect">
                <a:avLst/>
              </a:prstGeom>
              <a:noFill/>
            </p:spPr>
            <p:txBody>
              <a:bodyPr wrap="square">
                <a:spAutoFit/>
              </a:bodyPr>
              <a:lstStyle/>
              <a:p>
                <a:pPr algn="r"/>
                <a:r>
                  <a:rPr lang="vi-VN" sz="2000">
                    <a:solidFill>
                      <a:srgbClr val="000000"/>
                    </a:solidFill>
                    <a:ea typeface="Calibri" panose="020F0502020204030204" pitchFamily="34" charset="0"/>
                    <a:cs typeface="Times New Roman" panose="02020603050405020304" pitchFamily="18" charset="0"/>
                  </a:rPr>
                  <a:t>R-N</a:t>
                </a:r>
                <a:r>
                  <a:rPr lang="vi-VN" sz="2000" baseline="30000">
                    <a:solidFill>
                      <a:srgbClr val="000000"/>
                    </a:solidFill>
                    <a:ea typeface="Calibri" panose="020F0502020204030204" pitchFamily="34" charset="0"/>
                    <a:cs typeface="Times New Roman" panose="02020603050405020304" pitchFamily="18" charset="0"/>
                  </a:rPr>
                  <a:t>+</a:t>
                </a:r>
                <a:r>
                  <a:rPr lang="vi-VN" sz="2000">
                    <a:solidFill>
                      <a:srgbClr val="000000"/>
                    </a:solidFill>
                    <a:ea typeface="Calibri" panose="020F0502020204030204" pitchFamily="34" charset="0"/>
                    <a:cs typeface="Times New Roman" panose="02020603050405020304" pitchFamily="18" charset="0"/>
                  </a:rPr>
                  <a:t>≡NCl</a:t>
                </a:r>
                <a:r>
                  <a:rPr lang="vi-VN" sz="2000" baseline="30000">
                    <a:solidFill>
                      <a:srgbClr val="000000"/>
                    </a:solidFill>
                    <a:ea typeface="Calibri" panose="020F0502020204030204" pitchFamily="34" charset="0"/>
                    <a:cs typeface="Times New Roman" panose="02020603050405020304" pitchFamily="18" charset="0"/>
                  </a:rPr>
                  <a:t>-</a:t>
                </a:r>
                <a:r>
                  <a:rPr lang="vi-VN" sz="2000">
                    <a:solidFill>
                      <a:srgbClr val="000000"/>
                    </a:solidFill>
                    <a:ea typeface="Calibri" panose="020F0502020204030204" pitchFamily="34" charset="0"/>
                    <a:cs typeface="Times New Roman" panose="02020603050405020304" pitchFamily="18" charset="0"/>
                  </a:rPr>
                  <a:t> (muối diazonium chloride) + 2H</a:t>
                </a:r>
                <a:r>
                  <a:rPr lang="vi-VN" sz="2000" baseline="-25000">
                    <a:solidFill>
                      <a:srgbClr val="000000"/>
                    </a:solidFill>
                    <a:ea typeface="Calibri" panose="020F0502020204030204" pitchFamily="34" charset="0"/>
                    <a:cs typeface="Times New Roman" panose="02020603050405020304" pitchFamily="18" charset="0"/>
                  </a:rPr>
                  <a:t>2</a:t>
                </a:r>
                <a:r>
                  <a:rPr lang="vi-VN" sz="2000">
                    <a:solidFill>
                      <a:srgbClr val="000000"/>
                    </a:solidFill>
                    <a:ea typeface="Calibri" panose="020F0502020204030204" pitchFamily="34" charset="0"/>
                    <a:cs typeface="Times New Roman" panose="02020603050405020304" pitchFamily="18" charset="0"/>
                  </a:rPr>
                  <a:t>O + NaCl</a:t>
                </a:r>
                <a:endParaRPr lang="en-US" sz="2000"/>
              </a:p>
            </p:txBody>
          </p:sp>
          <p:cxnSp>
            <p:nvCxnSpPr>
              <p:cNvPr id="16" name="Connector: Elbow 15">
                <a:extLst>
                  <a:ext uri="{FF2B5EF4-FFF2-40B4-BE49-F238E27FC236}">
                    <a16:creationId xmlns:a16="http://schemas.microsoft.com/office/drawing/2014/main" id="{CC48BA22-DB56-6B7A-4EBF-CFA0F51AA729}"/>
                  </a:ext>
                </a:extLst>
              </p:cNvPr>
              <p:cNvCxnSpPr>
                <a:stCxn id="13" idx="2"/>
              </p:cNvCxnSpPr>
              <p:nvPr/>
            </p:nvCxnSpPr>
            <p:spPr>
              <a:xfrm rot="16200000" flipH="1">
                <a:off x="2308052" y="2370586"/>
                <a:ext cx="458175" cy="694620"/>
              </a:xfrm>
              <a:prstGeom prst="bentConnector2">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9245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2772A4-5BF0-1EF4-F4A9-9B3B3B723186}"/>
              </a:ext>
            </a:extLst>
          </p:cNvPr>
          <p:cNvGrpSpPr/>
          <p:nvPr/>
        </p:nvGrpSpPr>
        <p:grpSpPr>
          <a:xfrm>
            <a:off x="-1" y="-3"/>
            <a:ext cx="7954538" cy="669851"/>
            <a:chOff x="-1" y="-3"/>
            <a:chExt cx="6225732" cy="669851"/>
          </a:xfrm>
        </p:grpSpPr>
        <p:sp>
          <p:nvSpPr>
            <p:cNvPr id="3" name="Rectangle: Single Corner Rounded 2">
              <a:extLst>
                <a:ext uri="{FF2B5EF4-FFF2-40B4-BE49-F238E27FC236}">
                  <a16:creationId xmlns:a16="http://schemas.microsoft.com/office/drawing/2014/main" id="{41ABB4C7-8A19-7D29-98C3-F462FBB7CAF7}"/>
                </a:ext>
              </a:extLst>
            </p:cNvPr>
            <p:cNvSpPr/>
            <p:nvPr/>
          </p:nvSpPr>
          <p:spPr>
            <a:xfrm flipV="1">
              <a:off x="-1" y="-3"/>
              <a:ext cx="6225732" cy="669851"/>
            </a:xfrm>
            <a:prstGeom prst="round1Rect">
              <a:avLst>
                <a:gd name="adj" fmla="val 3254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DF8F5-33F8-E79D-5621-FB8F8024B36C}"/>
                </a:ext>
              </a:extLst>
            </p:cNvPr>
            <p:cNvSpPr txBox="1"/>
            <p:nvPr/>
          </p:nvSpPr>
          <p:spPr>
            <a:xfrm>
              <a:off x="0" y="84998"/>
              <a:ext cx="6145474" cy="523220"/>
            </a:xfrm>
            <a:prstGeom prst="rect">
              <a:avLst/>
            </a:prstGeom>
            <a:noFill/>
          </p:spPr>
          <p:txBody>
            <a:bodyPr wrap="square" rtlCol="0">
              <a:spAutoFit/>
            </a:bodyPr>
            <a:lstStyle/>
            <a:p>
              <a:pPr algn="ctr"/>
              <a:r>
                <a:rPr lang="en-US" sz="2800" b="1" dirty="0">
                  <a:solidFill>
                    <a:schemeClr val="tx1"/>
                  </a:solidFill>
                  <a:latin typeface="Arial" panose="020B0604020202020204" pitchFamily="34" charset="0"/>
                  <a:cs typeface="Arial" panose="020B0604020202020204" pitchFamily="34" charset="0"/>
                </a:rPr>
                <a:t>3. </a:t>
              </a:r>
              <a:r>
                <a:rPr lang="fr-FR" sz="28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PHẢN </a:t>
              </a:r>
              <a:r>
                <a:rPr lang="fr-FR" sz="2800" b="1">
                  <a:solidFill>
                    <a:schemeClr val="tx1"/>
                  </a:solidFill>
                  <a:effectLst/>
                  <a:latin typeface="Arial" panose="020B0604020202020204" pitchFamily="34" charset="0"/>
                  <a:ea typeface="Calibri" panose="020F0502020204030204" pitchFamily="34" charset="0"/>
                  <a:cs typeface="Arial" panose="020B0604020202020204" pitchFamily="34" charset="0"/>
                </a:rPr>
                <a:t>ỨNG Ở NHÂN THƠM CỦA ANILINE</a:t>
              </a:r>
              <a:endParaRPr lang="fr-FR" sz="2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16BABD20-4603-00C5-180F-30AE6D52704F}"/>
              </a:ext>
            </a:extLst>
          </p:cNvPr>
          <p:cNvGrpSpPr/>
          <p:nvPr/>
        </p:nvGrpSpPr>
        <p:grpSpPr>
          <a:xfrm>
            <a:off x="446566" y="1171815"/>
            <a:ext cx="8264689" cy="3971686"/>
            <a:chOff x="446566" y="1171815"/>
            <a:chExt cx="8264689" cy="3971686"/>
          </a:xfrm>
        </p:grpSpPr>
        <p:grpSp>
          <p:nvGrpSpPr>
            <p:cNvPr id="5" name="Group 4">
              <a:extLst>
                <a:ext uri="{FF2B5EF4-FFF2-40B4-BE49-F238E27FC236}">
                  <a16:creationId xmlns:a16="http://schemas.microsoft.com/office/drawing/2014/main" id="{38EBBD76-3284-18DF-92DF-1E67B4E4B960}"/>
                </a:ext>
              </a:extLst>
            </p:cNvPr>
            <p:cNvGrpSpPr/>
            <p:nvPr/>
          </p:nvGrpSpPr>
          <p:grpSpPr>
            <a:xfrm>
              <a:off x="446566" y="1171815"/>
              <a:ext cx="8264689" cy="3971686"/>
              <a:chOff x="446566" y="1171815"/>
              <a:chExt cx="8264689" cy="3971686"/>
            </a:xfrm>
          </p:grpSpPr>
          <p:sp>
            <p:nvSpPr>
              <p:cNvPr id="8" name="Rectangle: Top Corners Rounded 7">
                <a:extLst>
                  <a:ext uri="{FF2B5EF4-FFF2-40B4-BE49-F238E27FC236}">
                    <a16:creationId xmlns:a16="http://schemas.microsoft.com/office/drawing/2014/main" id="{DEFB5990-7895-740B-FA25-42FE879069E9}"/>
                  </a:ext>
                </a:extLst>
              </p:cNvPr>
              <p:cNvSpPr/>
              <p:nvPr/>
            </p:nvSpPr>
            <p:spPr>
              <a:xfrm>
                <a:off x="446566" y="1171815"/>
                <a:ext cx="8264689" cy="3971686"/>
              </a:xfrm>
              <a:prstGeom prst="round2SameRect">
                <a:avLst>
                  <a:gd name="adj1" fmla="val 5927"/>
                  <a:gd name="adj2" fmla="val 0"/>
                </a:avLst>
              </a:prstGeom>
              <a:solidFill>
                <a:srgbClr val="FFFFFF"/>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1EEE5"/>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2A3F5BF-F302-C57E-EE45-8B61546E3D40}"/>
                  </a:ext>
                </a:extLst>
              </p:cNvPr>
              <p:cNvGrpSpPr/>
              <p:nvPr/>
            </p:nvGrpSpPr>
            <p:grpSpPr>
              <a:xfrm>
                <a:off x="639017" y="1234982"/>
                <a:ext cx="7865965" cy="649975"/>
                <a:chOff x="845290" y="1229610"/>
                <a:chExt cx="7865965" cy="649975"/>
              </a:xfrm>
            </p:grpSpPr>
            <p:sp>
              <p:nvSpPr>
                <p:cNvPr id="10" name="TextBox 9">
                  <a:extLst>
                    <a:ext uri="{FF2B5EF4-FFF2-40B4-BE49-F238E27FC236}">
                      <a16:creationId xmlns:a16="http://schemas.microsoft.com/office/drawing/2014/main" id="{A8FF08B4-C6DD-F5FF-90DB-FB0FBD9DE8C8}"/>
                    </a:ext>
                  </a:extLst>
                </p:cNvPr>
                <p:cNvSpPr txBox="1"/>
                <p:nvPr/>
              </p:nvSpPr>
              <p:spPr>
                <a:xfrm>
                  <a:off x="1530052" y="1420785"/>
                  <a:ext cx="7181203" cy="430887"/>
                </a:xfrm>
                <a:prstGeom prst="rect">
                  <a:avLst/>
                </a:prstGeom>
                <a:noFill/>
              </p:spPr>
              <p:txBody>
                <a:bodyPr wrap="square">
                  <a:spAutoFit/>
                </a:bodyPr>
                <a:lstStyle/>
                <a:p>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Thí</a:t>
                  </a:r>
                  <a:r>
                    <a:rPr lang="fr-FR" sz="2200" b="1" dirty="0">
                      <a:solidFill>
                        <a:srgbClr val="B94F6B"/>
                      </a:solidFill>
                      <a:latin typeface="Arial" panose="020B0604020202020204" pitchFamily="34" charset="0"/>
                      <a:ea typeface="Calibri" panose="020F0502020204030204" pitchFamily="34" charset="0"/>
                      <a:cs typeface="Arial" panose="020B0604020202020204" pitchFamily="34" charset="0"/>
                    </a:rPr>
                    <a:t> </a:t>
                  </a:r>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nghiệm</a:t>
                  </a:r>
                  <a:r>
                    <a:rPr lang="fr-FR" sz="2200" b="1" dirty="0">
                      <a:solidFill>
                        <a:srgbClr val="B94F6B"/>
                      </a:solidFill>
                      <a:latin typeface="Arial" panose="020B0604020202020204" pitchFamily="34" charset="0"/>
                      <a:ea typeface="Calibri" panose="020F0502020204030204" pitchFamily="34" charset="0"/>
                      <a:cs typeface="Arial" panose="020B0604020202020204" pitchFamily="34" charset="0"/>
                    </a:rPr>
                    <a:t>: </a:t>
                  </a:r>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Phản</a:t>
                  </a:r>
                  <a:r>
                    <a:rPr lang="fr-FR" sz="2200" b="1" dirty="0">
                      <a:solidFill>
                        <a:srgbClr val="B94F6B"/>
                      </a:solidFill>
                      <a:latin typeface="Arial" panose="020B0604020202020204" pitchFamily="34" charset="0"/>
                      <a:ea typeface="Calibri" panose="020F0502020204030204" pitchFamily="34" charset="0"/>
                      <a:cs typeface="Arial" panose="020B0604020202020204" pitchFamily="34" charset="0"/>
                    </a:rPr>
                    <a:t> </a:t>
                  </a:r>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ứng</a:t>
                  </a:r>
                  <a:r>
                    <a:rPr lang="fr-FR" sz="2200" b="1" dirty="0">
                      <a:solidFill>
                        <a:srgbClr val="B94F6B"/>
                      </a:solidFill>
                      <a:latin typeface="Arial" panose="020B0604020202020204" pitchFamily="34" charset="0"/>
                      <a:ea typeface="Calibri" panose="020F0502020204030204" pitchFamily="34" charset="0"/>
                      <a:cs typeface="Arial" panose="020B0604020202020204" pitchFamily="34" charset="0"/>
                    </a:rPr>
                    <a:t> </a:t>
                  </a:r>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của</a:t>
                  </a:r>
                  <a:r>
                    <a:rPr lang="fr-FR" sz="2200" b="1" dirty="0">
                      <a:solidFill>
                        <a:srgbClr val="B94F6B"/>
                      </a:solidFill>
                      <a:latin typeface="Arial" panose="020B0604020202020204" pitchFamily="34" charset="0"/>
                      <a:ea typeface="Calibri" panose="020F0502020204030204" pitchFamily="34" charset="0"/>
                      <a:cs typeface="Arial" panose="020B0604020202020204" pitchFamily="34" charset="0"/>
                    </a:rPr>
                    <a:t> aniline </a:t>
                  </a:r>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với</a:t>
                  </a:r>
                  <a:r>
                    <a:rPr lang="fr-FR" sz="2200" b="1" dirty="0">
                      <a:solidFill>
                        <a:srgbClr val="B94F6B"/>
                      </a:solidFill>
                      <a:latin typeface="Arial" panose="020B0604020202020204" pitchFamily="34" charset="0"/>
                      <a:ea typeface="Calibri" panose="020F0502020204030204" pitchFamily="34" charset="0"/>
                      <a:cs typeface="Arial" panose="020B0604020202020204" pitchFamily="34" charset="0"/>
                    </a:rPr>
                    <a:t> </a:t>
                  </a:r>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nước</a:t>
                  </a:r>
                  <a:r>
                    <a:rPr lang="fr-FR" sz="2200" b="1" dirty="0">
                      <a:solidFill>
                        <a:srgbClr val="B94F6B"/>
                      </a:solidFill>
                      <a:latin typeface="Arial" panose="020B0604020202020204" pitchFamily="34" charset="0"/>
                      <a:ea typeface="Calibri" panose="020F0502020204030204" pitchFamily="34" charset="0"/>
                      <a:cs typeface="Arial" panose="020B0604020202020204" pitchFamily="34" charset="0"/>
                    </a:rPr>
                    <a:t> </a:t>
                  </a:r>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bromine</a:t>
                  </a:r>
                  <a:endParaRPr lang="en-US" sz="2200" b="1" dirty="0">
                    <a:solidFill>
                      <a:srgbClr val="B94F6B"/>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CEA6E8E-6A61-CF7E-F11D-6DE150DCB512}"/>
                    </a:ext>
                  </a:extLst>
                </p:cNvPr>
                <p:cNvPicPr>
                  <a:picLocks noChangeAspect="1"/>
                </p:cNvPicPr>
                <p:nvPr/>
              </p:nvPicPr>
              <p:blipFill>
                <a:blip r:embed="rId2"/>
                <a:stretch>
                  <a:fillRect/>
                </a:stretch>
              </p:blipFill>
              <p:spPr>
                <a:xfrm>
                  <a:off x="845290" y="1229610"/>
                  <a:ext cx="654754" cy="649975"/>
                </a:xfrm>
                <a:prstGeom prst="rect">
                  <a:avLst/>
                </a:prstGeom>
              </p:spPr>
            </p:pic>
          </p:grpSp>
        </p:grpSp>
        <p:sp>
          <p:nvSpPr>
            <p:cNvPr id="12" name="TextBox 11">
              <a:extLst>
                <a:ext uri="{FF2B5EF4-FFF2-40B4-BE49-F238E27FC236}">
                  <a16:creationId xmlns:a16="http://schemas.microsoft.com/office/drawing/2014/main" id="{E12415E1-200D-55BA-174B-6A108519DEE1}"/>
                </a:ext>
              </a:extLst>
            </p:cNvPr>
            <p:cNvSpPr txBox="1"/>
            <p:nvPr/>
          </p:nvSpPr>
          <p:spPr>
            <a:xfrm>
              <a:off x="845290" y="2123567"/>
              <a:ext cx="1873044" cy="400110"/>
            </a:xfrm>
            <a:prstGeom prst="rect">
              <a:avLst/>
            </a:prstGeom>
            <a:noFill/>
          </p:spPr>
          <p:txBody>
            <a:bodyPr wrap="square" rtlCol="0">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0" cap="none" spc="0" normalizeH="0" baseline="0" noProof="0" dirty="0" err="1">
                  <a:ln>
                    <a:noFill/>
                  </a:ln>
                  <a:solidFill>
                    <a:sysClr val="windowText" lastClr="000000"/>
                  </a:solidFill>
                  <a:effectLst/>
                  <a:uLnTx/>
                  <a:uFillTx/>
                </a:rPr>
                <a:t>Chuẩn</a:t>
              </a:r>
              <a:r>
                <a:rPr kumimoji="0" lang="en-US" sz="2000" b="1" i="0" u="none" strike="noStrike" kern="0" cap="none" spc="0" normalizeH="0" baseline="0" noProof="0" dirty="0">
                  <a:ln>
                    <a:noFill/>
                  </a:ln>
                  <a:solidFill>
                    <a:sysClr val="windowText" lastClr="000000"/>
                  </a:solidFill>
                  <a:effectLst/>
                  <a:uLnTx/>
                  <a:uFillTx/>
                </a:rPr>
                <a:t> </a:t>
              </a:r>
              <a:r>
                <a:rPr kumimoji="0" lang="en-US" sz="2000" b="1" i="0" u="none" strike="noStrike" kern="0" cap="none" spc="0" normalizeH="0" baseline="0" noProof="0" dirty="0" err="1">
                  <a:ln>
                    <a:noFill/>
                  </a:ln>
                  <a:solidFill>
                    <a:sysClr val="windowText" lastClr="000000"/>
                  </a:solidFill>
                  <a:effectLst/>
                  <a:uLnTx/>
                  <a:uFillTx/>
                </a:rPr>
                <a:t>bị</a:t>
              </a:r>
              <a:r>
                <a:rPr kumimoji="0" lang="en-US" sz="2000" b="1" i="0" u="none" strike="noStrike" kern="0" cap="none" spc="0" normalizeH="0" baseline="0" noProof="0" dirty="0">
                  <a:ln>
                    <a:noFill/>
                  </a:ln>
                  <a:solidFill>
                    <a:sysClr val="windowText" lastClr="000000"/>
                  </a:solidFill>
                  <a:effectLst/>
                  <a:uLnTx/>
                  <a:uFillTx/>
                </a:rPr>
                <a:t>:</a:t>
              </a:r>
            </a:p>
          </p:txBody>
        </p:sp>
        <p:grpSp>
          <p:nvGrpSpPr>
            <p:cNvPr id="14" name="Group 13">
              <a:extLst>
                <a:ext uri="{FF2B5EF4-FFF2-40B4-BE49-F238E27FC236}">
                  <a16:creationId xmlns:a16="http://schemas.microsoft.com/office/drawing/2014/main" id="{0C104DB2-80FF-B97E-CB14-426AFBF74CC3}"/>
                </a:ext>
              </a:extLst>
            </p:cNvPr>
            <p:cNvGrpSpPr/>
            <p:nvPr/>
          </p:nvGrpSpPr>
          <p:grpSpPr>
            <a:xfrm>
              <a:off x="1116921" y="2796498"/>
              <a:ext cx="1546117" cy="2241925"/>
              <a:chOff x="3720377" y="2755429"/>
              <a:chExt cx="1546117" cy="2241925"/>
            </a:xfrm>
          </p:grpSpPr>
          <p:pic>
            <p:nvPicPr>
              <p:cNvPr id="24" name="Picture 23">
                <a:extLst>
                  <a:ext uri="{FF2B5EF4-FFF2-40B4-BE49-F238E27FC236}">
                    <a16:creationId xmlns:a16="http://schemas.microsoft.com/office/drawing/2014/main" id="{E2F2C771-A3B4-B2DF-6975-B0E97781D253}"/>
                  </a:ext>
                </a:extLst>
              </p:cNvPr>
              <p:cNvPicPr>
                <a:picLocks noChangeAspect="1"/>
              </p:cNvPicPr>
              <p:nvPr/>
            </p:nvPicPr>
            <p:blipFill>
              <a:blip r:embed="rId3"/>
              <a:srcRect/>
              <a:stretch/>
            </p:blipFill>
            <p:spPr>
              <a:xfrm>
                <a:off x="4033769" y="2755429"/>
                <a:ext cx="902141" cy="1329070"/>
              </a:xfrm>
              <a:prstGeom prst="rect">
                <a:avLst/>
              </a:prstGeom>
            </p:spPr>
          </p:pic>
          <p:sp>
            <p:nvSpPr>
              <p:cNvPr id="25" name="TextBox 24">
                <a:extLst>
                  <a:ext uri="{FF2B5EF4-FFF2-40B4-BE49-F238E27FC236}">
                    <a16:creationId xmlns:a16="http://schemas.microsoft.com/office/drawing/2014/main" id="{637DBC78-4B1E-46C4-0F5A-BADF97FCB762}"/>
                  </a:ext>
                </a:extLst>
              </p:cNvPr>
              <p:cNvSpPr txBox="1"/>
              <p:nvPr/>
            </p:nvSpPr>
            <p:spPr>
              <a:xfrm>
                <a:off x="3720377" y="4125320"/>
                <a:ext cx="1546117" cy="87203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Dung </a:t>
                </a:r>
                <a:r>
                  <a:rPr kumimoji="0" lang="en-US" sz="1800" b="0" i="0" u="none" strike="noStrike" kern="0" cap="none" spc="0" normalizeH="0" baseline="0" noProof="0" err="1">
                    <a:ln>
                      <a:noFill/>
                    </a:ln>
                    <a:solidFill>
                      <a:sysClr val="windowText" lastClr="000000"/>
                    </a:solidFill>
                    <a:effectLst/>
                    <a:uLnTx/>
                    <a:uFillTx/>
                  </a:rPr>
                  <a:t>dịch</a:t>
                </a:r>
                <a:r>
                  <a:rPr kumimoji="0" lang="en-US" sz="1800" b="0" i="0" u="none" strike="noStrike" kern="0" cap="none" spc="0" normalizeH="0" baseline="0" noProof="0">
                    <a:ln>
                      <a:noFill/>
                    </a:ln>
                    <a:solidFill>
                      <a:sysClr val="windowText" lastClr="000000"/>
                    </a:solidFill>
                    <a:effectLst/>
                    <a:uLnTx/>
                    <a:uFillTx/>
                  </a:rPr>
                  <a:t> aniline</a:t>
                </a: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5" name="Group 14">
              <a:extLst>
                <a:ext uri="{FF2B5EF4-FFF2-40B4-BE49-F238E27FC236}">
                  <a16:creationId xmlns:a16="http://schemas.microsoft.com/office/drawing/2014/main" id="{D4B87906-71FB-F122-3123-EF1FE97472AD}"/>
                </a:ext>
              </a:extLst>
            </p:cNvPr>
            <p:cNvGrpSpPr/>
            <p:nvPr/>
          </p:nvGrpSpPr>
          <p:grpSpPr>
            <a:xfrm>
              <a:off x="3161166" y="2796498"/>
              <a:ext cx="1483784" cy="2241925"/>
              <a:chOff x="3915527" y="2726075"/>
              <a:chExt cx="1483784" cy="2241925"/>
            </a:xfrm>
          </p:grpSpPr>
          <p:pic>
            <p:nvPicPr>
              <p:cNvPr id="22" name="Picture 21">
                <a:extLst>
                  <a:ext uri="{FF2B5EF4-FFF2-40B4-BE49-F238E27FC236}">
                    <a16:creationId xmlns:a16="http://schemas.microsoft.com/office/drawing/2014/main" id="{32A09661-1689-1FAD-25C5-C89DB91C56E7}"/>
                  </a:ext>
                </a:extLst>
              </p:cNvPr>
              <p:cNvPicPr>
                <a:picLocks noChangeAspect="1"/>
              </p:cNvPicPr>
              <p:nvPr/>
            </p:nvPicPr>
            <p:blipFill>
              <a:blip r:embed="rId4"/>
              <a:srcRect/>
              <a:stretch/>
            </p:blipFill>
            <p:spPr>
              <a:xfrm>
                <a:off x="4206349" y="2726075"/>
                <a:ext cx="902141" cy="1329069"/>
              </a:xfrm>
              <a:prstGeom prst="rect">
                <a:avLst/>
              </a:prstGeom>
            </p:spPr>
          </p:pic>
          <p:sp>
            <p:nvSpPr>
              <p:cNvPr id="23" name="TextBox 22">
                <a:extLst>
                  <a:ext uri="{FF2B5EF4-FFF2-40B4-BE49-F238E27FC236}">
                    <a16:creationId xmlns:a16="http://schemas.microsoft.com/office/drawing/2014/main" id="{942F1030-E64A-DCFF-52E3-9AF3D7CA774A}"/>
                  </a:ext>
                </a:extLst>
              </p:cNvPr>
              <p:cNvSpPr txBox="1"/>
              <p:nvPr/>
            </p:nvSpPr>
            <p:spPr>
              <a:xfrm>
                <a:off x="3915527" y="4095966"/>
                <a:ext cx="1483784" cy="87203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err="1">
                    <a:ln>
                      <a:noFill/>
                    </a:ln>
                    <a:solidFill>
                      <a:sysClr val="windowText" lastClr="000000"/>
                    </a:solidFill>
                    <a:effectLst/>
                    <a:uLnTx/>
                    <a:uFillTx/>
                  </a:rPr>
                  <a:t>Nước</a:t>
                </a:r>
                <a:r>
                  <a:rPr kumimoji="0" lang="en-US" sz="1800" b="0" i="0" u="none" strike="noStrike" kern="0" cap="none" spc="0" normalizeH="0" baseline="0" noProof="0">
                    <a:ln>
                      <a:noFill/>
                    </a:ln>
                    <a:solidFill>
                      <a:sysClr val="windowText" lastClr="000000"/>
                    </a:solidFill>
                    <a:effectLst/>
                    <a:uLnTx/>
                    <a:uFillTx/>
                  </a:rPr>
                  <a:t> bromine</a:t>
                </a: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6" name="Group 15">
              <a:extLst>
                <a:ext uri="{FF2B5EF4-FFF2-40B4-BE49-F238E27FC236}">
                  <a16:creationId xmlns:a16="http://schemas.microsoft.com/office/drawing/2014/main" id="{4DA2AC90-FAFF-9B27-67B0-F77A478C11F7}"/>
                </a:ext>
              </a:extLst>
            </p:cNvPr>
            <p:cNvGrpSpPr/>
            <p:nvPr/>
          </p:nvGrpSpPr>
          <p:grpSpPr>
            <a:xfrm>
              <a:off x="5273146" y="2523677"/>
              <a:ext cx="1024927" cy="2514746"/>
              <a:chOff x="7438774" y="2482608"/>
              <a:chExt cx="1024927" cy="2514746"/>
            </a:xfrm>
          </p:grpSpPr>
          <p:pic>
            <p:nvPicPr>
              <p:cNvPr id="20" name="Picture 19">
                <a:extLst>
                  <a:ext uri="{FF2B5EF4-FFF2-40B4-BE49-F238E27FC236}">
                    <a16:creationId xmlns:a16="http://schemas.microsoft.com/office/drawing/2014/main" id="{A9713477-B209-D9F7-5D0D-39ED3E0E8B6B}"/>
                  </a:ext>
                </a:extLst>
              </p:cNvPr>
              <p:cNvPicPr>
                <a:picLocks noChangeAspect="1"/>
              </p:cNvPicPr>
              <p:nvPr/>
            </p:nvPicPr>
            <p:blipFill>
              <a:blip r:embed="rId5"/>
              <a:srcRect/>
              <a:stretch/>
            </p:blipFill>
            <p:spPr>
              <a:xfrm>
                <a:off x="7797044" y="2482608"/>
                <a:ext cx="308386" cy="1642712"/>
              </a:xfrm>
              <a:prstGeom prst="rect">
                <a:avLst/>
              </a:prstGeom>
            </p:spPr>
          </p:pic>
          <p:sp>
            <p:nvSpPr>
              <p:cNvPr id="21" name="TextBox 20">
                <a:extLst>
                  <a:ext uri="{FF2B5EF4-FFF2-40B4-BE49-F238E27FC236}">
                    <a16:creationId xmlns:a16="http://schemas.microsoft.com/office/drawing/2014/main" id="{4BA8E03C-DB63-B285-DC60-8B5923A7869E}"/>
                  </a:ext>
                </a:extLst>
              </p:cNvPr>
              <p:cNvSpPr txBox="1"/>
              <p:nvPr/>
            </p:nvSpPr>
            <p:spPr>
              <a:xfrm>
                <a:off x="7438774" y="4125320"/>
                <a:ext cx="1024927" cy="87203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Ống</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nghiệm</a:t>
                </a: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7" name="Group 16">
              <a:extLst>
                <a:ext uri="{FF2B5EF4-FFF2-40B4-BE49-F238E27FC236}">
                  <a16:creationId xmlns:a16="http://schemas.microsoft.com/office/drawing/2014/main" id="{96950D1C-4D68-9D9D-7369-625BC3935EBB}"/>
                </a:ext>
              </a:extLst>
            </p:cNvPr>
            <p:cNvGrpSpPr/>
            <p:nvPr/>
          </p:nvGrpSpPr>
          <p:grpSpPr>
            <a:xfrm>
              <a:off x="6823884" y="2934772"/>
              <a:ext cx="1406000" cy="2062829"/>
              <a:chOff x="6646372" y="2873221"/>
              <a:chExt cx="1406000" cy="2062829"/>
            </a:xfrm>
          </p:grpSpPr>
          <p:pic>
            <p:nvPicPr>
              <p:cNvPr id="18" name="Picture 17">
                <a:extLst>
                  <a:ext uri="{FF2B5EF4-FFF2-40B4-BE49-F238E27FC236}">
                    <a16:creationId xmlns:a16="http://schemas.microsoft.com/office/drawing/2014/main" id="{287F87B0-A28D-7173-5A83-7AF58B1A7D5E}"/>
                  </a:ext>
                </a:extLst>
              </p:cNvPr>
              <p:cNvPicPr>
                <a:picLocks noChangeAspect="1"/>
              </p:cNvPicPr>
              <p:nvPr/>
            </p:nvPicPr>
            <p:blipFill>
              <a:blip r:embed="rId6"/>
              <a:stretch>
                <a:fillRect/>
              </a:stretch>
            </p:blipFill>
            <p:spPr>
              <a:xfrm rot="21062735">
                <a:off x="6718959" y="2873221"/>
                <a:ext cx="1333413" cy="1037099"/>
              </a:xfrm>
              <a:prstGeom prst="rect">
                <a:avLst/>
              </a:prstGeom>
            </p:spPr>
          </p:pic>
          <p:sp>
            <p:nvSpPr>
              <p:cNvPr id="19" name="TextBox 18">
                <a:extLst>
                  <a:ext uri="{FF2B5EF4-FFF2-40B4-BE49-F238E27FC236}">
                    <a16:creationId xmlns:a16="http://schemas.microsoft.com/office/drawing/2014/main" id="{C5DB58B9-37E3-630E-EB6D-26DB5C016D65}"/>
                  </a:ext>
                </a:extLst>
              </p:cNvPr>
              <p:cNvSpPr txBox="1"/>
              <p:nvPr/>
            </p:nvSpPr>
            <p:spPr>
              <a:xfrm>
                <a:off x="6646372" y="4064016"/>
                <a:ext cx="1373761" cy="87203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Ống</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hút</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nhỏ</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giọt</a:t>
                </a:r>
                <a:endParaRPr kumimoji="0" lang="en-US" sz="1800"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389855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12E16D8-D6A5-93F4-068D-2FD9A9EAA227}"/>
              </a:ext>
            </a:extLst>
          </p:cNvPr>
          <p:cNvSpPr/>
          <p:nvPr/>
        </p:nvSpPr>
        <p:spPr>
          <a:xfrm>
            <a:off x="499730" y="344700"/>
            <a:ext cx="1743740" cy="510363"/>
          </a:xfrm>
          <a:prstGeom prst="roundRect">
            <a:avLst>
              <a:gd name="adj" fmla="val 16667"/>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Tiến</a:t>
            </a:r>
            <a:r>
              <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0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hành</a:t>
            </a:r>
            <a:r>
              <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t>
            </a:r>
          </a:p>
        </p:txBody>
      </p:sp>
      <p:pic>
        <p:nvPicPr>
          <p:cNvPr id="4" name="C6H5NH2 + Br2">
            <a:hlinkClick r:id="" action="ppaction://media"/>
            <a:extLst>
              <a:ext uri="{FF2B5EF4-FFF2-40B4-BE49-F238E27FC236}">
                <a16:creationId xmlns:a16="http://schemas.microsoft.com/office/drawing/2014/main" id="{C35539C7-85D7-E366-C2C0-059FCD92E7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49987" y="0"/>
            <a:ext cx="2894013" cy="5143500"/>
          </a:xfrm>
          <a:prstGeom prst="rect">
            <a:avLst/>
          </a:prstGeom>
        </p:spPr>
      </p:pic>
      <p:sp>
        <p:nvSpPr>
          <p:cNvPr id="5" name="TextBox 4">
            <a:extLst>
              <a:ext uri="{FF2B5EF4-FFF2-40B4-BE49-F238E27FC236}">
                <a16:creationId xmlns:a16="http://schemas.microsoft.com/office/drawing/2014/main" id="{38733569-17ED-D5BE-B6AF-C4CA8262B4C5}"/>
              </a:ext>
            </a:extLst>
          </p:cNvPr>
          <p:cNvSpPr txBox="1"/>
          <p:nvPr/>
        </p:nvSpPr>
        <p:spPr>
          <a:xfrm>
            <a:off x="499730" y="1039175"/>
            <a:ext cx="4951501" cy="1420325"/>
          </a:xfrm>
          <a:prstGeom prst="rect">
            <a:avLst/>
          </a:prstGeom>
          <a:noFill/>
        </p:spPr>
        <p:txBody>
          <a:bodyPr wrap="square" rtlCol="0">
            <a:spAutoFit/>
          </a:bodyPr>
          <a:lstStyle/>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sysClr val="windowText" lastClr="000000"/>
                </a:solidFill>
                <a:effectLst/>
                <a:uLnTx/>
                <a:uFillTx/>
              </a:rPr>
              <a:t>Lấy </a:t>
            </a:r>
            <a:r>
              <a:rPr kumimoji="0" lang="en-US" sz="2000" b="0" i="0" u="none" strike="noStrike" kern="0" cap="none" spc="0" normalizeH="0" baseline="0" noProof="0" err="1">
                <a:ln>
                  <a:noFill/>
                </a:ln>
                <a:solidFill>
                  <a:sysClr val="windowText" lastClr="000000"/>
                </a:solidFill>
                <a:effectLst/>
                <a:uLnTx/>
                <a:uFillTx/>
              </a:rPr>
              <a:t>khoảng</a:t>
            </a:r>
            <a:r>
              <a:rPr kumimoji="0" lang="en-US" sz="2000" b="0" i="0" u="none" strike="noStrike" kern="0" cap="none" spc="0" normalizeH="0" noProof="0">
                <a:ln>
                  <a:noFill/>
                </a:ln>
                <a:solidFill>
                  <a:sysClr val="windowText" lastClr="000000"/>
                </a:solidFill>
                <a:effectLst/>
                <a:uLnTx/>
                <a:uFillTx/>
              </a:rPr>
              <a:t> 2 mL dung dịch aniline cho vào ống nghiệm. </a:t>
            </a: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noProof="0">
                <a:ln>
                  <a:noFill/>
                </a:ln>
                <a:solidFill>
                  <a:sysClr val="windowText" lastClr="000000"/>
                </a:solidFill>
                <a:effectLst/>
                <a:uLnTx/>
                <a:uFillTx/>
              </a:rPr>
              <a:t>Thêm tiếp vài giọt nước bromine.</a:t>
            </a:r>
          </a:p>
        </p:txBody>
      </p:sp>
      <p:pic>
        <p:nvPicPr>
          <p:cNvPr id="6" name="Picture 5">
            <a:extLst>
              <a:ext uri="{FF2B5EF4-FFF2-40B4-BE49-F238E27FC236}">
                <a16:creationId xmlns:a16="http://schemas.microsoft.com/office/drawing/2014/main" id="{018FF7B8-6E7F-21C6-53AD-F09EB2099AD7}"/>
              </a:ext>
            </a:extLst>
          </p:cNvPr>
          <p:cNvPicPr>
            <a:picLocks noChangeAspect="1"/>
          </p:cNvPicPr>
          <p:nvPr/>
        </p:nvPicPr>
        <p:blipFill>
          <a:blip r:embed="rId5"/>
          <a:stretch>
            <a:fillRect/>
          </a:stretch>
        </p:blipFill>
        <p:spPr>
          <a:xfrm>
            <a:off x="4284918" y="3163330"/>
            <a:ext cx="2254105" cy="1980170"/>
          </a:xfrm>
          <a:prstGeom prst="rect">
            <a:avLst/>
          </a:prstGeom>
        </p:spPr>
      </p:pic>
      <p:sp>
        <p:nvSpPr>
          <p:cNvPr id="7" name="Speech Bubble: Rectangle with Corners Rounded 6">
            <a:extLst>
              <a:ext uri="{FF2B5EF4-FFF2-40B4-BE49-F238E27FC236}">
                <a16:creationId xmlns:a16="http://schemas.microsoft.com/office/drawing/2014/main" id="{C9119E58-BD40-277D-8CAF-40192BB2E319}"/>
              </a:ext>
            </a:extLst>
          </p:cNvPr>
          <p:cNvSpPr/>
          <p:nvPr/>
        </p:nvSpPr>
        <p:spPr>
          <a:xfrm>
            <a:off x="621244" y="2806490"/>
            <a:ext cx="3141784" cy="1420393"/>
          </a:xfrm>
          <a:prstGeom prst="wedgeRoundRectCallout">
            <a:avLst>
              <a:gd name="adj1" fmla="val 66219"/>
              <a:gd name="adj2" fmla="val 35517"/>
              <a:gd name="adj3" fmla="val 16667"/>
            </a:avLst>
          </a:prstGeom>
          <a:solidFill>
            <a:srgbClr val="FFFFFF"/>
          </a:solidFill>
          <a:ln w="12700" cap="flat" cmpd="sng" algn="ctr">
            <a:solidFill>
              <a:srgbClr val="F02425">
                <a:shade val="15000"/>
              </a:srgbClr>
            </a:solidFill>
            <a:prstDash val="solid"/>
          </a:ln>
          <a:effectLst/>
        </p:spPr>
        <p:txBody>
          <a:bodyPr rtlCol="0" anchor="ctr"/>
          <a:lstStyle/>
          <a:p>
            <a:pPr lvl="0" algn="just">
              <a:lnSpc>
                <a:spcPct val="150000"/>
              </a:lnSpc>
              <a:buClrTx/>
              <a:defRPr/>
            </a:pPr>
            <a:r>
              <a:rPr lang="vi-VN" sz="2000">
                <a:ea typeface="+mn-ea"/>
                <a:cs typeface="Arial" panose="020B0604020202020204" pitchFamily="34" charset="0"/>
              </a:rPr>
              <a:t>Tiến hành thí nghiệm 2, nêu hiện tượng và giải thích kết quả thí nghiệm. </a:t>
            </a:r>
            <a:endParaRPr kumimoji="0" lang="en-US" sz="2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 name="TextBox 7">
            <a:extLst>
              <a:ext uri="{FF2B5EF4-FFF2-40B4-BE49-F238E27FC236}">
                <a16:creationId xmlns:a16="http://schemas.microsoft.com/office/drawing/2014/main" id="{327ACEC4-FE6B-BE4A-E399-CA15A637BC1F}"/>
              </a:ext>
            </a:extLst>
          </p:cNvPr>
          <p:cNvSpPr txBox="1"/>
          <p:nvPr/>
        </p:nvSpPr>
        <p:spPr>
          <a:xfrm>
            <a:off x="6706978" y="160034"/>
            <a:ext cx="198002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solidFill>
                <a:effectLst/>
                <a:uLnTx/>
                <a:uFillTx/>
              </a:rPr>
              <a:t>Video </a:t>
            </a:r>
            <a:r>
              <a:rPr kumimoji="0" lang="en-US" sz="1800" b="0" i="1" u="none" strike="noStrike" kern="0" cap="none" spc="0" normalizeH="0" baseline="0" noProof="0" dirty="0" err="1">
                <a:ln>
                  <a:noFill/>
                </a:ln>
                <a:solidFill>
                  <a:srgbClr val="FFFFFF"/>
                </a:solidFill>
                <a:effectLst/>
                <a:uLnTx/>
                <a:uFillTx/>
              </a:rPr>
              <a:t>tham</a:t>
            </a:r>
            <a:r>
              <a:rPr kumimoji="0" lang="en-US" sz="1800" b="0" i="1" u="none" strike="noStrike" kern="0" cap="none" spc="0" normalizeH="0" baseline="0" noProof="0" dirty="0">
                <a:ln>
                  <a:noFill/>
                </a:ln>
                <a:solidFill>
                  <a:srgbClr val="FFFFFF"/>
                </a:solidFill>
                <a:effectLst/>
                <a:uLnTx/>
                <a:uFillTx/>
              </a:rPr>
              <a:t> </a:t>
            </a:r>
            <a:r>
              <a:rPr kumimoji="0" lang="en-US" sz="1800" b="0" i="1" u="none" strike="noStrike" kern="0" cap="none" spc="0" normalizeH="0" baseline="0" noProof="0" dirty="0" err="1">
                <a:ln>
                  <a:noFill/>
                </a:ln>
                <a:solidFill>
                  <a:srgbClr val="FFFFFF"/>
                </a:solidFill>
                <a:effectLst/>
                <a:uLnTx/>
                <a:uFillTx/>
              </a:rPr>
              <a:t>khảo</a:t>
            </a:r>
            <a:r>
              <a:rPr kumimoji="0" lang="en-US" sz="1800" b="0" i="1" u="none" strike="noStrike" kern="0" cap="none" spc="0" normalizeH="0" baseline="0" noProof="0" dirty="0">
                <a:ln>
                  <a:noFill/>
                </a:ln>
                <a:solidFill>
                  <a:srgbClr val="FFFFFF"/>
                </a:solidFill>
                <a:effectLst/>
                <a:uLnTx/>
                <a:uFillTx/>
              </a:rPr>
              <a:t>:</a:t>
            </a:r>
          </a:p>
        </p:txBody>
      </p:sp>
      <p:pic>
        <p:nvPicPr>
          <p:cNvPr id="9" name="Picture 8">
            <a:extLst>
              <a:ext uri="{FF2B5EF4-FFF2-40B4-BE49-F238E27FC236}">
                <a16:creationId xmlns:a16="http://schemas.microsoft.com/office/drawing/2014/main" id="{9BC2C0B2-C2CA-29AE-77C8-8C9BF590287C}"/>
              </a:ext>
            </a:extLst>
          </p:cNvPr>
          <p:cNvPicPr>
            <a:picLocks noChangeAspect="1"/>
          </p:cNvPicPr>
          <p:nvPr/>
        </p:nvPicPr>
        <p:blipFill>
          <a:blip r:embed="rId6"/>
          <a:stretch>
            <a:fillRect/>
          </a:stretch>
        </p:blipFill>
        <p:spPr>
          <a:xfrm>
            <a:off x="7293768" y="2171448"/>
            <a:ext cx="806448" cy="800604"/>
          </a:xfrm>
          <a:prstGeom prst="rect">
            <a:avLst/>
          </a:prstGeom>
        </p:spPr>
      </p:pic>
    </p:spTree>
    <p:extLst>
      <p:ext uri="{BB962C8B-B14F-4D97-AF65-F5344CB8AC3E}">
        <p14:creationId xmlns:p14="http://schemas.microsoft.com/office/powerpoint/2010/main" val="294008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1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24242">
                <p:cTn id="39" fill="hold" display="0">
                  <p:stCondLst>
                    <p:cond delay="indefinite"/>
                  </p:stCondLst>
                </p:cTn>
                <p:tgtEl>
                  <p:spTgt spid="4"/>
                </p:tgtEl>
              </p:cMediaNode>
            </p:video>
          </p:childTnLst>
        </p:cTn>
      </p:par>
    </p:tnLst>
    <p:bldLst>
      <p:bldP spid="3" grpId="0" animBg="1"/>
      <p:bldP spid="5" grpId="0"/>
      <p:bldP spid="7" grpId="0" animBg="1"/>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ABE266-6588-9D9E-A69D-F71D8CCC227D}"/>
              </a:ext>
            </a:extLst>
          </p:cNvPr>
          <p:cNvSpPr/>
          <p:nvPr/>
        </p:nvSpPr>
        <p:spPr>
          <a:xfrm>
            <a:off x="-351513" y="416681"/>
            <a:ext cx="2480758" cy="559500"/>
          </a:xfrm>
          <a:prstGeom prst="roundRect">
            <a:avLst>
              <a:gd name="adj" fmla="val 50000"/>
            </a:avLst>
          </a:prstGeom>
          <a:solidFill>
            <a:srgbClr val="94CE51">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Hiện</a:t>
            </a: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tượng</a:t>
            </a: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t>
            </a:r>
          </a:p>
        </p:txBody>
      </p:sp>
      <p:sp>
        <p:nvSpPr>
          <p:cNvPr id="3" name="TextBox 2">
            <a:extLst>
              <a:ext uri="{FF2B5EF4-FFF2-40B4-BE49-F238E27FC236}">
                <a16:creationId xmlns:a16="http://schemas.microsoft.com/office/drawing/2014/main" id="{DD54AD36-5F14-DACF-C0B9-B51936AF7D7D}"/>
              </a:ext>
            </a:extLst>
          </p:cNvPr>
          <p:cNvSpPr txBox="1"/>
          <p:nvPr/>
        </p:nvSpPr>
        <p:spPr>
          <a:xfrm>
            <a:off x="3022710" y="1157498"/>
            <a:ext cx="5991749" cy="20608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fr-FR" sz="2200" dirty="0">
                <a:latin typeface="Arial" panose="020B0604020202020204" pitchFamily="34" charset="0"/>
                <a:ea typeface="Calibri" panose="020F0502020204030204" pitchFamily="34" charset="0"/>
                <a:cs typeface="Arial" panose="020B0604020202020204" pitchFamily="34" charset="0"/>
              </a:rPr>
              <a:t>Aniline </a:t>
            </a:r>
            <a:r>
              <a:rPr lang="fr-FR" sz="2200" dirty="0" err="1">
                <a:latin typeface="Arial" panose="020B0604020202020204" pitchFamily="34" charset="0"/>
                <a:ea typeface="Calibri" panose="020F0502020204030204" pitchFamily="34" charset="0"/>
                <a:cs typeface="Arial" panose="020B0604020202020204" pitchFamily="34" charset="0"/>
              </a:rPr>
              <a:t>không</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màu</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trong</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không</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khí</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sẽ</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chuyển</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dần</a:t>
            </a:r>
            <a:r>
              <a:rPr lang="fr-FR" sz="2200" dirty="0">
                <a:latin typeface="Arial" panose="020B0604020202020204" pitchFamily="34" charset="0"/>
                <a:ea typeface="Calibri" panose="020F0502020204030204" pitchFamily="34" charset="0"/>
                <a:cs typeface="Arial" panose="020B0604020202020204" pitchFamily="34" charset="0"/>
              </a:rPr>
              <a:t> sang </a:t>
            </a:r>
            <a:r>
              <a:rPr lang="fr-FR" sz="2200" dirty="0" err="1">
                <a:latin typeface="Arial" panose="020B0604020202020204" pitchFamily="34" charset="0"/>
                <a:ea typeface="Calibri" panose="020F0502020204030204" pitchFamily="34" charset="0"/>
                <a:cs typeface="Arial" panose="020B0604020202020204" pitchFamily="34" charset="0"/>
              </a:rPr>
              <a:t>màu</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nâu</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đỏ</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hoặc</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đỏ</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đen</a:t>
            </a:r>
            <a:r>
              <a:rPr lang="fr-FR" sz="2200">
                <a:latin typeface="Arial" panose="020B0604020202020204" pitchFamily="34" charset="0"/>
                <a:ea typeface="Calibri" panose="020F0502020204030204" pitchFamily="34" charset="0"/>
                <a:cs typeface="Arial" panose="020B0604020202020204" pitchFamily="34" charset="0"/>
              </a:rPr>
              <a:t>. </a:t>
            </a:r>
          </a:p>
          <a:p>
            <a:pPr marL="342900" indent="-342900" algn="just">
              <a:lnSpc>
                <a:spcPct val="150000"/>
              </a:lnSpc>
              <a:buFont typeface="Arial" panose="020B0604020202020204" pitchFamily="34" charset="0"/>
              <a:buChar char="•"/>
            </a:pPr>
            <a:r>
              <a:rPr lang="fr-FR" sz="2200">
                <a:latin typeface="Arial" panose="020B0604020202020204" pitchFamily="34" charset="0"/>
                <a:ea typeface="Calibri" panose="020F0502020204030204" pitchFamily="34" charset="0"/>
                <a:cs typeface="Arial" panose="020B0604020202020204" pitchFamily="34" charset="0"/>
              </a:rPr>
              <a:t>Khi </a:t>
            </a:r>
            <a:r>
              <a:rPr lang="fr-FR" sz="2200" dirty="0" err="1">
                <a:latin typeface="Arial" panose="020B0604020202020204" pitchFamily="34" charset="0"/>
                <a:ea typeface="Calibri" panose="020F0502020204030204" pitchFamily="34" charset="0"/>
                <a:cs typeface="Arial" panose="020B0604020202020204" pitchFamily="34" charset="0"/>
              </a:rPr>
              <a:t>thêm</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nước</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bromine</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vào</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ống</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nghiệm</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sẽ</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xuất</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hiện</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kết</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tủa</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trắng</a:t>
            </a:r>
            <a:r>
              <a:rPr lang="fr-FR" sz="2200" dirty="0">
                <a:latin typeface="Arial" panose="020B0604020202020204" pitchFamily="34" charset="0"/>
                <a:ea typeface="Calibri" panose="020F0502020204030204" pitchFamily="34" charset="0"/>
                <a:cs typeface="Arial" panose="020B0604020202020204" pitchFamily="34" charset="0"/>
              </a:rPr>
              <a:t>.</a:t>
            </a:r>
            <a:endParaRPr lang="en-US" sz="22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92DEB9E-3362-CC1A-753E-371C318366B5}"/>
              </a:ext>
            </a:extLst>
          </p:cNvPr>
          <p:cNvPicPr>
            <a:picLocks noChangeAspect="1"/>
          </p:cNvPicPr>
          <p:nvPr/>
        </p:nvPicPr>
        <p:blipFill rotWithShape="1">
          <a:blip r:embed="rId2"/>
          <a:srcRect t="4970" b="10819"/>
          <a:stretch/>
        </p:blipFill>
        <p:spPr>
          <a:xfrm>
            <a:off x="641802" y="1398828"/>
            <a:ext cx="2222994" cy="3327991"/>
          </a:xfrm>
          <a:prstGeom prst="roundRect">
            <a:avLst>
              <a:gd name="adj" fmla="val 9493"/>
            </a:avLst>
          </a:prstGeom>
        </p:spPr>
      </p:pic>
      <p:cxnSp>
        <p:nvCxnSpPr>
          <p:cNvPr id="5" name="Straight Arrow Connector 4">
            <a:extLst>
              <a:ext uri="{FF2B5EF4-FFF2-40B4-BE49-F238E27FC236}">
                <a16:creationId xmlns:a16="http://schemas.microsoft.com/office/drawing/2014/main" id="{E54ED784-EE26-BC1D-710C-0BCF22CD2F7F}"/>
              </a:ext>
            </a:extLst>
          </p:cNvPr>
          <p:cNvCxnSpPr/>
          <p:nvPr/>
        </p:nvCxnSpPr>
        <p:spPr>
          <a:xfrm>
            <a:off x="2362250" y="3897480"/>
            <a:ext cx="1605517" cy="0"/>
          </a:xfrm>
          <a:prstGeom prst="straightConnector1">
            <a:avLst/>
          </a:prstGeom>
          <a:noFill/>
          <a:ln w="28575" cap="flat" cmpd="sng" algn="ctr">
            <a:solidFill>
              <a:srgbClr val="0070C0"/>
            </a:solidFill>
            <a:prstDash val="solid"/>
            <a:headEnd type="none" w="med" len="med"/>
            <a:tailEnd type="arrow" w="med" len="med"/>
          </a:ln>
          <a:effectLst/>
        </p:spPr>
      </p:cxnSp>
      <p:sp>
        <p:nvSpPr>
          <p:cNvPr id="6" name="TextBox 5">
            <a:extLst>
              <a:ext uri="{FF2B5EF4-FFF2-40B4-BE49-F238E27FC236}">
                <a16:creationId xmlns:a16="http://schemas.microsoft.com/office/drawing/2014/main" id="{F0BD8A9E-5EE5-B06B-ADE7-043F46E922CF}"/>
              </a:ext>
            </a:extLst>
          </p:cNvPr>
          <p:cNvSpPr txBox="1"/>
          <p:nvPr/>
        </p:nvSpPr>
        <p:spPr>
          <a:xfrm>
            <a:off x="4074093" y="3697425"/>
            <a:ext cx="3410924" cy="4308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K</a:t>
            </a:r>
            <a:r>
              <a:rPr kumimoji="0" lang="fr-FR" sz="2200" b="0" i="0" u="none" strike="noStrike" kern="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ết</a:t>
            </a:r>
            <a:r>
              <a:rPr kumimoji="0" lang="fr-FR" sz="2200" b="0" i="0" u="none" strike="noStrike" kern="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200" b="0" i="0" u="none" strike="noStrike" kern="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tủa</a:t>
            </a:r>
            <a:r>
              <a:rPr kumimoji="0" lang="fr-FR" sz="2200" b="0" i="0" u="none" strike="noStrike" kern="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200" b="0" i="0" u="none" strike="noStrike" kern="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trắng</a:t>
            </a:r>
            <a:r>
              <a:rPr kumimoji="0" lang="fr-FR" sz="2200" b="0" i="0" u="none" strike="noStrike" kern="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200" b="0" i="0" u="none" strike="noStrike" kern="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tạo</a:t>
            </a:r>
            <a:r>
              <a:rPr kumimoji="0" lang="fr-FR" sz="2200" b="0" i="0" u="none" strike="noStrike" kern="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2200" b="0" i="0" u="none" strike="noStrike" kern="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fr-FR" sz="2200" b="0" i="0" u="none" strike="noStrike" kern="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200" b="0" i="0" u="none" strike="noStrike" kern="0" cap="none" spc="0" normalizeH="0" baseline="0" noProof="0" dirty="0">
              <a:ln>
                <a:noFill/>
              </a:ln>
              <a:solidFill>
                <a:srgbClr val="0070C0"/>
              </a:solidFill>
              <a:effectLst/>
              <a:uLnTx/>
              <a:uFillTx/>
            </a:endParaRPr>
          </a:p>
        </p:txBody>
      </p:sp>
      <p:pic>
        <p:nvPicPr>
          <p:cNvPr id="7" name="Google Shape;214;p3">
            <a:extLst>
              <a:ext uri="{FF2B5EF4-FFF2-40B4-BE49-F238E27FC236}">
                <a16:creationId xmlns:a16="http://schemas.microsoft.com/office/drawing/2014/main" id="{E07A5C38-CC40-C1DF-21E3-4C7FF098DC1A}"/>
              </a:ext>
            </a:extLst>
          </p:cNvPr>
          <p:cNvPicPr preferRelativeResize="0"/>
          <p:nvPr/>
        </p:nvPicPr>
        <p:blipFill rotWithShape="1">
          <a:blip r:embed="rId3">
            <a:alphaModFix/>
          </a:blip>
          <a:srcRect/>
          <a:stretch/>
        </p:blipFill>
        <p:spPr>
          <a:xfrm>
            <a:off x="6988326" y="4617163"/>
            <a:ext cx="1841103" cy="347508"/>
          </a:xfrm>
          <a:prstGeom prst="rect">
            <a:avLst/>
          </a:prstGeom>
          <a:noFill/>
          <a:ln>
            <a:noFill/>
          </a:ln>
        </p:spPr>
      </p:pic>
    </p:spTree>
    <p:extLst>
      <p:ext uri="{BB962C8B-B14F-4D97-AF65-F5344CB8AC3E}">
        <p14:creationId xmlns:p14="http://schemas.microsoft.com/office/powerpoint/2010/main" val="100902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ABE266-6588-9D9E-A69D-F71D8CCC227D}"/>
              </a:ext>
            </a:extLst>
          </p:cNvPr>
          <p:cNvSpPr/>
          <p:nvPr/>
        </p:nvSpPr>
        <p:spPr>
          <a:xfrm>
            <a:off x="-351513" y="416681"/>
            <a:ext cx="2480758" cy="559500"/>
          </a:xfrm>
          <a:prstGeom prst="roundRect">
            <a:avLst>
              <a:gd name="adj" fmla="val 50000"/>
            </a:avLst>
          </a:prstGeom>
          <a:solidFill>
            <a:srgbClr val="94CE51">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000000"/>
                </a:solidFill>
                <a:effectLst/>
                <a:uLnTx/>
                <a:uFillTx/>
                <a:latin typeface="Arial"/>
                <a:ea typeface="+mn-ea"/>
                <a:cs typeface="Arial" panose="020B0604020202020204" pitchFamily="34" charset="0"/>
              </a:rPr>
              <a:t>Giải</a:t>
            </a:r>
            <a:r>
              <a:rPr kumimoji="0" lang="en-US" sz="2200" b="1" i="0" u="none" strike="noStrike" kern="0" cap="none" spc="0" normalizeH="0" noProof="0">
                <a:ln>
                  <a:noFill/>
                </a:ln>
                <a:solidFill>
                  <a:srgbClr val="000000"/>
                </a:solidFill>
                <a:effectLst/>
                <a:uLnTx/>
                <a:uFillTx/>
                <a:latin typeface="Arial"/>
                <a:ea typeface="+mn-ea"/>
                <a:cs typeface="Arial" panose="020B0604020202020204" pitchFamily="34" charset="0"/>
              </a:rPr>
              <a:t> thích</a:t>
            </a:r>
            <a:r>
              <a:rPr kumimoji="0" lang="en-US" sz="2200" b="1" i="0" u="none" strike="noStrike" kern="0" cap="none" spc="0" normalizeH="0" baseline="0" noProof="0">
                <a:ln>
                  <a:noFill/>
                </a:ln>
                <a:solidFill>
                  <a:srgbClr val="000000"/>
                </a:solidFill>
                <a:effectLst/>
                <a:uLnTx/>
                <a:uFillTx/>
                <a:latin typeface="Arial"/>
                <a:ea typeface="+mn-ea"/>
                <a:cs typeface="Arial" panose="020B0604020202020204" pitchFamily="34" charset="0"/>
              </a:rPr>
              <a:t>:</a:t>
            </a:r>
            <a:endPar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8E532234-5063-B142-C12C-4502081A4F2A}"/>
              </a:ext>
            </a:extLst>
          </p:cNvPr>
          <p:cNvSpPr/>
          <p:nvPr/>
        </p:nvSpPr>
        <p:spPr>
          <a:xfrm>
            <a:off x="416014" y="1521460"/>
            <a:ext cx="2750820" cy="2659380"/>
          </a:xfrm>
          <a:prstGeom prst="roundRect">
            <a:avLst>
              <a:gd name="adj" fmla="val 52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o ảnh hưởng của cặp electron hóa trị trên nitrogen liên hợp với electron vòng benzene của aniline</a:t>
            </a: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000">
              <a:solidFill>
                <a:srgbClr val="000000"/>
              </a:solidFill>
            </a:endParaRPr>
          </a:p>
        </p:txBody>
      </p:sp>
      <p:grpSp>
        <p:nvGrpSpPr>
          <p:cNvPr id="14" name="Group 13">
            <a:extLst>
              <a:ext uri="{FF2B5EF4-FFF2-40B4-BE49-F238E27FC236}">
                <a16:creationId xmlns:a16="http://schemas.microsoft.com/office/drawing/2014/main" id="{CDA98566-6DCD-1564-E213-72D0B5A6B689}"/>
              </a:ext>
            </a:extLst>
          </p:cNvPr>
          <p:cNvGrpSpPr/>
          <p:nvPr/>
        </p:nvGrpSpPr>
        <p:grpSpPr>
          <a:xfrm>
            <a:off x="3272756" y="1518920"/>
            <a:ext cx="2635980" cy="2659380"/>
            <a:chOff x="3272756" y="1518920"/>
            <a:chExt cx="2635980" cy="2659380"/>
          </a:xfrm>
        </p:grpSpPr>
        <p:sp>
          <p:nvSpPr>
            <p:cNvPr id="9" name="Rectangle: Rounded Corners 8">
              <a:extLst>
                <a:ext uri="{FF2B5EF4-FFF2-40B4-BE49-F238E27FC236}">
                  <a16:creationId xmlns:a16="http://schemas.microsoft.com/office/drawing/2014/main" id="{267E8C8B-79F3-9B57-3EF0-64858235F4F5}"/>
                </a:ext>
              </a:extLst>
            </p:cNvPr>
            <p:cNvSpPr/>
            <p:nvPr/>
          </p:nvSpPr>
          <p:spPr>
            <a:xfrm>
              <a:off x="3863311" y="1518920"/>
              <a:ext cx="2045425" cy="2659380"/>
            </a:xfrm>
            <a:prstGeom prst="roundRect">
              <a:avLst>
                <a:gd name="adj" fmla="val 52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àm tăng mật độ electron trong vòng, nhiều nhất ở các vị trí 2, 4, 6.</a:t>
              </a:r>
              <a:endParaRPr lang="en-US" sz="2000">
                <a:solidFill>
                  <a:srgbClr val="000000"/>
                </a:solidFill>
              </a:endParaRPr>
            </a:p>
          </p:txBody>
        </p:sp>
        <p:sp>
          <p:nvSpPr>
            <p:cNvPr id="11" name="Arrow: Chevron 10">
              <a:extLst>
                <a:ext uri="{FF2B5EF4-FFF2-40B4-BE49-F238E27FC236}">
                  <a16:creationId xmlns:a16="http://schemas.microsoft.com/office/drawing/2014/main" id="{9A18B31F-F3B9-47EE-764A-1F47F37E6FC6}"/>
                </a:ext>
              </a:extLst>
            </p:cNvPr>
            <p:cNvSpPr/>
            <p:nvPr/>
          </p:nvSpPr>
          <p:spPr>
            <a:xfrm>
              <a:off x="3272756" y="2606294"/>
              <a:ext cx="484632" cy="484632"/>
            </a:xfrm>
            <a:prstGeom prst="chevr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a:extLst>
              <a:ext uri="{FF2B5EF4-FFF2-40B4-BE49-F238E27FC236}">
                <a16:creationId xmlns:a16="http://schemas.microsoft.com/office/drawing/2014/main" id="{3AFFE5B9-0123-D0E9-BA15-D3E13EB91D17}"/>
              </a:ext>
            </a:extLst>
          </p:cNvPr>
          <p:cNvGrpSpPr/>
          <p:nvPr/>
        </p:nvGrpSpPr>
        <p:grpSpPr>
          <a:xfrm>
            <a:off x="6014658" y="1518920"/>
            <a:ext cx="2583186" cy="2659380"/>
            <a:chOff x="6014658" y="1518920"/>
            <a:chExt cx="2583186" cy="2659380"/>
          </a:xfrm>
        </p:grpSpPr>
        <p:sp>
          <p:nvSpPr>
            <p:cNvPr id="10" name="Rectangle: Rounded Corners 9">
              <a:extLst>
                <a:ext uri="{FF2B5EF4-FFF2-40B4-BE49-F238E27FC236}">
                  <a16:creationId xmlns:a16="http://schemas.microsoft.com/office/drawing/2014/main" id="{579134DB-2D03-D1D6-DC03-15021D0B2CDD}"/>
                </a:ext>
              </a:extLst>
            </p:cNvPr>
            <p:cNvSpPr/>
            <p:nvPr/>
          </p:nvSpPr>
          <p:spPr>
            <a:xfrm>
              <a:off x="6605213" y="1518920"/>
              <a:ext cx="1992631" cy="2659380"/>
            </a:xfrm>
            <a:prstGeom prst="roundRect">
              <a:avLst>
                <a:gd name="adj" fmla="val 723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àm tăng khả năng phản ứng thế nguyên tử hydrogen ở các vị trí trên.</a:t>
              </a:r>
              <a:endParaRPr lang="en-US" sz="2000">
                <a:solidFill>
                  <a:srgbClr val="000000"/>
                </a:solidFill>
              </a:endParaRPr>
            </a:p>
          </p:txBody>
        </p:sp>
        <p:sp>
          <p:nvSpPr>
            <p:cNvPr id="12" name="Arrow: Chevron 11">
              <a:extLst>
                <a:ext uri="{FF2B5EF4-FFF2-40B4-BE49-F238E27FC236}">
                  <a16:creationId xmlns:a16="http://schemas.microsoft.com/office/drawing/2014/main" id="{4D2CFBAD-E0F9-C188-926A-5BA883EFFE66}"/>
                </a:ext>
              </a:extLst>
            </p:cNvPr>
            <p:cNvSpPr/>
            <p:nvPr/>
          </p:nvSpPr>
          <p:spPr>
            <a:xfrm>
              <a:off x="6014658" y="2606294"/>
              <a:ext cx="484632" cy="484632"/>
            </a:xfrm>
            <a:prstGeom prst="chevr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07030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108B5D-FA83-C6DC-C8B9-16CA4C199B38}"/>
              </a:ext>
            </a:extLst>
          </p:cNvPr>
          <p:cNvSpPr/>
          <p:nvPr/>
        </p:nvSpPr>
        <p:spPr>
          <a:xfrm>
            <a:off x="-303257" y="339634"/>
            <a:ext cx="3817165" cy="574071"/>
          </a:xfrm>
          <a:prstGeom prst="roundRect">
            <a:avLst>
              <a:gd name="adj" fmla="val 50000"/>
            </a:avLst>
          </a:prstGeom>
          <a:solidFill>
            <a:srgbClr val="94CE51">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Phương</a:t>
            </a: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trình</a:t>
            </a: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hóa</a:t>
            </a: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học</a:t>
            </a: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t>
            </a:r>
          </a:p>
        </p:txBody>
      </p:sp>
      <p:sp>
        <p:nvSpPr>
          <p:cNvPr id="3" name="TextBox 2">
            <a:extLst>
              <a:ext uri="{FF2B5EF4-FFF2-40B4-BE49-F238E27FC236}">
                <a16:creationId xmlns:a16="http://schemas.microsoft.com/office/drawing/2014/main" id="{CED2B3C7-1F0E-75DC-E209-C822A1D337FC}"/>
              </a:ext>
            </a:extLst>
          </p:cNvPr>
          <p:cNvSpPr txBox="1"/>
          <p:nvPr/>
        </p:nvSpPr>
        <p:spPr>
          <a:xfrm>
            <a:off x="769682" y="972421"/>
            <a:ext cx="7604636" cy="1045223"/>
          </a:xfrm>
          <a:prstGeom prst="rect">
            <a:avLst/>
          </a:prstGeom>
          <a:noFill/>
        </p:spPr>
        <p:txBody>
          <a:bodyPr wrap="square">
            <a:spAutoFit/>
          </a:bodyPr>
          <a:lstStyle/>
          <a:p>
            <a:pPr algn="just">
              <a:lnSpc>
                <a:spcPct val="150000"/>
              </a:lnSpc>
              <a:spcAft>
                <a:spcPts val="1000"/>
              </a:spcAft>
            </a:pPr>
            <a:r>
              <a:rPr lang="fr-FR" sz="2200" dirty="0">
                <a:latin typeface="Arial" panose="020B0604020202020204" pitchFamily="34" charset="0"/>
                <a:ea typeface="Calibri" panose="020F0502020204030204" pitchFamily="34" charset="0"/>
                <a:cs typeface="Arial" panose="020B0604020202020204" pitchFamily="34" charset="0"/>
              </a:rPr>
              <a:t>Aniline </a:t>
            </a:r>
            <a:r>
              <a:rPr lang="fr-FR" sz="2200" dirty="0" err="1">
                <a:latin typeface="Arial" panose="020B0604020202020204" pitchFamily="34" charset="0"/>
                <a:ea typeface="Calibri" panose="020F0502020204030204" pitchFamily="34" charset="0"/>
                <a:cs typeface="Arial" panose="020B0604020202020204" pitchFamily="34" charset="0"/>
              </a:rPr>
              <a:t>dễ</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tham</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gia</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phản</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ứng</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với</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nước</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bromine</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tạo</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kết</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tủa</a:t>
            </a:r>
            <a:r>
              <a:rPr lang="fr-FR" sz="2200" dirty="0">
                <a:latin typeface="Arial" panose="020B0604020202020204" pitchFamily="34" charset="0"/>
                <a:ea typeface="Calibri" panose="020F0502020204030204" pitchFamily="34" charset="0"/>
                <a:cs typeface="Arial" panose="020B0604020202020204" pitchFamily="34" charset="0"/>
              </a:rPr>
              <a:t> </a:t>
            </a:r>
            <a:r>
              <a:rPr lang="fr-FR" sz="2200" dirty="0" err="1">
                <a:latin typeface="Arial" panose="020B0604020202020204" pitchFamily="34" charset="0"/>
                <a:ea typeface="Calibri" panose="020F0502020204030204" pitchFamily="34" charset="0"/>
                <a:cs typeface="Arial" panose="020B0604020202020204" pitchFamily="34" charset="0"/>
              </a:rPr>
              <a:t>trắng</a:t>
            </a:r>
            <a:r>
              <a:rPr lang="fr-FR" sz="2200" dirty="0">
                <a:latin typeface="Arial" panose="020B0604020202020204" pitchFamily="34" charset="0"/>
                <a:ea typeface="Calibri" panose="020F0502020204030204" pitchFamily="34" charset="0"/>
                <a:cs typeface="Arial" panose="020B0604020202020204" pitchFamily="34" charset="0"/>
              </a:rPr>
              <a:t> 2,4,6-tribromoaniline:</a:t>
            </a:r>
            <a:endParaRPr lang="en-US" sz="2200" dirty="0">
              <a:latin typeface="Arial" panose="020B0604020202020204" pitchFamily="34" charset="0"/>
              <a:ea typeface="Calibri" panose="020F050202020403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9118CE8F-D53F-BC9F-B4D6-CE0BC6275F1E}"/>
              </a:ext>
            </a:extLst>
          </p:cNvPr>
          <p:cNvGrpSpPr/>
          <p:nvPr/>
        </p:nvGrpSpPr>
        <p:grpSpPr>
          <a:xfrm>
            <a:off x="1025038" y="1680352"/>
            <a:ext cx="7569353" cy="3261267"/>
            <a:chOff x="1025038" y="1680352"/>
            <a:chExt cx="7569353" cy="3261267"/>
          </a:xfrm>
        </p:grpSpPr>
        <p:sp>
          <p:nvSpPr>
            <p:cNvPr id="6" name="TextBox 5">
              <a:extLst>
                <a:ext uri="{FF2B5EF4-FFF2-40B4-BE49-F238E27FC236}">
                  <a16:creationId xmlns:a16="http://schemas.microsoft.com/office/drawing/2014/main" id="{CFB72B46-DCF3-E07B-2A73-E337BE4BEBC4}"/>
                </a:ext>
              </a:extLst>
            </p:cNvPr>
            <p:cNvSpPr txBox="1"/>
            <p:nvPr/>
          </p:nvSpPr>
          <p:spPr>
            <a:xfrm>
              <a:off x="4670647" y="3982959"/>
              <a:ext cx="3031608" cy="958660"/>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70C0"/>
                  </a:solidFill>
                  <a:effectLst/>
                  <a:uLnTx/>
                  <a:uFillTx/>
                </a:rPr>
                <a:t>2, 4, </a:t>
              </a:r>
              <a:r>
                <a:rPr kumimoji="0" lang="en-US" sz="2000" b="0" i="0" u="none" strike="noStrike" kern="0" cap="none" spc="0" normalizeH="0" baseline="0" noProof="0">
                  <a:ln>
                    <a:noFill/>
                  </a:ln>
                  <a:solidFill>
                    <a:srgbClr val="0070C0"/>
                  </a:solidFill>
                  <a:effectLst/>
                  <a:uLnTx/>
                  <a:uFillTx/>
                </a:rPr>
                <a:t>6 – tribromoaniline</a:t>
              </a:r>
            </a:p>
            <a:p>
              <a:pPr marL="0" marR="0" lvl="0" indent="0" algn="ctr" defTabSz="914400" eaLnBrk="1" fontAlgn="auto" latinLnBrk="0" hangingPunct="1">
                <a:lnSpc>
                  <a:spcPct val="150000"/>
                </a:lnSpc>
                <a:spcBef>
                  <a:spcPts val="0"/>
                </a:spcBef>
                <a:spcAft>
                  <a:spcPts val="0"/>
                </a:spcAft>
                <a:buClrTx/>
                <a:buSzTx/>
                <a:buFontTx/>
                <a:buNone/>
                <a:tabLst/>
                <a:defRPr/>
              </a:pPr>
              <a:r>
                <a:rPr lang="en-US" sz="2000">
                  <a:solidFill>
                    <a:srgbClr val="0070C0"/>
                  </a:solidFill>
                </a:rPr>
                <a:t>(kết tủa màu trắng)</a:t>
              </a:r>
              <a:endParaRPr kumimoji="0" lang="en-US" sz="2000" b="0" i="0" u="none" strike="noStrike" kern="0" cap="none" spc="0" normalizeH="0" baseline="0" noProof="0" dirty="0">
                <a:ln>
                  <a:noFill/>
                </a:ln>
                <a:solidFill>
                  <a:srgbClr val="0070C0"/>
                </a:solidFill>
                <a:effectLst/>
                <a:uLnTx/>
                <a:uFillTx/>
              </a:endParaRPr>
            </a:p>
          </p:txBody>
        </p:sp>
        <p:sp>
          <p:nvSpPr>
            <p:cNvPr id="7" name="TextBox 6">
              <a:extLst>
                <a:ext uri="{FF2B5EF4-FFF2-40B4-BE49-F238E27FC236}">
                  <a16:creationId xmlns:a16="http://schemas.microsoft.com/office/drawing/2014/main" id="{9136F5D8-4C8B-BDC9-2748-3899866C51B3}"/>
                </a:ext>
              </a:extLst>
            </p:cNvPr>
            <p:cNvSpPr txBox="1"/>
            <p:nvPr/>
          </p:nvSpPr>
          <p:spPr>
            <a:xfrm>
              <a:off x="1025038" y="4115089"/>
              <a:ext cx="102205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70C0"/>
                  </a:solidFill>
                  <a:effectLst/>
                  <a:uLnTx/>
                  <a:uFillTx/>
                </a:rPr>
                <a:t>aniline</a:t>
              </a:r>
            </a:p>
          </p:txBody>
        </p:sp>
        <p:grpSp>
          <p:nvGrpSpPr>
            <p:cNvPr id="16" name="Group 15">
              <a:extLst>
                <a:ext uri="{FF2B5EF4-FFF2-40B4-BE49-F238E27FC236}">
                  <a16:creationId xmlns:a16="http://schemas.microsoft.com/office/drawing/2014/main" id="{BB8D82AC-8C01-4FCA-8D9F-BD898048280A}"/>
                </a:ext>
              </a:extLst>
            </p:cNvPr>
            <p:cNvGrpSpPr/>
            <p:nvPr/>
          </p:nvGrpSpPr>
          <p:grpSpPr>
            <a:xfrm>
              <a:off x="1057641" y="2048676"/>
              <a:ext cx="999067" cy="1825167"/>
              <a:chOff x="1057992" y="2342255"/>
              <a:chExt cx="999067" cy="1825167"/>
            </a:xfrm>
          </p:grpSpPr>
          <p:grpSp>
            <p:nvGrpSpPr>
              <p:cNvPr id="15" name="Group 14">
                <a:extLst>
                  <a:ext uri="{FF2B5EF4-FFF2-40B4-BE49-F238E27FC236}">
                    <a16:creationId xmlns:a16="http://schemas.microsoft.com/office/drawing/2014/main" id="{7F5085CD-393F-5926-8C54-010354B037B1}"/>
                  </a:ext>
                </a:extLst>
              </p:cNvPr>
              <p:cNvGrpSpPr/>
              <p:nvPr/>
            </p:nvGrpSpPr>
            <p:grpSpPr>
              <a:xfrm rot="16200000">
                <a:off x="873308" y="3047114"/>
                <a:ext cx="1326217" cy="914400"/>
                <a:chOff x="6033256" y="1935509"/>
                <a:chExt cx="1326217" cy="914400"/>
              </a:xfrm>
            </p:grpSpPr>
            <p:sp>
              <p:nvSpPr>
                <p:cNvPr id="10" name="Hexagon 9">
                  <a:extLst>
                    <a:ext uri="{FF2B5EF4-FFF2-40B4-BE49-F238E27FC236}">
                      <a16:creationId xmlns:a16="http://schemas.microsoft.com/office/drawing/2014/main" id="{E87494FB-F9E4-9181-B4BA-060AC38BB261}"/>
                    </a:ext>
                  </a:extLst>
                </p:cNvPr>
                <p:cNvSpPr/>
                <p:nvPr/>
              </p:nvSpPr>
              <p:spPr>
                <a:xfrm>
                  <a:off x="6033256" y="1935509"/>
                  <a:ext cx="1060704" cy="914400"/>
                </a:xfrm>
                <a:prstGeom prst="hexagon">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14A66B-65B9-172B-7C3D-8FB1901E898F}"/>
                    </a:ext>
                  </a:extLst>
                </p:cNvPr>
                <p:cNvSpPr/>
                <p:nvPr/>
              </p:nvSpPr>
              <p:spPr>
                <a:xfrm>
                  <a:off x="6243568" y="2072669"/>
                  <a:ext cx="640080" cy="640080"/>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FBD489B-65E4-31FA-9A1D-71F1AD3B5071}"/>
                    </a:ext>
                  </a:extLst>
                </p:cNvPr>
                <p:cNvCxnSpPr>
                  <a:stCxn id="10" idx="0"/>
                </p:cNvCxnSpPr>
                <p:nvPr/>
              </p:nvCxnSpPr>
              <p:spPr>
                <a:xfrm>
                  <a:off x="7093960" y="2392709"/>
                  <a:ext cx="265513" cy="317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9ECD4361-55BC-D4A8-11CE-44C79C1E6B3E}"/>
                  </a:ext>
                </a:extLst>
              </p:cNvPr>
              <p:cNvSpPr txBox="1"/>
              <p:nvPr/>
            </p:nvSpPr>
            <p:spPr>
              <a:xfrm>
                <a:off x="1057992" y="2342255"/>
                <a:ext cx="999067" cy="523220"/>
              </a:xfrm>
              <a:prstGeom prst="rect">
                <a:avLst/>
              </a:prstGeom>
              <a:noFill/>
            </p:spPr>
            <p:txBody>
              <a:bodyPr wrap="square" rtlCol="0">
                <a:spAutoFit/>
              </a:bodyPr>
              <a:lstStyle/>
              <a:p>
                <a:pPr algn="ctr"/>
                <a:r>
                  <a:rPr lang="en-US" sz="2800" b="1">
                    <a:solidFill>
                      <a:srgbClr val="029059"/>
                    </a:solidFill>
                  </a:rPr>
                  <a:t>NH</a:t>
                </a:r>
                <a:r>
                  <a:rPr lang="en-US" sz="2800" b="1" baseline="-25000">
                    <a:solidFill>
                      <a:srgbClr val="029059"/>
                    </a:solidFill>
                  </a:rPr>
                  <a:t>2</a:t>
                </a:r>
                <a:endParaRPr lang="en-US" sz="2800">
                  <a:solidFill>
                    <a:srgbClr val="029059"/>
                  </a:solidFill>
                </a:endParaRPr>
              </a:p>
            </p:txBody>
          </p:sp>
        </p:grpSp>
        <p:sp>
          <p:nvSpPr>
            <p:cNvPr id="17" name="TextBox 16">
              <a:extLst>
                <a:ext uri="{FF2B5EF4-FFF2-40B4-BE49-F238E27FC236}">
                  <a16:creationId xmlns:a16="http://schemas.microsoft.com/office/drawing/2014/main" id="{ADC4356D-DD27-218F-3A78-6E8A3A949984}"/>
                </a:ext>
              </a:extLst>
            </p:cNvPr>
            <p:cNvSpPr txBox="1"/>
            <p:nvPr/>
          </p:nvSpPr>
          <p:spPr>
            <a:xfrm>
              <a:off x="2165491" y="2820272"/>
              <a:ext cx="1522657" cy="523220"/>
            </a:xfrm>
            <a:prstGeom prst="rect">
              <a:avLst/>
            </a:prstGeom>
            <a:noFill/>
          </p:spPr>
          <p:txBody>
            <a:bodyPr wrap="square" rtlCol="0">
              <a:spAutoFit/>
            </a:bodyPr>
            <a:lstStyle/>
            <a:p>
              <a:r>
                <a:rPr lang="en-US" sz="2800"/>
                <a:t>+ 3 Br</a:t>
              </a:r>
              <a:r>
                <a:rPr lang="en-US" sz="2800" baseline="-25000"/>
                <a:t>2</a:t>
              </a:r>
              <a:endParaRPr lang="en-US" sz="2800"/>
            </a:p>
          </p:txBody>
        </p:sp>
        <p:cxnSp>
          <p:nvCxnSpPr>
            <p:cNvPr id="19" name="Straight Arrow Connector 18">
              <a:extLst>
                <a:ext uri="{FF2B5EF4-FFF2-40B4-BE49-F238E27FC236}">
                  <a16:creationId xmlns:a16="http://schemas.microsoft.com/office/drawing/2014/main" id="{47B695FD-3B9F-44FF-62BF-A70F56DCFAEF}"/>
                </a:ext>
              </a:extLst>
            </p:cNvPr>
            <p:cNvCxnSpPr/>
            <p:nvPr/>
          </p:nvCxnSpPr>
          <p:spPr>
            <a:xfrm>
              <a:off x="3756728" y="3077723"/>
              <a:ext cx="1430867"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83E8DE5F-6B1F-A5D1-7E68-5B721BA42D4B}"/>
                </a:ext>
              </a:extLst>
            </p:cNvPr>
            <p:cNvGrpSpPr/>
            <p:nvPr/>
          </p:nvGrpSpPr>
          <p:grpSpPr>
            <a:xfrm>
              <a:off x="5000600" y="1680352"/>
              <a:ext cx="3593791" cy="2487072"/>
              <a:chOff x="5000600" y="1680352"/>
              <a:chExt cx="3593791" cy="2487072"/>
            </a:xfrm>
          </p:grpSpPr>
          <p:grpSp>
            <p:nvGrpSpPr>
              <p:cNvPr id="41" name="Group 40">
                <a:extLst>
                  <a:ext uri="{FF2B5EF4-FFF2-40B4-BE49-F238E27FC236}">
                    <a16:creationId xmlns:a16="http://schemas.microsoft.com/office/drawing/2014/main" id="{51FDFE39-A2CF-241A-8645-1CB04AC83864}"/>
                  </a:ext>
                </a:extLst>
              </p:cNvPr>
              <p:cNvGrpSpPr/>
              <p:nvPr/>
            </p:nvGrpSpPr>
            <p:grpSpPr>
              <a:xfrm>
                <a:off x="5000600" y="1680352"/>
                <a:ext cx="2371701" cy="2487072"/>
                <a:chOff x="5434671" y="1261254"/>
                <a:chExt cx="2371701" cy="2487072"/>
              </a:xfrm>
            </p:grpSpPr>
            <p:cxnSp>
              <p:nvCxnSpPr>
                <p:cNvPr id="37" name="Straight Connector 36">
                  <a:extLst>
                    <a:ext uri="{FF2B5EF4-FFF2-40B4-BE49-F238E27FC236}">
                      <a16:creationId xmlns:a16="http://schemas.microsoft.com/office/drawing/2014/main" id="{67796D1E-EBFF-7641-1B3A-7E5838274A90}"/>
                    </a:ext>
                  </a:extLst>
                </p:cNvPr>
                <p:cNvCxnSpPr>
                  <a:cxnSpLocks/>
                </p:cNvCxnSpPr>
                <p:nvPr/>
              </p:nvCxnSpPr>
              <p:spPr>
                <a:xfrm flipV="1">
                  <a:off x="6524208" y="3050892"/>
                  <a:ext cx="0" cy="20571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DEEA6976-1313-F0A1-A7F5-DA0022907ED0}"/>
                    </a:ext>
                  </a:extLst>
                </p:cNvPr>
                <p:cNvGrpSpPr/>
                <p:nvPr/>
              </p:nvGrpSpPr>
              <p:grpSpPr>
                <a:xfrm>
                  <a:off x="5434671" y="1261254"/>
                  <a:ext cx="2371701" cy="2487072"/>
                  <a:chOff x="5434671" y="1261254"/>
                  <a:chExt cx="2371701" cy="2487072"/>
                </a:xfrm>
              </p:grpSpPr>
              <p:grpSp>
                <p:nvGrpSpPr>
                  <p:cNvPr id="36" name="Group 35">
                    <a:extLst>
                      <a:ext uri="{FF2B5EF4-FFF2-40B4-BE49-F238E27FC236}">
                        <a16:creationId xmlns:a16="http://schemas.microsoft.com/office/drawing/2014/main" id="{B05A8469-A731-CCE6-3282-C6B4F694754A}"/>
                      </a:ext>
                    </a:extLst>
                  </p:cNvPr>
                  <p:cNvGrpSpPr/>
                  <p:nvPr/>
                </p:nvGrpSpPr>
                <p:grpSpPr>
                  <a:xfrm>
                    <a:off x="5434671" y="1261254"/>
                    <a:ext cx="2371701" cy="1789638"/>
                    <a:chOff x="4867404" y="2167473"/>
                    <a:chExt cx="2371701" cy="1789638"/>
                  </a:xfrm>
                </p:grpSpPr>
                <p:grpSp>
                  <p:nvGrpSpPr>
                    <p:cNvPr id="21" name="Group 20">
                      <a:extLst>
                        <a:ext uri="{FF2B5EF4-FFF2-40B4-BE49-F238E27FC236}">
                          <a16:creationId xmlns:a16="http://schemas.microsoft.com/office/drawing/2014/main" id="{BCB001F1-A5BD-F427-CC86-364BBC91C1FF}"/>
                        </a:ext>
                      </a:extLst>
                    </p:cNvPr>
                    <p:cNvGrpSpPr/>
                    <p:nvPr/>
                  </p:nvGrpSpPr>
                  <p:grpSpPr>
                    <a:xfrm>
                      <a:off x="5454228" y="2167473"/>
                      <a:ext cx="999067" cy="1789638"/>
                      <a:chOff x="1030888" y="2377784"/>
                      <a:chExt cx="999067" cy="1789638"/>
                    </a:xfrm>
                  </p:grpSpPr>
                  <p:grpSp>
                    <p:nvGrpSpPr>
                      <p:cNvPr id="22" name="Group 21">
                        <a:extLst>
                          <a:ext uri="{FF2B5EF4-FFF2-40B4-BE49-F238E27FC236}">
                            <a16:creationId xmlns:a16="http://schemas.microsoft.com/office/drawing/2014/main" id="{AFCCCABA-CE67-1CA9-1CA3-43926A9D9115}"/>
                          </a:ext>
                        </a:extLst>
                      </p:cNvPr>
                      <p:cNvGrpSpPr/>
                      <p:nvPr/>
                    </p:nvGrpSpPr>
                    <p:grpSpPr>
                      <a:xfrm rot="16200000">
                        <a:off x="867313" y="3047114"/>
                        <a:ext cx="1326217" cy="914400"/>
                        <a:chOff x="6033256" y="1929514"/>
                        <a:chExt cx="1326217" cy="914400"/>
                      </a:xfrm>
                    </p:grpSpPr>
                    <p:sp>
                      <p:nvSpPr>
                        <p:cNvPr id="24" name="Hexagon 23">
                          <a:extLst>
                            <a:ext uri="{FF2B5EF4-FFF2-40B4-BE49-F238E27FC236}">
                              <a16:creationId xmlns:a16="http://schemas.microsoft.com/office/drawing/2014/main" id="{7532F0A4-332A-D5B6-199E-64C4B1F2CAB2}"/>
                            </a:ext>
                          </a:extLst>
                        </p:cNvPr>
                        <p:cNvSpPr/>
                        <p:nvPr/>
                      </p:nvSpPr>
                      <p:spPr>
                        <a:xfrm>
                          <a:off x="6033256" y="1929514"/>
                          <a:ext cx="1060704" cy="914400"/>
                        </a:xfrm>
                        <a:prstGeom prst="hexagon">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3AC616F-883C-5046-4DF7-41FBF7B60AC1}"/>
                            </a:ext>
                          </a:extLst>
                        </p:cNvPr>
                        <p:cNvSpPr/>
                        <p:nvPr/>
                      </p:nvSpPr>
                      <p:spPr>
                        <a:xfrm>
                          <a:off x="6243568" y="2066674"/>
                          <a:ext cx="640080" cy="640080"/>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E39C786-A5E1-5DB0-EA2B-3034AA41931A}"/>
                            </a:ext>
                          </a:extLst>
                        </p:cNvPr>
                        <p:cNvCxnSpPr>
                          <a:stCxn id="24" idx="0"/>
                        </p:cNvCxnSpPr>
                        <p:nvPr/>
                      </p:nvCxnSpPr>
                      <p:spPr>
                        <a:xfrm>
                          <a:off x="7093960" y="2386714"/>
                          <a:ext cx="265513" cy="317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3E67696D-2815-F23E-5AAB-51C63CC9DB7D}"/>
                          </a:ext>
                        </a:extLst>
                      </p:cNvPr>
                      <p:cNvSpPr txBox="1"/>
                      <p:nvPr/>
                    </p:nvSpPr>
                    <p:spPr>
                      <a:xfrm>
                        <a:off x="1030888" y="2377784"/>
                        <a:ext cx="999067" cy="523220"/>
                      </a:xfrm>
                      <a:prstGeom prst="rect">
                        <a:avLst/>
                      </a:prstGeom>
                      <a:noFill/>
                    </p:spPr>
                    <p:txBody>
                      <a:bodyPr wrap="square" rtlCol="0">
                        <a:spAutoFit/>
                      </a:bodyPr>
                      <a:lstStyle/>
                      <a:p>
                        <a:pPr algn="ctr"/>
                        <a:r>
                          <a:rPr lang="en-US" sz="2800" b="1">
                            <a:solidFill>
                              <a:srgbClr val="029059"/>
                            </a:solidFill>
                          </a:rPr>
                          <a:t>NH</a:t>
                        </a:r>
                        <a:r>
                          <a:rPr lang="en-US" sz="2800" b="1" baseline="-25000">
                            <a:solidFill>
                              <a:srgbClr val="029059"/>
                            </a:solidFill>
                          </a:rPr>
                          <a:t>2</a:t>
                        </a:r>
                        <a:endParaRPr lang="en-US" sz="2800">
                          <a:solidFill>
                            <a:srgbClr val="029059"/>
                          </a:solidFill>
                        </a:endParaRPr>
                      </a:p>
                    </p:txBody>
                  </p:sp>
                </p:grpSp>
                <p:grpSp>
                  <p:nvGrpSpPr>
                    <p:cNvPr id="31" name="Group 30">
                      <a:extLst>
                        <a:ext uri="{FF2B5EF4-FFF2-40B4-BE49-F238E27FC236}">
                          <a16:creationId xmlns:a16="http://schemas.microsoft.com/office/drawing/2014/main" id="{79FAD417-EF2D-CE93-2CF0-84AE1886F77E}"/>
                        </a:ext>
                      </a:extLst>
                    </p:cNvPr>
                    <p:cNvGrpSpPr/>
                    <p:nvPr/>
                  </p:nvGrpSpPr>
                  <p:grpSpPr>
                    <a:xfrm>
                      <a:off x="6412551" y="2598309"/>
                      <a:ext cx="826554" cy="523220"/>
                      <a:chOff x="6412551" y="2598309"/>
                      <a:chExt cx="826554" cy="523220"/>
                    </a:xfrm>
                  </p:grpSpPr>
                  <p:cxnSp>
                    <p:nvCxnSpPr>
                      <p:cNvPr id="27" name="Straight Connector 26">
                        <a:extLst>
                          <a:ext uri="{FF2B5EF4-FFF2-40B4-BE49-F238E27FC236}">
                            <a16:creationId xmlns:a16="http://schemas.microsoft.com/office/drawing/2014/main" id="{4C64F373-164F-69F4-1392-EA067CAB1071}"/>
                          </a:ext>
                        </a:extLst>
                      </p:cNvPr>
                      <p:cNvCxnSpPr>
                        <a:cxnSpLocks/>
                      </p:cNvCxnSpPr>
                      <p:nvPr/>
                    </p:nvCxnSpPr>
                    <p:spPr>
                      <a:xfrm flipV="1">
                        <a:off x="6412551" y="2927820"/>
                        <a:ext cx="225421" cy="19370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064AB3A-0C80-A50F-A74E-1E846424D117}"/>
                          </a:ext>
                        </a:extLst>
                      </p:cNvPr>
                      <p:cNvSpPr txBox="1"/>
                      <p:nvPr/>
                    </p:nvSpPr>
                    <p:spPr>
                      <a:xfrm>
                        <a:off x="6637972" y="2598309"/>
                        <a:ext cx="601133" cy="523220"/>
                      </a:xfrm>
                      <a:prstGeom prst="rect">
                        <a:avLst/>
                      </a:prstGeom>
                      <a:noFill/>
                    </p:spPr>
                    <p:txBody>
                      <a:bodyPr wrap="square">
                        <a:spAutoFit/>
                      </a:bodyPr>
                      <a:lstStyle/>
                      <a:p>
                        <a:r>
                          <a:rPr lang="en-US" sz="2800"/>
                          <a:t>Br</a:t>
                        </a:r>
                      </a:p>
                    </p:txBody>
                  </p:sp>
                </p:grpSp>
                <p:grpSp>
                  <p:nvGrpSpPr>
                    <p:cNvPr id="32" name="Group 31">
                      <a:extLst>
                        <a:ext uri="{FF2B5EF4-FFF2-40B4-BE49-F238E27FC236}">
                          <a16:creationId xmlns:a16="http://schemas.microsoft.com/office/drawing/2014/main" id="{DA54AA43-918B-DAD0-9744-B288442BF407}"/>
                        </a:ext>
                      </a:extLst>
                    </p:cNvPr>
                    <p:cNvGrpSpPr/>
                    <p:nvPr/>
                  </p:nvGrpSpPr>
                  <p:grpSpPr>
                    <a:xfrm>
                      <a:off x="4867404" y="2537137"/>
                      <a:ext cx="627569" cy="593904"/>
                      <a:chOff x="6579519" y="2562316"/>
                      <a:chExt cx="627569" cy="593904"/>
                    </a:xfrm>
                  </p:grpSpPr>
                  <p:cxnSp>
                    <p:nvCxnSpPr>
                      <p:cNvPr id="33" name="Straight Connector 32">
                        <a:extLst>
                          <a:ext uri="{FF2B5EF4-FFF2-40B4-BE49-F238E27FC236}">
                            <a16:creationId xmlns:a16="http://schemas.microsoft.com/office/drawing/2014/main" id="{D1435202-26BE-8DDC-BF20-075316A3230C}"/>
                          </a:ext>
                        </a:extLst>
                      </p:cNvPr>
                      <p:cNvCxnSpPr>
                        <a:cxnSpLocks/>
                      </p:cNvCxnSpPr>
                      <p:nvPr/>
                    </p:nvCxnSpPr>
                    <p:spPr>
                      <a:xfrm flipH="1" flipV="1">
                        <a:off x="6990617" y="2971834"/>
                        <a:ext cx="216471" cy="18438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646EB43-9404-8428-C482-B2DCD1CA4D5F}"/>
                          </a:ext>
                        </a:extLst>
                      </p:cNvPr>
                      <p:cNvSpPr txBox="1"/>
                      <p:nvPr/>
                    </p:nvSpPr>
                    <p:spPr>
                      <a:xfrm>
                        <a:off x="6579519" y="2562316"/>
                        <a:ext cx="601133" cy="523220"/>
                      </a:xfrm>
                      <a:prstGeom prst="rect">
                        <a:avLst/>
                      </a:prstGeom>
                      <a:noFill/>
                    </p:spPr>
                    <p:txBody>
                      <a:bodyPr wrap="square">
                        <a:spAutoFit/>
                      </a:bodyPr>
                      <a:lstStyle/>
                      <a:p>
                        <a:r>
                          <a:rPr lang="en-US" sz="2800"/>
                          <a:t>Br</a:t>
                        </a:r>
                      </a:p>
                    </p:txBody>
                  </p:sp>
                </p:grpSp>
              </p:grpSp>
              <p:sp>
                <p:nvSpPr>
                  <p:cNvPr id="39" name="TextBox 38">
                    <a:extLst>
                      <a:ext uri="{FF2B5EF4-FFF2-40B4-BE49-F238E27FC236}">
                        <a16:creationId xmlns:a16="http://schemas.microsoft.com/office/drawing/2014/main" id="{5875A852-5E6E-FECA-A62F-68EAD0F7C620}"/>
                      </a:ext>
                    </a:extLst>
                  </p:cNvPr>
                  <p:cNvSpPr txBox="1"/>
                  <p:nvPr/>
                </p:nvSpPr>
                <p:spPr>
                  <a:xfrm>
                    <a:off x="6239936" y="3225106"/>
                    <a:ext cx="601133" cy="523220"/>
                  </a:xfrm>
                  <a:prstGeom prst="rect">
                    <a:avLst/>
                  </a:prstGeom>
                  <a:noFill/>
                </p:spPr>
                <p:txBody>
                  <a:bodyPr wrap="square">
                    <a:spAutoFit/>
                  </a:bodyPr>
                  <a:lstStyle/>
                  <a:p>
                    <a:r>
                      <a:rPr lang="en-US" sz="2800"/>
                      <a:t>Br</a:t>
                    </a:r>
                  </a:p>
                </p:txBody>
              </p:sp>
            </p:grpSp>
          </p:grpSp>
          <p:sp>
            <p:nvSpPr>
              <p:cNvPr id="42" name="TextBox 41">
                <a:extLst>
                  <a:ext uri="{FF2B5EF4-FFF2-40B4-BE49-F238E27FC236}">
                    <a16:creationId xmlns:a16="http://schemas.microsoft.com/office/drawing/2014/main" id="{3A57472C-338C-4611-1D29-E1C32E4869DD}"/>
                  </a:ext>
                </a:extLst>
              </p:cNvPr>
              <p:cNvSpPr txBox="1"/>
              <p:nvPr/>
            </p:nvSpPr>
            <p:spPr>
              <a:xfrm>
                <a:off x="7071734" y="2699650"/>
                <a:ext cx="1522657" cy="523220"/>
              </a:xfrm>
              <a:prstGeom prst="rect">
                <a:avLst/>
              </a:prstGeom>
              <a:noFill/>
            </p:spPr>
            <p:txBody>
              <a:bodyPr wrap="square" rtlCol="0">
                <a:spAutoFit/>
              </a:bodyPr>
              <a:lstStyle/>
              <a:p>
                <a:r>
                  <a:rPr lang="en-US" sz="2800"/>
                  <a:t>+ 3 HBr</a:t>
                </a:r>
              </a:p>
            </p:txBody>
          </p:sp>
        </p:grpSp>
      </p:grpSp>
    </p:spTree>
    <p:extLst>
      <p:ext uri="{BB962C8B-B14F-4D97-AF65-F5344CB8AC3E}">
        <p14:creationId xmlns:p14="http://schemas.microsoft.com/office/powerpoint/2010/main" val="264671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49FB57E-DE3E-400F-1F8E-A880C608D62E}"/>
              </a:ext>
            </a:extLst>
          </p:cNvPr>
          <p:cNvGrpSpPr/>
          <p:nvPr/>
        </p:nvGrpSpPr>
        <p:grpSpPr>
          <a:xfrm>
            <a:off x="435932" y="233912"/>
            <a:ext cx="8272134" cy="1880347"/>
            <a:chOff x="435932" y="233912"/>
            <a:chExt cx="8272134" cy="1880347"/>
          </a:xfrm>
        </p:grpSpPr>
        <p:grpSp>
          <p:nvGrpSpPr>
            <p:cNvPr id="5" name="Group 4">
              <a:extLst>
                <a:ext uri="{FF2B5EF4-FFF2-40B4-BE49-F238E27FC236}">
                  <a16:creationId xmlns:a16="http://schemas.microsoft.com/office/drawing/2014/main" id="{9F6B6CB5-BCD0-DF15-2CC8-EC142ED14F30}"/>
                </a:ext>
              </a:extLst>
            </p:cNvPr>
            <p:cNvGrpSpPr/>
            <p:nvPr/>
          </p:nvGrpSpPr>
          <p:grpSpPr>
            <a:xfrm>
              <a:off x="435934" y="308449"/>
              <a:ext cx="8272132" cy="1805810"/>
              <a:chOff x="919716" y="384497"/>
              <a:chExt cx="8272132" cy="1805810"/>
            </a:xfrm>
          </p:grpSpPr>
          <p:sp>
            <p:nvSpPr>
              <p:cNvPr id="6" name="Rectangle: Rounded Corners 5">
                <a:extLst>
                  <a:ext uri="{FF2B5EF4-FFF2-40B4-BE49-F238E27FC236}">
                    <a16:creationId xmlns:a16="http://schemas.microsoft.com/office/drawing/2014/main" id="{486B316B-82B9-691B-F808-BB264F672206}"/>
                  </a:ext>
                </a:extLst>
              </p:cNvPr>
              <p:cNvSpPr/>
              <p:nvPr/>
            </p:nvSpPr>
            <p:spPr>
              <a:xfrm>
                <a:off x="919716" y="627321"/>
                <a:ext cx="8272132" cy="1562986"/>
              </a:xfrm>
              <a:prstGeom prst="roundRect">
                <a:avLst>
                  <a:gd name="adj" fmla="val 11839"/>
                </a:avLst>
              </a:prstGeom>
              <a:solidFill>
                <a:srgbClr val="FFFFFF"/>
              </a:solidFill>
              <a:ln w="12700" cap="flat" cmpd="sng" algn="ctr">
                <a:solidFill>
                  <a:srgbClr val="4C4980">
                    <a:lumMod val="60000"/>
                    <a:lumOff val="4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pic>
            <p:nvPicPr>
              <p:cNvPr id="9" name="Picture 8">
                <a:extLst>
                  <a:ext uri="{FF2B5EF4-FFF2-40B4-BE49-F238E27FC236}">
                    <a16:creationId xmlns:a16="http://schemas.microsoft.com/office/drawing/2014/main" id="{ADBB8749-E10B-2ED4-D6E7-F48C78CE48F1}"/>
                  </a:ext>
                </a:extLst>
              </p:cNvPr>
              <p:cNvPicPr>
                <a:picLocks noChangeAspect="1"/>
              </p:cNvPicPr>
              <p:nvPr/>
            </p:nvPicPr>
            <p:blipFill>
              <a:blip r:embed="rId2"/>
              <a:stretch>
                <a:fillRect/>
              </a:stretch>
            </p:blipFill>
            <p:spPr>
              <a:xfrm>
                <a:off x="8046901" y="384497"/>
                <a:ext cx="661164" cy="649632"/>
              </a:xfrm>
              <a:prstGeom prst="rect">
                <a:avLst/>
              </a:prstGeom>
            </p:spPr>
          </p:pic>
        </p:grpSp>
        <p:sp>
          <p:nvSpPr>
            <p:cNvPr id="3" name="TextBox 2">
              <a:extLst>
                <a:ext uri="{FF2B5EF4-FFF2-40B4-BE49-F238E27FC236}">
                  <a16:creationId xmlns:a16="http://schemas.microsoft.com/office/drawing/2014/main" id="{CBE3B6D7-7608-48BA-1757-5AD02D454937}"/>
                </a:ext>
              </a:extLst>
            </p:cNvPr>
            <p:cNvSpPr txBox="1"/>
            <p:nvPr/>
          </p:nvSpPr>
          <p:spPr>
            <a:xfrm>
              <a:off x="644020" y="909851"/>
              <a:ext cx="7855959" cy="1045223"/>
            </a:xfrm>
            <a:prstGeom prst="rect">
              <a:avLst/>
            </a:prstGeom>
            <a:noFill/>
          </p:spPr>
          <p:txBody>
            <a:bodyPr wrap="square">
              <a:spAutoFit/>
            </a:bodyPr>
            <a:lstStyle/>
            <a:p>
              <a:pPr marL="0" marR="0" algn="just">
                <a:lnSpc>
                  <a:spcPct val="150000"/>
                </a:lnSpc>
                <a:spcBef>
                  <a:spcPts val="0"/>
                </a:spcBef>
                <a:spcAft>
                  <a:spcPts val="1000"/>
                </a:spcAft>
              </a:pPr>
              <a:r>
                <a:rPr lang="vi-VN" sz="2200">
                  <a:effectLst/>
                  <a:latin typeface="Arial" panose="020B0604020202020204" pitchFamily="34" charset="0"/>
                  <a:ea typeface="Calibri" panose="020F0502020204030204" pitchFamily="34" charset="0"/>
                  <a:cs typeface="Arial" panose="020B0604020202020204" pitchFamily="34" charset="0"/>
                </a:rPr>
                <a:t>Có thể phân biệt aniline với benzene bằng phản ứng với nước bromine không? Giải thích.</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F65BEA5-29FB-06D6-CC77-143453C4F9CD}"/>
                </a:ext>
              </a:extLst>
            </p:cNvPr>
            <p:cNvSpPr/>
            <p:nvPr/>
          </p:nvSpPr>
          <p:spPr>
            <a:xfrm>
              <a:off x="435932" y="233912"/>
              <a:ext cx="4136067" cy="634721"/>
            </a:xfrm>
            <a:prstGeom prst="roundRect">
              <a:avLst/>
            </a:prstGeom>
            <a:solidFill>
              <a:schemeClr val="accent3"/>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a:solidFill>
                    <a:srgbClr val="000000"/>
                  </a:solidFill>
                  <a:latin typeface="Arial" panose="020B0604020202020204" pitchFamily="34" charset="0"/>
                  <a:cs typeface="Arial" panose="020B0604020202020204" pitchFamily="34" charset="0"/>
                </a:rPr>
                <a:t>Luyện tập – SGK – tr.36</a:t>
              </a:r>
              <a:endParaRPr lang="en-US" sz="2200" b="1" dirty="0">
                <a:solidFill>
                  <a:srgbClr val="000000"/>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5047DE07-B705-DBF9-221B-8733BBC13C65}"/>
              </a:ext>
            </a:extLst>
          </p:cNvPr>
          <p:cNvSpPr txBox="1"/>
          <p:nvPr/>
        </p:nvSpPr>
        <p:spPr>
          <a:xfrm>
            <a:off x="1103741" y="3576542"/>
            <a:ext cx="4804689" cy="1045223"/>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solidFill>
                  <a:sysClr val="windowText" lastClr="000000"/>
                </a:solidFill>
                <a:effectLst/>
                <a:uLnTx/>
                <a:uFillTx/>
              </a:rPr>
              <a:t>Hóa</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chất</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để</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phân</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biệt</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hai</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chất</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lỏng</a:t>
            </a:r>
            <a:r>
              <a:rPr kumimoji="0" lang="en-US" sz="2200" b="0" i="0" u="none" strike="noStrike" kern="0" cap="none" spc="0" normalizeH="0" baseline="0" noProof="0" dirty="0">
                <a:ln>
                  <a:noFill/>
                </a:ln>
                <a:solidFill>
                  <a:sysClr val="windowText" lastClr="000000"/>
                </a:solidFill>
                <a:effectLst/>
                <a:uLnTx/>
                <a:uFillTx/>
              </a:rPr>
              <a:t> toluene </a:t>
            </a:r>
            <a:r>
              <a:rPr kumimoji="0" lang="en-US" sz="2200" b="0" i="0" u="none" strike="noStrike" kern="0" cap="none" spc="0" normalizeH="0" baseline="0" noProof="0" dirty="0" err="1">
                <a:ln>
                  <a:noFill/>
                </a:ln>
                <a:solidFill>
                  <a:sysClr val="windowText" lastClr="000000"/>
                </a:solidFill>
                <a:effectLst/>
                <a:uLnTx/>
                <a:uFillTx/>
              </a:rPr>
              <a:t>và</a:t>
            </a:r>
            <a:r>
              <a:rPr kumimoji="0" lang="en-US" sz="2200" b="0" i="0" u="none" strike="noStrike" kern="0" cap="none" spc="0" normalizeH="0" baseline="0" noProof="0" dirty="0">
                <a:ln>
                  <a:noFill/>
                </a:ln>
                <a:solidFill>
                  <a:sysClr val="windowText" lastClr="000000"/>
                </a:solidFill>
                <a:effectLst/>
                <a:uLnTx/>
                <a:uFillTx/>
              </a:rPr>
              <a:t> aniline </a:t>
            </a:r>
            <a:r>
              <a:rPr kumimoji="0" lang="en-US" sz="2200" b="0" i="0" u="none" strike="noStrike" kern="0" cap="none" spc="0" normalizeH="0" baseline="0" noProof="0" dirty="0" err="1">
                <a:ln>
                  <a:noFill/>
                </a:ln>
                <a:solidFill>
                  <a:sysClr val="windowText" lastClr="000000"/>
                </a:solidFill>
                <a:effectLst/>
                <a:uLnTx/>
                <a:uFillTx/>
              </a:rPr>
              <a:t>là</a:t>
            </a:r>
            <a:r>
              <a:rPr kumimoji="0" lang="en-US" sz="2200" b="0" i="0" u="none" strike="noStrike" kern="0" cap="none" spc="0" normalizeH="0" baseline="0" noProof="0" dirty="0">
                <a:ln>
                  <a:noFill/>
                </a:ln>
                <a:solidFill>
                  <a:sysClr val="windowText" lastClr="000000"/>
                </a:solidFill>
                <a:effectLst/>
                <a:uLnTx/>
                <a:uFillTx/>
              </a:rPr>
              <a:t>: </a:t>
            </a:r>
          </a:p>
        </p:txBody>
      </p:sp>
      <p:grpSp>
        <p:nvGrpSpPr>
          <p:cNvPr id="11" name="Group 10">
            <a:extLst>
              <a:ext uri="{FF2B5EF4-FFF2-40B4-BE49-F238E27FC236}">
                <a16:creationId xmlns:a16="http://schemas.microsoft.com/office/drawing/2014/main" id="{831DF879-E997-358A-E502-EA362289E7AA}"/>
              </a:ext>
            </a:extLst>
          </p:cNvPr>
          <p:cNvGrpSpPr/>
          <p:nvPr/>
        </p:nvGrpSpPr>
        <p:grpSpPr>
          <a:xfrm>
            <a:off x="6302647" y="2408912"/>
            <a:ext cx="2197332" cy="2426139"/>
            <a:chOff x="6114314" y="2439689"/>
            <a:chExt cx="2197332" cy="2426139"/>
          </a:xfrm>
        </p:grpSpPr>
        <p:sp>
          <p:nvSpPr>
            <p:cNvPr id="12" name="TextBox 11">
              <a:extLst>
                <a:ext uri="{FF2B5EF4-FFF2-40B4-BE49-F238E27FC236}">
                  <a16:creationId xmlns:a16="http://schemas.microsoft.com/office/drawing/2014/main" id="{FEEFB34E-4A12-74D1-DB61-DBE2CA92062D}"/>
                </a:ext>
              </a:extLst>
            </p:cNvPr>
            <p:cNvSpPr txBox="1"/>
            <p:nvPr/>
          </p:nvSpPr>
          <p:spPr>
            <a:xfrm>
              <a:off x="6114314" y="4434941"/>
              <a:ext cx="2197332"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ysClr val="windowText" lastClr="000000"/>
                  </a:solidFill>
                  <a:effectLst/>
                  <a:uLnTx/>
                  <a:uFillTx/>
                </a:rPr>
                <a:t>Nước</a:t>
              </a:r>
              <a:r>
                <a:rPr kumimoji="0" lang="en-US" sz="2200" b="1" i="0" u="none" strike="noStrike" kern="0" cap="none" spc="0" normalizeH="0" baseline="0" noProof="0" dirty="0">
                  <a:ln>
                    <a:noFill/>
                  </a:ln>
                  <a:solidFill>
                    <a:sysClr val="windowText" lastClr="000000"/>
                  </a:solidFill>
                  <a:effectLst/>
                  <a:uLnTx/>
                  <a:uFillTx/>
                </a:rPr>
                <a:t> bromine</a:t>
              </a:r>
            </a:p>
          </p:txBody>
        </p:sp>
        <p:pic>
          <p:nvPicPr>
            <p:cNvPr id="13" name="Picture 12">
              <a:extLst>
                <a:ext uri="{FF2B5EF4-FFF2-40B4-BE49-F238E27FC236}">
                  <a16:creationId xmlns:a16="http://schemas.microsoft.com/office/drawing/2014/main" id="{8A18BC93-C4A8-2993-B558-EF745789916F}"/>
                </a:ext>
              </a:extLst>
            </p:cNvPr>
            <p:cNvPicPr>
              <a:picLocks noChangeAspect="1"/>
            </p:cNvPicPr>
            <p:nvPr/>
          </p:nvPicPr>
          <p:blipFill>
            <a:blip r:embed="rId3"/>
            <a:stretch>
              <a:fillRect/>
            </a:stretch>
          </p:blipFill>
          <p:spPr>
            <a:xfrm>
              <a:off x="6703053" y="2439689"/>
              <a:ext cx="1019853" cy="1829555"/>
            </a:xfrm>
            <a:prstGeom prst="rect">
              <a:avLst/>
            </a:prstGeom>
          </p:spPr>
        </p:pic>
      </p:grpSp>
      <p:grpSp>
        <p:nvGrpSpPr>
          <p:cNvPr id="14" name="Group 13">
            <a:extLst>
              <a:ext uri="{FF2B5EF4-FFF2-40B4-BE49-F238E27FC236}">
                <a16:creationId xmlns:a16="http://schemas.microsoft.com/office/drawing/2014/main" id="{2BB93E7D-2DCB-F22C-A678-8C1BFB740D4B}"/>
              </a:ext>
            </a:extLst>
          </p:cNvPr>
          <p:cNvGrpSpPr/>
          <p:nvPr/>
        </p:nvGrpSpPr>
        <p:grpSpPr>
          <a:xfrm>
            <a:off x="309118" y="2357083"/>
            <a:ext cx="1897214" cy="1295911"/>
            <a:chOff x="154456" y="160749"/>
            <a:chExt cx="2093784" cy="1430180"/>
          </a:xfrm>
        </p:grpSpPr>
        <p:pic>
          <p:nvPicPr>
            <p:cNvPr id="15" name="Picture 14">
              <a:extLst>
                <a:ext uri="{FF2B5EF4-FFF2-40B4-BE49-F238E27FC236}">
                  <a16:creationId xmlns:a16="http://schemas.microsoft.com/office/drawing/2014/main" id="{2D813338-4425-31B8-B9BF-3EA24FD9642B}"/>
                </a:ext>
              </a:extLst>
            </p:cNvPr>
            <p:cNvPicPr>
              <a:picLocks noChangeAspect="1"/>
            </p:cNvPicPr>
            <p:nvPr/>
          </p:nvPicPr>
          <p:blipFill>
            <a:blip r:embed="rId4">
              <a:duotone>
                <a:prstClr val="black"/>
                <a:schemeClr val="accent1">
                  <a:tint val="45000"/>
                  <a:satMod val="400000"/>
                </a:schemeClr>
              </a:duotone>
            </a:blip>
            <a:stretch>
              <a:fillRect/>
            </a:stretch>
          </p:blipFill>
          <p:spPr>
            <a:xfrm>
              <a:off x="154456" y="160749"/>
              <a:ext cx="2093784" cy="1430180"/>
            </a:xfrm>
            <a:prstGeom prst="rect">
              <a:avLst/>
            </a:prstGeom>
          </p:spPr>
        </p:pic>
        <p:sp>
          <p:nvSpPr>
            <p:cNvPr id="16" name="TextBox 15">
              <a:extLst>
                <a:ext uri="{FF2B5EF4-FFF2-40B4-BE49-F238E27FC236}">
                  <a16:creationId xmlns:a16="http://schemas.microsoft.com/office/drawing/2014/main" id="{D557524F-8654-4FFD-63C0-BC90A1137E5A}"/>
                </a:ext>
              </a:extLst>
            </p:cNvPr>
            <p:cNvSpPr txBox="1"/>
            <p:nvPr/>
          </p:nvSpPr>
          <p:spPr>
            <a:xfrm rot="21200372">
              <a:off x="658060" y="590563"/>
              <a:ext cx="1086576" cy="50949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rPr>
                <a:t>Gợi</a:t>
              </a:r>
              <a:r>
                <a:rPr kumimoji="0" lang="en-US" sz="2400" b="1" i="0" u="none" strike="noStrike" kern="0" cap="none" spc="0" normalizeH="0" baseline="0" noProof="0" dirty="0">
                  <a:ln>
                    <a:noFill/>
                  </a:ln>
                  <a:solidFill>
                    <a:sysClr val="windowText" lastClr="000000"/>
                  </a:solidFill>
                  <a:effectLst/>
                  <a:uLnTx/>
                  <a:uFillTx/>
                </a:rPr>
                <a:t> ý</a:t>
              </a:r>
            </a:p>
          </p:txBody>
        </p:sp>
      </p:grpSp>
    </p:spTree>
    <p:extLst>
      <p:ext uri="{BB962C8B-B14F-4D97-AF65-F5344CB8AC3E}">
        <p14:creationId xmlns:p14="http://schemas.microsoft.com/office/powerpoint/2010/main" val="96312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D8479C7-B322-948E-2881-870F6FE9D368}"/>
              </a:ext>
            </a:extLst>
          </p:cNvPr>
          <p:cNvSpPr/>
          <p:nvPr/>
        </p:nvSpPr>
        <p:spPr>
          <a:xfrm>
            <a:off x="-286198" y="255196"/>
            <a:ext cx="2519035" cy="510363"/>
          </a:xfrm>
          <a:prstGeom prst="roundRect">
            <a:avLst>
              <a:gd name="adj" fmla="val 50000"/>
            </a:avLst>
          </a:prstGeom>
          <a:solidFill>
            <a:srgbClr val="94CE51">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0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Phương</a:t>
            </a:r>
            <a:r>
              <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0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pháp</a:t>
            </a:r>
            <a:r>
              <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t>
            </a:r>
          </a:p>
        </p:txBody>
      </p:sp>
      <p:sp>
        <p:nvSpPr>
          <p:cNvPr id="4" name="TextBox 3">
            <a:extLst>
              <a:ext uri="{FF2B5EF4-FFF2-40B4-BE49-F238E27FC236}">
                <a16:creationId xmlns:a16="http://schemas.microsoft.com/office/drawing/2014/main" id="{3FA2DA3F-C3AE-EEB1-B52E-C47DB712F34E}"/>
              </a:ext>
            </a:extLst>
          </p:cNvPr>
          <p:cNvSpPr txBox="1"/>
          <p:nvPr/>
        </p:nvSpPr>
        <p:spPr>
          <a:xfrm>
            <a:off x="275637" y="850482"/>
            <a:ext cx="8592722" cy="1881990"/>
          </a:xfrm>
          <a:prstGeom prst="rect">
            <a:avLst/>
          </a:prstGeom>
          <a:noFill/>
        </p:spPr>
        <p:txBody>
          <a:bodyPr wrap="square">
            <a:spAutoFit/>
          </a:bodyPr>
          <a:lstStyle/>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0" cap="none" spc="0" normalizeH="0" baseline="0" noProof="0">
                <a:ln>
                  <a:noFill/>
                </a:ln>
                <a:solidFill>
                  <a:sysClr val="windowText" lastClr="000000"/>
                </a:solidFill>
                <a:effectLst/>
                <a:uLnTx/>
                <a:uFillTx/>
              </a:rPr>
              <a:t>Aniline có khả năng tham gia phản ứng thế với nước bromine, sản phẩm thu được có kết tủa trắng. </a:t>
            </a:r>
            <a:endParaRPr kumimoji="0" lang="en-US" sz="2000" b="0" i="0" u="none" strike="noStrike" kern="0" cap="none" spc="0" normalizeH="0" baseline="0" noProof="0">
              <a:ln>
                <a:noFill/>
              </a:ln>
              <a:solidFill>
                <a:sysClr val="windowText" lastClr="000000"/>
              </a:solidFill>
              <a:effectLst/>
              <a:uLnTx/>
              <a:uFillTx/>
            </a:endParaRP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0" cap="none" spc="0" normalizeH="0" baseline="0" noProof="0">
                <a:ln>
                  <a:noFill/>
                </a:ln>
                <a:solidFill>
                  <a:sysClr val="windowText" lastClr="000000"/>
                </a:solidFill>
                <a:effectLst/>
                <a:uLnTx/>
                <a:uFillTx/>
              </a:rPr>
              <a:t>Benzene không phản ứng với nước bromine. </a:t>
            </a:r>
            <a:endParaRPr kumimoji="0" lang="en-US" sz="2000" b="0" i="0" u="none" strike="noStrike" kern="0" cap="none" spc="0" normalizeH="0" baseline="0" noProof="0">
              <a:ln>
                <a:noFill/>
              </a:ln>
              <a:solidFill>
                <a:sysClr val="windowText" lastClr="000000"/>
              </a:solidFill>
              <a:effectLst/>
              <a:uLnTx/>
              <a:uFillTx/>
            </a:endParaRPr>
          </a:p>
          <a:p>
            <a:pPr marR="0" lvl="0" algn="just" defTabSz="914400" eaLnBrk="1" fontAlgn="auto" latinLnBrk="0" hangingPunct="1">
              <a:lnSpc>
                <a:spcPct val="150000"/>
              </a:lnSpc>
              <a:spcBef>
                <a:spcPts val="0"/>
              </a:spcBef>
              <a:spcAft>
                <a:spcPts val="0"/>
              </a:spcAft>
              <a:buClrTx/>
              <a:buSzTx/>
              <a:tabLst/>
              <a:defRPr/>
            </a:pPr>
            <a:r>
              <a:rPr lang="vi-VN" sz="2000">
                <a:solidFill>
                  <a:sysClr val="windowText" lastClr="000000"/>
                </a:solidFill>
                <a:latin typeface="Arial" panose="020B0604020202020204" pitchFamily="34" charset="0"/>
                <a:cs typeface="Arial" panose="020B0604020202020204" pitchFamily="34" charset="0"/>
              </a:rPr>
              <a:t>→</a:t>
            </a:r>
            <a:r>
              <a:rPr lang="en-US" sz="2000">
                <a:solidFill>
                  <a:sysClr val="windowText" lastClr="000000"/>
                </a:solidFill>
                <a:latin typeface="Arial" panose="020B0604020202020204" pitchFamily="34" charset="0"/>
                <a:cs typeface="Arial" panose="020B0604020202020204" pitchFamily="34" charset="0"/>
              </a:rPr>
              <a:t> C</a:t>
            </a:r>
            <a:r>
              <a:rPr kumimoji="0" lang="vi-VN" sz="2000" b="0" i="0" u="none" strike="noStrike" kern="0" cap="none" spc="0" normalizeH="0" baseline="0" noProof="0">
                <a:ln>
                  <a:noFill/>
                </a:ln>
                <a:solidFill>
                  <a:sysClr val="windowText" lastClr="000000"/>
                </a:solidFill>
                <a:effectLst/>
                <a:uLnTx/>
                <a:uFillTx/>
              </a:rPr>
              <a:t>ó thể nhận biết aniline và benzene bằng phản ứng với nước bromine.</a:t>
            </a:r>
            <a:endParaRPr kumimoji="0" lang="vi-VN" sz="2000" b="0" i="0" u="none" strike="noStrike" kern="0" cap="none" spc="0" normalizeH="0" baseline="0" noProof="0" dirty="0">
              <a:ln>
                <a:noFill/>
              </a:ln>
              <a:solidFill>
                <a:sysClr val="windowText" lastClr="000000"/>
              </a:solidFill>
              <a:effectLst/>
              <a:uLnTx/>
              <a:uFillTx/>
            </a:endParaRPr>
          </a:p>
        </p:txBody>
      </p:sp>
      <p:pic>
        <p:nvPicPr>
          <p:cNvPr id="9" name="Picture 8">
            <a:extLst>
              <a:ext uri="{FF2B5EF4-FFF2-40B4-BE49-F238E27FC236}">
                <a16:creationId xmlns:a16="http://schemas.microsoft.com/office/drawing/2014/main" id="{F0EFDA02-ECA9-AF0F-F227-9088B2E44459}"/>
              </a:ext>
            </a:extLst>
          </p:cNvPr>
          <p:cNvPicPr>
            <a:picLocks noChangeAspect="1"/>
          </p:cNvPicPr>
          <p:nvPr/>
        </p:nvPicPr>
        <p:blipFill>
          <a:blip r:embed="rId2"/>
          <a:stretch>
            <a:fillRect/>
          </a:stretch>
        </p:blipFill>
        <p:spPr>
          <a:xfrm>
            <a:off x="8395446" y="4044083"/>
            <a:ext cx="630554" cy="1131176"/>
          </a:xfrm>
          <a:prstGeom prst="rect">
            <a:avLst/>
          </a:prstGeom>
        </p:spPr>
      </p:pic>
      <p:pic>
        <p:nvPicPr>
          <p:cNvPr id="10" name="Picture 9">
            <a:extLst>
              <a:ext uri="{FF2B5EF4-FFF2-40B4-BE49-F238E27FC236}">
                <a16:creationId xmlns:a16="http://schemas.microsoft.com/office/drawing/2014/main" id="{BE1C4FAE-CA76-CACC-BE0A-F50BE43D60F2}"/>
              </a:ext>
            </a:extLst>
          </p:cNvPr>
          <p:cNvPicPr>
            <a:picLocks noChangeAspect="1"/>
          </p:cNvPicPr>
          <p:nvPr/>
        </p:nvPicPr>
        <p:blipFill>
          <a:blip r:embed="rId3"/>
          <a:stretch>
            <a:fillRect/>
          </a:stretch>
        </p:blipFill>
        <p:spPr>
          <a:xfrm>
            <a:off x="611500" y="2817395"/>
            <a:ext cx="7920995" cy="2108524"/>
          </a:xfrm>
          <a:prstGeom prst="rect">
            <a:avLst/>
          </a:prstGeom>
        </p:spPr>
      </p:pic>
    </p:spTree>
    <p:extLst>
      <p:ext uri="{BB962C8B-B14F-4D97-AF65-F5344CB8AC3E}">
        <p14:creationId xmlns:p14="http://schemas.microsoft.com/office/powerpoint/2010/main" val="15397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4BA000F-F8BA-BCF9-46F8-E10465430401}"/>
              </a:ext>
            </a:extLst>
          </p:cNvPr>
          <p:cNvSpPr txBox="1"/>
          <p:nvPr/>
        </p:nvSpPr>
        <p:spPr>
          <a:xfrm>
            <a:off x="283583" y="1027418"/>
            <a:ext cx="4305349" cy="358437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200"/>
              <a:t>Nhóm NH</a:t>
            </a:r>
            <a:r>
              <a:rPr lang="en-US" sz="2200" baseline="-25000"/>
              <a:t>2</a:t>
            </a:r>
            <a:r>
              <a:rPr lang="en-US" sz="2200"/>
              <a:t> làm tăng khả năng phản ứng thế nguyên tử hydrogen trong vòng benzene của aniline.</a:t>
            </a:r>
          </a:p>
          <a:p>
            <a:pPr marL="342900" indent="-342900" algn="just">
              <a:lnSpc>
                <a:spcPct val="150000"/>
              </a:lnSpc>
              <a:buFont typeface="Arial" panose="020B0604020202020204" pitchFamily="34" charset="0"/>
              <a:buChar char="•"/>
            </a:pPr>
            <a:r>
              <a:rPr lang="en-US" sz="2200"/>
              <a:t>Phản ứng ưu tiên thế nguyên tử hydrogen ở các vị trí </a:t>
            </a:r>
            <a:r>
              <a:rPr lang="en-US" sz="2200" i="1"/>
              <a:t>ortho (o-) </a:t>
            </a:r>
            <a:r>
              <a:rPr lang="en-US" sz="2200"/>
              <a:t>và </a:t>
            </a:r>
            <a:r>
              <a:rPr lang="en-US" sz="2200" i="1"/>
              <a:t>para (p-) </a:t>
            </a:r>
            <a:r>
              <a:rPr lang="en-US" sz="2200"/>
              <a:t>của aniline.</a:t>
            </a:r>
          </a:p>
        </p:txBody>
      </p:sp>
      <p:grpSp>
        <p:nvGrpSpPr>
          <p:cNvPr id="18" name="Group 17">
            <a:extLst>
              <a:ext uri="{FF2B5EF4-FFF2-40B4-BE49-F238E27FC236}">
                <a16:creationId xmlns:a16="http://schemas.microsoft.com/office/drawing/2014/main" id="{CABAE3CB-2F52-C7EF-E46B-566B168BF541}"/>
              </a:ext>
            </a:extLst>
          </p:cNvPr>
          <p:cNvGrpSpPr/>
          <p:nvPr/>
        </p:nvGrpSpPr>
        <p:grpSpPr>
          <a:xfrm>
            <a:off x="3375837" y="0"/>
            <a:ext cx="2392326" cy="637953"/>
            <a:chOff x="3200400" y="-1"/>
            <a:chExt cx="2743200" cy="637953"/>
          </a:xfrm>
        </p:grpSpPr>
        <p:sp>
          <p:nvSpPr>
            <p:cNvPr id="19" name="Rectangle: Top Corners Rounded 18">
              <a:extLst>
                <a:ext uri="{FF2B5EF4-FFF2-40B4-BE49-F238E27FC236}">
                  <a16:creationId xmlns:a16="http://schemas.microsoft.com/office/drawing/2014/main" id="{BA1548C2-FEAB-AD5C-81E7-C83A809633F1}"/>
                </a:ext>
              </a:extLst>
            </p:cNvPr>
            <p:cNvSpPr/>
            <p:nvPr/>
          </p:nvSpPr>
          <p:spPr>
            <a:xfrm flipV="1">
              <a:off x="3200400" y="-1"/>
              <a:ext cx="2743200" cy="637953"/>
            </a:xfrm>
            <a:prstGeom prst="round2SameRect">
              <a:avLst>
                <a:gd name="adj1" fmla="val 32052"/>
                <a:gd name="adj2" fmla="val 0"/>
              </a:avLst>
            </a:prstGeom>
            <a:solidFill>
              <a:srgbClr val="4C4980"/>
            </a:solidFill>
            <a:ln w="25400" cap="flat" cmpd="sng" algn="ctr">
              <a:solidFill>
                <a:srgbClr val="4C498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20" name="TextBox 19">
              <a:extLst>
                <a:ext uri="{FF2B5EF4-FFF2-40B4-BE49-F238E27FC236}">
                  <a16:creationId xmlns:a16="http://schemas.microsoft.com/office/drawing/2014/main" id="{425326BF-49E8-2FE2-7FF4-5352418B4EC6}"/>
                </a:ext>
              </a:extLst>
            </p:cNvPr>
            <p:cNvSpPr txBox="1"/>
            <p:nvPr/>
          </p:nvSpPr>
          <p:spPr>
            <a:xfrm>
              <a:off x="3444949" y="57365"/>
              <a:ext cx="225410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rPr>
                <a:t>GHI NHỚ</a:t>
              </a:r>
            </a:p>
          </p:txBody>
        </p:sp>
      </p:grpSp>
      <p:sp>
        <p:nvSpPr>
          <p:cNvPr id="2" name="Freeform 8">
            <a:extLst>
              <a:ext uri="{FF2B5EF4-FFF2-40B4-BE49-F238E27FC236}">
                <a16:creationId xmlns:a16="http://schemas.microsoft.com/office/drawing/2014/main" id="{5CF8FD71-85E3-53C1-1D2C-DFDF431B8881}"/>
              </a:ext>
            </a:extLst>
          </p:cNvPr>
          <p:cNvSpPr/>
          <p:nvPr/>
        </p:nvSpPr>
        <p:spPr>
          <a:xfrm>
            <a:off x="4838651" y="1559121"/>
            <a:ext cx="4305349" cy="3584379"/>
          </a:xfrm>
          <a:custGeom>
            <a:avLst/>
            <a:gdLst/>
            <a:ahLst/>
            <a:cxnLst/>
            <a:rect l="l" t="t" r="r" b="b"/>
            <a:pathLst>
              <a:path w="3600506" h="3046928">
                <a:moveTo>
                  <a:pt x="0" y="0"/>
                </a:moveTo>
                <a:lnTo>
                  <a:pt x="3600506" y="0"/>
                </a:lnTo>
                <a:lnTo>
                  <a:pt x="3600506" y="3046928"/>
                </a:lnTo>
                <a:lnTo>
                  <a:pt x="0" y="304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25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2772A4-5BF0-1EF4-F4A9-9B3B3B723186}"/>
              </a:ext>
            </a:extLst>
          </p:cNvPr>
          <p:cNvGrpSpPr/>
          <p:nvPr/>
        </p:nvGrpSpPr>
        <p:grpSpPr>
          <a:xfrm>
            <a:off x="-1" y="-133350"/>
            <a:ext cx="7298268" cy="1305165"/>
            <a:chOff x="-1" y="-133350"/>
            <a:chExt cx="5712093" cy="1305165"/>
          </a:xfrm>
        </p:grpSpPr>
        <p:sp>
          <p:nvSpPr>
            <p:cNvPr id="3" name="Rectangle: Single Corner Rounded 2">
              <a:extLst>
                <a:ext uri="{FF2B5EF4-FFF2-40B4-BE49-F238E27FC236}">
                  <a16:creationId xmlns:a16="http://schemas.microsoft.com/office/drawing/2014/main" id="{41ABB4C7-8A19-7D29-98C3-F462FBB7CAF7}"/>
                </a:ext>
              </a:extLst>
            </p:cNvPr>
            <p:cNvSpPr/>
            <p:nvPr/>
          </p:nvSpPr>
          <p:spPr>
            <a:xfrm flipV="1">
              <a:off x="-1" y="-4"/>
              <a:ext cx="5712093" cy="1153340"/>
            </a:xfrm>
            <a:prstGeom prst="round1Rect">
              <a:avLst>
                <a:gd name="adj" fmla="val 3254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DF8F5-33F8-E79D-5621-FB8F8024B36C}"/>
                </a:ext>
              </a:extLst>
            </p:cNvPr>
            <p:cNvSpPr txBox="1"/>
            <p:nvPr/>
          </p:nvSpPr>
          <p:spPr>
            <a:xfrm>
              <a:off x="48774" y="-133350"/>
              <a:ext cx="5305946" cy="1305165"/>
            </a:xfrm>
            <a:prstGeom prst="rect">
              <a:avLst/>
            </a:prstGeom>
            <a:noFill/>
          </p:spPr>
          <p:txBody>
            <a:bodyPr wrap="square" rtlCol="0">
              <a:spAutoFit/>
            </a:bodyPr>
            <a:lstStyle/>
            <a:p>
              <a:pPr algn="ctr">
                <a:lnSpc>
                  <a:spcPct val="150000"/>
                </a:lnSpc>
              </a:pPr>
              <a:r>
                <a:rPr lang="en-US" sz="2800" b="1">
                  <a:solidFill>
                    <a:schemeClr val="tx1"/>
                  </a:solidFill>
                  <a:latin typeface="Arial" panose="020B0604020202020204" pitchFamily="34" charset="0"/>
                  <a:cs typeface="Arial" panose="020B0604020202020204" pitchFamily="34" charset="0"/>
                </a:rPr>
                <a:t>4. </a:t>
              </a:r>
              <a:r>
                <a:rPr lang="fr-FR" sz="28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PHẢN </a:t>
              </a:r>
              <a:r>
                <a:rPr lang="fr-FR" sz="2800" b="1">
                  <a:solidFill>
                    <a:schemeClr val="tx1"/>
                  </a:solidFill>
                  <a:effectLst/>
                  <a:latin typeface="Arial" panose="020B0604020202020204" pitchFamily="34" charset="0"/>
                  <a:ea typeface="Calibri" panose="020F0502020204030204" pitchFamily="34" charset="0"/>
                  <a:cs typeface="Arial" panose="020B0604020202020204" pitchFamily="34" charset="0"/>
                </a:rPr>
                <a:t>ỨNG TẠO PHỨC CỦA METHYLAMINE HOẶC ETHYLAMINE</a:t>
              </a:r>
              <a:endParaRPr lang="fr-FR" sz="2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16BABD20-4603-00C5-180F-30AE6D52704F}"/>
              </a:ext>
            </a:extLst>
          </p:cNvPr>
          <p:cNvGrpSpPr/>
          <p:nvPr/>
        </p:nvGrpSpPr>
        <p:grpSpPr>
          <a:xfrm>
            <a:off x="446566" y="1305161"/>
            <a:ext cx="8264689" cy="3838340"/>
            <a:chOff x="446566" y="1305161"/>
            <a:chExt cx="8264689" cy="3838340"/>
          </a:xfrm>
        </p:grpSpPr>
        <p:grpSp>
          <p:nvGrpSpPr>
            <p:cNvPr id="5" name="Group 4">
              <a:extLst>
                <a:ext uri="{FF2B5EF4-FFF2-40B4-BE49-F238E27FC236}">
                  <a16:creationId xmlns:a16="http://schemas.microsoft.com/office/drawing/2014/main" id="{38EBBD76-3284-18DF-92DF-1E67B4E4B960}"/>
                </a:ext>
              </a:extLst>
            </p:cNvPr>
            <p:cNvGrpSpPr/>
            <p:nvPr/>
          </p:nvGrpSpPr>
          <p:grpSpPr>
            <a:xfrm>
              <a:off x="446566" y="1305161"/>
              <a:ext cx="8264689" cy="3838340"/>
              <a:chOff x="446566" y="1305161"/>
              <a:chExt cx="8264689" cy="3838340"/>
            </a:xfrm>
          </p:grpSpPr>
          <p:sp>
            <p:nvSpPr>
              <p:cNvPr id="8" name="Rectangle: Top Corners Rounded 7">
                <a:extLst>
                  <a:ext uri="{FF2B5EF4-FFF2-40B4-BE49-F238E27FC236}">
                    <a16:creationId xmlns:a16="http://schemas.microsoft.com/office/drawing/2014/main" id="{DEFB5990-7895-740B-FA25-42FE879069E9}"/>
                  </a:ext>
                </a:extLst>
              </p:cNvPr>
              <p:cNvSpPr/>
              <p:nvPr/>
            </p:nvSpPr>
            <p:spPr>
              <a:xfrm>
                <a:off x="446566" y="1305161"/>
                <a:ext cx="8264689" cy="3838340"/>
              </a:xfrm>
              <a:prstGeom prst="round2SameRect">
                <a:avLst>
                  <a:gd name="adj1" fmla="val 5927"/>
                  <a:gd name="adj2" fmla="val 0"/>
                </a:avLst>
              </a:prstGeom>
              <a:solidFill>
                <a:srgbClr val="FFFFFF"/>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1EEE5"/>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2A3F5BF-F302-C57E-EE45-8B61546E3D40}"/>
                  </a:ext>
                </a:extLst>
              </p:cNvPr>
              <p:cNvGrpSpPr/>
              <p:nvPr/>
            </p:nvGrpSpPr>
            <p:grpSpPr>
              <a:xfrm>
                <a:off x="639017" y="1412783"/>
                <a:ext cx="7865965" cy="649975"/>
                <a:chOff x="845290" y="1407411"/>
                <a:chExt cx="7865965" cy="649975"/>
              </a:xfrm>
            </p:grpSpPr>
            <p:sp>
              <p:nvSpPr>
                <p:cNvPr id="10" name="TextBox 9">
                  <a:extLst>
                    <a:ext uri="{FF2B5EF4-FFF2-40B4-BE49-F238E27FC236}">
                      <a16:creationId xmlns:a16="http://schemas.microsoft.com/office/drawing/2014/main" id="{A8FF08B4-C6DD-F5FF-90DB-FB0FBD9DE8C8}"/>
                    </a:ext>
                  </a:extLst>
                </p:cNvPr>
                <p:cNvSpPr txBox="1"/>
                <p:nvPr/>
              </p:nvSpPr>
              <p:spPr>
                <a:xfrm>
                  <a:off x="1530052" y="1598586"/>
                  <a:ext cx="7181203" cy="430887"/>
                </a:xfrm>
                <a:prstGeom prst="rect">
                  <a:avLst/>
                </a:prstGeom>
                <a:noFill/>
              </p:spPr>
              <p:txBody>
                <a:bodyPr wrap="square">
                  <a:spAutoFit/>
                </a:bodyPr>
                <a:lstStyle/>
                <a:p>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Thí</a:t>
                  </a:r>
                  <a:r>
                    <a:rPr lang="fr-FR" sz="2200" b="1" dirty="0">
                      <a:solidFill>
                        <a:srgbClr val="B94F6B"/>
                      </a:solidFill>
                      <a:latin typeface="Arial" panose="020B0604020202020204" pitchFamily="34" charset="0"/>
                      <a:ea typeface="Calibri" panose="020F0502020204030204" pitchFamily="34" charset="0"/>
                      <a:cs typeface="Arial" panose="020B0604020202020204" pitchFamily="34" charset="0"/>
                    </a:rPr>
                    <a:t> </a:t>
                  </a:r>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nghiệm</a:t>
                  </a:r>
                  <a:r>
                    <a:rPr lang="fr-FR" sz="2200" b="1" dirty="0">
                      <a:solidFill>
                        <a:srgbClr val="B94F6B"/>
                      </a:solidFill>
                      <a:latin typeface="Arial" panose="020B0604020202020204" pitchFamily="34" charset="0"/>
                      <a:ea typeface="Calibri" panose="020F0502020204030204" pitchFamily="34" charset="0"/>
                      <a:cs typeface="Arial" panose="020B0604020202020204" pitchFamily="34" charset="0"/>
                    </a:rPr>
                    <a:t>: </a:t>
                  </a:r>
                  <a:r>
                    <a:rPr lang="fr-FR" sz="2200" b="1" dirty="0" err="1">
                      <a:solidFill>
                        <a:srgbClr val="B94F6B"/>
                      </a:solidFill>
                      <a:latin typeface="Arial" panose="020B0604020202020204" pitchFamily="34" charset="0"/>
                      <a:ea typeface="Calibri" panose="020F0502020204030204" pitchFamily="34" charset="0"/>
                      <a:cs typeface="Arial" panose="020B0604020202020204" pitchFamily="34" charset="0"/>
                    </a:rPr>
                    <a:t>Phản</a:t>
                  </a:r>
                  <a:r>
                    <a:rPr lang="fr-FR" sz="2200" b="1" dirty="0">
                      <a:solidFill>
                        <a:srgbClr val="B94F6B"/>
                      </a:solidFill>
                      <a:latin typeface="Arial" panose="020B0604020202020204" pitchFamily="34" charset="0"/>
                      <a:ea typeface="Calibri" panose="020F0502020204030204" pitchFamily="34" charset="0"/>
                      <a:cs typeface="Arial" panose="020B0604020202020204" pitchFamily="34" charset="0"/>
                    </a:rPr>
                    <a:t> </a:t>
                  </a:r>
                  <a:r>
                    <a:rPr lang="fr-FR" sz="2200" b="1" err="1">
                      <a:solidFill>
                        <a:srgbClr val="B94F6B"/>
                      </a:solidFill>
                      <a:latin typeface="Arial" panose="020B0604020202020204" pitchFamily="34" charset="0"/>
                      <a:ea typeface="Calibri" panose="020F0502020204030204" pitchFamily="34" charset="0"/>
                      <a:cs typeface="Arial" panose="020B0604020202020204" pitchFamily="34" charset="0"/>
                    </a:rPr>
                    <a:t>ứng</a:t>
                  </a:r>
                  <a:r>
                    <a:rPr lang="fr-FR" sz="2200" b="1">
                      <a:solidFill>
                        <a:srgbClr val="B94F6B"/>
                      </a:solidFill>
                      <a:latin typeface="Arial" panose="020B0604020202020204" pitchFamily="34" charset="0"/>
                      <a:ea typeface="Calibri" panose="020F0502020204030204" pitchFamily="34" charset="0"/>
                      <a:cs typeface="Arial" panose="020B0604020202020204" pitchFamily="34" charset="0"/>
                    </a:rPr>
                    <a:t> tạo phức của methylamine</a:t>
                  </a:r>
                  <a:endParaRPr lang="en-US" sz="2200" b="1" dirty="0">
                    <a:solidFill>
                      <a:srgbClr val="B94F6B"/>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CEA6E8E-6A61-CF7E-F11D-6DE150DCB512}"/>
                    </a:ext>
                  </a:extLst>
                </p:cNvPr>
                <p:cNvPicPr>
                  <a:picLocks noChangeAspect="1"/>
                </p:cNvPicPr>
                <p:nvPr/>
              </p:nvPicPr>
              <p:blipFill>
                <a:blip r:embed="rId2"/>
                <a:stretch>
                  <a:fillRect/>
                </a:stretch>
              </p:blipFill>
              <p:spPr>
                <a:xfrm>
                  <a:off x="845290" y="1407411"/>
                  <a:ext cx="654754" cy="649975"/>
                </a:xfrm>
                <a:prstGeom prst="rect">
                  <a:avLst/>
                </a:prstGeom>
              </p:spPr>
            </p:pic>
          </p:grpSp>
        </p:grpSp>
        <p:sp>
          <p:nvSpPr>
            <p:cNvPr id="12" name="TextBox 11">
              <a:extLst>
                <a:ext uri="{FF2B5EF4-FFF2-40B4-BE49-F238E27FC236}">
                  <a16:creationId xmlns:a16="http://schemas.microsoft.com/office/drawing/2014/main" id="{E12415E1-200D-55BA-174B-6A108519DEE1}"/>
                </a:ext>
              </a:extLst>
            </p:cNvPr>
            <p:cNvSpPr txBox="1"/>
            <p:nvPr/>
          </p:nvSpPr>
          <p:spPr>
            <a:xfrm>
              <a:off x="845290" y="2165902"/>
              <a:ext cx="1873044" cy="400110"/>
            </a:xfrm>
            <a:prstGeom prst="rect">
              <a:avLst/>
            </a:prstGeom>
            <a:noFill/>
          </p:spPr>
          <p:txBody>
            <a:bodyPr wrap="square" rtlCol="0">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0" cap="none" spc="0" normalizeH="0" baseline="0" noProof="0" dirty="0" err="1">
                  <a:ln>
                    <a:noFill/>
                  </a:ln>
                  <a:solidFill>
                    <a:sysClr val="windowText" lastClr="000000"/>
                  </a:solidFill>
                  <a:effectLst/>
                  <a:uLnTx/>
                  <a:uFillTx/>
                </a:rPr>
                <a:t>Chuẩn</a:t>
              </a:r>
              <a:r>
                <a:rPr kumimoji="0" lang="en-US" sz="2000" b="1" i="0" u="none" strike="noStrike" kern="0" cap="none" spc="0" normalizeH="0" baseline="0" noProof="0" dirty="0">
                  <a:ln>
                    <a:noFill/>
                  </a:ln>
                  <a:solidFill>
                    <a:sysClr val="windowText" lastClr="000000"/>
                  </a:solidFill>
                  <a:effectLst/>
                  <a:uLnTx/>
                  <a:uFillTx/>
                </a:rPr>
                <a:t> </a:t>
              </a:r>
              <a:r>
                <a:rPr kumimoji="0" lang="en-US" sz="2000" b="1" i="0" u="none" strike="noStrike" kern="0" cap="none" spc="0" normalizeH="0" baseline="0" noProof="0" dirty="0" err="1">
                  <a:ln>
                    <a:noFill/>
                  </a:ln>
                  <a:solidFill>
                    <a:sysClr val="windowText" lastClr="000000"/>
                  </a:solidFill>
                  <a:effectLst/>
                  <a:uLnTx/>
                  <a:uFillTx/>
                </a:rPr>
                <a:t>bị</a:t>
              </a:r>
              <a:r>
                <a:rPr kumimoji="0" lang="en-US" sz="2000" b="1" i="0" u="none" strike="noStrike" kern="0" cap="none" spc="0" normalizeH="0" baseline="0" noProof="0" dirty="0">
                  <a:ln>
                    <a:noFill/>
                  </a:ln>
                  <a:solidFill>
                    <a:sysClr val="windowText" lastClr="000000"/>
                  </a:solidFill>
                  <a:effectLst/>
                  <a:uLnTx/>
                  <a:uFillTx/>
                </a:rPr>
                <a:t>:</a:t>
              </a:r>
            </a:p>
          </p:txBody>
        </p:sp>
        <p:grpSp>
          <p:nvGrpSpPr>
            <p:cNvPr id="14" name="Group 13">
              <a:extLst>
                <a:ext uri="{FF2B5EF4-FFF2-40B4-BE49-F238E27FC236}">
                  <a16:creationId xmlns:a16="http://schemas.microsoft.com/office/drawing/2014/main" id="{0C104DB2-80FF-B97E-CB14-426AFBF74CC3}"/>
                </a:ext>
              </a:extLst>
            </p:cNvPr>
            <p:cNvGrpSpPr/>
            <p:nvPr/>
          </p:nvGrpSpPr>
          <p:grpSpPr>
            <a:xfrm>
              <a:off x="1116921" y="2796498"/>
              <a:ext cx="1743042" cy="2241925"/>
              <a:chOff x="3720377" y="2755429"/>
              <a:chExt cx="1743042" cy="2241925"/>
            </a:xfrm>
          </p:grpSpPr>
          <p:pic>
            <p:nvPicPr>
              <p:cNvPr id="24" name="Picture 23">
                <a:extLst>
                  <a:ext uri="{FF2B5EF4-FFF2-40B4-BE49-F238E27FC236}">
                    <a16:creationId xmlns:a16="http://schemas.microsoft.com/office/drawing/2014/main" id="{E2F2C771-A3B4-B2DF-6975-B0E97781D253}"/>
                  </a:ext>
                </a:extLst>
              </p:cNvPr>
              <p:cNvPicPr>
                <a:picLocks noChangeAspect="1"/>
              </p:cNvPicPr>
              <p:nvPr/>
            </p:nvPicPr>
            <p:blipFill>
              <a:blip r:embed="rId3"/>
              <a:srcRect/>
              <a:stretch/>
            </p:blipFill>
            <p:spPr>
              <a:xfrm>
                <a:off x="4033769" y="2755429"/>
                <a:ext cx="902141" cy="1329070"/>
              </a:xfrm>
              <a:prstGeom prst="rect">
                <a:avLst/>
              </a:prstGeom>
            </p:spPr>
          </p:pic>
          <p:sp>
            <p:nvSpPr>
              <p:cNvPr id="25" name="TextBox 24">
                <a:extLst>
                  <a:ext uri="{FF2B5EF4-FFF2-40B4-BE49-F238E27FC236}">
                    <a16:creationId xmlns:a16="http://schemas.microsoft.com/office/drawing/2014/main" id="{637DBC78-4B1E-46C4-0F5A-BADF97FCB762}"/>
                  </a:ext>
                </a:extLst>
              </p:cNvPr>
              <p:cNvSpPr txBox="1"/>
              <p:nvPr/>
            </p:nvSpPr>
            <p:spPr>
              <a:xfrm>
                <a:off x="3720377" y="4125320"/>
                <a:ext cx="1743042" cy="87203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Dung </a:t>
                </a:r>
                <a:r>
                  <a:rPr kumimoji="0" lang="en-US" sz="1800" b="0" i="0" u="none" strike="noStrike" kern="0" cap="none" spc="0" normalizeH="0" baseline="0" noProof="0" err="1">
                    <a:ln>
                      <a:noFill/>
                    </a:ln>
                    <a:solidFill>
                      <a:sysClr val="windowText" lastClr="000000"/>
                    </a:solidFill>
                    <a:effectLst/>
                    <a:uLnTx/>
                    <a:uFillTx/>
                  </a:rPr>
                  <a:t>dịch</a:t>
                </a:r>
                <a:r>
                  <a:rPr kumimoji="0" lang="en-US" sz="1800" b="0" i="0" u="none" strike="noStrike" kern="0" cap="none" spc="0" normalizeH="0" baseline="0" noProof="0">
                    <a:ln>
                      <a:noFill/>
                    </a:ln>
                    <a:solidFill>
                      <a:sysClr val="windowText" lastClr="000000"/>
                    </a:solidFill>
                    <a:effectLst/>
                    <a:uLnTx/>
                    <a:uFillTx/>
                  </a:rPr>
                  <a:t> CH</a:t>
                </a:r>
                <a:r>
                  <a:rPr kumimoji="0" lang="en-US" sz="1800" b="0" i="0" u="none" strike="noStrike" kern="0" cap="none" spc="0" normalizeH="0" baseline="-25000" noProof="0">
                    <a:ln>
                      <a:noFill/>
                    </a:ln>
                    <a:solidFill>
                      <a:sysClr val="windowText" lastClr="000000"/>
                    </a:solidFill>
                    <a:effectLst/>
                    <a:uLnTx/>
                    <a:uFillTx/>
                  </a:rPr>
                  <a:t>3</a:t>
                </a:r>
                <a:r>
                  <a:rPr kumimoji="0" lang="en-US" sz="1800" b="0" i="0" u="none" strike="noStrike" kern="0" cap="none" spc="0" normalizeH="0" noProof="0">
                    <a:ln>
                      <a:noFill/>
                    </a:ln>
                    <a:solidFill>
                      <a:sysClr val="windowText" lastClr="000000"/>
                    </a:solidFill>
                    <a:effectLst/>
                    <a:uLnTx/>
                    <a:uFillTx/>
                  </a:rPr>
                  <a:t>NH</a:t>
                </a:r>
                <a:r>
                  <a:rPr kumimoji="0" lang="en-US" sz="1800" b="0" i="0" u="none" strike="noStrike" kern="0" cap="none" spc="0" normalizeH="0" baseline="-25000" noProof="0">
                    <a:ln>
                      <a:noFill/>
                    </a:ln>
                    <a:solidFill>
                      <a:sysClr val="windowText" lastClr="000000"/>
                    </a:solidFill>
                    <a:effectLst/>
                    <a:uLnTx/>
                    <a:uFillTx/>
                  </a:rPr>
                  <a:t>2 </a:t>
                </a:r>
                <a:r>
                  <a:rPr kumimoji="0" lang="en-US" sz="1800" b="0" i="0" u="none" strike="noStrike" kern="0" cap="none" spc="0" normalizeH="0" noProof="0">
                    <a:ln>
                      <a:noFill/>
                    </a:ln>
                    <a:solidFill>
                      <a:sysClr val="windowText" lastClr="000000"/>
                    </a:solidFill>
                    <a:effectLst/>
                    <a:uLnTx/>
                    <a:uFillTx/>
                  </a:rPr>
                  <a:t>0,1M</a:t>
                </a: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5" name="Group 14">
              <a:extLst>
                <a:ext uri="{FF2B5EF4-FFF2-40B4-BE49-F238E27FC236}">
                  <a16:creationId xmlns:a16="http://schemas.microsoft.com/office/drawing/2014/main" id="{D4B87906-71FB-F122-3123-EF1FE97472AD}"/>
                </a:ext>
              </a:extLst>
            </p:cNvPr>
            <p:cNvGrpSpPr/>
            <p:nvPr/>
          </p:nvGrpSpPr>
          <p:grpSpPr>
            <a:xfrm>
              <a:off x="3161166" y="2796498"/>
              <a:ext cx="1483784" cy="2241925"/>
              <a:chOff x="3915527" y="2726075"/>
              <a:chExt cx="1483784" cy="2241925"/>
            </a:xfrm>
          </p:grpSpPr>
          <p:pic>
            <p:nvPicPr>
              <p:cNvPr id="22" name="Picture 21">
                <a:extLst>
                  <a:ext uri="{FF2B5EF4-FFF2-40B4-BE49-F238E27FC236}">
                    <a16:creationId xmlns:a16="http://schemas.microsoft.com/office/drawing/2014/main" id="{32A09661-1689-1FAD-25C5-C89DB91C56E7}"/>
                  </a:ext>
                </a:extLst>
              </p:cNvPr>
              <p:cNvPicPr>
                <a:picLocks noChangeAspect="1"/>
              </p:cNvPicPr>
              <p:nvPr/>
            </p:nvPicPr>
            <p:blipFill>
              <a:blip r:embed="rId4"/>
              <a:srcRect/>
              <a:stretch/>
            </p:blipFill>
            <p:spPr>
              <a:xfrm>
                <a:off x="4206349" y="2726075"/>
                <a:ext cx="902141" cy="1329069"/>
              </a:xfrm>
              <a:prstGeom prst="rect">
                <a:avLst/>
              </a:prstGeom>
            </p:spPr>
          </p:pic>
          <p:sp>
            <p:nvSpPr>
              <p:cNvPr id="23" name="TextBox 22">
                <a:extLst>
                  <a:ext uri="{FF2B5EF4-FFF2-40B4-BE49-F238E27FC236}">
                    <a16:creationId xmlns:a16="http://schemas.microsoft.com/office/drawing/2014/main" id="{942F1030-E64A-DCFF-52E3-9AF3D7CA774A}"/>
                  </a:ext>
                </a:extLst>
              </p:cNvPr>
              <p:cNvSpPr txBox="1"/>
              <p:nvPr/>
            </p:nvSpPr>
            <p:spPr>
              <a:xfrm>
                <a:off x="3915527" y="4095966"/>
                <a:ext cx="1483784" cy="87203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Dung dịch CuSO</a:t>
                </a:r>
                <a:r>
                  <a:rPr kumimoji="0" lang="en-US" sz="1800" b="0" i="0" u="none" strike="noStrike" kern="0" cap="none" spc="0" normalizeH="0" baseline="-25000" noProof="0">
                    <a:ln>
                      <a:noFill/>
                    </a:ln>
                    <a:solidFill>
                      <a:sysClr val="windowText" lastClr="000000"/>
                    </a:solidFill>
                    <a:effectLst/>
                    <a:uLnTx/>
                    <a:uFillTx/>
                  </a:rPr>
                  <a:t>4</a:t>
                </a:r>
                <a:r>
                  <a:rPr kumimoji="0" lang="en-US" sz="1800" b="0" i="0" u="none" strike="noStrike" kern="0" cap="none" spc="0" normalizeH="0" noProof="0">
                    <a:ln>
                      <a:noFill/>
                    </a:ln>
                    <a:solidFill>
                      <a:sysClr val="windowText" lastClr="000000"/>
                    </a:solidFill>
                    <a:effectLst/>
                    <a:uLnTx/>
                    <a:uFillTx/>
                  </a:rPr>
                  <a:t> 0,1M</a:t>
                </a: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6" name="Group 15">
              <a:extLst>
                <a:ext uri="{FF2B5EF4-FFF2-40B4-BE49-F238E27FC236}">
                  <a16:creationId xmlns:a16="http://schemas.microsoft.com/office/drawing/2014/main" id="{4DA2AC90-FAFF-9B27-67B0-F77A478C11F7}"/>
                </a:ext>
              </a:extLst>
            </p:cNvPr>
            <p:cNvGrpSpPr/>
            <p:nvPr/>
          </p:nvGrpSpPr>
          <p:grpSpPr>
            <a:xfrm>
              <a:off x="5273146" y="2523677"/>
              <a:ext cx="1024927" cy="2514746"/>
              <a:chOff x="7438774" y="2482608"/>
              <a:chExt cx="1024927" cy="2514746"/>
            </a:xfrm>
          </p:grpSpPr>
          <p:pic>
            <p:nvPicPr>
              <p:cNvPr id="20" name="Picture 19">
                <a:extLst>
                  <a:ext uri="{FF2B5EF4-FFF2-40B4-BE49-F238E27FC236}">
                    <a16:creationId xmlns:a16="http://schemas.microsoft.com/office/drawing/2014/main" id="{A9713477-B209-D9F7-5D0D-39ED3E0E8B6B}"/>
                  </a:ext>
                </a:extLst>
              </p:cNvPr>
              <p:cNvPicPr>
                <a:picLocks noChangeAspect="1"/>
              </p:cNvPicPr>
              <p:nvPr/>
            </p:nvPicPr>
            <p:blipFill>
              <a:blip r:embed="rId5"/>
              <a:srcRect/>
              <a:stretch/>
            </p:blipFill>
            <p:spPr>
              <a:xfrm>
                <a:off x="7797044" y="2482608"/>
                <a:ext cx="308386" cy="1642712"/>
              </a:xfrm>
              <a:prstGeom prst="rect">
                <a:avLst/>
              </a:prstGeom>
            </p:spPr>
          </p:pic>
          <p:sp>
            <p:nvSpPr>
              <p:cNvPr id="21" name="TextBox 20">
                <a:extLst>
                  <a:ext uri="{FF2B5EF4-FFF2-40B4-BE49-F238E27FC236}">
                    <a16:creationId xmlns:a16="http://schemas.microsoft.com/office/drawing/2014/main" id="{4BA8E03C-DB63-B285-DC60-8B5923A7869E}"/>
                  </a:ext>
                </a:extLst>
              </p:cNvPr>
              <p:cNvSpPr txBox="1"/>
              <p:nvPr/>
            </p:nvSpPr>
            <p:spPr>
              <a:xfrm>
                <a:off x="7438774" y="4125320"/>
                <a:ext cx="1024927" cy="87203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Ống</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nghiệm</a:t>
                </a: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7" name="Group 16">
              <a:extLst>
                <a:ext uri="{FF2B5EF4-FFF2-40B4-BE49-F238E27FC236}">
                  <a16:creationId xmlns:a16="http://schemas.microsoft.com/office/drawing/2014/main" id="{96950D1C-4D68-9D9D-7369-625BC3935EBB}"/>
                </a:ext>
              </a:extLst>
            </p:cNvPr>
            <p:cNvGrpSpPr/>
            <p:nvPr/>
          </p:nvGrpSpPr>
          <p:grpSpPr>
            <a:xfrm>
              <a:off x="6823884" y="2934772"/>
              <a:ext cx="1406000" cy="2062829"/>
              <a:chOff x="6646372" y="2873221"/>
              <a:chExt cx="1406000" cy="2062829"/>
            </a:xfrm>
          </p:grpSpPr>
          <p:pic>
            <p:nvPicPr>
              <p:cNvPr id="18" name="Picture 17">
                <a:extLst>
                  <a:ext uri="{FF2B5EF4-FFF2-40B4-BE49-F238E27FC236}">
                    <a16:creationId xmlns:a16="http://schemas.microsoft.com/office/drawing/2014/main" id="{287F87B0-A28D-7173-5A83-7AF58B1A7D5E}"/>
                  </a:ext>
                </a:extLst>
              </p:cNvPr>
              <p:cNvPicPr>
                <a:picLocks noChangeAspect="1"/>
              </p:cNvPicPr>
              <p:nvPr/>
            </p:nvPicPr>
            <p:blipFill>
              <a:blip r:embed="rId6"/>
              <a:stretch>
                <a:fillRect/>
              </a:stretch>
            </p:blipFill>
            <p:spPr>
              <a:xfrm rot="21062735">
                <a:off x="6718959" y="2873221"/>
                <a:ext cx="1333413" cy="1037099"/>
              </a:xfrm>
              <a:prstGeom prst="rect">
                <a:avLst/>
              </a:prstGeom>
            </p:spPr>
          </p:pic>
          <p:sp>
            <p:nvSpPr>
              <p:cNvPr id="19" name="TextBox 18">
                <a:extLst>
                  <a:ext uri="{FF2B5EF4-FFF2-40B4-BE49-F238E27FC236}">
                    <a16:creationId xmlns:a16="http://schemas.microsoft.com/office/drawing/2014/main" id="{C5DB58B9-37E3-630E-EB6D-26DB5C016D65}"/>
                  </a:ext>
                </a:extLst>
              </p:cNvPr>
              <p:cNvSpPr txBox="1"/>
              <p:nvPr/>
            </p:nvSpPr>
            <p:spPr>
              <a:xfrm>
                <a:off x="6646372" y="4064016"/>
                <a:ext cx="1373761" cy="87203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Ống</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hút</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nhỏ</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giọt</a:t>
                </a:r>
                <a:endParaRPr kumimoji="0" lang="en-US" sz="1800"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52566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121;p40">
            <a:extLst>
              <a:ext uri="{FF2B5EF4-FFF2-40B4-BE49-F238E27FC236}">
                <a16:creationId xmlns:a16="http://schemas.microsoft.com/office/drawing/2014/main" id="{57B5F788-3352-6C1A-646A-2B4B8BA10811}"/>
              </a:ext>
            </a:extLst>
          </p:cNvPr>
          <p:cNvSpPr txBox="1">
            <a:spLocks/>
          </p:cNvSpPr>
          <p:nvPr/>
        </p:nvSpPr>
        <p:spPr>
          <a:xfrm>
            <a:off x="478342" y="2850739"/>
            <a:ext cx="6752192" cy="6888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a:buClr>
                <a:srgbClr val="243016"/>
              </a:buClr>
            </a:pPr>
            <a:r>
              <a:rPr lang="en-US" sz="4000">
                <a:solidFill>
                  <a:schemeClr val="bg2">
                    <a:lumMod val="50000"/>
                  </a:schemeClr>
                </a:solidFill>
                <a:latin typeface="Arial" panose="020B0604020202020204" pitchFamily="34" charset="0"/>
                <a:cs typeface="Arial" panose="020B0604020202020204" pitchFamily="34" charset="0"/>
              </a:rPr>
              <a:t>KHÁI NIỆM VÀ CẤU TRÚC</a:t>
            </a:r>
            <a:endParaRPr lang="en-US" sz="4000" dirty="0">
              <a:solidFill>
                <a:schemeClr val="bg2">
                  <a:lumMod val="50000"/>
                </a:schemeClr>
              </a:solidFill>
              <a:latin typeface="Arial" panose="020B0604020202020204" pitchFamily="34" charset="0"/>
              <a:cs typeface="Arial" panose="020B0604020202020204" pitchFamily="34" charset="0"/>
            </a:endParaRPr>
          </a:p>
        </p:txBody>
      </p:sp>
      <p:sp>
        <p:nvSpPr>
          <p:cNvPr id="10" name="Google Shape;1122;p40">
            <a:extLst>
              <a:ext uri="{FF2B5EF4-FFF2-40B4-BE49-F238E27FC236}">
                <a16:creationId xmlns:a16="http://schemas.microsoft.com/office/drawing/2014/main" id="{2131C3B1-44BF-B0A1-BA5C-F095FA28CB15}"/>
              </a:ext>
            </a:extLst>
          </p:cNvPr>
          <p:cNvSpPr txBox="1">
            <a:spLocks/>
          </p:cNvSpPr>
          <p:nvPr/>
        </p:nvSpPr>
        <p:spPr>
          <a:xfrm>
            <a:off x="574824" y="1500059"/>
            <a:ext cx="1030779" cy="927280"/>
          </a:xfrm>
          <a:prstGeom prst="rect">
            <a:avLst/>
          </a:prstGeom>
          <a:solidFill>
            <a:srgbClr val="9DCA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Sora"/>
              <a:buNone/>
              <a:defRPr sz="4000"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6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6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6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6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6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6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6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6000" b="1" i="0" u="none" strike="noStrike" cap="none">
                <a:solidFill>
                  <a:schemeClr val="lt1"/>
                </a:solidFill>
                <a:latin typeface="Sora"/>
                <a:ea typeface="Sora"/>
                <a:cs typeface="Sora"/>
                <a:sym typeface="Sora"/>
              </a:defRPr>
            </a:lvl9pPr>
          </a:lstStyle>
          <a:p>
            <a:pPr>
              <a:buClr>
                <a:srgbClr val="F1EEE5"/>
              </a:buClr>
            </a:pPr>
            <a:r>
              <a:rPr lang="en-US" sz="4800">
                <a:solidFill>
                  <a:srgbClr val="243016"/>
                </a:solidFill>
                <a:latin typeface="Arial" panose="020B0604020202020204" pitchFamily="34" charset="0"/>
                <a:cs typeface="Arial" panose="020B0604020202020204" pitchFamily="34" charset="0"/>
              </a:rPr>
              <a:t>I.</a:t>
            </a:r>
            <a:endParaRPr lang="en-US" sz="4800" dirty="0">
              <a:solidFill>
                <a:srgbClr val="243016"/>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CB34847-47D9-615E-AF9C-D8557C3900F3}"/>
              </a:ext>
            </a:extLst>
          </p:cNvPr>
          <p:cNvPicPr>
            <a:picLocks noChangeAspect="1"/>
          </p:cNvPicPr>
          <p:nvPr/>
        </p:nvPicPr>
        <p:blipFill>
          <a:blip r:embed="rId2"/>
          <a:stretch>
            <a:fillRect/>
          </a:stretch>
        </p:blipFill>
        <p:spPr>
          <a:xfrm>
            <a:off x="5086648" y="85115"/>
            <a:ext cx="3579011" cy="3380490"/>
          </a:xfrm>
          <a:prstGeom prst="rect">
            <a:avLst/>
          </a:prstGeom>
        </p:spPr>
      </p:pic>
      <p:pic>
        <p:nvPicPr>
          <p:cNvPr id="2" name="Google Shape;277;p5">
            <a:extLst>
              <a:ext uri="{FF2B5EF4-FFF2-40B4-BE49-F238E27FC236}">
                <a16:creationId xmlns:a16="http://schemas.microsoft.com/office/drawing/2014/main" id="{7BC40AE8-10EB-692D-FB72-728E214B9568}"/>
              </a:ext>
            </a:extLst>
          </p:cNvPr>
          <p:cNvPicPr preferRelativeResize="0"/>
          <p:nvPr/>
        </p:nvPicPr>
        <p:blipFill rotWithShape="1">
          <a:blip r:embed="rId3">
            <a:alphaModFix/>
          </a:blip>
          <a:srcRect/>
          <a:stretch/>
        </p:blipFill>
        <p:spPr>
          <a:xfrm>
            <a:off x="6920860" y="4577861"/>
            <a:ext cx="1921148" cy="392674"/>
          </a:xfrm>
          <a:prstGeom prst="rect">
            <a:avLst/>
          </a:prstGeom>
          <a:noFill/>
          <a:ln>
            <a:noFill/>
          </a:ln>
        </p:spPr>
      </p:pic>
    </p:spTree>
    <p:extLst>
      <p:ext uri="{BB962C8B-B14F-4D97-AF65-F5344CB8AC3E}">
        <p14:creationId xmlns:p14="http://schemas.microsoft.com/office/powerpoint/2010/main" val="2696254190"/>
      </p:ext>
    </p:extLst>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12E16D8-D6A5-93F4-068D-2FD9A9EAA227}"/>
              </a:ext>
            </a:extLst>
          </p:cNvPr>
          <p:cNvSpPr/>
          <p:nvPr/>
        </p:nvSpPr>
        <p:spPr>
          <a:xfrm>
            <a:off x="499730" y="344700"/>
            <a:ext cx="1743740" cy="510363"/>
          </a:xfrm>
          <a:prstGeom prst="roundRect">
            <a:avLst>
              <a:gd name="adj" fmla="val 16667"/>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Tiến</a:t>
            </a:r>
            <a:r>
              <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0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hành</a:t>
            </a:r>
            <a:r>
              <a:rPr kumimoji="0" lang="en-US" sz="20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t>
            </a:r>
          </a:p>
        </p:txBody>
      </p:sp>
      <p:pic>
        <p:nvPicPr>
          <p:cNvPr id="2" name="CH3NH2  CuSO4  Methyl amine  Copper sulfate _v720P">
            <a:hlinkClick r:id="" action="ppaction://media"/>
            <a:extLst>
              <a:ext uri="{FF2B5EF4-FFF2-40B4-BE49-F238E27FC236}">
                <a16:creationId xmlns:a16="http://schemas.microsoft.com/office/drawing/2014/main" id="{2F67B474-6748-C342-10F3-FDB259CD60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36812" y="1660211"/>
            <a:ext cx="3141784" cy="1767254"/>
          </a:xfrm>
          <a:prstGeom prst="rect">
            <a:avLst/>
          </a:prstGeom>
        </p:spPr>
      </p:pic>
      <p:sp>
        <p:nvSpPr>
          <p:cNvPr id="5" name="TextBox 4">
            <a:extLst>
              <a:ext uri="{FF2B5EF4-FFF2-40B4-BE49-F238E27FC236}">
                <a16:creationId xmlns:a16="http://schemas.microsoft.com/office/drawing/2014/main" id="{38733569-17ED-D5BE-B6AF-C4CA8262B4C5}"/>
              </a:ext>
            </a:extLst>
          </p:cNvPr>
          <p:cNvSpPr txBox="1"/>
          <p:nvPr/>
        </p:nvSpPr>
        <p:spPr>
          <a:xfrm>
            <a:off x="364263" y="1039175"/>
            <a:ext cx="5266070" cy="1881990"/>
          </a:xfrm>
          <a:prstGeom prst="rect">
            <a:avLst/>
          </a:prstGeom>
          <a:noFill/>
        </p:spPr>
        <p:txBody>
          <a:bodyPr wrap="square" rtlCol="0">
            <a:spAutoFit/>
          </a:bodyPr>
          <a:lstStyle/>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1" u="none" strike="noStrike" kern="0" cap="none" spc="0" normalizeH="0" baseline="0" noProof="0">
                <a:ln>
                  <a:noFill/>
                </a:ln>
                <a:solidFill>
                  <a:sysClr val="windowText" lastClr="000000"/>
                </a:solidFill>
                <a:effectLst/>
                <a:uLnTx/>
                <a:uFillTx/>
              </a:rPr>
              <a:t>Bước</a:t>
            </a:r>
            <a:r>
              <a:rPr kumimoji="0" lang="en-US" sz="2000" b="0" i="1" u="none" strike="noStrike" kern="0" cap="none" spc="0" normalizeH="0" noProof="0">
                <a:ln>
                  <a:noFill/>
                </a:ln>
                <a:solidFill>
                  <a:sysClr val="windowText" lastClr="000000"/>
                </a:solidFill>
                <a:effectLst/>
                <a:uLnTx/>
                <a:uFillTx/>
              </a:rPr>
              <a:t> 1: </a:t>
            </a:r>
            <a:r>
              <a:rPr kumimoji="0" lang="en-US" sz="2000" b="0" i="0" u="none" strike="noStrike" kern="0" cap="none" spc="0" normalizeH="0" noProof="0">
                <a:ln>
                  <a:noFill/>
                </a:ln>
                <a:solidFill>
                  <a:sysClr val="windowText" lastClr="000000"/>
                </a:solidFill>
                <a:effectLst/>
                <a:uLnTx/>
                <a:uFillTx/>
              </a:rPr>
              <a:t>Lấy khoảng 0,5 mL dung dịch CuSO</a:t>
            </a:r>
            <a:r>
              <a:rPr kumimoji="0" lang="en-US" sz="2000" b="0" i="0" u="none" strike="noStrike" kern="0" cap="none" spc="0" normalizeH="0" baseline="-25000" noProof="0">
                <a:ln>
                  <a:noFill/>
                </a:ln>
                <a:solidFill>
                  <a:sysClr val="windowText" lastClr="000000"/>
                </a:solidFill>
                <a:effectLst/>
                <a:uLnTx/>
                <a:uFillTx/>
              </a:rPr>
              <a:t>4</a:t>
            </a:r>
            <a:r>
              <a:rPr kumimoji="0" lang="en-US" sz="2000" b="0" i="0" u="none" strike="noStrike" kern="0" cap="none" spc="0" normalizeH="0" noProof="0">
                <a:ln>
                  <a:noFill/>
                </a:ln>
                <a:solidFill>
                  <a:sysClr val="windowText" lastClr="000000"/>
                </a:solidFill>
                <a:effectLst/>
                <a:uLnTx/>
                <a:uFillTx/>
              </a:rPr>
              <a:t> cho vào ống nghiệm.</a:t>
            </a: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i="1">
                <a:solidFill>
                  <a:sysClr val="windowText" lastClr="000000"/>
                </a:solidFill>
              </a:rPr>
              <a:t>Bước 2: </a:t>
            </a:r>
            <a:r>
              <a:rPr lang="en-US" sz="2000">
                <a:solidFill>
                  <a:sysClr val="windowText" lastClr="000000"/>
                </a:solidFill>
              </a:rPr>
              <a:t>Thêm tiếp từ từ khoảng 4 mL dung dịch CH</a:t>
            </a:r>
            <a:r>
              <a:rPr lang="en-US" sz="2000" baseline="-25000">
                <a:solidFill>
                  <a:sysClr val="windowText" lastClr="000000"/>
                </a:solidFill>
              </a:rPr>
              <a:t>3</a:t>
            </a:r>
            <a:r>
              <a:rPr lang="en-US" sz="2000">
                <a:solidFill>
                  <a:sysClr val="windowText" lastClr="000000"/>
                </a:solidFill>
              </a:rPr>
              <a:t>NH</a:t>
            </a:r>
            <a:r>
              <a:rPr lang="en-US" sz="2000" baseline="-25000">
                <a:solidFill>
                  <a:sysClr val="windowText" lastClr="000000"/>
                </a:solidFill>
              </a:rPr>
              <a:t>2,</a:t>
            </a:r>
            <a:r>
              <a:rPr lang="en-US" sz="2000">
                <a:solidFill>
                  <a:sysClr val="windowText" lastClr="000000"/>
                </a:solidFill>
              </a:rPr>
              <a:t> lắc đều ống nghiệm.</a:t>
            </a:r>
            <a:endParaRPr kumimoji="0" lang="en-US" sz="2000" b="0" i="0" u="none" strike="noStrike" kern="0" cap="none" spc="0" normalizeH="0" noProof="0">
              <a:ln>
                <a:noFill/>
              </a:ln>
              <a:solidFill>
                <a:sysClr val="windowText" lastClr="000000"/>
              </a:solidFill>
              <a:effectLst/>
              <a:uLnTx/>
              <a:uFillTx/>
            </a:endParaRPr>
          </a:p>
        </p:txBody>
      </p:sp>
      <p:pic>
        <p:nvPicPr>
          <p:cNvPr id="6" name="Picture 5">
            <a:extLst>
              <a:ext uri="{FF2B5EF4-FFF2-40B4-BE49-F238E27FC236}">
                <a16:creationId xmlns:a16="http://schemas.microsoft.com/office/drawing/2014/main" id="{018FF7B8-6E7F-21C6-53AD-F09EB2099AD7}"/>
              </a:ext>
            </a:extLst>
          </p:cNvPr>
          <p:cNvPicPr>
            <a:picLocks noChangeAspect="1"/>
          </p:cNvPicPr>
          <p:nvPr/>
        </p:nvPicPr>
        <p:blipFill>
          <a:blip r:embed="rId5"/>
          <a:stretch>
            <a:fillRect/>
          </a:stretch>
        </p:blipFill>
        <p:spPr>
          <a:xfrm>
            <a:off x="4284918" y="3163330"/>
            <a:ext cx="2254105" cy="1980170"/>
          </a:xfrm>
          <a:prstGeom prst="rect">
            <a:avLst/>
          </a:prstGeom>
        </p:spPr>
      </p:pic>
      <p:sp>
        <p:nvSpPr>
          <p:cNvPr id="7" name="Speech Bubble: Rectangle with Corners Rounded 6">
            <a:extLst>
              <a:ext uri="{FF2B5EF4-FFF2-40B4-BE49-F238E27FC236}">
                <a16:creationId xmlns:a16="http://schemas.microsoft.com/office/drawing/2014/main" id="{C9119E58-BD40-277D-8CAF-40192BB2E319}"/>
              </a:ext>
            </a:extLst>
          </p:cNvPr>
          <p:cNvSpPr/>
          <p:nvPr/>
        </p:nvSpPr>
        <p:spPr>
          <a:xfrm>
            <a:off x="672578" y="3163330"/>
            <a:ext cx="3141784" cy="1420393"/>
          </a:xfrm>
          <a:prstGeom prst="wedgeRoundRectCallout">
            <a:avLst>
              <a:gd name="adj1" fmla="val 68105"/>
              <a:gd name="adj2" fmla="val 3925"/>
              <a:gd name="adj3" fmla="val 16667"/>
            </a:avLst>
          </a:prstGeom>
          <a:solidFill>
            <a:srgbClr val="FFFFFF"/>
          </a:solidFill>
          <a:ln w="12700" cap="flat" cmpd="sng" algn="ctr">
            <a:solidFill>
              <a:srgbClr val="F02425">
                <a:shade val="15000"/>
              </a:srgbClr>
            </a:solidFill>
            <a:prstDash val="solid"/>
          </a:ln>
          <a:effectLst/>
        </p:spPr>
        <p:txBody>
          <a:bodyPr rtlCol="0" anchor="ctr"/>
          <a:lstStyle/>
          <a:p>
            <a:pPr lvl="0" algn="just">
              <a:lnSpc>
                <a:spcPct val="150000"/>
              </a:lnSpc>
              <a:buClrTx/>
              <a:defRPr/>
            </a:pPr>
            <a:r>
              <a:rPr lang="vi-VN" sz="2000">
                <a:ea typeface="+mn-ea"/>
                <a:cs typeface="Arial" panose="020B0604020202020204" pitchFamily="34" charset="0"/>
              </a:rPr>
              <a:t>Tiến hành thí nghiệm 3, nêu hiện tượng và giải thích kết quả thí nghiệm. </a:t>
            </a:r>
            <a:endParaRPr kumimoji="0" lang="en-US" sz="2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 name="TextBox 7">
            <a:extLst>
              <a:ext uri="{FF2B5EF4-FFF2-40B4-BE49-F238E27FC236}">
                <a16:creationId xmlns:a16="http://schemas.microsoft.com/office/drawing/2014/main" id="{327ACEC4-FE6B-BE4A-E399-CA15A637BC1F}"/>
              </a:ext>
            </a:extLst>
          </p:cNvPr>
          <p:cNvSpPr txBox="1"/>
          <p:nvPr/>
        </p:nvSpPr>
        <p:spPr>
          <a:xfrm>
            <a:off x="6539023" y="1235223"/>
            <a:ext cx="198002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effectLst/>
                <a:uLnTx/>
                <a:uFillTx/>
              </a:rPr>
              <a:t>Video </a:t>
            </a:r>
            <a:r>
              <a:rPr kumimoji="0" lang="en-US" sz="1800" b="0" i="1" u="none" strike="noStrike" kern="0" cap="none" spc="0" normalizeH="0" baseline="0" noProof="0" dirty="0" err="1">
                <a:ln>
                  <a:noFill/>
                </a:ln>
                <a:effectLst/>
                <a:uLnTx/>
                <a:uFillTx/>
              </a:rPr>
              <a:t>tham</a:t>
            </a:r>
            <a:r>
              <a:rPr kumimoji="0" lang="en-US" sz="1800" b="0" i="1" u="none" strike="noStrike" kern="0" cap="none" spc="0" normalizeH="0" baseline="0" noProof="0" dirty="0">
                <a:ln>
                  <a:noFill/>
                </a:ln>
                <a:effectLst/>
                <a:uLnTx/>
                <a:uFillTx/>
              </a:rPr>
              <a:t> </a:t>
            </a:r>
            <a:r>
              <a:rPr kumimoji="0" lang="en-US" sz="1800" b="0" i="1" u="none" strike="noStrike" kern="0" cap="none" spc="0" normalizeH="0" baseline="0" noProof="0" dirty="0" err="1">
                <a:ln>
                  <a:noFill/>
                </a:ln>
                <a:effectLst/>
                <a:uLnTx/>
                <a:uFillTx/>
              </a:rPr>
              <a:t>khảo</a:t>
            </a:r>
            <a:r>
              <a:rPr kumimoji="0" lang="en-US" sz="1800" b="0" i="1" u="none" strike="noStrike" kern="0" cap="none" spc="0" normalizeH="0" baseline="0" noProof="0" dirty="0">
                <a:ln>
                  <a:noFill/>
                </a:ln>
                <a:effectLst/>
                <a:uLnTx/>
                <a:uFillTx/>
              </a:rPr>
              <a:t>:</a:t>
            </a:r>
          </a:p>
        </p:txBody>
      </p:sp>
      <p:pic>
        <p:nvPicPr>
          <p:cNvPr id="9" name="Picture 8">
            <a:extLst>
              <a:ext uri="{FF2B5EF4-FFF2-40B4-BE49-F238E27FC236}">
                <a16:creationId xmlns:a16="http://schemas.microsoft.com/office/drawing/2014/main" id="{9BC2C0B2-C2CA-29AE-77C8-8C9BF590287C}"/>
              </a:ext>
            </a:extLst>
          </p:cNvPr>
          <p:cNvPicPr>
            <a:picLocks noChangeAspect="1"/>
          </p:cNvPicPr>
          <p:nvPr/>
        </p:nvPicPr>
        <p:blipFill>
          <a:blip r:embed="rId6"/>
          <a:stretch>
            <a:fillRect/>
          </a:stretch>
        </p:blipFill>
        <p:spPr>
          <a:xfrm>
            <a:off x="7104480" y="2171448"/>
            <a:ext cx="806448" cy="800604"/>
          </a:xfrm>
          <a:prstGeom prst="rect">
            <a:avLst/>
          </a:prstGeom>
        </p:spPr>
      </p:pic>
    </p:spTree>
    <p:extLst>
      <p:ext uri="{BB962C8B-B14F-4D97-AF65-F5344CB8AC3E}">
        <p14:creationId xmlns:p14="http://schemas.microsoft.com/office/powerpoint/2010/main" val="255708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6503" fill="hold"/>
                                        <p:tgtEl>
                                          <p:spTgt spid="2"/>
                                        </p:tgtEl>
                                      </p:cBhvr>
                                    </p:cmd>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0" fill="hold" display="0">
                  <p:stCondLst>
                    <p:cond delay="indefinite"/>
                  </p:stCondLst>
                  <p:endCondLst>
                    <p:cond evt="onNext" delay="0">
                      <p:tgtEl>
                        <p:sldTgt/>
                      </p:tgtEl>
                    </p:cond>
                  </p:endCondLst>
                </p:cTn>
                <p:tgtEl>
                  <p:spTgt spid="2"/>
                </p:tgtEl>
              </p:cMediaNode>
            </p:video>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5" grpId="0"/>
      <p:bldP spid="7"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2C508B9-4ADB-F48E-041E-FE3DA26CFE67}"/>
              </a:ext>
            </a:extLst>
          </p:cNvPr>
          <p:cNvGrpSpPr/>
          <p:nvPr/>
        </p:nvGrpSpPr>
        <p:grpSpPr>
          <a:xfrm>
            <a:off x="414512" y="1197822"/>
            <a:ext cx="3641021" cy="3528997"/>
            <a:chOff x="137472" y="1336045"/>
            <a:chExt cx="3641021" cy="3528997"/>
          </a:xfrm>
        </p:grpSpPr>
        <p:pic>
          <p:nvPicPr>
            <p:cNvPr id="5" name="Picture 4">
              <a:extLst>
                <a:ext uri="{FF2B5EF4-FFF2-40B4-BE49-F238E27FC236}">
                  <a16:creationId xmlns:a16="http://schemas.microsoft.com/office/drawing/2014/main" id="{AD574F26-CC54-67B2-ECA9-3A938B4942E9}"/>
                </a:ext>
              </a:extLst>
            </p:cNvPr>
            <p:cNvPicPr>
              <a:picLocks noChangeAspect="1"/>
            </p:cNvPicPr>
            <p:nvPr/>
          </p:nvPicPr>
          <p:blipFill>
            <a:blip r:embed="rId2"/>
            <a:srcRect t="348" b="348"/>
            <a:stretch/>
          </p:blipFill>
          <p:spPr>
            <a:xfrm>
              <a:off x="721869" y="1336045"/>
              <a:ext cx="2223350" cy="1954513"/>
            </a:xfrm>
            <a:prstGeom prst="roundRect">
              <a:avLst>
                <a:gd name="adj" fmla="val 3484"/>
              </a:avLst>
            </a:prstGeom>
          </p:spPr>
        </p:pic>
        <p:sp>
          <p:nvSpPr>
            <p:cNvPr id="6" name="TextBox 5">
              <a:extLst>
                <a:ext uri="{FF2B5EF4-FFF2-40B4-BE49-F238E27FC236}">
                  <a16:creationId xmlns:a16="http://schemas.microsoft.com/office/drawing/2014/main" id="{68ABCEE1-7676-2BD0-BE18-7116ADC61651}"/>
                </a:ext>
              </a:extLst>
            </p:cNvPr>
            <p:cNvSpPr txBox="1"/>
            <p:nvPr/>
          </p:nvSpPr>
          <p:spPr>
            <a:xfrm>
              <a:off x="137472" y="3444717"/>
              <a:ext cx="3641021" cy="14203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2000">
                  <a:effectLst/>
                  <a:latin typeface="+mn-lt"/>
                  <a:ea typeface="Calibri" panose="020F0502020204030204" pitchFamily="34" charset="0"/>
                  <a:cs typeface="Times New Roman" panose="02020603050405020304" pitchFamily="18" charset="0"/>
                </a:rPr>
                <a:t>Khi cho dung dịch CH</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NH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vào ống nghiệm chứa CuSO</a:t>
              </a:r>
              <a:r>
                <a:rPr lang="vi-VN" sz="2000" baseline="-25000">
                  <a:effectLst/>
                  <a:latin typeface="+mn-lt"/>
                  <a:ea typeface="Calibri" panose="020F0502020204030204" pitchFamily="34" charset="0"/>
                  <a:cs typeface="Times New Roman" panose="02020603050405020304" pitchFamily="18" charset="0"/>
                </a:rPr>
                <a:t>4</a:t>
              </a:r>
              <a:r>
                <a:rPr lang="vi-VN" sz="2000">
                  <a:effectLst/>
                  <a:latin typeface="+mn-lt"/>
                  <a:ea typeface="Calibri" panose="020F0502020204030204" pitchFamily="34" charset="0"/>
                  <a:cs typeface="Times New Roman" panose="02020603050405020304" pitchFamily="18" charset="0"/>
                </a:rPr>
                <a:t> sẽ xuất hiện kết tủa xanh lam</a:t>
              </a:r>
              <a:endParaRPr kumimoji="0" lang="en-US" sz="2400" b="0" u="none" strike="noStrike" kern="0" cap="none" spc="0" normalizeH="0" baseline="0" noProof="0" dirty="0">
                <a:ln>
                  <a:noFill/>
                </a:ln>
                <a:solidFill>
                  <a:sysClr val="windowText" lastClr="000000"/>
                </a:solidFill>
                <a:effectLst/>
                <a:uLnTx/>
                <a:uFillTx/>
                <a:latin typeface="+mn-lt"/>
                <a:cs typeface="Arial"/>
                <a:sym typeface="Arial"/>
              </a:endParaRPr>
            </a:p>
          </p:txBody>
        </p:sp>
      </p:grpSp>
      <p:grpSp>
        <p:nvGrpSpPr>
          <p:cNvPr id="7" name="Group 6">
            <a:extLst>
              <a:ext uri="{FF2B5EF4-FFF2-40B4-BE49-F238E27FC236}">
                <a16:creationId xmlns:a16="http://schemas.microsoft.com/office/drawing/2014/main" id="{CC84275C-92BC-7B33-95BE-D6984CB1C7B1}"/>
              </a:ext>
            </a:extLst>
          </p:cNvPr>
          <p:cNvGrpSpPr/>
          <p:nvPr/>
        </p:nvGrpSpPr>
        <p:grpSpPr>
          <a:xfrm>
            <a:off x="4799391" y="1197822"/>
            <a:ext cx="4023796" cy="3512168"/>
            <a:chOff x="4586740" y="1262762"/>
            <a:chExt cx="4023796" cy="3512168"/>
          </a:xfrm>
        </p:grpSpPr>
        <p:pic>
          <p:nvPicPr>
            <p:cNvPr id="8" name="Picture 7">
              <a:extLst>
                <a:ext uri="{FF2B5EF4-FFF2-40B4-BE49-F238E27FC236}">
                  <a16:creationId xmlns:a16="http://schemas.microsoft.com/office/drawing/2014/main" id="{8F35DC41-A305-3B04-1A38-9AFC4EE3A758}"/>
                </a:ext>
              </a:extLst>
            </p:cNvPr>
            <p:cNvPicPr>
              <a:picLocks noChangeAspect="1"/>
            </p:cNvPicPr>
            <p:nvPr/>
          </p:nvPicPr>
          <p:blipFill rotWithShape="1">
            <a:blip r:embed="rId3"/>
            <a:srcRect l="4902" r="6755" b="12773"/>
            <a:stretch/>
          </p:blipFill>
          <p:spPr>
            <a:xfrm>
              <a:off x="5422012" y="1262762"/>
              <a:ext cx="2353252" cy="1954513"/>
            </a:xfrm>
            <a:prstGeom prst="roundRect">
              <a:avLst>
                <a:gd name="adj" fmla="val 13351"/>
              </a:avLst>
            </a:prstGeom>
          </p:spPr>
        </p:pic>
        <p:sp>
          <p:nvSpPr>
            <p:cNvPr id="9" name="TextBox 8">
              <a:extLst>
                <a:ext uri="{FF2B5EF4-FFF2-40B4-BE49-F238E27FC236}">
                  <a16:creationId xmlns:a16="http://schemas.microsoft.com/office/drawing/2014/main" id="{25A21C2C-8A86-4413-EA86-34A03D045D7D}"/>
                </a:ext>
              </a:extLst>
            </p:cNvPr>
            <p:cNvSpPr txBox="1"/>
            <p:nvPr/>
          </p:nvSpPr>
          <p:spPr>
            <a:xfrm>
              <a:off x="4586740" y="3354605"/>
              <a:ext cx="4023796" cy="142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a:effectLst/>
                  <a:latin typeface="Arial" panose="020B0604020202020204" pitchFamily="34" charset="0"/>
                  <a:ea typeface="Calibri" panose="020F0502020204030204" pitchFamily="34" charset="0"/>
                  <a:cs typeface="Arial" panose="020B0604020202020204" pitchFamily="34" charset="0"/>
                </a:rPr>
                <a:t>K</a:t>
              </a:r>
              <a:r>
                <a:rPr lang="vi-VN" sz="2000">
                  <a:effectLst/>
                  <a:latin typeface="Arial" panose="020B0604020202020204" pitchFamily="34" charset="0"/>
                  <a:ea typeface="Calibri" panose="020F0502020204030204" pitchFamily="34" charset="0"/>
                  <a:cs typeface="Arial" panose="020B0604020202020204" pitchFamily="34" charset="0"/>
                </a:rPr>
                <a:t>hi thêm tiếp dung dịch CH</a:t>
              </a:r>
              <a:r>
                <a:rPr lang="vi-VN" sz="2000" baseline="-25000">
                  <a:effectLst/>
                  <a:latin typeface="Arial" panose="020B0604020202020204" pitchFamily="34" charset="0"/>
                  <a:ea typeface="Calibri" panose="020F0502020204030204" pitchFamily="34" charset="0"/>
                  <a:cs typeface="Arial" panose="020B0604020202020204" pitchFamily="34" charset="0"/>
                </a:rPr>
                <a:t>3</a:t>
              </a:r>
              <a:r>
                <a:rPr lang="vi-VN" sz="2000">
                  <a:effectLst/>
                  <a:latin typeface="Arial" panose="020B0604020202020204" pitchFamily="34" charset="0"/>
                  <a:ea typeface="Calibri" panose="020F0502020204030204" pitchFamily="34" charset="0"/>
                  <a:cs typeface="Arial" panose="020B0604020202020204" pitchFamily="34" charset="0"/>
                </a:rPr>
                <a:t>NH</a:t>
              </a:r>
              <a:r>
                <a:rPr lang="vi-VN" sz="2000" baseline="-25000">
                  <a:effectLst/>
                  <a:latin typeface="Arial" panose="020B0604020202020204" pitchFamily="34" charset="0"/>
                  <a:ea typeface="Calibri" panose="020F0502020204030204" pitchFamily="34" charset="0"/>
                  <a:cs typeface="Arial" panose="020B0604020202020204" pitchFamily="34" charset="0"/>
                </a:rPr>
                <a:t>2</a:t>
              </a:r>
              <a:r>
                <a:rPr lang="vi-VN" sz="2000">
                  <a:effectLst/>
                  <a:latin typeface="Arial" panose="020B0604020202020204" pitchFamily="34" charset="0"/>
                  <a:ea typeface="Calibri" panose="020F0502020204030204" pitchFamily="34" charset="0"/>
                  <a:cs typeface="Arial" panose="020B0604020202020204" pitchFamily="34" charset="0"/>
                </a:rPr>
                <a:t>, kết tủa tan dần và dung dịch có màu xanh thẫm. </a:t>
              </a:r>
              <a:endParaRPr kumimoji="0" lang="en-US" sz="2400" b="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cxnSp>
        <p:nvCxnSpPr>
          <p:cNvPr id="10" name="Straight Arrow Connector 9">
            <a:extLst>
              <a:ext uri="{FF2B5EF4-FFF2-40B4-BE49-F238E27FC236}">
                <a16:creationId xmlns:a16="http://schemas.microsoft.com/office/drawing/2014/main" id="{CA60E06D-D690-71FC-16E2-1D13B9C4832E}"/>
              </a:ext>
            </a:extLst>
          </p:cNvPr>
          <p:cNvCxnSpPr>
            <a:cxnSpLocks/>
          </p:cNvCxnSpPr>
          <p:nvPr/>
        </p:nvCxnSpPr>
        <p:spPr>
          <a:xfrm>
            <a:off x="3391786" y="2175078"/>
            <a:ext cx="2052084" cy="0"/>
          </a:xfrm>
          <a:prstGeom prst="straightConnector1">
            <a:avLst/>
          </a:prstGeom>
          <a:noFill/>
          <a:ln w="19050" cap="flat" cmpd="sng" algn="ctr">
            <a:solidFill>
              <a:srgbClr val="000000"/>
            </a:solidFill>
            <a:prstDash val="solid"/>
            <a:tailEnd type="stealth"/>
          </a:ln>
          <a:effectLst/>
        </p:spPr>
      </p:cxnSp>
      <p:sp>
        <p:nvSpPr>
          <p:cNvPr id="3" name="Rectangle: Rounded Corners 2">
            <a:extLst>
              <a:ext uri="{FF2B5EF4-FFF2-40B4-BE49-F238E27FC236}">
                <a16:creationId xmlns:a16="http://schemas.microsoft.com/office/drawing/2014/main" id="{68D27E27-BC41-5C11-247D-5553B4FBCF1F}"/>
              </a:ext>
            </a:extLst>
          </p:cNvPr>
          <p:cNvSpPr/>
          <p:nvPr/>
        </p:nvSpPr>
        <p:spPr>
          <a:xfrm>
            <a:off x="-351513" y="416681"/>
            <a:ext cx="2480758" cy="559500"/>
          </a:xfrm>
          <a:prstGeom prst="roundRect">
            <a:avLst>
              <a:gd name="adj" fmla="val 50000"/>
            </a:avLst>
          </a:prstGeom>
          <a:solidFill>
            <a:srgbClr val="94CE51">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Hiện</a:t>
            </a: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tượng</a:t>
            </a: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t>
            </a:r>
          </a:p>
        </p:txBody>
      </p:sp>
    </p:spTree>
    <p:extLst>
      <p:ext uri="{BB962C8B-B14F-4D97-AF65-F5344CB8AC3E}">
        <p14:creationId xmlns:p14="http://schemas.microsoft.com/office/powerpoint/2010/main" val="123494866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8F2E5"/>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ABE266-6588-9D9E-A69D-F71D8CCC227D}"/>
              </a:ext>
            </a:extLst>
          </p:cNvPr>
          <p:cNvSpPr/>
          <p:nvPr/>
        </p:nvSpPr>
        <p:spPr>
          <a:xfrm>
            <a:off x="-351513" y="416681"/>
            <a:ext cx="2480758" cy="559500"/>
          </a:xfrm>
          <a:prstGeom prst="roundRect">
            <a:avLst>
              <a:gd name="adj" fmla="val 50000"/>
            </a:avLst>
          </a:prstGeom>
          <a:solidFill>
            <a:srgbClr val="94CE51">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000000"/>
                </a:solidFill>
                <a:effectLst/>
                <a:uLnTx/>
                <a:uFillTx/>
                <a:latin typeface="Arial"/>
                <a:ea typeface="+mn-ea"/>
                <a:cs typeface="Arial" panose="020B0604020202020204" pitchFamily="34" charset="0"/>
              </a:rPr>
              <a:t>Giải</a:t>
            </a:r>
            <a:r>
              <a:rPr kumimoji="0" lang="en-US" sz="2200" b="1" i="0" u="none" strike="noStrike" kern="0" cap="none" spc="0" normalizeH="0" noProof="0">
                <a:ln>
                  <a:noFill/>
                </a:ln>
                <a:solidFill>
                  <a:srgbClr val="000000"/>
                </a:solidFill>
                <a:effectLst/>
                <a:uLnTx/>
                <a:uFillTx/>
                <a:latin typeface="Arial"/>
                <a:ea typeface="+mn-ea"/>
                <a:cs typeface="Arial" panose="020B0604020202020204" pitchFamily="34" charset="0"/>
              </a:rPr>
              <a:t> thích</a:t>
            </a:r>
            <a:r>
              <a:rPr kumimoji="0" lang="en-US" sz="2200" b="1" i="0" u="none" strike="noStrike" kern="0" cap="none" spc="0" normalizeH="0" baseline="0" noProof="0">
                <a:ln>
                  <a:noFill/>
                </a:ln>
                <a:solidFill>
                  <a:srgbClr val="000000"/>
                </a:solidFill>
                <a:effectLst/>
                <a:uLnTx/>
                <a:uFillTx/>
                <a:latin typeface="Arial"/>
                <a:ea typeface="+mn-ea"/>
                <a:cs typeface="Arial" panose="020B0604020202020204" pitchFamily="34" charset="0"/>
              </a:rPr>
              <a:t>:</a:t>
            </a:r>
            <a:endPar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8429EBB4-1435-F4A4-1878-BA096B6AF8CB}"/>
              </a:ext>
            </a:extLst>
          </p:cNvPr>
          <p:cNvSpPr txBox="1"/>
          <p:nvPr/>
        </p:nvSpPr>
        <p:spPr>
          <a:xfrm>
            <a:off x="661368" y="1457620"/>
            <a:ext cx="3266017" cy="2805320"/>
          </a:xfrm>
          <a:prstGeom prst="rect">
            <a:avLst/>
          </a:prstGeom>
          <a:noFill/>
        </p:spPr>
        <p:txBody>
          <a:bodyPr wrap="square">
            <a:spAutoFit/>
          </a:bodyPr>
          <a:lstStyle/>
          <a:p>
            <a:pPr algn="just">
              <a:lnSpc>
                <a:spcPct val="150000"/>
              </a:lnSpc>
            </a:pPr>
            <a:r>
              <a:rPr lang="vi-VN" sz="2000"/>
              <a:t>Methylamine có cặp electron hóa trị chưa liên kết của nguyên tử nitrogen hình thành liên kết cho – nhận với ion Cu</a:t>
            </a:r>
            <a:r>
              <a:rPr lang="en-US" sz="2000" baseline="30000"/>
              <a:t>2+</a:t>
            </a:r>
            <a:r>
              <a:rPr lang="vi-VN" sz="2000"/>
              <a:t> tạo thành phức chất.</a:t>
            </a:r>
            <a:endParaRPr lang="en-US" sz="2000"/>
          </a:p>
        </p:txBody>
      </p:sp>
      <p:grpSp>
        <p:nvGrpSpPr>
          <p:cNvPr id="39" name="Group 38">
            <a:extLst>
              <a:ext uri="{FF2B5EF4-FFF2-40B4-BE49-F238E27FC236}">
                <a16:creationId xmlns:a16="http://schemas.microsoft.com/office/drawing/2014/main" id="{DC0FF073-58B7-551A-E74F-B9CB5659851B}"/>
              </a:ext>
            </a:extLst>
          </p:cNvPr>
          <p:cNvGrpSpPr/>
          <p:nvPr/>
        </p:nvGrpSpPr>
        <p:grpSpPr>
          <a:xfrm>
            <a:off x="4322234" y="696431"/>
            <a:ext cx="4461933" cy="3996513"/>
            <a:chOff x="4119034" y="914401"/>
            <a:chExt cx="4461933" cy="3996513"/>
          </a:xfrm>
        </p:grpSpPr>
        <p:grpSp>
          <p:nvGrpSpPr>
            <p:cNvPr id="37" name="Group 36">
              <a:extLst>
                <a:ext uri="{FF2B5EF4-FFF2-40B4-BE49-F238E27FC236}">
                  <a16:creationId xmlns:a16="http://schemas.microsoft.com/office/drawing/2014/main" id="{9F15B9F6-69F8-48F4-E54A-B87880F4FD4F}"/>
                </a:ext>
              </a:extLst>
            </p:cNvPr>
            <p:cNvGrpSpPr/>
            <p:nvPr/>
          </p:nvGrpSpPr>
          <p:grpSpPr>
            <a:xfrm>
              <a:off x="4504268" y="914401"/>
              <a:ext cx="3598332" cy="3522133"/>
              <a:chOff x="4504268" y="914401"/>
              <a:chExt cx="3598332" cy="3522133"/>
            </a:xfrm>
          </p:grpSpPr>
          <p:sp>
            <p:nvSpPr>
              <p:cNvPr id="5" name="Left Bracket 4">
                <a:extLst>
                  <a:ext uri="{FF2B5EF4-FFF2-40B4-BE49-F238E27FC236}">
                    <a16:creationId xmlns:a16="http://schemas.microsoft.com/office/drawing/2014/main" id="{92B3D1FB-6023-84F8-D127-8623B92151CB}"/>
                  </a:ext>
                </a:extLst>
              </p:cNvPr>
              <p:cNvSpPr/>
              <p:nvPr/>
            </p:nvSpPr>
            <p:spPr>
              <a:xfrm>
                <a:off x="4504268" y="914401"/>
                <a:ext cx="270933" cy="3522133"/>
              </a:xfrm>
              <a:prstGeom prst="leftBracket">
                <a:avLst>
                  <a:gd name="adj" fmla="val 2083"/>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ket 5">
                <a:extLst>
                  <a:ext uri="{FF2B5EF4-FFF2-40B4-BE49-F238E27FC236}">
                    <a16:creationId xmlns:a16="http://schemas.microsoft.com/office/drawing/2014/main" id="{9571616F-142B-72DD-8871-E9317545B2AA}"/>
                  </a:ext>
                </a:extLst>
              </p:cNvPr>
              <p:cNvSpPr/>
              <p:nvPr/>
            </p:nvSpPr>
            <p:spPr>
              <a:xfrm flipH="1">
                <a:off x="7831667" y="914401"/>
                <a:ext cx="270933" cy="3522133"/>
              </a:xfrm>
              <a:prstGeom prst="leftBracket">
                <a:avLst>
                  <a:gd name="adj" fmla="val 2083"/>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F72D5459-89BF-25F9-71C5-DF42017625EF}"/>
                  </a:ext>
                </a:extLst>
              </p:cNvPr>
              <p:cNvSpPr txBox="1"/>
              <p:nvPr/>
            </p:nvSpPr>
            <p:spPr>
              <a:xfrm>
                <a:off x="5452534" y="2310140"/>
                <a:ext cx="1574800" cy="523220"/>
              </a:xfrm>
              <a:prstGeom prst="rect">
                <a:avLst/>
              </a:prstGeom>
              <a:noFill/>
            </p:spPr>
            <p:txBody>
              <a:bodyPr wrap="square" rtlCol="0">
                <a:spAutoFit/>
              </a:bodyPr>
              <a:lstStyle/>
              <a:p>
                <a:pPr algn="ctr"/>
                <a:r>
                  <a:rPr lang="en-US" sz="2800"/>
                  <a:t>Cu</a:t>
                </a:r>
              </a:p>
            </p:txBody>
          </p:sp>
          <p:grpSp>
            <p:nvGrpSpPr>
              <p:cNvPr id="19" name="Group 18">
                <a:extLst>
                  <a:ext uri="{FF2B5EF4-FFF2-40B4-BE49-F238E27FC236}">
                    <a16:creationId xmlns:a16="http://schemas.microsoft.com/office/drawing/2014/main" id="{663690E9-30C2-4A3F-2DF7-A5B44FD76018}"/>
                  </a:ext>
                </a:extLst>
              </p:cNvPr>
              <p:cNvGrpSpPr/>
              <p:nvPr/>
            </p:nvGrpSpPr>
            <p:grpSpPr>
              <a:xfrm>
                <a:off x="4643906" y="976181"/>
                <a:ext cx="1011767" cy="1161137"/>
                <a:chOff x="5046133" y="696431"/>
                <a:chExt cx="1011767" cy="1161137"/>
              </a:xfrm>
            </p:grpSpPr>
            <p:sp>
              <p:nvSpPr>
                <p:cNvPr id="15" name="TextBox 14">
                  <a:extLst>
                    <a:ext uri="{FF2B5EF4-FFF2-40B4-BE49-F238E27FC236}">
                      <a16:creationId xmlns:a16="http://schemas.microsoft.com/office/drawing/2014/main" id="{2B978547-EA3D-432F-8691-AE08E1BFF960}"/>
                    </a:ext>
                  </a:extLst>
                </p:cNvPr>
                <p:cNvSpPr txBox="1"/>
                <p:nvPr/>
              </p:nvSpPr>
              <p:spPr>
                <a:xfrm>
                  <a:off x="5046133" y="696431"/>
                  <a:ext cx="948267" cy="523220"/>
                </a:xfrm>
                <a:prstGeom prst="rect">
                  <a:avLst/>
                </a:prstGeom>
                <a:noFill/>
              </p:spPr>
              <p:txBody>
                <a:bodyPr wrap="square" rtlCol="0">
                  <a:spAutoFit/>
                </a:bodyPr>
                <a:lstStyle/>
                <a:p>
                  <a:pPr algn="ctr"/>
                  <a:r>
                    <a:rPr lang="en-US" sz="2800"/>
                    <a:t>H</a:t>
                  </a:r>
                  <a:r>
                    <a:rPr lang="en-US" sz="2800" baseline="-25000"/>
                    <a:t>3</a:t>
                  </a:r>
                  <a:r>
                    <a:rPr lang="en-US" sz="2800"/>
                    <a:t>C</a:t>
                  </a:r>
                </a:p>
              </p:txBody>
            </p:sp>
            <p:cxnSp>
              <p:nvCxnSpPr>
                <p:cNvPr id="17" name="Straight Connector 16">
                  <a:extLst>
                    <a:ext uri="{FF2B5EF4-FFF2-40B4-BE49-F238E27FC236}">
                      <a16:creationId xmlns:a16="http://schemas.microsoft.com/office/drawing/2014/main" id="{E116DE93-4CF0-D143-F036-3E40E9A4F12D}"/>
                    </a:ext>
                  </a:extLst>
                </p:cNvPr>
                <p:cNvCxnSpPr/>
                <p:nvPr/>
              </p:nvCxnSpPr>
              <p:spPr>
                <a:xfrm>
                  <a:off x="5723467" y="1151468"/>
                  <a:ext cx="0" cy="18288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AC2BE8A-3395-017A-1772-F23F9B821739}"/>
                    </a:ext>
                  </a:extLst>
                </p:cNvPr>
                <p:cNvSpPr txBox="1"/>
                <p:nvPr/>
              </p:nvSpPr>
              <p:spPr>
                <a:xfrm>
                  <a:off x="5109633" y="1334348"/>
                  <a:ext cx="948267" cy="523220"/>
                </a:xfrm>
                <a:prstGeom prst="rect">
                  <a:avLst/>
                </a:prstGeom>
                <a:noFill/>
              </p:spPr>
              <p:txBody>
                <a:bodyPr wrap="square" rtlCol="0">
                  <a:spAutoFit/>
                </a:bodyPr>
                <a:lstStyle/>
                <a:p>
                  <a:pPr algn="ctr"/>
                  <a:r>
                    <a:rPr lang="en-US" sz="2800"/>
                    <a:t>H</a:t>
                  </a:r>
                  <a:r>
                    <a:rPr lang="en-US" sz="2800" baseline="-25000"/>
                    <a:t>2</a:t>
                  </a:r>
                  <a:r>
                    <a:rPr lang="en-US" sz="2800"/>
                    <a:t>N:</a:t>
                  </a:r>
                </a:p>
              </p:txBody>
            </p:sp>
          </p:grpSp>
          <p:grpSp>
            <p:nvGrpSpPr>
              <p:cNvPr id="20" name="Group 19">
                <a:extLst>
                  <a:ext uri="{FF2B5EF4-FFF2-40B4-BE49-F238E27FC236}">
                    <a16:creationId xmlns:a16="http://schemas.microsoft.com/office/drawing/2014/main" id="{8052CB8E-EA7D-61DA-68BD-2F8AE484D48F}"/>
                  </a:ext>
                </a:extLst>
              </p:cNvPr>
              <p:cNvGrpSpPr/>
              <p:nvPr/>
            </p:nvGrpSpPr>
            <p:grpSpPr>
              <a:xfrm>
                <a:off x="6997700" y="976181"/>
                <a:ext cx="977901" cy="1161137"/>
                <a:chOff x="5016499" y="696431"/>
                <a:chExt cx="977901" cy="1161137"/>
              </a:xfrm>
            </p:grpSpPr>
            <p:sp>
              <p:nvSpPr>
                <p:cNvPr id="21" name="TextBox 20">
                  <a:extLst>
                    <a:ext uri="{FF2B5EF4-FFF2-40B4-BE49-F238E27FC236}">
                      <a16:creationId xmlns:a16="http://schemas.microsoft.com/office/drawing/2014/main" id="{80B3285E-88EA-A7D1-8E3A-31809E61DB8B}"/>
                    </a:ext>
                  </a:extLst>
                </p:cNvPr>
                <p:cNvSpPr txBox="1"/>
                <p:nvPr/>
              </p:nvSpPr>
              <p:spPr>
                <a:xfrm>
                  <a:off x="5046133" y="696431"/>
                  <a:ext cx="948267" cy="523220"/>
                </a:xfrm>
                <a:prstGeom prst="rect">
                  <a:avLst/>
                </a:prstGeom>
                <a:noFill/>
              </p:spPr>
              <p:txBody>
                <a:bodyPr wrap="square" rtlCol="0">
                  <a:spAutoFit/>
                </a:bodyPr>
                <a:lstStyle/>
                <a:p>
                  <a:pPr algn="ctr"/>
                  <a:r>
                    <a:rPr lang="en-US" sz="2800"/>
                    <a:t>CH</a:t>
                  </a:r>
                  <a:r>
                    <a:rPr lang="en-US" sz="2800" baseline="-25000"/>
                    <a:t>3</a:t>
                  </a:r>
                  <a:endParaRPr lang="en-US" sz="2800"/>
                </a:p>
              </p:txBody>
            </p:sp>
            <p:cxnSp>
              <p:nvCxnSpPr>
                <p:cNvPr id="22" name="Straight Connector 21">
                  <a:extLst>
                    <a:ext uri="{FF2B5EF4-FFF2-40B4-BE49-F238E27FC236}">
                      <a16:creationId xmlns:a16="http://schemas.microsoft.com/office/drawing/2014/main" id="{2071B769-302C-878E-6E72-EB7AF58BAF8E}"/>
                    </a:ext>
                  </a:extLst>
                </p:cNvPr>
                <p:cNvCxnSpPr/>
                <p:nvPr/>
              </p:nvCxnSpPr>
              <p:spPr>
                <a:xfrm>
                  <a:off x="5367866" y="1151468"/>
                  <a:ext cx="0" cy="18288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F41FA87-769B-B544-1089-2755DC8CB6C5}"/>
                    </a:ext>
                  </a:extLst>
                </p:cNvPr>
                <p:cNvSpPr txBox="1"/>
                <p:nvPr/>
              </p:nvSpPr>
              <p:spPr>
                <a:xfrm>
                  <a:off x="5016499" y="1334348"/>
                  <a:ext cx="948267" cy="523220"/>
                </a:xfrm>
                <a:prstGeom prst="rect">
                  <a:avLst/>
                </a:prstGeom>
                <a:noFill/>
              </p:spPr>
              <p:txBody>
                <a:bodyPr wrap="square" rtlCol="0">
                  <a:spAutoFit/>
                </a:bodyPr>
                <a:lstStyle/>
                <a:p>
                  <a:pPr algn="ctr"/>
                  <a:r>
                    <a:rPr lang="en-US" sz="2800"/>
                    <a:t>:NH</a:t>
                  </a:r>
                  <a:r>
                    <a:rPr lang="en-US" sz="2800" baseline="-25000"/>
                    <a:t>2</a:t>
                  </a:r>
                  <a:endParaRPr lang="en-US" sz="2800"/>
                </a:p>
              </p:txBody>
            </p:sp>
          </p:grpSp>
          <p:grpSp>
            <p:nvGrpSpPr>
              <p:cNvPr id="24" name="Group 23">
                <a:extLst>
                  <a:ext uri="{FF2B5EF4-FFF2-40B4-BE49-F238E27FC236}">
                    <a16:creationId xmlns:a16="http://schemas.microsoft.com/office/drawing/2014/main" id="{FD4AE5B8-7DF8-05C9-06E8-D1CC3A2B75B7}"/>
                  </a:ext>
                </a:extLst>
              </p:cNvPr>
              <p:cNvGrpSpPr/>
              <p:nvPr/>
            </p:nvGrpSpPr>
            <p:grpSpPr>
              <a:xfrm>
                <a:off x="4639670" y="3078250"/>
                <a:ext cx="952503" cy="1161137"/>
                <a:chOff x="5041897" y="696431"/>
                <a:chExt cx="952503" cy="1161137"/>
              </a:xfrm>
            </p:grpSpPr>
            <p:sp>
              <p:nvSpPr>
                <p:cNvPr id="25" name="TextBox 24">
                  <a:extLst>
                    <a:ext uri="{FF2B5EF4-FFF2-40B4-BE49-F238E27FC236}">
                      <a16:creationId xmlns:a16="http://schemas.microsoft.com/office/drawing/2014/main" id="{0F4F6676-D8A9-1AEB-DD96-1ACB15C4F490}"/>
                    </a:ext>
                  </a:extLst>
                </p:cNvPr>
                <p:cNvSpPr txBox="1"/>
                <p:nvPr/>
              </p:nvSpPr>
              <p:spPr>
                <a:xfrm>
                  <a:off x="5046133" y="696431"/>
                  <a:ext cx="948267" cy="523220"/>
                </a:xfrm>
                <a:prstGeom prst="rect">
                  <a:avLst/>
                </a:prstGeom>
                <a:noFill/>
              </p:spPr>
              <p:txBody>
                <a:bodyPr wrap="square" rtlCol="0">
                  <a:spAutoFit/>
                </a:bodyPr>
                <a:lstStyle/>
                <a:p>
                  <a:pPr algn="ctr"/>
                  <a:r>
                    <a:rPr lang="en-US" sz="2800"/>
                    <a:t>H</a:t>
                  </a:r>
                  <a:r>
                    <a:rPr lang="en-US" sz="2800" baseline="-25000"/>
                    <a:t>2</a:t>
                  </a:r>
                  <a:r>
                    <a:rPr lang="en-US" sz="2800"/>
                    <a:t>N:</a:t>
                  </a:r>
                </a:p>
              </p:txBody>
            </p:sp>
            <p:cxnSp>
              <p:nvCxnSpPr>
                <p:cNvPr id="26" name="Straight Connector 25">
                  <a:extLst>
                    <a:ext uri="{FF2B5EF4-FFF2-40B4-BE49-F238E27FC236}">
                      <a16:creationId xmlns:a16="http://schemas.microsoft.com/office/drawing/2014/main" id="{D74573C8-BD75-910F-D9F5-02478E69E4AE}"/>
                    </a:ext>
                  </a:extLst>
                </p:cNvPr>
                <p:cNvCxnSpPr/>
                <p:nvPr/>
              </p:nvCxnSpPr>
              <p:spPr>
                <a:xfrm>
                  <a:off x="5723467" y="1151468"/>
                  <a:ext cx="0" cy="18288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C14C5F7-3CBA-2EB3-E20B-76DD778B6F6B}"/>
                    </a:ext>
                  </a:extLst>
                </p:cNvPr>
                <p:cNvSpPr txBox="1"/>
                <p:nvPr/>
              </p:nvSpPr>
              <p:spPr>
                <a:xfrm>
                  <a:off x="5041897" y="1334348"/>
                  <a:ext cx="948267" cy="523220"/>
                </a:xfrm>
                <a:prstGeom prst="rect">
                  <a:avLst/>
                </a:prstGeom>
                <a:noFill/>
              </p:spPr>
              <p:txBody>
                <a:bodyPr wrap="square" rtlCol="0">
                  <a:spAutoFit/>
                </a:bodyPr>
                <a:lstStyle/>
                <a:p>
                  <a:pPr algn="ctr"/>
                  <a:r>
                    <a:rPr lang="en-US" sz="2800"/>
                    <a:t>H</a:t>
                  </a:r>
                  <a:r>
                    <a:rPr lang="en-US" sz="2800" baseline="-25000"/>
                    <a:t>3</a:t>
                  </a:r>
                  <a:r>
                    <a:rPr lang="en-US" sz="2800"/>
                    <a:t>C</a:t>
                  </a:r>
                </a:p>
              </p:txBody>
            </p:sp>
          </p:grpSp>
          <p:grpSp>
            <p:nvGrpSpPr>
              <p:cNvPr id="28" name="Group 27">
                <a:extLst>
                  <a:ext uri="{FF2B5EF4-FFF2-40B4-BE49-F238E27FC236}">
                    <a16:creationId xmlns:a16="http://schemas.microsoft.com/office/drawing/2014/main" id="{6DAC9C0B-F37E-7AC6-33EF-3849CE4674EA}"/>
                  </a:ext>
                </a:extLst>
              </p:cNvPr>
              <p:cNvGrpSpPr/>
              <p:nvPr/>
            </p:nvGrpSpPr>
            <p:grpSpPr>
              <a:xfrm>
                <a:off x="7027334" y="3078250"/>
                <a:ext cx="960967" cy="1161137"/>
                <a:chOff x="5046133" y="696431"/>
                <a:chExt cx="960967" cy="1161137"/>
              </a:xfrm>
            </p:grpSpPr>
            <p:sp>
              <p:nvSpPr>
                <p:cNvPr id="29" name="TextBox 28">
                  <a:extLst>
                    <a:ext uri="{FF2B5EF4-FFF2-40B4-BE49-F238E27FC236}">
                      <a16:creationId xmlns:a16="http://schemas.microsoft.com/office/drawing/2014/main" id="{FC42595D-36F9-83E8-F2B1-D65CDACC6482}"/>
                    </a:ext>
                  </a:extLst>
                </p:cNvPr>
                <p:cNvSpPr txBox="1"/>
                <p:nvPr/>
              </p:nvSpPr>
              <p:spPr>
                <a:xfrm>
                  <a:off x="5046133" y="696431"/>
                  <a:ext cx="948267" cy="523220"/>
                </a:xfrm>
                <a:prstGeom prst="rect">
                  <a:avLst/>
                </a:prstGeom>
                <a:noFill/>
              </p:spPr>
              <p:txBody>
                <a:bodyPr wrap="square" rtlCol="0">
                  <a:spAutoFit/>
                </a:bodyPr>
                <a:lstStyle/>
                <a:p>
                  <a:pPr algn="ctr"/>
                  <a:r>
                    <a:rPr lang="en-US" sz="2800"/>
                    <a:t>:NH</a:t>
                  </a:r>
                  <a:r>
                    <a:rPr lang="en-US" sz="2800" baseline="-25000"/>
                    <a:t>2</a:t>
                  </a:r>
                  <a:endParaRPr lang="en-US" sz="2800"/>
                </a:p>
              </p:txBody>
            </p:sp>
            <p:cxnSp>
              <p:nvCxnSpPr>
                <p:cNvPr id="30" name="Straight Connector 29">
                  <a:extLst>
                    <a:ext uri="{FF2B5EF4-FFF2-40B4-BE49-F238E27FC236}">
                      <a16:creationId xmlns:a16="http://schemas.microsoft.com/office/drawing/2014/main" id="{7DBE1DEA-D031-85F3-EC32-9FEC9E5D4F4B}"/>
                    </a:ext>
                  </a:extLst>
                </p:cNvPr>
                <p:cNvCxnSpPr/>
                <p:nvPr/>
              </p:nvCxnSpPr>
              <p:spPr>
                <a:xfrm>
                  <a:off x="5325535" y="1151468"/>
                  <a:ext cx="0" cy="18288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63E6201-85A2-63D9-28B1-7616D8F7BCDF}"/>
                    </a:ext>
                  </a:extLst>
                </p:cNvPr>
                <p:cNvSpPr txBox="1"/>
                <p:nvPr/>
              </p:nvSpPr>
              <p:spPr>
                <a:xfrm>
                  <a:off x="5058833" y="1334348"/>
                  <a:ext cx="948267" cy="523220"/>
                </a:xfrm>
                <a:prstGeom prst="rect">
                  <a:avLst/>
                </a:prstGeom>
                <a:noFill/>
              </p:spPr>
              <p:txBody>
                <a:bodyPr wrap="square" rtlCol="0">
                  <a:spAutoFit/>
                </a:bodyPr>
                <a:lstStyle/>
                <a:p>
                  <a:pPr algn="ctr"/>
                  <a:r>
                    <a:rPr lang="en-US" sz="2800"/>
                    <a:t>CH</a:t>
                  </a:r>
                  <a:r>
                    <a:rPr lang="en-US" sz="2800" baseline="-25000"/>
                    <a:t>3</a:t>
                  </a:r>
                  <a:endParaRPr lang="en-US" sz="2800"/>
                </a:p>
              </p:txBody>
            </p:sp>
          </p:grpSp>
          <p:cxnSp>
            <p:nvCxnSpPr>
              <p:cNvPr id="33" name="Straight Arrow Connector 32">
                <a:extLst>
                  <a:ext uri="{FF2B5EF4-FFF2-40B4-BE49-F238E27FC236}">
                    <a16:creationId xmlns:a16="http://schemas.microsoft.com/office/drawing/2014/main" id="{AFD8FF59-16C6-D379-912A-E3E0CDFC8291}"/>
                  </a:ext>
                </a:extLst>
              </p:cNvPr>
              <p:cNvCxnSpPr/>
              <p:nvPr/>
            </p:nvCxnSpPr>
            <p:spPr>
              <a:xfrm>
                <a:off x="5562538" y="2063249"/>
                <a:ext cx="410638" cy="377084"/>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52F8B46-E7DD-FA2C-62AD-AE54F3F62328}"/>
                  </a:ext>
                </a:extLst>
              </p:cNvPr>
              <p:cNvCxnSpPr>
                <a:cxnSpLocks/>
              </p:cNvCxnSpPr>
              <p:nvPr/>
            </p:nvCxnSpPr>
            <p:spPr>
              <a:xfrm flipH="1">
                <a:off x="6587062" y="2061989"/>
                <a:ext cx="410638" cy="377084"/>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13B5F7A-B607-A49B-8037-8C868EA49F8E}"/>
                  </a:ext>
                </a:extLst>
              </p:cNvPr>
              <p:cNvCxnSpPr>
                <a:cxnSpLocks/>
              </p:cNvCxnSpPr>
              <p:nvPr/>
            </p:nvCxnSpPr>
            <p:spPr>
              <a:xfrm flipV="1">
                <a:off x="5598493" y="2830135"/>
                <a:ext cx="410638" cy="377084"/>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EBC16C7-16FE-8FCE-373C-2CE823E7026F}"/>
                  </a:ext>
                </a:extLst>
              </p:cNvPr>
              <p:cNvCxnSpPr>
                <a:cxnSpLocks/>
              </p:cNvCxnSpPr>
              <p:nvPr/>
            </p:nvCxnSpPr>
            <p:spPr>
              <a:xfrm flipH="1" flipV="1">
                <a:off x="6623017" y="2828875"/>
                <a:ext cx="410638" cy="377084"/>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20F2EABE-7B74-D88E-180C-455F81864574}"/>
                </a:ext>
              </a:extLst>
            </p:cNvPr>
            <p:cNvSpPr txBox="1"/>
            <p:nvPr/>
          </p:nvSpPr>
          <p:spPr>
            <a:xfrm>
              <a:off x="4119034" y="4510804"/>
              <a:ext cx="4461933" cy="400110"/>
            </a:xfrm>
            <a:prstGeom prst="rect">
              <a:avLst/>
            </a:prstGeom>
            <a:noFill/>
          </p:spPr>
          <p:txBody>
            <a:bodyPr wrap="square" rtlCol="0">
              <a:spAutoFit/>
            </a:bodyPr>
            <a:lstStyle/>
            <a:p>
              <a:pPr algn="ctr"/>
              <a:r>
                <a:rPr lang="en-US" sz="2000"/>
                <a:t>Phức chất của methylamine với Cu</a:t>
              </a:r>
              <a:r>
                <a:rPr lang="en-US" sz="2000" baseline="30000"/>
                <a:t>2+</a:t>
              </a:r>
              <a:endParaRPr lang="en-US" sz="2000"/>
            </a:p>
          </p:txBody>
        </p:sp>
      </p:grpSp>
    </p:spTree>
    <p:extLst>
      <p:ext uri="{BB962C8B-B14F-4D97-AF65-F5344CB8AC3E}">
        <p14:creationId xmlns:p14="http://schemas.microsoft.com/office/powerpoint/2010/main" val="17239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5D2CBB-6B69-D4C4-2739-705D7816D831}"/>
              </a:ext>
            </a:extLst>
          </p:cNvPr>
          <p:cNvPicPr>
            <a:picLocks noChangeAspect="1"/>
          </p:cNvPicPr>
          <p:nvPr/>
        </p:nvPicPr>
        <p:blipFill>
          <a:blip r:embed="rId2"/>
          <a:stretch>
            <a:fillRect/>
          </a:stretch>
        </p:blipFill>
        <p:spPr>
          <a:xfrm>
            <a:off x="7827150" y="60867"/>
            <a:ext cx="1316850" cy="1255885"/>
          </a:xfrm>
          <a:prstGeom prst="rect">
            <a:avLst/>
          </a:prstGeom>
        </p:spPr>
      </p:pic>
      <p:sp>
        <p:nvSpPr>
          <p:cNvPr id="13" name="TextBox 12">
            <a:extLst>
              <a:ext uri="{FF2B5EF4-FFF2-40B4-BE49-F238E27FC236}">
                <a16:creationId xmlns:a16="http://schemas.microsoft.com/office/drawing/2014/main" id="{FF50A8AE-8EDF-3EAB-0B8A-299F2A4AF8CB}"/>
              </a:ext>
            </a:extLst>
          </p:cNvPr>
          <p:cNvSpPr txBox="1"/>
          <p:nvPr/>
        </p:nvSpPr>
        <p:spPr>
          <a:xfrm>
            <a:off x="593014" y="728885"/>
            <a:ext cx="3814045" cy="461665"/>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0" cap="none" spc="0" normalizeH="0" baseline="0" noProof="0" dirty="0" err="1">
                <a:ln>
                  <a:noFill/>
                </a:ln>
                <a:solidFill>
                  <a:sysClr val="windowText" lastClr="000000"/>
                </a:solidFill>
                <a:effectLst/>
                <a:uLnTx/>
                <a:uFillTx/>
                <a:latin typeface="Arial"/>
                <a:cs typeface="Arial"/>
                <a:sym typeface="Arial"/>
              </a:rPr>
              <a:t>Phương</a:t>
            </a:r>
            <a:r>
              <a:rPr kumimoji="0" lang="en-US" sz="2400" b="0" i="0" u="none" strike="noStrike" kern="0" cap="none" spc="0" normalizeH="0" baseline="0" noProof="0" dirty="0">
                <a:ln>
                  <a:noFill/>
                </a:ln>
                <a:solidFill>
                  <a:sysClr val="windowText" lastClr="000000"/>
                </a:solidFill>
                <a:effectLst/>
                <a:uLnTx/>
                <a:uFillTx/>
                <a:latin typeface="Arial"/>
                <a:cs typeface="Arial"/>
                <a:sym typeface="Arial"/>
              </a:rPr>
              <a:t> </a:t>
            </a:r>
            <a:r>
              <a:rPr kumimoji="0" lang="en-US" sz="2400" b="0" i="0" u="none" strike="noStrike" kern="0" cap="none" spc="0" normalizeH="0" baseline="0" noProof="0" dirty="0" err="1">
                <a:ln>
                  <a:noFill/>
                </a:ln>
                <a:solidFill>
                  <a:sysClr val="windowText" lastClr="000000"/>
                </a:solidFill>
                <a:effectLst/>
                <a:uLnTx/>
                <a:uFillTx/>
                <a:latin typeface="Arial"/>
                <a:cs typeface="Arial"/>
                <a:sym typeface="Arial"/>
              </a:rPr>
              <a:t>trình</a:t>
            </a:r>
            <a:r>
              <a:rPr kumimoji="0" lang="en-US" sz="2400" b="0" i="0" u="none" strike="noStrike" kern="0" cap="none" spc="0" normalizeH="0" baseline="0" noProof="0" dirty="0">
                <a:ln>
                  <a:noFill/>
                </a:ln>
                <a:solidFill>
                  <a:sysClr val="windowText" lastClr="000000"/>
                </a:solidFill>
                <a:effectLst/>
                <a:uLnTx/>
                <a:uFillTx/>
                <a:latin typeface="Arial"/>
                <a:cs typeface="Arial"/>
                <a:sym typeface="Arial"/>
              </a:rPr>
              <a:t> </a:t>
            </a:r>
            <a:r>
              <a:rPr kumimoji="0" lang="en-US" sz="2400" b="0" i="0" u="none" strike="noStrike" kern="0" cap="none" spc="0" normalizeH="0" baseline="0" noProof="0" dirty="0" err="1">
                <a:ln>
                  <a:noFill/>
                </a:ln>
                <a:solidFill>
                  <a:sysClr val="windowText" lastClr="000000"/>
                </a:solidFill>
                <a:effectLst/>
                <a:uLnTx/>
                <a:uFillTx/>
                <a:latin typeface="Arial"/>
                <a:cs typeface="Arial"/>
                <a:sym typeface="Arial"/>
              </a:rPr>
              <a:t>hóa</a:t>
            </a:r>
            <a:r>
              <a:rPr kumimoji="0" lang="en-US" sz="2400" b="0" i="0" u="none" strike="noStrike" kern="0" cap="none" spc="0" normalizeH="0" baseline="0" noProof="0" dirty="0">
                <a:ln>
                  <a:noFill/>
                </a:ln>
                <a:solidFill>
                  <a:sysClr val="windowText" lastClr="000000"/>
                </a:solidFill>
                <a:effectLst/>
                <a:uLnTx/>
                <a:uFillTx/>
                <a:latin typeface="Arial"/>
                <a:cs typeface="Arial"/>
                <a:sym typeface="Arial"/>
              </a:rPr>
              <a:t> </a:t>
            </a:r>
            <a:r>
              <a:rPr kumimoji="0" lang="en-US" sz="2400" b="0" i="0" u="none" strike="noStrike" kern="0" cap="none" spc="0" normalizeH="0" baseline="0" noProof="0" dirty="0" err="1">
                <a:ln>
                  <a:noFill/>
                </a:ln>
                <a:solidFill>
                  <a:sysClr val="windowText" lastClr="000000"/>
                </a:solidFill>
                <a:effectLst/>
                <a:uLnTx/>
                <a:uFillTx/>
                <a:latin typeface="Arial"/>
                <a:cs typeface="Arial"/>
                <a:sym typeface="Arial"/>
              </a:rPr>
              <a:t>học</a:t>
            </a:r>
            <a:r>
              <a:rPr kumimoji="0" lang="en-US" sz="2400" b="0" i="0" u="none" strike="noStrike" kern="0" cap="none" spc="0" normalizeH="0" baseline="0" noProof="0" dirty="0">
                <a:ln>
                  <a:noFill/>
                </a:ln>
                <a:solidFill>
                  <a:sysClr val="windowText" lastClr="000000"/>
                </a:solidFill>
                <a:effectLst/>
                <a:uLnTx/>
                <a:uFillTx/>
                <a:latin typeface="Arial"/>
                <a:cs typeface="Arial"/>
                <a:sym typeface="Arial"/>
              </a:rPr>
              <a:t>:</a:t>
            </a:r>
          </a:p>
        </p:txBody>
      </p:sp>
      <p:grpSp>
        <p:nvGrpSpPr>
          <p:cNvPr id="20" name="Group 19">
            <a:extLst>
              <a:ext uri="{FF2B5EF4-FFF2-40B4-BE49-F238E27FC236}">
                <a16:creationId xmlns:a16="http://schemas.microsoft.com/office/drawing/2014/main" id="{F4D7775F-7C0D-D7CA-FE06-9CEB67253AF8}"/>
              </a:ext>
            </a:extLst>
          </p:cNvPr>
          <p:cNvGrpSpPr/>
          <p:nvPr/>
        </p:nvGrpSpPr>
        <p:grpSpPr>
          <a:xfrm>
            <a:off x="593014" y="1685260"/>
            <a:ext cx="8064796" cy="919353"/>
            <a:chOff x="853648" y="1305230"/>
            <a:chExt cx="8064796" cy="919353"/>
          </a:xfrm>
        </p:grpSpPr>
        <p:sp>
          <p:nvSpPr>
            <p:cNvPr id="24" name="TextBox 23">
              <a:extLst>
                <a:ext uri="{FF2B5EF4-FFF2-40B4-BE49-F238E27FC236}">
                  <a16:creationId xmlns:a16="http://schemas.microsoft.com/office/drawing/2014/main" id="{4EE4B3CA-EBBB-9B92-A7FE-580D1696A73C}"/>
                </a:ext>
              </a:extLst>
            </p:cNvPr>
            <p:cNvSpPr txBox="1"/>
            <p:nvPr/>
          </p:nvSpPr>
          <p:spPr>
            <a:xfrm>
              <a:off x="853648" y="1305230"/>
              <a:ext cx="806479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Arial"/>
                  <a:cs typeface="Arial"/>
                  <a:sym typeface="Arial"/>
                </a:rPr>
                <a:t>2CH</a:t>
              </a:r>
              <a:r>
                <a:rPr kumimoji="0" lang="en-US" sz="2400" b="0" i="0" u="none" strike="noStrike" kern="0" cap="none" spc="0" normalizeH="0" baseline="-25000" noProof="0">
                  <a:ln>
                    <a:noFill/>
                  </a:ln>
                  <a:solidFill>
                    <a:sysClr val="windowText" lastClr="000000"/>
                  </a:solidFill>
                  <a:effectLst/>
                  <a:uLnTx/>
                  <a:uFillTx/>
                  <a:latin typeface="Arial"/>
                  <a:cs typeface="Arial"/>
                  <a:sym typeface="Arial"/>
                </a:rPr>
                <a:t>3</a:t>
              </a:r>
              <a:r>
                <a:rPr kumimoji="0" lang="en-US" sz="2400" b="1" i="0" u="none" strike="noStrike" kern="0" cap="none" spc="0" normalizeH="0" baseline="0" noProof="0">
                  <a:ln>
                    <a:noFill/>
                  </a:ln>
                  <a:solidFill>
                    <a:srgbClr val="029059"/>
                  </a:solidFill>
                  <a:effectLst/>
                  <a:uLnTx/>
                  <a:uFillTx/>
                  <a:latin typeface="Arial"/>
                  <a:cs typeface="Arial"/>
                  <a:sym typeface="Arial"/>
                </a:rPr>
                <a:t>NH</a:t>
              </a:r>
              <a:r>
                <a:rPr kumimoji="0" lang="en-US" sz="2400" b="1" i="0" u="none" strike="noStrike" kern="0" cap="none" spc="0" normalizeH="0" baseline="-25000" noProof="0">
                  <a:ln>
                    <a:noFill/>
                  </a:ln>
                  <a:solidFill>
                    <a:srgbClr val="029059"/>
                  </a:solidFill>
                  <a:effectLst/>
                  <a:uLnTx/>
                  <a:uFillTx/>
                  <a:latin typeface="Arial"/>
                  <a:cs typeface="Arial"/>
                  <a:sym typeface="Arial"/>
                </a:rPr>
                <a:t>2</a:t>
              </a:r>
              <a:r>
                <a:rPr kumimoji="0" lang="en-US" sz="2400" b="0" i="0" u="none" strike="noStrike" kern="0" cap="none" spc="0" normalizeH="0" baseline="-25000" noProof="0">
                  <a:ln>
                    <a:noFill/>
                  </a:ln>
                  <a:solidFill>
                    <a:sysClr val="windowText" lastClr="000000"/>
                  </a:solidFill>
                  <a:effectLst/>
                  <a:uLnTx/>
                  <a:uFillTx/>
                  <a:latin typeface="Arial"/>
                  <a:cs typeface="Arial"/>
                  <a:sym typeface="Arial"/>
                </a:rPr>
                <a:t> </a:t>
              </a:r>
              <a:r>
                <a:rPr kumimoji="0" lang="en-US" sz="2400" b="0" i="0" u="none" strike="noStrike" kern="0" cap="none" spc="0" normalizeH="0" baseline="0" noProof="0">
                  <a:ln>
                    <a:noFill/>
                  </a:ln>
                  <a:solidFill>
                    <a:sysClr val="windowText" lastClr="000000"/>
                  </a:solidFill>
                  <a:effectLst/>
                  <a:uLnTx/>
                  <a:uFillTx/>
                  <a:latin typeface="Arial"/>
                  <a:cs typeface="Arial"/>
                  <a:sym typeface="Arial"/>
                </a:rPr>
                <a:t>+ 2H</a:t>
              </a:r>
              <a:r>
                <a:rPr kumimoji="0" lang="en-US" sz="2400" b="0" i="0" u="none" strike="noStrike" kern="0" cap="none" spc="0" normalizeH="0" baseline="-25000" noProof="0">
                  <a:ln>
                    <a:noFill/>
                  </a:ln>
                  <a:solidFill>
                    <a:sysClr val="windowText" lastClr="000000"/>
                  </a:solidFill>
                  <a:effectLst/>
                  <a:uLnTx/>
                  <a:uFillTx/>
                  <a:latin typeface="Arial"/>
                  <a:cs typeface="Arial"/>
                  <a:sym typeface="Arial"/>
                </a:rPr>
                <a:t>2</a:t>
              </a:r>
              <a:r>
                <a:rPr kumimoji="0" lang="en-US" sz="2400" b="0" i="0" u="none" strike="noStrike" kern="0" cap="none" spc="0" normalizeH="0" baseline="0" noProof="0">
                  <a:ln>
                    <a:noFill/>
                  </a:ln>
                  <a:solidFill>
                    <a:sysClr val="windowText" lastClr="000000"/>
                  </a:solidFill>
                  <a:effectLst/>
                  <a:uLnTx/>
                  <a:uFillTx/>
                  <a:latin typeface="Arial"/>
                  <a:cs typeface="Arial"/>
                  <a:sym typeface="Arial"/>
                </a:rPr>
                <a:t>O + CuSO</a:t>
              </a:r>
              <a:r>
                <a:rPr kumimoji="0" lang="en-US" sz="2400" b="0" i="0" u="none" strike="noStrike" kern="0" cap="none" spc="0" normalizeH="0" baseline="-25000" noProof="0">
                  <a:ln>
                    <a:noFill/>
                  </a:ln>
                  <a:solidFill>
                    <a:sysClr val="windowText" lastClr="000000"/>
                  </a:solidFill>
                  <a:effectLst/>
                  <a:uLnTx/>
                  <a:uFillTx/>
                  <a:latin typeface="Arial"/>
                  <a:cs typeface="Arial"/>
                  <a:sym typeface="Arial"/>
                </a:rPr>
                <a:t>4 </a:t>
              </a:r>
              <a:r>
                <a:rPr kumimoji="0" lang="en-US" sz="2400" b="0" i="0" u="none" strike="noStrike" kern="0" cap="none" spc="0" normalizeH="0" baseline="0" noProof="0" dirty="0">
                  <a:ln>
                    <a:noFill/>
                  </a:ln>
                  <a:solidFill>
                    <a:sysClr val="windowText" lastClr="000000"/>
                  </a:solidFill>
                  <a:effectLst/>
                  <a:uLnTx/>
                  <a:uFillTx/>
                  <a:latin typeface="Arial"/>
                  <a:cs typeface="Arial"/>
                  <a:sym typeface="Arial"/>
                </a:rPr>
                <a:t>→ (CH</a:t>
              </a:r>
              <a:r>
                <a:rPr kumimoji="0" lang="en-US" sz="2400" b="0" i="0" u="none" strike="noStrike" kern="0" cap="none" spc="0" normalizeH="0" baseline="-25000" noProof="0" dirty="0">
                  <a:ln>
                    <a:noFill/>
                  </a:ln>
                  <a:solidFill>
                    <a:sysClr val="windowText" lastClr="000000"/>
                  </a:solidFill>
                  <a:effectLst/>
                  <a:uLnTx/>
                  <a:uFillTx/>
                  <a:latin typeface="Arial"/>
                  <a:cs typeface="Arial"/>
                  <a:sym typeface="Arial"/>
                </a:rPr>
                <a:t>3</a:t>
              </a:r>
              <a:r>
                <a:rPr kumimoji="0" lang="en-US" sz="2400" b="1" i="0" u="none" strike="noStrike" kern="0" cap="none" spc="0" normalizeH="0" baseline="0" noProof="0" dirty="0">
                  <a:ln>
                    <a:noFill/>
                  </a:ln>
                  <a:solidFill>
                    <a:srgbClr val="029059"/>
                  </a:solidFill>
                  <a:effectLst/>
                  <a:uLnTx/>
                  <a:uFillTx/>
                  <a:latin typeface="Arial"/>
                  <a:cs typeface="Arial"/>
                  <a:sym typeface="Arial"/>
                </a:rPr>
                <a:t>NH</a:t>
              </a:r>
              <a:r>
                <a:rPr kumimoji="0" lang="en-US" sz="2400" b="1" i="0" u="none" strike="noStrike" kern="0" cap="none" spc="0" normalizeH="0" baseline="-25000" noProof="0" dirty="0">
                  <a:ln>
                    <a:noFill/>
                  </a:ln>
                  <a:solidFill>
                    <a:srgbClr val="029059"/>
                  </a:solidFill>
                  <a:effectLst/>
                  <a:uLnTx/>
                  <a:uFillTx/>
                  <a:latin typeface="Arial"/>
                  <a:cs typeface="Arial"/>
                  <a:sym typeface="Arial"/>
                </a:rPr>
                <a:t>3</a:t>
              </a:r>
              <a:r>
                <a:rPr kumimoji="0" lang="en-US" sz="2400" b="0" i="0" u="none" strike="noStrike" kern="0" cap="none" spc="0" normalizeH="0" baseline="0" noProof="0" dirty="0">
                  <a:ln>
                    <a:noFill/>
                  </a:ln>
                  <a:solidFill>
                    <a:sysClr val="windowText" lastClr="000000"/>
                  </a:solidFill>
                  <a:effectLst/>
                  <a:uLnTx/>
                  <a:uFillTx/>
                  <a:latin typeface="Arial"/>
                  <a:cs typeface="Arial"/>
                  <a:sym typeface="Arial"/>
                </a:rPr>
                <a:t>)</a:t>
              </a:r>
              <a:r>
                <a:rPr kumimoji="0" lang="en-US" sz="2400" b="0" i="0" u="none" strike="noStrike" kern="0" cap="none" spc="0" normalizeH="0" baseline="-25000" noProof="0" dirty="0">
                  <a:ln>
                    <a:noFill/>
                  </a:ln>
                  <a:solidFill>
                    <a:sysClr val="windowText" lastClr="000000"/>
                  </a:solidFill>
                  <a:effectLst/>
                  <a:uLnTx/>
                  <a:uFillTx/>
                  <a:latin typeface="Arial"/>
                  <a:cs typeface="Arial"/>
                  <a:sym typeface="Arial"/>
                </a:rPr>
                <a:t>2</a:t>
              </a:r>
              <a:r>
                <a:rPr kumimoji="0" lang="en-US" sz="2400" b="0" i="0" u="none" strike="noStrike" kern="0" cap="none" spc="0" normalizeH="0" baseline="0" noProof="0" dirty="0">
                  <a:ln>
                    <a:noFill/>
                  </a:ln>
                  <a:solidFill>
                    <a:sysClr val="windowText" lastClr="000000"/>
                  </a:solidFill>
                  <a:effectLst/>
                  <a:uLnTx/>
                  <a:uFillTx/>
                  <a:latin typeface="Arial"/>
                  <a:cs typeface="Arial"/>
                  <a:sym typeface="Arial"/>
                </a:rPr>
                <a:t>SO</a:t>
              </a:r>
              <a:r>
                <a:rPr kumimoji="0" lang="en-US" sz="2400" b="0" i="0" u="none" strike="noStrike" kern="0" cap="none" spc="0" normalizeH="0" baseline="-25000" noProof="0" dirty="0">
                  <a:ln>
                    <a:noFill/>
                  </a:ln>
                  <a:solidFill>
                    <a:sysClr val="windowText" lastClr="000000"/>
                  </a:solidFill>
                  <a:effectLst/>
                  <a:uLnTx/>
                  <a:uFillTx/>
                  <a:latin typeface="Arial"/>
                  <a:cs typeface="Arial"/>
                  <a:sym typeface="Arial"/>
                </a:rPr>
                <a:t>4</a:t>
              </a:r>
              <a:r>
                <a:rPr kumimoji="0" lang="en-US" sz="2400" b="0" i="0" u="none" strike="noStrike" kern="0" cap="none" spc="0" normalizeH="0" baseline="0" noProof="0" dirty="0">
                  <a:ln>
                    <a:noFill/>
                  </a:ln>
                  <a:solidFill>
                    <a:sysClr val="windowText" lastClr="000000"/>
                  </a:solidFill>
                  <a:effectLst/>
                  <a:uLnTx/>
                  <a:uFillTx/>
                  <a:latin typeface="Arial"/>
                  <a:cs typeface="Arial"/>
                  <a:sym typeface="Arial"/>
                </a:rPr>
                <a:t> + Cu(OH)</a:t>
              </a:r>
              <a:r>
                <a:rPr kumimoji="0" lang="en-US" sz="2400" b="0" i="0" u="none" strike="noStrike" kern="0" cap="none" spc="0" normalizeH="0" baseline="-25000" noProof="0" dirty="0">
                  <a:ln>
                    <a:noFill/>
                  </a:ln>
                  <a:solidFill>
                    <a:sysClr val="windowText" lastClr="000000"/>
                  </a:solidFill>
                  <a:effectLst/>
                  <a:uLnTx/>
                  <a:uFillTx/>
                  <a:latin typeface="Arial"/>
                  <a:cs typeface="Arial"/>
                  <a:sym typeface="Arial"/>
                </a:rPr>
                <a:t>2</a:t>
              </a:r>
              <a:r>
                <a:rPr kumimoji="0" lang="en-US" sz="2400" b="0" i="0" u="none" strike="noStrike" kern="0" cap="none" spc="0" normalizeH="0" baseline="0" noProof="0" dirty="0">
                  <a:ln>
                    <a:noFill/>
                  </a:ln>
                  <a:solidFill>
                    <a:sysClr val="windowText" lastClr="000000"/>
                  </a:solidFill>
                  <a:effectLst/>
                  <a:uLnTx/>
                  <a:uFillTx/>
                  <a:latin typeface="Arial"/>
                  <a:cs typeface="Arial"/>
                  <a:sym typeface="Arial"/>
                </a:rPr>
                <a:t>↓</a:t>
              </a:r>
              <a:endParaRPr kumimoji="0" lang="en-US" sz="16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25" name="TextBox 24">
              <a:extLst>
                <a:ext uri="{FF2B5EF4-FFF2-40B4-BE49-F238E27FC236}">
                  <a16:creationId xmlns:a16="http://schemas.microsoft.com/office/drawing/2014/main" id="{A0523467-C98C-EF54-2B7F-97D08B8B3275}"/>
                </a:ext>
              </a:extLst>
            </p:cNvPr>
            <p:cNvSpPr txBox="1"/>
            <p:nvPr/>
          </p:nvSpPr>
          <p:spPr>
            <a:xfrm>
              <a:off x="7371151" y="1824473"/>
              <a:ext cx="12250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70C0"/>
                  </a:solidFill>
                  <a:effectLst/>
                  <a:uLnTx/>
                  <a:uFillTx/>
                  <a:latin typeface="Arial"/>
                  <a:cs typeface="Arial"/>
                  <a:sym typeface="Arial"/>
                </a:rPr>
                <a:t>xanh</a:t>
              </a:r>
              <a:r>
                <a:rPr kumimoji="0" lang="en-US" sz="2000" b="0" i="0" u="none" strike="noStrike" kern="0" cap="none" spc="0" normalizeH="0" baseline="0" noProof="0" dirty="0">
                  <a:ln>
                    <a:noFill/>
                  </a:ln>
                  <a:solidFill>
                    <a:srgbClr val="0070C0"/>
                  </a:solidFill>
                  <a:effectLst/>
                  <a:uLnTx/>
                  <a:uFillTx/>
                  <a:latin typeface="Arial"/>
                  <a:cs typeface="Arial"/>
                  <a:sym typeface="Arial"/>
                </a:rPr>
                <a:t> lam</a:t>
              </a:r>
            </a:p>
          </p:txBody>
        </p:sp>
      </p:grpSp>
      <p:grpSp>
        <p:nvGrpSpPr>
          <p:cNvPr id="26" name="Group 25">
            <a:extLst>
              <a:ext uri="{FF2B5EF4-FFF2-40B4-BE49-F238E27FC236}">
                <a16:creationId xmlns:a16="http://schemas.microsoft.com/office/drawing/2014/main" id="{8C85FCE0-6531-EF77-E38B-08E14F79C836}"/>
              </a:ext>
            </a:extLst>
          </p:cNvPr>
          <p:cNvGrpSpPr/>
          <p:nvPr/>
        </p:nvGrpSpPr>
        <p:grpSpPr>
          <a:xfrm>
            <a:off x="685664" y="3034676"/>
            <a:ext cx="6637374" cy="976434"/>
            <a:chOff x="850605" y="2858830"/>
            <a:chExt cx="6637374" cy="976434"/>
          </a:xfrm>
        </p:grpSpPr>
        <p:sp>
          <p:nvSpPr>
            <p:cNvPr id="27" name="TextBox 26">
              <a:extLst>
                <a:ext uri="{FF2B5EF4-FFF2-40B4-BE49-F238E27FC236}">
                  <a16:creationId xmlns:a16="http://schemas.microsoft.com/office/drawing/2014/main" id="{E70C5DE8-A12A-0D7A-F32F-FE67A86B3A4D}"/>
                </a:ext>
              </a:extLst>
            </p:cNvPr>
            <p:cNvSpPr txBox="1"/>
            <p:nvPr/>
          </p:nvSpPr>
          <p:spPr>
            <a:xfrm>
              <a:off x="850605" y="2858830"/>
              <a:ext cx="6637374"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4CH</a:t>
              </a:r>
              <a:r>
                <a:rPr kumimoji="0" lang="fr-FR" sz="24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3</a:t>
              </a:r>
              <a:r>
                <a:rPr kumimoji="0" lang="fr-FR" sz="2400" b="1" i="0" u="none" strike="noStrike" kern="0" cap="none" spc="0" normalizeH="0" baseline="0" noProof="0" dirty="0">
                  <a:ln>
                    <a:noFill/>
                  </a:ln>
                  <a:solidFill>
                    <a:srgbClr val="029059"/>
                  </a:solidFill>
                  <a:effectLst/>
                  <a:uLnTx/>
                  <a:uFillTx/>
                  <a:latin typeface="Arial" panose="020B0604020202020204" pitchFamily="34" charset="0"/>
                  <a:ea typeface="Calibri" panose="020F0502020204030204" pitchFamily="34" charset="0"/>
                  <a:cs typeface="Arial" panose="020B0604020202020204" pitchFamily="34" charset="0"/>
                  <a:sym typeface="Arial"/>
                </a:rPr>
                <a:t>NH</a:t>
              </a:r>
              <a:r>
                <a:rPr kumimoji="0" lang="fr-FR" sz="2400" b="1" i="0" u="none" strike="noStrike" kern="0" cap="none" spc="0" normalizeH="0" baseline="-25000" noProof="0" dirty="0">
                  <a:ln>
                    <a:noFill/>
                  </a:ln>
                  <a:solidFill>
                    <a:srgbClr val="029059"/>
                  </a:solidFill>
                  <a:effectLst/>
                  <a:uLnTx/>
                  <a:uFillTx/>
                  <a:latin typeface="Arial" panose="020B0604020202020204" pitchFamily="34" charset="0"/>
                  <a:ea typeface="Calibri" panose="020F0502020204030204" pitchFamily="34" charset="0"/>
                  <a:cs typeface="Arial" panose="020B0604020202020204" pitchFamily="34" charset="0"/>
                  <a:sym typeface="Arial"/>
                </a:rPr>
                <a:t>2</a:t>
              </a:r>
              <a:r>
                <a:rPr kumimoji="0" lang="fr-FR"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 Cu(OH)</a:t>
              </a:r>
              <a:r>
                <a:rPr kumimoji="0" lang="fr-FR" sz="24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2</a:t>
              </a:r>
              <a:r>
                <a:rPr kumimoji="0" lang="fr-FR"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 [Cu(CH</a:t>
              </a:r>
              <a:r>
                <a:rPr kumimoji="0" lang="fr-FR" sz="24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3</a:t>
              </a:r>
              <a:r>
                <a:rPr kumimoji="0" lang="fr-FR" sz="2400" b="1" i="0" u="none" strike="noStrike" kern="0" cap="none" spc="0" normalizeH="0" baseline="0" noProof="0" dirty="0">
                  <a:ln>
                    <a:noFill/>
                  </a:ln>
                  <a:solidFill>
                    <a:srgbClr val="029059"/>
                  </a:solidFill>
                  <a:effectLst/>
                  <a:uLnTx/>
                  <a:uFillTx/>
                  <a:latin typeface="Arial" panose="020B0604020202020204" pitchFamily="34" charset="0"/>
                  <a:ea typeface="Calibri" panose="020F0502020204030204" pitchFamily="34" charset="0"/>
                  <a:cs typeface="Arial" panose="020B0604020202020204" pitchFamily="34" charset="0"/>
                  <a:sym typeface="Arial"/>
                </a:rPr>
                <a:t>NH</a:t>
              </a:r>
              <a:r>
                <a:rPr kumimoji="0" lang="fr-FR" sz="2400" b="1" i="0" u="none" strike="noStrike" kern="0" cap="none" spc="0" normalizeH="0" baseline="-25000" noProof="0" dirty="0">
                  <a:ln>
                    <a:noFill/>
                  </a:ln>
                  <a:solidFill>
                    <a:srgbClr val="029059"/>
                  </a:solidFill>
                  <a:effectLst/>
                  <a:uLnTx/>
                  <a:uFillTx/>
                  <a:latin typeface="Arial" panose="020B0604020202020204" pitchFamily="34" charset="0"/>
                  <a:ea typeface="Calibri" panose="020F0502020204030204" pitchFamily="34" charset="0"/>
                  <a:cs typeface="Arial" panose="020B0604020202020204" pitchFamily="34" charset="0"/>
                  <a:sym typeface="Arial"/>
                </a:rPr>
                <a:t>2</a:t>
              </a:r>
              <a:r>
                <a:rPr kumimoji="0" lang="fr-FR"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fr-FR" sz="24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4</a:t>
              </a:r>
              <a:r>
                <a:rPr kumimoji="0" lang="fr-FR"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](OH)</a:t>
              </a:r>
              <a:r>
                <a:rPr kumimoji="0" lang="fr-FR" sz="24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2</a:t>
              </a:r>
              <a:endPar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8" name="TextBox 27">
              <a:extLst>
                <a:ext uri="{FF2B5EF4-FFF2-40B4-BE49-F238E27FC236}">
                  <a16:creationId xmlns:a16="http://schemas.microsoft.com/office/drawing/2014/main" id="{D2EEDA82-EB7D-9C8C-E481-4F375980921E}"/>
                </a:ext>
              </a:extLst>
            </p:cNvPr>
            <p:cNvSpPr txBox="1"/>
            <p:nvPr/>
          </p:nvSpPr>
          <p:spPr>
            <a:xfrm>
              <a:off x="4736941" y="3435154"/>
              <a:ext cx="18806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70C0"/>
                  </a:solidFill>
                  <a:effectLst/>
                  <a:uLnTx/>
                  <a:uFillTx/>
                  <a:latin typeface="Arial"/>
                  <a:cs typeface="Arial"/>
                  <a:sym typeface="Arial"/>
                </a:rPr>
                <a:t>phức</a:t>
              </a:r>
              <a:r>
                <a:rPr kumimoji="0" lang="en-US" sz="2000" b="0" i="0" u="none" strike="noStrike" kern="0" cap="none" spc="0" normalizeH="0" baseline="0" noProof="0" dirty="0">
                  <a:ln>
                    <a:noFill/>
                  </a:ln>
                  <a:solidFill>
                    <a:srgbClr val="0070C0"/>
                  </a:solidFill>
                  <a:effectLst/>
                  <a:uLnTx/>
                  <a:uFillTx/>
                  <a:latin typeface="Arial"/>
                  <a:cs typeface="Arial"/>
                  <a:sym typeface="Arial"/>
                </a:rPr>
                <a:t> </a:t>
              </a:r>
              <a:r>
                <a:rPr kumimoji="0" lang="en-US" sz="2000" b="0" i="0" u="none" strike="noStrike" kern="0" cap="none" spc="0" normalizeH="0" baseline="0" noProof="0" dirty="0" err="1">
                  <a:ln>
                    <a:noFill/>
                  </a:ln>
                  <a:solidFill>
                    <a:srgbClr val="0070C0"/>
                  </a:solidFill>
                  <a:effectLst/>
                  <a:uLnTx/>
                  <a:uFillTx/>
                  <a:latin typeface="Arial"/>
                  <a:cs typeface="Arial"/>
                  <a:sym typeface="Arial"/>
                </a:rPr>
                <a:t>xanh</a:t>
              </a:r>
              <a:r>
                <a:rPr kumimoji="0" lang="en-US" sz="2000" b="0" i="0" u="none" strike="noStrike" kern="0" cap="none" spc="0" normalizeH="0" baseline="0" noProof="0" dirty="0">
                  <a:ln>
                    <a:noFill/>
                  </a:ln>
                  <a:solidFill>
                    <a:srgbClr val="0070C0"/>
                  </a:solidFill>
                  <a:effectLst/>
                  <a:uLnTx/>
                  <a:uFillTx/>
                  <a:latin typeface="Arial"/>
                  <a:cs typeface="Arial"/>
                  <a:sym typeface="Arial"/>
                </a:rPr>
                <a:t> lam</a:t>
              </a:r>
            </a:p>
          </p:txBody>
        </p:sp>
      </p:grpSp>
      <p:pic>
        <p:nvPicPr>
          <p:cNvPr id="29" name="Picture 28">
            <a:extLst>
              <a:ext uri="{FF2B5EF4-FFF2-40B4-BE49-F238E27FC236}">
                <a16:creationId xmlns:a16="http://schemas.microsoft.com/office/drawing/2014/main" id="{93A345B9-575D-7061-341D-DC17F8E32E5B}"/>
              </a:ext>
            </a:extLst>
          </p:cNvPr>
          <p:cNvPicPr>
            <a:picLocks noChangeAspect="1"/>
          </p:cNvPicPr>
          <p:nvPr/>
        </p:nvPicPr>
        <p:blipFill>
          <a:blip r:embed="rId3"/>
          <a:stretch>
            <a:fillRect/>
          </a:stretch>
        </p:blipFill>
        <p:spPr>
          <a:xfrm>
            <a:off x="7447638" y="3798294"/>
            <a:ext cx="1515434" cy="1211453"/>
          </a:xfrm>
          <a:prstGeom prst="rect">
            <a:avLst/>
          </a:prstGeom>
        </p:spPr>
      </p:pic>
      <p:pic>
        <p:nvPicPr>
          <p:cNvPr id="2" name="Google Shape;277;p5">
            <a:extLst>
              <a:ext uri="{FF2B5EF4-FFF2-40B4-BE49-F238E27FC236}">
                <a16:creationId xmlns:a16="http://schemas.microsoft.com/office/drawing/2014/main" id="{F89ADE77-32FE-3401-815C-1E2AEE90E069}"/>
              </a:ext>
            </a:extLst>
          </p:cNvPr>
          <p:cNvPicPr preferRelativeResize="0"/>
          <p:nvPr/>
        </p:nvPicPr>
        <p:blipFill rotWithShape="1">
          <a:blip r:embed="rId4">
            <a:alphaModFix/>
          </a:blip>
          <a:srcRect/>
          <a:stretch/>
        </p:blipFill>
        <p:spPr>
          <a:xfrm>
            <a:off x="778676" y="4585138"/>
            <a:ext cx="1921148" cy="392674"/>
          </a:xfrm>
          <a:prstGeom prst="rect">
            <a:avLst/>
          </a:prstGeom>
          <a:noFill/>
          <a:ln>
            <a:noFill/>
          </a:ln>
        </p:spPr>
      </p:pic>
    </p:spTree>
    <p:extLst>
      <p:ext uri="{BB962C8B-B14F-4D97-AF65-F5344CB8AC3E}">
        <p14:creationId xmlns:p14="http://schemas.microsoft.com/office/powerpoint/2010/main" val="400318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49FB57E-DE3E-400F-1F8E-A880C608D62E}"/>
              </a:ext>
            </a:extLst>
          </p:cNvPr>
          <p:cNvGrpSpPr/>
          <p:nvPr/>
        </p:nvGrpSpPr>
        <p:grpSpPr>
          <a:xfrm>
            <a:off x="435933" y="233912"/>
            <a:ext cx="8272133" cy="1880347"/>
            <a:chOff x="435933" y="233912"/>
            <a:chExt cx="8272133" cy="1880347"/>
          </a:xfrm>
        </p:grpSpPr>
        <p:grpSp>
          <p:nvGrpSpPr>
            <p:cNvPr id="5" name="Group 4">
              <a:extLst>
                <a:ext uri="{FF2B5EF4-FFF2-40B4-BE49-F238E27FC236}">
                  <a16:creationId xmlns:a16="http://schemas.microsoft.com/office/drawing/2014/main" id="{9F6B6CB5-BCD0-DF15-2CC8-EC142ED14F30}"/>
                </a:ext>
              </a:extLst>
            </p:cNvPr>
            <p:cNvGrpSpPr/>
            <p:nvPr/>
          </p:nvGrpSpPr>
          <p:grpSpPr>
            <a:xfrm>
              <a:off x="435934" y="308449"/>
              <a:ext cx="8272132" cy="1805810"/>
              <a:chOff x="919716" y="384497"/>
              <a:chExt cx="8272132" cy="1805810"/>
            </a:xfrm>
          </p:grpSpPr>
          <p:sp>
            <p:nvSpPr>
              <p:cNvPr id="6" name="Rectangle: Rounded Corners 5">
                <a:extLst>
                  <a:ext uri="{FF2B5EF4-FFF2-40B4-BE49-F238E27FC236}">
                    <a16:creationId xmlns:a16="http://schemas.microsoft.com/office/drawing/2014/main" id="{486B316B-82B9-691B-F808-BB264F672206}"/>
                  </a:ext>
                </a:extLst>
              </p:cNvPr>
              <p:cNvSpPr/>
              <p:nvPr/>
            </p:nvSpPr>
            <p:spPr>
              <a:xfrm>
                <a:off x="919716" y="627321"/>
                <a:ext cx="8272132" cy="1562986"/>
              </a:xfrm>
              <a:prstGeom prst="roundRect">
                <a:avLst>
                  <a:gd name="adj" fmla="val 11839"/>
                </a:avLst>
              </a:prstGeom>
              <a:solidFill>
                <a:srgbClr val="FFFFFF"/>
              </a:solidFill>
              <a:ln w="12700" cap="flat" cmpd="sng" algn="ctr">
                <a:solidFill>
                  <a:srgbClr val="4C4980">
                    <a:lumMod val="60000"/>
                    <a:lumOff val="4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pic>
            <p:nvPicPr>
              <p:cNvPr id="9" name="Picture 8">
                <a:extLst>
                  <a:ext uri="{FF2B5EF4-FFF2-40B4-BE49-F238E27FC236}">
                    <a16:creationId xmlns:a16="http://schemas.microsoft.com/office/drawing/2014/main" id="{ADBB8749-E10B-2ED4-D6E7-F48C78CE48F1}"/>
                  </a:ext>
                </a:extLst>
              </p:cNvPr>
              <p:cNvPicPr>
                <a:picLocks noChangeAspect="1"/>
              </p:cNvPicPr>
              <p:nvPr/>
            </p:nvPicPr>
            <p:blipFill>
              <a:blip r:embed="rId2"/>
              <a:stretch>
                <a:fillRect/>
              </a:stretch>
            </p:blipFill>
            <p:spPr>
              <a:xfrm>
                <a:off x="8046901" y="384497"/>
                <a:ext cx="661164" cy="649632"/>
              </a:xfrm>
              <a:prstGeom prst="rect">
                <a:avLst/>
              </a:prstGeom>
            </p:spPr>
          </p:pic>
        </p:grpSp>
        <p:sp>
          <p:nvSpPr>
            <p:cNvPr id="3" name="TextBox 2">
              <a:extLst>
                <a:ext uri="{FF2B5EF4-FFF2-40B4-BE49-F238E27FC236}">
                  <a16:creationId xmlns:a16="http://schemas.microsoft.com/office/drawing/2014/main" id="{CBE3B6D7-7608-48BA-1757-5AD02D454937}"/>
                </a:ext>
              </a:extLst>
            </p:cNvPr>
            <p:cNvSpPr txBox="1"/>
            <p:nvPr/>
          </p:nvSpPr>
          <p:spPr>
            <a:xfrm>
              <a:off x="644020" y="909851"/>
              <a:ext cx="7855959" cy="1131848"/>
            </a:xfrm>
            <a:prstGeom prst="rect">
              <a:avLst/>
            </a:prstGeom>
            <a:noFill/>
          </p:spPr>
          <p:txBody>
            <a:bodyPr wrap="square">
              <a:spAutoFit/>
            </a:bodyPr>
            <a:lstStyle/>
            <a:p>
              <a:pPr lvl="0" algn="just">
                <a:lnSpc>
                  <a:spcPct val="150000"/>
                </a:lnSpc>
              </a:pPr>
              <a:r>
                <a:rPr lang="vi-VN" sz="2400"/>
                <a:t>Viết phương trình hóa học của phản ứng tạo phức khi cho ethylamine tác dụng với Cu(OH)</a:t>
              </a:r>
              <a:r>
                <a:rPr lang="vi-VN" sz="2400" baseline="-25000"/>
                <a:t>2</a:t>
              </a:r>
              <a:r>
                <a:rPr lang="vi-VN" sz="2400"/>
                <a:t>.</a:t>
              </a:r>
              <a:endParaRPr kumimoji="0" lang="en-US" sz="3600" b="0" u="none" strike="noStrike" kern="0" cap="none" spc="0" normalizeH="0" baseline="0" noProof="0" dirty="0">
                <a:ln>
                  <a:noFill/>
                </a:ln>
                <a:solidFill>
                  <a:srgbClr val="000000"/>
                </a:solidFill>
                <a:effectLst/>
                <a:uLnTx/>
                <a:uFillTx/>
                <a:sym typeface="Arial"/>
              </a:endParaRPr>
            </a:p>
          </p:txBody>
        </p:sp>
        <p:sp>
          <p:nvSpPr>
            <p:cNvPr id="4" name="Rectangle: Rounded Corners 3">
              <a:extLst>
                <a:ext uri="{FF2B5EF4-FFF2-40B4-BE49-F238E27FC236}">
                  <a16:creationId xmlns:a16="http://schemas.microsoft.com/office/drawing/2014/main" id="{FF65BEA5-29FB-06D6-CC77-143453C4F9CD}"/>
                </a:ext>
              </a:extLst>
            </p:cNvPr>
            <p:cNvSpPr/>
            <p:nvPr/>
          </p:nvSpPr>
          <p:spPr>
            <a:xfrm>
              <a:off x="435933" y="233912"/>
              <a:ext cx="3746600" cy="634721"/>
            </a:xfrm>
            <a:prstGeom prst="roundRect">
              <a:avLst/>
            </a:prstGeom>
            <a:solidFill>
              <a:schemeClr val="accent3"/>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a:solidFill>
                    <a:srgbClr val="000000"/>
                  </a:solidFill>
                  <a:latin typeface="Arial" panose="020B0604020202020204" pitchFamily="34" charset="0"/>
                  <a:cs typeface="Arial" panose="020B0604020202020204" pitchFamily="34" charset="0"/>
                </a:rPr>
                <a:t>Luyện tập – SGK – tr.36</a:t>
              </a:r>
              <a:endParaRPr lang="en-US" sz="2200" b="1" dirty="0">
                <a:solidFill>
                  <a:srgbClr val="000000"/>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93049E8F-4BA8-036B-CB8D-83C5BFF756DF}"/>
              </a:ext>
            </a:extLst>
          </p:cNvPr>
          <p:cNvGrpSpPr/>
          <p:nvPr/>
        </p:nvGrpSpPr>
        <p:grpSpPr>
          <a:xfrm>
            <a:off x="58988" y="2357083"/>
            <a:ext cx="9026021" cy="2044791"/>
            <a:chOff x="58988" y="2357083"/>
            <a:chExt cx="9026021" cy="2044791"/>
          </a:xfrm>
        </p:grpSpPr>
        <p:grpSp>
          <p:nvGrpSpPr>
            <p:cNvPr id="14" name="Group 13">
              <a:extLst>
                <a:ext uri="{FF2B5EF4-FFF2-40B4-BE49-F238E27FC236}">
                  <a16:creationId xmlns:a16="http://schemas.microsoft.com/office/drawing/2014/main" id="{2BB93E7D-2DCB-F22C-A678-8C1BFB740D4B}"/>
                </a:ext>
              </a:extLst>
            </p:cNvPr>
            <p:cNvGrpSpPr/>
            <p:nvPr/>
          </p:nvGrpSpPr>
          <p:grpSpPr>
            <a:xfrm>
              <a:off x="309118" y="2357083"/>
              <a:ext cx="1897214" cy="1295911"/>
              <a:chOff x="154456" y="160749"/>
              <a:chExt cx="2093784" cy="1430180"/>
            </a:xfrm>
          </p:grpSpPr>
          <p:pic>
            <p:nvPicPr>
              <p:cNvPr id="15" name="Picture 14">
                <a:extLst>
                  <a:ext uri="{FF2B5EF4-FFF2-40B4-BE49-F238E27FC236}">
                    <a16:creationId xmlns:a16="http://schemas.microsoft.com/office/drawing/2014/main" id="{2D813338-4425-31B8-B9BF-3EA24FD9642B}"/>
                  </a:ext>
                </a:extLst>
              </p:cNvPr>
              <p:cNvPicPr>
                <a:picLocks noChangeAspect="1"/>
              </p:cNvPicPr>
              <p:nvPr/>
            </p:nvPicPr>
            <p:blipFill>
              <a:blip r:embed="rId3">
                <a:duotone>
                  <a:prstClr val="black"/>
                  <a:schemeClr val="accent1">
                    <a:tint val="45000"/>
                    <a:satMod val="400000"/>
                  </a:schemeClr>
                </a:duotone>
              </a:blip>
              <a:stretch>
                <a:fillRect/>
              </a:stretch>
            </p:blipFill>
            <p:spPr>
              <a:xfrm>
                <a:off x="154456" y="160749"/>
                <a:ext cx="2093784" cy="1430180"/>
              </a:xfrm>
              <a:prstGeom prst="rect">
                <a:avLst/>
              </a:prstGeom>
            </p:spPr>
          </p:pic>
          <p:sp>
            <p:nvSpPr>
              <p:cNvPr id="16" name="TextBox 15">
                <a:extLst>
                  <a:ext uri="{FF2B5EF4-FFF2-40B4-BE49-F238E27FC236}">
                    <a16:creationId xmlns:a16="http://schemas.microsoft.com/office/drawing/2014/main" id="{D557524F-8654-4FFD-63C0-BC90A1137E5A}"/>
                  </a:ext>
                </a:extLst>
              </p:cNvPr>
              <p:cNvSpPr txBox="1"/>
              <p:nvPr/>
            </p:nvSpPr>
            <p:spPr>
              <a:xfrm rot="21200372">
                <a:off x="573146" y="590563"/>
                <a:ext cx="1256408" cy="50949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rPr>
                  <a:t>Trả lời</a:t>
                </a:r>
                <a:endParaRPr kumimoji="0" lang="en-US" sz="2400" b="1" i="0" u="none" strike="noStrike" kern="0" cap="none" spc="0" normalizeH="0" baseline="0" noProof="0" dirty="0">
                  <a:ln>
                    <a:noFill/>
                  </a:ln>
                  <a:solidFill>
                    <a:sysClr val="windowText" lastClr="000000"/>
                  </a:solidFill>
                  <a:effectLst/>
                  <a:uLnTx/>
                  <a:uFillTx/>
                </a:endParaRPr>
              </a:p>
            </p:txBody>
          </p:sp>
        </p:grpSp>
        <p:sp>
          <p:nvSpPr>
            <p:cNvPr id="2" name="TextBox 1">
              <a:extLst>
                <a:ext uri="{FF2B5EF4-FFF2-40B4-BE49-F238E27FC236}">
                  <a16:creationId xmlns:a16="http://schemas.microsoft.com/office/drawing/2014/main" id="{A3C51DAD-12FA-C252-2DB4-530BB9D2DB47}"/>
                </a:ext>
              </a:extLst>
            </p:cNvPr>
            <p:cNvSpPr txBox="1"/>
            <p:nvPr/>
          </p:nvSpPr>
          <p:spPr>
            <a:xfrm>
              <a:off x="58988" y="3817099"/>
              <a:ext cx="9026021" cy="584775"/>
            </a:xfrm>
            <a:prstGeom prst="rect">
              <a:avLst/>
            </a:prstGeom>
            <a:noFill/>
          </p:spPr>
          <p:txBody>
            <a:bodyPr wrap="square">
              <a:spAutoFit/>
            </a:bodyPr>
            <a:lstStyle/>
            <a:p>
              <a:pPr algn="ctr">
                <a:spcAft>
                  <a:spcPts val="1000"/>
                </a:spcAft>
              </a:pPr>
              <a:r>
                <a:rPr lang="vi-VN" sz="3200">
                  <a:solidFill>
                    <a:srgbClr val="000000"/>
                  </a:solidFill>
                  <a:effectLst/>
                  <a:latin typeface="+mn-lt"/>
                  <a:ea typeface="Calibri" panose="020F0502020204030204" pitchFamily="34" charset="0"/>
                  <a:cs typeface="Times New Roman" panose="02020603050405020304" pitchFamily="18" charset="0"/>
                </a:rPr>
                <a:t>4C</a:t>
              </a:r>
              <a:r>
                <a:rPr lang="vi-VN" sz="3200" baseline="-25000">
                  <a:solidFill>
                    <a:srgbClr val="000000"/>
                  </a:solidFill>
                  <a:effectLst/>
                  <a:latin typeface="+mn-lt"/>
                  <a:ea typeface="Calibri" panose="020F0502020204030204" pitchFamily="34" charset="0"/>
                  <a:cs typeface="Times New Roman" panose="02020603050405020304" pitchFamily="18" charset="0"/>
                </a:rPr>
                <a:t>2</a:t>
              </a:r>
              <a:r>
                <a:rPr lang="vi-VN" sz="3200">
                  <a:solidFill>
                    <a:srgbClr val="000000"/>
                  </a:solidFill>
                  <a:effectLst/>
                  <a:latin typeface="+mn-lt"/>
                  <a:ea typeface="Calibri" panose="020F0502020204030204" pitchFamily="34" charset="0"/>
                  <a:cs typeface="Times New Roman" panose="02020603050405020304" pitchFamily="18" charset="0"/>
                </a:rPr>
                <a:t>H</a:t>
              </a:r>
              <a:r>
                <a:rPr lang="vi-VN" sz="3200" baseline="-25000">
                  <a:solidFill>
                    <a:srgbClr val="000000"/>
                  </a:solidFill>
                  <a:effectLst/>
                  <a:latin typeface="+mn-lt"/>
                  <a:ea typeface="Calibri" panose="020F0502020204030204" pitchFamily="34" charset="0"/>
                  <a:cs typeface="Times New Roman" panose="02020603050405020304" pitchFamily="18" charset="0"/>
                </a:rPr>
                <a:t>5</a:t>
              </a:r>
              <a:r>
                <a:rPr lang="vi-VN" sz="3200">
                  <a:solidFill>
                    <a:srgbClr val="000000"/>
                  </a:solidFill>
                  <a:effectLst/>
                  <a:latin typeface="+mn-lt"/>
                  <a:ea typeface="Calibri" panose="020F0502020204030204" pitchFamily="34" charset="0"/>
                  <a:cs typeface="Times New Roman" panose="02020603050405020304" pitchFamily="18" charset="0"/>
                </a:rPr>
                <a:t>NH</a:t>
              </a:r>
              <a:r>
                <a:rPr lang="vi-VN" sz="3200" baseline="-25000">
                  <a:solidFill>
                    <a:srgbClr val="000000"/>
                  </a:solidFill>
                  <a:effectLst/>
                  <a:latin typeface="+mn-lt"/>
                  <a:ea typeface="Calibri" panose="020F0502020204030204" pitchFamily="34" charset="0"/>
                  <a:cs typeface="Times New Roman" panose="02020603050405020304" pitchFamily="18" charset="0"/>
                </a:rPr>
                <a:t>2</a:t>
              </a:r>
              <a:r>
                <a:rPr lang="vi-VN" sz="3200">
                  <a:solidFill>
                    <a:srgbClr val="000000"/>
                  </a:solidFill>
                  <a:effectLst/>
                  <a:latin typeface="+mn-lt"/>
                  <a:ea typeface="Calibri" panose="020F0502020204030204" pitchFamily="34" charset="0"/>
                  <a:cs typeface="Times New Roman" panose="02020603050405020304" pitchFamily="18" charset="0"/>
                </a:rPr>
                <a:t> + Cu(OH)</a:t>
              </a:r>
              <a:r>
                <a:rPr lang="vi-VN" sz="3200" baseline="-25000">
                  <a:solidFill>
                    <a:srgbClr val="000000"/>
                  </a:solidFill>
                  <a:effectLst/>
                  <a:latin typeface="+mn-lt"/>
                  <a:ea typeface="Calibri" panose="020F0502020204030204" pitchFamily="34" charset="0"/>
                  <a:cs typeface="Times New Roman" panose="02020603050405020304" pitchFamily="18" charset="0"/>
                </a:rPr>
                <a:t>2</a:t>
              </a:r>
              <a:r>
                <a:rPr lang="vi-VN" sz="3200">
                  <a:solidFill>
                    <a:srgbClr val="000000"/>
                  </a:solidFill>
                  <a:effectLst/>
                  <a:latin typeface="+mn-lt"/>
                  <a:ea typeface="Calibri" panose="020F0502020204030204" pitchFamily="34" charset="0"/>
                  <a:cs typeface="Times New Roman" panose="02020603050405020304" pitchFamily="18" charset="0"/>
                </a:rPr>
                <a:t> → [Cu(C</a:t>
              </a:r>
              <a:r>
                <a:rPr lang="vi-VN" sz="3200" baseline="-25000">
                  <a:solidFill>
                    <a:srgbClr val="000000"/>
                  </a:solidFill>
                  <a:effectLst/>
                  <a:latin typeface="+mn-lt"/>
                  <a:ea typeface="Calibri" panose="020F0502020204030204" pitchFamily="34" charset="0"/>
                  <a:cs typeface="Times New Roman" panose="02020603050405020304" pitchFamily="18" charset="0"/>
                </a:rPr>
                <a:t>2</a:t>
              </a:r>
              <a:r>
                <a:rPr lang="vi-VN" sz="3200">
                  <a:solidFill>
                    <a:srgbClr val="000000"/>
                  </a:solidFill>
                  <a:effectLst/>
                  <a:latin typeface="+mn-lt"/>
                  <a:ea typeface="Calibri" panose="020F0502020204030204" pitchFamily="34" charset="0"/>
                  <a:cs typeface="Times New Roman" panose="02020603050405020304" pitchFamily="18" charset="0"/>
                </a:rPr>
                <a:t>H</a:t>
              </a:r>
              <a:r>
                <a:rPr lang="vi-VN" sz="3200" baseline="-25000">
                  <a:solidFill>
                    <a:srgbClr val="000000"/>
                  </a:solidFill>
                  <a:effectLst/>
                  <a:latin typeface="+mn-lt"/>
                  <a:ea typeface="Calibri" panose="020F0502020204030204" pitchFamily="34" charset="0"/>
                  <a:cs typeface="Times New Roman" panose="02020603050405020304" pitchFamily="18" charset="0"/>
                </a:rPr>
                <a:t>5</a:t>
              </a:r>
              <a:r>
                <a:rPr lang="vi-VN" sz="3200">
                  <a:solidFill>
                    <a:srgbClr val="000000"/>
                  </a:solidFill>
                  <a:effectLst/>
                  <a:latin typeface="+mn-lt"/>
                  <a:ea typeface="Calibri" panose="020F0502020204030204" pitchFamily="34" charset="0"/>
                  <a:cs typeface="Times New Roman" panose="02020603050405020304" pitchFamily="18" charset="0"/>
                </a:rPr>
                <a:t>NH</a:t>
              </a:r>
              <a:r>
                <a:rPr lang="vi-VN" sz="3200" baseline="-25000">
                  <a:solidFill>
                    <a:srgbClr val="000000"/>
                  </a:solidFill>
                  <a:effectLst/>
                  <a:latin typeface="+mn-lt"/>
                  <a:ea typeface="Calibri" panose="020F0502020204030204" pitchFamily="34" charset="0"/>
                  <a:cs typeface="Times New Roman" panose="02020603050405020304" pitchFamily="18" charset="0"/>
                </a:rPr>
                <a:t>2</a:t>
              </a:r>
              <a:r>
                <a:rPr lang="vi-VN" sz="3200">
                  <a:solidFill>
                    <a:srgbClr val="000000"/>
                  </a:solidFill>
                  <a:effectLst/>
                  <a:latin typeface="+mn-lt"/>
                  <a:ea typeface="Calibri" panose="020F0502020204030204" pitchFamily="34" charset="0"/>
                  <a:cs typeface="Times New Roman" panose="02020603050405020304" pitchFamily="18" charset="0"/>
                </a:rPr>
                <a:t>)</a:t>
              </a:r>
              <a:r>
                <a:rPr lang="vi-VN" sz="3200" baseline="-25000">
                  <a:solidFill>
                    <a:srgbClr val="000000"/>
                  </a:solidFill>
                  <a:effectLst/>
                  <a:latin typeface="+mn-lt"/>
                  <a:ea typeface="Calibri" panose="020F0502020204030204" pitchFamily="34" charset="0"/>
                  <a:cs typeface="Times New Roman" panose="02020603050405020304" pitchFamily="18" charset="0"/>
                </a:rPr>
                <a:t>4</a:t>
              </a:r>
              <a:r>
                <a:rPr lang="vi-VN" sz="3200">
                  <a:solidFill>
                    <a:srgbClr val="000000"/>
                  </a:solidFill>
                  <a:effectLst/>
                  <a:latin typeface="+mn-lt"/>
                  <a:ea typeface="Calibri" panose="020F0502020204030204" pitchFamily="34" charset="0"/>
                  <a:cs typeface="Times New Roman" panose="02020603050405020304" pitchFamily="18" charset="0"/>
                </a:rPr>
                <a:t>](OH)</a:t>
              </a:r>
              <a:r>
                <a:rPr lang="vi-VN" sz="3200" baseline="-25000">
                  <a:solidFill>
                    <a:srgbClr val="000000"/>
                  </a:solidFill>
                  <a:effectLst/>
                  <a:latin typeface="+mn-lt"/>
                  <a:ea typeface="Calibri" panose="020F0502020204030204" pitchFamily="34" charset="0"/>
                  <a:cs typeface="Times New Roman" panose="02020603050405020304" pitchFamily="18" charset="0"/>
                </a:rPr>
                <a:t>2</a:t>
              </a:r>
              <a:endParaRPr lang="en-US" sz="2800">
                <a:effectLst/>
                <a:latin typeface="+mn-lt"/>
                <a:ea typeface="Calibri" panose="020F0502020204030204" pitchFamily="34" charset="0"/>
              </a:endParaRPr>
            </a:p>
          </p:txBody>
        </p:sp>
      </p:grpSp>
    </p:spTree>
    <p:extLst>
      <p:ext uri="{BB962C8B-B14F-4D97-AF65-F5344CB8AC3E}">
        <p14:creationId xmlns:p14="http://schemas.microsoft.com/office/powerpoint/2010/main" val="202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4BA000F-F8BA-BCF9-46F8-E10465430401}"/>
              </a:ext>
            </a:extLst>
          </p:cNvPr>
          <p:cNvSpPr txBox="1"/>
          <p:nvPr/>
        </p:nvSpPr>
        <p:spPr>
          <a:xfrm>
            <a:off x="393649" y="2049138"/>
            <a:ext cx="4305349" cy="1045223"/>
          </a:xfrm>
          <a:prstGeom prst="rect">
            <a:avLst/>
          </a:prstGeom>
          <a:noFill/>
        </p:spPr>
        <p:txBody>
          <a:bodyPr wrap="square">
            <a:spAutoFit/>
          </a:bodyPr>
          <a:lstStyle/>
          <a:p>
            <a:pPr algn="just">
              <a:lnSpc>
                <a:spcPct val="150000"/>
              </a:lnSpc>
            </a:pPr>
            <a:r>
              <a:rPr lang="en-US" sz="2200"/>
              <a:t>Methylamine và ethylamine có phản ứng tạo phức với Cu(OH)</a:t>
            </a:r>
            <a:r>
              <a:rPr lang="en-US" sz="2200" baseline="-25000"/>
              <a:t>2.</a:t>
            </a:r>
            <a:endParaRPr lang="en-US" sz="2200"/>
          </a:p>
        </p:txBody>
      </p:sp>
      <p:grpSp>
        <p:nvGrpSpPr>
          <p:cNvPr id="18" name="Group 17">
            <a:extLst>
              <a:ext uri="{FF2B5EF4-FFF2-40B4-BE49-F238E27FC236}">
                <a16:creationId xmlns:a16="http://schemas.microsoft.com/office/drawing/2014/main" id="{CABAE3CB-2F52-C7EF-E46B-566B168BF541}"/>
              </a:ext>
            </a:extLst>
          </p:cNvPr>
          <p:cNvGrpSpPr/>
          <p:nvPr/>
        </p:nvGrpSpPr>
        <p:grpSpPr>
          <a:xfrm>
            <a:off x="3375837" y="0"/>
            <a:ext cx="2392326" cy="637953"/>
            <a:chOff x="3200400" y="-1"/>
            <a:chExt cx="2743200" cy="637953"/>
          </a:xfrm>
        </p:grpSpPr>
        <p:sp>
          <p:nvSpPr>
            <p:cNvPr id="19" name="Rectangle: Top Corners Rounded 18">
              <a:extLst>
                <a:ext uri="{FF2B5EF4-FFF2-40B4-BE49-F238E27FC236}">
                  <a16:creationId xmlns:a16="http://schemas.microsoft.com/office/drawing/2014/main" id="{BA1548C2-FEAB-AD5C-81E7-C83A809633F1}"/>
                </a:ext>
              </a:extLst>
            </p:cNvPr>
            <p:cNvSpPr/>
            <p:nvPr/>
          </p:nvSpPr>
          <p:spPr>
            <a:xfrm flipV="1">
              <a:off x="3200400" y="-1"/>
              <a:ext cx="2743200" cy="637953"/>
            </a:xfrm>
            <a:prstGeom prst="round2SameRect">
              <a:avLst>
                <a:gd name="adj1" fmla="val 32052"/>
                <a:gd name="adj2" fmla="val 0"/>
              </a:avLst>
            </a:prstGeom>
            <a:solidFill>
              <a:srgbClr val="4C4980"/>
            </a:solidFill>
            <a:ln w="25400" cap="flat" cmpd="sng" algn="ctr">
              <a:solidFill>
                <a:srgbClr val="4C498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20" name="TextBox 19">
              <a:extLst>
                <a:ext uri="{FF2B5EF4-FFF2-40B4-BE49-F238E27FC236}">
                  <a16:creationId xmlns:a16="http://schemas.microsoft.com/office/drawing/2014/main" id="{425326BF-49E8-2FE2-7FF4-5352418B4EC6}"/>
                </a:ext>
              </a:extLst>
            </p:cNvPr>
            <p:cNvSpPr txBox="1"/>
            <p:nvPr/>
          </p:nvSpPr>
          <p:spPr>
            <a:xfrm>
              <a:off x="3444949" y="57365"/>
              <a:ext cx="225410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rPr>
                <a:t>GHI NHỚ</a:t>
              </a:r>
            </a:p>
          </p:txBody>
        </p:sp>
      </p:grpSp>
      <p:sp>
        <p:nvSpPr>
          <p:cNvPr id="2" name="Freeform 8">
            <a:extLst>
              <a:ext uri="{FF2B5EF4-FFF2-40B4-BE49-F238E27FC236}">
                <a16:creationId xmlns:a16="http://schemas.microsoft.com/office/drawing/2014/main" id="{5CF8FD71-85E3-53C1-1D2C-DFDF431B8881}"/>
              </a:ext>
            </a:extLst>
          </p:cNvPr>
          <p:cNvSpPr/>
          <p:nvPr/>
        </p:nvSpPr>
        <p:spPr>
          <a:xfrm>
            <a:off x="4698998" y="1559121"/>
            <a:ext cx="4305349" cy="3584379"/>
          </a:xfrm>
          <a:custGeom>
            <a:avLst/>
            <a:gdLst/>
            <a:ahLst/>
            <a:cxnLst/>
            <a:rect l="l" t="t" r="r" b="b"/>
            <a:pathLst>
              <a:path w="3600506" h="3046928">
                <a:moveTo>
                  <a:pt x="0" y="0"/>
                </a:moveTo>
                <a:lnTo>
                  <a:pt x="3600506" y="0"/>
                </a:lnTo>
                <a:lnTo>
                  <a:pt x="3600506" y="3046928"/>
                </a:lnTo>
                <a:lnTo>
                  <a:pt x="0" y="304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58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122;p40">
            <a:extLst>
              <a:ext uri="{FF2B5EF4-FFF2-40B4-BE49-F238E27FC236}">
                <a16:creationId xmlns:a16="http://schemas.microsoft.com/office/drawing/2014/main" id="{FAC1D5E6-BA33-E44D-DB42-88648856BFB3}"/>
              </a:ext>
            </a:extLst>
          </p:cNvPr>
          <p:cNvSpPr txBox="1">
            <a:spLocks/>
          </p:cNvSpPr>
          <p:nvPr/>
        </p:nvSpPr>
        <p:spPr>
          <a:xfrm>
            <a:off x="1539665" y="1172219"/>
            <a:ext cx="1030779" cy="92728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a:t>
            </a:r>
          </a:p>
        </p:txBody>
      </p:sp>
      <p:sp>
        <p:nvSpPr>
          <p:cNvPr id="13" name="Google Shape;1121;p40">
            <a:extLst>
              <a:ext uri="{FF2B5EF4-FFF2-40B4-BE49-F238E27FC236}">
                <a16:creationId xmlns:a16="http://schemas.microsoft.com/office/drawing/2014/main" id="{7730BCB6-88E3-BDD4-707F-92878A5D383E}"/>
              </a:ext>
            </a:extLst>
          </p:cNvPr>
          <p:cNvSpPr txBox="1">
            <a:spLocks/>
          </p:cNvSpPr>
          <p:nvPr/>
        </p:nvSpPr>
        <p:spPr>
          <a:xfrm>
            <a:off x="464398" y="2406084"/>
            <a:ext cx="7120433" cy="9756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5A4339"/>
              </a:buClr>
              <a:buSzPts val="2800"/>
              <a:buFont typeface="Fredoka One"/>
              <a:buNone/>
              <a:tabLst/>
              <a:defRPr/>
            </a:pPr>
            <a:r>
              <a:rPr kumimoji="0" lang="en-US" sz="4400" b="1" i="0" u="none" strike="noStrike" kern="0" cap="none" spc="0" normalizeH="0" baseline="0" noProof="0">
                <a:ln>
                  <a:noFill/>
                </a:ln>
                <a:solidFill>
                  <a:schemeClr val="accent3">
                    <a:lumMod val="50000"/>
                  </a:schemeClr>
                </a:solidFill>
                <a:effectLst/>
                <a:uLnTx/>
                <a:uFillTx/>
                <a:latin typeface="Arial" panose="020B0604020202020204" pitchFamily="34" charset="0"/>
                <a:cs typeface="Arial" panose="020B0604020202020204" pitchFamily="34" charset="0"/>
                <a:sym typeface="Fredoka One"/>
              </a:rPr>
              <a:t>ỨNG D</a:t>
            </a:r>
            <a:r>
              <a:rPr lang="en-US" sz="4400" b="1">
                <a:solidFill>
                  <a:schemeClr val="accent3">
                    <a:lumMod val="50000"/>
                  </a:schemeClr>
                </a:solidFill>
                <a:latin typeface="Arial" panose="020B0604020202020204" pitchFamily="34" charset="0"/>
                <a:cs typeface="Arial" panose="020B0604020202020204" pitchFamily="34" charset="0"/>
              </a:rPr>
              <a:t>ỤNG VÀ ĐIỀU CHẾ</a:t>
            </a:r>
            <a:endParaRPr kumimoji="0" lang="en-US" sz="4400" b="1" i="0" u="none" strike="noStrike" kern="0" cap="none" spc="0" normalizeH="0" baseline="0" noProof="0" dirty="0">
              <a:ln>
                <a:noFill/>
              </a:ln>
              <a:solidFill>
                <a:schemeClr val="accent3">
                  <a:lumMod val="50000"/>
                </a:schemeClr>
              </a:solidFill>
              <a:effectLst/>
              <a:uLnTx/>
              <a:uFillTx/>
              <a:latin typeface="Arial" panose="020B0604020202020204" pitchFamily="34" charset="0"/>
              <a:cs typeface="Arial" panose="020B0604020202020204" pitchFamily="34" charset="0"/>
              <a:sym typeface="Fredoka One"/>
            </a:endParaRPr>
          </a:p>
        </p:txBody>
      </p:sp>
      <p:pic>
        <p:nvPicPr>
          <p:cNvPr id="14" name="Picture 13">
            <a:extLst>
              <a:ext uri="{FF2B5EF4-FFF2-40B4-BE49-F238E27FC236}">
                <a16:creationId xmlns:a16="http://schemas.microsoft.com/office/drawing/2014/main" id="{321582F5-1628-32FF-BF90-C3A261AEA8CD}"/>
              </a:ext>
            </a:extLst>
          </p:cNvPr>
          <p:cNvPicPr>
            <a:picLocks noChangeAspect="1"/>
          </p:cNvPicPr>
          <p:nvPr/>
        </p:nvPicPr>
        <p:blipFill>
          <a:blip r:embed="rId2"/>
          <a:stretch>
            <a:fillRect/>
          </a:stretch>
        </p:blipFill>
        <p:spPr>
          <a:xfrm>
            <a:off x="6084002" y="466573"/>
            <a:ext cx="1840523" cy="1738433"/>
          </a:xfrm>
          <a:prstGeom prst="rect">
            <a:avLst/>
          </a:prstGeom>
        </p:spPr>
      </p:pic>
      <p:pic>
        <p:nvPicPr>
          <p:cNvPr id="15" name="Picture 14">
            <a:extLst>
              <a:ext uri="{FF2B5EF4-FFF2-40B4-BE49-F238E27FC236}">
                <a16:creationId xmlns:a16="http://schemas.microsoft.com/office/drawing/2014/main" id="{96FD613F-948B-0C91-3003-48D3556817E5}"/>
              </a:ext>
            </a:extLst>
          </p:cNvPr>
          <p:cNvPicPr>
            <a:picLocks noChangeAspect="1"/>
          </p:cNvPicPr>
          <p:nvPr/>
        </p:nvPicPr>
        <p:blipFill>
          <a:blip r:embed="rId3"/>
          <a:stretch>
            <a:fillRect/>
          </a:stretch>
        </p:blipFill>
        <p:spPr>
          <a:xfrm>
            <a:off x="7100157" y="3582789"/>
            <a:ext cx="969348" cy="1560711"/>
          </a:xfrm>
          <a:prstGeom prst="rect">
            <a:avLst/>
          </a:prstGeom>
        </p:spPr>
      </p:pic>
    </p:spTree>
    <p:extLst>
      <p:ext uri="{BB962C8B-B14F-4D97-AF65-F5344CB8AC3E}">
        <p14:creationId xmlns:p14="http://schemas.microsoft.com/office/powerpoint/2010/main" val="114472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FD0088-E6DA-232A-A74A-3A47F2811DF7}"/>
              </a:ext>
            </a:extLst>
          </p:cNvPr>
          <p:cNvGrpSpPr/>
          <p:nvPr/>
        </p:nvGrpSpPr>
        <p:grpSpPr>
          <a:xfrm>
            <a:off x="577802" y="2194284"/>
            <a:ext cx="3753293" cy="2664884"/>
            <a:chOff x="560869" y="2234069"/>
            <a:chExt cx="3753293" cy="2664884"/>
          </a:xfrm>
        </p:grpSpPr>
        <p:pic>
          <p:nvPicPr>
            <p:cNvPr id="6" name="Picture 5">
              <a:extLst>
                <a:ext uri="{FF2B5EF4-FFF2-40B4-BE49-F238E27FC236}">
                  <a16:creationId xmlns:a16="http://schemas.microsoft.com/office/drawing/2014/main" id="{E135997A-9B28-DBF5-08C1-549EDD1E6023}"/>
                </a:ext>
              </a:extLst>
            </p:cNvPr>
            <p:cNvPicPr>
              <a:picLocks noChangeAspect="1"/>
            </p:cNvPicPr>
            <p:nvPr/>
          </p:nvPicPr>
          <p:blipFill>
            <a:blip r:embed="rId2"/>
            <a:stretch>
              <a:fillRect/>
            </a:stretch>
          </p:blipFill>
          <p:spPr>
            <a:xfrm>
              <a:off x="560869" y="2234069"/>
              <a:ext cx="3753293" cy="2108100"/>
            </a:xfrm>
            <a:prstGeom prst="rect">
              <a:avLst/>
            </a:prstGeom>
          </p:spPr>
        </p:pic>
        <p:sp>
          <p:nvSpPr>
            <p:cNvPr id="7" name="TextBox 6">
              <a:extLst>
                <a:ext uri="{FF2B5EF4-FFF2-40B4-BE49-F238E27FC236}">
                  <a16:creationId xmlns:a16="http://schemas.microsoft.com/office/drawing/2014/main" id="{DA2D30E6-8E5D-835A-024D-9B4E107CA075}"/>
                </a:ext>
              </a:extLst>
            </p:cNvPr>
            <p:cNvSpPr txBox="1"/>
            <p:nvPr/>
          </p:nvSpPr>
          <p:spPr>
            <a:xfrm>
              <a:off x="891806" y="4498843"/>
              <a:ext cx="3091417" cy="40011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rPr>
                <a:t>Thuốc</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bảo</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vệ</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thực</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vật</a:t>
              </a:r>
              <a:endParaRPr kumimoji="0" lang="en-US" sz="2000" b="0" i="0" u="none" strike="noStrike" kern="0" cap="none" spc="0" normalizeH="0" baseline="0" noProof="0" dirty="0">
                <a:ln>
                  <a:noFill/>
                </a:ln>
                <a:solidFill>
                  <a:sysClr val="windowText" lastClr="000000"/>
                </a:solidFill>
                <a:effectLst/>
                <a:uLnTx/>
                <a:uFillTx/>
              </a:endParaRPr>
            </a:p>
          </p:txBody>
        </p:sp>
      </p:grpSp>
      <p:grpSp>
        <p:nvGrpSpPr>
          <p:cNvPr id="8" name="Group 7">
            <a:extLst>
              <a:ext uri="{FF2B5EF4-FFF2-40B4-BE49-F238E27FC236}">
                <a16:creationId xmlns:a16="http://schemas.microsoft.com/office/drawing/2014/main" id="{4A47A57F-447E-6498-6CB8-405EA5A53605}"/>
              </a:ext>
            </a:extLst>
          </p:cNvPr>
          <p:cNvGrpSpPr/>
          <p:nvPr/>
        </p:nvGrpSpPr>
        <p:grpSpPr>
          <a:xfrm>
            <a:off x="4846771" y="2194822"/>
            <a:ext cx="3753293" cy="2664346"/>
            <a:chOff x="4829838" y="2234607"/>
            <a:chExt cx="3753293" cy="2664346"/>
          </a:xfrm>
        </p:grpSpPr>
        <p:pic>
          <p:nvPicPr>
            <p:cNvPr id="9" name="Picture 8">
              <a:extLst>
                <a:ext uri="{FF2B5EF4-FFF2-40B4-BE49-F238E27FC236}">
                  <a16:creationId xmlns:a16="http://schemas.microsoft.com/office/drawing/2014/main" id="{446C0EA3-5F92-DD4A-1928-356045777917}"/>
                </a:ext>
              </a:extLst>
            </p:cNvPr>
            <p:cNvPicPr>
              <a:picLocks noChangeAspect="1"/>
            </p:cNvPicPr>
            <p:nvPr/>
          </p:nvPicPr>
          <p:blipFill>
            <a:blip r:embed="rId3"/>
            <a:stretch>
              <a:fillRect/>
            </a:stretch>
          </p:blipFill>
          <p:spPr>
            <a:xfrm>
              <a:off x="4829838" y="2234607"/>
              <a:ext cx="3753293" cy="2107562"/>
            </a:xfrm>
            <a:prstGeom prst="rect">
              <a:avLst/>
            </a:prstGeom>
          </p:spPr>
        </p:pic>
        <p:sp>
          <p:nvSpPr>
            <p:cNvPr id="10" name="TextBox 9">
              <a:extLst>
                <a:ext uri="{FF2B5EF4-FFF2-40B4-BE49-F238E27FC236}">
                  <a16:creationId xmlns:a16="http://schemas.microsoft.com/office/drawing/2014/main" id="{AC88F712-89AC-CF2C-89C7-1C421D257755}"/>
                </a:ext>
              </a:extLst>
            </p:cNvPr>
            <p:cNvSpPr txBox="1"/>
            <p:nvPr/>
          </p:nvSpPr>
          <p:spPr>
            <a:xfrm>
              <a:off x="5160775" y="4498843"/>
              <a:ext cx="3091417" cy="40011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rPr>
                <a:t>Phẩm</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nhuộm</a:t>
              </a:r>
              <a:endParaRPr kumimoji="0" lang="en-US" sz="2000" b="0" i="0" u="none" strike="noStrike" kern="0" cap="none" spc="0" normalizeH="0" baseline="0" noProof="0" dirty="0">
                <a:ln>
                  <a:noFill/>
                </a:ln>
                <a:solidFill>
                  <a:sysClr val="windowText" lastClr="000000"/>
                </a:solidFill>
                <a:effectLst/>
                <a:uLnTx/>
                <a:uFillTx/>
              </a:endParaRPr>
            </a:p>
          </p:txBody>
        </p:sp>
      </p:grpSp>
      <p:grpSp>
        <p:nvGrpSpPr>
          <p:cNvPr id="13" name="Group 12">
            <a:extLst>
              <a:ext uri="{FF2B5EF4-FFF2-40B4-BE49-F238E27FC236}">
                <a16:creationId xmlns:a16="http://schemas.microsoft.com/office/drawing/2014/main" id="{03D66524-E854-C2F8-F0FE-91332846287B}"/>
              </a:ext>
            </a:extLst>
          </p:cNvPr>
          <p:cNvGrpSpPr/>
          <p:nvPr/>
        </p:nvGrpSpPr>
        <p:grpSpPr>
          <a:xfrm>
            <a:off x="162215" y="769705"/>
            <a:ext cx="8420916" cy="1210936"/>
            <a:chOff x="162215" y="339328"/>
            <a:chExt cx="8420916" cy="1210936"/>
          </a:xfrm>
        </p:grpSpPr>
        <p:sp>
          <p:nvSpPr>
            <p:cNvPr id="3" name="Speech Bubble: Rectangle with Corners Rounded 2">
              <a:extLst>
                <a:ext uri="{FF2B5EF4-FFF2-40B4-BE49-F238E27FC236}">
                  <a16:creationId xmlns:a16="http://schemas.microsoft.com/office/drawing/2014/main" id="{B542A71E-468A-F4EB-D185-211F6BC04891}"/>
                </a:ext>
              </a:extLst>
            </p:cNvPr>
            <p:cNvSpPr/>
            <p:nvPr/>
          </p:nvSpPr>
          <p:spPr>
            <a:xfrm>
              <a:off x="1509515" y="453114"/>
              <a:ext cx="7073616" cy="1097150"/>
            </a:xfrm>
            <a:prstGeom prst="wedgeRoundRectCallout">
              <a:avLst>
                <a:gd name="adj1" fmla="val -54653"/>
                <a:gd name="adj2" fmla="val 13967"/>
                <a:gd name="adj3" fmla="val 16667"/>
              </a:avLst>
            </a:prstGeom>
            <a:solidFill>
              <a:srgbClr val="FFFFFF"/>
            </a:solidFill>
            <a:ln w="12700" cap="flat" cmpd="sng" algn="ctr">
              <a:solidFill>
                <a:srgbClr val="F02425">
                  <a:shade val="15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a:ln>
                    <a:noFill/>
                  </a:ln>
                  <a:solidFill>
                    <a:srgbClr val="000000"/>
                  </a:solidFill>
                  <a:effectLst/>
                  <a:uLnTx/>
                  <a:uFillTx/>
                  <a:latin typeface="Arial"/>
                  <a:ea typeface="+mn-ea"/>
                  <a:cs typeface="Arial"/>
                </a:rPr>
                <a:t>Từ thông tin về ứng dụng của amine, cho biết vai trò của amine trong đời sống, sản xuất, y học.</a:t>
              </a:r>
              <a:endParaRPr kumimoji="0" lang="en-US" sz="2200" b="0" i="0" u="none" strike="noStrike" kern="0" cap="none" spc="0" normalizeH="0" baseline="0" noProof="0" dirty="0">
                <a:ln>
                  <a:noFill/>
                </a:ln>
                <a:solidFill>
                  <a:srgbClr val="000000"/>
                </a:solidFill>
                <a:effectLst/>
                <a:uLnTx/>
                <a:uFillTx/>
                <a:latin typeface="Arial"/>
                <a:ea typeface="+mn-ea"/>
                <a:cs typeface="Arial"/>
              </a:endParaRPr>
            </a:p>
          </p:txBody>
        </p:sp>
        <p:pic>
          <p:nvPicPr>
            <p:cNvPr id="12" name="Picture 11">
              <a:extLst>
                <a:ext uri="{FF2B5EF4-FFF2-40B4-BE49-F238E27FC236}">
                  <a16:creationId xmlns:a16="http://schemas.microsoft.com/office/drawing/2014/main" id="{3D7390B1-ECBB-54F5-8BA9-73BC259CDE4D}"/>
                </a:ext>
              </a:extLst>
            </p:cNvPr>
            <p:cNvPicPr>
              <a:picLocks noChangeAspect="1"/>
            </p:cNvPicPr>
            <p:nvPr/>
          </p:nvPicPr>
          <p:blipFill>
            <a:blip r:embed="rId4"/>
            <a:stretch>
              <a:fillRect/>
            </a:stretch>
          </p:blipFill>
          <p:spPr>
            <a:xfrm>
              <a:off x="162215" y="339328"/>
              <a:ext cx="1051970" cy="1210936"/>
            </a:xfrm>
            <a:prstGeom prst="rect">
              <a:avLst/>
            </a:prstGeom>
          </p:spPr>
        </p:pic>
      </p:grpSp>
      <p:grpSp>
        <p:nvGrpSpPr>
          <p:cNvPr id="2" name="Group 1">
            <a:extLst>
              <a:ext uri="{FF2B5EF4-FFF2-40B4-BE49-F238E27FC236}">
                <a16:creationId xmlns:a16="http://schemas.microsoft.com/office/drawing/2014/main" id="{FAC849E0-20F6-34C2-5175-CA50B1F97A07}"/>
              </a:ext>
            </a:extLst>
          </p:cNvPr>
          <p:cNvGrpSpPr/>
          <p:nvPr/>
        </p:nvGrpSpPr>
        <p:grpSpPr>
          <a:xfrm>
            <a:off x="-1" y="-3"/>
            <a:ext cx="7954538" cy="669851"/>
            <a:chOff x="-1" y="-3"/>
            <a:chExt cx="6225732" cy="669851"/>
          </a:xfrm>
        </p:grpSpPr>
        <p:sp>
          <p:nvSpPr>
            <p:cNvPr id="4" name="Rectangle: Single Corner Rounded 3">
              <a:extLst>
                <a:ext uri="{FF2B5EF4-FFF2-40B4-BE49-F238E27FC236}">
                  <a16:creationId xmlns:a16="http://schemas.microsoft.com/office/drawing/2014/main" id="{EF0C7797-AEAA-C148-06A6-3B965E2FA193}"/>
                </a:ext>
              </a:extLst>
            </p:cNvPr>
            <p:cNvSpPr/>
            <p:nvPr/>
          </p:nvSpPr>
          <p:spPr>
            <a:xfrm flipV="1">
              <a:off x="-1" y="-3"/>
              <a:ext cx="6225732" cy="669851"/>
            </a:xfrm>
            <a:prstGeom prst="round1Rect">
              <a:avLst>
                <a:gd name="adj" fmla="val 3254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8CCAECD-D20A-C48C-CB17-C5B3D6F99069}"/>
                </a:ext>
              </a:extLst>
            </p:cNvPr>
            <p:cNvSpPr txBox="1"/>
            <p:nvPr/>
          </p:nvSpPr>
          <p:spPr>
            <a:xfrm>
              <a:off x="0" y="84998"/>
              <a:ext cx="6145474" cy="523220"/>
            </a:xfrm>
            <a:prstGeom prst="rect">
              <a:avLst/>
            </a:prstGeom>
            <a:noFill/>
          </p:spPr>
          <p:txBody>
            <a:bodyPr wrap="square" rtlCol="0">
              <a:spAutoFit/>
            </a:bodyPr>
            <a:lstStyle/>
            <a:p>
              <a:pPr algn="ctr"/>
              <a:r>
                <a:rPr lang="en-US" sz="2800" b="1">
                  <a:solidFill>
                    <a:schemeClr val="tx1"/>
                  </a:solidFill>
                  <a:latin typeface="Arial" panose="020B0604020202020204" pitchFamily="34" charset="0"/>
                  <a:cs typeface="Arial" panose="020B0604020202020204" pitchFamily="34" charset="0"/>
                </a:rPr>
                <a:t>1. GIỚI THIỆU ỨNG DỤNG CỦA AMINE</a:t>
              </a:r>
              <a:endParaRPr lang="fr-FR" sz="2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6693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1054E615-40D7-6069-1CCB-2649060C3517}"/>
              </a:ext>
            </a:extLst>
          </p:cNvPr>
          <p:cNvSpPr/>
          <p:nvPr/>
        </p:nvSpPr>
        <p:spPr>
          <a:xfrm>
            <a:off x="2355133" y="317485"/>
            <a:ext cx="4453466" cy="804334"/>
          </a:xfrm>
          <a:prstGeom prst="round2DiagRect">
            <a:avLst/>
          </a:prstGeom>
          <a:solidFill>
            <a:schemeClr val="bg2">
              <a:lumMod val="7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ỨNG DỤNG</a:t>
            </a:r>
          </a:p>
        </p:txBody>
      </p:sp>
      <p:sp>
        <p:nvSpPr>
          <p:cNvPr id="4" name="Rectangle: Diagonal Corners Rounded 3">
            <a:extLst>
              <a:ext uri="{FF2B5EF4-FFF2-40B4-BE49-F238E27FC236}">
                <a16:creationId xmlns:a16="http://schemas.microsoft.com/office/drawing/2014/main" id="{ACE83AF7-9758-F9F8-864B-47FF5EE650D5}"/>
              </a:ext>
            </a:extLst>
          </p:cNvPr>
          <p:cNvSpPr/>
          <p:nvPr/>
        </p:nvSpPr>
        <p:spPr>
          <a:xfrm>
            <a:off x="448733" y="1524352"/>
            <a:ext cx="4301067" cy="1490136"/>
          </a:xfrm>
          <a:prstGeom prst="round2DiagRect">
            <a:avLst/>
          </a:prstGeom>
          <a:solidFill>
            <a:schemeClr val="tx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Amine: tổng hợp polyamide, dược phẩm, hóa chất sử dụng trong nông nghiệp và các vật liệu khác.</a:t>
            </a:r>
            <a:endParaRPr lang="en-US" sz="2000">
              <a:solidFill>
                <a:srgbClr val="000000"/>
              </a:solidFill>
            </a:endParaRPr>
          </a:p>
        </p:txBody>
      </p:sp>
      <p:sp>
        <p:nvSpPr>
          <p:cNvPr id="5" name="Rectangle: Diagonal Corners Rounded 4">
            <a:extLst>
              <a:ext uri="{FF2B5EF4-FFF2-40B4-BE49-F238E27FC236}">
                <a16:creationId xmlns:a16="http://schemas.microsoft.com/office/drawing/2014/main" id="{AD84D560-FF21-5FEC-814E-886D94DE9404}"/>
              </a:ext>
            </a:extLst>
          </p:cNvPr>
          <p:cNvSpPr/>
          <p:nvPr/>
        </p:nvSpPr>
        <p:spPr>
          <a:xfrm>
            <a:off x="5037668" y="1524351"/>
            <a:ext cx="3640666" cy="1490136"/>
          </a:xfrm>
          <a:prstGeom prst="round2DiagRect">
            <a:avLst/>
          </a:prstGeom>
          <a:solidFill>
            <a:schemeClr val="tx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Aniline: nguyên liệu sản xuất phẩm nhuộm, dược phẩm.</a:t>
            </a:r>
            <a:endParaRPr lang="en-US" sz="2000">
              <a:solidFill>
                <a:srgbClr val="000000"/>
              </a:solidFill>
            </a:endParaRPr>
          </a:p>
        </p:txBody>
      </p:sp>
      <p:grpSp>
        <p:nvGrpSpPr>
          <p:cNvPr id="12" name="Group 11">
            <a:extLst>
              <a:ext uri="{FF2B5EF4-FFF2-40B4-BE49-F238E27FC236}">
                <a16:creationId xmlns:a16="http://schemas.microsoft.com/office/drawing/2014/main" id="{6842F6FD-C84F-4995-5258-949ADBA25D48}"/>
              </a:ext>
            </a:extLst>
          </p:cNvPr>
          <p:cNvGrpSpPr/>
          <p:nvPr/>
        </p:nvGrpSpPr>
        <p:grpSpPr>
          <a:xfrm>
            <a:off x="438867" y="3122450"/>
            <a:ext cx="4133133" cy="1798461"/>
            <a:chOff x="528108" y="3345039"/>
            <a:chExt cx="4133133" cy="1798461"/>
          </a:xfrm>
        </p:grpSpPr>
        <p:pic>
          <p:nvPicPr>
            <p:cNvPr id="7" name="Picture 6" descr="A close up of a green fabric&#10;&#10;Description automatically generated">
              <a:extLst>
                <a:ext uri="{FF2B5EF4-FFF2-40B4-BE49-F238E27FC236}">
                  <a16:creationId xmlns:a16="http://schemas.microsoft.com/office/drawing/2014/main" id="{7D1161F7-2D76-686B-2B1C-4E6D505786F3}"/>
                </a:ext>
              </a:extLst>
            </p:cNvPr>
            <p:cNvPicPr>
              <a:picLocks noChangeAspect="1"/>
            </p:cNvPicPr>
            <p:nvPr/>
          </p:nvPicPr>
          <p:blipFill>
            <a:blip r:embed="rId2"/>
            <a:stretch>
              <a:fillRect/>
            </a:stretch>
          </p:blipFill>
          <p:spPr>
            <a:xfrm>
              <a:off x="528108" y="3345039"/>
              <a:ext cx="2113492" cy="1408995"/>
            </a:xfrm>
            <a:prstGeom prst="rect">
              <a:avLst/>
            </a:prstGeom>
          </p:spPr>
        </p:pic>
        <p:pic>
          <p:nvPicPr>
            <p:cNvPr id="9" name="Picture 8" descr="A close-up of several different colors of fabric&#10;&#10;Description automatically generated">
              <a:extLst>
                <a:ext uri="{FF2B5EF4-FFF2-40B4-BE49-F238E27FC236}">
                  <a16:creationId xmlns:a16="http://schemas.microsoft.com/office/drawing/2014/main" id="{B560281C-03A0-E2C0-FB86-1479379A3561}"/>
                </a:ext>
              </a:extLst>
            </p:cNvPr>
            <p:cNvPicPr>
              <a:picLocks noChangeAspect="1"/>
            </p:cNvPicPr>
            <p:nvPr/>
          </p:nvPicPr>
          <p:blipFill>
            <a:blip r:embed="rId3"/>
            <a:stretch>
              <a:fillRect/>
            </a:stretch>
          </p:blipFill>
          <p:spPr>
            <a:xfrm>
              <a:off x="2717800" y="3345039"/>
              <a:ext cx="1943441" cy="1408995"/>
            </a:xfrm>
            <a:prstGeom prst="rect">
              <a:avLst/>
            </a:prstGeom>
          </p:spPr>
        </p:pic>
        <p:sp>
          <p:nvSpPr>
            <p:cNvPr id="11" name="TextBox 10">
              <a:extLst>
                <a:ext uri="{FF2B5EF4-FFF2-40B4-BE49-F238E27FC236}">
                  <a16:creationId xmlns:a16="http://schemas.microsoft.com/office/drawing/2014/main" id="{11C2CFF0-C7B8-E596-6772-AAD2DEEC2215}"/>
                </a:ext>
              </a:extLst>
            </p:cNvPr>
            <p:cNvSpPr txBox="1"/>
            <p:nvPr/>
          </p:nvSpPr>
          <p:spPr>
            <a:xfrm>
              <a:off x="1659466" y="4774168"/>
              <a:ext cx="1964267" cy="369332"/>
            </a:xfrm>
            <a:prstGeom prst="rect">
              <a:avLst/>
            </a:prstGeom>
            <a:noFill/>
          </p:spPr>
          <p:txBody>
            <a:bodyPr wrap="square">
              <a:spAutoFit/>
            </a:bodyPr>
            <a:lstStyle/>
            <a:p>
              <a:pPr algn="ctr"/>
              <a:r>
                <a:rPr lang="en-US" sz="1800"/>
                <a:t>Vải polyamide</a:t>
              </a:r>
            </a:p>
          </p:txBody>
        </p:sp>
      </p:grpSp>
      <p:grpSp>
        <p:nvGrpSpPr>
          <p:cNvPr id="18" name="Group 17">
            <a:extLst>
              <a:ext uri="{FF2B5EF4-FFF2-40B4-BE49-F238E27FC236}">
                <a16:creationId xmlns:a16="http://schemas.microsoft.com/office/drawing/2014/main" id="{E368D823-2B5F-06D4-448C-B672EFC2CD81}"/>
              </a:ext>
            </a:extLst>
          </p:cNvPr>
          <p:cNvGrpSpPr/>
          <p:nvPr/>
        </p:nvGrpSpPr>
        <p:grpSpPr>
          <a:xfrm>
            <a:off x="4530032" y="3121719"/>
            <a:ext cx="4301884" cy="1799192"/>
            <a:chOff x="4539898" y="3259642"/>
            <a:chExt cx="4301884" cy="1799192"/>
          </a:xfrm>
        </p:grpSpPr>
        <p:grpSp>
          <p:nvGrpSpPr>
            <p:cNvPr id="13" name="Group 12">
              <a:extLst>
                <a:ext uri="{FF2B5EF4-FFF2-40B4-BE49-F238E27FC236}">
                  <a16:creationId xmlns:a16="http://schemas.microsoft.com/office/drawing/2014/main" id="{CC0BFDCD-F939-24CB-B022-2E31FB761513}"/>
                </a:ext>
              </a:extLst>
            </p:cNvPr>
            <p:cNvGrpSpPr/>
            <p:nvPr/>
          </p:nvGrpSpPr>
          <p:grpSpPr>
            <a:xfrm>
              <a:off x="4539898" y="3259642"/>
              <a:ext cx="4301884" cy="1799192"/>
              <a:chOff x="276572" y="3344308"/>
              <a:chExt cx="4301884" cy="1799192"/>
            </a:xfrm>
          </p:grpSpPr>
          <p:pic>
            <p:nvPicPr>
              <p:cNvPr id="14" name="Picture 13">
                <a:extLst>
                  <a:ext uri="{FF2B5EF4-FFF2-40B4-BE49-F238E27FC236}">
                    <a16:creationId xmlns:a16="http://schemas.microsoft.com/office/drawing/2014/main" id="{A46F7067-8CE4-2D2F-07C2-59DAFF2585BD}"/>
                  </a:ext>
                </a:extLst>
              </p:cNvPr>
              <p:cNvPicPr>
                <a:picLocks noChangeAspect="1"/>
              </p:cNvPicPr>
              <p:nvPr/>
            </p:nvPicPr>
            <p:blipFill>
              <a:blip r:embed="rId4"/>
              <a:srcRect/>
              <a:stretch/>
            </p:blipFill>
            <p:spPr>
              <a:xfrm>
                <a:off x="554209" y="3364442"/>
                <a:ext cx="1408995" cy="1408995"/>
              </a:xfrm>
              <a:prstGeom prst="rect">
                <a:avLst/>
              </a:prstGeom>
            </p:spPr>
          </p:pic>
          <p:pic>
            <p:nvPicPr>
              <p:cNvPr id="15" name="Picture 14">
                <a:extLst>
                  <a:ext uri="{FF2B5EF4-FFF2-40B4-BE49-F238E27FC236}">
                    <a16:creationId xmlns:a16="http://schemas.microsoft.com/office/drawing/2014/main" id="{138E3221-14C8-B2F0-CF3F-C349514EBB1B}"/>
                  </a:ext>
                </a:extLst>
              </p:cNvPr>
              <p:cNvPicPr>
                <a:picLocks noChangeAspect="1"/>
              </p:cNvPicPr>
              <p:nvPr/>
            </p:nvPicPr>
            <p:blipFill>
              <a:blip r:embed="rId5"/>
              <a:srcRect/>
              <a:stretch/>
            </p:blipFill>
            <p:spPr>
              <a:xfrm>
                <a:off x="2069218" y="3344308"/>
                <a:ext cx="2509238" cy="1408995"/>
              </a:xfrm>
              <a:prstGeom prst="rect">
                <a:avLst/>
              </a:prstGeom>
            </p:spPr>
          </p:pic>
          <p:sp>
            <p:nvSpPr>
              <p:cNvPr id="16" name="TextBox 15">
                <a:extLst>
                  <a:ext uri="{FF2B5EF4-FFF2-40B4-BE49-F238E27FC236}">
                    <a16:creationId xmlns:a16="http://schemas.microsoft.com/office/drawing/2014/main" id="{0BC2A91E-6237-F5CA-24F8-136EDBEF66FC}"/>
                  </a:ext>
                </a:extLst>
              </p:cNvPr>
              <p:cNvSpPr txBox="1"/>
              <p:nvPr/>
            </p:nvSpPr>
            <p:spPr>
              <a:xfrm>
                <a:off x="276572" y="4774168"/>
                <a:ext cx="1964267" cy="369332"/>
              </a:xfrm>
              <a:prstGeom prst="rect">
                <a:avLst/>
              </a:prstGeom>
              <a:noFill/>
            </p:spPr>
            <p:txBody>
              <a:bodyPr wrap="square">
                <a:spAutoFit/>
              </a:bodyPr>
              <a:lstStyle/>
              <a:p>
                <a:pPr algn="ctr"/>
                <a:r>
                  <a:rPr lang="en-US" sz="1800"/>
                  <a:t>Dược phẩm</a:t>
                </a:r>
              </a:p>
            </p:txBody>
          </p:sp>
        </p:grpSp>
        <p:sp>
          <p:nvSpPr>
            <p:cNvPr id="17" name="TextBox 16">
              <a:extLst>
                <a:ext uri="{FF2B5EF4-FFF2-40B4-BE49-F238E27FC236}">
                  <a16:creationId xmlns:a16="http://schemas.microsoft.com/office/drawing/2014/main" id="{0B4AF1FB-46A6-DB71-3802-00E37B7D4086}"/>
                </a:ext>
              </a:extLst>
            </p:cNvPr>
            <p:cNvSpPr txBox="1"/>
            <p:nvPr/>
          </p:nvSpPr>
          <p:spPr>
            <a:xfrm>
              <a:off x="6605029" y="4688771"/>
              <a:ext cx="1964267" cy="369332"/>
            </a:xfrm>
            <a:prstGeom prst="rect">
              <a:avLst/>
            </a:prstGeom>
            <a:noFill/>
          </p:spPr>
          <p:txBody>
            <a:bodyPr wrap="square">
              <a:spAutoFit/>
            </a:bodyPr>
            <a:lstStyle/>
            <a:p>
              <a:pPr algn="ctr"/>
              <a:r>
                <a:rPr lang="en-US" sz="1800"/>
                <a:t>Phẩm nhuộm</a:t>
              </a:r>
            </a:p>
          </p:txBody>
        </p:sp>
      </p:grpSp>
      <p:cxnSp>
        <p:nvCxnSpPr>
          <p:cNvPr id="20" name="Connector: Elbow 19">
            <a:extLst>
              <a:ext uri="{FF2B5EF4-FFF2-40B4-BE49-F238E27FC236}">
                <a16:creationId xmlns:a16="http://schemas.microsoft.com/office/drawing/2014/main" id="{470731A6-DFC6-C451-9C67-7D1C0B93405A}"/>
              </a:ext>
            </a:extLst>
          </p:cNvPr>
          <p:cNvCxnSpPr>
            <a:stCxn id="3" idx="1"/>
            <a:endCxn id="4" idx="3"/>
          </p:cNvCxnSpPr>
          <p:nvPr/>
        </p:nvCxnSpPr>
        <p:spPr>
          <a:xfrm rot="5400000">
            <a:off x="3389301" y="331786"/>
            <a:ext cx="402533" cy="1982599"/>
          </a:xfrm>
          <a:prstGeom prst="bentConnector3">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ECBCE51-A705-C088-D561-A64A809D4F61}"/>
              </a:ext>
            </a:extLst>
          </p:cNvPr>
          <p:cNvCxnSpPr>
            <a:cxnSpLocks/>
            <a:stCxn id="3" idx="1"/>
            <a:endCxn id="5" idx="3"/>
          </p:cNvCxnSpPr>
          <p:nvPr/>
        </p:nvCxnSpPr>
        <p:spPr>
          <a:xfrm rot="16200000" flipH="1">
            <a:off x="5518667" y="185017"/>
            <a:ext cx="402532" cy="2276135"/>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59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D8631A-67F5-27A0-9365-1AC93641D961}"/>
              </a:ext>
            </a:extLst>
          </p:cNvPr>
          <p:cNvGrpSpPr/>
          <p:nvPr/>
        </p:nvGrpSpPr>
        <p:grpSpPr>
          <a:xfrm>
            <a:off x="223283" y="434466"/>
            <a:ext cx="4730170" cy="4274567"/>
            <a:chOff x="574158" y="422368"/>
            <a:chExt cx="4730170" cy="4274567"/>
          </a:xfrm>
        </p:grpSpPr>
        <p:pic>
          <p:nvPicPr>
            <p:cNvPr id="3" name="Picture 2">
              <a:extLst>
                <a:ext uri="{FF2B5EF4-FFF2-40B4-BE49-F238E27FC236}">
                  <a16:creationId xmlns:a16="http://schemas.microsoft.com/office/drawing/2014/main" id="{FF8F9B30-1808-4A99-7482-577817AC3AFF}"/>
                </a:ext>
              </a:extLst>
            </p:cNvPr>
            <p:cNvPicPr>
              <a:picLocks noChangeAspect="1"/>
            </p:cNvPicPr>
            <p:nvPr/>
          </p:nvPicPr>
          <p:blipFill rotWithShape="1">
            <a:blip r:embed="rId2"/>
            <a:srcRect l="7667" r="16193"/>
            <a:stretch/>
          </p:blipFill>
          <p:spPr>
            <a:xfrm>
              <a:off x="574158" y="422368"/>
              <a:ext cx="4730170" cy="3714968"/>
            </a:xfrm>
            <a:prstGeom prst="rect">
              <a:avLst/>
            </a:prstGeom>
          </p:spPr>
        </p:pic>
        <p:sp>
          <p:nvSpPr>
            <p:cNvPr id="4" name="TextBox 3">
              <a:extLst>
                <a:ext uri="{FF2B5EF4-FFF2-40B4-BE49-F238E27FC236}">
                  <a16:creationId xmlns:a16="http://schemas.microsoft.com/office/drawing/2014/main" id="{AB56421F-20C9-1238-DDC1-126E64376C9C}"/>
                </a:ext>
              </a:extLst>
            </p:cNvPr>
            <p:cNvSpPr txBox="1"/>
            <p:nvPr/>
          </p:nvSpPr>
          <p:spPr>
            <a:xfrm>
              <a:off x="879210" y="4296825"/>
              <a:ext cx="4120065" cy="40011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rPr>
                <a:t>Có</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trong</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thành</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phần</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dược</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err="1">
                  <a:ln>
                    <a:noFill/>
                  </a:ln>
                  <a:solidFill>
                    <a:sysClr val="windowText" lastClr="000000"/>
                  </a:solidFill>
                  <a:effectLst/>
                  <a:uLnTx/>
                  <a:uFillTx/>
                </a:rPr>
                <a:t>phẩm</a:t>
              </a:r>
              <a:endParaRPr kumimoji="0" lang="en-US" sz="2000" b="0" i="0" u="none" strike="noStrike" kern="0" cap="none" spc="0" normalizeH="0" baseline="0" noProof="0" dirty="0">
                <a:ln>
                  <a:noFill/>
                </a:ln>
                <a:solidFill>
                  <a:sysClr val="windowText" lastClr="000000"/>
                </a:solidFill>
                <a:effectLst/>
                <a:uLnTx/>
                <a:uFillTx/>
              </a:endParaRPr>
            </a:p>
          </p:txBody>
        </p:sp>
      </p:grpSp>
      <p:grpSp>
        <p:nvGrpSpPr>
          <p:cNvPr id="5" name="Group 4">
            <a:extLst>
              <a:ext uri="{FF2B5EF4-FFF2-40B4-BE49-F238E27FC236}">
                <a16:creationId xmlns:a16="http://schemas.microsoft.com/office/drawing/2014/main" id="{5A91B9BD-E976-E78B-8C1B-AC37E8E6444C}"/>
              </a:ext>
            </a:extLst>
          </p:cNvPr>
          <p:cNvGrpSpPr/>
          <p:nvPr/>
        </p:nvGrpSpPr>
        <p:grpSpPr>
          <a:xfrm>
            <a:off x="5078094" y="434466"/>
            <a:ext cx="3842623" cy="4274567"/>
            <a:chOff x="5078094" y="358573"/>
            <a:chExt cx="3842623" cy="4274567"/>
          </a:xfrm>
        </p:grpSpPr>
        <p:pic>
          <p:nvPicPr>
            <p:cNvPr id="6" name="Picture 5">
              <a:extLst>
                <a:ext uri="{FF2B5EF4-FFF2-40B4-BE49-F238E27FC236}">
                  <a16:creationId xmlns:a16="http://schemas.microsoft.com/office/drawing/2014/main" id="{5A6ADD45-F4BE-E37D-431E-C961ACC340F1}"/>
                </a:ext>
              </a:extLst>
            </p:cNvPr>
            <p:cNvPicPr>
              <a:picLocks noChangeAspect="1"/>
            </p:cNvPicPr>
            <p:nvPr/>
          </p:nvPicPr>
          <p:blipFill rotWithShape="1">
            <a:blip r:embed="rId3"/>
            <a:srcRect l="22482" r="8560"/>
            <a:stretch/>
          </p:blipFill>
          <p:spPr>
            <a:xfrm>
              <a:off x="5078094" y="358573"/>
              <a:ext cx="3842623" cy="3714968"/>
            </a:xfrm>
            <a:prstGeom prst="rect">
              <a:avLst/>
            </a:prstGeom>
          </p:spPr>
        </p:pic>
        <p:sp>
          <p:nvSpPr>
            <p:cNvPr id="7" name="TextBox 6">
              <a:extLst>
                <a:ext uri="{FF2B5EF4-FFF2-40B4-BE49-F238E27FC236}">
                  <a16:creationId xmlns:a16="http://schemas.microsoft.com/office/drawing/2014/main" id="{2C4E84C6-7887-6F53-607B-EC666334EF77}"/>
                </a:ext>
              </a:extLst>
            </p:cNvPr>
            <p:cNvSpPr txBox="1"/>
            <p:nvPr/>
          </p:nvSpPr>
          <p:spPr>
            <a:xfrm>
              <a:off x="5656144" y="4233030"/>
              <a:ext cx="2686521" cy="400110"/>
            </a:xfrm>
            <a:prstGeom prst="rect">
              <a:avLst/>
            </a:prstGeom>
            <a:noFill/>
          </p:spPr>
          <p:txBody>
            <a:bodyPr wrap="square">
              <a:spAutoFit/>
            </a:bodyPr>
            <a:lstStyle/>
            <a:p>
              <a:pPr algn="ctr"/>
              <a:r>
                <a:rPr lang="fr-FR" sz="2000" dirty="0" err="1">
                  <a:latin typeface="Arial" panose="020B0604020202020204" pitchFamily="34" charset="0"/>
                  <a:ea typeface="Calibri" panose="020F0502020204030204" pitchFamily="34" charset="0"/>
                  <a:cs typeface="Arial" panose="020B0604020202020204" pitchFamily="34" charset="0"/>
                </a:rPr>
                <a:t>Tổng</a:t>
              </a:r>
              <a:r>
                <a:rPr lang="fr-FR" sz="2000" dirty="0">
                  <a:latin typeface="Arial" panose="020B0604020202020204" pitchFamily="34" charset="0"/>
                  <a:ea typeface="Calibri" panose="020F0502020204030204" pitchFamily="34" charset="0"/>
                  <a:cs typeface="Arial" panose="020B0604020202020204" pitchFamily="34" charset="0"/>
                </a:rPr>
                <a:t> </a:t>
              </a:r>
              <a:r>
                <a:rPr lang="fr-FR" sz="2000" dirty="0" err="1">
                  <a:latin typeface="Arial" panose="020B0604020202020204" pitchFamily="34" charset="0"/>
                  <a:ea typeface="Calibri" panose="020F0502020204030204" pitchFamily="34" charset="0"/>
                  <a:cs typeface="Arial" panose="020B0604020202020204" pitchFamily="34" charset="0"/>
                </a:rPr>
                <a:t>hợp</a:t>
              </a:r>
              <a:r>
                <a:rPr lang="fr-FR" sz="2000" dirty="0">
                  <a:latin typeface="Arial" panose="020B0604020202020204" pitchFamily="34" charset="0"/>
                  <a:ea typeface="Calibri" panose="020F0502020204030204" pitchFamily="34" charset="0"/>
                  <a:cs typeface="Arial" panose="020B0604020202020204" pitchFamily="34" charset="0"/>
                </a:rPr>
                <a:t> </a:t>
              </a:r>
              <a:r>
                <a:rPr lang="fr-FR" sz="2000" dirty="0" err="1">
                  <a:latin typeface="Arial" panose="020B0604020202020204" pitchFamily="34" charset="0"/>
                  <a:ea typeface="Calibri" panose="020F0502020204030204" pitchFamily="34" charset="0"/>
                  <a:cs typeface="Arial" panose="020B0604020202020204" pitchFamily="34" charset="0"/>
                </a:rPr>
                <a:t>polymer</a:t>
              </a:r>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7259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9A79E-A101-76D8-11B3-DD3B2432A2C6}"/>
              </a:ext>
            </a:extLst>
          </p:cNvPr>
          <p:cNvGrpSpPr/>
          <p:nvPr/>
        </p:nvGrpSpPr>
        <p:grpSpPr>
          <a:xfrm>
            <a:off x="-2" y="-4"/>
            <a:ext cx="7941735" cy="669851"/>
            <a:chOff x="-2" y="-4"/>
            <a:chExt cx="7941735" cy="669851"/>
          </a:xfrm>
        </p:grpSpPr>
        <p:sp>
          <p:nvSpPr>
            <p:cNvPr id="3" name="Rectangle: Single Corner Rounded 2">
              <a:extLst>
                <a:ext uri="{FF2B5EF4-FFF2-40B4-BE49-F238E27FC236}">
                  <a16:creationId xmlns:a16="http://schemas.microsoft.com/office/drawing/2014/main" id="{10AD4957-97E1-DA33-32B3-4619244B3B25}"/>
                </a:ext>
              </a:extLst>
            </p:cNvPr>
            <p:cNvSpPr/>
            <p:nvPr/>
          </p:nvSpPr>
          <p:spPr>
            <a:xfrm flipV="1">
              <a:off x="-2" y="-4"/>
              <a:ext cx="7941735" cy="669851"/>
            </a:xfrm>
            <a:prstGeom prst="round1Rect">
              <a:avLst>
                <a:gd name="adj" fmla="val 3254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5B2EBE8-312D-35D3-A861-6136D571D519}"/>
                </a:ext>
              </a:extLst>
            </p:cNvPr>
            <p:cNvSpPr txBox="1"/>
            <p:nvPr/>
          </p:nvSpPr>
          <p:spPr>
            <a:xfrm>
              <a:off x="209836" y="82470"/>
              <a:ext cx="7526419" cy="523220"/>
            </a:xfrm>
            <a:prstGeom prst="rect">
              <a:avLst/>
            </a:prstGeom>
            <a:noFill/>
          </p:spPr>
          <p:txBody>
            <a:bodyPr wrap="none" rtlCol="0">
              <a:spAutoFit/>
            </a:bodyPr>
            <a:lstStyle/>
            <a:p>
              <a:r>
                <a:rPr lang="en-US" sz="2800" b="1" dirty="0">
                  <a:solidFill>
                    <a:schemeClr val="bg1"/>
                  </a:solidFill>
                </a:rPr>
                <a:t>1. </a:t>
              </a:r>
              <a:r>
                <a:rPr lang="en-US" sz="2800" b="1">
                  <a:solidFill>
                    <a:schemeClr val="bg1"/>
                  </a:solidFill>
                </a:rPr>
                <a:t>KHÁI NIỆM VÀ CÁCH PHÂN LOẠI AMINE</a:t>
              </a:r>
              <a:endParaRPr lang="en-US" sz="2800" b="1" dirty="0">
                <a:solidFill>
                  <a:schemeClr val="bg1"/>
                </a:solidFill>
              </a:endParaRPr>
            </a:p>
          </p:txBody>
        </p:sp>
      </p:grpSp>
      <p:grpSp>
        <p:nvGrpSpPr>
          <p:cNvPr id="10" name="Group 9">
            <a:extLst>
              <a:ext uri="{FF2B5EF4-FFF2-40B4-BE49-F238E27FC236}">
                <a16:creationId xmlns:a16="http://schemas.microsoft.com/office/drawing/2014/main" id="{EF25F71E-53B3-6349-9D6B-12634A89A473}"/>
              </a:ext>
            </a:extLst>
          </p:cNvPr>
          <p:cNvGrpSpPr/>
          <p:nvPr/>
        </p:nvGrpSpPr>
        <p:grpSpPr>
          <a:xfrm>
            <a:off x="393405" y="865441"/>
            <a:ext cx="8357190" cy="958660"/>
            <a:chOff x="393405" y="865441"/>
            <a:chExt cx="8357190" cy="958660"/>
          </a:xfrm>
        </p:grpSpPr>
        <p:sp>
          <p:nvSpPr>
            <p:cNvPr id="7" name="TextBox 6">
              <a:extLst>
                <a:ext uri="{FF2B5EF4-FFF2-40B4-BE49-F238E27FC236}">
                  <a16:creationId xmlns:a16="http://schemas.microsoft.com/office/drawing/2014/main" id="{5D86C62C-5325-D723-CE25-0D72284622E6}"/>
                </a:ext>
              </a:extLst>
            </p:cNvPr>
            <p:cNvSpPr txBox="1"/>
            <p:nvPr/>
          </p:nvSpPr>
          <p:spPr>
            <a:xfrm>
              <a:off x="1206795" y="865441"/>
              <a:ext cx="7543800" cy="958660"/>
            </a:xfrm>
            <a:prstGeom prst="rect">
              <a:avLst/>
            </a:prstGeom>
            <a:noFill/>
          </p:spPr>
          <p:txBody>
            <a:bodyPr wrap="square">
              <a:spAutoFit/>
            </a:bodyPr>
            <a:lstStyle/>
            <a:p>
              <a:pPr algn="just">
                <a:lnSpc>
                  <a:spcPct val="150000"/>
                </a:lnSpc>
              </a:pPr>
              <a:r>
                <a:rPr lang="en-US" sz="2000" b="1" i="1">
                  <a:solidFill>
                    <a:srgbClr val="FF0000"/>
                  </a:solidFill>
                </a:rPr>
                <a:t>Quan sát Hình 6.1, t</a:t>
              </a:r>
              <a:r>
                <a:rPr lang="vi-VN" sz="2000" b="1" i="1">
                  <a:solidFill>
                    <a:srgbClr val="FF0000"/>
                  </a:solidFill>
                </a:rPr>
                <a:t>hảo luận nhóm, trả lời câu Thảo luận 1: </a:t>
              </a:r>
              <a:r>
                <a:rPr lang="vi-VN" sz="2000" i="1"/>
                <a:t>Cho biết nhóm chức đặc trưng nào có trong phân tử amine. </a:t>
              </a:r>
              <a:endParaRPr lang="en-US" sz="2000" i="1" dirty="0"/>
            </a:p>
          </p:txBody>
        </p:sp>
        <p:pic>
          <p:nvPicPr>
            <p:cNvPr id="9" name="Picture 8">
              <a:extLst>
                <a:ext uri="{FF2B5EF4-FFF2-40B4-BE49-F238E27FC236}">
                  <a16:creationId xmlns:a16="http://schemas.microsoft.com/office/drawing/2014/main" id="{17346A94-9E1D-D89D-AA24-8AE439ACB1EC}"/>
                </a:ext>
              </a:extLst>
            </p:cNvPr>
            <p:cNvPicPr>
              <a:picLocks noChangeAspect="1"/>
            </p:cNvPicPr>
            <p:nvPr/>
          </p:nvPicPr>
          <p:blipFill>
            <a:blip r:embed="rId2"/>
            <a:stretch>
              <a:fillRect/>
            </a:stretch>
          </p:blipFill>
          <p:spPr>
            <a:xfrm>
              <a:off x="393405" y="1000625"/>
              <a:ext cx="751210" cy="688292"/>
            </a:xfrm>
            <a:prstGeom prst="rect">
              <a:avLst/>
            </a:prstGeom>
          </p:spPr>
        </p:pic>
      </p:grpSp>
      <p:grpSp>
        <p:nvGrpSpPr>
          <p:cNvPr id="74" name="Group 73">
            <a:extLst>
              <a:ext uri="{FF2B5EF4-FFF2-40B4-BE49-F238E27FC236}">
                <a16:creationId xmlns:a16="http://schemas.microsoft.com/office/drawing/2014/main" id="{D74B66FF-7DC0-E258-52BB-FFC53A90DF57}"/>
              </a:ext>
            </a:extLst>
          </p:cNvPr>
          <p:cNvGrpSpPr/>
          <p:nvPr/>
        </p:nvGrpSpPr>
        <p:grpSpPr>
          <a:xfrm>
            <a:off x="607811" y="1929514"/>
            <a:ext cx="7928378" cy="3050140"/>
            <a:chOff x="601132" y="1877126"/>
            <a:chExt cx="7928378" cy="3050140"/>
          </a:xfrm>
        </p:grpSpPr>
        <p:grpSp>
          <p:nvGrpSpPr>
            <p:cNvPr id="66" name="Group 65">
              <a:extLst>
                <a:ext uri="{FF2B5EF4-FFF2-40B4-BE49-F238E27FC236}">
                  <a16:creationId xmlns:a16="http://schemas.microsoft.com/office/drawing/2014/main" id="{2D025443-43D8-9896-42A3-55C7DD753CB4}"/>
                </a:ext>
              </a:extLst>
            </p:cNvPr>
            <p:cNvGrpSpPr/>
            <p:nvPr/>
          </p:nvGrpSpPr>
          <p:grpSpPr>
            <a:xfrm>
              <a:off x="601132" y="1877126"/>
              <a:ext cx="7750729" cy="914400"/>
              <a:chOff x="601132" y="1830281"/>
              <a:chExt cx="7750729" cy="914400"/>
            </a:xfrm>
          </p:grpSpPr>
          <p:sp>
            <p:nvSpPr>
              <p:cNvPr id="11" name="Rectangle 10">
                <a:extLst>
                  <a:ext uri="{FF2B5EF4-FFF2-40B4-BE49-F238E27FC236}">
                    <a16:creationId xmlns:a16="http://schemas.microsoft.com/office/drawing/2014/main" id="{140C0084-D56E-A275-98BA-9C886C22BDCF}"/>
                  </a:ext>
                </a:extLst>
              </p:cNvPr>
              <p:cNvSpPr/>
              <p:nvPr/>
            </p:nvSpPr>
            <p:spPr>
              <a:xfrm>
                <a:off x="601132" y="2040750"/>
                <a:ext cx="2480735" cy="584200"/>
              </a:xfrm>
              <a:prstGeom prst="rect">
                <a:avLst/>
              </a:prstGeom>
              <a:solidFill>
                <a:srgbClr val="F8D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Amine bậc một</a:t>
                </a:r>
              </a:p>
            </p:txBody>
          </p:sp>
          <p:sp>
            <p:nvSpPr>
              <p:cNvPr id="17" name="TextBox 16">
                <a:extLst>
                  <a:ext uri="{FF2B5EF4-FFF2-40B4-BE49-F238E27FC236}">
                    <a16:creationId xmlns:a16="http://schemas.microsoft.com/office/drawing/2014/main" id="{86110770-D6C0-2B7C-647D-E79DC376B8FB}"/>
                  </a:ext>
                </a:extLst>
              </p:cNvPr>
              <p:cNvSpPr txBox="1"/>
              <p:nvPr/>
            </p:nvSpPr>
            <p:spPr>
              <a:xfrm>
                <a:off x="3347383" y="2030945"/>
                <a:ext cx="2167467" cy="584775"/>
              </a:xfrm>
              <a:prstGeom prst="rect">
                <a:avLst/>
              </a:prstGeom>
              <a:noFill/>
            </p:spPr>
            <p:txBody>
              <a:bodyPr wrap="square" rtlCol="0">
                <a:spAutoFit/>
              </a:bodyPr>
              <a:lstStyle/>
              <a:p>
                <a:r>
                  <a:rPr lang="en-US" sz="3200"/>
                  <a:t>CH</a:t>
                </a:r>
                <a:r>
                  <a:rPr lang="en-US" sz="3200" baseline="-25000"/>
                  <a:t>3</a:t>
                </a:r>
                <a:r>
                  <a:rPr lang="en-US" sz="3200"/>
                  <a:t> – </a:t>
                </a:r>
                <a:r>
                  <a:rPr lang="en-US" sz="3200" b="1">
                    <a:solidFill>
                      <a:srgbClr val="029059"/>
                    </a:solidFill>
                  </a:rPr>
                  <a:t>NH</a:t>
                </a:r>
                <a:r>
                  <a:rPr lang="en-US" sz="3200" b="1" baseline="-25000">
                    <a:solidFill>
                      <a:srgbClr val="029059"/>
                    </a:solidFill>
                  </a:rPr>
                  <a:t>2</a:t>
                </a:r>
                <a:endParaRPr lang="en-US" sz="3200">
                  <a:solidFill>
                    <a:srgbClr val="029059"/>
                  </a:solidFill>
                </a:endParaRPr>
              </a:p>
            </p:txBody>
          </p:sp>
          <p:grpSp>
            <p:nvGrpSpPr>
              <p:cNvPr id="28" name="Group 27">
                <a:extLst>
                  <a:ext uri="{FF2B5EF4-FFF2-40B4-BE49-F238E27FC236}">
                    <a16:creationId xmlns:a16="http://schemas.microsoft.com/office/drawing/2014/main" id="{013E58F6-897C-513F-35A6-FA52445DC6D3}"/>
                  </a:ext>
                </a:extLst>
              </p:cNvPr>
              <p:cNvGrpSpPr/>
              <p:nvPr/>
            </p:nvGrpSpPr>
            <p:grpSpPr>
              <a:xfrm>
                <a:off x="6026577" y="1830281"/>
                <a:ext cx="2325284" cy="914400"/>
                <a:chOff x="5514850" y="2666890"/>
                <a:chExt cx="2325284" cy="914400"/>
              </a:xfrm>
            </p:grpSpPr>
            <p:grpSp>
              <p:nvGrpSpPr>
                <p:cNvPr id="24" name="Group 23">
                  <a:extLst>
                    <a:ext uri="{FF2B5EF4-FFF2-40B4-BE49-F238E27FC236}">
                      <a16:creationId xmlns:a16="http://schemas.microsoft.com/office/drawing/2014/main" id="{86B786E6-E5E4-FC00-0C92-29C68543F915}"/>
                    </a:ext>
                  </a:extLst>
                </p:cNvPr>
                <p:cNvGrpSpPr/>
                <p:nvPr/>
              </p:nvGrpSpPr>
              <p:grpSpPr>
                <a:xfrm>
                  <a:off x="5514850" y="2666890"/>
                  <a:ext cx="1060704" cy="914400"/>
                  <a:chOff x="5514850" y="2666890"/>
                  <a:chExt cx="1060704" cy="914400"/>
                </a:xfrm>
                <a:solidFill>
                  <a:schemeClr val="bg1"/>
                </a:solidFill>
              </p:grpSpPr>
              <p:sp>
                <p:nvSpPr>
                  <p:cNvPr id="19" name="Hexagon 18">
                    <a:extLst>
                      <a:ext uri="{FF2B5EF4-FFF2-40B4-BE49-F238E27FC236}">
                        <a16:creationId xmlns:a16="http://schemas.microsoft.com/office/drawing/2014/main" id="{60CDDF16-9FB6-FE2A-0783-A12693FC252A}"/>
                      </a:ext>
                    </a:extLst>
                  </p:cNvPr>
                  <p:cNvSpPr/>
                  <p:nvPr/>
                </p:nvSpPr>
                <p:spPr>
                  <a:xfrm>
                    <a:off x="5514850" y="2666890"/>
                    <a:ext cx="1060704" cy="914400"/>
                  </a:xfrm>
                  <a:prstGeom prst="hexagon">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1E04A1C-1DF1-087A-9A3C-9A8F1FE09C19}"/>
                      </a:ext>
                    </a:extLst>
                  </p:cNvPr>
                  <p:cNvSpPr/>
                  <p:nvPr/>
                </p:nvSpPr>
                <p:spPr>
                  <a:xfrm>
                    <a:off x="5725162" y="2804050"/>
                    <a:ext cx="640080" cy="64008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a16="http://schemas.microsoft.com/office/drawing/2014/main" id="{1B91C870-8E4E-F21A-F36E-7845FF103D8A}"/>
                    </a:ext>
                  </a:extLst>
                </p:cNvPr>
                <p:cNvCxnSpPr>
                  <a:stCxn id="19" idx="0"/>
                </p:cNvCxnSpPr>
                <p:nvPr/>
              </p:nvCxnSpPr>
              <p:spPr>
                <a:xfrm>
                  <a:off x="6575554" y="3124090"/>
                  <a:ext cx="265513" cy="317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A8D6F0A-ACCA-6B9F-9A4A-2D13EFA19D11}"/>
                    </a:ext>
                  </a:extLst>
                </p:cNvPr>
                <p:cNvSpPr txBox="1"/>
                <p:nvPr/>
              </p:nvSpPr>
              <p:spPr>
                <a:xfrm>
                  <a:off x="6841067" y="2831702"/>
                  <a:ext cx="999067" cy="584775"/>
                </a:xfrm>
                <a:prstGeom prst="rect">
                  <a:avLst/>
                </a:prstGeom>
                <a:noFill/>
              </p:spPr>
              <p:txBody>
                <a:bodyPr wrap="square" rtlCol="0">
                  <a:spAutoFit/>
                </a:bodyPr>
                <a:lstStyle/>
                <a:p>
                  <a:r>
                    <a:rPr lang="en-US" sz="3200" b="1">
                      <a:solidFill>
                        <a:srgbClr val="029059"/>
                      </a:solidFill>
                    </a:rPr>
                    <a:t>NH</a:t>
                  </a:r>
                  <a:r>
                    <a:rPr lang="en-US" sz="3200" b="1" baseline="-25000">
                      <a:solidFill>
                        <a:srgbClr val="029059"/>
                      </a:solidFill>
                    </a:rPr>
                    <a:t>2</a:t>
                  </a:r>
                  <a:endParaRPr lang="en-US" sz="3200">
                    <a:solidFill>
                      <a:srgbClr val="029059"/>
                    </a:solidFill>
                  </a:endParaRPr>
                </a:p>
              </p:txBody>
            </p:sp>
          </p:grpSp>
        </p:grpSp>
        <p:grpSp>
          <p:nvGrpSpPr>
            <p:cNvPr id="72" name="Group 71">
              <a:extLst>
                <a:ext uri="{FF2B5EF4-FFF2-40B4-BE49-F238E27FC236}">
                  <a16:creationId xmlns:a16="http://schemas.microsoft.com/office/drawing/2014/main" id="{CAAF5DF1-F570-0B39-A501-F73B76227026}"/>
                </a:ext>
              </a:extLst>
            </p:cNvPr>
            <p:cNvGrpSpPr/>
            <p:nvPr/>
          </p:nvGrpSpPr>
          <p:grpSpPr>
            <a:xfrm>
              <a:off x="601132" y="2905169"/>
              <a:ext cx="7928378" cy="1942920"/>
              <a:chOff x="601132" y="2998305"/>
              <a:chExt cx="7928378" cy="1942920"/>
            </a:xfrm>
          </p:grpSpPr>
          <p:sp>
            <p:nvSpPr>
              <p:cNvPr id="32" name="Rectangle 31">
                <a:extLst>
                  <a:ext uri="{FF2B5EF4-FFF2-40B4-BE49-F238E27FC236}">
                    <a16:creationId xmlns:a16="http://schemas.microsoft.com/office/drawing/2014/main" id="{1C6F3719-1E5C-FBC5-8619-5FF7207EF5D3}"/>
                  </a:ext>
                </a:extLst>
              </p:cNvPr>
              <p:cNvSpPr/>
              <p:nvPr/>
            </p:nvSpPr>
            <p:spPr>
              <a:xfrm>
                <a:off x="601132" y="2998305"/>
                <a:ext cx="7928378" cy="584201"/>
              </a:xfrm>
              <a:prstGeom prst="rect">
                <a:avLst/>
              </a:prstGeom>
              <a:solidFill>
                <a:srgbClr val="F8D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Amine bậc hai và bậc ba</a:t>
                </a:r>
              </a:p>
            </p:txBody>
          </p:sp>
          <p:sp>
            <p:nvSpPr>
              <p:cNvPr id="33" name="TextBox 32">
                <a:extLst>
                  <a:ext uri="{FF2B5EF4-FFF2-40B4-BE49-F238E27FC236}">
                    <a16:creationId xmlns:a16="http://schemas.microsoft.com/office/drawing/2014/main" id="{6ABB717B-03EE-62EE-2A4D-D4AF493D8994}"/>
                  </a:ext>
                </a:extLst>
              </p:cNvPr>
              <p:cNvSpPr txBox="1"/>
              <p:nvPr/>
            </p:nvSpPr>
            <p:spPr>
              <a:xfrm>
                <a:off x="1015272" y="3903854"/>
                <a:ext cx="3260396" cy="584775"/>
              </a:xfrm>
              <a:prstGeom prst="rect">
                <a:avLst/>
              </a:prstGeom>
              <a:noFill/>
            </p:spPr>
            <p:txBody>
              <a:bodyPr wrap="square" rtlCol="0">
                <a:spAutoFit/>
              </a:bodyPr>
              <a:lstStyle/>
              <a:p>
                <a:r>
                  <a:rPr lang="en-US" sz="3200"/>
                  <a:t>CH</a:t>
                </a:r>
                <a:r>
                  <a:rPr lang="en-US" sz="3200" baseline="-25000"/>
                  <a:t>3</a:t>
                </a:r>
                <a:r>
                  <a:rPr lang="en-US" sz="3200"/>
                  <a:t> – </a:t>
                </a:r>
                <a:r>
                  <a:rPr lang="en-US" sz="3200" b="1">
                    <a:solidFill>
                      <a:srgbClr val="029059"/>
                    </a:solidFill>
                  </a:rPr>
                  <a:t>NH</a:t>
                </a:r>
                <a:r>
                  <a:rPr lang="en-US" sz="3200"/>
                  <a:t> – CH</a:t>
                </a:r>
                <a:r>
                  <a:rPr lang="en-US" sz="3200" baseline="-25000"/>
                  <a:t>3</a:t>
                </a:r>
                <a:endParaRPr lang="en-US" sz="3200">
                  <a:solidFill>
                    <a:srgbClr val="029059"/>
                  </a:solidFill>
                </a:endParaRPr>
              </a:p>
            </p:txBody>
          </p:sp>
          <p:grpSp>
            <p:nvGrpSpPr>
              <p:cNvPr id="71" name="Group 70">
                <a:extLst>
                  <a:ext uri="{FF2B5EF4-FFF2-40B4-BE49-F238E27FC236}">
                    <a16:creationId xmlns:a16="http://schemas.microsoft.com/office/drawing/2014/main" id="{B84D80C2-34DE-49F0-D4C6-67F2ED82A3F3}"/>
                  </a:ext>
                </a:extLst>
              </p:cNvPr>
              <p:cNvGrpSpPr/>
              <p:nvPr/>
            </p:nvGrpSpPr>
            <p:grpSpPr>
              <a:xfrm>
                <a:off x="4516461" y="3628414"/>
                <a:ext cx="3335866" cy="1312811"/>
                <a:chOff x="4956729" y="3895344"/>
                <a:chExt cx="3335866" cy="1312811"/>
              </a:xfrm>
            </p:grpSpPr>
            <p:sp>
              <p:nvSpPr>
                <p:cNvPr id="67" name="TextBox 66">
                  <a:extLst>
                    <a:ext uri="{FF2B5EF4-FFF2-40B4-BE49-F238E27FC236}">
                      <a16:creationId xmlns:a16="http://schemas.microsoft.com/office/drawing/2014/main" id="{66C67BC6-EE1D-365D-9237-34726CDDEA4C}"/>
                    </a:ext>
                  </a:extLst>
                </p:cNvPr>
                <p:cNvSpPr txBox="1"/>
                <p:nvPr/>
              </p:nvSpPr>
              <p:spPr>
                <a:xfrm>
                  <a:off x="4956729" y="3895344"/>
                  <a:ext cx="3335866" cy="584775"/>
                </a:xfrm>
                <a:prstGeom prst="rect">
                  <a:avLst/>
                </a:prstGeom>
                <a:noFill/>
              </p:spPr>
              <p:txBody>
                <a:bodyPr wrap="square" rtlCol="0">
                  <a:spAutoFit/>
                </a:bodyPr>
                <a:lstStyle/>
                <a:p>
                  <a:pPr algn="ctr"/>
                  <a:r>
                    <a:rPr lang="en-US" sz="3200"/>
                    <a:t>CH</a:t>
                  </a:r>
                  <a:r>
                    <a:rPr lang="en-US" sz="3200" baseline="-25000"/>
                    <a:t>3</a:t>
                  </a:r>
                  <a:r>
                    <a:rPr lang="en-US" sz="3200"/>
                    <a:t> – </a:t>
                  </a:r>
                  <a:r>
                    <a:rPr lang="en-US" sz="3200" b="1">
                      <a:solidFill>
                        <a:srgbClr val="029059"/>
                      </a:solidFill>
                    </a:rPr>
                    <a:t>N</a:t>
                  </a:r>
                  <a:r>
                    <a:rPr lang="en-US" sz="3200"/>
                    <a:t> – CH</a:t>
                  </a:r>
                  <a:r>
                    <a:rPr lang="en-US" sz="3200" baseline="-25000"/>
                    <a:t>3</a:t>
                  </a:r>
                  <a:endParaRPr lang="en-US" sz="3200">
                    <a:solidFill>
                      <a:srgbClr val="029059"/>
                    </a:solidFill>
                  </a:endParaRPr>
                </a:p>
              </p:txBody>
            </p:sp>
            <p:sp>
              <p:nvSpPr>
                <p:cNvPr id="68" name="TextBox 67">
                  <a:extLst>
                    <a:ext uri="{FF2B5EF4-FFF2-40B4-BE49-F238E27FC236}">
                      <a16:creationId xmlns:a16="http://schemas.microsoft.com/office/drawing/2014/main" id="{D17E0BCA-37B8-94A1-3DCB-D44082448184}"/>
                    </a:ext>
                  </a:extLst>
                </p:cNvPr>
                <p:cNvSpPr txBox="1"/>
                <p:nvPr/>
              </p:nvSpPr>
              <p:spPr>
                <a:xfrm>
                  <a:off x="6053308" y="4623380"/>
                  <a:ext cx="1142705" cy="584775"/>
                </a:xfrm>
                <a:prstGeom prst="rect">
                  <a:avLst/>
                </a:prstGeom>
                <a:noFill/>
              </p:spPr>
              <p:txBody>
                <a:bodyPr wrap="square" rtlCol="0">
                  <a:spAutoFit/>
                </a:bodyPr>
                <a:lstStyle/>
                <a:p>
                  <a:pPr algn="ctr"/>
                  <a:r>
                    <a:rPr lang="en-US" sz="3200"/>
                    <a:t>CH</a:t>
                  </a:r>
                  <a:r>
                    <a:rPr lang="en-US" sz="3200" baseline="-25000"/>
                    <a:t>3</a:t>
                  </a:r>
                  <a:endParaRPr lang="en-US" sz="3200">
                    <a:solidFill>
                      <a:srgbClr val="029059"/>
                    </a:solidFill>
                  </a:endParaRPr>
                </a:p>
              </p:txBody>
            </p:sp>
            <p:cxnSp>
              <p:nvCxnSpPr>
                <p:cNvPr id="70" name="Straight Connector 69">
                  <a:extLst>
                    <a:ext uri="{FF2B5EF4-FFF2-40B4-BE49-F238E27FC236}">
                      <a16:creationId xmlns:a16="http://schemas.microsoft.com/office/drawing/2014/main" id="{FAA1B88D-BAF9-E55C-2010-3F1331B90DD2}"/>
                    </a:ext>
                  </a:extLst>
                </p:cNvPr>
                <p:cNvCxnSpPr/>
                <p:nvPr/>
              </p:nvCxnSpPr>
              <p:spPr>
                <a:xfrm>
                  <a:off x="6624661" y="4394780"/>
                  <a:ext cx="0" cy="2286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grpSp>
        <p:sp>
          <p:nvSpPr>
            <p:cNvPr id="73" name="TextBox 72">
              <a:extLst>
                <a:ext uri="{FF2B5EF4-FFF2-40B4-BE49-F238E27FC236}">
                  <a16:creationId xmlns:a16="http://schemas.microsoft.com/office/drawing/2014/main" id="{CC27627F-810A-9B76-7642-5BB0F6471DB4}"/>
                </a:ext>
              </a:extLst>
            </p:cNvPr>
            <p:cNvSpPr txBox="1"/>
            <p:nvPr/>
          </p:nvSpPr>
          <p:spPr>
            <a:xfrm>
              <a:off x="769010" y="4619489"/>
              <a:ext cx="4336390" cy="307777"/>
            </a:xfrm>
            <a:prstGeom prst="rect">
              <a:avLst/>
            </a:prstGeom>
            <a:noFill/>
          </p:spPr>
          <p:txBody>
            <a:bodyPr wrap="square" rtlCol="0">
              <a:spAutoFit/>
            </a:bodyPr>
            <a:lstStyle/>
            <a:p>
              <a:r>
                <a:rPr lang="en-US" b="1"/>
                <a:t>Hình 6.1. Công thức cấu tạo của một số amine</a:t>
              </a:r>
            </a:p>
          </p:txBody>
        </p:sp>
      </p:grpSp>
    </p:spTree>
    <p:extLst>
      <p:ext uri="{BB962C8B-B14F-4D97-AF65-F5344CB8AC3E}">
        <p14:creationId xmlns:p14="http://schemas.microsoft.com/office/powerpoint/2010/main" val="98251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randombar(horizontal)">
                                      <p:cBhvr>
                                        <p:cTn id="1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FC351D-F277-2F78-67A3-4F49408ACF10}"/>
              </a:ext>
            </a:extLst>
          </p:cNvPr>
          <p:cNvSpPr txBox="1"/>
          <p:nvPr/>
        </p:nvSpPr>
        <p:spPr>
          <a:xfrm>
            <a:off x="480645" y="473191"/>
            <a:ext cx="7127632" cy="400110"/>
          </a:xfrm>
          <a:prstGeom prst="rect">
            <a:avLst/>
          </a:prstGeom>
          <a:noFill/>
        </p:spPr>
        <p:txBody>
          <a:bodyPr wrap="square">
            <a:spAutoFit/>
          </a:bodyPr>
          <a:lstStyle/>
          <a:p>
            <a:r>
              <a:rPr lang="en-US" sz="2000" dirty="0"/>
              <a:t>Hexamethylene diamine </a:t>
            </a:r>
            <a:r>
              <a:rPr lang="en-US" sz="2000" dirty="0" err="1"/>
              <a:t>là</a:t>
            </a:r>
            <a:r>
              <a:rPr lang="en-US" sz="2000" dirty="0"/>
              <a:t> </a:t>
            </a:r>
            <a:r>
              <a:rPr lang="en-US" sz="2000" dirty="0" err="1"/>
              <a:t>nguyên</a:t>
            </a:r>
            <a:r>
              <a:rPr lang="en-US" sz="2000" dirty="0"/>
              <a:t> </a:t>
            </a:r>
            <a:r>
              <a:rPr lang="en-US" sz="2000" dirty="0" err="1"/>
              <a:t>liệu</a:t>
            </a:r>
            <a:r>
              <a:rPr lang="en-US" sz="2000" dirty="0"/>
              <a:t> </a:t>
            </a:r>
            <a:r>
              <a:rPr lang="en-US" sz="2000" dirty="0" err="1"/>
              <a:t>tổng</a:t>
            </a:r>
            <a:r>
              <a:rPr lang="en-US" sz="2000" dirty="0"/>
              <a:t> </a:t>
            </a:r>
            <a:r>
              <a:rPr lang="en-US" sz="2000" dirty="0" err="1"/>
              <a:t>hợp</a:t>
            </a:r>
            <a:r>
              <a:rPr lang="en-US" sz="2000" dirty="0"/>
              <a:t> nylon - 6,6:</a:t>
            </a:r>
          </a:p>
        </p:txBody>
      </p:sp>
      <p:grpSp>
        <p:nvGrpSpPr>
          <p:cNvPr id="3" name="Group 2">
            <a:extLst>
              <a:ext uri="{FF2B5EF4-FFF2-40B4-BE49-F238E27FC236}">
                <a16:creationId xmlns:a16="http://schemas.microsoft.com/office/drawing/2014/main" id="{018C21C1-93F5-FDE5-866F-6B82FCF555D9}"/>
              </a:ext>
            </a:extLst>
          </p:cNvPr>
          <p:cNvGrpSpPr/>
          <p:nvPr/>
        </p:nvGrpSpPr>
        <p:grpSpPr>
          <a:xfrm>
            <a:off x="160458" y="1174505"/>
            <a:ext cx="8620243" cy="4016684"/>
            <a:chOff x="160458" y="1174505"/>
            <a:chExt cx="8620243" cy="4016684"/>
          </a:xfrm>
        </p:grpSpPr>
        <p:pic>
          <p:nvPicPr>
            <p:cNvPr id="6" name="Picture 5">
              <a:extLst>
                <a:ext uri="{FF2B5EF4-FFF2-40B4-BE49-F238E27FC236}">
                  <a16:creationId xmlns:a16="http://schemas.microsoft.com/office/drawing/2014/main" id="{5F40A3BB-D9F0-6DC9-24C4-0F46BEDDD167}"/>
                </a:ext>
              </a:extLst>
            </p:cNvPr>
            <p:cNvPicPr>
              <a:picLocks noChangeAspect="1"/>
            </p:cNvPicPr>
            <p:nvPr/>
          </p:nvPicPr>
          <p:blipFill>
            <a:blip r:embed="rId2"/>
            <a:stretch>
              <a:fillRect/>
            </a:stretch>
          </p:blipFill>
          <p:spPr>
            <a:xfrm>
              <a:off x="160458" y="1174505"/>
              <a:ext cx="4520518" cy="1908663"/>
            </a:xfrm>
            <a:prstGeom prst="rect">
              <a:avLst/>
            </a:prstGeom>
          </p:spPr>
        </p:pic>
        <p:pic>
          <p:nvPicPr>
            <p:cNvPr id="12" name="Picture 11">
              <a:extLst>
                <a:ext uri="{FF2B5EF4-FFF2-40B4-BE49-F238E27FC236}">
                  <a16:creationId xmlns:a16="http://schemas.microsoft.com/office/drawing/2014/main" id="{D6539A59-0EAE-0AD3-1496-CCE327CD1D8B}"/>
                </a:ext>
              </a:extLst>
            </p:cNvPr>
            <p:cNvPicPr>
              <a:picLocks noChangeAspect="1"/>
            </p:cNvPicPr>
            <p:nvPr/>
          </p:nvPicPr>
          <p:blipFill>
            <a:blip r:embed="rId3"/>
            <a:stretch>
              <a:fillRect/>
            </a:stretch>
          </p:blipFill>
          <p:spPr>
            <a:xfrm>
              <a:off x="4996287" y="1475104"/>
              <a:ext cx="3784414" cy="3716085"/>
            </a:xfrm>
            <a:prstGeom prst="rect">
              <a:avLst/>
            </a:prstGeom>
          </p:spPr>
        </p:pic>
        <p:pic>
          <p:nvPicPr>
            <p:cNvPr id="14" name="Picture 13">
              <a:extLst>
                <a:ext uri="{FF2B5EF4-FFF2-40B4-BE49-F238E27FC236}">
                  <a16:creationId xmlns:a16="http://schemas.microsoft.com/office/drawing/2014/main" id="{E9D7D9D9-098D-45BD-3EFC-271F6E3AF9AC}"/>
                </a:ext>
              </a:extLst>
            </p:cNvPr>
            <p:cNvPicPr>
              <a:picLocks noChangeAspect="1"/>
            </p:cNvPicPr>
            <p:nvPr/>
          </p:nvPicPr>
          <p:blipFill>
            <a:blip r:embed="rId4"/>
            <a:stretch>
              <a:fillRect/>
            </a:stretch>
          </p:blipFill>
          <p:spPr>
            <a:xfrm rot="14109951">
              <a:off x="2774526" y="2766107"/>
              <a:ext cx="1780765" cy="1236531"/>
            </a:xfrm>
            <a:prstGeom prst="rect">
              <a:avLst/>
            </a:prstGeom>
          </p:spPr>
        </p:pic>
      </p:grpSp>
      <p:pic>
        <p:nvPicPr>
          <p:cNvPr id="2" name="Google Shape;277;p5">
            <a:extLst>
              <a:ext uri="{FF2B5EF4-FFF2-40B4-BE49-F238E27FC236}">
                <a16:creationId xmlns:a16="http://schemas.microsoft.com/office/drawing/2014/main" id="{1B8A2823-F87C-F07C-308C-7520D4A5E38E}"/>
              </a:ext>
            </a:extLst>
          </p:cNvPr>
          <p:cNvPicPr preferRelativeResize="0"/>
          <p:nvPr/>
        </p:nvPicPr>
        <p:blipFill rotWithShape="1">
          <a:blip r:embed="rId5">
            <a:alphaModFix/>
          </a:blip>
          <a:srcRect/>
          <a:stretch/>
        </p:blipFill>
        <p:spPr>
          <a:xfrm>
            <a:off x="268926" y="4601153"/>
            <a:ext cx="1921148" cy="392674"/>
          </a:xfrm>
          <a:prstGeom prst="rect">
            <a:avLst/>
          </a:prstGeom>
          <a:noFill/>
          <a:ln>
            <a:noFill/>
          </a:ln>
        </p:spPr>
      </p:pic>
    </p:spTree>
    <p:extLst>
      <p:ext uri="{BB962C8B-B14F-4D97-AF65-F5344CB8AC3E}">
        <p14:creationId xmlns:p14="http://schemas.microsoft.com/office/powerpoint/2010/main" val="319604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D31E1BC-CFC1-447D-2A78-D524641C530D}"/>
              </a:ext>
            </a:extLst>
          </p:cNvPr>
          <p:cNvGrpSpPr/>
          <p:nvPr/>
        </p:nvGrpSpPr>
        <p:grpSpPr>
          <a:xfrm>
            <a:off x="-1" y="-3716"/>
            <a:ext cx="8221133" cy="669851"/>
            <a:chOff x="-1" y="-3"/>
            <a:chExt cx="6225732" cy="669851"/>
          </a:xfrm>
        </p:grpSpPr>
        <p:sp>
          <p:nvSpPr>
            <p:cNvPr id="24" name="Rectangle: Single Corner Rounded 23">
              <a:extLst>
                <a:ext uri="{FF2B5EF4-FFF2-40B4-BE49-F238E27FC236}">
                  <a16:creationId xmlns:a16="http://schemas.microsoft.com/office/drawing/2014/main" id="{01B43CA3-2D3C-C607-4F06-1B9771A56513}"/>
                </a:ext>
              </a:extLst>
            </p:cNvPr>
            <p:cNvSpPr/>
            <p:nvPr/>
          </p:nvSpPr>
          <p:spPr>
            <a:xfrm flipV="1">
              <a:off x="-1" y="-3"/>
              <a:ext cx="6225732" cy="669851"/>
            </a:xfrm>
            <a:prstGeom prst="round1Rect">
              <a:avLst>
                <a:gd name="adj" fmla="val 3254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B73CCC2-25DE-3EF2-3E0F-854F4C768045}"/>
                </a:ext>
              </a:extLst>
            </p:cNvPr>
            <p:cNvSpPr txBox="1"/>
            <p:nvPr/>
          </p:nvSpPr>
          <p:spPr>
            <a:xfrm>
              <a:off x="0" y="84998"/>
              <a:ext cx="6145474" cy="523220"/>
            </a:xfrm>
            <a:prstGeom prst="rect">
              <a:avLst/>
            </a:prstGeom>
            <a:noFill/>
          </p:spPr>
          <p:txBody>
            <a:bodyPr wrap="square" rtlCol="0">
              <a:spAutoFit/>
            </a:bodyPr>
            <a:lstStyle/>
            <a:p>
              <a:pPr algn="ctr"/>
              <a:r>
                <a:rPr lang="en-US" sz="2800" b="1">
                  <a:solidFill>
                    <a:schemeClr val="tx1"/>
                  </a:solidFill>
                  <a:latin typeface="Arial" panose="020B0604020202020204" pitchFamily="34" charset="0"/>
                  <a:cs typeface="Arial" panose="020B0604020202020204" pitchFamily="34" charset="0"/>
                </a:rPr>
                <a:t>2. TÌM HIỂU PHƯƠNG PHÁP ĐIỀU CHẾ AMINE</a:t>
              </a:r>
              <a:endParaRPr lang="fr-FR" sz="2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5C2D359B-DA97-2126-7F7F-0AFFBF37C7DE}"/>
              </a:ext>
            </a:extLst>
          </p:cNvPr>
          <p:cNvGrpSpPr/>
          <p:nvPr/>
        </p:nvGrpSpPr>
        <p:grpSpPr>
          <a:xfrm>
            <a:off x="721540" y="666135"/>
            <a:ext cx="7700919" cy="1929098"/>
            <a:chOff x="340864" y="917276"/>
            <a:chExt cx="7700919" cy="1929098"/>
          </a:xfrm>
        </p:grpSpPr>
        <p:grpSp>
          <p:nvGrpSpPr>
            <p:cNvPr id="33" name="Group 32">
              <a:extLst>
                <a:ext uri="{FF2B5EF4-FFF2-40B4-BE49-F238E27FC236}">
                  <a16:creationId xmlns:a16="http://schemas.microsoft.com/office/drawing/2014/main" id="{D166A474-3AFB-7FD3-EEBD-55A669CF5574}"/>
                </a:ext>
              </a:extLst>
            </p:cNvPr>
            <p:cNvGrpSpPr/>
            <p:nvPr/>
          </p:nvGrpSpPr>
          <p:grpSpPr>
            <a:xfrm>
              <a:off x="577571" y="917276"/>
              <a:ext cx="1776307" cy="1508768"/>
              <a:chOff x="1072871" y="2365076"/>
              <a:chExt cx="1776307" cy="1508768"/>
            </a:xfrm>
          </p:grpSpPr>
          <p:sp>
            <p:nvSpPr>
              <p:cNvPr id="26" name="Hexagon 25">
                <a:extLst>
                  <a:ext uri="{FF2B5EF4-FFF2-40B4-BE49-F238E27FC236}">
                    <a16:creationId xmlns:a16="http://schemas.microsoft.com/office/drawing/2014/main" id="{007DC9A9-F45F-7BBA-FE9E-947F1196C3D3}"/>
                  </a:ext>
                </a:extLst>
              </p:cNvPr>
              <p:cNvSpPr/>
              <p:nvPr/>
            </p:nvSpPr>
            <p:spPr>
              <a:xfrm rot="16200000">
                <a:off x="999719" y="2886292"/>
                <a:ext cx="1060704" cy="914400"/>
              </a:xfrm>
              <a:prstGeom prst="hexagon">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BBDCAD5-F854-FE40-27B6-BDA12E56DAD9}"/>
                  </a:ext>
                </a:extLst>
              </p:cNvPr>
              <p:cNvSpPr/>
              <p:nvPr/>
            </p:nvSpPr>
            <p:spPr>
              <a:xfrm rot="16200000">
                <a:off x="1210031" y="3023452"/>
                <a:ext cx="640080" cy="640080"/>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2FA9727-742B-D290-7EE2-4A736ACD5929}"/>
                  </a:ext>
                </a:extLst>
              </p:cNvPr>
              <p:cNvCxnSpPr>
                <a:cxnSpLocks/>
              </p:cNvCxnSpPr>
              <p:nvPr/>
            </p:nvCxnSpPr>
            <p:spPr>
              <a:xfrm flipV="1">
                <a:off x="1987272" y="2833360"/>
                <a:ext cx="222528" cy="210313"/>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0C0DDBE-DA1A-32C7-8553-EDBC7FAF07AC}"/>
                  </a:ext>
                </a:extLst>
              </p:cNvPr>
              <p:cNvSpPr txBox="1"/>
              <p:nvPr/>
            </p:nvSpPr>
            <p:spPr>
              <a:xfrm>
                <a:off x="1850111" y="2365076"/>
                <a:ext cx="999067" cy="461665"/>
              </a:xfrm>
              <a:prstGeom prst="rect">
                <a:avLst/>
              </a:prstGeom>
              <a:noFill/>
            </p:spPr>
            <p:txBody>
              <a:bodyPr wrap="square" rtlCol="0">
                <a:spAutoFit/>
              </a:bodyPr>
              <a:lstStyle/>
              <a:p>
                <a:pPr algn="ctr"/>
                <a:r>
                  <a:rPr lang="en-US" sz="2400" b="1">
                    <a:solidFill>
                      <a:srgbClr val="FF0066"/>
                    </a:solidFill>
                  </a:rPr>
                  <a:t>NO</a:t>
                </a:r>
                <a:r>
                  <a:rPr lang="en-US" sz="2400" b="1" baseline="-25000">
                    <a:solidFill>
                      <a:srgbClr val="FF0066"/>
                    </a:solidFill>
                  </a:rPr>
                  <a:t>2</a:t>
                </a:r>
                <a:endParaRPr lang="en-US" sz="2400">
                  <a:solidFill>
                    <a:srgbClr val="FF0066"/>
                  </a:solidFill>
                </a:endParaRPr>
              </a:p>
            </p:txBody>
          </p:sp>
        </p:grpSp>
        <p:sp>
          <p:nvSpPr>
            <p:cNvPr id="36" name="TextBox 35">
              <a:extLst>
                <a:ext uri="{FF2B5EF4-FFF2-40B4-BE49-F238E27FC236}">
                  <a16:creationId xmlns:a16="http://schemas.microsoft.com/office/drawing/2014/main" id="{41F1DDFF-C901-CEA0-F395-7175E13FD0C0}"/>
                </a:ext>
              </a:extLst>
            </p:cNvPr>
            <p:cNvSpPr txBox="1"/>
            <p:nvPr/>
          </p:nvSpPr>
          <p:spPr>
            <a:xfrm>
              <a:off x="5249907" y="2446264"/>
              <a:ext cx="102205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70C0"/>
                  </a:solidFill>
                  <a:effectLst/>
                  <a:uLnTx/>
                  <a:uFillTx/>
                </a:rPr>
                <a:t>aniline</a:t>
              </a:r>
            </a:p>
          </p:txBody>
        </p:sp>
        <p:sp>
          <p:nvSpPr>
            <p:cNvPr id="41" name="TextBox 40">
              <a:extLst>
                <a:ext uri="{FF2B5EF4-FFF2-40B4-BE49-F238E27FC236}">
                  <a16:creationId xmlns:a16="http://schemas.microsoft.com/office/drawing/2014/main" id="{04604141-9DF0-B2D5-C01D-2591A71A1FFE}"/>
                </a:ext>
              </a:extLst>
            </p:cNvPr>
            <p:cNvSpPr txBox="1"/>
            <p:nvPr/>
          </p:nvSpPr>
          <p:spPr>
            <a:xfrm>
              <a:off x="1603236" y="1623674"/>
              <a:ext cx="1324469" cy="461665"/>
            </a:xfrm>
            <a:prstGeom prst="rect">
              <a:avLst/>
            </a:prstGeom>
            <a:noFill/>
          </p:spPr>
          <p:txBody>
            <a:bodyPr wrap="square" rtlCol="0">
              <a:spAutoFit/>
            </a:bodyPr>
            <a:lstStyle/>
            <a:p>
              <a:r>
                <a:rPr lang="en-US" sz="2400"/>
                <a:t>+ 6 [H]</a:t>
              </a:r>
            </a:p>
          </p:txBody>
        </p:sp>
        <p:cxnSp>
          <p:nvCxnSpPr>
            <p:cNvPr id="42" name="Straight Arrow Connector 41">
              <a:extLst>
                <a:ext uri="{FF2B5EF4-FFF2-40B4-BE49-F238E27FC236}">
                  <a16:creationId xmlns:a16="http://schemas.microsoft.com/office/drawing/2014/main" id="{693F253E-B6B3-D261-E84A-2D321888DC70}"/>
                </a:ext>
              </a:extLst>
            </p:cNvPr>
            <p:cNvCxnSpPr>
              <a:cxnSpLocks/>
            </p:cNvCxnSpPr>
            <p:nvPr/>
          </p:nvCxnSpPr>
          <p:spPr>
            <a:xfrm>
              <a:off x="3006828" y="1885284"/>
              <a:ext cx="2101495"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19F3F79E-4DAA-7B30-455A-B8F9AFB6F2AE}"/>
                </a:ext>
              </a:extLst>
            </p:cNvPr>
            <p:cNvGrpSpPr/>
            <p:nvPr/>
          </p:nvGrpSpPr>
          <p:grpSpPr>
            <a:xfrm>
              <a:off x="5303734" y="952585"/>
              <a:ext cx="2738049" cy="1473459"/>
              <a:chOff x="4252174" y="952585"/>
              <a:chExt cx="2738049" cy="1473459"/>
            </a:xfrm>
          </p:grpSpPr>
          <p:grpSp>
            <p:nvGrpSpPr>
              <p:cNvPr id="44" name="Group 43">
                <a:extLst>
                  <a:ext uri="{FF2B5EF4-FFF2-40B4-BE49-F238E27FC236}">
                    <a16:creationId xmlns:a16="http://schemas.microsoft.com/office/drawing/2014/main" id="{31C8DFFC-6489-22D0-0C61-3F8A7654B488}"/>
                  </a:ext>
                </a:extLst>
              </p:cNvPr>
              <p:cNvGrpSpPr/>
              <p:nvPr/>
            </p:nvGrpSpPr>
            <p:grpSpPr>
              <a:xfrm>
                <a:off x="4252174" y="952585"/>
                <a:ext cx="1818299" cy="1473459"/>
                <a:chOff x="1072871" y="2400385"/>
                <a:chExt cx="1818299" cy="1473459"/>
              </a:xfrm>
            </p:grpSpPr>
            <p:sp>
              <p:nvSpPr>
                <p:cNvPr id="45" name="Hexagon 44">
                  <a:extLst>
                    <a:ext uri="{FF2B5EF4-FFF2-40B4-BE49-F238E27FC236}">
                      <a16:creationId xmlns:a16="http://schemas.microsoft.com/office/drawing/2014/main" id="{0C17EB94-E8EE-2599-BBB1-FF0C8A23E21F}"/>
                    </a:ext>
                  </a:extLst>
                </p:cNvPr>
                <p:cNvSpPr/>
                <p:nvPr/>
              </p:nvSpPr>
              <p:spPr>
                <a:xfrm rot="16200000">
                  <a:off x="999719" y="2886292"/>
                  <a:ext cx="1060704" cy="914400"/>
                </a:xfrm>
                <a:prstGeom prst="hexagon">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B7B8DB6-2147-EFC3-78DE-7E54713954E4}"/>
                    </a:ext>
                  </a:extLst>
                </p:cNvPr>
                <p:cNvSpPr/>
                <p:nvPr/>
              </p:nvSpPr>
              <p:spPr>
                <a:xfrm rot="16200000">
                  <a:off x="1210031" y="3023452"/>
                  <a:ext cx="640080" cy="640080"/>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5190AFF5-7308-646E-7958-C8518D1EA33E}"/>
                    </a:ext>
                  </a:extLst>
                </p:cNvPr>
                <p:cNvCxnSpPr>
                  <a:cxnSpLocks/>
                </p:cNvCxnSpPr>
                <p:nvPr/>
              </p:nvCxnSpPr>
              <p:spPr>
                <a:xfrm flipV="1">
                  <a:off x="1987272" y="2833360"/>
                  <a:ext cx="222528" cy="210313"/>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09740A9-EF8A-1E26-2EE7-CCFF4CAFD16B}"/>
                    </a:ext>
                  </a:extLst>
                </p:cNvPr>
                <p:cNvSpPr txBox="1"/>
                <p:nvPr/>
              </p:nvSpPr>
              <p:spPr>
                <a:xfrm>
                  <a:off x="1892103" y="2400385"/>
                  <a:ext cx="999067" cy="461665"/>
                </a:xfrm>
                <a:prstGeom prst="rect">
                  <a:avLst/>
                </a:prstGeom>
                <a:noFill/>
              </p:spPr>
              <p:txBody>
                <a:bodyPr wrap="square" rtlCol="0">
                  <a:spAutoFit/>
                </a:bodyPr>
                <a:lstStyle/>
                <a:p>
                  <a:pPr algn="ctr"/>
                  <a:r>
                    <a:rPr lang="en-US" sz="2400" b="1">
                      <a:solidFill>
                        <a:srgbClr val="029059"/>
                      </a:solidFill>
                    </a:rPr>
                    <a:t>NH</a:t>
                  </a:r>
                  <a:r>
                    <a:rPr lang="en-US" sz="2400" b="1" baseline="-25000">
                      <a:solidFill>
                        <a:srgbClr val="029059"/>
                      </a:solidFill>
                    </a:rPr>
                    <a:t>2</a:t>
                  </a:r>
                  <a:endParaRPr lang="en-US" sz="2400">
                    <a:solidFill>
                      <a:srgbClr val="029059"/>
                    </a:solidFill>
                  </a:endParaRPr>
                </a:p>
              </p:txBody>
            </p:sp>
          </p:grpSp>
          <p:sp>
            <p:nvSpPr>
              <p:cNvPr id="50" name="TextBox 49">
                <a:extLst>
                  <a:ext uri="{FF2B5EF4-FFF2-40B4-BE49-F238E27FC236}">
                    <a16:creationId xmlns:a16="http://schemas.microsoft.com/office/drawing/2014/main" id="{C6A9F836-A438-5129-9D19-AAC1540948A5}"/>
                  </a:ext>
                </a:extLst>
              </p:cNvPr>
              <p:cNvSpPr txBox="1"/>
              <p:nvPr/>
            </p:nvSpPr>
            <p:spPr>
              <a:xfrm>
                <a:off x="5396575" y="1677801"/>
                <a:ext cx="1593648" cy="461665"/>
              </a:xfrm>
              <a:prstGeom prst="rect">
                <a:avLst/>
              </a:prstGeom>
              <a:noFill/>
            </p:spPr>
            <p:txBody>
              <a:bodyPr wrap="square" rtlCol="0">
                <a:spAutoFit/>
              </a:bodyPr>
              <a:lstStyle/>
              <a:p>
                <a:r>
                  <a:rPr lang="en-US" sz="2400"/>
                  <a:t>+ 2H</a:t>
                </a:r>
                <a:r>
                  <a:rPr lang="en-US" sz="2400" baseline="-25000"/>
                  <a:t>2</a:t>
                </a:r>
                <a:r>
                  <a:rPr lang="en-US" sz="2400"/>
                  <a:t>O</a:t>
                </a:r>
              </a:p>
            </p:txBody>
          </p:sp>
        </p:grpSp>
        <p:sp>
          <p:nvSpPr>
            <p:cNvPr id="53" name="TextBox 52">
              <a:extLst>
                <a:ext uri="{FF2B5EF4-FFF2-40B4-BE49-F238E27FC236}">
                  <a16:creationId xmlns:a16="http://schemas.microsoft.com/office/drawing/2014/main" id="{53AED8BE-0A3D-3B39-D66A-D677E0D3B61A}"/>
                </a:ext>
              </a:extLst>
            </p:cNvPr>
            <p:cNvSpPr txBox="1"/>
            <p:nvPr/>
          </p:nvSpPr>
          <p:spPr>
            <a:xfrm>
              <a:off x="340864" y="2441019"/>
              <a:ext cx="183013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70C0"/>
                  </a:solidFill>
                  <a:effectLst/>
                  <a:uLnTx/>
                  <a:uFillTx/>
                </a:rPr>
                <a:t>nitrobenzene</a:t>
              </a:r>
              <a:endParaRPr kumimoji="0" lang="en-US" sz="2000" b="0" i="0" u="none" strike="noStrike" kern="0" cap="none" spc="0" normalizeH="0" baseline="0" noProof="0" dirty="0">
                <a:ln>
                  <a:noFill/>
                </a:ln>
                <a:solidFill>
                  <a:srgbClr val="0070C0"/>
                </a:solidFill>
                <a:effectLst/>
                <a:uLnTx/>
                <a:uFillTx/>
              </a:endParaRPr>
            </a:p>
          </p:txBody>
        </p:sp>
        <p:sp>
          <p:nvSpPr>
            <p:cNvPr id="54" name="TextBox 53">
              <a:extLst>
                <a:ext uri="{FF2B5EF4-FFF2-40B4-BE49-F238E27FC236}">
                  <a16:creationId xmlns:a16="http://schemas.microsoft.com/office/drawing/2014/main" id="{C6A3EAF3-0FDB-3C59-585B-5EA535E4F27B}"/>
                </a:ext>
              </a:extLst>
            </p:cNvPr>
            <p:cNvSpPr txBox="1"/>
            <p:nvPr/>
          </p:nvSpPr>
          <p:spPr>
            <a:xfrm>
              <a:off x="3406140" y="1515877"/>
              <a:ext cx="1165860" cy="307777"/>
            </a:xfrm>
            <a:prstGeom prst="rect">
              <a:avLst/>
            </a:prstGeom>
            <a:noFill/>
          </p:spPr>
          <p:txBody>
            <a:bodyPr wrap="square" rtlCol="0">
              <a:spAutoFit/>
            </a:bodyPr>
            <a:lstStyle/>
            <a:p>
              <a:pPr algn="ctr"/>
              <a:r>
                <a:rPr lang="en-US"/>
                <a:t>Fe + HCl, t</a:t>
              </a:r>
              <a:r>
                <a:rPr lang="en-US" baseline="30000"/>
                <a:t>o</a:t>
              </a:r>
              <a:endParaRPr lang="en-US"/>
            </a:p>
          </p:txBody>
        </p:sp>
      </p:grpSp>
      <p:grpSp>
        <p:nvGrpSpPr>
          <p:cNvPr id="56" name="Group 55">
            <a:extLst>
              <a:ext uri="{FF2B5EF4-FFF2-40B4-BE49-F238E27FC236}">
                <a16:creationId xmlns:a16="http://schemas.microsoft.com/office/drawing/2014/main" id="{D8CE91E8-D21A-2D91-BEAC-2D246D375161}"/>
              </a:ext>
            </a:extLst>
          </p:cNvPr>
          <p:cNvGrpSpPr/>
          <p:nvPr/>
        </p:nvGrpSpPr>
        <p:grpSpPr>
          <a:xfrm>
            <a:off x="784860" y="2736910"/>
            <a:ext cx="8074124" cy="2072869"/>
            <a:chOff x="784154" y="2933985"/>
            <a:chExt cx="8074124" cy="2072869"/>
          </a:xfrm>
        </p:grpSpPr>
        <p:sp>
          <p:nvSpPr>
            <p:cNvPr id="57" name="Rectangle: Rounded Corners 56">
              <a:extLst>
                <a:ext uri="{FF2B5EF4-FFF2-40B4-BE49-F238E27FC236}">
                  <a16:creationId xmlns:a16="http://schemas.microsoft.com/office/drawing/2014/main" id="{62B0CAD6-A6DF-2A2A-6444-2910BC7BDB1B}"/>
                </a:ext>
              </a:extLst>
            </p:cNvPr>
            <p:cNvSpPr/>
            <p:nvPr/>
          </p:nvSpPr>
          <p:spPr>
            <a:xfrm>
              <a:off x="784154" y="2933985"/>
              <a:ext cx="1087177" cy="731520"/>
            </a:xfrm>
            <a:prstGeom prst="roundRect">
              <a:avLst>
                <a:gd name="adj" fmla="val 14836"/>
              </a:avLst>
            </a:prstGeom>
            <a:solidFill>
              <a:schemeClr val="tx1"/>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a:ln>
                    <a:noFill/>
                  </a:ln>
                  <a:solidFill>
                    <a:srgbClr val="029059"/>
                  </a:solidFill>
                  <a:effectLst/>
                  <a:uLnTx/>
                  <a:uFillTx/>
                  <a:latin typeface="Arial"/>
                  <a:ea typeface="Calibri" panose="020F0502020204030204" pitchFamily="34" charset="0"/>
                  <a:cs typeface="Arial" panose="020B0604020202020204" pitchFamily="34" charset="0"/>
                </a:rPr>
                <a:t>NH</a:t>
              </a:r>
              <a:r>
                <a:rPr kumimoji="0" lang="fr-FR" sz="2200" b="1" i="0" u="none" strike="noStrike" kern="0" cap="none" spc="0" normalizeH="0" baseline="-25000" noProof="0">
                  <a:ln>
                    <a:noFill/>
                  </a:ln>
                  <a:solidFill>
                    <a:srgbClr val="029059"/>
                  </a:solidFill>
                  <a:effectLst/>
                  <a:uLnTx/>
                  <a:uFillTx/>
                  <a:latin typeface="Arial"/>
                  <a:ea typeface="Calibri" panose="020F0502020204030204" pitchFamily="34" charset="0"/>
                  <a:cs typeface="Arial" panose="020B0604020202020204" pitchFamily="34" charset="0"/>
                </a:rPr>
                <a:t>3</a:t>
              </a:r>
              <a:endParaRPr kumimoji="0" lang="en-US" sz="2200" b="1" i="0" u="none" strike="noStrike" kern="0" cap="none" spc="0" normalizeH="0" baseline="0" noProof="0" dirty="0">
                <a:ln>
                  <a:noFill/>
                </a:ln>
                <a:solidFill>
                  <a:srgbClr val="029059"/>
                </a:solidFill>
                <a:effectLst/>
                <a:uLnTx/>
                <a:uFillTx/>
                <a:latin typeface="Arial"/>
                <a:ea typeface="+mn-ea"/>
                <a:cs typeface="Arial" panose="020B0604020202020204" pitchFamily="34" charset="0"/>
              </a:endParaRPr>
            </a:p>
          </p:txBody>
        </p:sp>
        <p:sp>
          <p:nvSpPr>
            <p:cNvPr id="58" name="Rectangle: Rounded Corners 57">
              <a:extLst>
                <a:ext uri="{FF2B5EF4-FFF2-40B4-BE49-F238E27FC236}">
                  <a16:creationId xmlns:a16="http://schemas.microsoft.com/office/drawing/2014/main" id="{58A6D8F4-DC36-5E56-DE0B-2F5A5CC8BA64}"/>
                </a:ext>
              </a:extLst>
            </p:cNvPr>
            <p:cNvSpPr/>
            <p:nvPr/>
          </p:nvSpPr>
          <p:spPr>
            <a:xfrm>
              <a:off x="3455581" y="2933985"/>
              <a:ext cx="1457989" cy="731520"/>
            </a:xfrm>
            <a:prstGeom prst="roundRect">
              <a:avLst>
                <a:gd name="adj" fmla="val 14836"/>
              </a:avLst>
            </a:prstGeom>
            <a:solidFill>
              <a:schemeClr val="tx1"/>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noProof="0">
                  <a:ln>
                    <a:noFill/>
                  </a:ln>
                  <a:effectLst/>
                  <a:uLnTx/>
                  <a:uFillTx/>
                  <a:latin typeface="Arial"/>
                  <a:ea typeface="Calibri" panose="020F0502020204030204" pitchFamily="34" charset="0"/>
                  <a:cs typeface="Arial" panose="020B0604020202020204" pitchFamily="34" charset="0"/>
                </a:rPr>
                <a:t>CH</a:t>
              </a:r>
              <a:r>
                <a:rPr kumimoji="0" lang="fr-FR" sz="2200" b="0" i="0" u="none" strike="noStrike" kern="0" cap="none" spc="0" normalizeH="0" baseline="-25000" noProof="0">
                  <a:ln>
                    <a:noFill/>
                  </a:ln>
                  <a:effectLst/>
                  <a:uLnTx/>
                  <a:uFillTx/>
                  <a:latin typeface="Arial"/>
                  <a:ea typeface="Calibri" panose="020F0502020204030204" pitchFamily="34" charset="0"/>
                  <a:cs typeface="Arial" panose="020B0604020202020204" pitchFamily="34" charset="0"/>
                </a:rPr>
                <a:t>3</a:t>
              </a:r>
              <a:r>
                <a:rPr kumimoji="0" lang="fr-FR" sz="2200" b="0" i="0" u="none" strike="noStrike" kern="0" cap="none" spc="0" normalizeH="0" noProof="0">
                  <a:ln>
                    <a:noFill/>
                  </a:ln>
                  <a:effectLst/>
                  <a:uLnTx/>
                  <a:uFillTx/>
                  <a:latin typeface="Arial" panose="020B0604020202020204" pitchFamily="34" charset="0"/>
                  <a:ea typeface="Calibri" panose="020F0502020204030204" pitchFamily="34" charset="0"/>
                  <a:cs typeface="Arial" panose="020B0604020202020204" pitchFamily="34" charset="0"/>
                </a:rPr>
                <a:t>−</a:t>
              </a:r>
              <a:r>
                <a:rPr kumimoji="0" lang="fr-FR" sz="2200" b="1" i="0" u="none" strike="noStrike" kern="0" cap="none" spc="0" normalizeH="0" noProof="0">
                  <a:ln>
                    <a:noFill/>
                  </a:ln>
                  <a:solidFill>
                    <a:srgbClr val="029059"/>
                  </a:solidFill>
                  <a:effectLst/>
                  <a:uLnTx/>
                  <a:uFillTx/>
                  <a:latin typeface="Arial"/>
                  <a:ea typeface="Calibri" panose="020F0502020204030204" pitchFamily="34" charset="0"/>
                  <a:cs typeface="Arial" panose="020B0604020202020204" pitchFamily="34" charset="0"/>
                </a:rPr>
                <a:t>NH</a:t>
              </a:r>
              <a:r>
                <a:rPr kumimoji="0" lang="fr-FR" sz="2200" b="1" i="0" u="none" strike="noStrike" kern="0" cap="none" spc="0" normalizeH="0" baseline="-25000" noProof="0">
                  <a:ln>
                    <a:noFill/>
                  </a:ln>
                  <a:solidFill>
                    <a:srgbClr val="029059"/>
                  </a:solidFill>
                  <a:effectLst/>
                  <a:uLnTx/>
                  <a:uFillTx/>
                  <a:latin typeface="Arial"/>
                  <a:ea typeface="Calibri" panose="020F0502020204030204" pitchFamily="34" charset="0"/>
                  <a:cs typeface="Arial" panose="020B0604020202020204" pitchFamily="34" charset="0"/>
                </a:rPr>
                <a:t>2</a:t>
              </a:r>
              <a:endParaRPr kumimoji="0" lang="en-US" sz="2200" b="1" i="0" u="none" strike="noStrike" kern="0" cap="none" spc="0" normalizeH="0" noProof="0" dirty="0">
                <a:ln>
                  <a:noFill/>
                </a:ln>
                <a:solidFill>
                  <a:srgbClr val="029059"/>
                </a:solidFill>
                <a:effectLst/>
                <a:uLnTx/>
                <a:uFillTx/>
                <a:latin typeface="Arial"/>
                <a:ea typeface="+mn-ea"/>
                <a:cs typeface="Arial" panose="020B0604020202020204" pitchFamily="34" charset="0"/>
              </a:endParaRPr>
            </a:p>
          </p:txBody>
        </p:sp>
        <p:sp>
          <p:nvSpPr>
            <p:cNvPr id="59" name="Rectangle: Rounded Corners 58">
              <a:extLst>
                <a:ext uri="{FF2B5EF4-FFF2-40B4-BE49-F238E27FC236}">
                  <a16:creationId xmlns:a16="http://schemas.microsoft.com/office/drawing/2014/main" id="{FFAC8364-860C-B7B2-42A2-33517A966BA2}"/>
                </a:ext>
              </a:extLst>
            </p:cNvPr>
            <p:cNvSpPr/>
            <p:nvPr/>
          </p:nvSpPr>
          <p:spPr>
            <a:xfrm>
              <a:off x="6529719" y="2933985"/>
              <a:ext cx="2328559" cy="731520"/>
            </a:xfrm>
            <a:prstGeom prst="roundRect">
              <a:avLst>
                <a:gd name="adj" fmla="val 14836"/>
              </a:avLst>
            </a:prstGeom>
            <a:solidFill>
              <a:schemeClr val="tx1"/>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a:ln>
                    <a:noFill/>
                  </a:ln>
                  <a:effectLst/>
                  <a:uLnTx/>
                  <a:uFillTx/>
                  <a:latin typeface="Arial"/>
                  <a:ea typeface="Calibri" panose="020F0502020204030204" pitchFamily="34" charset="0"/>
                  <a:cs typeface="Arial" panose="020B0604020202020204" pitchFamily="34" charset="0"/>
                </a:rPr>
                <a:t>CH</a:t>
              </a:r>
              <a:r>
                <a:rPr kumimoji="0" lang="fr-FR" sz="2200" b="0" i="0" u="none" strike="noStrike" kern="0" cap="none" spc="0" normalizeH="0" baseline="-25000" noProof="0">
                  <a:ln>
                    <a:noFill/>
                  </a:ln>
                  <a:effectLst/>
                  <a:uLnTx/>
                  <a:uFillTx/>
                  <a:latin typeface="Arial"/>
                  <a:ea typeface="Calibri" panose="020F0502020204030204" pitchFamily="34" charset="0"/>
                  <a:cs typeface="Arial" panose="020B0604020202020204" pitchFamily="34" charset="0"/>
                </a:rPr>
                <a:t>3</a:t>
              </a:r>
              <a:r>
                <a:rPr kumimoji="0" lang="fr-FR" sz="2200" b="0" i="0" u="none" strike="noStrike" kern="0" cap="none" spc="0" normalizeH="0" noProof="0">
                  <a:ln>
                    <a:noFill/>
                  </a:ln>
                  <a:effectLst/>
                  <a:uLnTx/>
                  <a:uFillTx/>
                  <a:latin typeface="Arial" panose="020B0604020202020204" pitchFamily="34" charset="0"/>
                  <a:ea typeface="Calibri" panose="020F0502020204030204" pitchFamily="34" charset="0"/>
                  <a:cs typeface="Arial" panose="020B0604020202020204" pitchFamily="34" charset="0"/>
                </a:rPr>
                <a:t>−</a:t>
              </a:r>
              <a:r>
                <a:rPr kumimoji="0" lang="fr-FR" sz="2200" b="1" i="0" u="none" strike="noStrike" kern="0" cap="none" spc="0" normalizeH="0" noProof="0">
                  <a:ln>
                    <a:noFill/>
                  </a:ln>
                  <a:solidFill>
                    <a:srgbClr val="029059"/>
                  </a:solidFill>
                  <a:effectLst/>
                  <a:uLnTx/>
                  <a:uFillTx/>
                  <a:latin typeface="Arial"/>
                  <a:ea typeface="Calibri" panose="020F0502020204030204" pitchFamily="34" charset="0"/>
                  <a:cs typeface="Arial" panose="020B0604020202020204" pitchFamily="34" charset="0"/>
                </a:rPr>
                <a:t>NH</a:t>
              </a:r>
              <a:r>
                <a:rPr kumimoji="0" lang="fr-FR" sz="2200" b="1" i="0" u="none" strike="noStrike" kern="0" cap="none" spc="0" normalizeH="0" baseline="-25000" noProof="0">
                  <a:ln>
                    <a:noFill/>
                  </a:ln>
                  <a:solidFill>
                    <a:srgbClr val="029059"/>
                  </a:solidFill>
                  <a:effectLst/>
                  <a:uLnTx/>
                  <a:uFillTx/>
                  <a:latin typeface="Arial"/>
                  <a:ea typeface="Calibri" panose="020F0502020204030204" pitchFamily="34" charset="0"/>
                  <a:cs typeface="Arial" panose="020B0604020202020204" pitchFamily="34" charset="0"/>
                </a:rPr>
                <a:t>2</a:t>
              </a:r>
              <a:r>
                <a:rPr kumimoji="0" lang="fr-FR" sz="2200" b="0" i="0" u="none" strike="noStrike" kern="0" cap="none" spc="0" normalizeH="0" noProof="0">
                  <a:ln>
                    <a:noFill/>
                  </a:ln>
                  <a:effectLst/>
                  <a:uLnTx/>
                  <a:uFillTx/>
                  <a:latin typeface="Arial" panose="020B0604020202020204" pitchFamily="34" charset="0"/>
                  <a:ea typeface="Calibri" panose="020F0502020204030204" pitchFamily="34" charset="0"/>
                  <a:cs typeface="Arial" panose="020B0604020202020204" pitchFamily="34" charset="0"/>
                </a:rPr>
                <a:t>−</a:t>
              </a:r>
              <a:r>
                <a:rPr kumimoji="0" lang="fr-FR" sz="2200" b="0" i="0" u="none" strike="noStrike" kern="0" cap="none" spc="0" normalizeH="0" baseline="0" noProof="0">
                  <a:ln>
                    <a:noFill/>
                  </a:ln>
                  <a:effectLst/>
                  <a:uLnTx/>
                  <a:uFillTx/>
                  <a:latin typeface="Arial"/>
                  <a:ea typeface="Calibri" panose="020F0502020204030204" pitchFamily="34" charset="0"/>
                  <a:cs typeface="Arial" panose="020B0604020202020204" pitchFamily="34" charset="0"/>
                </a:rPr>
                <a:t>CH</a:t>
              </a:r>
              <a:r>
                <a:rPr kumimoji="0" lang="fr-FR" sz="2200" b="0" i="0" u="none" strike="noStrike" kern="0" cap="none" spc="0" normalizeH="0" baseline="-25000" noProof="0">
                  <a:ln>
                    <a:noFill/>
                  </a:ln>
                  <a:effectLst/>
                  <a:uLnTx/>
                  <a:uFillTx/>
                  <a:latin typeface="Arial"/>
                  <a:ea typeface="Calibri" panose="020F0502020204030204" pitchFamily="34" charset="0"/>
                  <a:cs typeface="Arial" panose="020B0604020202020204" pitchFamily="34" charset="0"/>
                </a:rPr>
                <a:t>3</a:t>
              </a:r>
              <a:endParaRPr kumimoji="0" lang="en-US" sz="22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nvGrpSpPr>
            <p:cNvPr id="60" name="Group 59">
              <a:extLst>
                <a:ext uri="{FF2B5EF4-FFF2-40B4-BE49-F238E27FC236}">
                  <a16:creationId xmlns:a16="http://schemas.microsoft.com/office/drawing/2014/main" id="{C06E5E93-5D5F-3022-BB07-230B17374F4D}"/>
                </a:ext>
              </a:extLst>
            </p:cNvPr>
            <p:cNvGrpSpPr/>
            <p:nvPr/>
          </p:nvGrpSpPr>
          <p:grpSpPr>
            <a:xfrm>
              <a:off x="1882060" y="2940116"/>
              <a:ext cx="1467196" cy="707320"/>
              <a:chOff x="1658776" y="3003909"/>
              <a:chExt cx="1467196" cy="707320"/>
            </a:xfrm>
          </p:grpSpPr>
          <p:sp>
            <p:nvSpPr>
              <p:cNvPr id="69" name="TextBox 68">
                <a:extLst>
                  <a:ext uri="{FF2B5EF4-FFF2-40B4-BE49-F238E27FC236}">
                    <a16:creationId xmlns:a16="http://schemas.microsoft.com/office/drawing/2014/main" id="{CFA610FD-9966-8FCF-5D6E-B0D2069D5EA8}"/>
                  </a:ext>
                </a:extLst>
              </p:cNvPr>
              <p:cNvSpPr txBox="1"/>
              <p:nvPr/>
            </p:nvSpPr>
            <p:spPr>
              <a:xfrm>
                <a:off x="1665549" y="3003909"/>
                <a:ext cx="1392865"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rPr>
                  <a:t>+ CH</a:t>
                </a:r>
                <a:r>
                  <a:rPr kumimoji="0" lang="en-US" sz="1600" b="0" i="0" u="none" strike="noStrike" kern="0" cap="none" spc="0" normalizeH="0" baseline="-25000" noProof="0">
                    <a:ln>
                      <a:noFill/>
                    </a:ln>
                    <a:solidFill>
                      <a:sysClr val="windowText" lastClr="000000"/>
                    </a:solidFill>
                    <a:effectLst/>
                    <a:uLnTx/>
                    <a:uFillTx/>
                  </a:rPr>
                  <a:t>3 </a:t>
                </a:r>
                <a:r>
                  <a:rPr lang="en-US" sz="1600">
                    <a:solidFill>
                      <a:sysClr val="windowText" lastClr="000000"/>
                    </a:solidFill>
                    <a:latin typeface="Arial" panose="020B0604020202020204" pitchFamily="34" charset="0"/>
                    <a:cs typeface="Arial" panose="020B0604020202020204" pitchFamily="34" charset="0"/>
                  </a:rPr>
                  <a:t>− Br</a:t>
                </a:r>
                <a:endParaRPr kumimoji="0" lang="en-US" sz="1600" b="0" i="0" u="none" strike="noStrike" kern="0" cap="none" spc="0" normalizeH="0" baseline="0" noProof="0" dirty="0">
                  <a:ln>
                    <a:noFill/>
                  </a:ln>
                  <a:solidFill>
                    <a:sysClr val="windowText" lastClr="000000"/>
                  </a:solidFill>
                  <a:effectLst/>
                  <a:uLnTx/>
                  <a:uFillTx/>
                </a:endParaRPr>
              </a:p>
            </p:txBody>
          </p:sp>
          <p:cxnSp>
            <p:nvCxnSpPr>
              <p:cNvPr id="70" name="Straight Arrow Connector 69">
                <a:extLst>
                  <a:ext uri="{FF2B5EF4-FFF2-40B4-BE49-F238E27FC236}">
                    <a16:creationId xmlns:a16="http://schemas.microsoft.com/office/drawing/2014/main" id="{3F04A4AC-DCCB-2FD1-41C3-556B985898BD}"/>
                  </a:ext>
                </a:extLst>
              </p:cNvPr>
              <p:cNvCxnSpPr/>
              <p:nvPr/>
            </p:nvCxnSpPr>
            <p:spPr>
              <a:xfrm>
                <a:off x="1754372" y="3359639"/>
                <a:ext cx="1371600" cy="0"/>
              </a:xfrm>
              <a:prstGeom prst="straightConnector1">
                <a:avLst/>
              </a:prstGeom>
              <a:noFill/>
              <a:ln w="19050" cap="flat" cmpd="sng" algn="ctr">
                <a:solidFill>
                  <a:srgbClr val="000000"/>
                </a:solidFill>
                <a:prstDash val="solid"/>
                <a:headEnd type="none" w="med" len="med"/>
                <a:tailEnd type="arrow" w="med" len="med"/>
              </a:ln>
              <a:effectLst/>
            </p:spPr>
          </p:cxnSp>
          <p:sp>
            <p:nvSpPr>
              <p:cNvPr id="71" name="TextBox 70">
                <a:extLst>
                  <a:ext uri="{FF2B5EF4-FFF2-40B4-BE49-F238E27FC236}">
                    <a16:creationId xmlns:a16="http://schemas.microsoft.com/office/drawing/2014/main" id="{29CB9CF2-5A69-B64F-4BE7-F84208358A48}"/>
                  </a:ext>
                </a:extLst>
              </p:cNvPr>
              <p:cNvSpPr txBox="1"/>
              <p:nvPr/>
            </p:nvSpPr>
            <p:spPr>
              <a:xfrm>
                <a:off x="1658776" y="3372675"/>
                <a:ext cx="1371600"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rPr>
                  <a:t>- H</a:t>
                </a:r>
                <a:r>
                  <a:rPr lang="en-US" sz="1600">
                    <a:solidFill>
                      <a:sysClr val="windowText" lastClr="000000"/>
                    </a:solidFill>
                  </a:rPr>
                  <a:t>Br</a:t>
                </a:r>
                <a:endParaRPr kumimoji="0" lang="en-US" sz="1600" b="0" i="0" u="none" strike="noStrike" kern="0" cap="none" spc="0" normalizeH="0" baseline="0" noProof="0" dirty="0">
                  <a:ln>
                    <a:noFill/>
                  </a:ln>
                  <a:solidFill>
                    <a:sysClr val="windowText" lastClr="000000"/>
                  </a:solidFill>
                  <a:effectLst/>
                  <a:uLnTx/>
                  <a:uFillTx/>
                </a:endParaRPr>
              </a:p>
            </p:txBody>
          </p:sp>
        </p:grpSp>
        <p:grpSp>
          <p:nvGrpSpPr>
            <p:cNvPr id="61" name="Group 60">
              <a:extLst>
                <a:ext uri="{FF2B5EF4-FFF2-40B4-BE49-F238E27FC236}">
                  <a16:creationId xmlns:a16="http://schemas.microsoft.com/office/drawing/2014/main" id="{1BF8D969-8C3B-7D54-92D6-2D2C085A0355}"/>
                </a:ext>
              </a:extLst>
            </p:cNvPr>
            <p:cNvGrpSpPr/>
            <p:nvPr/>
          </p:nvGrpSpPr>
          <p:grpSpPr>
            <a:xfrm>
              <a:off x="4998630" y="2933985"/>
              <a:ext cx="1424762" cy="703471"/>
              <a:chOff x="4710224" y="2994164"/>
              <a:chExt cx="1424762" cy="703471"/>
            </a:xfrm>
          </p:grpSpPr>
          <p:sp>
            <p:nvSpPr>
              <p:cNvPr id="66" name="TextBox 65">
                <a:extLst>
                  <a:ext uri="{FF2B5EF4-FFF2-40B4-BE49-F238E27FC236}">
                    <a16:creationId xmlns:a16="http://schemas.microsoft.com/office/drawing/2014/main" id="{CDE71FEF-56B3-60C3-7E62-81B3B4C36E25}"/>
                  </a:ext>
                </a:extLst>
              </p:cNvPr>
              <p:cNvSpPr txBox="1"/>
              <p:nvPr/>
            </p:nvSpPr>
            <p:spPr>
              <a:xfrm>
                <a:off x="4710224" y="2994164"/>
                <a:ext cx="1392865"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rPr>
                  <a:t>+ CH</a:t>
                </a:r>
                <a:r>
                  <a:rPr kumimoji="0" lang="en-US" sz="1600" b="0" i="0" u="none" strike="noStrike" kern="0" cap="none" spc="0" normalizeH="0" baseline="-25000" noProof="0">
                    <a:ln>
                      <a:noFill/>
                    </a:ln>
                    <a:solidFill>
                      <a:sysClr val="windowText" lastClr="000000"/>
                    </a:solidFill>
                    <a:effectLst/>
                    <a:uLnTx/>
                    <a:uFillTx/>
                  </a:rPr>
                  <a:t>3 </a:t>
                </a:r>
                <a:r>
                  <a:rPr lang="en-US" sz="1600">
                    <a:solidFill>
                      <a:sysClr val="windowText" lastClr="000000"/>
                    </a:solidFill>
                    <a:latin typeface="Arial" panose="020B0604020202020204" pitchFamily="34" charset="0"/>
                    <a:cs typeface="Arial" panose="020B0604020202020204" pitchFamily="34" charset="0"/>
                  </a:rPr>
                  <a:t>− Br</a:t>
                </a:r>
                <a:endParaRPr kumimoji="0" lang="en-US" sz="1600" b="0" i="0" u="none" strike="noStrike" kern="0" cap="none" spc="0" normalizeH="0" baseline="0" noProof="0" dirty="0">
                  <a:ln>
                    <a:noFill/>
                  </a:ln>
                  <a:solidFill>
                    <a:sysClr val="windowText" lastClr="000000"/>
                  </a:solidFill>
                  <a:effectLst/>
                  <a:uLnTx/>
                  <a:uFillTx/>
                </a:endParaRPr>
              </a:p>
            </p:txBody>
          </p:sp>
          <p:cxnSp>
            <p:nvCxnSpPr>
              <p:cNvPr id="67" name="Straight Arrow Connector 66">
                <a:extLst>
                  <a:ext uri="{FF2B5EF4-FFF2-40B4-BE49-F238E27FC236}">
                    <a16:creationId xmlns:a16="http://schemas.microsoft.com/office/drawing/2014/main" id="{BA079D34-4AE8-99C8-929E-8444579AFE35}"/>
                  </a:ext>
                </a:extLst>
              </p:cNvPr>
              <p:cNvCxnSpPr/>
              <p:nvPr/>
            </p:nvCxnSpPr>
            <p:spPr>
              <a:xfrm>
                <a:off x="4763386" y="3359081"/>
                <a:ext cx="1371600" cy="0"/>
              </a:xfrm>
              <a:prstGeom prst="straightConnector1">
                <a:avLst/>
              </a:prstGeom>
              <a:noFill/>
              <a:ln w="19050" cap="flat" cmpd="sng" algn="ctr">
                <a:solidFill>
                  <a:srgbClr val="000000"/>
                </a:solidFill>
                <a:prstDash val="solid"/>
                <a:headEnd type="none" w="med" len="med"/>
                <a:tailEnd type="arrow" w="med" len="med"/>
              </a:ln>
              <a:effectLst/>
            </p:spPr>
          </p:cxnSp>
          <p:sp>
            <p:nvSpPr>
              <p:cNvPr id="68" name="TextBox 67">
                <a:extLst>
                  <a:ext uri="{FF2B5EF4-FFF2-40B4-BE49-F238E27FC236}">
                    <a16:creationId xmlns:a16="http://schemas.microsoft.com/office/drawing/2014/main" id="{C426966A-57C7-7EA0-2CBE-6D6C249BD1DE}"/>
                  </a:ext>
                </a:extLst>
              </p:cNvPr>
              <p:cNvSpPr txBox="1"/>
              <p:nvPr/>
            </p:nvSpPr>
            <p:spPr>
              <a:xfrm>
                <a:off x="4731489" y="3359081"/>
                <a:ext cx="1371600"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rPr>
                  <a:t>- HBr</a:t>
                </a:r>
                <a:endParaRPr kumimoji="0" lang="en-US" sz="1600" b="0" i="0" u="none" strike="noStrike" kern="0" cap="none" spc="0" normalizeH="0" baseline="0" noProof="0" dirty="0">
                  <a:ln>
                    <a:noFill/>
                  </a:ln>
                  <a:solidFill>
                    <a:sysClr val="windowText" lastClr="000000"/>
                  </a:solidFill>
                  <a:effectLst/>
                  <a:uLnTx/>
                  <a:uFillTx/>
                </a:endParaRPr>
              </a:p>
            </p:txBody>
          </p:sp>
        </p:grpSp>
        <p:sp>
          <p:nvSpPr>
            <p:cNvPr id="62" name="Rectangle: Rounded Corners 61">
              <a:extLst>
                <a:ext uri="{FF2B5EF4-FFF2-40B4-BE49-F238E27FC236}">
                  <a16:creationId xmlns:a16="http://schemas.microsoft.com/office/drawing/2014/main" id="{D63C22C8-058A-1CCF-0CD3-A1EB4023A9C3}"/>
                </a:ext>
              </a:extLst>
            </p:cNvPr>
            <p:cNvSpPr/>
            <p:nvPr/>
          </p:nvSpPr>
          <p:spPr>
            <a:xfrm>
              <a:off x="5157006" y="4211619"/>
              <a:ext cx="1457989" cy="731520"/>
            </a:xfrm>
            <a:prstGeom prst="roundRect">
              <a:avLst>
                <a:gd name="adj" fmla="val 14836"/>
              </a:avLst>
            </a:prstGeom>
            <a:solidFill>
              <a:schemeClr val="tx1"/>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effectLst/>
                  <a:uLnTx/>
                  <a:uFillTx/>
                  <a:latin typeface="Arial"/>
                  <a:ea typeface="Calibri" panose="020F0502020204030204" pitchFamily="34" charset="0"/>
                  <a:cs typeface="Arial" panose="020B0604020202020204" pitchFamily="34" charset="0"/>
                </a:rPr>
                <a:t>(CH</a:t>
              </a:r>
              <a:r>
                <a:rPr kumimoji="0" lang="fr-FR" sz="2200" b="0" i="0" u="none" strike="noStrike" kern="0" cap="none" spc="0" normalizeH="0" baseline="-25000" noProof="0" dirty="0">
                  <a:ln>
                    <a:noFill/>
                  </a:ln>
                  <a:effectLst/>
                  <a:uLnTx/>
                  <a:uFillTx/>
                  <a:latin typeface="Arial"/>
                  <a:ea typeface="Calibri" panose="020F0502020204030204" pitchFamily="34" charset="0"/>
                  <a:cs typeface="Arial" panose="020B0604020202020204" pitchFamily="34" charset="0"/>
                </a:rPr>
                <a:t>3</a:t>
              </a:r>
              <a:r>
                <a:rPr kumimoji="0" lang="fr-FR" sz="2200" b="0" i="0" u="none" strike="noStrike" kern="0" cap="none" spc="0" normalizeH="0" baseline="0" noProof="0" dirty="0">
                  <a:ln>
                    <a:noFill/>
                  </a:ln>
                  <a:effectLst/>
                  <a:uLnTx/>
                  <a:uFillTx/>
                  <a:latin typeface="Arial"/>
                  <a:ea typeface="Calibri" panose="020F0502020204030204" pitchFamily="34" charset="0"/>
                  <a:cs typeface="Arial" panose="020B0604020202020204" pitchFamily="34" charset="0"/>
                </a:rPr>
                <a:t>)</a:t>
              </a:r>
              <a:r>
                <a:rPr lang="fr-FR" sz="2200" baseline="-25000" dirty="0">
                  <a:ea typeface="Calibri" panose="020F0502020204030204" pitchFamily="34" charset="0"/>
                  <a:cs typeface="Arial" panose="020B0604020202020204" pitchFamily="34" charset="0"/>
                </a:rPr>
                <a:t>3</a:t>
              </a:r>
              <a:r>
                <a:rPr kumimoji="0" lang="fr-FR" sz="2200" b="0" i="0" u="none" strike="noStrike" kern="0" cap="none" spc="0" normalizeH="0" baseline="0" noProof="0" dirty="0">
                  <a:ln>
                    <a:noFill/>
                  </a:ln>
                  <a:effectLst/>
                  <a:uLnTx/>
                  <a:uFillTx/>
                  <a:latin typeface="Arial"/>
                  <a:ea typeface="Calibri" panose="020F0502020204030204" pitchFamily="34" charset="0"/>
                  <a:cs typeface="Arial" panose="020B0604020202020204" pitchFamily="34" charset="0"/>
                </a:rPr>
                <a:t>N</a:t>
              </a:r>
              <a:endParaRPr kumimoji="0" lang="en-US" sz="22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cxnSp>
          <p:nvCxnSpPr>
            <p:cNvPr id="63" name="Connector: Elbow 62">
              <a:extLst>
                <a:ext uri="{FF2B5EF4-FFF2-40B4-BE49-F238E27FC236}">
                  <a16:creationId xmlns:a16="http://schemas.microsoft.com/office/drawing/2014/main" id="{8092B5A6-4290-9708-B199-9FEBF4E6CA04}"/>
                </a:ext>
              </a:extLst>
            </p:cNvPr>
            <p:cNvCxnSpPr>
              <a:cxnSpLocks/>
            </p:cNvCxnSpPr>
            <p:nvPr/>
          </p:nvCxnSpPr>
          <p:spPr>
            <a:xfrm rot="5400000">
              <a:off x="6825319" y="3734085"/>
              <a:ext cx="822960" cy="914400"/>
            </a:xfrm>
            <a:prstGeom prst="bentConnector2">
              <a:avLst/>
            </a:prstGeom>
            <a:noFill/>
            <a:ln w="19050" cap="flat" cmpd="sng" algn="ctr">
              <a:solidFill>
                <a:srgbClr val="000000"/>
              </a:solidFill>
              <a:prstDash val="solid"/>
              <a:headEnd type="none" w="med" len="med"/>
              <a:tailEnd type="arrow" w="med" len="med"/>
            </a:ln>
            <a:effectLst/>
          </p:spPr>
        </p:cxnSp>
        <p:sp>
          <p:nvSpPr>
            <p:cNvPr id="64" name="TextBox 63">
              <a:extLst>
                <a:ext uri="{FF2B5EF4-FFF2-40B4-BE49-F238E27FC236}">
                  <a16:creationId xmlns:a16="http://schemas.microsoft.com/office/drawing/2014/main" id="{BE0278D0-2F94-CEBE-89D1-FFD7330C4D89}"/>
                </a:ext>
              </a:extLst>
            </p:cNvPr>
            <p:cNvSpPr txBox="1"/>
            <p:nvPr/>
          </p:nvSpPr>
          <p:spPr>
            <a:xfrm>
              <a:off x="6477835" y="4250015"/>
              <a:ext cx="1275545"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rPr>
                <a:t>+ CH</a:t>
              </a:r>
              <a:r>
                <a:rPr kumimoji="0" lang="en-US" sz="1600" b="0" i="0" u="none" strike="noStrike" kern="0" cap="none" spc="0" normalizeH="0" baseline="-25000" noProof="0">
                  <a:ln>
                    <a:noFill/>
                  </a:ln>
                  <a:solidFill>
                    <a:sysClr val="windowText" lastClr="000000"/>
                  </a:solidFill>
                  <a:effectLst/>
                  <a:uLnTx/>
                  <a:uFillTx/>
                </a:rPr>
                <a:t>3 </a:t>
              </a:r>
              <a:r>
                <a:rPr lang="en-US" sz="1600">
                  <a:solidFill>
                    <a:sysClr val="windowText" lastClr="000000"/>
                  </a:solidFill>
                  <a:latin typeface="Arial" panose="020B0604020202020204" pitchFamily="34" charset="0"/>
                  <a:cs typeface="Arial" panose="020B0604020202020204" pitchFamily="34" charset="0"/>
                </a:rPr>
                <a:t>− Br</a:t>
              </a:r>
              <a:endParaRPr kumimoji="0" lang="en-US" sz="1600" b="0" i="0" u="none" strike="noStrike" kern="0" cap="none" spc="0" normalizeH="0" baseline="0" noProof="0" dirty="0">
                <a:ln>
                  <a:noFill/>
                </a:ln>
                <a:solidFill>
                  <a:sysClr val="windowText" lastClr="000000"/>
                </a:solidFill>
                <a:effectLst/>
                <a:uLnTx/>
                <a:uFillTx/>
              </a:endParaRPr>
            </a:p>
          </p:txBody>
        </p:sp>
        <p:sp>
          <p:nvSpPr>
            <p:cNvPr id="65" name="TextBox 64">
              <a:extLst>
                <a:ext uri="{FF2B5EF4-FFF2-40B4-BE49-F238E27FC236}">
                  <a16:creationId xmlns:a16="http://schemas.microsoft.com/office/drawing/2014/main" id="{BB791E8F-7E42-7C45-EC5E-433099CCD7BB}"/>
                </a:ext>
              </a:extLst>
            </p:cNvPr>
            <p:cNvSpPr txBox="1"/>
            <p:nvPr/>
          </p:nvSpPr>
          <p:spPr>
            <a:xfrm>
              <a:off x="6757167" y="4668300"/>
              <a:ext cx="927690"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rPr>
                <a:t>- HBr</a:t>
              </a:r>
              <a:endParaRPr kumimoji="0" lang="en-US" sz="1600" b="0" i="0" u="none" strike="noStrike" kern="0" cap="none" spc="0" normalizeH="0" baseline="0" noProof="0" dirty="0">
                <a:ln>
                  <a:noFill/>
                </a:ln>
                <a:solidFill>
                  <a:sysClr val="windowText" lastClr="000000"/>
                </a:solidFill>
                <a:effectLst/>
                <a:uLnTx/>
                <a:uFillTx/>
              </a:endParaRPr>
            </a:p>
          </p:txBody>
        </p:sp>
      </p:grpSp>
      <p:grpSp>
        <p:nvGrpSpPr>
          <p:cNvPr id="78" name="Group 77">
            <a:extLst>
              <a:ext uri="{FF2B5EF4-FFF2-40B4-BE49-F238E27FC236}">
                <a16:creationId xmlns:a16="http://schemas.microsoft.com/office/drawing/2014/main" id="{836DE4E6-F3E2-852D-4033-BF4525004587}"/>
              </a:ext>
            </a:extLst>
          </p:cNvPr>
          <p:cNvGrpSpPr/>
          <p:nvPr/>
        </p:nvGrpSpPr>
        <p:grpSpPr>
          <a:xfrm>
            <a:off x="285016" y="3651724"/>
            <a:ext cx="3933035" cy="1210936"/>
            <a:chOff x="162215" y="339328"/>
            <a:chExt cx="3933035" cy="1210936"/>
          </a:xfrm>
        </p:grpSpPr>
        <p:sp>
          <p:nvSpPr>
            <p:cNvPr id="79" name="Speech Bubble: Rectangle with Corners Rounded 78">
              <a:extLst>
                <a:ext uri="{FF2B5EF4-FFF2-40B4-BE49-F238E27FC236}">
                  <a16:creationId xmlns:a16="http://schemas.microsoft.com/office/drawing/2014/main" id="{ABBB1867-A68E-2692-EAC5-573F503ABF8D}"/>
                </a:ext>
              </a:extLst>
            </p:cNvPr>
            <p:cNvSpPr/>
            <p:nvPr/>
          </p:nvSpPr>
          <p:spPr>
            <a:xfrm>
              <a:off x="1509515" y="453114"/>
              <a:ext cx="2585735" cy="1097150"/>
            </a:xfrm>
            <a:prstGeom prst="wedgeRoundRectCallout">
              <a:avLst>
                <a:gd name="adj1" fmla="val -54653"/>
                <a:gd name="adj2" fmla="val 13967"/>
                <a:gd name="adj3" fmla="val 16667"/>
              </a:avLst>
            </a:prstGeom>
            <a:solidFill>
              <a:srgbClr val="FFFFFF"/>
            </a:solidFill>
            <a:ln w="12700" cap="flat" cmpd="sng" algn="ctr">
              <a:solidFill>
                <a:srgbClr val="F02425">
                  <a:shade val="15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a:ln>
                    <a:noFill/>
                  </a:ln>
                  <a:solidFill>
                    <a:srgbClr val="000000"/>
                  </a:solidFill>
                  <a:effectLst/>
                  <a:uLnTx/>
                  <a:uFillTx/>
                  <a:latin typeface="Arial"/>
                  <a:ea typeface="+mn-ea"/>
                  <a:cs typeface="Arial"/>
                </a:rPr>
                <a:t>Nêu phương pháp điều chế amine.</a:t>
              </a:r>
              <a:endParaRPr kumimoji="0" lang="en-US" sz="2200" b="0" i="0" u="none" strike="noStrike" kern="0" cap="none" spc="0" normalizeH="0" baseline="0" noProof="0" dirty="0">
                <a:ln>
                  <a:noFill/>
                </a:ln>
                <a:solidFill>
                  <a:srgbClr val="000000"/>
                </a:solidFill>
                <a:effectLst/>
                <a:uLnTx/>
                <a:uFillTx/>
                <a:latin typeface="Arial"/>
                <a:ea typeface="+mn-ea"/>
                <a:cs typeface="Arial"/>
              </a:endParaRPr>
            </a:p>
          </p:txBody>
        </p:sp>
        <p:pic>
          <p:nvPicPr>
            <p:cNvPr id="80" name="Picture 79">
              <a:extLst>
                <a:ext uri="{FF2B5EF4-FFF2-40B4-BE49-F238E27FC236}">
                  <a16:creationId xmlns:a16="http://schemas.microsoft.com/office/drawing/2014/main" id="{578D1AA6-C84D-79A4-E775-8A541423B75D}"/>
                </a:ext>
              </a:extLst>
            </p:cNvPr>
            <p:cNvPicPr>
              <a:picLocks noChangeAspect="1"/>
            </p:cNvPicPr>
            <p:nvPr/>
          </p:nvPicPr>
          <p:blipFill>
            <a:blip r:embed="rId2"/>
            <a:stretch>
              <a:fillRect/>
            </a:stretch>
          </p:blipFill>
          <p:spPr>
            <a:xfrm>
              <a:off x="162215" y="339328"/>
              <a:ext cx="1051970" cy="1210936"/>
            </a:xfrm>
            <a:prstGeom prst="rect">
              <a:avLst/>
            </a:prstGeom>
          </p:spPr>
        </p:pic>
      </p:grpSp>
    </p:spTree>
    <p:extLst>
      <p:ext uri="{BB962C8B-B14F-4D97-AF65-F5344CB8AC3E}">
        <p14:creationId xmlns:p14="http://schemas.microsoft.com/office/powerpoint/2010/main" val="97585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randombar(horizontal)">
                                      <p:cBhvr>
                                        <p:cTn id="12" dur="500"/>
                                        <p:tgtEl>
                                          <p:spTgt spid="56"/>
                                        </p:tgtEl>
                                      </p:cBhvr>
                                    </p:animEffect>
                                  </p:childTnLst>
                                </p:cTn>
                              </p:par>
                              <p:par>
                                <p:cTn id="13" presetID="14" presetClass="entr" presetSubtype="1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randombar(horizont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wipe(left)">
                                      <p:cBhvr>
                                        <p:cTn id="2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19A9B-68FE-3DE6-9519-6B3FB8F71A74}"/>
              </a:ext>
            </a:extLst>
          </p:cNvPr>
          <p:cNvGrpSpPr/>
          <p:nvPr/>
        </p:nvGrpSpPr>
        <p:grpSpPr>
          <a:xfrm>
            <a:off x="0" y="0"/>
            <a:ext cx="5178056" cy="669851"/>
            <a:chOff x="0" y="-1"/>
            <a:chExt cx="6083216" cy="669851"/>
          </a:xfrm>
        </p:grpSpPr>
        <p:sp>
          <p:nvSpPr>
            <p:cNvPr id="4" name="Rectangle: Single Corner Rounded 3">
              <a:extLst>
                <a:ext uri="{FF2B5EF4-FFF2-40B4-BE49-F238E27FC236}">
                  <a16:creationId xmlns:a16="http://schemas.microsoft.com/office/drawing/2014/main" id="{858D09C4-C078-6F5A-9B83-2B3B37B8D36A}"/>
                </a:ext>
              </a:extLst>
            </p:cNvPr>
            <p:cNvSpPr/>
            <p:nvPr/>
          </p:nvSpPr>
          <p:spPr>
            <a:xfrm flipV="1">
              <a:off x="0" y="-1"/>
              <a:ext cx="6083216" cy="669851"/>
            </a:xfrm>
            <a:prstGeom prst="round1Rect">
              <a:avLst>
                <a:gd name="adj" fmla="val 3254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TextBox 4">
              <a:extLst>
                <a:ext uri="{FF2B5EF4-FFF2-40B4-BE49-F238E27FC236}">
                  <a16:creationId xmlns:a16="http://schemas.microsoft.com/office/drawing/2014/main" id="{9EFECCC4-AF40-B8B2-4B81-BF896C94BDF9}"/>
                </a:ext>
              </a:extLst>
            </p:cNvPr>
            <p:cNvSpPr txBox="1"/>
            <p:nvPr/>
          </p:nvSpPr>
          <p:spPr>
            <a:xfrm>
              <a:off x="128989" y="73314"/>
              <a:ext cx="5825235" cy="492443"/>
            </a:xfrm>
            <a:prstGeom prst="rect">
              <a:avLst/>
            </a:prstGeom>
            <a:noFill/>
          </p:spPr>
          <p:txBody>
            <a:bodyPr wrap="square" rtlCol="0">
              <a:spAutoFit/>
            </a:bodyPr>
            <a:lstStyle/>
            <a:p>
              <a:pPr algn="ctr"/>
              <a:r>
                <a:rPr lang="en-US" sz="2600" b="1">
                  <a:solidFill>
                    <a:schemeClr val="bg1"/>
                  </a:solidFill>
                </a:rPr>
                <a:t>a. </a:t>
              </a:r>
              <a:r>
                <a:rPr lang="en-US" sz="2600" b="1" dirty="0">
                  <a:solidFill>
                    <a:schemeClr val="bg1"/>
                  </a:solidFill>
                </a:rPr>
                <a:t>KHỬ HỢP CHẤT NITRO</a:t>
              </a:r>
            </a:p>
          </p:txBody>
        </p:sp>
      </p:grpSp>
      <p:sp>
        <p:nvSpPr>
          <p:cNvPr id="7" name="Speech Bubble: Oval 6">
            <a:extLst>
              <a:ext uri="{FF2B5EF4-FFF2-40B4-BE49-F238E27FC236}">
                <a16:creationId xmlns:a16="http://schemas.microsoft.com/office/drawing/2014/main" id="{2AB0DB71-8A93-8675-D74B-E62E43C0410F}"/>
              </a:ext>
            </a:extLst>
          </p:cNvPr>
          <p:cNvSpPr/>
          <p:nvPr/>
        </p:nvSpPr>
        <p:spPr>
          <a:xfrm>
            <a:off x="567511" y="2571076"/>
            <a:ext cx="1374257" cy="882502"/>
          </a:xfrm>
          <a:prstGeom prst="wedgeEllipseCallout">
            <a:avLst>
              <a:gd name="adj1" fmla="val 42582"/>
              <a:gd name="adj2" fmla="val 59173"/>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Ví</a:t>
            </a: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dụ</a:t>
            </a:r>
            <a:r>
              <a:rPr kumimoji="0" lang="en-US" sz="2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t>
            </a:r>
          </a:p>
        </p:txBody>
      </p:sp>
      <p:pic>
        <p:nvPicPr>
          <p:cNvPr id="8" name="Picture 7">
            <a:extLst>
              <a:ext uri="{FF2B5EF4-FFF2-40B4-BE49-F238E27FC236}">
                <a16:creationId xmlns:a16="http://schemas.microsoft.com/office/drawing/2014/main" id="{6E4F398F-B723-1613-FEF4-0F38F1899344}"/>
              </a:ext>
            </a:extLst>
          </p:cNvPr>
          <p:cNvPicPr>
            <a:picLocks noChangeAspect="1"/>
          </p:cNvPicPr>
          <p:nvPr/>
        </p:nvPicPr>
        <p:blipFill>
          <a:blip r:embed="rId2"/>
          <a:stretch>
            <a:fillRect/>
          </a:stretch>
        </p:blipFill>
        <p:spPr>
          <a:xfrm>
            <a:off x="7878724" y="171546"/>
            <a:ext cx="1063257" cy="849978"/>
          </a:xfrm>
          <a:prstGeom prst="rect">
            <a:avLst/>
          </a:prstGeom>
        </p:spPr>
      </p:pic>
      <p:grpSp>
        <p:nvGrpSpPr>
          <p:cNvPr id="9" name="Group 8">
            <a:extLst>
              <a:ext uri="{FF2B5EF4-FFF2-40B4-BE49-F238E27FC236}">
                <a16:creationId xmlns:a16="http://schemas.microsoft.com/office/drawing/2014/main" id="{DEC72753-9B0D-CE07-0B96-0C1913AA5BE5}"/>
              </a:ext>
            </a:extLst>
          </p:cNvPr>
          <p:cNvGrpSpPr/>
          <p:nvPr/>
        </p:nvGrpSpPr>
        <p:grpSpPr>
          <a:xfrm>
            <a:off x="1403496" y="3639977"/>
            <a:ext cx="6857999" cy="852283"/>
            <a:chOff x="2192965" y="2490073"/>
            <a:chExt cx="6857999" cy="852283"/>
          </a:xfrm>
        </p:grpSpPr>
        <p:sp>
          <p:nvSpPr>
            <p:cNvPr id="10" name="TextBox 9">
              <a:extLst>
                <a:ext uri="{FF2B5EF4-FFF2-40B4-BE49-F238E27FC236}">
                  <a16:creationId xmlns:a16="http://schemas.microsoft.com/office/drawing/2014/main" id="{5422F990-7701-26B1-18DD-13B203E1FA17}"/>
                </a:ext>
              </a:extLst>
            </p:cNvPr>
            <p:cNvSpPr txBox="1"/>
            <p:nvPr/>
          </p:nvSpPr>
          <p:spPr>
            <a:xfrm>
              <a:off x="2192965" y="2672388"/>
              <a:ext cx="2379035" cy="4308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fr-FR" sz="22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6</a:t>
              </a:r>
              <a:r>
                <a:rPr kumimoji="0" lang="fr-FR"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fr-FR" sz="22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NO</a:t>
              </a:r>
              <a:r>
                <a:rPr kumimoji="0" lang="fr-FR" sz="22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+ 6[H]</a:t>
              </a:r>
              <a:endPar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901A085-E281-7A12-4B6F-6EB71402EB4C}"/>
                </a:ext>
              </a:extLst>
            </p:cNvPr>
            <p:cNvSpPr txBox="1"/>
            <p:nvPr/>
          </p:nvSpPr>
          <p:spPr>
            <a:xfrm>
              <a:off x="6554971" y="2672077"/>
              <a:ext cx="2495993" cy="4308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fr-FR" sz="22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6</a:t>
              </a:r>
              <a:r>
                <a:rPr kumimoji="0" lang="fr-FR"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fr-FR" sz="22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NH</a:t>
              </a:r>
              <a:r>
                <a:rPr kumimoji="0" lang="fr-FR" sz="22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+ 2H</a:t>
              </a:r>
              <a:r>
                <a:rPr kumimoji="0" lang="fr-FR" sz="2200" b="0" i="0" u="none" strike="noStrike" kern="0" cap="none" spc="0" normalizeH="0" baseline="-2500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O</a:t>
              </a:r>
              <a:endPar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5ABA0D14-2DD4-111B-EBD1-1E63132923C1}"/>
                </a:ext>
              </a:extLst>
            </p:cNvPr>
            <p:cNvCxnSpPr>
              <a:cxnSpLocks/>
            </p:cNvCxnSpPr>
            <p:nvPr/>
          </p:nvCxnSpPr>
          <p:spPr>
            <a:xfrm flipV="1">
              <a:off x="4497572" y="2884106"/>
              <a:ext cx="1982972" cy="311"/>
            </a:xfrm>
            <a:prstGeom prst="straightConnector1">
              <a:avLst/>
            </a:prstGeom>
            <a:noFill/>
            <a:ln w="19050" cap="flat" cmpd="sng" algn="ctr">
              <a:solidFill>
                <a:srgbClr val="000000"/>
              </a:solidFill>
              <a:prstDash val="solid"/>
              <a:headEnd type="none" w="med" len="med"/>
              <a:tailEnd type="arrow" w="med" len="med"/>
            </a:ln>
            <a:effectLst/>
          </p:spPr>
        </p:cxnSp>
        <p:sp>
          <p:nvSpPr>
            <p:cNvPr id="13" name="TextBox 12">
              <a:extLst>
                <a:ext uri="{FF2B5EF4-FFF2-40B4-BE49-F238E27FC236}">
                  <a16:creationId xmlns:a16="http://schemas.microsoft.com/office/drawing/2014/main" id="{17C5C3D9-3F4F-D1E6-16C4-61ABCD117B42}"/>
                </a:ext>
              </a:extLst>
            </p:cNvPr>
            <p:cNvSpPr txBox="1"/>
            <p:nvPr/>
          </p:nvSpPr>
          <p:spPr>
            <a:xfrm>
              <a:off x="4784651" y="2490073"/>
              <a:ext cx="1392865"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rPr>
                <a:t>Fe + HCl</a:t>
              </a:r>
            </a:p>
          </p:txBody>
        </p:sp>
        <p:sp>
          <p:nvSpPr>
            <p:cNvPr id="14" name="TextBox 13">
              <a:extLst>
                <a:ext uri="{FF2B5EF4-FFF2-40B4-BE49-F238E27FC236}">
                  <a16:creationId xmlns:a16="http://schemas.microsoft.com/office/drawing/2014/main" id="{B6EEB08C-9B7A-D65C-E836-DF5A93A4D87A}"/>
                </a:ext>
              </a:extLst>
            </p:cNvPr>
            <p:cNvSpPr txBox="1"/>
            <p:nvPr/>
          </p:nvSpPr>
          <p:spPr>
            <a:xfrm>
              <a:off x="4792625" y="2911469"/>
              <a:ext cx="1392865"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rPr>
                <a:t>t</a:t>
              </a:r>
              <a:r>
                <a:rPr kumimoji="0" lang="en-US" sz="2200" b="0" i="0" u="none" strike="noStrike" kern="0" cap="none" spc="0" normalizeH="0" baseline="30000" noProof="0" dirty="0">
                  <a:ln>
                    <a:noFill/>
                  </a:ln>
                  <a:solidFill>
                    <a:sysClr val="windowText" lastClr="000000"/>
                  </a:solidFill>
                  <a:effectLst/>
                  <a:uLnTx/>
                  <a:uFillTx/>
                </a:rPr>
                <a:t>o</a:t>
              </a:r>
              <a:endParaRPr kumimoji="0" lang="en-US" sz="2200" b="0" i="0" u="none" strike="noStrike" kern="0" cap="none" spc="0" normalizeH="0" baseline="0" noProof="0" dirty="0">
                <a:ln>
                  <a:noFill/>
                </a:ln>
                <a:solidFill>
                  <a:sysClr val="windowText" lastClr="000000"/>
                </a:solidFill>
                <a:effectLst/>
                <a:uLnTx/>
                <a:uFillTx/>
              </a:endParaRPr>
            </a:p>
          </p:txBody>
        </p:sp>
      </p:grpSp>
      <p:grpSp>
        <p:nvGrpSpPr>
          <p:cNvPr id="16" name="Group 15">
            <a:extLst>
              <a:ext uri="{FF2B5EF4-FFF2-40B4-BE49-F238E27FC236}">
                <a16:creationId xmlns:a16="http://schemas.microsoft.com/office/drawing/2014/main" id="{3D0E39A3-F770-9AC4-0AE8-17683C2BEDB2}"/>
              </a:ext>
            </a:extLst>
          </p:cNvPr>
          <p:cNvGrpSpPr/>
          <p:nvPr/>
        </p:nvGrpSpPr>
        <p:grpSpPr>
          <a:xfrm>
            <a:off x="467436" y="1119671"/>
            <a:ext cx="8209128" cy="1045223"/>
            <a:chOff x="467437" y="1072132"/>
            <a:chExt cx="8209128" cy="1045223"/>
          </a:xfrm>
        </p:grpSpPr>
        <p:sp>
          <p:nvSpPr>
            <p:cNvPr id="6" name="TextBox 5">
              <a:extLst>
                <a:ext uri="{FF2B5EF4-FFF2-40B4-BE49-F238E27FC236}">
                  <a16:creationId xmlns:a16="http://schemas.microsoft.com/office/drawing/2014/main" id="{5D19D36D-C9D4-54DC-61BC-2BC1DAD675F9}"/>
                </a:ext>
              </a:extLst>
            </p:cNvPr>
            <p:cNvSpPr txBox="1"/>
            <p:nvPr/>
          </p:nvSpPr>
          <p:spPr>
            <a:xfrm>
              <a:off x="1254641" y="1072132"/>
              <a:ext cx="7421924" cy="1045223"/>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a:ln>
                    <a:noFill/>
                  </a:ln>
                  <a:solidFill>
                    <a:sysClr val="windowText" lastClr="000000"/>
                  </a:solidFill>
                  <a:effectLst/>
                  <a:uLnTx/>
                  <a:uFillTx/>
                </a:rPr>
                <a:t>Arylamine được điều chế bằng cách khử hợp chất có nhóm nitro bởi kim loại (Zn, Fe,…) trong môi trường acid.</a:t>
              </a:r>
              <a:endParaRPr kumimoji="0" lang="en-US" sz="2200" b="0" i="0" u="none" strike="noStrike" kern="0" cap="none" spc="0" normalizeH="0" baseline="0" noProof="0" dirty="0">
                <a:ln>
                  <a:noFill/>
                </a:ln>
                <a:solidFill>
                  <a:sysClr val="windowText" lastClr="000000"/>
                </a:solidFill>
                <a:effectLst/>
                <a:uLnTx/>
                <a:uFillTx/>
              </a:endParaRPr>
            </a:p>
          </p:txBody>
        </p:sp>
        <p:pic>
          <p:nvPicPr>
            <p:cNvPr id="15" name="Picture 14">
              <a:extLst>
                <a:ext uri="{FF2B5EF4-FFF2-40B4-BE49-F238E27FC236}">
                  <a16:creationId xmlns:a16="http://schemas.microsoft.com/office/drawing/2014/main" id="{52895DA2-EAAF-9DBF-C882-856EDD6C6B56}"/>
                </a:ext>
              </a:extLst>
            </p:cNvPr>
            <p:cNvPicPr>
              <a:picLocks noChangeAspect="1"/>
            </p:cNvPicPr>
            <p:nvPr/>
          </p:nvPicPr>
          <p:blipFill>
            <a:blip r:embed="rId3"/>
            <a:stretch>
              <a:fillRect/>
            </a:stretch>
          </p:blipFill>
          <p:spPr>
            <a:xfrm>
              <a:off x="467437" y="1084518"/>
              <a:ext cx="787203" cy="1020449"/>
            </a:xfrm>
            <a:prstGeom prst="rect">
              <a:avLst/>
            </a:prstGeom>
          </p:spPr>
        </p:pic>
      </p:grpSp>
      <p:pic>
        <p:nvPicPr>
          <p:cNvPr id="17" name="Google Shape;214;p3">
            <a:extLst>
              <a:ext uri="{FF2B5EF4-FFF2-40B4-BE49-F238E27FC236}">
                <a16:creationId xmlns:a16="http://schemas.microsoft.com/office/drawing/2014/main" id="{D8C4CC7A-C96E-6308-9E37-BCEA265DF944}"/>
              </a:ext>
            </a:extLst>
          </p:cNvPr>
          <p:cNvPicPr preferRelativeResize="0"/>
          <p:nvPr/>
        </p:nvPicPr>
        <p:blipFill rotWithShape="1">
          <a:blip r:embed="rId4">
            <a:alphaModFix/>
          </a:blip>
          <a:srcRect/>
          <a:stretch/>
        </p:blipFill>
        <p:spPr>
          <a:xfrm>
            <a:off x="7137939" y="4624446"/>
            <a:ext cx="1841103" cy="347508"/>
          </a:xfrm>
          <a:prstGeom prst="rect">
            <a:avLst/>
          </a:prstGeom>
          <a:noFill/>
          <a:ln>
            <a:noFill/>
          </a:ln>
        </p:spPr>
      </p:pic>
    </p:spTree>
    <p:extLst>
      <p:ext uri="{BB962C8B-B14F-4D97-AF65-F5344CB8AC3E}">
        <p14:creationId xmlns:p14="http://schemas.microsoft.com/office/powerpoint/2010/main" val="82805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F34323-2CC5-85F8-670D-0A79FBE0E94E}"/>
              </a:ext>
            </a:extLst>
          </p:cNvPr>
          <p:cNvGrpSpPr/>
          <p:nvPr/>
        </p:nvGrpSpPr>
        <p:grpSpPr>
          <a:xfrm>
            <a:off x="0" y="-9742"/>
            <a:ext cx="5003028" cy="669851"/>
            <a:chOff x="0" y="-1"/>
            <a:chExt cx="6083216" cy="669851"/>
          </a:xfrm>
        </p:grpSpPr>
        <p:sp>
          <p:nvSpPr>
            <p:cNvPr id="4" name="Rectangle: Single Corner Rounded 3">
              <a:extLst>
                <a:ext uri="{FF2B5EF4-FFF2-40B4-BE49-F238E27FC236}">
                  <a16:creationId xmlns:a16="http://schemas.microsoft.com/office/drawing/2014/main" id="{FB0D7140-4233-955B-1A91-D55B13546395}"/>
                </a:ext>
              </a:extLst>
            </p:cNvPr>
            <p:cNvSpPr/>
            <p:nvPr/>
          </p:nvSpPr>
          <p:spPr>
            <a:xfrm flipV="1">
              <a:off x="0" y="-1"/>
              <a:ext cx="6083216" cy="669851"/>
            </a:xfrm>
            <a:prstGeom prst="round1Rect">
              <a:avLst>
                <a:gd name="adj" fmla="val 3254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TextBox 4">
              <a:extLst>
                <a:ext uri="{FF2B5EF4-FFF2-40B4-BE49-F238E27FC236}">
                  <a16:creationId xmlns:a16="http://schemas.microsoft.com/office/drawing/2014/main" id="{CB302858-CA57-69A3-76D1-16010A46E0B4}"/>
                </a:ext>
              </a:extLst>
            </p:cNvPr>
            <p:cNvSpPr txBox="1"/>
            <p:nvPr/>
          </p:nvSpPr>
          <p:spPr>
            <a:xfrm>
              <a:off x="128989" y="73314"/>
              <a:ext cx="5825236" cy="492443"/>
            </a:xfrm>
            <a:prstGeom prst="rect">
              <a:avLst/>
            </a:prstGeom>
            <a:noFill/>
          </p:spPr>
          <p:txBody>
            <a:bodyPr wrap="square" rtlCol="0">
              <a:spAutoFit/>
            </a:bodyPr>
            <a:lstStyle/>
            <a:p>
              <a:pPr algn="ctr"/>
              <a:r>
                <a:rPr lang="en-US" sz="2600" b="1" dirty="0">
                  <a:solidFill>
                    <a:schemeClr val="bg1"/>
                  </a:solidFill>
                </a:rPr>
                <a:t>b</a:t>
              </a:r>
              <a:r>
                <a:rPr lang="en-US" sz="2600" b="1">
                  <a:solidFill>
                    <a:schemeClr val="bg1"/>
                  </a:solidFill>
                </a:rPr>
                <a:t>. </a:t>
              </a:r>
              <a:r>
                <a:rPr lang="en-US" sz="2600" b="1" dirty="0">
                  <a:solidFill>
                    <a:schemeClr val="bg1"/>
                  </a:solidFill>
                </a:rPr>
                <a:t>ALKYL HÓA AMMONIA</a:t>
              </a:r>
            </a:p>
          </p:txBody>
        </p:sp>
      </p:grpSp>
      <p:grpSp>
        <p:nvGrpSpPr>
          <p:cNvPr id="6" name="Group 5">
            <a:extLst>
              <a:ext uri="{FF2B5EF4-FFF2-40B4-BE49-F238E27FC236}">
                <a16:creationId xmlns:a16="http://schemas.microsoft.com/office/drawing/2014/main" id="{4BA23ACC-A4B8-867F-6ACA-86D8A9D6ED07}"/>
              </a:ext>
            </a:extLst>
          </p:cNvPr>
          <p:cNvGrpSpPr/>
          <p:nvPr/>
        </p:nvGrpSpPr>
        <p:grpSpPr>
          <a:xfrm>
            <a:off x="735390" y="2388806"/>
            <a:ext cx="7203554" cy="2409442"/>
            <a:chOff x="784154" y="2812065"/>
            <a:chExt cx="7203554" cy="2409442"/>
          </a:xfrm>
        </p:grpSpPr>
        <p:sp>
          <p:nvSpPr>
            <p:cNvPr id="7" name="Rectangle: Rounded Corners 6">
              <a:extLst>
                <a:ext uri="{FF2B5EF4-FFF2-40B4-BE49-F238E27FC236}">
                  <a16:creationId xmlns:a16="http://schemas.microsoft.com/office/drawing/2014/main" id="{5FF34C34-9AA2-4F28-CEF4-3AA9F6051D57}"/>
                </a:ext>
              </a:extLst>
            </p:cNvPr>
            <p:cNvSpPr/>
            <p:nvPr/>
          </p:nvSpPr>
          <p:spPr>
            <a:xfrm>
              <a:off x="784154" y="2812065"/>
              <a:ext cx="1087177" cy="856169"/>
            </a:xfrm>
            <a:prstGeom prst="roundRect">
              <a:avLst>
                <a:gd name="adj" fmla="val 14836"/>
              </a:avLst>
            </a:prstGeom>
            <a:solidFill>
              <a:schemeClr val="bg2">
                <a:lumMod val="60000"/>
                <a:lumOff val="40000"/>
              </a:scheme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NH</a:t>
              </a:r>
              <a:r>
                <a:rPr kumimoji="0" lang="fr-FR" sz="2200" b="0" i="0" u="none" strike="noStrike" kern="0" cap="none" spc="0" normalizeH="0" baseline="-25000" noProof="0">
                  <a:ln>
                    <a:noFill/>
                  </a:ln>
                  <a:solidFill>
                    <a:srgbClr val="000000"/>
                  </a:solidFill>
                  <a:effectLst/>
                  <a:uLnTx/>
                  <a:uFillTx/>
                  <a:latin typeface="Arial"/>
                  <a:ea typeface="Calibri" panose="020F0502020204030204" pitchFamily="34" charset="0"/>
                  <a:cs typeface="Arial" panose="020B0604020202020204" pitchFamily="34" charset="0"/>
                </a:rPr>
                <a:t>3</a:t>
              </a:r>
              <a:endParaRPr kumimoji="0" lang="en-US" sz="22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5E3E6DB4-7BAF-71D1-180C-05AC47395327}"/>
                </a:ext>
              </a:extLst>
            </p:cNvPr>
            <p:cNvSpPr/>
            <p:nvPr/>
          </p:nvSpPr>
          <p:spPr>
            <a:xfrm>
              <a:off x="3455581" y="2812065"/>
              <a:ext cx="1457989" cy="856169"/>
            </a:xfrm>
            <a:prstGeom prst="roundRect">
              <a:avLst>
                <a:gd name="adj" fmla="val 14836"/>
              </a:avLst>
            </a:prstGeom>
            <a:solidFill>
              <a:schemeClr val="bg2">
                <a:lumMod val="60000"/>
                <a:lumOff val="40000"/>
              </a:scheme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CH</a:t>
              </a:r>
              <a:r>
                <a:rPr kumimoji="0" lang="fr-FR" sz="2200" b="0" i="0" u="none" strike="noStrike" kern="0" cap="none" spc="0" normalizeH="0" baseline="-25000" noProof="0" dirty="0">
                  <a:ln>
                    <a:noFill/>
                  </a:ln>
                  <a:solidFill>
                    <a:srgbClr val="000000"/>
                  </a:solidFill>
                  <a:effectLst/>
                  <a:uLnTx/>
                  <a:uFillTx/>
                  <a:latin typeface="Arial"/>
                  <a:ea typeface="Calibri" panose="020F0502020204030204" pitchFamily="34" charset="0"/>
                  <a:cs typeface="Arial" panose="020B0604020202020204" pitchFamily="34" charset="0"/>
                </a:rPr>
                <a:t>3</a:t>
              </a:r>
              <a:r>
                <a:rPr kumimoji="0" lang="fr-FR" sz="22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NH</a:t>
              </a:r>
              <a:r>
                <a:rPr kumimoji="0" lang="fr-FR" sz="2200" b="0" i="0" u="none" strike="noStrike" kern="0" cap="none" spc="0" normalizeH="0" baseline="-25000" noProof="0" dirty="0">
                  <a:ln>
                    <a:noFill/>
                  </a:ln>
                  <a:solidFill>
                    <a:srgbClr val="000000"/>
                  </a:solidFill>
                  <a:effectLst/>
                  <a:uLnTx/>
                  <a:uFillTx/>
                  <a:latin typeface="Arial"/>
                  <a:ea typeface="Calibri" panose="020F0502020204030204" pitchFamily="34" charset="0"/>
                  <a:cs typeface="Arial" panose="020B0604020202020204" pitchFamily="34" charset="0"/>
                </a:rPr>
                <a:t>2</a:t>
              </a:r>
              <a:endParaRPr kumimoji="0" lang="en-US" sz="22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F282A87C-5419-947F-4D43-A46FC5E1385B}"/>
                </a:ext>
              </a:extLst>
            </p:cNvPr>
            <p:cNvSpPr/>
            <p:nvPr/>
          </p:nvSpPr>
          <p:spPr>
            <a:xfrm>
              <a:off x="6529719" y="2812065"/>
              <a:ext cx="1457989" cy="856169"/>
            </a:xfrm>
            <a:prstGeom prst="roundRect">
              <a:avLst>
                <a:gd name="adj" fmla="val 14836"/>
              </a:avLst>
            </a:prstGeom>
            <a:solidFill>
              <a:schemeClr val="bg2">
                <a:lumMod val="60000"/>
                <a:lumOff val="40000"/>
              </a:scheme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(CH</a:t>
              </a:r>
              <a:r>
                <a:rPr kumimoji="0" lang="fr-FR" sz="2200" b="0" i="0" u="none" strike="noStrike" kern="0" cap="none" spc="0" normalizeH="0" baseline="-25000" noProof="0" dirty="0">
                  <a:ln>
                    <a:noFill/>
                  </a:ln>
                  <a:solidFill>
                    <a:srgbClr val="000000"/>
                  </a:solidFill>
                  <a:effectLst/>
                  <a:uLnTx/>
                  <a:uFillTx/>
                  <a:latin typeface="Arial"/>
                  <a:ea typeface="Calibri" panose="020F0502020204030204" pitchFamily="34" charset="0"/>
                  <a:cs typeface="Arial" panose="020B0604020202020204" pitchFamily="34" charset="0"/>
                </a:rPr>
                <a:t>3</a:t>
              </a:r>
              <a:r>
                <a:rPr kumimoji="0" lang="fr-FR" sz="22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t>
              </a:r>
              <a:r>
                <a:rPr kumimoji="0" lang="fr-FR" sz="2200" b="0" i="0" u="none" strike="noStrike" kern="0" cap="none" spc="0" normalizeH="0" baseline="-25000" noProof="0" dirty="0">
                  <a:ln>
                    <a:noFill/>
                  </a:ln>
                  <a:solidFill>
                    <a:srgbClr val="000000"/>
                  </a:solidFill>
                  <a:effectLst/>
                  <a:uLnTx/>
                  <a:uFillTx/>
                  <a:latin typeface="Arial"/>
                  <a:ea typeface="Calibri" panose="020F0502020204030204" pitchFamily="34" charset="0"/>
                  <a:cs typeface="Arial" panose="020B0604020202020204" pitchFamily="34" charset="0"/>
                </a:rPr>
                <a:t>2</a:t>
              </a:r>
              <a:r>
                <a:rPr kumimoji="0" lang="fr-FR" sz="22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NH</a:t>
              </a:r>
              <a:endParaRPr kumimoji="0" lang="en-US" sz="22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grpSp>
          <p:nvGrpSpPr>
            <p:cNvPr id="10" name="Group 9">
              <a:extLst>
                <a:ext uri="{FF2B5EF4-FFF2-40B4-BE49-F238E27FC236}">
                  <a16:creationId xmlns:a16="http://schemas.microsoft.com/office/drawing/2014/main" id="{5757F927-B04B-5EDC-F7F0-DAFA46B76480}"/>
                </a:ext>
              </a:extLst>
            </p:cNvPr>
            <p:cNvGrpSpPr/>
            <p:nvPr/>
          </p:nvGrpSpPr>
          <p:grpSpPr>
            <a:xfrm>
              <a:off x="1945758" y="2812065"/>
              <a:ext cx="1403498" cy="917724"/>
              <a:chOff x="1722474" y="2875858"/>
              <a:chExt cx="1403498" cy="917724"/>
            </a:xfrm>
          </p:grpSpPr>
          <p:sp>
            <p:nvSpPr>
              <p:cNvPr id="19" name="TextBox 18">
                <a:extLst>
                  <a:ext uri="{FF2B5EF4-FFF2-40B4-BE49-F238E27FC236}">
                    <a16:creationId xmlns:a16="http://schemas.microsoft.com/office/drawing/2014/main" id="{ACA33055-E30B-5A3B-DD3C-A777EFCB01E9}"/>
                  </a:ext>
                </a:extLst>
              </p:cNvPr>
              <p:cNvSpPr txBox="1"/>
              <p:nvPr/>
            </p:nvSpPr>
            <p:spPr>
              <a:xfrm>
                <a:off x="1722474" y="2875858"/>
                <a:ext cx="1392865"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ysClr val="windowText" lastClr="000000"/>
                    </a:solidFill>
                    <a:effectLst/>
                    <a:uLnTx/>
                    <a:uFillTx/>
                  </a:rPr>
                  <a:t>+ CH</a:t>
                </a:r>
                <a:r>
                  <a:rPr kumimoji="0" lang="en-US" sz="2200" b="0" i="0" u="none" strike="noStrike" kern="0" cap="none" spc="0" normalizeH="0" baseline="-25000" noProof="0">
                    <a:ln>
                      <a:noFill/>
                    </a:ln>
                    <a:solidFill>
                      <a:sysClr val="windowText" lastClr="000000"/>
                    </a:solidFill>
                    <a:effectLst/>
                    <a:uLnTx/>
                    <a:uFillTx/>
                  </a:rPr>
                  <a:t>3</a:t>
                </a:r>
                <a:r>
                  <a:rPr lang="en-US" sz="2200">
                    <a:solidFill>
                      <a:sysClr val="windowText" lastClr="000000"/>
                    </a:solidFill>
                  </a:rPr>
                  <a:t>-B</a:t>
                </a:r>
                <a:r>
                  <a:rPr lang="en-US" sz="2200" dirty="0">
                    <a:solidFill>
                      <a:sysClr val="windowText" lastClr="000000"/>
                    </a:solidFill>
                  </a:rPr>
                  <a:t>r</a:t>
                </a:r>
                <a:endParaRPr kumimoji="0" lang="en-US" sz="2200" b="0" i="0" u="none" strike="noStrike" kern="0" cap="none" spc="0" normalizeH="0" baseline="0" noProof="0" dirty="0">
                  <a:ln>
                    <a:noFill/>
                  </a:ln>
                  <a:solidFill>
                    <a:sysClr val="windowText" lastClr="000000"/>
                  </a:solidFill>
                  <a:effectLst/>
                  <a:uLnTx/>
                  <a:uFillTx/>
                </a:endParaRPr>
              </a:p>
            </p:txBody>
          </p:sp>
          <p:cxnSp>
            <p:nvCxnSpPr>
              <p:cNvPr id="20" name="Straight Arrow Connector 19">
                <a:extLst>
                  <a:ext uri="{FF2B5EF4-FFF2-40B4-BE49-F238E27FC236}">
                    <a16:creationId xmlns:a16="http://schemas.microsoft.com/office/drawing/2014/main" id="{13D5655C-8F23-4042-1288-77B9E45FBABB}"/>
                  </a:ext>
                </a:extLst>
              </p:cNvPr>
              <p:cNvCxnSpPr/>
              <p:nvPr/>
            </p:nvCxnSpPr>
            <p:spPr>
              <a:xfrm>
                <a:off x="1754372" y="3359639"/>
                <a:ext cx="1371600" cy="0"/>
              </a:xfrm>
              <a:prstGeom prst="straightConnector1">
                <a:avLst/>
              </a:prstGeom>
              <a:noFill/>
              <a:ln w="19050" cap="flat" cmpd="sng" algn="ctr">
                <a:solidFill>
                  <a:srgbClr val="000000"/>
                </a:solidFill>
                <a:prstDash val="solid"/>
                <a:headEnd type="none" w="med" len="med"/>
                <a:tailEnd type="arrow" w="med" len="med"/>
              </a:ln>
              <a:effectLst/>
            </p:spPr>
          </p:cxnSp>
          <p:sp>
            <p:nvSpPr>
              <p:cNvPr id="21" name="TextBox 20">
                <a:extLst>
                  <a:ext uri="{FF2B5EF4-FFF2-40B4-BE49-F238E27FC236}">
                    <a16:creationId xmlns:a16="http://schemas.microsoft.com/office/drawing/2014/main" id="{6536D213-DA8C-CB2A-30B0-B5BAF6ABD115}"/>
                  </a:ext>
                </a:extLst>
              </p:cNvPr>
              <p:cNvSpPr txBox="1"/>
              <p:nvPr/>
            </p:nvSpPr>
            <p:spPr>
              <a:xfrm>
                <a:off x="1733107" y="3362695"/>
                <a:ext cx="1371600"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ysClr val="windowText" lastClr="000000"/>
                    </a:solidFill>
                    <a:effectLst/>
                    <a:uLnTx/>
                    <a:uFillTx/>
                  </a:rPr>
                  <a:t>- HBr</a:t>
                </a:r>
                <a:endParaRPr kumimoji="0" lang="en-US" sz="2200" b="0" i="0" u="none" strike="noStrike" kern="0" cap="none" spc="0" normalizeH="0" baseline="0" noProof="0" dirty="0">
                  <a:ln>
                    <a:noFill/>
                  </a:ln>
                  <a:solidFill>
                    <a:sysClr val="windowText" lastClr="000000"/>
                  </a:solidFill>
                  <a:effectLst/>
                  <a:uLnTx/>
                  <a:uFillTx/>
                </a:endParaRPr>
              </a:p>
            </p:txBody>
          </p:sp>
        </p:grpSp>
        <p:grpSp>
          <p:nvGrpSpPr>
            <p:cNvPr id="11" name="Group 10">
              <a:extLst>
                <a:ext uri="{FF2B5EF4-FFF2-40B4-BE49-F238E27FC236}">
                  <a16:creationId xmlns:a16="http://schemas.microsoft.com/office/drawing/2014/main" id="{DA077BE0-0EF7-F718-9687-055D23C85838}"/>
                </a:ext>
              </a:extLst>
            </p:cNvPr>
            <p:cNvGrpSpPr/>
            <p:nvPr/>
          </p:nvGrpSpPr>
          <p:grpSpPr>
            <a:xfrm>
              <a:off x="5019895" y="2812065"/>
              <a:ext cx="1403497" cy="917724"/>
              <a:chOff x="4731489" y="2872244"/>
              <a:chExt cx="1403497" cy="917724"/>
            </a:xfrm>
          </p:grpSpPr>
          <p:sp>
            <p:nvSpPr>
              <p:cNvPr id="16" name="TextBox 15">
                <a:extLst>
                  <a:ext uri="{FF2B5EF4-FFF2-40B4-BE49-F238E27FC236}">
                    <a16:creationId xmlns:a16="http://schemas.microsoft.com/office/drawing/2014/main" id="{E0932F21-3AE5-49C9-A122-5FAD2C52F08B}"/>
                  </a:ext>
                </a:extLst>
              </p:cNvPr>
              <p:cNvSpPr txBox="1"/>
              <p:nvPr/>
            </p:nvSpPr>
            <p:spPr>
              <a:xfrm>
                <a:off x="4731489" y="2872244"/>
                <a:ext cx="1392865"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ysClr val="windowText" lastClr="000000"/>
                    </a:solidFill>
                    <a:effectLst/>
                    <a:uLnTx/>
                    <a:uFillTx/>
                  </a:rPr>
                  <a:t>+ CH</a:t>
                </a:r>
                <a:r>
                  <a:rPr kumimoji="0" lang="en-US" sz="2200" b="0" i="0" u="none" strike="noStrike" kern="0" cap="none" spc="0" normalizeH="0" baseline="-25000" noProof="0">
                    <a:ln>
                      <a:noFill/>
                    </a:ln>
                    <a:solidFill>
                      <a:sysClr val="windowText" lastClr="000000"/>
                    </a:solidFill>
                    <a:effectLst/>
                    <a:uLnTx/>
                    <a:uFillTx/>
                  </a:rPr>
                  <a:t>3</a:t>
                </a:r>
                <a:r>
                  <a:rPr lang="en-US" sz="2200">
                    <a:solidFill>
                      <a:sysClr val="windowText" lastClr="000000"/>
                    </a:solidFill>
                  </a:rPr>
                  <a:t>-Br</a:t>
                </a:r>
                <a:endParaRPr kumimoji="0" lang="en-US" sz="2200" b="0" i="0" u="none" strike="noStrike" kern="0" cap="none" spc="0" normalizeH="0" baseline="0" noProof="0" dirty="0">
                  <a:ln>
                    <a:noFill/>
                  </a:ln>
                  <a:solidFill>
                    <a:sysClr val="windowText" lastClr="000000"/>
                  </a:solidFill>
                  <a:effectLst/>
                  <a:uLnTx/>
                  <a:uFillTx/>
                </a:endParaRPr>
              </a:p>
            </p:txBody>
          </p:sp>
          <p:cxnSp>
            <p:nvCxnSpPr>
              <p:cNvPr id="17" name="Straight Arrow Connector 16">
                <a:extLst>
                  <a:ext uri="{FF2B5EF4-FFF2-40B4-BE49-F238E27FC236}">
                    <a16:creationId xmlns:a16="http://schemas.microsoft.com/office/drawing/2014/main" id="{E37CF52A-5C5F-8808-F270-FF43E530F5A6}"/>
                  </a:ext>
                </a:extLst>
              </p:cNvPr>
              <p:cNvCxnSpPr/>
              <p:nvPr/>
            </p:nvCxnSpPr>
            <p:spPr>
              <a:xfrm>
                <a:off x="4763386" y="3359081"/>
                <a:ext cx="1371600" cy="0"/>
              </a:xfrm>
              <a:prstGeom prst="straightConnector1">
                <a:avLst/>
              </a:prstGeom>
              <a:noFill/>
              <a:ln w="19050" cap="flat" cmpd="sng" algn="ctr">
                <a:solidFill>
                  <a:srgbClr val="000000"/>
                </a:solidFill>
                <a:prstDash val="solid"/>
                <a:headEnd type="none" w="med" len="med"/>
                <a:tailEnd type="arrow" w="med" len="med"/>
              </a:ln>
              <a:effectLst/>
            </p:spPr>
          </p:cxnSp>
          <p:sp>
            <p:nvSpPr>
              <p:cNvPr id="18" name="TextBox 17">
                <a:extLst>
                  <a:ext uri="{FF2B5EF4-FFF2-40B4-BE49-F238E27FC236}">
                    <a16:creationId xmlns:a16="http://schemas.microsoft.com/office/drawing/2014/main" id="{D3693FA8-7D8B-5993-5DFD-AB150393C7F8}"/>
                  </a:ext>
                </a:extLst>
              </p:cNvPr>
              <p:cNvSpPr txBox="1"/>
              <p:nvPr/>
            </p:nvSpPr>
            <p:spPr>
              <a:xfrm>
                <a:off x="4731489" y="3359081"/>
                <a:ext cx="1371600"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ysClr val="windowText" lastClr="000000"/>
                    </a:solidFill>
                    <a:effectLst/>
                    <a:uLnTx/>
                    <a:uFillTx/>
                  </a:rPr>
                  <a:t>- HBr</a:t>
                </a:r>
                <a:endParaRPr kumimoji="0" lang="en-US" sz="2200" b="0" i="0" u="none" strike="noStrike" kern="0" cap="none" spc="0" normalizeH="0" baseline="0" noProof="0" dirty="0">
                  <a:ln>
                    <a:noFill/>
                  </a:ln>
                  <a:solidFill>
                    <a:sysClr val="windowText" lastClr="000000"/>
                  </a:solidFill>
                  <a:effectLst/>
                  <a:uLnTx/>
                  <a:uFillTx/>
                </a:endParaRPr>
              </a:p>
            </p:txBody>
          </p:sp>
        </p:grpSp>
        <p:sp>
          <p:nvSpPr>
            <p:cNvPr id="12" name="Rectangle: Rounded Corners 11">
              <a:extLst>
                <a:ext uri="{FF2B5EF4-FFF2-40B4-BE49-F238E27FC236}">
                  <a16:creationId xmlns:a16="http://schemas.microsoft.com/office/drawing/2014/main" id="{D53E0DB6-341C-F0FB-C092-11DDBDE817C2}"/>
                </a:ext>
              </a:extLst>
            </p:cNvPr>
            <p:cNvSpPr/>
            <p:nvPr/>
          </p:nvSpPr>
          <p:spPr>
            <a:xfrm>
              <a:off x="3455580" y="4219640"/>
              <a:ext cx="1457989" cy="856169"/>
            </a:xfrm>
            <a:prstGeom prst="roundRect">
              <a:avLst>
                <a:gd name="adj" fmla="val 14836"/>
              </a:avLst>
            </a:prstGeom>
            <a:solidFill>
              <a:schemeClr val="bg2">
                <a:lumMod val="60000"/>
                <a:lumOff val="40000"/>
              </a:scheme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(CH</a:t>
              </a:r>
              <a:r>
                <a:rPr kumimoji="0" lang="fr-FR" sz="2200" b="0" i="0" u="none" strike="noStrike" kern="0" cap="none" spc="0" normalizeH="0" baseline="-25000" noProof="0" dirty="0">
                  <a:ln>
                    <a:noFill/>
                  </a:ln>
                  <a:solidFill>
                    <a:srgbClr val="000000"/>
                  </a:solidFill>
                  <a:effectLst/>
                  <a:uLnTx/>
                  <a:uFillTx/>
                  <a:latin typeface="Arial"/>
                  <a:ea typeface="Calibri" panose="020F0502020204030204" pitchFamily="34" charset="0"/>
                  <a:cs typeface="Arial" panose="020B0604020202020204" pitchFamily="34" charset="0"/>
                </a:rPr>
                <a:t>3</a:t>
              </a:r>
              <a:r>
                <a:rPr kumimoji="0" lang="fr-FR" sz="22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t>
              </a:r>
              <a:r>
                <a:rPr lang="fr-FR" sz="2200" baseline="-25000" dirty="0">
                  <a:ea typeface="Calibri" panose="020F0502020204030204" pitchFamily="34" charset="0"/>
                  <a:cs typeface="Arial" panose="020B0604020202020204" pitchFamily="34" charset="0"/>
                </a:rPr>
                <a:t>3</a:t>
              </a:r>
              <a:r>
                <a:rPr kumimoji="0" lang="fr-FR" sz="22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N</a:t>
              </a:r>
              <a:endParaRPr kumimoji="0" lang="en-US" sz="2200" b="0" i="0" u="none" strike="noStrike" kern="0" cap="none" spc="0" normalizeH="0" baseline="0" noProof="0" dirty="0">
                <a:ln>
                  <a:noFill/>
                </a:ln>
                <a:solidFill>
                  <a:srgbClr val="F1EEE5"/>
                </a:solidFill>
                <a:effectLst/>
                <a:uLnTx/>
                <a:uFillTx/>
                <a:latin typeface="Arial"/>
                <a:ea typeface="+mn-ea"/>
                <a:cs typeface="Arial" panose="020B0604020202020204" pitchFamily="34" charset="0"/>
              </a:endParaRPr>
            </a:p>
          </p:txBody>
        </p:sp>
        <p:cxnSp>
          <p:nvCxnSpPr>
            <p:cNvPr id="13" name="Connector: Elbow 12">
              <a:extLst>
                <a:ext uri="{FF2B5EF4-FFF2-40B4-BE49-F238E27FC236}">
                  <a16:creationId xmlns:a16="http://schemas.microsoft.com/office/drawing/2014/main" id="{CEEE6CF5-DA12-E1A2-6751-DA675FE5311A}"/>
                </a:ext>
              </a:extLst>
            </p:cNvPr>
            <p:cNvCxnSpPr>
              <a:cxnSpLocks/>
            </p:cNvCxnSpPr>
            <p:nvPr/>
          </p:nvCxnSpPr>
          <p:spPr>
            <a:xfrm rot="10800000" flipV="1">
              <a:off x="5051795" y="3836309"/>
              <a:ext cx="2206919" cy="874021"/>
            </a:xfrm>
            <a:prstGeom prst="bentConnector3">
              <a:avLst>
                <a:gd name="adj1" fmla="val -105"/>
              </a:avLst>
            </a:prstGeom>
            <a:noFill/>
            <a:ln w="19050" cap="flat" cmpd="sng" algn="ctr">
              <a:solidFill>
                <a:srgbClr val="000000"/>
              </a:solidFill>
              <a:prstDash val="solid"/>
              <a:headEnd type="none" w="med" len="med"/>
              <a:tailEnd type="arrow" w="med" len="med"/>
            </a:ln>
            <a:effectLst/>
          </p:spPr>
        </p:cxnSp>
        <p:sp>
          <p:nvSpPr>
            <p:cNvPr id="14" name="TextBox 13">
              <a:extLst>
                <a:ext uri="{FF2B5EF4-FFF2-40B4-BE49-F238E27FC236}">
                  <a16:creationId xmlns:a16="http://schemas.microsoft.com/office/drawing/2014/main" id="{B72C7347-96E0-07F8-2FA7-902FFC72C2E2}"/>
                </a:ext>
              </a:extLst>
            </p:cNvPr>
            <p:cNvSpPr txBox="1"/>
            <p:nvPr/>
          </p:nvSpPr>
          <p:spPr>
            <a:xfrm>
              <a:off x="5507448" y="4242540"/>
              <a:ext cx="1527433"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ysClr val="windowText" lastClr="000000"/>
                  </a:solidFill>
                  <a:effectLst/>
                  <a:uLnTx/>
                  <a:uFillTx/>
                </a:rPr>
                <a:t>+ CH</a:t>
              </a:r>
              <a:r>
                <a:rPr kumimoji="0" lang="en-US" sz="2200" b="0" i="0" u="none" strike="noStrike" kern="0" cap="none" spc="0" normalizeH="0" baseline="-25000" noProof="0">
                  <a:ln>
                    <a:noFill/>
                  </a:ln>
                  <a:solidFill>
                    <a:sysClr val="windowText" lastClr="000000"/>
                  </a:solidFill>
                  <a:effectLst/>
                  <a:uLnTx/>
                  <a:uFillTx/>
                </a:rPr>
                <a:t>3</a:t>
              </a:r>
              <a:r>
                <a:rPr lang="en-US" sz="2200">
                  <a:solidFill>
                    <a:sysClr val="windowText" lastClr="000000"/>
                  </a:solidFill>
                </a:rPr>
                <a:t>-Br</a:t>
              </a:r>
              <a:endParaRPr kumimoji="0" lang="en-US" sz="2200" b="0" i="0" u="none" strike="noStrike" kern="0" cap="none" spc="0" normalizeH="0" baseline="0" noProof="0" dirty="0">
                <a:ln>
                  <a:noFill/>
                </a:ln>
                <a:solidFill>
                  <a:sysClr val="windowText" lastClr="000000"/>
                </a:solidFill>
                <a:effectLst/>
                <a:uLnTx/>
                <a:uFillTx/>
              </a:endParaRPr>
            </a:p>
          </p:txBody>
        </p:sp>
        <p:sp>
          <p:nvSpPr>
            <p:cNvPr id="15" name="TextBox 14">
              <a:extLst>
                <a:ext uri="{FF2B5EF4-FFF2-40B4-BE49-F238E27FC236}">
                  <a16:creationId xmlns:a16="http://schemas.microsoft.com/office/drawing/2014/main" id="{86BE294B-AF4E-760A-66D5-411BF7BE6B71}"/>
                </a:ext>
              </a:extLst>
            </p:cNvPr>
            <p:cNvSpPr txBox="1"/>
            <p:nvPr/>
          </p:nvSpPr>
          <p:spPr>
            <a:xfrm>
              <a:off x="5807320" y="4790620"/>
              <a:ext cx="927690"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ysClr val="windowText" lastClr="000000"/>
                  </a:solidFill>
                  <a:effectLst/>
                  <a:uLnTx/>
                  <a:uFillTx/>
                </a:rPr>
                <a:t>- HBr</a:t>
              </a:r>
              <a:endParaRPr kumimoji="0" lang="en-US" sz="2200" b="0" i="0" u="none" strike="noStrike" kern="0" cap="none" spc="0" normalizeH="0" baseline="0" noProof="0" dirty="0">
                <a:ln>
                  <a:noFill/>
                </a:ln>
                <a:solidFill>
                  <a:sysClr val="windowText" lastClr="000000"/>
                </a:solidFill>
                <a:effectLst/>
                <a:uLnTx/>
                <a:uFillTx/>
              </a:endParaRPr>
            </a:p>
          </p:txBody>
        </p:sp>
      </p:grpSp>
      <p:pic>
        <p:nvPicPr>
          <p:cNvPr id="22" name="Picture 21">
            <a:extLst>
              <a:ext uri="{FF2B5EF4-FFF2-40B4-BE49-F238E27FC236}">
                <a16:creationId xmlns:a16="http://schemas.microsoft.com/office/drawing/2014/main" id="{687A0F88-DD4A-79E2-59AB-6729F2382568}"/>
              </a:ext>
            </a:extLst>
          </p:cNvPr>
          <p:cNvPicPr>
            <a:picLocks noChangeAspect="1"/>
          </p:cNvPicPr>
          <p:nvPr/>
        </p:nvPicPr>
        <p:blipFill>
          <a:blip r:embed="rId2"/>
          <a:stretch>
            <a:fillRect/>
          </a:stretch>
        </p:blipFill>
        <p:spPr>
          <a:xfrm>
            <a:off x="7789423" y="4034725"/>
            <a:ext cx="1275546" cy="1019684"/>
          </a:xfrm>
          <a:prstGeom prst="rect">
            <a:avLst/>
          </a:prstGeom>
        </p:spPr>
      </p:pic>
      <p:sp>
        <p:nvSpPr>
          <p:cNvPr id="27" name="TextBox 26">
            <a:extLst>
              <a:ext uri="{FF2B5EF4-FFF2-40B4-BE49-F238E27FC236}">
                <a16:creationId xmlns:a16="http://schemas.microsoft.com/office/drawing/2014/main" id="{6814D732-E236-7785-39BC-9DA369716D8C}"/>
              </a:ext>
            </a:extLst>
          </p:cNvPr>
          <p:cNvSpPr txBox="1"/>
          <p:nvPr/>
        </p:nvSpPr>
        <p:spPr>
          <a:xfrm>
            <a:off x="3894668" y="1659216"/>
            <a:ext cx="970137" cy="430887"/>
          </a:xfrm>
          <a:prstGeom prst="rect">
            <a:avLst/>
          </a:prstGeom>
          <a:noFill/>
        </p:spPr>
        <p:txBody>
          <a:bodyPr wrap="none" rtlCol="0">
            <a:spAutoFit/>
          </a:bodyPr>
          <a:lstStyle/>
          <a:p>
            <a:pPr algn="ctr"/>
            <a:r>
              <a:rPr lang="en-US" sz="2200" b="1" u="sng" dirty="0" err="1">
                <a:solidFill>
                  <a:srgbClr val="C00000"/>
                </a:solidFill>
              </a:rPr>
              <a:t>Ví</a:t>
            </a:r>
            <a:r>
              <a:rPr lang="en-US" sz="2200" b="1" u="sng" dirty="0">
                <a:solidFill>
                  <a:srgbClr val="C00000"/>
                </a:solidFill>
              </a:rPr>
              <a:t> </a:t>
            </a:r>
            <a:r>
              <a:rPr lang="en-US" sz="2200" b="1" u="sng" dirty="0" err="1">
                <a:solidFill>
                  <a:srgbClr val="C00000"/>
                </a:solidFill>
              </a:rPr>
              <a:t>dụ</a:t>
            </a:r>
            <a:r>
              <a:rPr lang="en-US" sz="2200" b="1" dirty="0">
                <a:solidFill>
                  <a:srgbClr val="C00000"/>
                </a:solidFill>
              </a:rPr>
              <a:t>:</a:t>
            </a:r>
          </a:p>
        </p:txBody>
      </p:sp>
      <p:grpSp>
        <p:nvGrpSpPr>
          <p:cNvPr id="29" name="Group 28">
            <a:extLst>
              <a:ext uri="{FF2B5EF4-FFF2-40B4-BE49-F238E27FC236}">
                <a16:creationId xmlns:a16="http://schemas.microsoft.com/office/drawing/2014/main" id="{5DEE9FCC-71C1-E009-FC58-B29E252082ED}"/>
              </a:ext>
            </a:extLst>
          </p:cNvPr>
          <p:cNvGrpSpPr/>
          <p:nvPr/>
        </p:nvGrpSpPr>
        <p:grpSpPr>
          <a:xfrm>
            <a:off x="441860" y="893331"/>
            <a:ext cx="8372243" cy="945152"/>
            <a:chOff x="495023" y="901933"/>
            <a:chExt cx="8372243" cy="945152"/>
          </a:xfrm>
        </p:grpSpPr>
        <p:sp>
          <p:nvSpPr>
            <p:cNvPr id="2" name="TextBox 1">
              <a:extLst>
                <a:ext uri="{FF2B5EF4-FFF2-40B4-BE49-F238E27FC236}">
                  <a16:creationId xmlns:a16="http://schemas.microsoft.com/office/drawing/2014/main" id="{3E52AC0E-C2F7-64FA-35CB-327A9FF6B5F9}"/>
                </a:ext>
              </a:extLst>
            </p:cNvPr>
            <p:cNvSpPr txBox="1"/>
            <p:nvPr/>
          </p:nvSpPr>
          <p:spPr>
            <a:xfrm>
              <a:off x="1181322" y="1049807"/>
              <a:ext cx="7685944" cy="4308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ysClr val="windowText" lastClr="000000"/>
                  </a:solidFill>
                  <a:effectLst/>
                  <a:uLnTx/>
                  <a:uFillTx/>
                </a:rPr>
                <a:t>Alkylamine được điều chế từ ammonia và dẫn xuất halogen.</a:t>
              </a:r>
              <a:endParaRPr kumimoji="0" lang="en-US" sz="2200" b="0" i="0" u="none" strike="noStrike" kern="0" cap="none" spc="0" normalizeH="0" baseline="0" noProof="0" dirty="0">
                <a:ln>
                  <a:noFill/>
                </a:ln>
                <a:solidFill>
                  <a:sysClr val="windowText" lastClr="000000"/>
                </a:solidFill>
                <a:effectLst/>
                <a:uLnTx/>
                <a:uFillTx/>
              </a:endParaRPr>
            </a:p>
          </p:txBody>
        </p:sp>
        <p:pic>
          <p:nvPicPr>
            <p:cNvPr id="28" name="Picture 27">
              <a:extLst>
                <a:ext uri="{FF2B5EF4-FFF2-40B4-BE49-F238E27FC236}">
                  <a16:creationId xmlns:a16="http://schemas.microsoft.com/office/drawing/2014/main" id="{930A34CB-5483-CD45-A05B-00E6ADCA2359}"/>
                </a:ext>
              </a:extLst>
            </p:cNvPr>
            <p:cNvPicPr>
              <a:picLocks noChangeAspect="1"/>
            </p:cNvPicPr>
            <p:nvPr/>
          </p:nvPicPr>
          <p:blipFill>
            <a:blip r:embed="rId3"/>
            <a:stretch>
              <a:fillRect/>
            </a:stretch>
          </p:blipFill>
          <p:spPr>
            <a:xfrm>
              <a:off x="495023" y="901933"/>
              <a:ext cx="729117" cy="945152"/>
            </a:xfrm>
            <a:prstGeom prst="rect">
              <a:avLst/>
            </a:prstGeom>
          </p:spPr>
        </p:pic>
      </p:grpSp>
    </p:spTree>
    <p:extLst>
      <p:ext uri="{BB962C8B-B14F-4D97-AF65-F5344CB8AC3E}">
        <p14:creationId xmlns:p14="http://schemas.microsoft.com/office/powerpoint/2010/main" val="219180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4BA000F-F8BA-BCF9-46F8-E10465430401}"/>
              </a:ext>
            </a:extLst>
          </p:cNvPr>
          <p:cNvSpPr txBox="1"/>
          <p:nvPr/>
        </p:nvSpPr>
        <p:spPr>
          <a:xfrm>
            <a:off x="480012" y="995660"/>
            <a:ext cx="3964991"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Amine ứng dụng trong nhiều lĩnh vực công nghiệp, nông ngiệp, dược phẩm, thuốc nhuộm và sản xuất vật liệu.</a:t>
            </a:r>
          </a:p>
          <a:p>
            <a:pPr marL="342900" indent="-342900" algn="just">
              <a:lnSpc>
                <a:spcPct val="150000"/>
              </a:lnSpc>
              <a:buFont typeface="Arial" panose="020B0604020202020204" pitchFamily="34" charset="0"/>
              <a:buChar char="•"/>
            </a:pPr>
            <a:r>
              <a:rPr lang="en-US" sz="2000"/>
              <a:t>Phương pháp phổ biến để điều chế amine:</a:t>
            </a:r>
          </a:p>
          <a:p>
            <a:pPr marL="342900" indent="-342900" algn="just">
              <a:lnSpc>
                <a:spcPct val="150000"/>
              </a:lnSpc>
              <a:buFont typeface="Wingdings" panose="05000000000000000000" pitchFamily="2" charset="2"/>
              <a:buChar char="ü"/>
            </a:pPr>
            <a:r>
              <a:rPr lang="en-US" sz="2000"/>
              <a:t>Khử hợp chất nitro.</a:t>
            </a:r>
          </a:p>
          <a:p>
            <a:pPr marL="342900" indent="-342900" algn="just">
              <a:lnSpc>
                <a:spcPct val="150000"/>
              </a:lnSpc>
              <a:buFont typeface="Wingdings" panose="05000000000000000000" pitchFamily="2" charset="2"/>
              <a:buChar char="ü"/>
            </a:pPr>
            <a:r>
              <a:rPr lang="en-US" sz="2000"/>
              <a:t>Alkyl hóa ammonia.</a:t>
            </a:r>
          </a:p>
        </p:txBody>
      </p:sp>
      <p:grpSp>
        <p:nvGrpSpPr>
          <p:cNvPr id="18" name="Group 17">
            <a:extLst>
              <a:ext uri="{FF2B5EF4-FFF2-40B4-BE49-F238E27FC236}">
                <a16:creationId xmlns:a16="http://schemas.microsoft.com/office/drawing/2014/main" id="{CABAE3CB-2F52-C7EF-E46B-566B168BF541}"/>
              </a:ext>
            </a:extLst>
          </p:cNvPr>
          <p:cNvGrpSpPr/>
          <p:nvPr/>
        </p:nvGrpSpPr>
        <p:grpSpPr>
          <a:xfrm>
            <a:off x="3375837" y="0"/>
            <a:ext cx="2392326" cy="637953"/>
            <a:chOff x="3200400" y="-1"/>
            <a:chExt cx="2743200" cy="637953"/>
          </a:xfrm>
        </p:grpSpPr>
        <p:sp>
          <p:nvSpPr>
            <p:cNvPr id="19" name="Rectangle: Top Corners Rounded 18">
              <a:extLst>
                <a:ext uri="{FF2B5EF4-FFF2-40B4-BE49-F238E27FC236}">
                  <a16:creationId xmlns:a16="http://schemas.microsoft.com/office/drawing/2014/main" id="{BA1548C2-FEAB-AD5C-81E7-C83A809633F1}"/>
                </a:ext>
              </a:extLst>
            </p:cNvPr>
            <p:cNvSpPr/>
            <p:nvPr/>
          </p:nvSpPr>
          <p:spPr>
            <a:xfrm flipV="1">
              <a:off x="3200400" y="-1"/>
              <a:ext cx="2743200" cy="637953"/>
            </a:xfrm>
            <a:prstGeom prst="round2SameRect">
              <a:avLst>
                <a:gd name="adj1" fmla="val 32052"/>
                <a:gd name="adj2" fmla="val 0"/>
              </a:avLst>
            </a:prstGeom>
            <a:solidFill>
              <a:srgbClr val="4C4980"/>
            </a:solidFill>
            <a:ln w="25400" cap="flat" cmpd="sng" algn="ctr">
              <a:solidFill>
                <a:srgbClr val="4C498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20" name="TextBox 19">
              <a:extLst>
                <a:ext uri="{FF2B5EF4-FFF2-40B4-BE49-F238E27FC236}">
                  <a16:creationId xmlns:a16="http://schemas.microsoft.com/office/drawing/2014/main" id="{425326BF-49E8-2FE2-7FF4-5352418B4EC6}"/>
                </a:ext>
              </a:extLst>
            </p:cNvPr>
            <p:cNvSpPr txBox="1"/>
            <p:nvPr/>
          </p:nvSpPr>
          <p:spPr>
            <a:xfrm>
              <a:off x="3444949" y="57365"/>
              <a:ext cx="225410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rPr>
                <a:t>GHI NHỚ</a:t>
              </a:r>
            </a:p>
          </p:txBody>
        </p:sp>
      </p:grpSp>
      <p:sp>
        <p:nvSpPr>
          <p:cNvPr id="2" name="Freeform 8">
            <a:extLst>
              <a:ext uri="{FF2B5EF4-FFF2-40B4-BE49-F238E27FC236}">
                <a16:creationId xmlns:a16="http://schemas.microsoft.com/office/drawing/2014/main" id="{5CF8FD71-85E3-53C1-1D2C-DFDF431B8881}"/>
              </a:ext>
            </a:extLst>
          </p:cNvPr>
          <p:cNvSpPr/>
          <p:nvPr/>
        </p:nvSpPr>
        <p:spPr>
          <a:xfrm>
            <a:off x="4698998" y="1559121"/>
            <a:ext cx="4305349" cy="3584379"/>
          </a:xfrm>
          <a:custGeom>
            <a:avLst/>
            <a:gdLst/>
            <a:ahLst/>
            <a:cxnLst/>
            <a:rect l="l" t="t" r="r" b="b"/>
            <a:pathLst>
              <a:path w="3600506" h="3046928">
                <a:moveTo>
                  <a:pt x="0" y="0"/>
                </a:moveTo>
                <a:lnTo>
                  <a:pt x="3600506" y="0"/>
                </a:lnTo>
                <a:lnTo>
                  <a:pt x="3600506" y="3046928"/>
                </a:lnTo>
                <a:lnTo>
                  <a:pt x="0" y="304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369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F65BEA5-29FB-06D6-CC77-143453C4F9CD}"/>
              </a:ext>
            </a:extLst>
          </p:cNvPr>
          <p:cNvSpPr/>
          <p:nvPr/>
        </p:nvSpPr>
        <p:spPr>
          <a:xfrm>
            <a:off x="435933" y="233912"/>
            <a:ext cx="2604036" cy="634721"/>
          </a:xfrm>
          <a:prstGeom prst="roundRect">
            <a:avLst/>
          </a:prstGeom>
          <a:solidFill>
            <a:schemeClr val="accent3"/>
          </a:solidFill>
          <a:ln w="190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tập</a:t>
            </a:r>
            <a:r>
              <a:rPr kumimoji="0" lang="en-US" sz="2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vận dụng:</a:t>
            </a:r>
            <a:endPar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descr="A close-up of a cigarette&#10;&#10;Description automatically generated">
            <a:extLst>
              <a:ext uri="{FF2B5EF4-FFF2-40B4-BE49-F238E27FC236}">
                <a16:creationId xmlns:a16="http://schemas.microsoft.com/office/drawing/2014/main" id="{5DF69E09-6760-99A7-9C26-920B91DE34AD}"/>
              </a:ext>
            </a:extLst>
          </p:cNvPr>
          <p:cNvPicPr>
            <a:picLocks noChangeAspect="1"/>
          </p:cNvPicPr>
          <p:nvPr/>
        </p:nvPicPr>
        <p:blipFill>
          <a:blip r:embed="rId2"/>
          <a:srcRect b="20312"/>
          <a:stretch/>
        </p:blipFill>
        <p:spPr>
          <a:xfrm>
            <a:off x="541020" y="1078994"/>
            <a:ext cx="8053437" cy="4064506"/>
          </a:xfrm>
          <a:prstGeom prst="rect">
            <a:avLst/>
          </a:prstGeom>
        </p:spPr>
      </p:pic>
      <p:grpSp>
        <p:nvGrpSpPr>
          <p:cNvPr id="20" name="Group 19">
            <a:extLst>
              <a:ext uri="{FF2B5EF4-FFF2-40B4-BE49-F238E27FC236}">
                <a16:creationId xmlns:a16="http://schemas.microsoft.com/office/drawing/2014/main" id="{71710C31-DB6A-FFF2-CF81-1F5F916C6E81}"/>
              </a:ext>
            </a:extLst>
          </p:cNvPr>
          <p:cNvGrpSpPr/>
          <p:nvPr/>
        </p:nvGrpSpPr>
        <p:grpSpPr>
          <a:xfrm>
            <a:off x="4477147" y="1175555"/>
            <a:ext cx="1608869" cy="736801"/>
            <a:chOff x="640080" y="1565987"/>
            <a:chExt cx="1608869" cy="736801"/>
          </a:xfrm>
        </p:grpSpPr>
        <p:pic>
          <p:nvPicPr>
            <p:cNvPr id="17" name="Picture 21">
              <a:extLst>
                <a:ext uri="{FF2B5EF4-FFF2-40B4-BE49-F238E27FC236}">
                  <a16:creationId xmlns:a16="http://schemas.microsoft.com/office/drawing/2014/main" id="{93561DBF-F6A7-B4CC-E435-04B04E42762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55318">
              <a:off x="1569814" y="1565987"/>
              <a:ext cx="679135" cy="444525"/>
            </a:xfrm>
            <a:prstGeom prst="rect">
              <a:avLst/>
            </a:prstGeom>
          </p:spPr>
        </p:pic>
        <p:sp>
          <p:nvSpPr>
            <p:cNvPr id="19" name="TextBox 18">
              <a:extLst>
                <a:ext uri="{FF2B5EF4-FFF2-40B4-BE49-F238E27FC236}">
                  <a16:creationId xmlns:a16="http://schemas.microsoft.com/office/drawing/2014/main" id="{870127FF-71FD-FE1B-AEC9-BA95A124D6CD}"/>
                </a:ext>
              </a:extLst>
            </p:cNvPr>
            <p:cNvSpPr txBox="1"/>
            <p:nvPr/>
          </p:nvSpPr>
          <p:spPr>
            <a:xfrm>
              <a:off x="640080" y="1902678"/>
              <a:ext cx="1112520" cy="400110"/>
            </a:xfrm>
            <a:prstGeom prst="rect">
              <a:avLst/>
            </a:prstGeom>
            <a:noFill/>
          </p:spPr>
          <p:txBody>
            <a:bodyPr wrap="square" rtlCol="0">
              <a:spAutoFit/>
            </a:bodyPr>
            <a:lstStyle/>
            <a:p>
              <a:pPr algn="ctr"/>
              <a:r>
                <a:rPr lang="en-US" sz="2000">
                  <a:solidFill>
                    <a:schemeClr val="bg1"/>
                  </a:solidFill>
                </a:rPr>
                <a:t>nicotine</a:t>
              </a:r>
            </a:p>
          </p:txBody>
        </p:sp>
      </p:grpSp>
      <p:grpSp>
        <p:nvGrpSpPr>
          <p:cNvPr id="21" name="Group 20">
            <a:extLst>
              <a:ext uri="{FF2B5EF4-FFF2-40B4-BE49-F238E27FC236}">
                <a16:creationId xmlns:a16="http://schemas.microsoft.com/office/drawing/2014/main" id="{660CEFE0-91A6-6CAE-08EE-4ACC1685E437}"/>
              </a:ext>
            </a:extLst>
          </p:cNvPr>
          <p:cNvGrpSpPr/>
          <p:nvPr/>
        </p:nvGrpSpPr>
        <p:grpSpPr>
          <a:xfrm>
            <a:off x="2726645" y="1952378"/>
            <a:ext cx="2390582" cy="717069"/>
            <a:chOff x="249223" y="1565987"/>
            <a:chExt cx="2390582" cy="717069"/>
          </a:xfrm>
        </p:grpSpPr>
        <p:pic>
          <p:nvPicPr>
            <p:cNvPr id="22" name="Picture 21">
              <a:extLst>
                <a:ext uri="{FF2B5EF4-FFF2-40B4-BE49-F238E27FC236}">
                  <a16:creationId xmlns:a16="http://schemas.microsoft.com/office/drawing/2014/main" id="{1B6B3838-54D3-63BB-C519-AC09C3E3E3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55318">
              <a:off x="1569814" y="1565987"/>
              <a:ext cx="679135" cy="444525"/>
            </a:xfrm>
            <a:prstGeom prst="rect">
              <a:avLst/>
            </a:prstGeom>
          </p:spPr>
        </p:pic>
        <p:sp>
          <p:nvSpPr>
            <p:cNvPr id="23" name="TextBox 22">
              <a:extLst>
                <a:ext uri="{FF2B5EF4-FFF2-40B4-BE49-F238E27FC236}">
                  <a16:creationId xmlns:a16="http://schemas.microsoft.com/office/drawing/2014/main" id="{7CF43BB3-0C3D-92CF-5179-F283D97EF121}"/>
                </a:ext>
              </a:extLst>
            </p:cNvPr>
            <p:cNvSpPr txBox="1"/>
            <p:nvPr/>
          </p:nvSpPr>
          <p:spPr>
            <a:xfrm>
              <a:off x="249223" y="1882946"/>
              <a:ext cx="2390582" cy="400110"/>
            </a:xfrm>
            <a:prstGeom prst="rect">
              <a:avLst/>
            </a:prstGeom>
            <a:noFill/>
          </p:spPr>
          <p:txBody>
            <a:bodyPr wrap="square" rtlCol="0">
              <a:spAutoFit/>
            </a:bodyPr>
            <a:lstStyle/>
            <a:p>
              <a:pPr algn="ctr"/>
              <a:r>
                <a:rPr lang="en-US" sz="2000">
                  <a:solidFill>
                    <a:schemeClr val="bg1"/>
                  </a:solidFill>
                </a:rPr>
                <a:t>carbon monoxide</a:t>
              </a:r>
            </a:p>
          </p:txBody>
        </p:sp>
      </p:grpSp>
      <p:grpSp>
        <p:nvGrpSpPr>
          <p:cNvPr id="24" name="Group 23">
            <a:extLst>
              <a:ext uri="{FF2B5EF4-FFF2-40B4-BE49-F238E27FC236}">
                <a16:creationId xmlns:a16="http://schemas.microsoft.com/office/drawing/2014/main" id="{936AB493-3842-B728-6E96-0D2D5E938A5C}"/>
              </a:ext>
            </a:extLst>
          </p:cNvPr>
          <p:cNvGrpSpPr/>
          <p:nvPr/>
        </p:nvGrpSpPr>
        <p:grpSpPr>
          <a:xfrm>
            <a:off x="1911305" y="2678355"/>
            <a:ext cx="2390582" cy="717069"/>
            <a:chOff x="249223" y="1565987"/>
            <a:chExt cx="2390582" cy="717069"/>
          </a:xfrm>
        </p:grpSpPr>
        <p:pic>
          <p:nvPicPr>
            <p:cNvPr id="25" name="Picture 21">
              <a:extLst>
                <a:ext uri="{FF2B5EF4-FFF2-40B4-BE49-F238E27FC236}">
                  <a16:creationId xmlns:a16="http://schemas.microsoft.com/office/drawing/2014/main" id="{4BCE0111-333C-4230-7F88-5E02A91684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55318">
              <a:off x="1569814" y="1565987"/>
              <a:ext cx="679135" cy="444525"/>
            </a:xfrm>
            <a:prstGeom prst="rect">
              <a:avLst/>
            </a:prstGeom>
          </p:spPr>
        </p:pic>
        <p:sp>
          <p:nvSpPr>
            <p:cNvPr id="26" name="TextBox 25">
              <a:extLst>
                <a:ext uri="{FF2B5EF4-FFF2-40B4-BE49-F238E27FC236}">
                  <a16:creationId xmlns:a16="http://schemas.microsoft.com/office/drawing/2014/main" id="{AFCF7518-4281-2374-1101-00ACAA798ADF}"/>
                </a:ext>
              </a:extLst>
            </p:cNvPr>
            <p:cNvSpPr txBox="1"/>
            <p:nvPr/>
          </p:nvSpPr>
          <p:spPr>
            <a:xfrm>
              <a:off x="249223" y="1882946"/>
              <a:ext cx="2390582" cy="400110"/>
            </a:xfrm>
            <a:prstGeom prst="rect">
              <a:avLst/>
            </a:prstGeom>
            <a:noFill/>
          </p:spPr>
          <p:txBody>
            <a:bodyPr wrap="square" rtlCol="0">
              <a:spAutoFit/>
            </a:bodyPr>
            <a:lstStyle/>
            <a:p>
              <a:pPr algn="ctr"/>
              <a:r>
                <a:rPr lang="en-US" sz="2000">
                  <a:solidFill>
                    <a:schemeClr val="bg1"/>
                  </a:solidFill>
                </a:rPr>
                <a:t>benzene</a:t>
              </a:r>
            </a:p>
          </p:txBody>
        </p:sp>
      </p:grpSp>
      <p:grpSp>
        <p:nvGrpSpPr>
          <p:cNvPr id="27" name="Group 26">
            <a:extLst>
              <a:ext uri="{FF2B5EF4-FFF2-40B4-BE49-F238E27FC236}">
                <a16:creationId xmlns:a16="http://schemas.microsoft.com/office/drawing/2014/main" id="{CC340F34-1EA5-E3BC-3EDA-ACE4862977E1}"/>
              </a:ext>
            </a:extLst>
          </p:cNvPr>
          <p:cNvGrpSpPr/>
          <p:nvPr/>
        </p:nvGrpSpPr>
        <p:grpSpPr>
          <a:xfrm>
            <a:off x="598832" y="3395424"/>
            <a:ext cx="2390582" cy="717069"/>
            <a:chOff x="249223" y="1565987"/>
            <a:chExt cx="2390582" cy="717069"/>
          </a:xfrm>
        </p:grpSpPr>
        <p:pic>
          <p:nvPicPr>
            <p:cNvPr id="28" name="Picture 21">
              <a:extLst>
                <a:ext uri="{FF2B5EF4-FFF2-40B4-BE49-F238E27FC236}">
                  <a16:creationId xmlns:a16="http://schemas.microsoft.com/office/drawing/2014/main" id="{4F4902E8-71DE-995D-8949-71CD62763D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55318">
              <a:off x="1569814" y="1565987"/>
              <a:ext cx="679135" cy="444525"/>
            </a:xfrm>
            <a:prstGeom prst="rect">
              <a:avLst/>
            </a:prstGeom>
          </p:spPr>
        </p:pic>
        <p:sp>
          <p:nvSpPr>
            <p:cNvPr id="29" name="TextBox 28">
              <a:extLst>
                <a:ext uri="{FF2B5EF4-FFF2-40B4-BE49-F238E27FC236}">
                  <a16:creationId xmlns:a16="http://schemas.microsoft.com/office/drawing/2014/main" id="{2386A6D3-BB53-BD07-C60D-B9B9B99AA41E}"/>
                </a:ext>
              </a:extLst>
            </p:cNvPr>
            <p:cNvSpPr txBox="1"/>
            <p:nvPr/>
          </p:nvSpPr>
          <p:spPr>
            <a:xfrm>
              <a:off x="249223" y="1882946"/>
              <a:ext cx="2390582" cy="400110"/>
            </a:xfrm>
            <a:prstGeom prst="rect">
              <a:avLst/>
            </a:prstGeom>
            <a:noFill/>
          </p:spPr>
          <p:txBody>
            <a:bodyPr wrap="square" rtlCol="0">
              <a:spAutoFit/>
            </a:bodyPr>
            <a:lstStyle/>
            <a:p>
              <a:pPr algn="ctr"/>
              <a:r>
                <a:rPr lang="en-US" sz="2000">
                  <a:solidFill>
                    <a:schemeClr val="bg1"/>
                  </a:solidFill>
                </a:rPr>
                <a:t>formaldehyde</a:t>
              </a:r>
            </a:p>
          </p:txBody>
        </p:sp>
      </p:grpSp>
      <p:grpSp>
        <p:nvGrpSpPr>
          <p:cNvPr id="30" name="Group 29">
            <a:extLst>
              <a:ext uri="{FF2B5EF4-FFF2-40B4-BE49-F238E27FC236}">
                <a16:creationId xmlns:a16="http://schemas.microsoft.com/office/drawing/2014/main" id="{D0602D4C-BB67-EEA8-58F3-13C739F647CF}"/>
              </a:ext>
            </a:extLst>
          </p:cNvPr>
          <p:cNvGrpSpPr/>
          <p:nvPr/>
        </p:nvGrpSpPr>
        <p:grpSpPr>
          <a:xfrm>
            <a:off x="6827832" y="2995314"/>
            <a:ext cx="1728430" cy="739895"/>
            <a:chOff x="24170" y="1562893"/>
            <a:chExt cx="1728430" cy="739895"/>
          </a:xfrm>
        </p:grpSpPr>
        <p:pic>
          <p:nvPicPr>
            <p:cNvPr id="31" name="Picture 21">
              <a:extLst>
                <a:ext uri="{FF2B5EF4-FFF2-40B4-BE49-F238E27FC236}">
                  <a16:creationId xmlns:a16="http://schemas.microsoft.com/office/drawing/2014/main" id="{408C20AD-4813-8FA3-39D6-464D9EB5D9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544682" flipH="1">
              <a:off x="465917" y="1562893"/>
              <a:ext cx="679135" cy="444525"/>
            </a:xfrm>
            <a:prstGeom prst="rect">
              <a:avLst/>
            </a:prstGeom>
          </p:spPr>
        </p:pic>
        <p:sp>
          <p:nvSpPr>
            <p:cNvPr id="32" name="TextBox 31">
              <a:extLst>
                <a:ext uri="{FF2B5EF4-FFF2-40B4-BE49-F238E27FC236}">
                  <a16:creationId xmlns:a16="http://schemas.microsoft.com/office/drawing/2014/main" id="{225B9692-D499-61FE-D6E4-A1768D04715C}"/>
                </a:ext>
              </a:extLst>
            </p:cNvPr>
            <p:cNvSpPr txBox="1"/>
            <p:nvPr/>
          </p:nvSpPr>
          <p:spPr>
            <a:xfrm>
              <a:off x="24170" y="1902678"/>
              <a:ext cx="1728430" cy="400110"/>
            </a:xfrm>
            <a:prstGeom prst="rect">
              <a:avLst/>
            </a:prstGeom>
            <a:noFill/>
          </p:spPr>
          <p:txBody>
            <a:bodyPr wrap="square" rtlCol="0">
              <a:spAutoFit/>
            </a:bodyPr>
            <a:lstStyle/>
            <a:p>
              <a:pPr algn="ctr"/>
              <a:r>
                <a:rPr lang="en-US" sz="2000">
                  <a:solidFill>
                    <a:schemeClr val="bg1"/>
                  </a:solidFill>
                </a:rPr>
                <a:t>acetaldehyde</a:t>
              </a:r>
            </a:p>
          </p:txBody>
        </p:sp>
      </p:grpSp>
      <p:grpSp>
        <p:nvGrpSpPr>
          <p:cNvPr id="33" name="Group 32">
            <a:extLst>
              <a:ext uri="{FF2B5EF4-FFF2-40B4-BE49-F238E27FC236}">
                <a16:creationId xmlns:a16="http://schemas.microsoft.com/office/drawing/2014/main" id="{2B6FE9D2-3E16-D758-1C27-E017E9B3AF0D}"/>
              </a:ext>
            </a:extLst>
          </p:cNvPr>
          <p:cNvGrpSpPr/>
          <p:nvPr/>
        </p:nvGrpSpPr>
        <p:grpSpPr>
          <a:xfrm>
            <a:off x="5652772" y="4186956"/>
            <a:ext cx="2510135" cy="756690"/>
            <a:chOff x="-98695" y="1562893"/>
            <a:chExt cx="2510135" cy="756690"/>
          </a:xfrm>
        </p:grpSpPr>
        <p:pic>
          <p:nvPicPr>
            <p:cNvPr id="34" name="Picture 21">
              <a:extLst>
                <a:ext uri="{FF2B5EF4-FFF2-40B4-BE49-F238E27FC236}">
                  <a16:creationId xmlns:a16="http://schemas.microsoft.com/office/drawing/2014/main" id="{A1AD289D-D0CE-32BE-AB1B-9932B549E16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544682" flipH="1">
              <a:off x="465917" y="1562893"/>
              <a:ext cx="679135" cy="444525"/>
            </a:xfrm>
            <a:prstGeom prst="rect">
              <a:avLst/>
            </a:prstGeom>
          </p:spPr>
        </p:pic>
        <p:sp>
          <p:nvSpPr>
            <p:cNvPr id="35" name="TextBox 34">
              <a:extLst>
                <a:ext uri="{FF2B5EF4-FFF2-40B4-BE49-F238E27FC236}">
                  <a16:creationId xmlns:a16="http://schemas.microsoft.com/office/drawing/2014/main" id="{9F4E49B1-42A4-0468-77A4-34FC43B83AEB}"/>
                </a:ext>
              </a:extLst>
            </p:cNvPr>
            <p:cNvSpPr txBox="1"/>
            <p:nvPr/>
          </p:nvSpPr>
          <p:spPr>
            <a:xfrm>
              <a:off x="-98695" y="1919473"/>
              <a:ext cx="2510135" cy="400110"/>
            </a:xfrm>
            <a:prstGeom prst="rect">
              <a:avLst/>
            </a:prstGeom>
            <a:noFill/>
          </p:spPr>
          <p:txBody>
            <a:bodyPr wrap="square" rtlCol="0">
              <a:spAutoFit/>
            </a:bodyPr>
            <a:lstStyle/>
            <a:p>
              <a:pPr algn="ctr"/>
              <a:r>
                <a:rPr lang="en-US" sz="2000">
                  <a:solidFill>
                    <a:schemeClr val="bg1"/>
                  </a:solidFill>
                </a:rPr>
                <a:t>hydrogen cyanide</a:t>
              </a:r>
            </a:p>
          </p:txBody>
        </p:sp>
      </p:grpSp>
      <p:sp>
        <p:nvSpPr>
          <p:cNvPr id="36" name="Rectangle: Rounded Corners 35">
            <a:extLst>
              <a:ext uri="{FF2B5EF4-FFF2-40B4-BE49-F238E27FC236}">
                <a16:creationId xmlns:a16="http://schemas.microsoft.com/office/drawing/2014/main" id="{BD6D5B66-D763-784C-89A5-BFD0AB3D1307}"/>
              </a:ext>
            </a:extLst>
          </p:cNvPr>
          <p:cNvSpPr/>
          <p:nvPr/>
        </p:nvSpPr>
        <p:spPr>
          <a:xfrm>
            <a:off x="229471" y="1188546"/>
            <a:ext cx="1652494" cy="536824"/>
          </a:xfrm>
          <a:prstGeom prst="roundRect">
            <a:avLst>
              <a:gd name="adj" fmla="val 50000"/>
            </a:avLst>
          </a:prstGeom>
          <a:solidFill>
            <a:schemeClr val="bg1"/>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Não</a:t>
            </a:r>
          </a:p>
        </p:txBody>
      </p:sp>
      <p:sp>
        <p:nvSpPr>
          <p:cNvPr id="37" name="Rectangle: Rounded Corners 36">
            <a:extLst>
              <a:ext uri="{FF2B5EF4-FFF2-40B4-BE49-F238E27FC236}">
                <a16:creationId xmlns:a16="http://schemas.microsoft.com/office/drawing/2014/main" id="{DEB5B492-A878-D312-D351-5C990713EC0E}"/>
              </a:ext>
            </a:extLst>
          </p:cNvPr>
          <p:cNvSpPr/>
          <p:nvPr/>
        </p:nvSpPr>
        <p:spPr>
          <a:xfrm>
            <a:off x="229471" y="2489916"/>
            <a:ext cx="1652494" cy="536824"/>
          </a:xfrm>
          <a:prstGeom prst="roundRect">
            <a:avLst>
              <a:gd name="adj" fmla="val 50000"/>
            </a:avLst>
          </a:prstGeom>
          <a:solidFill>
            <a:schemeClr val="bg1"/>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Tim mạch</a:t>
            </a:r>
          </a:p>
        </p:txBody>
      </p:sp>
      <p:sp>
        <p:nvSpPr>
          <p:cNvPr id="38" name="Rectangle: Rounded Corners 37">
            <a:extLst>
              <a:ext uri="{FF2B5EF4-FFF2-40B4-BE49-F238E27FC236}">
                <a16:creationId xmlns:a16="http://schemas.microsoft.com/office/drawing/2014/main" id="{65EB2421-A8B2-BEC2-E559-A2A5FA8333AC}"/>
              </a:ext>
            </a:extLst>
          </p:cNvPr>
          <p:cNvSpPr/>
          <p:nvPr/>
        </p:nvSpPr>
        <p:spPr>
          <a:xfrm>
            <a:off x="229471" y="1841564"/>
            <a:ext cx="1652494" cy="536824"/>
          </a:xfrm>
          <a:prstGeom prst="roundRect">
            <a:avLst>
              <a:gd name="adj" fmla="val 50000"/>
            </a:avLst>
          </a:prstGeom>
          <a:solidFill>
            <a:schemeClr val="bg1"/>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Thần kinh</a:t>
            </a:r>
          </a:p>
        </p:txBody>
      </p:sp>
      <p:sp>
        <p:nvSpPr>
          <p:cNvPr id="39" name="Rectangle: Rounded Corners 38">
            <a:extLst>
              <a:ext uri="{FF2B5EF4-FFF2-40B4-BE49-F238E27FC236}">
                <a16:creationId xmlns:a16="http://schemas.microsoft.com/office/drawing/2014/main" id="{E0A1E55F-CB0B-4364-E68B-DBF9CCFDA625}"/>
              </a:ext>
            </a:extLst>
          </p:cNvPr>
          <p:cNvSpPr/>
          <p:nvPr/>
        </p:nvSpPr>
        <p:spPr>
          <a:xfrm>
            <a:off x="4026718" y="301762"/>
            <a:ext cx="1652494" cy="536824"/>
          </a:xfrm>
          <a:prstGeom prst="roundRect">
            <a:avLst>
              <a:gd name="adj" fmla="val 50000"/>
            </a:avLst>
          </a:prstGeom>
          <a:solidFill>
            <a:schemeClr val="bg1"/>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Hệ hô hấp</a:t>
            </a:r>
          </a:p>
        </p:txBody>
      </p:sp>
      <p:sp>
        <p:nvSpPr>
          <p:cNvPr id="41" name="Rectangle: Rounded Corners 40">
            <a:extLst>
              <a:ext uri="{FF2B5EF4-FFF2-40B4-BE49-F238E27FC236}">
                <a16:creationId xmlns:a16="http://schemas.microsoft.com/office/drawing/2014/main" id="{27AE5A03-56A2-8D83-30A5-8258CD9B9038}"/>
              </a:ext>
            </a:extLst>
          </p:cNvPr>
          <p:cNvSpPr/>
          <p:nvPr/>
        </p:nvSpPr>
        <p:spPr>
          <a:xfrm>
            <a:off x="5806488" y="301762"/>
            <a:ext cx="2689811" cy="536824"/>
          </a:xfrm>
          <a:prstGeom prst="roundRect">
            <a:avLst>
              <a:gd name="adj" fmla="val 50000"/>
            </a:avLst>
          </a:prstGeom>
          <a:solidFill>
            <a:schemeClr val="bg1"/>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Dẫn đến ung thư</a:t>
            </a:r>
          </a:p>
        </p:txBody>
      </p:sp>
    </p:spTree>
    <p:extLst>
      <p:ext uri="{BB962C8B-B14F-4D97-AF65-F5344CB8AC3E}">
        <p14:creationId xmlns:p14="http://schemas.microsoft.com/office/powerpoint/2010/main" val="291168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up)">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500"/>
                                        <p:tgtEl>
                                          <p:spTgt spid="3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arn(inVertical)">
                                      <p:cBhvr>
                                        <p:cTn id="45" dur="500"/>
                                        <p:tgtEl>
                                          <p:spTgt spid="3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barn(inVertical)">
                                      <p:cBhvr>
                                        <p:cTn id="48" dur="500"/>
                                        <p:tgtEl>
                                          <p:spTgt spid="3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49FB57E-DE3E-400F-1F8E-A880C608D62E}"/>
              </a:ext>
            </a:extLst>
          </p:cNvPr>
          <p:cNvGrpSpPr/>
          <p:nvPr/>
        </p:nvGrpSpPr>
        <p:grpSpPr>
          <a:xfrm>
            <a:off x="435933" y="233912"/>
            <a:ext cx="8272133" cy="1880347"/>
            <a:chOff x="435933" y="233912"/>
            <a:chExt cx="8272133" cy="1880347"/>
          </a:xfrm>
        </p:grpSpPr>
        <p:grpSp>
          <p:nvGrpSpPr>
            <p:cNvPr id="5" name="Group 4">
              <a:extLst>
                <a:ext uri="{FF2B5EF4-FFF2-40B4-BE49-F238E27FC236}">
                  <a16:creationId xmlns:a16="http://schemas.microsoft.com/office/drawing/2014/main" id="{9F6B6CB5-BCD0-DF15-2CC8-EC142ED14F30}"/>
                </a:ext>
              </a:extLst>
            </p:cNvPr>
            <p:cNvGrpSpPr/>
            <p:nvPr/>
          </p:nvGrpSpPr>
          <p:grpSpPr>
            <a:xfrm>
              <a:off x="435934" y="308449"/>
              <a:ext cx="8272132" cy="1805810"/>
              <a:chOff x="919716" y="384497"/>
              <a:chExt cx="8272132" cy="1805810"/>
            </a:xfrm>
          </p:grpSpPr>
          <p:sp>
            <p:nvSpPr>
              <p:cNvPr id="6" name="Rectangle: Rounded Corners 5">
                <a:extLst>
                  <a:ext uri="{FF2B5EF4-FFF2-40B4-BE49-F238E27FC236}">
                    <a16:creationId xmlns:a16="http://schemas.microsoft.com/office/drawing/2014/main" id="{486B316B-82B9-691B-F808-BB264F672206}"/>
                  </a:ext>
                </a:extLst>
              </p:cNvPr>
              <p:cNvSpPr/>
              <p:nvPr/>
            </p:nvSpPr>
            <p:spPr>
              <a:xfrm>
                <a:off x="919716" y="627321"/>
                <a:ext cx="8272132" cy="1562986"/>
              </a:xfrm>
              <a:prstGeom prst="roundRect">
                <a:avLst>
                  <a:gd name="adj" fmla="val 11839"/>
                </a:avLst>
              </a:prstGeom>
              <a:solidFill>
                <a:srgbClr val="FFFFFF"/>
              </a:solidFill>
              <a:ln w="12700" cap="flat" cmpd="sng" algn="ctr">
                <a:solidFill>
                  <a:srgbClr val="4C4980">
                    <a:lumMod val="60000"/>
                    <a:lumOff val="40000"/>
                  </a:srgb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id="{ADBB8749-E10B-2ED4-D6E7-F48C78CE48F1}"/>
                  </a:ext>
                </a:extLst>
              </p:cNvPr>
              <p:cNvPicPr>
                <a:picLocks noChangeAspect="1"/>
              </p:cNvPicPr>
              <p:nvPr/>
            </p:nvPicPr>
            <p:blipFill>
              <a:blip r:embed="rId2"/>
              <a:stretch>
                <a:fillRect/>
              </a:stretch>
            </p:blipFill>
            <p:spPr>
              <a:xfrm>
                <a:off x="8046901" y="384497"/>
                <a:ext cx="661164" cy="649632"/>
              </a:xfrm>
              <a:prstGeom prst="rect">
                <a:avLst/>
              </a:prstGeom>
            </p:spPr>
          </p:pic>
        </p:grpSp>
        <p:sp>
          <p:nvSpPr>
            <p:cNvPr id="3" name="TextBox 2">
              <a:extLst>
                <a:ext uri="{FF2B5EF4-FFF2-40B4-BE49-F238E27FC236}">
                  <a16:creationId xmlns:a16="http://schemas.microsoft.com/office/drawing/2014/main" id="{CBE3B6D7-7608-48BA-1757-5AD02D454937}"/>
                </a:ext>
              </a:extLst>
            </p:cNvPr>
            <p:cNvSpPr txBox="1"/>
            <p:nvPr/>
          </p:nvSpPr>
          <p:spPr>
            <a:xfrm>
              <a:off x="644020" y="909851"/>
              <a:ext cx="7855959"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fr-FR"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Một số bạn trẻ cho rằng hút thuốc là </a:t>
              </a:r>
              <a:r>
                <a:rPr kumimoji="0" lang="fr-FR" sz="2000" b="0" i="1"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sành điệu</a:t>
              </a:r>
              <a:r>
                <a:rPr kumimoji="0" lang="fr-FR" sz="2000" b="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thuốc lá điện tử không gây hại,… Hãy nêu quan điểm của em.</a:t>
              </a:r>
              <a:r>
                <a:rPr kumimoji="0" lang="fr-FR"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id="{FF65BEA5-29FB-06D6-CC77-143453C4F9CD}"/>
                </a:ext>
              </a:extLst>
            </p:cNvPr>
            <p:cNvSpPr/>
            <p:nvPr/>
          </p:nvSpPr>
          <p:spPr>
            <a:xfrm>
              <a:off x="435933" y="233912"/>
              <a:ext cx="2604036" cy="634721"/>
            </a:xfrm>
            <a:prstGeom prst="roundRect">
              <a:avLst/>
            </a:prstGeom>
            <a:solidFill>
              <a:schemeClr val="accent3"/>
            </a:solidFill>
            <a:ln w="190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tập</a:t>
              </a:r>
              <a:r>
                <a:rPr kumimoji="0" lang="en-US" sz="2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vận dụng:</a:t>
              </a:r>
              <a:endPar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7" name="Picture 6" descr="A cigarette with a flame on the ground&#10;&#10;Description automatically generated">
            <a:extLst>
              <a:ext uri="{FF2B5EF4-FFF2-40B4-BE49-F238E27FC236}">
                <a16:creationId xmlns:a16="http://schemas.microsoft.com/office/drawing/2014/main" id="{8978E52E-4CAB-EC4E-C2B6-A6A9EA6EC856}"/>
              </a:ext>
            </a:extLst>
          </p:cNvPr>
          <p:cNvPicPr>
            <a:picLocks noChangeAspect="1"/>
          </p:cNvPicPr>
          <p:nvPr/>
        </p:nvPicPr>
        <p:blipFill>
          <a:blip r:embed="rId3"/>
          <a:stretch>
            <a:fillRect/>
          </a:stretch>
        </p:blipFill>
        <p:spPr>
          <a:xfrm>
            <a:off x="253552" y="2227089"/>
            <a:ext cx="2786417" cy="2786417"/>
          </a:xfrm>
          <a:prstGeom prst="rect">
            <a:avLst/>
          </a:prstGeom>
        </p:spPr>
      </p:pic>
      <p:grpSp>
        <p:nvGrpSpPr>
          <p:cNvPr id="19" name="Group 18">
            <a:extLst>
              <a:ext uri="{FF2B5EF4-FFF2-40B4-BE49-F238E27FC236}">
                <a16:creationId xmlns:a16="http://schemas.microsoft.com/office/drawing/2014/main" id="{97AD03DB-B186-8DF5-10A2-D4BD3D7084EB}"/>
              </a:ext>
            </a:extLst>
          </p:cNvPr>
          <p:cNvGrpSpPr/>
          <p:nvPr/>
        </p:nvGrpSpPr>
        <p:grpSpPr>
          <a:xfrm>
            <a:off x="3144303" y="3015923"/>
            <a:ext cx="5381382" cy="942377"/>
            <a:chOff x="3534770" y="2357083"/>
            <a:chExt cx="5381382" cy="942377"/>
          </a:xfrm>
        </p:grpSpPr>
        <p:sp>
          <p:nvSpPr>
            <p:cNvPr id="8" name="Arrow: Right 7">
              <a:extLst>
                <a:ext uri="{FF2B5EF4-FFF2-40B4-BE49-F238E27FC236}">
                  <a16:creationId xmlns:a16="http://schemas.microsoft.com/office/drawing/2014/main" id="{49C4C112-2A96-055F-27F8-6BCBFF6509F1}"/>
                </a:ext>
              </a:extLst>
            </p:cNvPr>
            <p:cNvSpPr/>
            <p:nvPr/>
          </p:nvSpPr>
          <p:spPr>
            <a:xfrm>
              <a:off x="3534770" y="2592051"/>
              <a:ext cx="640080" cy="4724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11E966-50AB-CADE-6013-014B7A645D53}"/>
                </a:ext>
              </a:extLst>
            </p:cNvPr>
            <p:cNvSpPr/>
            <p:nvPr/>
          </p:nvSpPr>
          <p:spPr>
            <a:xfrm>
              <a:off x="4312919" y="2357083"/>
              <a:ext cx="4603233" cy="9423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cs typeface="Times New Roman" panose="02020603050405020304" pitchFamily="18" charset="0"/>
                </a:rPr>
                <a:t>G</a:t>
              </a:r>
              <a:r>
                <a:rPr lang="vi-VN" sz="2000">
                  <a:solidFill>
                    <a:srgbClr val="000000"/>
                  </a:solidFill>
                  <a:effectLst/>
                  <a:ea typeface="Calibri" panose="020F0502020204030204" pitchFamily="34" charset="0"/>
                  <a:cs typeface="Times New Roman" panose="02020603050405020304" pitchFamily="18" charset="0"/>
                </a:rPr>
                <a:t>ây ung thư phổi và bệnh phổi tắc nghẽn mãn tính</a:t>
              </a:r>
              <a:r>
                <a:rPr lang="en-US" sz="2000">
                  <a:solidFill>
                    <a:srgbClr val="000000"/>
                  </a:solidFill>
                  <a:effectLst/>
                  <a:ea typeface="Calibri" panose="020F0502020204030204" pitchFamily="34" charset="0"/>
                  <a:cs typeface="Times New Roman" panose="02020603050405020304" pitchFamily="18" charset="0"/>
                </a:rPr>
                <a:t>.</a:t>
              </a:r>
              <a:endParaRPr lang="en-US" sz="1600">
                <a:solidFill>
                  <a:srgbClr val="000000"/>
                </a:solidFill>
              </a:endParaRPr>
            </a:p>
          </p:txBody>
        </p:sp>
      </p:grpSp>
      <p:grpSp>
        <p:nvGrpSpPr>
          <p:cNvPr id="20" name="Group 19">
            <a:extLst>
              <a:ext uri="{FF2B5EF4-FFF2-40B4-BE49-F238E27FC236}">
                <a16:creationId xmlns:a16="http://schemas.microsoft.com/office/drawing/2014/main" id="{A8BD3B77-4B19-F35E-DB18-5ABC7C8DB592}"/>
              </a:ext>
            </a:extLst>
          </p:cNvPr>
          <p:cNvGrpSpPr/>
          <p:nvPr/>
        </p:nvGrpSpPr>
        <p:grpSpPr>
          <a:xfrm>
            <a:off x="3144303" y="4071129"/>
            <a:ext cx="5381382" cy="942377"/>
            <a:chOff x="3534770" y="2357083"/>
            <a:chExt cx="5381382" cy="942377"/>
          </a:xfrm>
        </p:grpSpPr>
        <p:sp>
          <p:nvSpPr>
            <p:cNvPr id="21" name="Arrow: Right 20">
              <a:extLst>
                <a:ext uri="{FF2B5EF4-FFF2-40B4-BE49-F238E27FC236}">
                  <a16:creationId xmlns:a16="http://schemas.microsoft.com/office/drawing/2014/main" id="{10349BD7-7DDB-94DF-E45C-34819547061F}"/>
                </a:ext>
              </a:extLst>
            </p:cNvPr>
            <p:cNvSpPr/>
            <p:nvPr/>
          </p:nvSpPr>
          <p:spPr>
            <a:xfrm>
              <a:off x="3534770" y="2592051"/>
              <a:ext cx="640080" cy="4724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EF948B1-8120-AF56-DBC7-EEE563D52C47}"/>
                </a:ext>
              </a:extLst>
            </p:cNvPr>
            <p:cNvSpPr/>
            <p:nvPr/>
          </p:nvSpPr>
          <p:spPr>
            <a:xfrm>
              <a:off x="4312919" y="2357083"/>
              <a:ext cx="4603233" cy="9423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cs typeface="Times New Roman" panose="02020603050405020304" pitchFamily="18" charset="0"/>
                </a:rPr>
                <a:t>C</a:t>
              </a:r>
              <a:r>
                <a:rPr lang="vi-VN" sz="2000">
                  <a:solidFill>
                    <a:srgbClr val="000000"/>
                  </a:solidFill>
                  <a:ea typeface="Calibri" panose="020F0502020204030204" pitchFamily="34" charset="0"/>
                  <a:cs typeface="Times New Roman" panose="02020603050405020304" pitchFamily="18" charset="0"/>
                </a:rPr>
                <a:t>ác bệnh tim mạch, bệnh tiểu đường và tác động xấu đến hệ thần kinh</a:t>
              </a:r>
              <a:endParaRPr lang="en-US" sz="1600">
                <a:solidFill>
                  <a:srgbClr val="000000"/>
                </a:solidFill>
              </a:endParaRPr>
            </a:p>
          </p:txBody>
        </p:sp>
      </p:grpSp>
      <p:sp>
        <p:nvSpPr>
          <p:cNvPr id="23" name="Speech Bubble: Rectangle with Corners Rounded 22">
            <a:extLst>
              <a:ext uri="{FF2B5EF4-FFF2-40B4-BE49-F238E27FC236}">
                <a16:creationId xmlns:a16="http://schemas.microsoft.com/office/drawing/2014/main" id="{3F9C405B-DB8B-6B44-902B-2112BE1E98EC}"/>
              </a:ext>
            </a:extLst>
          </p:cNvPr>
          <p:cNvSpPr/>
          <p:nvPr/>
        </p:nvSpPr>
        <p:spPr>
          <a:xfrm>
            <a:off x="3144303" y="2227089"/>
            <a:ext cx="5741116" cy="638031"/>
          </a:xfrm>
          <a:prstGeom prst="wedgeRoundRectCallout">
            <a:avLst>
              <a:gd name="adj1" fmla="val -55837"/>
              <a:gd name="adj2" fmla="val 2547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ffectLst/>
                <a:ea typeface="Calibri" panose="020F0502020204030204" pitchFamily="34" charset="0"/>
                <a:cs typeface="Times New Roman" panose="02020603050405020304" pitchFamily="18" charset="0"/>
              </a:rPr>
              <a:t>Hút thuốc không phải là một hành vi “sành điệu”: </a:t>
            </a:r>
            <a:endParaRPr lang="en-US" sz="1600">
              <a:solidFill>
                <a:srgbClr val="000000"/>
              </a:solidFill>
            </a:endParaRPr>
          </a:p>
        </p:txBody>
      </p:sp>
    </p:spTree>
    <p:extLst>
      <p:ext uri="{BB962C8B-B14F-4D97-AF65-F5344CB8AC3E}">
        <p14:creationId xmlns:p14="http://schemas.microsoft.com/office/powerpoint/2010/main" val="397873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49FB57E-DE3E-400F-1F8E-A880C608D62E}"/>
              </a:ext>
            </a:extLst>
          </p:cNvPr>
          <p:cNvGrpSpPr/>
          <p:nvPr/>
        </p:nvGrpSpPr>
        <p:grpSpPr>
          <a:xfrm>
            <a:off x="435933" y="233912"/>
            <a:ext cx="8272133" cy="1880347"/>
            <a:chOff x="435933" y="233912"/>
            <a:chExt cx="8272133" cy="1880347"/>
          </a:xfrm>
        </p:grpSpPr>
        <p:grpSp>
          <p:nvGrpSpPr>
            <p:cNvPr id="5" name="Group 4">
              <a:extLst>
                <a:ext uri="{FF2B5EF4-FFF2-40B4-BE49-F238E27FC236}">
                  <a16:creationId xmlns:a16="http://schemas.microsoft.com/office/drawing/2014/main" id="{9F6B6CB5-BCD0-DF15-2CC8-EC142ED14F30}"/>
                </a:ext>
              </a:extLst>
            </p:cNvPr>
            <p:cNvGrpSpPr/>
            <p:nvPr/>
          </p:nvGrpSpPr>
          <p:grpSpPr>
            <a:xfrm>
              <a:off x="435934" y="308449"/>
              <a:ext cx="8272132" cy="1805810"/>
              <a:chOff x="919716" y="384497"/>
              <a:chExt cx="8272132" cy="1805810"/>
            </a:xfrm>
          </p:grpSpPr>
          <p:sp>
            <p:nvSpPr>
              <p:cNvPr id="6" name="Rectangle: Rounded Corners 5">
                <a:extLst>
                  <a:ext uri="{FF2B5EF4-FFF2-40B4-BE49-F238E27FC236}">
                    <a16:creationId xmlns:a16="http://schemas.microsoft.com/office/drawing/2014/main" id="{486B316B-82B9-691B-F808-BB264F672206}"/>
                  </a:ext>
                </a:extLst>
              </p:cNvPr>
              <p:cNvSpPr/>
              <p:nvPr/>
            </p:nvSpPr>
            <p:spPr>
              <a:xfrm>
                <a:off x="919716" y="627321"/>
                <a:ext cx="8272132" cy="1562986"/>
              </a:xfrm>
              <a:prstGeom prst="roundRect">
                <a:avLst>
                  <a:gd name="adj" fmla="val 11839"/>
                </a:avLst>
              </a:prstGeom>
              <a:solidFill>
                <a:srgbClr val="FFFFFF"/>
              </a:solidFill>
              <a:ln w="12700" cap="flat" cmpd="sng" algn="ctr">
                <a:solidFill>
                  <a:srgbClr val="4C4980">
                    <a:lumMod val="60000"/>
                    <a:lumOff val="40000"/>
                  </a:srgb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id="{ADBB8749-E10B-2ED4-D6E7-F48C78CE48F1}"/>
                  </a:ext>
                </a:extLst>
              </p:cNvPr>
              <p:cNvPicPr>
                <a:picLocks noChangeAspect="1"/>
              </p:cNvPicPr>
              <p:nvPr/>
            </p:nvPicPr>
            <p:blipFill>
              <a:blip r:embed="rId2"/>
              <a:stretch>
                <a:fillRect/>
              </a:stretch>
            </p:blipFill>
            <p:spPr>
              <a:xfrm>
                <a:off x="8046901" y="384497"/>
                <a:ext cx="661164" cy="649632"/>
              </a:xfrm>
              <a:prstGeom prst="rect">
                <a:avLst/>
              </a:prstGeom>
            </p:spPr>
          </p:pic>
        </p:grpSp>
        <p:sp>
          <p:nvSpPr>
            <p:cNvPr id="3" name="TextBox 2">
              <a:extLst>
                <a:ext uri="{FF2B5EF4-FFF2-40B4-BE49-F238E27FC236}">
                  <a16:creationId xmlns:a16="http://schemas.microsoft.com/office/drawing/2014/main" id="{CBE3B6D7-7608-48BA-1757-5AD02D454937}"/>
                </a:ext>
              </a:extLst>
            </p:cNvPr>
            <p:cNvSpPr txBox="1"/>
            <p:nvPr/>
          </p:nvSpPr>
          <p:spPr>
            <a:xfrm>
              <a:off x="644020" y="909851"/>
              <a:ext cx="7855959"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fr-FR"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Một số bạn trẻ cho rằng hút thuốc là </a:t>
              </a:r>
              <a:r>
                <a:rPr kumimoji="0" lang="fr-FR" sz="2000" b="0" i="1"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sành điệu</a:t>
              </a:r>
              <a:r>
                <a:rPr kumimoji="0" lang="fr-FR" sz="2000" b="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thuốc lá điện tử không gây hại,… Hãy nêu quan điểm của em.</a:t>
              </a:r>
              <a:r>
                <a:rPr kumimoji="0" lang="fr-FR"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id="{FF65BEA5-29FB-06D6-CC77-143453C4F9CD}"/>
                </a:ext>
              </a:extLst>
            </p:cNvPr>
            <p:cNvSpPr/>
            <p:nvPr/>
          </p:nvSpPr>
          <p:spPr>
            <a:xfrm>
              <a:off x="435933" y="233912"/>
              <a:ext cx="2604036" cy="634721"/>
            </a:xfrm>
            <a:prstGeom prst="roundRect">
              <a:avLst/>
            </a:prstGeom>
            <a:solidFill>
              <a:schemeClr val="accent3"/>
            </a:solidFill>
            <a:ln w="190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tập</a:t>
              </a:r>
              <a:r>
                <a:rPr kumimoji="0" lang="en-US" sz="2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vận dụng:</a:t>
              </a:r>
              <a:endPar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7" name="Picture 6">
            <a:extLst>
              <a:ext uri="{FF2B5EF4-FFF2-40B4-BE49-F238E27FC236}">
                <a16:creationId xmlns:a16="http://schemas.microsoft.com/office/drawing/2014/main" id="{8978E52E-4CAB-EC4E-C2B6-A6A9EA6EC856}"/>
              </a:ext>
            </a:extLst>
          </p:cNvPr>
          <p:cNvPicPr>
            <a:picLocks noChangeAspect="1"/>
          </p:cNvPicPr>
          <p:nvPr/>
        </p:nvPicPr>
        <p:blipFill>
          <a:blip r:embed="rId3"/>
          <a:srcRect l="10864" r="27879"/>
          <a:stretch/>
        </p:blipFill>
        <p:spPr>
          <a:xfrm>
            <a:off x="542613" y="2227089"/>
            <a:ext cx="2567707" cy="2794454"/>
          </a:xfrm>
          <a:prstGeom prst="rect">
            <a:avLst/>
          </a:prstGeom>
        </p:spPr>
      </p:pic>
      <p:grpSp>
        <p:nvGrpSpPr>
          <p:cNvPr id="19" name="Group 18">
            <a:extLst>
              <a:ext uri="{FF2B5EF4-FFF2-40B4-BE49-F238E27FC236}">
                <a16:creationId xmlns:a16="http://schemas.microsoft.com/office/drawing/2014/main" id="{97AD03DB-B186-8DF5-10A2-D4BD3D7084EB}"/>
              </a:ext>
            </a:extLst>
          </p:cNvPr>
          <p:cNvGrpSpPr/>
          <p:nvPr/>
        </p:nvGrpSpPr>
        <p:grpSpPr>
          <a:xfrm>
            <a:off x="3249686" y="3267800"/>
            <a:ext cx="5382679" cy="1471840"/>
            <a:chOff x="3533473" y="2357083"/>
            <a:chExt cx="5382679" cy="1471840"/>
          </a:xfrm>
        </p:grpSpPr>
        <p:sp>
          <p:nvSpPr>
            <p:cNvPr id="8" name="Arrow: Right 7">
              <a:extLst>
                <a:ext uri="{FF2B5EF4-FFF2-40B4-BE49-F238E27FC236}">
                  <a16:creationId xmlns:a16="http://schemas.microsoft.com/office/drawing/2014/main" id="{49C4C112-2A96-055F-27F8-6BCBFF6509F1}"/>
                </a:ext>
              </a:extLst>
            </p:cNvPr>
            <p:cNvSpPr/>
            <p:nvPr/>
          </p:nvSpPr>
          <p:spPr>
            <a:xfrm>
              <a:off x="3533473" y="2856783"/>
              <a:ext cx="640080" cy="4724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11E966-50AB-CADE-6013-014B7A645D53}"/>
                </a:ext>
              </a:extLst>
            </p:cNvPr>
            <p:cNvSpPr/>
            <p:nvPr/>
          </p:nvSpPr>
          <p:spPr>
            <a:xfrm>
              <a:off x="4312919" y="2357083"/>
              <a:ext cx="4603233" cy="14718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cs typeface="Times New Roman" panose="02020603050405020304" pitchFamily="18" charset="0"/>
                </a:rPr>
                <a:t>C</a:t>
              </a:r>
              <a:r>
                <a:rPr lang="vi-VN" sz="2000">
                  <a:solidFill>
                    <a:srgbClr val="000000"/>
                  </a:solidFill>
                  <a:ea typeface="Calibri" panose="020F0502020204030204" pitchFamily="34" charset="0"/>
                  <a:cs typeface="Times New Roman" panose="02020603050405020304" pitchFamily="18" charset="0"/>
                </a:rPr>
                <a:t>hứa nhiều chất gây hại, gây nghiện cao hơn thuốc lá truyền thống và tác động tiêu cực đến sức khỏe.</a:t>
              </a:r>
              <a:endParaRPr lang="en-US" sz="1600">
                <a:solidFill>
                  <a:srgbClr val="000000"/>
                </a:solidFill>
              </a:endParaRPr>
            </a:p>
          </p:txBody>
        </p:sp>
      </p:grpSp>
      <p:sp>
        <p:nvSpPr>
          <p:cNvPr id="23" name="Speech Bubble: Rectangle with Corners Rounded 22">
            <a:extLst>
              <a:ext uri="{FF2B5EF4-FFF2-40B4-BE49-F238E27FC236}">
                <a16:creationId xmlns:a16="http://schemas.microsoft.com/office/drawing/2014/main" id="{3F9C405B-DB8B-6B44-902B-2112BE1E98EC}"/>
              </a:ext>
            </a:extLst>
          </p:cNvPr>
          <p:cNvSpPr/>
          <p:nvPr/>
        </p:nvSpPr>
        <p:spPr>
          <a:xfrm>
            <a:off x="3250983" y="2478966"/>
            <a:ext cx="5381382" cy="638031"/>
          </a:xfrm>
          <a:prstGeom prst="wedgeRoundRectCallout">
            <a:avLst>
              <a:gd name="adj1" fmla="val -55837"/>
              <a:gd name="adj2" fmla="val 2547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a typeface="Calibri" panose="020F0502020204030204" pitchFamily="34" charset="0"/>
                <a:cs typeface="Times New Roman" panose="02020603050405020304" pitchFamily="18" charset="0"/>
              </a:rPr>
              <a:t>Thuốc lá điện tử cũng gây hại</a:t>
            </a:r>
            <a:endParaRPr lang="en-US" sz="1600">
              <a:solidFill>
                <a:srgbClr val="000000"/>
              </a:solidFill>
            </a:endParaRPr>
          </a:p>
        </p:txBody>
      </p:sp>
    </p:spTree>
    <p:extLst>
      <p:ext uri="{BB962C8B-B14F-4D97-AF65-F5344CB8AC3E}">
        <p14:creationId xmlns:p14="http://schemas.microsoft.com/office/powerpoint/2010/main" val="317506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41CB8A7-D44B-D749-BA18-284EC9D01B8A}"/>
              </a:ext>
            </a:extLst>
          </p:cNvPr>
          <p:cNvGrpSpPr/>
          <p:nvPr/>
        </p:nvGrpSpPr>
        <p:grpSpPr>
          <a:xfrm rot="20680831">
            <a:off x="82788" y="165023"/>
            <a:ext cx="1889165" cy="880789"/>
            <a:chOff x="535057" y="151640"/>
            <a:chExt cx="1889165" cy="880789"/>
          </a:xfrm>
        </p:grpSpPr>
        <p:pic>
          <p:nvPicPr>
            <p:cNvPr id="4" name="Picture 3">
              <a:extLst>
                <a:ext uri="{FF2B5EF4-FFF2-40B4-BE49-F238E27FC236}">
                  <a16:creationId xmlns:a16="http://schemas.microsoft.com/office/drawing/2014/main" id="{E40183B2-C4AE-5B93-65C7-323BCD5AF8E3}"/>
                </a:ext>
              </a:extLst>
            </p:cNvPr>
            <p:cNvPicPr>
              <a:picLocks noChangeAspect="1"/>
            </p:cNvPicPr>
            <p:nvPr/>
          </p:nvPicPr>
          <p:blipFill>
            <a:blip r:embed="rId2"/>
            <a:stretch>
              <a:fillRect/>
            </a:stretch>
          </p:blipFill>
          <p:spPr>
            <a:xfrm>
              <a:off x="535057" y="151640"/>
              <a:ext cx="1889165" cy="880789"/>
            </a:xfrm>
            <a:prstGeom prst="rect">
              <a:avLst/>
            </a:prstGeom>
          </p:spPr>
        </p:pic>
        <p:sp>
          <p:nvSpPr>
            <p:cNvPr id="5" name="TextBox 4">
              <a:extLst>
                <a:ext uri="{FF2B5EF4-FFF2-40B4-BE49-F238E27FC236}">
                  <a16:creationId xmlns:a16="http://schemas.microsoft.com/office/drawing/2014/main" id="{917A2A3B-D92A-B35A-D10F-8C54CF1FEAEE}"/>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ysClr val="windowText" lastClr="000000"/>
                  </a:solidFill>
                  <a:effectLst/>
                  <a:uLnTx/>
                  <a:uFillTx/>
                </a:rPr>
                <a:t>Gợi</a:t>
              </a:r>
              <a:r>
                <a:rPr kumimoji="0" lang="en-US" sz="2200" b="1" i="0" u="none" strike="noStrike" kern="0" cap="none" spc="0" normalizeH="0" baseline="0" noProof="0" dirty="0">
                  <a:ln>
                    <a:noFill/>
                  </a:ln>
                  <a:solidFill>
                    <a:sysClr val="windowText" lastClr="000000"/>
                  </a:solidFill>
                  <a:effectLst/>
                  <a:uLnTx/>
                  <a:uFillTx/>
                </a:rPr>
                <a:t> ý</a:t>
              </a:r>
            </a:p>
          </p:txBody>
        </p:sp>
      </p:grpSp>
      <p:sp>
        <p:nvSpPr>
          <p:cNvPr id="6" name="TextBox 5">
            <a:extLst>
              <a:ext uri="{FF2B5EF4-FFF2-40B4-BE49-F238E27FC236}">
                <a16:creationId xmlns:a16="http://schemas.microsoft.com/office/drawing/2014/main" id="{5BF057B0-BE80-F474-29F0-E41981AAA8DF}"/>
              </a:ext>
            </a:extLst>
          </p:cNvPr>
          <p:cNvSpPr txBox="1"/>
          <p:nvPr/>
        </p:nvSpPr>
        <p:spPr>
          <a:xfrm>
            <a:off x="1382633" y="731799"/>
            <a:ext cx="616151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chemeClr val="accent1">
                    <a:lumMod val="50000"/>
                  </a:schemeClr>
                </a:solidFill>
                <a:effectLst/>
                <a:uLnTx/>
                <a:uFillTx/>
              </a:rPr>
              <a:t>Một</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số</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tác</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hại</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của</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thuốc</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lá</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và</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thuốc</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lá</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điện</a:t>
            </a:r>
            <a:r>
              <a:rPr kumimoji="0" lang="en-US" sz="2000" b="1" i="0" u="none" strike="noStrike" kern="0" cap="none" spc="0" normalizeH="0" baseline="0" noProof="0" dirty="0">
                <a:ln>
                  <a:noFill/>
                </a:ln>
                <a:solidFill>
                  <a:schemeClr val="accent1">
                    <a:lumMod val="50000"/>
                  </a:schemeClr>
                </a:solidFill>
                <a:effectLst/>
                <a:uLnTx/>
                <a:uFillTx/>
              </a:rPr>
              <a:t> </a:t>
            </a:r>
            <a:r>
              <a:rPr kumimoji="0" lang="en-US" sz="2000" b="1" i="0" u="none" strike="noStrike" kern="0" cap="none" spc="0" normalizeH="0" baseline="0" noProof="0" dirty="0" err="1">
                <a:ln>
                  <a:noFill/>
                </a:ln>
                <a:solidFill>
                  <a:schemeClr val="accent1">
                    <a:lumMod val="50000"/>
                  </a:schemeClr>
                </a:solidFill>
                <a:effectLst/>
                <a:uLnTx/>
                <a:uFillTx/>
              </a:rPr>
              <a:t>tử</a:t>
            </a:r>
            <a:endParaRPr kumimoji="0" lang="en-US" sz="2000" b="1" i="0" u="none" strike="noStrike" kern="0" cap="none" spc="0" normalizeH="0" baseline="0" noProof="0" dirty="0">
              <a:ln>
                <a:noFill/>
              </a:ln>
              <a:solidFill>
                <a:schemeClr val="accent1">
                  <a:lumMod val="50000"/>
                </a:schemeClr>
              </a:solidFill>
              <a:effectLst/>
              <a:uLnTx/>
              <a:uFillTx/>
            </a:endParaRPr>
          </a:p>
        </p:txBody>
      </p:sp>
      <p:grpSp>
        <p:nvGrpSpPr>
          <p:cNvPr id="7" name="Group 6">
            <a:extLst>
              <a:ext uri="{FF2B5EF4-FFF2-40B4-BE49-F238E27FC236}">
                <a16:creationId xmlns:a16="http://schemas.microsoft.com/office/drawing/2014/main" id="{B18A27D4-5D5F-42A7-06AF-C97969CCCA8E}"/>
              </a:ext>
            </a:extLst>
          </p:cNvPr>
          <p:cNvGrpSpPr/>
          <p:nvPr/>
        </p:nvGrpSpPr>
        <p:grpSpPr>
          <a:xfrm>
            <a:off x="614470" y="1487788"/>
            <a:ext cx="1564996" cy="1979655"/>
            <a:chOff x="601559" y="1720946"/>
            <a:chExt cx="1564996" cy="1979655"/>
          </a:xfrm>
        </p:grpSpPr>
        <p:sp>
          <p:nvSpPr>
            <p:cNvPr id="8" name="TextBox 7">
              <a:extLst>
                <a:ext uri="{FF2B5EF4-FFF2-40B4-BE49-F238E27FC236}">
                  <a16:creationId xmlns:a16="http://schemas.microsoft.com/office/drawing/2014/main" id="{3E819C04-DD87-6EE0-E096-53B0E2C5AB69}"/>
                </a:ext>
              </a:extLst>
            </p:cNvPr>
            <p:cNvSpPr txBox="1"/>
            <p:nvPr/>
          </p:nvSpPr>
          <p:spPr>
            <a:xfrm>
              <a:off x="601559" y="3331269"/>
              <a:ext cx="153632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Ung </a:t>
              </a:r>
              <a:r>
                <a:rPr kumimoji="0" lang="en-US" sz="1800" b="0" i="0" u="none" strike="noStrike" kern="0" cap="none" spc="0" normalizeH="0" baseline="0" noProof="0" dirty="0" err="1">
                  <a:ln>
                    <a:noFill/>
                  </a:ln>
                  <a:solidFill>
                    <a:sysClr val="windowText" lastClr="000000"/>
                  </a:solidFill>
                  <a:effectLst/>
                  <a:uLnTx/>
                  <a:uFillTx/>
                </a:rPr>
                <a:t>thư</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phổi</a:t>
              </a:r>
              <a:endParaRPr kumimoji="0" lang="en-US" sz="1800" b="0" i="0" u="none" strike="noStrike" kern="0" cap="none" spc="0" normalizeH="0" baseline="0" noProof="0" dirty="0">
                <a:ln>
                  <a:noFill/>
                </a:ln>
                <a:solidFill>
                  <a:sysClr val="windowText" lastClr="000000"/>
                </a:solidFill>
                <a:effectLst/>
                <a:uLnTx/>
                <a:uFillTx/>
              </a:endParaRPr>
            </a:p>
          </p:txBody>
        </p:sp>
        <p:pic>
          <p:nvPicPr>
            <p:cNvPr id="9" name="Picture 8">
              <a:extLst>
                <a:ext uri="{FF2B5EF4-FFF2-40B4-BE49-F238E27FC236}">
                  <a16:creationId xmlns:a16="http://schemas.microsoft.com/office/drawing/2014/main" id="{09CD571A-7ED2-E3F1-8A44-E3B9D86CB130}"/>
                </a:ext>
              </a:extLst>
            </p:cNvPr>
            <p:cNvPicPr>
              <a:picLocks noChangeAspect="1"/>
            </p:cNvPicPr>
            <p:nvPr/>
          </p:nvPicPr>
          <p:blipFill>
            <a:blip r:embed="rId3"/>
            <a:stretch>
              <a:fillRect/>
            </a:stretch>
          </p:blipFill>
          <p:spPr>
            <a:xfrm>
              <a:off x="660712" y="1720946"/>
              <a:ext cx="1505843" cy="1505843"/>
            </a:xfrm>
            <a:prstGeom prst="rect">
              <a:avLst/>
            </a:prstGeom>
          </p:spPr>
        </p:pic>
      </p:grpSp>
      <p:grpSp>
        <p:nvGrpSpPr>
          <p:cNvPr id="10" name="Group 9">
            <a:extLst>
              <a:ext uri="{FF2B5EF4-FFF2-40B4-BE49-F238E27FC236}">
                <a16:creationId xmlns:a16="http://schemas.microsoft.com/office/drawing/2014/main" id="{F3972130-BF39-5285-0C55-D52257A4924F}"/>
              </a:ext>
            </a:extLst>
          </p:cNvPr>
          <p:cNvGrpSpPr/>
          <p:nvPr/>
        </p:nvGrpSpPr>
        <p:grpSpPr>
          <a:xfrm>
            <a:off x="3736022" y="1487788"/>
            <a:ext cx="1505843" cy="2357452"/>
            <a:chOff x="3723111" y="1720946"/>
            <a:chExt cx="1505843" cy="2357452"/>
          </a:xfrm>
        </p:grpSpPr>
        <p:sp>
          <p:nvSpPr>
            <p:cNvPr id="11" name="TextBox 10">
              <a:extLst>
                <a:ext uri="{FF2B5EF4-FFF2-40B4-BE49-F238E27FC236}">
                  <a16:creationId xmlns:a16="http://schemas.microsoft.com/office/drawing/2014/main" id="{8F51C7FD-17BA-3AE9-8A5A-C95FE35CFCDD}"/>
                </a:ext>
              </a:extLst>
            </p:cNvPr>
            <p:cNvSpPr txBox="1"/>
            <p:nvPr/>
          </p:nvSpPr>
          <p:spPr>
            <a:xfrm>
              <a:off x="3859263" y="3206364"/>
              <a:ext cx="1268962" cy="87203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Bệnh</a:t>
              </a:r>
              <a:r>
                <a:rPr kumimoji="0" lang="en-US" sz="1800" b="0" i="0" u="none" strike="noStrike" kern="0" cap="none" spc="0" normalizeH="0" baseline="0" noProof="0" dirty="0">
                  <a:ln>
                    <a:noFill/>
                  </a:ln>
                  <a:solidFill>
                    <a:sysClr val="windowText" lastClr="000000"/>
                  </a:solidFill>
                  <a:effectLst/>
                  <a:uLnTx/>
                  <a:uFillTx/>
                </a:rPr>
                <a:t>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tim</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mạch</a:t>
              </a:r>
              <a:endParaRPr kumimoji="0" lang="en-US" sz="1800" b="0" i="0" u="none" strike="noStrike" kern="0" cap="none" spc="0" normalizeH="0" baseline="0" noProof="0" dirty="0">
                <a:ln>
                  <a:noFill/>
                </a:ln>
                <a:solidFill>
                  <a:sysClr val="windowText" lastClr="000000"/>
                </a:solidFill>
                <a:effectLst/>
                <a:uLnTx/>
                <a:uFillTx/>
              </a:endParaRPr>
            </a:p>
          </p:txBody>
        </p:sp>
        <p:pic>
          <p:nvPicPr>
            <p:cNvPr id="12" name="Picture 11">
              <a:extLst>
                <a:ext uri="{FF2B5EF4-FFF2-40B4-BE49-F238E27FC236}">
                  <a16:creationId xmlns:a16="http://schemas.microsoft.com/office/drawing/2014/main" id="{87CAFB0F-D33D-26E3-BA64-DB5A644618CC}"/>
                </a:ext>
              </a:extLst>
            </p:cNvPr>
            <p:cNvPicPr>
              <a:picLocks noChangeAspect="1"/>
            </p:cNvPicPr>
            <p:nvPr/>
          </p:nvPicPr>
          <p:blipFill>
            <a:blip r:embed="rId4"/>
            <a:stretch>
              <a:fillRect/>
            </a:stretch>
          </p:blipFill>
          <p:spPr>
            <a:xfrm>
              <a:off x="3723111" y="1720946"/>
              <a:ext cx="1505843" cy="1505843"/>
            </a:xfrm>
            <a:prstGeom prst="rect">
              <a:avLst/>
            </a:prstGeom>
          </p:spPr>
        </p:pic>
      </p:grpSp>
      <p:grpSp>
        <p:nvGrpSpPr>
          <p:cNvPr id="13" name="Group 12">
            <a:extLst>
              <a:ext uri="{FF2B5EF4-FFF2-40B4-BE49-F238E27FC236}">
                <a16:creationId xmlns:a16="http://schemas.microsoft.com/office/drawing/2014/main" id="{BBFC5CEC-68C1-A941-181D-EA9BA7B2C644}"/>
              </a:ext>
            </a:extLst>
          </p:cNvPr>
          <p:cNvGrpSpPr/>
          <p:nvPr/>
        </p:nvGrpSpPr>
        <p:grpSpPr>
          <a:xfrm>
            <a:off x="6838868" y="1467363"/>
            <a:ext cx="1499746" cy="2370959"/>
            <a:chOff x="6825957" y="1700521"/>
            <a:chExt cx="1499746" cy="2370959"/>
          </a:xfrm>
        </p:grpSpPr>
        <p:sp>
          <p:nvSpPr>
            <p:cNvPr id="14" name="TextBox 13">
              <a:extLst>
                <a:ext uri="{FF2B5EF4-FFF2-40B4-BE49-F238E27FC236}">
                  <a16:creationId xmlns:a16="http://schemas.microsoft.com/office/drawing/2014/main" id="{635FD325-1CEC-9729-AB4C-90CF6D87E1F4}"/>
                </a:ext>
              </a:extLst>
            </p:cNvPr>
            <p:cNvSpPr txBox="1"/>
            <p:nvPr/>
          </p:nvSpPr>
          <p:spPr>
            <a:xfrm>
              <a:off x="6942601" y="3199446"/>
              <a:ext cx="1231763" cy="87203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Ung </a:t>
              </a:r>
              <a:r>
                <a:rPr kumimoji="0" lang="en-US" sz="1800" b="0" i="0" u="none" strike="noStrike" kern="0" cap="none" spc="0" normalizeH="0" baseline="0" noProof="0" dirty="0" err="1">
                  <a:ln>
                    <a:noFill/>
                  </a:ln>
                  <a:solidFill>
                    <a:sysClr val="windowText" lastClr="000000"/>
                  </a:solidFill>
                  <a:effectLst/>
                  <a:uLnTx/>
                  <a:uFillTx/>
                </a:rPr>
                <a:t>thư</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dạ</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dày</a:t>
              </a:r>
              <a:endParaRPr kumimoji="0" lang="en-US" sz="1800" b="0" i="0" u="none" strike="noStrike" kern="0" cap="none" spc="0" normalizeH="0" baseline="0" noProof="0" dirty="0">
                <a:ln>
                  <a:noFill/>
                </a:ln>
                <a:solidFill>
                  <a:sysClr val="windowText" lastClr="000000"/>
                </a:solidFill>
                <a:effectLst/>
                <a:uLnTx/>
                <a:uFillTx/>
              </a:endParaRPr>
            </a:p>
          </p:txBody>
        </p:sp>
        <p:pic>
          <p:nvPicPr>
            <p:cNvPr id="15" name="Picture 14">
              <a:extLst>
                <a:ext uri="{FF2B5EF4-FFF2-40B4-BE49-F238E27FC236}">
                  <a16:creationId xmlns:a16="http://schemas.microsoft.com/office/drawing/2014/main" id="{3EC3F7FD-C532-49AA-1929-ED8A2DC3C1C1}"/>
                </a:ext>
              </a:extLst>
            </p:cNvPr>
            <p:cNvPicPr>
              <a:picLocks noChangeAspect="1"/>
            </p:cNvPicPr>
            <p:nvPr/>
          </p:nvPicPr>
          <p:blipFill>
            <a:blip r:embed="rId5"/>
            <a:stretch>
              <a:fillRect/>
            </a:stretch>
          </p:blipFill>
          <p:spPr>
            <a:xfrm>
              <a:off x="6825957" y="1700521"/>
              <a:ext cx="1499746" cy="1505843"/>
            </a:xfrm>
            <a:prstGeom prst="rect">
              <a:avLst/>
            </a:prstGeom>
          </p:spPr>
        </p:pic>
      </p:grpSp>
      <p:grpSp>
        <p:nvGrpSpPr>
          <p:cNvPr id="16" name="Group 15">
            <a:extLst>
              <a:ext uri="{FF2B5EF4-FFF2-40B4-BE49-F238E27FC236}">
                <a16:creationId xmlns:a16="http://schemas.microsoft.com/office/drawing/2014/main" id="{545C0ACB-305C-EC97-C5B8-DC033F0A2070}"/>
              </a:ext>
            </a:extLst>
          </p:cNvPr>
          <p:cNvGrpSpPr/>
          <p:nvPr/>
        </p:nvGrpSpPr>
        <p:grpSpPr>
          <a:xfrm>
            <a:off x="2199695" y="3098111"/>
            <a:ext cx="1536327" cy="1830293"/>
            <a:chOff x="2200623" y="3160342"/>
            <a:chExt cx="1536327" cy="1830293"/>
          </a:xfrm>
        </p:grpSpPr>
        <p:sp>
          <p:nvSpPr>
            <p:cNvPr id="17" name="TextBox 16">
              <a:extLst>
                <a:ext uri="{FF2B5EF4-FFF2-40B4-BE49-F238E27FC236}">
                  <a16:creationId xmlns:a16="http://schemas.microsoft.com/office/drawing/2014/main" id="{6E80D009-2E8D-259A-1127-3FA1F90DC25B}"/>
                </a:ext>
              </a:extLst>
            </p:cNvPr>
            <p:cNvSpPr txBox="1"/>
            <p:nvPr/>
          </p:nvSpPr>
          <p:spPr>
            <a:xfrm>
              <a:off x="2200623" y="4621303"/>
              <a:ext cx="153632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Hơi</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thở</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kém</a:t>
              </a:r>
              <a:endParaRPr kumimoji="0" lang="en-US" sz="1800" b="0" i="0" u="none" strike="noStrike" kern="0" cap="none" spc="0" normalizeH="0" baseline="0" noProof="0" dirty="0">
                <a:ln>
                  <a:noFill/>
                </a:ln>
                <a:solidFill>
                  <a:sysClr val="windowText" lastClr="000000"/>
                </a:solidFill>
                <a:effectLst/>
                <a:uLnTx/>
                <a:uFillTx/>
              </a:endParaRPr>
            </a:p>
          </p:txBody>
        </p:sp>
        <p:pic>
          <p:nvPicPr>
            <p:cNvPr id="18" name="Picture 17">
              <a:extLst>
                <a:ext uri="{FF2B5EF4-FFF2-40B4-BE49-F238E27FC236}">
                  <a16:creationId xmlns:a16="http://schemas.microsoft.com/office/drawing/2014/main" id="{28801046-4094-BCAA-829E-A3BB5CECECC0}"/>
                </a:ext>
              </a:extLst>
            </p:cNvPr>
            <p:cNvPicPr>
              <a:picLocks noChangeAspect="1"/>
            </p:cNvPicPr>
            <p:nvPr/>
          </p:nvPicPr>
          <p:blipFill>
            <a:blip r:embed="rId6"/>
            <a:stretch>
              <a:fillRect/>
            </a:stretch>
          </p:blipFill>
          <p:spPr>
            <a:xfrm>
              <a:off x="2277220" y="3160342"/>
              <a:ext cx="1377815" cy="1377815"/>
            </a:xfrm>
            <a:prstGeom prst="rect">
              <a:avLst/>
            </a:prstGeom>
          </p:spPr>
        </p:pic>
      </p:grpSp>
      <p:grpSp>
        <p:nvGrpSpPr>
          <p:cNvPr id="19" name="Group 18">
            <a:extLst>
              <a:ext uri="{FF2B5EF4-FFF2-40B4-BE49-F238E27FC236}">
                <a16:creationId xmlns:a16="http://schemas.microsoft.com/office/drawing/2014/main" id="{24085A17-8EBD-F7DC-DDA0-4464E0F50018}"/>
              </a:ext>
            </a:extLst>
          </p:cNvPr>
          <p:cNvGrpSpPr/>
          <p:nvPr/>
        </p:nvGrpSpPr>
        <p:grpSpPr>
          <a:xfrm>
            <a:off x="5331525" y="3094102"/>
            <a:ext cx="1377815" cy="1834302"/>
            <a:chOff x="5301741" y="3160342"/>
            <a:chExt cx="1377815" cy="1834302"/>
          </a:xfrm>
        </p:grpSpPr>
        <p:sp>
          <p:nvSpPr>
            <p:cNvPr id="20" name="TextBox 19">
              <a:extLst>
                <a:ext uri="{FF2B5EF4-FFF2-40B4-BE49-F238E27FC236}">
                  <a16:creationId xmlns:a16="http://schemas.microsoft.com/office/drawing/2014/main" id="{E9623E74-2CF0-F845-14C3-BB7399D8A31A}"/>
                </a:ext>
              </a:extLst>
            </p:cNvPr>
            <p:cNvSpPr txBox="1"/>
            <p:nvPr/>
          </p:nvSpPr>
          <p:spPr>
            <a:xfrm>
              <a:off x="5412623" y="4625312"/>
              <a:ext cx="115604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Tốn</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err="1">
                  <a:ln>
                    <a:noFill/>
                  </a:ln>
                  <a:solidFill>
                    <a:sysClr val="windowText" lastClr="000000"/>
                  </a:solidFill>
                  <a:effectLst/>
                  <a:uLnTx/>
                  <a:uFillTx/>
                </a:rPr>
                <a:t>kém</a:t>
              </a:r>
              <a:endParaRPr kumimoji="0" lang="en-US" sz="1800" b="0" i="0" u="none" strike="noStrike" kern="0" cap="none" spc="0" normalizeH="0" baseline="0" noProof="0" dirty="0">
                <a:ln>
                  <a:noFill/>
                </a:ln>
                <a:solidFill>
                  <a:sysClr val="windowText" lastClr="000000"/>
                </a:solidFill>
                <a:effectLst/>
                <a:uLnTx/>
                <a:uFillTx/>
              </a:endParaRPr>
            </a:p>
          </p:txBody>
        </p:sp>
        <p:pic>
          <p:nvPicPr>
            <p:cNvPr id="21" name="Picture 20">
              <a:extLst>
                <a:ext uri="{FF2B5EF4-FFF2-40B4-BE49-F238E27FC236}">
                  <a16:creationId xmlns:a16="http://schemas.microsoft.com/office/drawing/2014/main" id="{58835BDF-9443-9ABA-892C-B5FE22C9485F}"/>
                </a:ext>
              </a:extLst>
            </p:cNvPr>
            <p:cNvPicPr>
              <a:picLocks noChangeAspect="1"/>
            </p:cNvPicPr>
            <p:nvPr/>
          </p:nvPicPr>
          <p:blipFill>
            <a:blip r:embed="rId7"/>
            <a:stretch>
              <a:fillRect/>
            </a:stretch>
          </p:blipFill>
          <p:spPr>
            <a:xfrm>
              <a:off x="5301741" y="3160342"/>
              <a:ext cx="1377815" cy="1377815"/>
            </a:xfrm>
            <a:prstGeom prst="rect">
              <a:avLst/>
            </a:prstGeom>
          </p:spPr>
        </p:pic>
      </p:grpSp>
      <p:pic>
        <p:nvPicPr>
          <p:cNvPr id="22" name="Picture 21">
            <a:extLst>
              <a:ext uri="{FF2B5EF4-FFF2-40B4-BE49-F238E27FC236}">
                <a16:creationId xmlns:a16="http://schemas.microsoft.com/office/drawing/2014/main" id="{127ABC01-AE12-604D-50C2-5CC9BA5BAAEA}"/>
              </a:ext>
            </a:extLst>
          </p:cNvPr>
          <p:cNvPicPr>
            <a:picLocks noChangeAspect="1"/>
          </p:cNvPicPr>
          <p:nvPr/>
        </p:nvPicPr>
        <p:blipFill>
          <a:blip r:embed="rId8"/>
          <a:stretch>
            <a:fillRect/>
          </a:stretch>
        </p:blipFill>
        <p:spPr>
          <a:xfrm>
            <a:off x="8021613" y="254613"/>
            <a:ext cx="905169" cy="1045023"/>
          </a:xfrm>
          <a:prstGeom prst="rect">
            <a:avLst/>
          </a:prstGeom>
        </p:spPr>
      </p:pic>
    </p:spTree>
    <p:extLst>
      <p:ext uri="{BB962C8B-B14F-4D97-AF65-F5344CB8AC3E}">
        <p14:creationId xmlns:p14="http://schemas.microsoft.com/office/powerpoint/2010/main" val="244844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ác hại của thuốc lá điện tử  VTV24_720pHF">
            <a:hlinkClick r:id="" action="ppaction://media"/>
            <a:extLst>
              <a:ext uri="{FF2B5EF4-FFF2-40B4-BE49-F238E27FC236}">
                <a16:creationId xmlns:a16="http://schemas.microsoft.com/office/drawing/2014/main" id="{682FFDF8-2AAE-F44E-673C-8E2027F8FE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Rectangle: Diagonal Corners Rounded 2">
            <a:extLst>
              <a:ext uri="{FF2B5EF4-FFF2-40B4-BE49-F238E27FC236}">
                <a16:creationId xmlns:a16="http://schemas.microsoft.com/office/drawing/2014/main" id="{881842F0-8C54-6F60-88BA-7D4E9BEEDD5E}"/>
              </a:ext>
            </a:extLst>
          </p:cNvPr>
          <p:cNvSpPr/>
          <p:nvPr/>
        </p:nvSpPr>
        <p:spPr>
          <a:xfrm>
            <a:off x="1587190" y="4177990"/>
            <a:ext cx="5969619" cy="691376"/>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Tác hại của thuốc lá điện tử</a:t>
            </a:r>
          </a:p>
        </p:txBody>
      </p:sp>
    </p:spTree>
    <p:extLst>
      <p:ext uri="{BB962C8B-B14F-4D97-AF65-F5344CB8AC3E}">
        <p14:creationId xmlns:p14="http://schemas.microsoft.com/office/powerpoint/2010/main" val="203777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DDF4B5B-70B0-80ED-52D1-2FF7BAFA1BDE}"/>
              </a:ext>
            </a:extLst>
          </p:cNvPr>
          <p:cNvSpPr txBox="1"/>
          <p:nvPr/>
        </p:nvSpPr>
        <p:spPr>
          <a:xfrm>
            <a:off x="527050" y="516768"/>
            <a:ext cx="3778250"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Thành phần nguyên tố trong phân tử amine gồm: </a:t>
            </a:r>
            <a:endParaRPr lang="en-US" sz="2000">
              <a:latin typeface="+mj-lt"/>
            </a:endParaRPr>
          </a:p>
        </p:txBody>
      </p:sp>
      <p:sp>
        <p:nvSpPr>
          <p:cNvPr id="8" name="Freeform 2">
            <a:extLst>
              <a:ext uri="{FF2B5EF4-FFF2-40B4-BE49-F238E27FC236}">
                <a16:creationId xmlns:a16="http://schemas.microsoft.com/office/drawing/2014/main" id="{FB462742-FC23-66B8-A76A-6B89F1097E96}"/>
              </a:ext>
            </a:extLst>
          </p:cNvPr>
          <p:cNvSpPr/>
          <p:nvPr/>
        </p:nvSpPr>
        <p:spPr>
          <a:xfrm>
            <a:off x="7284462" y="257176"/>
            <a:ext cx="1332488" cy="1465576"/>
          </a:xfrm>
          <a:custGeom>
            <a:avLst/>
            <a:gdLst/>
            <a:ahLst/>
            <a:cxnLst/>
            <a:rect l="l" t="t" r="r" b="b"/>
            <a:pathLst>
              <a:path w="2775178" h="3028844">
                <a:moveTo>
                  <a:pt x="0" y="0"/>
                </a:moveTo>
                <a:lnTo>
                  <a:pt x="2775178" y="0"/>
                </a:lnTo>
                <a:lnTo>
                  <a:pt x="2775178" y="3028843"/>
                </a:lnTo>
                <a:lnTo>
                  <a:pt x="0" y="3028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4">
            <a:extLst>
              <a:ext uri="{FF2B5EF4-FFF2-40B4-BE49-F238E27FC236}">
                <a16:creationId xmlns:a16="http://schemas.microsoft.com/office/drawing/2014/main" id="{2F744D36-788F-C717-2C1D-B0FD13FEC746}"/>
              </a:ext>
            </a:extLst>
          </p:cNvPr>
          <p:cNvSpPr/>
          <p:nvPr/>
        </p:nvSpPr>
        <p:spPr>
          <a:xfrm>
            <a:off x="5860530" y="244906"/>
            <a:ext cx="1332488" cy="1477846"/>
          </a:xfrm>
          <a:custGeom>
            <a:avLst/>
            <a:gdLst/>
            <a:ahLst/>
            <a:cxnLst/>
            <a:rect l="l" t="t" r="r" b="b"/>
            <a:pathLst>
              <a:path w="2775178" h="3026091">
                <a:moveTo>
                  <a:pt x="0" y="0"/>
                </a:moveTo>
                <a:lnTo>
                  <a:pt x="2775178" y="0"/>
                </a:lnTo>
                <a:lnTo>
                  <a:pt x="2775178" y="3026091"/>
                </a:lnTo>
                <a:lnTo>
                  <a:pt x="0" y="30260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1EFEBCB2-6E32-85CA-57E2-3A6F48FC6B8A}"/>
              </a:ext>
            </a:extLst>
          </p:cNvPr>
          <p:cNvSpPr/>
          <p:nvPr/>
        </p:nvSpPr>
        <p:spPr>
          <a:xfrm>
            <a:off x="4447571" y="244906"/>
            <a:ext cx="1321516" cy="1477846"/>
          </a:xfrm>
          <a:custGeom>
            <a:avLst/>
            <a:gdLst/>
            <a:ahLst/>
            <a:cxnLst/>
            <a:rect l="l" t="t" r="r" b="b"/>
            <a:pathLst>
              <a:path w="2752327" h="3001174">
                <a:moveTo>
                  <a:pt x="0" y="0"/>
                </a:moveTo>
                <a:lnTo>
                  <a:pt x="2752327" y="0"/>
                </a:lnTo>
                <a:lnTo>
                  <a:pt x="2752327" y="3001174"/>
                </a:lnTo>
                <a:lnTo>
                  <a:pt x="0" y="30011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11597AE9-0B71-0A91-06A7-2C9AB264219A}"/>
              </a:ext>
            </a:extLst>
          </p:cNvPr>
          <p:cNvSpPr txBox="1"/>
          <p:nvPr/>
        </p:nvSpPr>
        <p:spPr>
          <a:xfrm>
            <a:off x="527048" y="1982276"/>
            <a:ext cx="7235825" cy="400110"/>
          </a:xfrm>
          <a:prstGeom prst="rect">
            <a:avLst/>
          </a:prstGeom>
          <a:noFill/>
        </p:spPr>
        <p:txBody>
          <a:bodyPr wrap="square">
            <a:spAutoFit/>
          </a:bodyPr>
          <a:lstStyle/>
          <a:p>
            <a:pPr marL="342900" indent="-342900" algn="just">
              <a:buFont typeface="Arial" panose="020B0604020202020204" pitchFamily="34" charset="0"/>
              <a:buChar char="•"/>
            </a:pPr>
            <a:r>
              <a:rPr lang="vi-VN" sz="2000">
                <a:solidFill>
                  <a:srgbClr val="000000"/>
                </a:solidFill>
                <a:effectLst/>
                <a:latin typeface="+mn-lt"/>
                <a:ea typeface="Calibri" panose="020F0502020204030204" pitchFamily="34" charset="0"/>
                <a:cs typeface="Times New Roman" panose="02020603050405020304" pitchFamily="18" charset="0"/>
              </a:rPr>
              <a:t>Nhóm chức đặc trưng amine trùng tên với hợp chất amine</a:t>
            </a:r>
            <a:endParaRPr lang="en-US" sz="2000">
              <a:latin typeface="+mn-lt"/>
            </a:endParaRPr>
          </a:p>
        </p:txBody>
      </p:sp>
      <p:sp>
        <p:nvSpPr>
          <p:cNvPr id="18" name="TextBox 17">
            <a:extLst>
              <a:ext uri="{FF2B5EF4-FFF2-40B4-BE49-F238E27FC236}">
                <a16:creationId xmlns:a16="http://schemas.microsoft.com/office/drawing/2014/main" id="{9DBA4B25-1253-55AF-18DC-23997DDD2BC8}"/>
              </a:ext>
            </a:extLst>
          </p:cNvPr>
          <p:cNvSpPr txBox="1"/>
          <p:nvPr/>
        </p:nvSpPr>
        <p:spPr>
          <a:xfrm>
            <a:off x="527048" y="2641910"/>
            <a:ext cx="7235825" cy="400110"/>
          </a:xfrm>
          <a:prstGeom prst="rect">
            <a:avLst/>
          </a:prstGeom>
          <a:noFill/>
        </p:spPr>
        <p:txBody>
          <a:bodyPr wrap="square">
            <a:spAutoFit/>
          </a:bodyPr>
          <a:lstStyle/>
          <a:p>
            <a:pPr marL="342900" indent="-342900" algn="just">
              <a:buFont typeface="Arial" panose="020B0604020202020204" pitchFamily="34" charset="0"/>
              <a:buChar char="•"/>
            </a:pPr>
            <a:r>
              <a:rPr lang="en-US" sz="2000">
                <a:latin typeface="+mn-lt"/>
                <a:ea typeface="Calibri" panose="020F0502020204030204" pitchFamily="34" charset="0"/>
                <a:cs typeface="Times New Roman" panose="02020603050405020304" pitchFamily="18" charset="0"/>
              </a:rPr>
              <a:t>N</a:t>
            </a:r>
            <a:r>
              <a:rPr lang="vi-VN" sz="2000">
                <a:solidFill>
                  <a:srgbClr val="000000"/>
                </a:solidFill>
                <a:effectLst/>
                <a:latin typeface="+mn-lt"/>
                <a:ea typeface="Calibri" panose="020F0502020204030204" pitchFamily="34" charset="0"/>
                <a:cs typeface="Times New Roman" panose="02020603050405020304" pitchFamily="18" charset="0"/>
              </a:rPr>
              <a:t>hóm chức amine</a:t>
            </a:r>
            <a:r>
              <a:rPr lang="en-US" sz="2000">
                <a:solidFill>
                  <a:srgbClr val="000000"/>
                </a:solidFill>
                <a:effectLst/>
                <a:latin typeface="+mn-lt"/>
                <a:ea typeface="Calibri" panose="020F0502020204030204" pitchFamily="34" charset="0"/>
                <a:cs typeface="Times New Roman" panose="02020603050405020304" pitchFamily="18" charset="0"/>
              </a:rPr>
              <a:t>:</a:t>
            </a:r>
            <a:endParaRPr lang="en-US" sz="2000">
              <a:latin typeface="+mn-lt"/>
            </a:endParaRPr>
          </a:p>
        </p:txBody>
      </p:sp>
      <p:grpSp>
        <p:nvGrpSpPr>
          <p:cNvPr id="26" name="Group 25">
            <a:extLst>
              <a:ext uri="{FF2B5EF4-FFF2-40B4-BE49-F238E27FC236}">
                <a16:creationId xmlns:a16="http://schemas.microsoft.com/office/drawing/2014/main" id="{63001F46-182B-5F8F-A512-8264F53D7353}"/>
              </a:ext>
            </a:extLst>
          </p:cNvPr>
          <p:cNvGrpSpPr/>
          <p:nvPr/>
        </p:nvGrpSpPr>
        <p:grpSpPr>
          <a:xfrm>
            <a:off x="827440" y="3197658"/>
            <a:ext cx="3317520" cy="1429074"/>
            <a:chOff x="827440" y="3301544"/>
            <a:chExt cx="3317520" cy="1429074"/>
          </a:xfrm>
        </p:grpSpPr>
        <p:grpSp>
          <p:nvGrpSpPr>
            <p:cNvPr id="23" name="Group 22">
              <a:extLst>
                <a:ext uri="{FF2B5EF4-FFF2-40B4-BE49-F238E27FC236}">
                  <a16:creationId xmlns:a16="http://schemas.microsoft.com/office/drawing/2014/main" id="{42D63E2F-C8F8-2C72-7BA0-D29092EFBD55}"/>
                </a:ext>
              </a:extLst>
            </p:cNvPr>
            <p:cNvGrpSpPr/>
            <p:nvPr/>
          </p:nvGrpSpPr>
          <p:grpSpPr>
            <a:xfrm>
              <a:off x="827440" y="3671975"/>
              <a:ext cx="1353785" cy="766255"/>
              <a:chOff x="446440" y="3301544"/>
              <a:chExt cx="1353785" cy="766255"/>
            </a:xfrm>
          </p:grpSpPr>
          <p:sp>
            <p:nvSpPr>
              <p:cNvPr id="20" name="TextBox 19">
                <a:extLst>
                  <a:ext uri="{FF2B5EF4-FFF2-40B4-BE49-F238E27FC236}">
                    <a16:creationId xmlns:a16="http://schemas.microsoft.com/office/drawing/2014/main" id="{64184FA6-D884-2032-E34C-2DBB2843DA0A}"/>
                  </a:ext>
                </a:extLst>
              </p:cNvPr>
              <p:cNvSpPr txBox="1"/>
              <p:nvPr/>
            </p:nvSpPr>
            <p:spPr>
              <a:xfrm>
                <a:off x="446440" y="3301544"/>
                <a:ext cx="1353785" cy="584775"/>
              </a:xfrm>
              <a:prstGeom prst="rect">
                <a:avLst/>
              </a:prstGeom>
              <a:noFill/>
            </p:spPr>
            <p:txBody>
              <a:bodyPr wrap="square" rtlCol="0">
                <a:spAutoFit/>
              </a:bodyPr>
              <a:lstStyle/>
              <a:p>
                <a:pPr algn="ctr"/>
                <a:r>
                  <a:rPr lang="en-US" sz="3200"/>
                  <a:t>– </a:t>
                </a:r>
                <a:r>
                  <a:rPr lang="en-US" sz="3200" b="1">
                    <a:solidFill>
                      <a:srgbClr val="029059"/>
                    </a:solidFill>
                  </a:rPr>
                  <a:t>N</a:t>
                </a:r>
                <a:r>
                  <a:rPr lang="en-US" sz="3200"/>
                  <a:t> – </a:t>
                </a:r>
                <a:endParaRPr lang="en-US" sz="3200">
                  <a:solidFill>
                    <a:srgbClr val="029059"/>
                  </a:solidFill>
                </a:endParaRPr>
              </a:p>
            </p:txBody>
          </p:sp>
          <p:cxnSp>
            <p:nvCxnSpPr>
              <p:cNvPr id="22" name="Straight Connector 21">
                <a:extLst>
                  <a:ext uri="{FF2B5EF4-FFF2-40B4-BE49-F238E27FC236}">
                    <a16:creationId xmlns:a16="http://schemas.microsoft.com/office/drawing/2014/main" id="{1B617643-2914-025A-B96A-BBD37E4C4376}"/>
                  </a:ext>
                </a:extLst>
              </p:cNvPr>
              <p:cNvCxnSpPr/>
              <p:nvPr/>
            </p:nvCxnSpPr>
            <p:spPr>
              <a:xfrm>
                <a:off x="1123772" y="3839199"/>
                <a:ext cx="0" cy="2286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A3AC355C-EF75-C688-E284-5E0F953B5772}"/>
                </a:ext>
              </a:extLst>
            </p:cNvPr>
            <p:cNvSpPr txBox="1"/>
            <p:nvPr/>
          </p:nvSpPr>
          <p:spPr>
            <a:xfrm>
              <a:off x="2574996" y="3301544"/>
              <a:ext cx="1569964" cy="584775"/>
            </a:xfrm>
            <a:prstGeom prst="rect">
              <a:avLst/>
            </a:prstGeom>
            <a:noFill/>
          </p:spPr>
          <p:txBody>
            <a:bodyPr wrap="square" rtlCol="0">
              <a:spAutoFit/>
            </a:bodyPr>
            <a:lstStyle/>
            <a:p>
              <a:r>
                <a:rPr lang="en-US" sz="3200"/>
                <a:t>– </a:t>
              </a:r>
              <a:r>
                <a:rPr lang="en-US" sz="3200" b="1">
                  <a:solidFill>
                    <a:srgbClr val="029059"/>
                  </a:solidFill>
                </a:rPr>
                <a:t>NH</a:t>
              </a:r>
              <a:r>
                <a:rPr lang="en-US" sz="3200"/>
                <a:t> – </a:t>
              </a:r>
              <a:endParaRPr lang="en-US" sz="3200">
                <a:solidFill>
                  <a:srgbClr val="029059"/>
                </a:solidFill>
              </a:endParaRPr>
            </a:p>
          </p:txBody>
        </p:sp>
        <p:sp>
          <p:nvSpPr>
            <p:cNvPr id="25" name="TextBox 24">
              <a:extLst>
                <a:ext uri="{FF2B5EF4-FFF2-40B4-BE49-F238E27FC236}">
                  <a16:creationId xmlns:a16="http://schemas.microsoft.com/office/drawing/2014/main" id="{729F1AD5-6391-4DF5-C0D8-734683003BF9}"/>
                </a:ext>
              </a:extLst>
            </p:cNvPr>
            <p:cNvSpPr txBox="1"/>
            <p:nvPr/>
          </p:nvSpPr>
          <p:spPr>
            <a:xfrm>
              <a:off x="2574996" y="4145843"/>
              <a:ext cx="1569964" cy="584775"/>
            </a:xfrm>
            <a:prstGeom prst="rect">
              <a:avLst/>
            </a:prstGeom>
            <a:noFill/>
          </p:spPr>
          <p:txBody>
            <a:bodyPr wrap="square" rtlCol="0">
              <a:spAutoFit/>
            </a:bodyPr>
            <a:lstStyle/>
            <a:p>
              <a:r>
                <a:rPr lang="en-US" sz="3200"/>
                <a:t>– </a:t>
              </a:r>
              <a:r>
                <a:rPr lang="en-US" sz="3200" b="1">
                  <a:solidFill>
                    <a:srgbClr val="029059"/>
                  </a:solidFill>
                </a:rPr>
                <a:t>NH</a:t>
              </a:r>
              <a:r>
                <a:rPr lang="en-US" sz="3200" b="1" baseline="-25000">
                  <a:solidFill>
                    <a:srgbClr val="029059"/>
                  </a:solidFill>
                </a:rPr>
                <a:t>2</a:t>
              </a:r>
              <a:r>
                <a:rPr lang="en-US" sz="3200"/>
                <a:t> </a:t>
              </a:r>
              <a:endParaRPr lang="en-US" sz="3200">
                <a:solidFill>
                  <a:srgbClr val="029059"/>
                </a:solidFill>
              </a:endParaRPr>
            </a:p>
          </p:txBody>
        </p:sp>
      </p:grpSp>
      <p:grpSp>
        <p:nvGrpSpPr>
          <p:cNvPr id="30" name="Group 29">
            <a:extLst>
              <a:ext uri="{FF2B5EF4-FFF2-40B4-BE49-F238E27FC236}">
                <a16:creationId xmlns:a16="http://schemas.microsoft.com/office/drawing/2014/main" id="{DA049446-6CBF-5863-BFD5-455F6E300EC0}"/>
              </a:ext>
            </a:extLst>
          </p:cNvPr>
          <p:cNvGrpSpPr/>
          <p:nvPr/>
        </p:nvGrpSpPr>
        <p:grpSpPr>
          <a:xfrm>
            <a:off x="4305300" y="3645363"/>
            <a:ext cx="4605269" cy="460381"/>
            <a:chOff x="4538731" y="3645363"/>
            <a:chExt cx="4605269" cy="460381"/>
          </a:xfrm>
        </p:grpSpPr>
        <p:sp>
          <p:nvSpPr>
            <p:cNvPr id="27" name="Arrow: Right 26">
              <a:extLst>
                <a:ext uri="{FF2B5EF4-FFF2-40B4-BE49-F238E27FC236}">
                  <a16:creationId xmlns:a16="http://schemas.microsoft.com/office/drawing/2014/main" id="{A8153870-A95B-9A93-4193-E7CB5B8C9FA3}"/>
                </a:ext>
              </a:extLst>
            </p:cNvPr>
            <p:cNvSpPr/>
            <p:nvPr/>
          </p:nvSpPr>
          <p:spPr>
            <a:xfrm>
              <a:off x="4538731" y="3645363"/>
              <a:ext cx="948254" cy="460381"/>
            </a:xfrm>
            <a:prstGeom prst="rightArrow">
              <a:avLst>
                <a:gd name="adj1" fmla="val 45214"/>
                <a:gd name="adj2" fmla="val 80650"/>
              </a:avLst>
            </a:prstGeom>
            <a:solidFill>
              <a:srgbClr val="FEC76A">
                <a:lumMod val="75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29" name="TextBox 28">
              <a:extLst>
                <a:ext uri="{FF2B5EF4-FFF2-40B4-BE49-F238E27FC236}">
                  <a16:creationId xmlns:a16="http://schemas.microsoft.com/office/drawing/2014/main" id="{3C023E30-E5F1-B99C-D4D4-7956FD362085}"/>
                </a:ext>
              </a:extLst>
            </p:cNvPr>
            <p:cNvSpPr txBox="1"/>
            <p:nvPr/>
          </p:nvSpPr>
          <p:spPr>
            <a:xfrm>
              <a:off x="5486985" y="3660421"/>
              <a:ext cx="3657015" cy="400110"/>
            </a:xfrm>
            <a:prstGeom prst="rect">
              <a:avLst/>
            </a:prstGeom>
            <a:noFill/>
          </p:spPr>
          <p:txBody>
            <a:bodyPr wrap="square">
              <a:spAutoFit/>
            </a:bodyPr>
            <a:lstStyle/>
            <a:p>
              <a:pPr algn="ctr"/>
              <a:r>
                <a:rPr lang="en-US" sz="2000"/>
                <a:t>liên kết với gốc hydrocarbon.</a:t>
              </a:r>
            </a:p>
          </p:txBody>
        </p:sp>
      </p:grpSp>
    </p:spTree>
    <p:extLst>
      <p:ext uri="{BB962C8B-B14F-4D97-AF65-F5344CB8AC3E}">
        <p14:creationId xmlns:p14="http://schemas.microsoft.com/office/powerpoint/2010/main" val="177071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2" grpId="0" animBg="1"/>
      <p:bldP spid="15" grpId="0" animBg="1"/>
      <p:bldP spid="17" grpId="0"/>
      <p:bldP spid="1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ea typeface="+mn-ea"/>
              </a:endParaRPr>
            </a:p>
          </p:txBody>
        </p:sp>
      </p:grpSp>
      <p:grpSp>
        <p:nvGrpSpPr>
          <p:cNvPr id="164" name="Google Shape;164;p1"/>
          <p:cNvGrpSpPr/>
          <p:nvPr/>
        </p:nvGrpSpPr>
        <p:grpSpPr>
          <a:xfrm>
            <a:off x="586884" y="3617470"/>
            <a:ext cx="4786680"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dirty="0">
                  <a:solidFill>
                    <a:srgbClr val="0070C0"/>
                  </a:solidFill>
                  <a:hlinkClick r:id="rId3">
                    <a:extLst>
                      <a:ext uri="{A12FA001-AC4F-418D-AE19-62706E023703}">
                        <ahyp:hlinkClr xmlns:ahyp="http://schemas.microsoft.com/office/drawing/2018/hyperlinkcolor" xmlns="" val="tx"/>
                      </a:ext>
                    </a:extLst>
                  </a:hlinkClick>
                </a:rPr>
                <a:t>https://kenhgiaovien.com/</a:t>
              </a:r>
              <a:r>
                <a:rPr lang="en-US" sz="1800" dirty="0">
                  <a:solidFill>
                    <a:srgbClr val="0070C0"/>
                  </a:solidFill>
                </a:rPr>
                <a:t> </a:t>
              </a:r>
              <a:endParaRPr sz="1050" dirty="0">
                <a:solidFill>
                  <a:srgbClr val="0070C0"/>
                </a:solidFill>
                <a:ea typeface="+mn-ea"/>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8" indent="-342918" algn="just" defTabSz="685800">
              <a:lnSpc>
                <a:spcPct val="150000"/>
              </a:lnSpc>
              <a:buSzPts val="2400"/>
              <a:buFont typeface="Arial"/>
              <a:buChar char="•"/>
            </a:pPr>
            <a:r>
              <a:rPr lang="en-US" sz="1800" dirty="0" err="1"/>
              <a:t>Bài</a:t>
            </a:r>
            <a:r>
              <a:rPr lang="en-US" sz="1800" dirty="0"/>
              <a:t> </a:t>
            </a:r>
            <a:r>
              <a:rPr lang="en-US" sz="1800" dirty="0" err="1"/>
              <a:t>giảng</a:t>
            </a:r>
            <a:r>
              <a:rPr lang="en-US" sz="1800" dirty="0"/>
              <a:t> </a:t>
            </a:r>
            <a:r>
              <a:rPr lang="en-US" sz="1800" dirty="0" err="1"/>
              <a:t>và</a:t>
            </a:r>
            <a:r>
              <a:rPr lang="en-US" sz="1800" dirty="0"/>
              <a:t> </a:t>
            </a:r>
            <a:r>
              <a:rPr lang="en-US" sz="1800" dirty="0" err="1"/>
              <a:t>giáo</a:t>
            </a:r>
            <a:r>
              <a:rPr lang="en-US" sz="1800" dirty="0"/>
              <a:t> </a:t>
            </a:r>
            <a:r>
              <a:rPr lang="en-US" sz="1800" dirty="0" err="1"/>
              <a:t>án</a:t>
            </a:r>
            <a:r>
              <a:rPr lang="en-US" sz="1800" dirty="0"/>
              <a:t> </a:t>
            </a:r>
            <a:r>
              <a:rPr lang="en-US" sz="1800" dirty="0" err="1"/>
              <a:t>này</a:t>
            </a:r>
            <a:r>
              <a:rPr lang="en-US" sz="1800" dirty="0"/>
              <a:t> </a:t>
            </a:r>
            <a:r>
              <a:rPr lang="en-US" sz="1800" dirty="0" err="1"/>
              <a:t>chỉ</a:t>
            </a:r>
            <a:r>
              <a:rPr lang="en-US" sz="1800" dirty="0"/>
              <a:t> </a:t>
            </a:r>
            <a:r>
              <a:rPr lang="en-US" sz="1800" dirty="0" err="1"/>
              <a:t>có</a:t>
            </a:r>
            <a:r>
              <a:rPr lang="en-US" sz="1800" dirty="0"/>
              <a:t> </a:t>
            </a:r>
            <a:r>
              <a:rPr lang="en-US" sz="1800" dirty="0" err="1"/>
              <a:t>duy</a:t>
            </a:r>
            <a:r>
              <a:rPr lang="en-US" sz="1800" dirty="0"/>
              <a:t> </a:t>
            </a:r>
            <a:r>
              <a:rPr lang="en-US" sz="1800" dirty="0" err="1"/>
              <a:t>nhất</a:t>
            </a:r>
            <a:r>
              <a:rPr lang="en-US" sz="1800" dirty="0"/>
              <a:t> </a:t>
            </a:r>
            <a:r>
              <a:rPr lang="en-US" sz="1800" dirty="0" err="1"/>
              <a:t>trên</a:t>
            </a:r>
            <a:r>
              <a:rPr lang="en-US" sz="1800" dirty="0"/>
              <a:t> </a:t>
            </a:r>
            <a:r>
              <a:rPr lang="en-US" sz="1800" b="1" dirty="0"/>
              <a:t>kenhgiaovien.com </a:t>
            </a:r>
            <a:endParaRPr sz="1800" b="1" dirty="0"/>
          </a:p>
          <a:p>
            <a:pPr marL="342918" indent="-342918" algn="just" defTabSz="685800">
              <a:lnSpc>
                <a:spcPct val="150000"/>
              </a:lnSpc>
              <a:buSzPts val="2400"/>
              <a:buFont typeface="Arial"/>
              <a:buChar char="•"/>
            </a:pPr>
            <a:r>
              <a:rPr lang="en-US" sz="1800" dirty="0" err="1"/>
              <a:t>Bất</a:t>
            </a:r>
            <a:r>
              <a:rPr lang="en-US" sz="1800" dirty="0"/>
              <a:t> </a:t>
            </a:r>
            <a:r>
              <a:rPr lang="en-US" sz="1800" dirty="0" err="1"/>
              <a:t>cứ</a:t>
            </a:r>
            <a:r>
              <a:rPr lang="en-US" sz="1800" dirty="0"/>
              <a:t> </a:t>
            </a:r>
            <a:r>
              <a:rPr lang="en-US" sz="1800" dirty="0" err="1"/>
              <a:t>nơi</a:t>
            </a:r>
            <a:r>
              <a:rPr lang="en-US" sz="1800" dirty="0"/>
              <a:t> </a:t>
            </a:r>
            <a:r>
              <a:rPr lang="en-US" sz="1800" dirty="0" err="1"/>
              <a:t>nào</a:t>
            </a:r>
            <a:r>
              <a:rPr lang="en-US" sz="1800" dirty="0"/>
              <a:t> </a:t>
            </a:r>
            <a:r>
              <a:rPr lang="en-US" sz="1800" dirty="0" err="1"/>
              <a:t>đăng</a:t>
            </a:r>
            <a:r>
              <a:rPr lang="en-US" sz="1800" dirty="0"/>
              <a:t> </a:t>
            </a:r>
            <a:r>
              <a:rPr lang="en-US" sz="1800" dirty="0" err="1"/>
              <a:t>bán</a:t>
            </a:r>
            <a:r>
              <a:rPr lang="en-US" sz="1800" dirty="0"/>
              <a:t> </a:t>
            </a:r>
            <a:r>
              <a:rPr lang="en-US" sz="1800" dirty="0" err="1"/>
              <a:t>lại</a:t>
            </a:r>
            <a:r>
              <a:rPr lang="en-US" sz="1800" dirty="0"/>
              <a:t> </a:t>
            </a:r>
            <a:r>
              <a:rPr lang="en-US" sz="1800" dirty="0" err="1"/>
              <a:t>đều</a:t>
            </a:r>
            <a:r>
              <a:rPr lang="en-US" sz="1800" dirty="0"/>
              <a:t> </a:t>
            </a:r>
            <a:r>
              <a:rPr lang="en-US" sz="1800" dirty="0" err="1"/>
              <a:t>là</a:t>
            </a:r>
            <a:r>
              <a:rPr lang="en-US" sz="1800" dirty="0"/>
              <a:t> </a:t>
            </a:r>
            <a:r>
              <a:rPr lang="en-US" sz="1800" dirty="0" err="1"/>
              <a:t>đánh</a:t>
            </a:r>
            <a:r>
              <a:rPr lang="en-US" sz="1800" dirty="0"/>
              <a:t> </a:t>
            </a:r>
            <a:r>
              <a:rPr lang="en-US" sz="1800" dirty="0" err="1"/>
              <a:t>cắp</a:t>
            </a:r>
            <a:r>
              <a:rPr lang="en-US" sz="1800" dirty="0"/>
              <a:t> </a:t>
            </a:r>
            <a:r>
              <a:rPr lang="en-US" sz="1800" dirty="0" err="1"/>
              <a:t>bản</a:t>
            </a:r>
            <a:r>
              <a:rPr lang="en-US" sz="1800" dirty="0"/>
              <a:t> </a:t>
            </a:r>
            <a:r>
              <a:rPr lang="en-US" sz="1800" dirty="0" err="1"/>
              <a:t>quyền</a:t>
            </a:r>
            <a:r>
              <a:rPr lang="en-US" sz="1800" dirty="0"/>
              <a:t> </a:t>
            </a:r>
            <a:r>
              <a:rPr lang="en-US" sz="1800" dirty="0" err="1"/>
              <a:t>và</a:t>
            </a:r>
            <a:r>
              <a:rPr lang="en-US" sz="1800" dirty="0"/>
              <a:t> </a:t>
            </a:r>
            <a:r>
              <a:rPr lang="en-US" sz="1800" dirty="0" err="1"/>
              <a:t>hưởng</a:t>
            </a:r>
            <a:r>
              <a:rPr lang="en-US" sz="1800" dirty="0"/>
              <a:t> </a:t>
            </a:r>
            <a:r>
              <a:rPr lang="en-US" sz="1800" dirty="0" err="1"/>
              <a:t>lợi</a:t>
            </a:r>
            <a:r>
              <a:rPr lang="en-US" sz="1800" dirty="0"/>
              <a:t> </a:t>
            </a:r>
            <a:r>
              <a:rPr lang="en-US" sz="1800" dirty="0" err="1"/>
              <a:t>bất</a:t>
            </a:r>
            <a:r>
              <a:rPr lang="en-US" sz="1800" dirty="0"/>
              <a:t> </a:t>
            </a:r>
            <a:r>
              <a:rPr lang="en-US" sz="1800" dirty="0" err="1"/>
              <a:t>chính</a:t>
            </a:r>
            <a:r>
              <a:rPr lang="en-US" sz="1800" dirty="0"/>
              <a:t> </a:t>
            </a:r>
            <a:r>
              <a:rPr lang="en-US" sz="1800" dirty="0" err="1"/>
              <a:t>trên</a:t>
            </a:r>
            <a:r>
              <a:rPr lang="en-US" sz="1800" dirty="0"/>
              <a:t> </a:t>
            </a:r>
            <a:r>
              <a:rPr lang="en-US" sz="1800" dirty="0" err="1"/>
              <a:t>công</a:t>
            </a:r>
            <a:r>
              <a:rPr lang="en-US" sz="1800" dirty="0"/>
              <a:t> </a:t>
            </a:r>
            <a:r>
              <a:rPr lang="en-US" sz="1800" dirty="0" err="1"/>
              <a:t>sức</a:t>
            </a:r>
            <a:r>
              <a:rPr lang="en-US" sz="1800" dirty="0"/>
              <a:t> </a:t>
            </a:r>
            <a:r>
              <a:rPr lang="en-US" sz="1800" dirty="0" err="1"/>
              <a:t>của</a:t>
            </a:r>
            <a:r>
              <a:rPr lang="en-US" sz="1800" dirty="0"/>
              <a:t> </a:t>
            </a:r>
            <a:r>
              <a:rPr lang="en-US" sz="1800" dirty="0" err="1"/>
              <a:t>giáo</a:t>
            </a:r>
            <a:r>
              <a:rPr lang="en-US" sz="1800" dirty="0"/>
              <a:t> </a:t>
            </a:r>
            <a:r>
              <a:rPr lang="en-US" sz="1800" dirty="0" err="1"/>
              <a:t>viên</a:t>
            </a:r>
            <a:r>
              <a:rPr lang="en-US" sz="1800" dirty="0"/>
              <a:t>. </a:t>
            </a:r>
            <a:endParaRPr sz="1050" dirty="0">
              <a:ea typeface="+mn-ea"/>
            </a:endParaRPr>
          </a:p>
          <a:p>
            <a:pPr marL="342918" indent="-342918" algn="just" defTabSz="685800">
              <a:lnSpc>
                <a:spcPct val="150000"/>
              </a:lnSpc>
              <a:buSzPts val="2400"/>
              <a:buFont typeface="Arial"/>
              <a:buChar char="•"/>
            </a:pPr>
            <a:r>
              <a:rPr lang="en-US" sz="1800" dirty="0" err="1"/>
              <a:t>Vui</a:t>
            </a:r>
            <a:r>
              <a:rPr lang="en-US" sz="1800" dirty="0"/>
              <a:t> </a:t>
            </a:r>
            <a:r>
              <a:rPr lang="en-US" sz="1800" dirty="0" err="1"/>
              <a:t>lòng</a:t>
            </a:r>
            <a:r>
              <a:rPr lang="en-US" sz="1800" dirty="0"/>
              <a:t> </a:t>
            </a:r>
            <a:r>
              <a:rPr lang="en-US" sz="1800" dirty="0" err="1"/>
              <a:t>không</a:t>
            </a:r>
            <a:r>
              <a:rPr lang="en-US" sz="1800" dirty="0"/>
              <a:t> </a:t>
            </a:r>
            <a:r>
              <a:rPr lang="en-US" sz="1800" dirty="0" err="1"/>
              <a:t>tiếp</a:t>
            </a:r>
            <a:r>
              <a:rPr lang="en-US" sz="1800" dirty="0"/>
              <a:t> </a:t>
            </a:r>
            <a:r>
              <a:rPr lang="en-US" sz="1800" dirty="0" err="1"/>
              <a:t>tay</a:t>
            </a:r>
            <a:r>
              <a:rPr lang="en-US" sz="1800" dirty="0"/>
              <a:t> </a:t>
            </a:r>
            <a:r>
              <a:rPr lang="en-US" sz="1800" dirty="0" err="1"/>
              <a:t>cho</a:t>
            </a:r>
            <a:r>
              <a:rPr lang="en-US" sz="1800" dirty="0"/>
              <a:t> </a:t>
            </a:r>
            <a:r>
              <a:rPr lang="en-US" sz="1800" dirty="0" err="1"/>
              <a:t>hành</a:t>
            </a:r>
            <a:r>
              <a:rPr lang="en-US" sz="1800" dirty="0"/>
              <a:t> vi </a:t>
            </a:r>
            <a:r>
              <a:rPr lang="en-US" sz="1800" dirty="0" err="1"/>
              <a:t>xấu</a:t>
            </a:r>
            <a:r>
              <a:rPr lang="en-US" sz="1800" dirty="0"/>
              <a:t>.</a:t>
            </a:r>
            <a:endParaRPr sz="1050" dirty="0">
              <a:ea typeface="+mn-ea"/>
            </a:endParaRPr>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1" cy="35388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0" y="0"/>
            <a:ext cx="3832573" cy="2103125"/>
          </a:xfrm>
          <a:custGeom>
            <a:avLst/>
            <a:gdLst/>
            <a:ahLst/>
            <a:cxnLst/>
            <a:rect l="l" t="t" r="r" b="b"/>
            <a:pathLst>
              <a:path w="7665146" h="4206249">
                <a:moveTo>
                  <a:pt x="0" y="0"/>
                </a:moveTo>
                <a:lnTo>
                  <a:pt x="7665146" y="0"/>
                </a:lnTo>
                <a:lnTo>
                  <a:pt x="7665146" y="4206249"/>
                </a:lnTo>
                <a:lnTo>
                  <a:pt x="0" y="4206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4" name="Group 14"/>
          <p:cNvGrpSpPr/>
          <p:nvPr/>
        </p:nvGrpSpPr>
        <p:grpSpPr>
          <a:xfrm>
            <a:off x="1342238" y="1005988"/>
            <a:ext cx="6459525" cy="3131524"/>
            <a:chOff x="0" y="0"/>
            <a:chExt cx="3803825" cy="1844063"/>
          </a:xfrm>
        </p:grpSpPr>
        <p:sp>
          <p:nvSpPr>
            <p:cNvPr id="15" name="Freeform 15"/>
            <p:cNvSpPr/>
            <p:nvPr/>
          </p:nvSpPr>
          <p:spPr>
            <a:xfrm>
              <a:off x="0" y="0"/>
              <a:ext cx="3803825" cy="1844063"/>
            </a:xfrm>
            <a:custGeom>
              <a:avLst/>
              <a:gdLst/>
              <a:ahLst/>
              <a:cxnLst/>
              <a:rect l="l" t="t" r="r" b="b"/>
              <a:pathLst>
                <a:path w="3803825" h="1844063">
                  <a:moveTo>
                    <a:pt x="8989" y="0"/>
                  </a:moveTo>
                  <a:lnTo>
                    <a:pt x="3794836" y="0"/>
                  </a:lnTo>
                  <a:cubicBezTo>
                    <a:pt x="3797220" y="0"/>
                    <a:pt x="3799506" y="947"/>
                    <a:pt x="3801192" y="2633"/>
                  </a:cubicBezTo>
                  <a:cubicBezTo>
                    <a:pt x="3802878" y="4319"/>
                    <a:pt x="3803825" y="6605"/>
                    <a:pt x="3803825" y="8989"/>
                  </a:cubicBezTo>
                  <a:lnTo>
                    <a:pt x="3803825" y="1835074"/>
                  </a:lnTo>
                  <a:cubicBezTo>
                    <a:pt x="3803825" y="1837458"/>
                    <a:pt x="3802878" y="1839744"/>
                    <a:pt x="3801192" y="1841430"/>
                  </a:cubicBezTo>
                  <a:cubicBezTo>
                    <a:pt x="3799506" y="1843116"/>
                    <a:pt x="3797220" y="1844063"/>
                    <a:pt x="3794836" y="1844063"/>
                  </a:cubicBezTo>
                  <a:lnTo>
                    <a:pt x="8989" y="1844063"/>
                  </a:lnTo>
                  <a:cubicBezTo>
                    <a:pt x="6605" y="1844063"/>
                    <a:pt x="4319" y="1843116"/>
                    <a:pt x="2633" y="1841430"/>
                  </a:cubicBezTo>
                  <a:cubicBezTo>
                    <a:pt x="947" y="1839744"/>
                    <a:pt x="0" y="1837458"/>
                    <a:pt x="0" y="1835074"/>
                  </a:cubicBezTo>
                  <a:lnTo>
                    <a:pt x="0" y="8989"/>
                  </a:lnTo>
                  <a:cubicBezTo>
                    <a:pt x="0" y="6605"/>
                    <a:pt x="947" y="4319"/>
                    <a:pt x="2633" y="2633"/>
                  </a:cubicBezTo>
                  <a:cubicBezTo>
                    <a:pt x="4319" y="947"/>
                    <a:pt x="6605" y="0"/>
                    <a:pt x="8989" y="0"/>
                  </a:cubicBezTo>
                  <a:close/>
                </a:path>
              </a:pathLst>
            </a:custGeom>
            <a:solidFill>
              <a:schemeClr val="bg2">
                <a:lumMod val="50000"/>
              </a:schemeClr>
            </a:solidFill>
          </p:spPr>
          <p:txBody>
            <a:bodyPr/>
            <a:lstStyle/>
            <a:p>
              <a:endParaRPr lang="en-US"/>
            </a:p>
          </p:txBody>
        </p:sp>
        <p:sp>
          <p:nvSpPr>
            <p:cNvPr id="16" name="TextBox 16"/>
            <p:cNvSpPr txBox="1"/>
            <p:nvPr/>
          </p:nvSpPr>
          <p:spPr>
            <a:xfrm>
              <a:off x="0" y="-38100"/>
              <a:ext cx="3803825" cy="1882163"/>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endParaRPr>
            </a:p>
          </p:txBody>
        </p:sp>
      </p:grpSp>
      <p:sp>
        <p:nvSpPr>
          <p:cNvPr id="18" name="TextBox 18"/>
          <p:cNvSpPr txBox="1"/>
          <p:nvPr/>
        </p:nvSpPr>
        <p:spPr>
          <a:xfrm>
            <a:off x="2287447" y="2224807"/>
            <a:ext cx="4569106" cy="589905"/>
          </a:xfrm>
          <a:prstGeom prst="rect">
            <a:avLst/>
          </a:prstGeom>
        </p:spPr>
        <p:txBody>
          <a:bodyPr lIns="0" tIns="0" rIns="0" bIns="0" rtlCol="0" anchor="t">
            <a:spAutoFit/>
          </a:bodyPr>
          <a:lstStyle/>
          <a:p>
            <a:pPr algn="ctr" defTabSz="457200">
              <a:lnSpc>
                <a:spcPts val="4560"/>
              </a:lnSpc>
              <a:buClrTx/>
            </a:pPr>
            <a:r>
              <a:rPr lang="en-US" sz="4000" b="1" kern="1200" dirty="0">
                <a:solidFill>
                  <a:srgbClr val="FBFAF5"/>
                </a:solidFill>
                <a:latin typeface="Arial" panose="020B0604020202020204" pitchFamily="34" charset="0"/>
                <a:ea typeface="Quicksand"/>
                <a:cs typeface="Arial" panose="020B0604020202020204" pitchFamily="34" charset="0"/>
                <a:sym typeface="Quicksand"/>
              </a:rPr>
              <a:t>LUYỆN TẬP</a:t>
            </a:r>
          </a:p>
        </p:txBody>
      </p:sp>
      <p:sp>
        <p:nvSpPr>
          <p:cNvPr id="25" name="Freeform 25"/>
          <p:cNvSpPr/>
          <p:nvPr/>
        </p:nvSpPr>
        <p:spPr>
          <a:xfrm>
            <a:off x="1684555" y="1393995"/>
            <a:ext cx="463463" cy="463463"/>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DC3A79E3-60B6-CCE9-2B35-CFD35E90C120}"/>
              </a:ext>
            </a:extLst>
          </p:cNvPr>
          <p:cNvPicPr>
            <a:picLocks noChangeAspect="1"/>
          </p:cNvPicPr>
          <p:nvPr/>
        </p:nvPicPr>
        <p:blipFill>
          <a:blip r:embed="rId6"/>
          <a:stretch>
            <a:fillRect/>
          </a:stretch>
        </p:blipFill>
        <p:spPr>
          <a:xfrm>
            <a:off x="6479175" y="3080790"/>
            <a:ext cx="2139881" cy="1761897"/>
          </a:xfrm>
          <a:prstGeom prst="rect">
            <a:avLst/>
          </a:prstGeom>
        </p:spPr>
      </p:pic>
    </p:spTree>
    <p:extLst>
      <p:ext uri="{BB962C8B-B14F-4D97-AF65-F5344CB8AC3E}">
        <p14:creationId xmlns:p14="http://schemas.microsoft.com/office/powerpoint/2010/main" val="270900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861416" y="2290157"/>
            <a:ext cx="3644975" cy="1114775"/>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514600" y="5415754"/>
              <a:ext cx="5867400" cy="861774"/>
            </a:xfrm>
            <a:prstGeom prst="rect">
              <a:avLst/>
            </a:prstGeom>
            <a:noFill/>
          </p:spPr>
          <p:txBody>
            <a:bodyPr wrap="square">
              <a:spAutoFit/>
            </a:bodyPr>
            <a:lstStyle/>
            <a:p>
              <a:pPr defTabSz="457200">
                <a:buClrTx/>
              </a:pP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4972320" y="2286943"/>
            <a:ext cx="3644975" cy="1114775"/>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397654" y="5415752"/>
              <a:ext cx="6081458" cy="861774"/>
            </a:xfrm>
            <a:prstGeom prst="rect">
              <a:avLst/>
            </a:prstGeom>
            <a:noFill/>
          </p:spPr>
          <p:txBody>
            <a:bodyPr wrap="square">
              <a:spAutoFit/>
            </a:bodyPr>
            <a:lstStyle/>
            <a:p>
              <a:pPr defTabSz="457200">
                <a:buClrTx/>
              </a:pP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Gốc</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hydrocarbon.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861415" y="3674326"/>
            <a:ext cx="3644975" cy="1114775"/>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514600" y="8207088"/>
              <a:ext cx="4058982" cy="861774"/>
            </a:xfrm>
            <a:prstGeom prst="rect">
              <a:avLst/>
            </a:prstGeom>
            <a:noFill/>
          </p:spPr>
          <p:txBody>
            <a:bodyPr wrap="square">
              <a:spAutoFit/>
            </a:bodyPr>
            <a:lstStyle/>
            <a:p>
              <a:pPr algn="just" defTabSz="457200">
                <a:buClrTx/>
              </a:pP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Gốc</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carbonyl.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4972320" y="3671112"/>
            <a:ext cx="3644976" cy="1114775"/>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397652" y="8228368"/>
              <a:ext cx="3312207"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Cu(OH)</a:t>
              </a:r>
              <a:r>
                <a:rPr lang="en-US" sz="2200" kern="1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7" y="322552"/>
            <a:ext cx="7908631" cy="1652061"/>
            <a:chOff x="1428750" y="708800"/>
            <a:chExt cx="15817261" cy="3304121"/>
          </a:xfrm>
        </p:grpSpPr>
        <p:grpSp>
          <p:nvGrpSpPr>
            <p:cNvPr id="13" name="Group 13"/>
            <p:cNvGrpSpPr/>
            <p:nvPr/>
          </p:nvGrpSpPr>
          <p:grpSpPr>
            <a:xfrm>
              <a:off x="1428750" y="1318439"/>
              <a:ext cx="15817261" cy="2694482"/>
              <a:chOff x="0" y="-90621"/>
              <a:chExt cx="4657161" cy="793351"/>
            </a:xfrm>
          </p:grpSpPr>
          <p:sp>
            <p:nvSpPr>
              <p:cNvPr id="14" name="Freeform 14"/>
              <p:cNvSpPr/>
              <p:nvPr/>
            </p:nvSpPr>
            <p:spPr>
              <a:xfrm>
                <a:off x="0" y="-90621"/>
                <a:ext cx="4657161" cy="793351"/>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bg2">
                  <a:lumMod val="75000"/>
                </a:schemeClr>
              </a:solidFill>
            </p:spPr>
            <p:txBody>
              <a:bodyPr/>
              <a:lstStyle/>
              <a:p>
                <a:endParaRPr lang="en-US"/>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50" y="708800"/>
              <a:ext cx="3981450" cy="1367188"/>
              <a:chOff x="0" y="-38100"/>
              <a:chExt cx="1898701" cy="402549"/>
            </a:xfrm>
          </p:grpSpPr>
          <p:sp>
            <p:nvSpPr>
              <p:cNvPr id="17" name="Freeform 17"/>
              <p:cNvSpPr/>
              <p:nvPr/>
            </p:nvSpPr>
            <p:spPr>
              <a:xfrm>
                <a:off x="0" y="-37184"/>
                <a:ext cx="1620667"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bg2">
                  <a:lumMod val="5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8" y="917590"/>
              <a:ext cx="2558884" cy="736356"/>
            </a:xfrm>
            <a:prstGeom prst="rect">
              <a:avLst/>
            </a:prstGeom>
          </p:spPr>
          <p:txBody>
            <a:bodyPr wrap="square" lIns="0" tIns="0" rIns="0" bIns="0" rtlCol="0" anchor="t">
              <a:spAutoFit/>
            </a:bodyPr>
            <a:lstStyle/>
            <a:p>
              <a:pPr algn="ctr" defTabSz="457200">
                <a:lnSpc>
                  <a:spcPts val="3080"/>
                </a:lnSpc>
                <a:buClrTx/>
              </a:pPr>
              <a:r>
                <a:rPr lang="en-US" sz="2400" b="1" kern="1200"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rPr>
                <a:t> 1:</a:t>
              </a:r>
            </a:p>
          </p:txBody>
        </p:sp>
        <p:sp>
          <p:nvSpPr>
            <p:cNvPr id="21" name="TextBox 21"/>
            <p:cNvSpPr txBox="1"/>
            <p:nvPr/>
          </p:nvSpPr>
          <p:spPr>
            <a:xfrm>
              <a:off x="2291298" y="2014990"/>
              <a:ext cx="14092163" cy="1668791"/>
            </a:xfrm>
            <a:prstGeom prst="rect">
              <a:avLst/>
            </a:prstGeom>
          </p:spPr>
          <p:txBody>
            <a:bodyPr wrap="square" lIns="0" tIns="0" rIns="0" bIns="0" rtlCol="0" anchor="ctr">
              <a:spAutoFit/>
            </a:bodyPr>
            <a:lstStyle/>
            <a:p>
              <a:pPr marL="0" marR="0" algn="just">
                <a:lnSpc>
                  <a:spcPct val="130000"/>
                </a:lnSpc>
                <a:spcBef>
                  <a:spcPts val="0"/>
                </a:spcBef>
                <a:spcAft>
                  <a:spcPts val="0"/>
                </a:spcAft>
              </a:pP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Để thu được amine, ta thay thế một hay nhiều nguyên tử hydrogen trong phân tử ammonia bằng</a:t>
              </a:r>
              <a:endPar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4745902" y="2174685"/>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636937" y="2138453"/>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3526143"/>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4745265" y="3526143"/>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355772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56823A"/>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861416" y="2290157"/>
            <a:ext cx="3644975" cy="1114775"/>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514600" y="5415754"/>
              <a:ext cx="5867400"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Liên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kết</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ion.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4972320" y="2286943"/>
            <a:ext cx="3644975" cy="1114775"/>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397654" y="5415752"/>
              <a:ext cx="6081458"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Liên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kết</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cộng</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hóa</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trị</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861415" y="3674326"/>
            <a:ext cx="3644975" cy="1114775"/>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514600" y="8207088"/>
              <a:ext cx="4785380" cy="861774"/>
            </a:xfrm>
            <a:prstGeom prst="rect">
              <a:avLst/>
            </a:prstGeom>
            <a:noFill/>
          </p:spPr>
          <p:txBody>
            <a:bodyPr wrap="square">
              <a:spAutoFit/>
            </a:bodyPr>
            <a:lstStyle/>
            <a:p>
              <a:pPr algn="just"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Liên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kết</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kim</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loại</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4972320" y="3671112"/>
            <a:ext cx="3644976" cy="1114775"/>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397650" y="8228368"/>
              <a:ext cx="5192205"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Liên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kết</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tĩnh</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điện</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7" y="322552"/>
            <a:ext cx="7908631" cy="1652061"/>
            <a:chOff x="1428750" y="708800"/>
            <a:chExt cx="15817261" cy="3304121"/>
          </a:xfrm>
        </p:grpSpPr>
        <p:grpSp>
          <p:nvGrpSpPr>
            <p:cNvPr id="13" name="Group 13"/>
            <p:cNvGrpSpPr/>
            <p:nvPr/>
          </p:nvGrpSpPr>
          <p:grpSpPr>
            <a:xfrm>
              <a:off x="1428750" y="1318439"/>
              <a:ext cx="15817261" cy="2694482"/>
              <a:chOff x="0" y="-90621"/>
              <a:chExt cx="4657161" cy="793351"/>
            </a:xfrm>
          </p:grpSpPr>
          <p:sp>
            <p:nvSpPr>
              <p:cNvPr id="14" name="Freeform 14"/>
              <p:cNvSpPr/>
              <p:nvPr/>
            </p:nvSpPr>
            <p:spPr>
              <a:xfrm>
                <a:off x="0" y="-90621"/>
                <a:ext cx="4657161" cy="793351"/>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bg2">
                  <a:lumMod val="75000"/>
                </a:schemeClr>
              </a:solidFill>
            </p:spPr>
            <p:txBody>
              <a:bodyPr/>
              <a:lstStyle/>
              <a:p>
                <a:endParaRPr lang="en-US"/>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50" y="708800"/>
              <a:ext cx="3981450" cy="1367188"/>
              <a:chOff x="0" y="-38100"/>
              <a:chExt cx="1898701" cy="402549"/>
            </a:xfrm>
          </p:grpSpPr>
          <p:sp>
            <p:nvSpPr>
              <p:cNvPr id="17" name="Freeform 17"/>
              <p:cNvSpPr/>
              <p:nvPr/>
            </p:nvSpPr>
            <p:spPr>
              <a:xfrm>
                <a:off x="0" y="-37184"/>
                <a:ext cx="1620667"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bg2">
                  <a:lumMod val="5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8" y="917590"/>
              <a:ext cx="2558884" cy="736356"/>
            </a:xfrm>
            <a:prstGeom prst="rect">
              <a:avLst/>
            </a:prstGeom>
          </p:spPr>
          <p:txBody>
            <a:bodyPr wrap="square" lIns="0" tIns="0" rIns="0" bIns="0" rtlCol="0" anchor="t">
              <a:spAutoFit/>
            </a:bodyPr>
            <a:lstStyle/>
            <a:p>
              <a:pPr algn="ctr" defTabSz="457200">
                <a:lnSpc>
                  <a:spcPts val="3080"/>
                </a:lnSpc>
                <a:buClrTx/>
              </a:pPr>
              <a:r>
                <a:rPr lang="en-US" sz="2400" b="1" kern="1200"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rPr>
                <a:t> 2:</a:t>
              </a:r>
            </a:p>
          </p:txBody>
        </p:sp>
        <p:sp>
          <p:nvSpPr>
            <p:cNvPr id="21" name="TextBox 21"/>
            <p:cNvSpPr txBox="1"/>
            <p:nvPr/>
          </p:nvSpPr>
          <p:spPr>
            <a:xfrm>
              <a:off x="2291298" y="2014990"/>
              <a:ext cx="14092163" cy="1668791"/>
            </a:xfrm>
            <a:prstGeom prst="rect">
              <a:avLst/>
            </a:prstGeom>
          </p:spPr>
          <p:txBody>
            <a:bodyPr wrap="square" lIns="0" tIns="0" rIns="0" bIns="0" rtlCol="0" anchor="ctr">
              <a:spAutoFit/>
            </a:bodyPr>
            <a:lstStyle/>
            <a:p>
              <a:pPr marL="0" marR="0" algn="just">
                <a:lnSpc>
                  <a:spcPct val="130000"/>
                </a:lnSpc>
                <a:spcBef>
                  <a:spcPts val="0"/>
                </a:spcBef>
                <a:spcAft>
                  <a:spcPts val="0"/>
                </a:spcAft>
              </a:pP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Liên kết giữa nitrogen với hydrogen trong phân tử amine là loại liên kết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636937" y="2168945"/>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4747841" y="2183954"/>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3526143"/>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4747841" y="3551791"/>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264121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56823A"/>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861416" y="2290157"/>
            <a:ext cx="3644975" cy="1114775"/>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514600" y="5415754"/>
              <a:ext cx="5867400"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Cu(OH)</a:t>
              </a:r>
              <a:r>
                <a:rPr lang="en-US" sz="2200" kern="1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4972320" y="2286943"/>
            <a:ext cx="3644975" cy="1114775"/>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397654" y="5415752"/>
              <a:ext cx="6081458"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HCl.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861415" y="3674326"/>
            <a:ext cx="3644975" cy="1114775"/>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514600" y="8207088"/>
              <a:ext cx="4785380" cy="861774"/>
            </a:xfrm>
            <a:prstGeom prst="rect">
              <a:avLst/>
            </a:prstGeom>
            <a:noFill/>
          </p:spPr>
          <p:txBody>
            <a:bodyPr wrap="square">
              <a:spAutoFit/>
            </a:bodyPr>
            <a:lstStyle/>
            <a:p>
              <a:pPr algn="just" defTabSz="457200">
                <a:buClrTx/>
              </a:pP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bromine.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4972320" y="3671112"/>
            <a:ext cx="3644976" cy="1114775"/>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397650" y="8228368"/>
              <a:ext cx="5192205"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FeCl</a:t>
              </a:r>
              <a:r>
                <a:rPr lang="en-US" sz="2200" kern="1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3</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7" y="322552"/>
            <a:ext cx="7908631" cy="1652061"/>
            <a:chOff x="1428750" y="708800"/>
            <a:chExt cx="15817261" cy="3304121"/>
          </a:xfrm>
        </p:grpSpPr>
        <p:grpSp>
          <p:nvGrpSpPr>
            <p:cNvPr id="13" name="Group 13"/>
            <p:cNvGrpSpPr/>
            <p:nvPr/>
          </p:nvGrpSpPr>
          <p:grpSpPr>
            <a:xfrm>
              <a:off x="1428750" y="1318439"/>
              <a:ext cx="15817261" cy="2694482"/>
              <a:chOff x="0" y="-90621"/>
              <a:chExt cx="4657161" cy="793351"/>
            </a:xfrm>
          </p:grpSpPr>
          <p:sp>
            <p:nvSpPr>
              <p:cNvPr id="14" name="Freeform 14"/>
              <p:cNvSpPr/>
              <p:nvPr/>
            </p:nvSpPr>
            <p:spPr>
              <a:xfrm>
                <a:off x="0" y="-90621"/>
                <a:ext cx="4657161" cy="793351"/>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bg2">
                  <a:lumMod val="75000"/>
                </a:schemeClr>
              </a:solidFill>
            </p:spPr>
            <p:txBody>
              <a:bodyPr/>
              <a:lstStyle/>
              <a:p>
                <a:endParaRPr lang="en-US"/>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50" y="708800"/>
              <a:ext cx="3981450" cy="1367188"/>
              <a:chOff x="0" y="-38100"/>
              <a:chExt cx="1898701" cy="402549"/>
            </a:xfrm>
          </p:grpSpPr>
          <p:sp>
            <p:nvSpPr>
              <p:cNvPr id="17" name="Freeform 17"/>
              <p:cNvSpPr/>
              <p:nvPr/>
            </p:nvSpPr>
            <p:spPr>
              <a:xfrm>
                <a:off x="0" y="-37184"/>
                <a:ext cx="1620667"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bg2">
                  <a:lumMod val="5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8" y="917590"/>
              <a:ext cx="2558884" cy="736356"/>
            </a:xfrm>
            <a:prstGeom prst="rect">
              <a:avLst/>
            </a:prstGeom>
          </p:spPr>
          <p:txBody>
            <a:bodyPr wrap="square" lIns="0" tIns="0" rIns="0" bIns="0" rtlCol="0" anchor="t">
              <a:spAutoFit/>
            </a:bodyPr>
            <a:lstStyle/>
            <a:p>
              <a:pPr algn="ctr" defTabSz="457200">
                <a:lnSpc>
                  <a:spcPts val="3080"/>
                </a:lnSpc>
                <a:buClrTx/>
              </a:pPr>
              <a:r>
                <a:rPr lang="en-US" sz="2400" b="1" kern="1200"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rPr>
                <a:t> 3:</a:t>
              </a:r>
            </a:p>
          </p:txBody>
        </p:sp>
        <p:sp>
          <p:nvSpPr>
            <p:cNvPr id="21" name="TextBox 21"/>
            <p:cNvSpPr txBox="1"/>
            <p:nvPr/>
          </p:nvSpPr>
          <p:spPr>
            <a:xfrm>
              <a:off x="2388696" y="2408523"/>
              <a:ext cx="14092163" cy="677108"/>
            </a:xfrm>
            <a:prstGeom prst="rect">
              <a:avLst/>
            </a:prstGeom>
          </p:spPr>
          <p:txBody>
            <a:bodyPr wrap="square" lIns="0" tIns="0" rIns="0" bIns="0" rtlCol="0" anchor="ctr">
              <a:spAutoFit/>
            </a:bodyPr>
            <a:lstStyle/>
            <a:p>
              <a:pPr marL="0" marR="0" algn="just">
                <a:spcBef>
                  <a:spcPts val="0"/>
                </a:spcBef>
                <a:spcAft>
                  <a:spcPts val="0"/>
                </a:spcAft>
              </a:pP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Ethylamine </a:t>
              </a:r>
              <a:r>
                <a:rPr lang="vi-VN" sz="2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không </a:t>
              </a: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phản ứng với</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sau</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đây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636937" y="3531354"/>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4747841" y="2176192"/>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2176192"/>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4747841" y="3551791"/>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150527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56823A"/>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861416" y="2290157"/>
            <a:ext cx="3644975" cy="1114775"/>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514600" y="5415754"/>
              <a:ext cx="5867400"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4,1.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4972320" y="2286943"/>
            <a:ext cx="3644975" cy="1114775"/>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397654" y="5415752"/>
              <a:ext cx="6081458"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8,2.</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861415" y="3674326"/>
            <a:ext cx="3644975" cy="1114775"/>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514600" y="8207088"/>
              <a:ext cx="4785380" cy="861774"/>
            </a:xfrm>
            <a:prstGeom prst="rect">
              <a:avLst/>
            </a:prstGeom>
            <a:noFill/>
          </p:spPr>
          <p:txBody>
            <a:bodyPr wrap="square">
              <a:spAutoFit/>
            </a:bodyPr>
            <a:lstStyle/>
            <a:p>
              <a:pPr algn="just"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7,5.</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4972320" y="3671112"/>
            <a:ext cx="3644976" cy="1114775"/>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397650" y="8228368"/>
              <a:ext cx="5192205"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5,7.</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7" y="322552"/>
            <a:ext cx="7908631" cy="1652061"/>
            <a:chOff x="1428750" y="708800"/>
            <a:chExt cx="15817261" cy="3304121"/>
          </a:xfrm>
        </p:grpSpPr>
        <p:grpSp>
          <p:nvGrpSpPr>
            <p:cNvPr id="13" name="Group 13"/>
            <p:cNvGrpSpPr/>
            <p:nvPr/>
          </p:nvGrpSpPr>
          <p:grpSpPr>
            <a:xfrm>
              <a:off x="1428750" y="1318439"/>
              <a:ext cx="15817261" cy="2694482"/>
              <a:chOff x="0" y="-90621"/>
              <a:chExt cx="4657161" cy="793351"/>
            </a:xfrm>
          </p:grpSpPr>
          <p:sp>
            <p:nvSpPr>
              <p:cNvPr id="14" name="Freeform 14"/>
              <p:cNvSpPr/>
              <p:nvPr/>
            </p:nvSpPr>
            <p:spPr>
              <a:xfrm>
                <a:off x="0" y="-90621"/>
                <a:ext cx="4657161" cy="793351"/>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bg2">
                  <a:lumMod val="75000"/>
                </a:schemeClr>
              </a:solidFill>
            </p:spPr>
            <p:txBody>
              <a:bodyPr/>
              <a:lstStyle/>
              <a:p>
                <a:endParaRPr lang="en-US" dirty="0"/>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50" y="708800"/>
              <a:ext cx="3981450" cy="1367188"/>
              <a:chOff x="0" y="-38100"/>
              <a:chExt cx="1898701" cy="402549"/>
            </a:xfrm>
          </p:grpSpPr>
          <p:sp>
            <p:nvSpPr>
              <p:cNvPr id="17" name="Freeform 17"/>
              <p:cNvSpPr/>
              <p:nvPr/>
            </p:nvSpPr>
            <p:spPr>
              <a:xfrm>
                <a:off x="0" y="-37184"/>
                <a:ext cx="1620667"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bg2">
                  <a:lumMod val="5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8" y="917590"/>
              <a:ext cx="2558884" cy="736356"/>
            </a:xfrm>
            <a:prstGeom prst="rect">
              <a:avLst/>
            </a:prstGeom>
          </p:spPr>
          <p:txBody>
            <a:bodyPr wrap="square" lIns="0" tIns="0" rIns="0" bIns="0" rtlCol="0" anchor="t">
              <a:spAutoFit/>
            </a:bodyPr>
            <a:lstStyle/>
            <a:p>
              <a:pPr algn="ctr" defTabSz="457200">
                <a:lnSpc>
                  <a:spcPts val="3080"/>
                </a:lnSpc>
                <a:buClrTx/>
              </a:pPr>
              <a:r>
                <a:rPr lang="en-US" sz="2400" b="1" kern="1200"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rPr>
                <a:t> 4:</a:t>
              </a:r>
            </a:p>
          </p:txBody>
        </p:sp>
        <p:sp>
          <p:nvSpPr>
            <p:cNvPr id="21" name="TextBox 21"/>
            <p:cNvSpPr txBox="1"/>
            <p:nvPr/>
          </p:nvSpPr>
          <p:spPr>
            <a:xfrm>
              <a:off x="1780556" y="1984530"/>
              <a:ext cx="15113647" cy="1668791"/>
            </a:xfrm>
            <a:prstGeom prst="rect">
              <a:avLst/>
            </a:prstGeom>
          </p:spPr>
          <p:txBody>
            <a:bodyPr wrap="square" lIns="0" tIns="0" rIns="0" bIns="0" rtlCol="0" anchor="ctr">
              <a:spAutoFit/>
            </a:bodyPr>
            <a:lstStyle/>
            <a:p>
              <a:pPr marL="0" marR="0" algn="just">
                <a:lnSpc>
                  <a:spcPct val="130000"/>
                </a:lnSpc>
                <a:spcBef>
                  <a:spcPts val="0"/>
                </a:spcBef>
                <a:spcAft>
                  <a:spcPts val="0"/>
                </a:spcAft>
              </a:pP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Cho 4,5 gam ethylamine tác dụng với dung dịch hydrochloric acid thu được m gam muối. Giá trị của m gần nhất với</a:t>
              </a:r>
              <a:endPar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636937" y="2163975"/>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4747841" y="2183567"/>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3526143"/>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4747841" y="3551791"/>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236054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1"/>
                                        </p:tgtEl>
                                        <p:attrNameLst>
                                          <p:attrName>fillcolor</p:attrName>
                                        </p:attrNameLst>
                                      </p:cBhvr>
                                      <p:to>
                                        <a:srgbClr val="56823A"/>
                                      </p:to>
                                    </p:animClr>
                                    <p:set>
                                      <p:cBhvr>
                                        <p:cTn id="7" dur="500" fill="hold"/>
                                        <p:tgtEl>
                                          <p:spTgt spid="41"/>
                                        </p:tgtEl>
                                        <p:attrNameLst>
                                          <p:attrName>fill.type</p:attrName>
                                        </p:attrNameLst>
                                      </p:cBhvr>
                                      <p:to>
                                        <p:strVal val="solid"/>
                                      </p:to>
                                    </p:set>
                                    <p:set>
                                      <p:cBhvr>
                                        <p:cTn id="8" dur="500" fill="hold"/>
                                        <p:tgtEl>
                                          <p:spTgt spid="41"/>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41"/>
                                        </p:tgtEl>
                                      </p:cBhvr>
                                    </p:animEffect>
                                    <p:animScale>
                                      <p:cBhvr>
                                        <p:cTn id="11" dur="250" autoRev="1" fill="hold"/>
                                        <p:tgtEl>
                                          <p:spTgt spid="41"/>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4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861416" y="2290157"/>
            <a:ext cx="3644975" cy="1114775"/>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514600" y="5415754"/>
              <a:ext cx="5867400"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Cu(OH)</a:t>
              </a:r>
              <a:r>
                <a:rPr lang="en-US" sz="2200" kern="1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4972320" y="2286943"/>
            <a:ext cx="3644975" cy="1114775"/>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397654" y="5415752"/>
              <a:ext cx="6081458"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Fructose.</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861415" y="3674326"/>
            <a:ext cx="3644975" cy="1114775"/>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514600" y="8207088"/>
              <a:ext cx="4785380" cy="861774"/>
            </a:xfrm>
            <a:prstGeom prst="rect">
              <a:avLst/>
            </a:prstGeom>
            <a:noFill/>
          </p:spPr>
          <p:txBody>
            <a:bodyPr wrap="square">
              <a:spAutoFit/>
            </a:bodyPr>
            <a:lstStyle/>
            <a:p>
              <a:pPr algn="just"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Ethanoic acid.</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4972320" y="3671112"/>
            <a:ext cx="3644976" cy="1114775"/>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397654" y="8181476"/>
              <a:ext cx="5192205" cy="861774"/>
            </a:xfrm>
            <a:prstGeom prst="rect">
              <a:avLst/>
            </a:prstGeom>
            <a:noFill/>
          </p:spPr>
          <p:txBody>
            <a:bodyPr wrap="square">
              <a:spAutoFit/>
            </a:bodyPr>
            <a:lstStyle/>
            <a:p>
              <a:pPr defTabSz="457200">
                <a:buClrTx/>
              </a:pPr>
              <a:r>
                <a:rPr lang="en-US" sz="22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 bromine.</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7" y="322552"/>
            <a:ext cx="7908631" cy="1652061"/>
            <a:chOff x="1428750" y="708800"/>
            <a:chExt cx="15817261" cy="3304121"/>
          </a:xfrm>
        </p:grpSpPr>
        <p:grpSp>
          <p:nvGrpSpPr>
            <p:cNvPr id="13" name="Group 13"/>
            <p:cNvGrpSpPr/>
            <p:nvPr/>
          </p:nvGrpSpPr>
          <p:grpSpPr>
            <a:xfrm>
              <a:off x="1428750" y="1318439"/>
              <a:ext cx="15817261" cy="2694482"/>
              <a:chOff x="0" y="-90621"/>
              <a:chExt cx="4657161" cy="793351"/>
            </a:xfrm>
          </p:grpSpPr>
          <p:sp>
            <p:nvSpPr>
              <p:cNvPr id="14" name="Freeform 14"/>
              <p:cNvSpPr/>
              <p:nvPr/>
            </p:nvSpPr>
            <p:spPr>
              <a:xfrm>
                <a:off x="0" y="-90621"/>
                <a:ext cx="4657161" cy="793351"/>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bg2">
                  <a:lumMod val="75000"/>
                </a:schemeClr>
              </a:solidFill>
            </p:spPr>
            <p:txBody>
              <a:bodyPr/>
              <a:lstStyle/>
              <a:p>
                <a:endParaRPr lang="en-US"/>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50" y="708800"/>
              <a:ext cx="3981450" cy="1367188"/>
              <a:chOff x="0" y="-38100"/>
              <a:chExt cx="1898701" cy="402549"/>
            </a:xfrm>
          </p:grpSpPr>
          <p:sp>
            <p:nvSpPr>
              <p:cNvPr id="17" name="Freeform 17"/>
              <p:cNvSpPr/>
              <p:nvPr/>
            </p:nvSpPr>
            <p:spPr>
              <a:xfrm>
                <a:off x="0" y="-37184"/>
                <a:ext cx="1620667"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bg2">
                  <a:lumMod val="5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8" y="917590"/>
              <a:ext cx="2558884" cy="736356"/>
            </a:xfrm>
            <a:prstGeom prst="rect">
              <a:avLst/>
            </a:prstGeom>
          </p:spPr>
          <p:txBody>
            <a:bodyPr wrap="square" lIns="0" tIns="0" rIns="0" bIns="0" rtlCol="0" anchor="t">
              <a:spAutoFit/>
            </a:bodyPr>
            <a:lstStyle/>
            <a:p>
              <a:pPr algn="ctr" defTabSz="457200">
                <a:lnSpc>
                  <a:spcPts val="3080"/>
                </a:lnSpc>
                <a:buClrTx/>
              </a:pPr>
              <a:r>
                <a:rPr lang="en-US" sz="2400" b="1" kern="1200"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rPr>
                <a:t> 5:</a:t>
              </a:r>
            </a:p>
          </p:txBody>
        </p:sp>
        <p:sp>
          <p:nvSpPr>
            <p:cNvPr id="21" name="TextBox 21"/>
            <p:cNvSpPr txBox="1"/>
            <p:nvPr/>
          </p:nvSpPr>
          <p:spPr>
            <a:xfrm>
              <a:off x="2388696" y="2408523"/>
              <a:ext cx="14092163" cy="677108"/>
            </a:xfrm>
            <a:prstGeom prst="rect">
              <a:avLst/>
            </a:prstGeom>
          </p:spPr>
          <p:txBody>
            <a:bodyPr wrap="square" lIns="0" tIns="0" rIns="0" bIns="0" rtlCol="0" anchor="ctr">
              <a:spAutoFit/>
            </a:bodyPr>
            <a:lstStyle/>
            <a:p>
              <a:pPr marL="0" marR="0" algn="just">
                <a:spcBef>
                  <a:spcPts val="0"/>
                </a:spcBef>
                <a:spcAft>
                  <a:spcPts val="0"/>
                </a:spcAft>
              </a:pP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Hóa chất để phân biệt methylamine và aniline là</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636937" y="3531354"/>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4747841" y="2176192"/>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2176192"/>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4747841" y="3551791"/>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198988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51"/>
                                        </p:tgtEl>
                                        <p:attrNameLst>
                                          <p:attrName>fillcolor</p:attrName>
                                        </p:attrNameLst>
                                      </p:cBhvr>
                                      <p:to>
                                        <a:srgbClr val="56823A"/>
                                      </p:to>
                                    </p:animClr>
                                    <p:set>
                                      <p:cBhvr>
                                        <p:cTn id="7" dur="500" fill="hold"/>
                                        <p:tgtEl>
                                          <p:spTgt spid="51"/>
                                        </p:tgtEl>
                                        <p:attrNameLst>
                                          <p:attrName>fill.type</p:attrName>
                                        </p:attrNameLst>
                                      </p:cBhvr>
                                      <p:to>
                                        <p:strVal val="solid"/>
                                      </p:to>
                                    </p:set>
                                    <p:set>
                                      <p:cBhvr>
                                        <p:cTn id="8" dur="500" fill="hold"/>
                                        <p:tgtEl>
                                          <p:spTgt spid="51"/>
                                        </p:tgtEl>
                                        <p:attrNameLst>
                                          <p:attrName>fill.on</p:attrName>
                                        </p:attrNameLst>
                                      </p:cBhvr>
                                      <p:to>
                                        <p:strVal val="true"/>
                                      </p:to>
                                    </p:set>
                                  </p:childTnLst>
                                </p:cTn>
                              </p:par>
                              <p:par>
                                <p:cTn id="9" presetID="26" presetClass="emph" presetSubtype="0" repeatCount="2000" fill="hold" grpId="1" nodeType="withEffect">
                                  <p:stCondLst>
                                    <p:cond delay="0"/>
                                  </p:stCondLst>
                                  <p:childTnLst>
                                    <p:animEffect transition="out" filter="fade">
                                      <p:cBhvr>
                                        <p:cTn id="10" dur="500" tmFilter="0, 0; .2, .5; .8, .5; 1, 0"/>
                                        <p:tgtEl>
                                          <p:spTgt spid="51"/>
                                        </p:tgtEl>
                                      </p:cBhvr>
                                    </p:animEffect>
                                    <p:animScale>
                                      <p:cBhvr>
                                        <p:cTn id="11" dur="250" autoRev="1" fill="hold"/>
                                        <p:tgtEl>
                                          <p:spTgt spid="51"/>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51" grpId="0" animBg="1"/>
      <p:bldP spid="51"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861416" y="2290157"/>
            <a:ext cx="3644975" cy="1114775"/>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514600" y="5415754"/>
              <a:ext cx="5867400"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21,92.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4972320" y="2286943"/>
            <a:ext cx="3644975" cy="1114775"/>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550026" y="5415752"/>
              <a:ext cx="5929086"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16,07.</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861415" y="3674326"/>
            <a:ext cx="3644975" cy="1114775"/>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514600" y="8207088"/>
              <a:ext cx="4785380" cy="861774"/>
            </a:xfrm>
            <a:prstGeom prst="rect">
              <a:avLst/>
            </a:prstGeom>
            <a:noFill/>
          </p:spPr>
          <p:txBody>
            <a:bodyPr wrap="square">
              <a:spAutoFit/>
            </a:bodyPr>
            <a:lstStyle/>
            <a:p>
              <a:pPr algn="just"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10,70.</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4972320" y="3671112"/>
            <a:ext cx="3644976" cy="1114775"/>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550026" y="8228368"/>
              <a:ext cx="5039829"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11,5.</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7" y="322552"/>
            <a:ext cx="7908631" cy="1652061"/>
            <a:chOff x="1428750" y="708800"/>
            <a:chExt cx="15817261" cy="3304121"/>
          </a:xfrm>
        </p:grpSpPr>
        <p:grpSp>
          <p:nvGrpSpPr>
            <p:cNvPr id="13" name="Group 13"/>
            <p:cNvGrpSpPr/>
            <p:nvPr/>
          </p:nvGrpSpPr>
          <p:grpSpPr>
            <a:xfrm>
              <a:off x="1428750" y="1318439"/>
              <a:ext cx="15817261" cy="2694482"/>
              <a:chOff x="0" y="-90621"/>
              <a:chExt cx="4657161" cy="793351"/>
            </a:xfrm>
          </p:grpSpPr>
          <p:sp>
            <p:nvSpPr>
              <p:cNvPr id="14" name="Freeform 14"/>
              <p:cNvSpPr/>
              <p:nvPr/>
            </p:nvSpPr>
            <p:spPr>
              <a:xfrm>
                <a:off x="0" y="-90621"/>
                <a:ext cx="4657161" cy="793351"/>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bg2">
                  <a:lumMod val="75000"/>
                </a:schemeClr>
              </a:solidFill>
            </p:spPr>
            <p:txBody>
              <a:bodyPr/>
              <a:lstStyle/>
              <a:p>
                <a:endParaRPr lang="en-US" dirty="0"/>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50" y="708800"/>
              <a:ext cx="3981450" cy="1367188"/>
              <a:chOff x="0" y="-38100"/>
              <a:chExt cx="1898701" cy="402549"/>
            </a:xfrm>
          </p:grpSpPr>
          <p:sp>
            <p:nvSpPr>
              <p:cNvPr id="17" name="Freeform 17"/>
              <p:cNvSpPr/>
              <p:nvPr/>
            </p:nvSpPr>
            <p:spPr>
              <a:xfrm>
                <a:off x="0" y="-37184"/>
                <a:ext cx="1620667"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bg2">
                  <a:lumMod val="5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8" y="917590"/>
              <a:ext cx="2558884" cy="736356"/>
            </a:xfrm>
            <a:prstGeom prst="rect">
              <a:avLst/>
            </a:prstGeom>
          </p:spPr>
          <p:txBody>
            <a:bodyPr wrap="square" lIns="0" tIns="0" rIns="0" bIns="0" rtlCol="0" anchor="t">
              <a:spAutoFit/>
            </a:bodyPr>
            <a:lstStyle/>
            <a:p>
              <a:pPr algn="ctr" defTabSz="457200">
                <a:lnSpc>
                  <a:spcPts val="3080"/>
                </a:lnSpc>
                <a:buClrTx/>
              </a:pPr>
              <a:r>
                <a:rPr lang="en-US" sz="2400" b="1" kern="1200"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rPr>
                <a:t> 6:</a:t>
              </a:r>
            </a:p>
          </p:txBody>
        </p:sp>
        <p:sp>
          <p:nvSpPr>
            <p:cNvPr id="21" name="TextBox 21"/>
            <p:cNvSpPr txBox="1"/>
            <p:nvPr/>
          </p:nvSpPr>
          <p:spPr>
            <a:xfrm>
              <a:off x="1877706" y="1964918"/>
              <a:ext cx="14987415" cy="1668791"/>
            </a:xfrm>
            <a:prstGeom prst="rect">
              <a:avLst/>
            </a:prstGeom>
          </p:spPr>
          <p:txBody>
            <a:bodyPr wrap="square" lIns="0" tIns="0" rIns="0" bIns="0" rtlCol="0" anchor="ctr">
              <a:spAutoFit/>
            </a:bodyPr>
            <a:lstStyle/>
            <a:p>
              <a:pPr marL="0" marR="0" algn="just">
                <a:lnSpc>
                  <a:spcPct val="130000"/>
                </a:lnSpc>
                <a:spcBef>
                  <a:spcPts val="0"/>
                </a:spcBef>
                <a:spcAft>
                  <a:spcPts val="0"/>
                </a:spcAft>
              </a:pP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Khối lượng kết tủa thu được khi cho 2,25 gam methylamine tác dụng với FeCl</a:t>
              </a:r>
              <a:r>
                <a:rPr lang="en-US" sz="22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gần nhất với </a:t>
              </a:r>
              <a:endPar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636937" y="2163975"/>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4747841" y="2183567"/>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3526143"/>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4747841" y="3551791"/>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28151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1"/>
                                        </p:tgtEl>
                                        <p:attrNameLst>
                                          <p:attrName>fillcolor</p:attrName>
                                        </p:attrNameLst>
                                      </p:cBhvr>
                                      <p:to>
                                        <a:srgbClr val="56823A"/>
                                      </p:to>
                                    </p:animClr>
                                    <p:set>
                                      <p:cBhvr>
                                        <p:cTn id="7" dur="500" fill="hold"/>
                                        <p:tgtEl>
                                          <p:spTgt spid="41"/>
                                        </p:tgtEl>
                                        <p:attrNameLst>
                                          <p:attrName>fill.type</p:attrName>
                                        </p:attrNameLst>
                                      </p:cBhvr>
                                      <p:to>
                                        <p:strVal val="solid"/>
                                      </p:to>
                                    </p:set>
                                    <p:set>
                                      <p:cBhvr>
                                        <p:cTn id="8" dur="500" fill="hold"/>
                                        <p:tgtEl>
                                          <p:spTgt spid="41"/>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41"/>
                                        </p:tgtEl>
                                      </p:cBhvr>
                                    </p:animEffect>
                                    <p:animScale>
                                      <p:cBhvr>
                                        <p:cTn id="11" dur="250" autoRev="1" fill="hold"/>
                                        <p:tgtEl>
                                          <p:spTgt spid="41"/>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4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861416" y="2290157"/>
            <a:ext cx="3644975" cy="1114775"/>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514600" y="5415754"/>
              <a:ext cx="5867400"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Dimethylamine.</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4972320" y="2286943"/>
            <a:ext cx="3644975" cy="1114775"/>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566086" y="5418766"/>
              <a:ext cx="6081458"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Aniline.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861415" y="3674326"/>
            <a:ext cx="3644975" cy="1114775"/>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514600" y="8207088"/>
              <a:ext cx="4785380" cy="861774"/>
            </a:xfrm>
            <a:prstGeom prst="rect">
              <a:avLst/>
            </a:prstGeom>
            <a:noFill/>
          </p:spPr>
          <p:txBody>
            <a:bodyPr wrap="square">
              <a:spAutoFit/>
            </a:bodyPr>
            <a:lstStyle/>
            <a:p>
              <a:pPr algn="just" defTabSz="457200">
                <a:buClrTx/>
              </a:pP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Trimethylamine.</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4972320" y="3671112"/>
            <a:ext cx="3644976" cy="1114775"/>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566086" y="8213516"/>
              <a:ext cx="5192205" cy="861774"/>
            </a:xfrm>
            <a:prstGeom prst="rect">
              <a:avLst/>
            </a:prstGeom>
            <a:noFill/>
          </p:spPr>
          <p:txBody>
            <a:bodyPr wrap="square">
              <a:spAutoFit/>
            </a:bodyPr>
            <a:lstStyle/>
            <a:p>
              <a:pPr defTabSz="457200">
                <a:buClrTx/>
              </a:pPr>
              <a:r>
                <a:rPr lang="en-US" sz="2200" kern="1200" dirty="0">
                  <a:solidFill>
                    <a:prstClr val="black"/>
                  </a:solidFill>
                  <a:latin typeface="Arial" panose="020B0604020202020204" pitchFamily="34" charset="0"/>
                  <a:ea typeface="Calibri" panose="020F0502020204030204" pitchFamily="34" charset="0"/>
                  <a:cs typeface="Arial" panose="020B0604020202020204" pitchFamily="34" charset="0"/>
                </a:rPr>
                <a:t>Methylamine.</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7" y="322552"/>
            <a:ext cx="7908631" cy="1652061"/>
            <a:chOff x="1428750" y="708800"/>
            <a:chExt cx="15817261" cy="3304121"/>
          </a:xfrm>
        </p:grpSpPr>
        <p:grpSp>
          <p:nvGrpSpPr>
            <p:cNvPr id="13" name="Group 13"/>
            <p:cNvGrpSpPr/>
            <p:nvPr/>
          </p:nvGrpSpPr>
          <p:grpSpPr>
            <a:xfrm>
              <a:off x="1428750" y="1318439"/>
              <a:ext cx="15817261" cy="2694482"/>
              <a:chOff x="0" y="-90621"/>
              <a:chExt cx="4657161" cy="793351"/>
            </a:xfrm>
          </p:grpSpPr>
          <p:sp>
            <p:nvSpPr>
              <p:cNvPr id="14" name="Freeform 14"/>
              <p:cNvSpPr/>
              <p:nvPr/>
            </p:nvSpPr>
            <p:spPr>
              <a:xfrm>
                <a:off x="0" y="-90621"/>
                <a:ext cx="4657161" cy="793351"/>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bg2">
                  <a:lumMod val="75000"/>
                </a:schemeClr>
              </a:solidFill>
            </p:spPr>
            <p:txBody>
              <a:bodyPr/>
              <a:lstStyle/>
              <a:p>
                <a:endParaRPr lang="en-US"/>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50" y="708800"/>
              <a:ext cx="3981450" cy="1367188"/>
              <a:chOff x="0" y="-38100"/>
              <a:chExt cx="1898701" cy="402549"/>
            </a:xfrm>
          </p:grpSpPr>
          <p:sp>
            <p:nvSpPr>
              <p:cNvPr id="17" name="Freeform 17"/>
              <p:cNvSpPr/>
              <p:nvPr/>
            </p:nvSpPr>
            <p:spPr>
              <a:xfrm>
                <a:off x="0" y="-37184"/>
                <a:ext cx="1620667"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bg2">
                  <a:lumMod val="5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8" y="917590"/>
              <a:ext cx="2558884" cy="736356"/>
            </a:xfrm>
            <a:prstGeom prst="rect">
              <a:avLst/>
            </a:prstGeom>
          </p:spPr>
          <p:txBody>
            <a:bodyPr wrap="square" lIns="0" tIns="0" rIns="0" bIns="0" rtlCol="0" anchor="t">
              <a:spAutoFit/>
            </a:bodyPr>
            <a:lstStyle/>
            <a:p>
              <a:pPr algn="ctr" defTabSz="457200">
                <a:lnSpc>
                  <a:spcPts val="3080"/>
                </a:lnSpc>
                <a:buClrTx/>
              </a:pPr>
              <a:r>
                <a:rPr lang="en-US" sz="2400" b="1" kern="1200"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rPr>
                <a:t> 7:</a:t>
              </a:r>
            </a:p>
          </p:txBody>
        </p:sp>
        <p:sp>
          <p:nvSpPr>
            <p:cNvPr id="21" name="TextBox 21"/>
            <p:cNvSpPr txBox="1"/>
            <p:nvPr/>
          </p:nvSpPr>
          <p:spPr>
            <a:xfrm>
              <a:off x="2388696" y="2408523"/>
              <a:ext cx="14092163" cy="677108"/>
            </a:xfrm>
            <a:prstGeom prst="rect">
              <a:avLst/>
            </a:prstGeom>
          </p:spPr>
          <p:txBody>
            <a:bodyPr wrap="square" lIns="0" tIns="0" rIns="0" bIns="0" rtlCol="0" anchor="ctr">
              <a:spAutoFit/>
            </a:bodyPr>
            <a:lstStyle/>
            <a:p>
              <a:pPr marL="0" marR="0" algn="just">
                <a:spcBef>
                  <a:spcPts val="0"/>
                </a:spcBef>
                <a:spcAft>
                  <a:spcPts val="0"/>
                </a:spcAft>
              </a:pP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Chất nào sau đây thuộc amine bậc ba?</a:t>
              </a:r>
              <a:endPar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636937" y="3531354"/>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4747841" y="2176192"/>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2176192"/>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4747841" y="3551791"/>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16136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56823A"/>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40F7A2C7-84DB-E221-23EC-C04989BCB624}"/>
              </a:ext>
            </a:extLst>
          </p:cNvPr>
          <p:cNvGrpSpPr/>
          <p:nvPr/>
        </p:nvGrpSpPr>
        <p:grpSpPr>
          <a:xfrm>
            <a:off x="867921" y="2291102"/>
            <a:ext cx="3644976" cy="1114775"/>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397654" y="7553782"/>
              <a:ext cx="6350100" cy="2090445"/>
            </a:xfrm>
            <a:prstGeom prst="rect">
              <a:avLst/>
            </a:prstGeom>
            <a:noFill/>
          </p:spPr>
          <p:txBody>
            <a:bodyPr wrap="square">
              <a:spAutoFit/>
            </a:bodyPr>
            <a:lstStyle/>
            <a:p>
              <a:pPr defTabSz="457200">
                <a:lnSpc>
                  <a:spcPct val="150000"/>
                </a:lnSpc>
                <a:buClrTx/>
              </a:pPr>
              <a:r>
                <a:rPr lang="en-US" sz="2200" kern="1200">
                  <a:solidFill>
                    <a:prstClr val="black"/>
                  </a:solidFill>
                  <a:latin typeface="Arial" panose="020B0604020202020204" pitchFamily="34" charset="0"/>
                  <a:ea typeface="Calibri" panose="020F0502020204030204" pitchFamily="34" charset="0"/>
                  <a:cs typeface="Arial" panose="020B0604020202020204" pitchFamily="34" charset="0"/>
                </a:rPr>
                <a:t>3-methylbutan-4-amine, bậc một.	</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sp>
        <p:nvSpPr>
          <p:cNvPr id="51" name="Rectangle: Rounded Corners 50">
            <a:extLst>
              <a:ext uri="{FF2B5EF4-FFF2-40B4-BE49-F238E27FC236}">
                <a16:creationId xmlns:a16="http://schemas.microsoft.com/office/drawing/2014/main" id="{E768E52B-EA3B-F2EE-76DF-0B993D074A3F}"/>
              </a:ext>
            </a:extLst>
          </p:cNvPr>
          <p:cNvSpPr/>
          <p:nvPr/>
        </p:nvSpPr>
        <p:spPr>
          <a:xfrm>
            <a:off x="643442" y="2171781"/>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A</a:t>
            </a:r>
          </a:p>
        </p:txBody>
      </p:sp>
      <p:grpSp>
        <p:nvGrpSpPr>
          <p:cNvPr id="59" name="Group 58">
            <a:extLst>
              <a:ext uri="{FF2B5EF4-FFF2-40B4-BE49-F238E27FC236}">
                <a16:creationId xmlns:a16="http://schemas.microsoft.com/office/drawing/2014/main" id="{84886EAF-E866-474D-14FF-A9010B5321DC}"/>
              </a:ext>
            </a:extLst>
          </p:cNvPr>
          <p:cNvGrpSpPr/>
          <p:nvPr/>
        </p:nvGrpSpPr>
        <p:grpSpPr>
          <a:xfrm>
            <a:off x="4968553" y="3670347"/>
            <a:ext cx="3644975" cy="1114775"/>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530544" y="4746044"/>
              <a:ext cx="6435802" cy="2090445"/>
            </a:xfrm>
            <a:prstGeom prst="rect">
              <a:avLst/>
            </a:prstGeom>
            <a:noFill/>
          </p:spPr>
          <p:txBody>
            <a:bodyPr wrap="square">
              <a:spAutoFit/>
            </a:bodyPr>
            <a:lstStyle/>
            <a:p>
              <a:pPr defTabSz="457200">
                <a:lnSpc>
                  <a:spcPct val="150000"/>
                </a:lnSpc>
                <a:buClrTx/>
              </a:pPr>
              <a:r>
                <a:rPr lang="en-US" sz="2200" kern="1200">
                  <a:solidFill>
                    <a:prstClr val="black"/>
                  </a:solidFill>
                  <a:latin typeface="Arial" panose="020B0604020202020204" pitchFamily="34" charset="0"/>
                  <a:ea typeface="Calibri" panose="020F0502020204030204" pitchFamily="34" charset="0"/>
                  <a:cs typeface="Arial" panose="020B0604020202020204" pitchFamily="34" charset="0"/>
                </a:rPr>
                <a:t>2-methylbutan-1-amine, bậc một.</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4972320" y="2286943"/>
            <a:ext cx="3644975" cy="1114775"/>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466778" y="4721574"/>
              <a:ext cx="6280978" cy="2090445"/>
            </a:xfrm>
            <a:prstGeom prst="rect">
              <a:avLst/>
            </a:prstGeom>
            <a:noFill/>
          </p:spPr>
          <p:txBody>
            <a:bodyPr wrap="square">
              <a:spAutoFit/>
            </a:bodyPr>
            <a:lstStyle/>
            <a:p>
              <a:pPr defTabSz="457200">
                <a:lnSpc>
                  <a:spcPct val="150000"/>
                </a:lnSpc>
                <a:buClrTx/>
              </a:pPr>
              <a:r>
                <a:rPr lang="en-US" sz="2200" kern="1200">
                  <a:solidFill>
                    <a:prstClr val="black"/>
                  </a:solidFill>
                  <a:latin typeface="Arial" panose="020B0604020202020204" pitchFamily="34" charset="0"/>
                  <a:ea typeface="Calibri" panose="020F0502020204030204" pitchFamily="34" charset="0"/>
                  <a:cs typeface="Arial" panose="020B0604020202020204" pitchFamily="34" charset="0"/>
                </a:rPr>
                <a:t>2-methylbutan-1-amine, bậc hai.</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861415" y="3674326"/>
            <a:ext cx="3644975" cy="1114775"/>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chemeClr val="accent3"/>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25400" tIns="25400" rIns="25400" bIns="25400" rtlCol="0" anchor="ctr"/>
              <a:lstStyle/>
              <a:p>
                <a:pPr algn="ctr" defTabSz="457200">
                  <a:lnSpc>
                    <a:spcPts val="1330"/>
                  </a:lnSpc>
                  <a:buClrTx/>
                </a:pPr>
                <a:endParaRPr sz="2200" kern="1200">
                  <a:solidFill>
                    <a:prstClr val="black"/>
                  </a:solidFill>
                  <a:latin typeface="Calibri"/>
                  <a:ea typeface="+mn-ea"/>
                  <a:cs typeface="+mn-cs"/>
                </a:endParaRPr>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530546" y="7557934"/>
              <a:ext cx="6375968" cy="2090445"/>
            </a:xfrm>
            <a:prstGeom prst="rect">
              <a:avLst/>
            </a:prstGeom>
            <a:noFill/>
          </p:spPr>
          <p:txBody>
            <a:bodyPr wrap="square">
              <a:spAutoFit/>
            </a:bodyPr>
            <a:lstStyle/>
            <a:p>
              <a:pPr algn="just" defTabSz="457200">
                <a:lnSpc>
                  <a:spcPct val="150000"/>
                </a:lnSpc>
                <a:buClrTx/>
              </a:pPr>
              <a:r>
                <a:rPr lang="en-US" sz="2200" kern="1200">
                  <a:solidFill>
                    <a:prstClr val="black"/>
                  </a:solidFill>
                  <a:latin typeface="Arial" panose="020B0604020202020204" pitchFamily="34" charset="0"/>
                  <a:ea typeface="Calibri" panose="020F0502020204030204" pitchFamily="34" charset="0"/>
                  <a:cs typeface="Arial" panose="020B0604020202020204" pitchFamily="34" charset="0"/>
                </a:rPr>
                <a:t>3-methylbutan-4-amine, bậc hai.</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636936" y="322552"/>
            <a:ext cx="7908632" cy="1652061"/>
            <a:chOff x="1428748" y="708800"/>
            <a:chExt cx="15817263" cy="3304121"/>
          </a:xfrm>
        </p:grpSpPr>
        <p:grpSp>
          <p:nvGrpSpPr>
            <p:cNvPr id="13" name="Group 13"/>
            <p:cNvGrpSpPr/>
            <p:nvPr/>
          </p:nvGrpSpPr>
          <p:grpSpPr>
            <a:xfrm>
              <a:off x="1428750" y="1318439"/>
              <a:ext cx="15817261" cy="2694482"/>
              <a:chOff x="0" y="-90621"/>
              <a:chExt cx="4657161" cy="793351"/>
            </a:xfrm>
          </p:grpSpPr>
          <p:sp>
            <p:nvSpPr>
              <p:cNvPr id="14" name="Freeform 14"/>
              <p:cNvSpPr/>
              <p:nvPr/>
            </p:nvSpPr>
            <p:spPr>
              <a:xfrm>
                <a:off x="0" y="-90621"/>
                <a:ext cx="4657161" cy="793351"/>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chemeClr val="bg2">
                  <a:lumMod val="75000"/>
                </a:schemeClr>
              </a:solidFill>
            </p:spPr>
            <p:txBody>
              <a:bodyPr/>
              <a:lstStyle/>
              <a:p>
                <a:endParaRPr lang="en-US"/>
              </a:p>
            </p:txBody>
          </p:sp>
          <p:sp>
            <p:nvSpPr>
              <p:cNvPr id="15" name="TextBox 15"/>
              <p:cNvSpPr txBox="1"/>
              <p:nvPr/>
            </p:nvSpPr>
            <p:spPr>
              <a:xfrm>
                <a:off x="0" y="-38100"/>
                <a:ext cx="4499908" cy="67995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16" name="Group 16"/>
            <p:cNvGrpSpPr/>
            <p:nvPr/>
          </p:nvGrpSpPr>
          <p:grpSpPr>
            <a:xfrm>
              <a:off x="1428748" y="708800"/>
              <a:ext cx="8840882" cy="1367188"/>
              <a:chOff x="-1" y="-38100"/>
              <a:chExt cx="4216100" cy="402549"/>
            </a:xfrm>
          </p:grpSpPr>
          <p:sp>
            <p:nvSpPr>
              <p:cNvPr id="17" name="Freeform 17"/>
              <p:cNvSpPr/>
              <p:nvPr/>
            </p:nvSpPr>
            <p:spPr>
              <a:xfrm>
                <a:off x="-1" y="-37184"/>
                <a:ext cx="4216100"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chemeClr val="bg2">
                  <a:lumMod val="50000"/>
                </a:schemeClr>
              </a:solidFill>
            </p:spPr>
            <p:txBody>
              <a:bodyPr/>
              <a:lstStyle/>
              <a:p>
                <a:endParaRPr lang="en-US"/>
              </a:p>
            </p:txBody>
          </p:sp>
          <p:sp>
            <p:nvSpPr>
              <p:cNvPr id="18" name="TextBox 18"/>
              <p:cNvSpPr txBox="1"/>
              <p:nvPr/>
            </p:nvSpPr>
            <p:spPr>
              <a:xfrm>
                <a:off x="0" y="-38100"/>
                <a:ext cx="1898701" cy="40254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TextBox 20"/>
            <p:cNvSpPr txBox="1"/>
            <p:nvPr/>
          </p:nvSpPr>
          <p:spPr>
            <a:xfrm>
              <a:off x="1906786" y="917590"/>
              <a:ext cx="8185193" cy="736356"/>
            </a:xfrm>
            <a:prstGeom prst="rect">
              <a:avLst/>
            </a:prstGeom>
          </p:spPr>
          <p:txBody>
            <a:bodyPr wrap="square" lIns="0" tIns="0" rIns="0" bIns="0" rtlCol="0" anchor="t">
              <a:spAutoFit/>
            </a:bodyPr>
            <a:lstStyle/>
            <a:p>
              <a:pPr algn="ctr" defTabSz="457200">
                <a:lnSpc>
                  <a:spcPts val="3080"/>
                </a:lnSpc>
                <a:buClrTx/>
              </a:pPr>
              <a:r>
                <a:rPr lang="en-US" sz="2400" b="1" kern="120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2400" b="1" kern="1200">
                  <a:solidFill>
                    <a:srgbClr val="FBFAF5"/>
                  </a:solidFill>
                  <a:latin typeface="Arial" panose="020B0604020202020204" pitchFamily="34" charset="0"/>
                  <a:ea typeface="Eastman Grotesque Bold"/>
                  <a:cs typeface="Arial" panose="020B0604020202020204" pitchFamily="34" charset="0"/>
                  <a:sym typeface="Eastman Grotesque Bold"/>
                </a:rPr>
                <a:t> 8 – (LT 1 - SGK tr.38)</a:t>
              </a:r>
              <a:endParaRPr lang="en-US" sz="2400" b="1" kern="1200" dirty="0">
                <a:solidFill>
                  <a:srgbClr val="FBFAF5"/>
                </a:solidFill>
                <a:latin typeface="Arial" panose="020B0604020202020204" pitchFamily="34" charset="0"/>
                <a:ea typeface="Eastman Grotesque Bold"/>
                <a:cs typeface="Arial" panose="020B0604020202020204" pitchFamily="34" charset="0"/>
                <a:sym typeface="Eastman Grotesque Bold"/>
              </a:endParaRPr>
            </a:p>
          </p:txBody>
        </p:sp>
        <p:sp>
          <p:nvSpPr>
            <p:cNvPr id="21" name="TextBox 21"/>
            <p:cNvSpPr txBox="1"/>
            <p:nvPr/>
          </p:nvSpPr>
          <p:spPr>
            <a:xfrm>
              <a:off x="2383322" y="1794936"/>
              <a:ext cx="14092163" cy="1905779"/>
            </a:xfrm>
            <a:prstGeom prst="rect">
              <a:avLst/>
            </a:prstGeom>
          </p:spPr>
          <p:txBody>
            <a:bodyPr wrap="square" lIns="0" tIns="0" rIns="0" bIns="0" rtlCol="0" anchor="ctr">
              <a:spAutoFit/>
            </a:bodyPr>
            <a:lstStyle/>
            <a:p>
              <a:pPr algn="just">
                <a:lnSpc>
                  <a:spcPct val="150000"/>
                </a:lnSpc>
                <a:spcAft>
                  <a:spcPts val="1000"/>
                </a:spcAft>
              </a:pPr>
              <a:r>
                <a:rPr lang="vi-VN" sz="2200">
                  <a:solidFill>
                    <a:schemeClr val="bg1"/>
                  </a:solidFill>
                  <a:effectLst/>
                  <a:latin typeface="+mn-lt"/>
                  <a:ea typeface="Calibri" panose="020F0502020204030204" pitchFamily="34" charset="0"/>
                </a:rPr>
                <a:t>Tên gọi và bậc của amine có công thức cấu tạo CH</a:t>
              </a:r>
              <a:r>
                <a:rPr lang="vi-VN" sz="2200" baseline="-25000">
                  <a:solidFill>
                    <a:schemeClr val="bg1"/>
                  </a:solidFill>
                  <a:effectLst/>
                  <a:latin typeface="+mn-lt"/>
                  <a:ea typeface="Calibri" panose="020F0502020204030204" pitchFamily="34" charset="0"/>
                </a:rPr>
                <a:t>3</a:t>
              </a:r>
              <a:r>
                <a:rPr lang="vi-VN" sz="2200">
                  <a:solidFill>
                    <a:schemeClr val="bg1"/>
                  </a:solidFill>
                  <a:effectLst/>
                  <a:latin typeface="+mn-lt"/>
                  <a:ea typeface="Calibri" panose="020F0502020204030204" pitchFamily="34" charset="0"/>
                </a:rPr>
                <a:t>CH</a:t>
              </a:r>
              <a:r>
                <a:rPr lang="vi-VN" sz="2200" baseline="-25000">
                  <a:solidFill>
                    <a:schemeClr val="bg1"/>
                  </a:solidFill>
                  <a:effectLst/>
                  <a:latin typeface="+mn-lt"/>
                  <a:ea typeface="Calibri" panose="020F0502020204030204" pitchFamily="34" charset="0"/>
                </a:rPr>
                <a:t>2</a:t>
              </a:r>
              <a:r>
                <a:rPr lang="vi-VN" sz="2200">
                  <a:solidFill>
                    <a:schemeClr val="bg1"/>
                  </a:solidFill>
                  <a:effectLst/>
                  <a:latin typeface="+mn-lt"/>
                  <a:ea typeface="Calibri" panose="020F0502020204030204" pitchFamily="34" charset="0"/>
                </a:rPr>
                <a:t>CH(CH</a:t>
              </a:r>
              <a:r>
                <a:rPr lang="vi-VN" sz="2200" baseline="-25000">
                  <a:solidFill>
                    <a:schemeClr val="bg1"/>
                  </a:solidFill>
                  <a:effectLst/>
                  <a:latin typeface="+mn-lt"/>
                  <a:ea typeface="Calibri" panose="020F0502020204030204" pitchFamily="34" charset="0"/>
                </a:rPr>
                <a:t>3</a:t>
              </a:r>
              <a:r>
                <a:rPr lang="vi-VN" sz="2200">
                  <a:solidFill>
                    <a:schemeClr val="bg1"/>
                  </a:solidFill>
                  <a:effectLst/>
                  <a:latin typeface="+mn-lt"/>
                  <a:ea typeface="Calibri" panose="020F0502020204030204" pitchFamily="34" charset="0"/>
                </a:rPr>
                <a:t>)CH</a:t>
              </a:r>
              <a:r>
                <a:rPr lang="vi-VN" sz="2200" baseline="-25000">
                  <a:solidFill>
                    <a:schemeClr val="bg1"/>
                  </a:solidFill>
                  <a:effectLst/>
                  <a:latin typeface="+mn-lt"/>
                  <a:ea typeface="Calibri" panose="020F0502020204030204" pitchFamily="34" charset="0"/>
                </a:rPr>
                <a:t>2</a:t>
              </a:r>
              <a:r>
                <a:rPr lang="vi-VN" sz="2200">
                  <a:solidFill>
                    <a:schemeClr val="bg1"/>
                  </a:solidFill>
                  <a:effectLst/>
                  <a:latin typeface="+mn-lt"/>
                  <a:ea typeface="Calibri" panose="020F0502020204030204" pitchFamily="34" charset="0"/>
                </a:rPr>
                <a:t>-NH</a:t>
              </a:r>
              <a:r>
                <a:rPr lang="vi-VN" sz="2200" baseline="-25000">
                  <a:solidFill>
                    <a:schemeClr val="bg1"/>
                  </a:solidFill>
                  <a:effectLst/>
                  <a:latin typeface="+mn-lt"/>
                  <a:ea typeface="Calibri" panose="020F0502020204030204" pitchFamily="34" charset="0"/>
                </a:rPr>
                <a:t>2</a:t>
              </a:r>
              <a:r>
                <a:rPr lang="vi-VN" sz="2200">
                  <a:solidFill>
                    <a:schemeClr val="bg1"/>
                  </a:solidFill>
                  <a:effectLst/>
                  <a:latin typeface="+mn-lt"/>
                  <a:ea typeface="Calibri" panose="020F0502020204030204" pitchFamily="34" charset="0"/>
                </a:rPr>
                <a:t> là</a:t>
              </a:r>
              <a:endParaRPr lang="en-US" sz="2200">
                <a:solidFill>
                  <a:schemeClr val="bg1"/>
                </a:solidFill>
                <a:effectLst/>
                <a:latin typeface="+mn-lt"/>
                <a:ea typeface="Calibri" panose="020F0502020204030204" pitchFamily="34" charset="0"/>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4744074" y="3544165"/>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D</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4747841" y="2173035"/>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636937" y="3526143"/>
            <a:ext cx="477284" cy="477284"/>
          </a:xfrm>
          <a:prstGeom prst="roundRect">
            <a:avLst/>
          </a:prstGeom>
          <a:solidFill>
            <a:schemeClr val="accent1">
              <a:lumMod val="75000"/>
            </a:schemeClr>
          </a:solidFill>
          <a:ln w="1905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pPr>
            <a:r>
              <a:rPr lang="en-US" sz="2200" kern="1200" dirty="0">
                <a:solidFill>
                  <a:prstClr val="white"/>
                </a:solidFill>
                <a:latin typeface="Arial" panose="020B0604020202020204" pitchFamily="34" charset="0"/>
                <a:cs typeface="Arial" panose="020B0604020202020204" pitchFamily="34" charset="0"/>
              </a:rPr>
              <a:t>C</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1181" y="-438151"/>
            <a:ext cx="363199" cy="363199"/>
          </a:xfrm>
          <a:prstGeom prst="rect">
            <a:avLst/>
          </a:prstGeom>
        </p:spPr>
      </p:pic>
    </p:spTree>
    <p:extLst>
      <p:ext uri="{BB962C8B-B14F-4D97-AF65-F5344CB8AC3E}">
        <p14:creationId xmlns:p14="http://schemas.microsoft.com/office/powerpoint/2010/main" val="236755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56823A"/>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theme/theme1.xml><?xml version="1.0" encoding="utf-8"?>
<a:theme xmlns:a="http://schemas.openxmlformats.org/drawingml/2006/main" name="Kimok Science Doodles Style Lesson Template - Daily Learning: STEM Infographics by Slidesgo">
  <a:themeElements>
    <a:clrScheme name="Simple Light">
      <a:dk1>
        <a:srgbClr val="FFFFFF"/>
      </a:dk1>
      <a:lt1>
        <a:srgbClr val="FFFFFF"/>
      </a:lt1>
      <a:dk2>
        <a:srgbClr val="9DCADF"/>
      </a:dk2>
      <a:lt2>
        <a:srgbClr val="E4CEC5"/>
      </a:lt2>
      <a:accent1>
        <a:srgbClr val="E0B1BD"/>
      </a:accent1>
      <a:accent2>
        <a:srgbClr val="5A4339"/>
      </a:accent2>
      <a:accent3>
        <a:srgbClr val="FFD678"/>
      </a:accent3>
      <a:accent4>
        <a:srgbClr val="B7D6A3"/>
      </a:accent4>
      <a:accent5>
        <a:srgbClr val="F8F2E5"/>
      </a:accent5>
      <a:accent6>
        <a:srgbClr val="7C5C4E"/>
      </a:accent6>
      <a:hlink>
        <a:srgbClr val="7C5C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1720</TotalTime>
  <Words>5092</Words>
  <Application>Microsoft Office PowerPoint</Application>
  <PresentationFormat>On-screen Show (16:9)</PresentationFormat>
  <Paragraphs>761</Paragraphs>
  <Slides>113</Slides>
  <Notes>5</Notes>
  <HiddenSlides>0</HiddenSlides>
  <MMClips>14</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113</vt:i4>
      </vt:variant>
    </vt:vector>
  </HeadingPairs>
  <TitlesOfParts>
    <vt:vector size="134" baseType="lpstr">
      <vt:lpstr>Barlow</vt:lpstr>
      <vt:lpstr>Times New Roman</vt:lpstr>
      <vt:lpstr>Fredoka One</vt:lpstr>
      <vt:lpstr>Open Sans</vt:lpstr>
      <vt:lpstr>Barlow SemiBold</vt:lpstr>
      <vt:lpstr>Arial</vt:lpstr>
      <vt:lpstr>Eastman Grotesque Bold</vt:lpstr>
      <vt:lpstr>Sora</vt:lpstr>
      <vt:lpstr>Aharoni</vt:lpstr>
      <vt:lpstr>Barlow Medium</vt:lpstr>
      <vt:lpstr>Wingdings</vt:lpstr>
      <vt:lpstr>DengXian Light</vt:lpstr>
      <vt:lpstr>Roboto Condensed Light</vt:lpstr>
      <vt:lpstr>Lato</vt:lpstr>
      <vt:lpstr>Cambria Math</vt:lpstr>
      <vt:lpstr>Quicksand</vt:lpstr>
      <vt:lpstr>Calibri</vt:lpstr>
      <vt:lpstr>Red Hat Text</vt:lpstr>
      <vt:lpstr>Kimok Science Doodles Style Lesson Template - Daily Learning: STEM Infographics by Slidesgo</vt:lpstr>
      <vt:lpstr>1_Office Theme</vt:lpstr>
      <vt:lpstr>ACD/ChemSketch</vt:lpstr>
      <vt:lpstr>PowerPoint Presentation</vt:lpstr>
      <vt:lpstr>KHỞI ĐỘNG</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AutoBVT</cp:lastModifiedBy>
  <cp:revision>18</cp:revision>
  <dcterms:modified xsi:type="dcterms:W3CDTF">2024-10-07T11:11:52Z</dcterms:modified>
</cp:coreProperties>
</file>