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1" r:id="rId2"/>
    <p:sldId id="300" r:id="rId3"/>
    <p:sldId id="304" r:id="rId4"/>
    <p:sldId id="268" r:id="rId5"/>
    <p:sldId id="270" r:id="rId6"/>
    <p:sldId id="297" r:id="rId7"/>
    <p:sldId id="298" r:id="rId8"/>
    <p:sldId id="299" r:id="rId9"/>
    <p:sldId id="257" r:id="rId10"/>
    <p:sldId id="271" r:id="rId11"/>
    <p:sldId id="272" r:id="rId12"/>
    <p:sldId id="273" r:id="rId13"/>
    <p:sldId id="274" r:id="rId14"/>
    <p:sldId id="276" r:id="rId15"/>
    <p:sldId id="277" r:id="rId16"/>
    <p:sldId id="302" r:id="rId17"/>
    <p:sldId id="303" r:id="rId18"/>
    <p:sldId id="305" r:id="rId19"/>
    <p:sldId id="306" r:id="rId20"/>
    <p:sldId id="308" r:id="rId21"/>
    <p:sldId id="279" r:id="rId22"/>
    <p:sldId id="309" r:id="rId23"/>
    <p:sldId id="311" r:id="rId24"/>
    <p:sldId id="283" r:id="rId25"/>
    <p:sldId id="284" r:id="rId26"/>
    <p:sldId id="312" r:id="rId27"/>
    <p:sldId id="313" r:id="rId28"/>
    <p:sldId id="290" r:id="rId29"/>
    <p:sldId id="310" r:id="rId30"/>
    <p:sldId id="295" r:id="rId31"/>
    <p:sldId id="294" r:id="rId32"/>
    <p:sldId id="266" r:id="rId33"/>
    <p:sldId id="267"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56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1276FA-9695-4693-9A41-319B831AD875}" type="datetimeFigureOut">
              <a:rPr lang="en-US" smtClean="0"/>
              <a:pPr/>
              <a:t>8/19/2024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CBF19A-1A4D-4218-A578-44E5606665ED}" type="slidenum">
              <a:rPr lang="en-US" smtClean="0"/>
              <a:pPr/>
              <a:t>‹#›</a:t>
            </a:fld>
            <a:endParaRPr lang="en-US"/>
          </a:p>
        </p:txBody>
      </p:sp>
    </p:spTree>
    <p:extLst>
      <p:ext uri="{BB962C8B-B14F-4D97-AF65-F5344CB8AC3E}">
        <p14:creationId xmlns:p14="http://schemas.microsoft.com/office/powerpoint/2010/main" val="287878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a:lstStyle/>
          <a:p>
            <a:fld id="{5F59FB54-30CE-4CF8-A5A4-AAAA1F436647}" type="slidenum">
              <a:rPr lang="en-US" altLang="en-US"/>
              <a:pPr/>
              <a:t>1</a:t>
            </a:fld>
            <a:endParaRPr lang="en-US" altLang="en-US"/>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en-US" smtClean="0"/>
          </a:p>
        </p:txBody>
      </p:sp>
    </p:spTree>
    <p:extLst>
      <p:ext uri="{BB962C8B-B14F-4D97-AF65-F5344CB8AC3E}">
        <p14:creationId xmlns:p14="http://schemas.microsoft.com/office/powerpoint/2010/main" val="282229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8676" name="Slide Number Placeholder 3"/>
          <p:cNvSpPr>
            <a:spLocks noGrp="1"/>
          </p:cNvSpPr>
          <p:nvPr>
            <p:ph type="sldNum" sz="quarter" idx="5"/>
          </p:nvPr>
        </p:nvSpPr>
        <p:spPr bwMode="auto">
          <a:noFill/>
          <a:ln>
            <a:miter lim="800000"/>
            <a:headEnd/>
            <a:tailEnd/>
          </a:ln>
        </p:spPr>
        <p:txBody>
          <a:bodyPr/>
          <a:lstStyle/>
          <a:p>
            <a:fld id="{B51CD4A3-28CE-4665-92A5-B1ABB5E1FDCC}" type="slidenum">
              <a:rPr lang="en-US" altLang="en-US"/>
              <a:pPr/>
              <a:t>17</a:t>
            </a:fld>
            <a:endParaRPr lang="en-US" altLang="en-US"/>
          </a:p>
        </p:txBody>
      </p:sp>
    </p:spTree>
    <p:extLst>
      <p:ext uri="{BB962C8B-B14F-4D97-AF65-F5344CB8AC3E}">
        <p14:creationId xmlns:p14="http://schemas.microsoft.com/office/powerpoint/2010/main" val="4119766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590F93A-6E4E-4374-B8A1-567ED6336D44}"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3.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 name="Picture 1" descr="D:\Giao duc\Themes powerpoint\hinh 1\fre-photo-frame0.jpg"/>
          <p:cNvPicPr>
            <a:picLocks noChangeAspect="1" noChangeArrowheads="1"/>
          </p:cNvPicPr>
          <p:nvPr/>
        </p:nvPicPr>
        <p:blipFill>
          <a:blip r:embed="rId3">
            <a:lum bright="40000"/>
          </a:blip>
          <a:srcRect/>
          <a:stretch>
            <a:fillRect/>
          </a:stretch>
        </p:blipFill>
        <p:spPr bwMode="auto">
          <a:xfrm>
            <a:off x="-139700" y="9525"/>
            <a:ext cx="18288000" cy="10287000"/>
          </a:xfrm>
          <a:prstGeom prst="rect">
            <a:avLst/>
          </a:prstGeom>
          <a:ln>
            <a:noFill/>
          </a:ln>
          <a:effectLst>
            <a:softEdge rad="112500"/>
          </a:effectLst>
        </p:spPr>
      </p:pic>
      <p:grpSp>
        <p:nvGrpSpPr>
          <p:cNvPr id="2" name="Group 3"/>
          <p:cNvGrpSpPr>
            <a:grpSpLocks/>
          </p:cNvGrpSpPr>
          <p:nvPr/>
        </p:nvGrpSpPr>
        <p:grpSpPr bwMode="auto">
          <a:xfrm>
            <a:off x="1216027" y="571500"/>
            <a:ext cx="15855950" cy="8915400"/>
            <a:chOff x="384" y="240"/>
            <a:chExt cx="4992" cy="3744"/>
          </a:xfrm>
        </p:grpSpPr>
        <p:sp>
          <p:nvSpPr>
            <p:cNvPr id="15370" name="AutoShape 4"/>
            <p:cNvSpPr>
              <a:spLocks noChangeArrowheads="1"/>
            </p:cNvSpPr>
            <p:nvPr/>
          </p:nvSpPr>
          <p:spPr bwMode="ltGray">
            <a:xfrm>
              <a:off x="384" y="384"/>
              <a:ext cx="528" cy="960"/>
            </a:xfrm>
            <a:prstGeom prst="irregularSeal1">
              <a:avLst/>
            </a:prstGeom>
            <a:gradFill rotWithShape="0">
              <a:gsLst>
                <a:gs pos="0">
                  <a:srgbClr val="FFFFFF"/>
                </a:gs>
                <a:gs pos="100000">
                  <a:schemeClr val="bg1">
                    <a:alpha val="37000"/>
                  </a:schemeClr>
                </a:gs>
              </a:gsLst>
              <a:path path="shape">
                <a:fillToRect l="50000" t="50000" r="50000" b="50000"/>
              </a:path>
            </a:gradFill>
            <a:ln w="12700">
              <a:noFill/>
              <a:miter lim="800000"/>
              <a:headEnd type="none" w="sm" len="sm"/>
              <a:tailEnd type="none" w="sm" len="sm"/>
            </a:ln>
          </p:spPr>
          <p:txBody>
            <a:bodyPr wrap="none" anchor="ctr"/>
            <a:lstStyle/>
            <a:p>
              <a:pPr eaLnBrk="1" hangingPunct="1"/>
              <a:endParaRPr lang="en-US" altLang="en-US"/>
            </a:p>
          </p:txBody>
        </p:sp>
        <p:sp>
          <p:nvSpPr>
            <p:cNvPr id="15371" name="AutoShape 5"/>
            <p:cNvSpPr>
              <a:spLocks noChangeArrowheads="1"/>
            </p:cNvSpPr>
            <p:nvPr/>
          </p:nvSpPr>
          <p:spPr bwMode="ltGray">
            <a:xfrm>
              <a:off x="576" y="3552"/>
              <a:ext cx="1824" cy="432"/>
            </a:xfrm>
            <a:prstGeom prst="irregularSeal1">
              <a:avLst/>
            </a:prstGeom>
            <a:gradFill rotWithShape="0">
              <a:gsLst>
                <a:gs pos="0">
                  <a:srgbClr val="FFFFFF"/>
                </a:gs>
                <a:gs pos="100000">
                  <a:schemeClr val="bg1">
                    <a:alpha val="37000"/>
                  </a:schemeClr>
                </a:gs>
              </a:gsLst>
              <a:path path="shape">
                <a:fillToRect l="50000" t="50000" r="50000" b="50000"/>
              </a:path>
            </a:gradFill>
            <a:ln w="12700">
              <a:noFill/>
              <a:miter lim="800000"/>
              <a:headEnd type="none" w="sm" len="sm"/>
              <a:tailEnd type="none" w="sm" len="sm"/>
            </a:ln>
          </p:spPr>
          <p:txBody>
            <a:bodyPr wrap="none" anchor="ctr"/>
            <a:lstStyle/>
            <a:p>
              <a:pPr eaLnBrk="1" hangingPunct="1"/>
              <a:endParaRPr lang="en-US" altLang="en-US"/>
            </a:p>
          </p:txBody>
        </p:sp>
        <p:sp>
          <p:nvSpPr>
            <p:cNvPr id="15372" name="AutoShape 6"/>
            <p:cNvSpPr>
              <a:spLocks noChangeArrowheads="1"/>
            </p:cNvSpPr>
            <p:nvPr/>
          </p:nvSpPr>
          <p:spPr bwMode="ltGray">
            <a:xfrm>
              <a:off x="1968" y="240"/>
              <a:ext cx="240" cy="432"/>
            </a:xfrm>
            <a:prstGeom prst="irregularSeal1">
              <a:avLst/>
            </a:prstGeom>
            <a:gradFill rotWithShape="0">
              <a:gsLst>
                <a:gs pos="0">
                  <a:srgbClr val="FFFFFF"/>
                </a:gs>
                <a:gs pos="100000">
                  <a:schemeClr val="bg1">
                    <a:alpha val="37000"/>
                  </a:schemeClr>
                </a:gs>
              </a:gsLst>
              <a:path path="shape">
                <a:fillToRect l="50000" t="50000" r="50000" b="50000"/>
              </a:path>
            </a:gradFill>
            <a:ln w="12700">
              <a:noFill/>
              <a:miter lim="800000"/>
              <a:headEnd type="none" w="sm" len="sm"/>
              <a:tailEnd type="none" w="sm" len="sm"/>
            </a:ln>
          </p:spPr>
          <p:txBody>
            <a:bodyPr wrap="none" anchor="ctr"/>
            <a:lstStyle/>
            <a:p>
              <a:pPr eaLnBrk="1" hangingPunct="1"/>
              <a:endParaRPr lang="en-US" altLang="en-US"/>
            </a:p>
          </p:txBody>
        </p:sp>
        <p:sp>
          <p:nvSpPr>
            <p:cNvPr id="15373" name="AutoShape 7"/>
            <p:cNvSpPr>
              <a:spLocks noChangeArrowheads="1"/>
            </p:cNvSpPr>
            <p:nvPr/>
          </p:nvSpPr>
          <p:spPr bwMode="ltGray">
            <a:xfrm>
              <a:off x="1968" y="1200"/>
              <a:ext cx="144" cy="480"/>
            </a:xfrm>
            <a:prstGeom prst="irregularSeal1">
              <a:avLst/>
            </a:prstGeom>
            <a:gradFill rotWithShape="0">
              <a:gsLst>
                <a:gs pos="0">
                  <a:srgbClr val="FFFFFF"/>
                </a:gs>
                <a:gs pos="100000">
                  <a:schemeClr val="bg1">
                    <a:alpha val="37000"/>
                  </a:schemeClr>
                </a:gs>
              </a:gsLst>
              <a:path path="shape">
                <a:fillToRect l="50000" t="50000" r="50000" b="50000"/>
              </a:path>
            </a:gradFill>
            <a:ln w="12700">
              <a:noFill/>
              <a:miter lim="800000"/>
              <a:headEnd type="none" w="sm" len="sm"/>
              <a:tailEnd type="none" w="sm" len="sm"/>
            </a:ln>
          </p:spPr>
          <p:txBody>
            <a:bodyPr wrap="none" anchor="ctr"/>
            <a:lstStyle/>
            <a:p>
              <a:pPr eaLnBrk="1" hangingPunct="1"/>
              <a:endParaRPr lang="en-US" altLang="en-US"/>
            </a:p>
          </p:txBody>
        </p:sp>
        <p:sp>
          <p:nvSpPr>
            <p:cNvPr id="15374" name="AutoShape 8"/>
            <p:cNvSpPr>
              <a:spLocks noChangeArrowheads="1"/>
            </p:cNvSpPr>
            <p:nvPr/>
          </p:nvSpPr>
          <p:spPr bwMode="ltGray">
            <a:xfrm>
              <a:off x="5088" y="2592"/>
              <a:ext cx="288" cy="1200"/>
            </a:xfrm>
            <a:prstGeom prst="irregularSeal1">
              <a:avLst/>
            </a:prstGeom>
            <a:gradFill rotWithShape="0">
              <a:gsLst>
                <a:gs pos="0">
                  <a:srgbClr val="FFFFFF"/>
                </a:gs>
                <a:gs pos="100000">
                  <a:schemeClr val="bg1">
                    <a:alpha val="37000"/>
                  </a:schemeClr>
                </a:gs>
              </a:gsLst>
              <a:path path="shape">
                <a:fillToRect l="50000" t="50000" r="50000" b="50000"/>
              </a:path>
            </a:gradFill>
            <a:ln w="12700">
              <a:noFill/>
              <a:miter lim="800000"/>
              <a:headEnd type="none" w="sm" len="sm"/>
              <a:tailEnd type="none" w="sm" len="sm"/>
            </a:ln>
          </p:spPr>
          <p:txBody>
            <a:bodyPr wrap="none" anchor="ctr"/>
            <a:lstStyle/>
            <a:p>
              <a:pPr eaLnBrk="1" hangingPunct="1"/>
              <a:endParaRPr lang="en-US" altLang="en-US"/>
            </a:p>
          </p:txBody>
        </p:sp>
        <p:sp>
          <p:nvSpPr>
            <p:cNvPr id="15375" name="AutoShape 9"/>
            <p:cNvSpPr>
              <a:spLocks noChangeArrowheads="1"/>
            </p:cNvSpPr>
            <p:nvPr/>
          </p:nvSpPr>
          <p:spPr bwMode="ltGray">
            <a:xfrm>
              <a:off x="2928" y="672"/>
              <a:ext cx="144" cy="288"/>
            </a:xfrm>
            <a:prstGeom prst="irregularSeal1">
              <a:avLst/>
            </a:prstGeom>
            <a:gradFill rotWithShape="0">
              <a:gsLst>
                <a:gs pos="0">
                  <a:srgbClr val="FFFFFF"/>
                </a:gs>
                <a:gs pos="100000">
                  <a:schemeClr val="bg1">
                    <a:alpha val="37000"/>
                  </a:schemeClr>
                </a:gs>
              </a:gsLst>
              <a:path path="shape">
                <a:fillToRect l="50000" t="50000" r="50000" b="50000"/>
              </a:path>
            </a:gradFill>
            <a:ln w="12700">
              <a:noFill/>
              <a:miter lim="800000"/>
              <a:headEnd type="none" w="sm" len="sm"/>
              <a:tailEnd type="none" w="sm" len="sm"/>
            </a:ln>
          </p:spPr>
          <p:txBody>
            <a:bodyPr wrap="none" anchor="ctr"/>
            <a:lstStyle/>
            <a:p>
              <a:pPr eaLnBrk="1" hangingPunct="1"/>
              <a:endParaRPr lang="en-US" altLang="en-US"/>
            </a:p>
          </p:txBody>
        </p:sp>
        <p:sp>
          <p:nvSpPr>
            <p:cNvPr id="15376" name="AutoShape 10"/>
            <p:cNvSpPr>
              <a:spLocks noChangeArrowheads="1"/>
            </p:cNvSpPr>
            <p:nvPr/>
          </p:nvSpPr>
          <p:spPr bwMode="ltGray">
            <a:xfrm>
              <a:off x="4800" y="1296"/>
              <a:ext cx="240" cy="432"/>
            </a:xfrm>
            <a:prstGeom prst="irregularSeal1">
              <a:avLst/>
            </a:prstGeom>
            <a:gradFill rotWithShape="0">
              <a:gsLst>
                <a:gs pos="0">
                  <a:srgbClr val="FFFFFF"/>
                </a:gs>
                <a:gs pos="100000">
                  <a:schemeClr val="bg1">
                    <a:alpha val="37000"/>
                  </a:schemeClr>
                </a:gs>
              </a:gsLst>
              <a:path path="shape">
                <a:fillToRect l="50000" t="50000" r="50000" b="50000"/>
              </a:path>
            </a:gradFill>
            <a:ln w="12700">
              <a:noFill/>
              <a:miter lim="800000"/>
              <a:headEnd type="none" w="sm" len="sm"/>
              <a:tailEnd type="none" w="sm" len="sm"/>
            </a:ln>
          </p:spPr>
          <p:txBody>
            <a:bodyPr wrap="none" anchor="ctr"/>
            <a:lstStyle/>
            <a:p>
              <a:pPr eaLnBrk="1" hangingPunct="1"/>
              <a:endParaRPr lang="en-US" altLang="en-US"/>
            </a:p>
          </p:txBody>
        </p:sp>
        <p:sp>
          <p:nvSpPr>
            <p:cNvPr id="15377" name="AutoShape 11"/>
            <p:cNvSpPr>
              <a:spLocks noChangeArrowheads="1"/>
            </p:cNvSpPr>
            <p:nvPr/>
          </p:nvSpPr>
          <p:spPr bwMode="ltGray">
            <a:xfrm>
              <a:off x="1680" y="1680"/>
              <a:ext cx="240" cy="432"/>
            </a:xfrm>
            <a:prstGeom prst="irregularSeal1">
              <a:avLst/>
            </a:prstGeom>
            <a:gradFill rotWithShape="0">
              <a:gsLst>
                <a:gs pos="0">
                  <a:srgbClr val="FFFFFF"/>
                </a:gs>
                <a:gs pos="100000">
                  <a:schemeClr val="bg1">
                    <a:alpha val="37000"/>
                  </a:schemeClr>
                </a:gs>
              </a:gsLst>
              <a:path path="shape">
                <a:fillToRect l="50000" t="50000" r="50000" b="50000"/>
              </a:path>
            </a:gradFill>
            <a:ln w="12700">
              <a:noFill/>
              <a:miter lim="800000"/>
              <a:headEnd type="none" w="sm" len="sm"/>
              <a:tailEnd type="none" w="sm" len="sm"/>
            </a:ln>
          </p:spPr>
          <p:txBody>
            <a:bodyPr wrap="none" anchor="ctr"/>
            <a:lstStyle/>
            <a:p>
              <a:pPr eaLnBrk="1" hangingPunct="1"/>
              <a:endParaRPr lang="en-US" altLang="en-US"/>
            </a:p>
          </p:txBody>
        </p:sp>
        <p:sp>
          <p:nvSpPr>
            <p:cNvPr id="15378" name="AutoShape 12"/>
            <p:cNvSpPr>
              <a:spLocks noChangeArrowheads="1"/>
            </p:cNvSpPr>
            <p:nvPr/>
          </p:nvSpPr>
          <p:spPr bwMode="ltGray">
            <a:xfrm>
              <a:off x="3552" y="1680"/>
              <a:ext cx="240" cy="432"/>
            </a:xfrm>
            <a:prstGeom prst="irregularSeal1">
              <a:avLst/>
            </a:prstGeom>
            <a:gradFill rotWithShape="0">
              <a:gsLst>
                <a:gs pos="0">
                  <a:srgbClr val="FFFFFF"/>
                </a:gs>
                <a:gs pos="100000">
                  <a:schemeClr val="bg1">
                    <a:alpha val="37000"/>
                  </a:schemeClr>
                </a:gs>
              </a:gsLst>
              <a:path path="shape">
                <a:fillToRect l="50000" t="50000" r="50000" b="50000"/>
              </a:path>
            </a:gradFill>
            <a:ln w="12700">
              <a:noFill/>
              <a:miter lim="800000"/>
              <a:headEnd type="none" w="sm" len="sm"/>
              <a:tailEnd type="none" w="sm" len="sm"/>
            </a:ln>
          </p:spPr>
          <p:txBody>
            <a:bodyPr wrap="none" anchor="ctr"/>
            <a:lstStyle/>
            <a:p>
              <a:pPr eaLnBrk="1" hangingPunct="1"/>
              <a:endParaRPr lang="en-US" altLang="en-US"/>
            </a:p>
          </p:txBody>
        </p:sp>
      </p:grpSp>
      <p:sp>
        <p:nvSpPr>
          <p:cNvPr id="15364" name="WordArt 14"/>
          <p:cNvSpPr>
            <a:spLocks noChangeArrowheads="1" noChangeShapeType="1" noTextEdit="1"/>
          </p:cNvSpPr>
          <p:nvPr/>
        </p:nvSpPr>
        <p:spPr bwMode="auto">
          <a:xfrm>
            <a:off x="393700" y="1257300"/>
            <a:ext cx="17437100" cy="5600700"/>
          </a:xfrm>
          <a:prstGeom prst="rect">
            <a:avLst/>
          </a:prstGeom>
        </p:spPr>
        <p:txBody>
          <a:bodyPr spcFirstLastPara="1" wrap="none" lIns="163284" tIns="81642" rIns="163284" bIns="81642" fromWordArt="1">
            <a:prstTxWarp prst="textArchUp">
              <a:avLst>
                <a:gd name="adj" fmla="val 11116804"/>
              </a:avLst>
            </a:prstTxWarp>
          </a:bodyPr>
          <a:lstStyle/>
          <a:p>
            <a:pPr algn="ctr"/>
            <a:r>
              <a:rPr lang="vi-VN" sz="6400" b="1" kern="10">
                <a:ln w="9525">
                  <a:solidFill>
                    <a:srgbClr val="FF0000"/>
                  </a:solidFill>
                  <a:round/>
                  <a:headEnd/>
                  <a:tailEnd/>
                </a:ln>
                <a:solidFill>
                  <a:schemeClr val="accent2"/>
                </a:solidFill>
                <a:latin typeface="Times New Roman"/>
                <a:cs typeface="Times New Roman"/>
              </a:rPr>
              <a:t>TRƯỜNG THPT </a:t>
            </a:r>
            <a:r>
              <a:rPr lang="en-US" sz="6400" b="1" kern="10" smtClean="0">
                <a:ln w="9525">
                  <a:solidFill>
                    <a:srgbClr val="FF0000"/>
                  </a:solidFill>
                  <a:round/>
                  <a:headEnd/>
                  <a:tailEnd/>
                </a:ln>
                <a:solidFill>
                  <a:schemeClr val="accent2"/>
                </a:solidFill>
                <a:latin typeface="Times New Roman"/>
                <a:cs typeface="Times New Roman"/>
              </a:rPr>
              <a:t>SỐ 2 PHÙ MỸ</a:t>
            </a:r>
            <a:endParaRPr lang="en-US" sz="6400" b="1" kern="10">
              <a:ln w="9525">
                <a:solidFill>
                  <a:srgbClr val="FF0000"/>
                </a:solidFill>
                <a:round/>
                <a:headEnd/>
                <a:tailEnd/>
              </a:ln>
              <a:solidFill>
                <a:schemeClr val="accent2"/>
              </a:solidFill>
              <a:latin typeface="Times New Roman"/>
              <a:cs typeface="Times New Roman"/>
            </a:endParaRPr>
          </a:p>
        </p:txBody>
      </p:sp>
      <p:pic>
        <p:nvPicPr>
          <p:cNvPr id="15365" name="Picture 18" descr="Picture1"/>
          <p:cNvPicPr>
            <a:picLocks noChangeAspect="1" noChangeArrowheads="1"/>
          </p:cNvPicPr>
          <p:nvPr/>
        </p:nvPicPr>
        <p:blipFill>
          <a:blip r:embed="rId4"/>
          <a:srcRect/>
          <a:stretch>
            <a:fillRect/>
          </a:stretch>
        </p:blipFill>
        <p:spPr bwMode="auto">
          <a:xfrm rot="-5400000">
            <a:off x="319088" y="8024812"/>
            <a:ext cx="1943100" cy="2581276"/>
          </a:xfrm>
          <a:prstGeom prst="rect">
            <a:avLst/>
          </a:prstGeom>
          <a:noFill/>
          <a:ln w="9525">
            <a:noFill/>
            <a:miter lim="800000"/>
            <a:headEnd/>
            <a:tailEnd/>
          </a:ln>
        </p:spPr>
      </p:pic>
      <p:pic>
        <p:nvPicPr>
          <p:cNvPr id="15366" name="Picture 20" descr="Picture1"/>
          <p:cNvPicPr>
            <a:picLocks noChangeAspect="1" noChangeArrowheads="1"/>
          </p:cNvPicPr>
          <p:nvPr/>
        </p:nvPicPr>
        <p:blipFill>
          <a:blip r:embed="rId4"/>
          <a:srcRect/>
          <a:stretch>
            <a:fillRect/>
          </a:stretch>
        </p:blipFill>
        <p:spPr bwMode="auto">
          <a:xfrm rot="16200000" flipV="1">
            <a:off x="16025814" y="8024813"/>
            <a:ext cx="1943100" cy="2581274"/>
          </a:xfrm>
          <a:prstGeom prst="rect">
            <a:avLst/>
          </a:prstGeom>
          <a:noFill/>
          <a:ln w="9525">
            <a:noFill/>
            <a:miter lim="800000"/>
            <a:headEnd/>
            <a:tailEnd/>
          </a:ln>
        </p:spPr>
      </p:pic>
      <p:sp>
        <p:nvSpPr>
          <p:cNvPr id="15367" name="WordArt 30"/>
          <p:cNvSpPr>
            <a:spLocks noChangeArrowheads="1" noChangeShapeType="1" noTextEdit="1"/>
          </p:cNvSpPr>
          <p:nvPr/>
        </p:nvSpPr>
        <p:spPr bwMode="auto">
          <a:xfrm>
            <a:off x="2286000" y="8229600"/>
            <a:ext cx="13868400" cy="685800"/>
          </a:xfrm>
          <a:prstGeom prst="rect">
            <a:avLst/>
          </a:prstGeom>
        </p:spPr>
        <p:txBody>
          <a:bodyPr wrap="none" lIns="163284" tIns="81642" rIns="163284" bIns="81642" fromWordArt="1">
            <a:prstTxWarp prst="textPlain">
              <a:avLst>
                <a:gd name="adj" fmla="val 50000"/>
              </a:avLst>
            </a:prstTxWarp>
          </a:bodyPr>
          <a:lstStyle/>
          <a:p>
            <a:pPr algn="ctr"/>
            <a:r>
              <a:rPr lang="en-US" sz="4300" b="1" kern="10">
                <a:ln w="19050">
                  <a:solidFill>
                    <a:srgbClr val="FF0000"/>
                  </a:solidFill>
                  <a:round/>
                  <a:headEnd/>
                  <a:tailEnd/>
                </a:ln>
                <a:solidFill>
                  <a:srgbClr val="000080"/>
                </a:solidFill>
                <a:latin typeface="Times New Roman"/>
                <a:cs typeface="Times New Roman"/>
              </a:rPr>
              <a:t>Giáo viên : </a:t>
            </a:r>
            <a:r>
              <a:rPr lang="en-US" sz="4300" b="1" kern="10" smtClean="0">
                <a:ln w="19050">
                  <a:solidFill>
                    <a:srgbClr val="FF0000"/>
                  </a:solidFill>
                  <a:round/>
                  <a:headEnd/>
                  <a:tailEnd/>
                </a:ln>
                <a:solidFill>
                  <a:srgbClr val="000080"/>
                </a:solidFill>
                <a:latin typeface="Times New Roman"/>
                <a:cs typeface="Times New Roman"/>
              </a:rPr>
              <a:t>Trương Thị Kim Thùy</a:t>
            </a:r>
            <a:endParaRPr lang="en-US" sz="4300" b="1" kern="10">
              <a:ln w="19050">
                <a:solidFill>
                  <a:srgbClr val="FF0000"/>
                </a:solidFill>
                <a:round/>
                <a:headEnd/>
                <a:tailEnd/>
              </a:ln>
              <a:solidFill>
                <a:srgbClr val="000080"/>
              </a:solidFill>
              <a:latin typeface="Times New Roman"/>
              <a:cs typeface="Times New Roman"/>
            </a:endParaRPr>
          </a:p>
        </p:txBody>
      </p:sp>
      <p:sp>
        <p:nvSpPr>
          <p:cNvPr id="15368" name="WordArt 31"/>
          <p:cNvSpPr>
            <a:spLocks noChangeArrowheads="1" noChangeShapeType="1" noTextEdit="1"/>
          </p:cNvSpPr>
          <p:nvPr/>
        </p:nvSpPr>
        <p:spPr bwMode="auto">
          <a:xfrm>
            <a:off x="5943600" y="12001500"/>
            <a:ext cx="6858000" cy="800100"/>
          </a:xfrm>
          <a:prstGeom prst="rect">
            <a:avLst/>
          </a:prstGeom>
        </p:spPr>
        <p:txBody>
          <a:bodyPr wrap="none" lIns="163284" tIns="81642" rIns="163284" bIns="81642" fromWordArt="1">
            <a:prstTxWarp prst="textPlain">
              <a:avLst>
                <a:gd name="adj" fmla="val 50000"/>
              </a:avLst>
            </a:prstTxWarp>
          </a:bodyPr>
          <a:lstStyle/>
          <a:p>
            <a:pPr algn="ctr"/>
            <a:r>
              <a:rPr lang="en-US" sz="3600" b="1" kern="10">
                <a:ln w="19050">
                  <a:solidFill>
                    <a:srgbClr val="FF00FF"/>
                  </a:solidFill>
                  <a:round/>
                  <a:headEnd/>
                  <a:tailEnd/>
                </a:ln>
                <a:solidFill>
                  <a:srgbClr val="FF00FF"/>
                </a:solidFill>
                <a:effectLst>
                  <a:outerShdw dist="35921" dir="2700000" algn="ctr" rotWithShape="0">
                    <a:srgbClr val="990000"/>
                  </a:outerShdw>
                </a:effectLst>
                <a:latin typeface="Times New Roman"/>
                <a:cs typeface="Times New Roman"/>
              </a:rPr>
              <a:t>NGỮ VĂN LỚP 11</a:t>
            </a:r>
          </a:p>
        </p:txBody>
      </p:sp>
      <p:sp>
        <p:nvSpPr>
          <p:cNvPr id="15369" name="Text Box 34"/>
          <p:cNvSpPr txBox="1">
            <a:spLocks noChangeArrowheads="1"/>
          </p:cNvSpPr>
          <p:nvPr/>
        </p:nvSpPr>
        <p:spPr bwMode="auto">
          <a:xfrm>
            <a:off x="1050927" y="3700463"/>
            <a:ext cx="16021050" cy="2134649"/>
          </a:xfrm>
          <a:prstGeom prst="rect">
            <a:avLst/>
          </a:prstGeom>
          <a:noFill/>
          <a:ln w="9525">
            <a:noFill/>
            <a:miter lim="800000"/>
            <a:headEnd/>
            <a:tailEnd/>
          </a:ln>
        </p:spPr>
        <p:txBody>
          <a:bodyPr lIns="163284" tIns="81642" rIns="163284" bIns="81642">
            <a:spAutoFit/>
          </a:bodyPr>
          <a:lstStyle/>
          <a:p>
            <a:pPr algn="ctr" eaLnBrk="1" hangingPunct="1"/>
            <a:r>
              <a:rPr lang="en-US" altLang="en-US" sz="6400" b="1" i="1">
                <a:solidFill>
                  <a:srgbClr val="0D11B3"/>
                </a:solidFill>
                <a:latin typeface="Times New Roman" pitchFamily="18" charset="0"/>
                <a:cs typeface="Times New Roman" pitchFamily="18" charset="0"/>
              </a:rPr>
              <a:t>CHÀO MỪNG THẦY CÔ  VÀ CÁC EM </a:t>
            </a:r>
          </a:p>
          <a:p>
            <a:pPr algn="ctr" eaLnBrk="1" hangingPunct="1"/>
            <a:r>
              <a:rPr lang="en-US" altLang="en-US" sz="6400" b="1" i="1">
                <a:solidFill>
                  <a:srgbClr val="0D11B3"/>
                </a:solidFill>
                <a:latin typeface="Times New Roman" pitchFamily="18" charset="0"/>
                <a:cs typeface="Times New Roman" pitchFamily="18" charset="0"/>
              </a:rPr>
              <a:t>ĐẾN VỚI BÀI HỌC NGÀY HÔM NAY</a:t>
            </a:r>
          </a:p>
        </p:txBody>
      </p:sp>
    </p:spTree>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648953" y="7397303"/>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2"/>
            <a:stretch>
              <a:fillRect/>
            </a:stretch>
          </a:blipFill>
        </p:spPr>
      </p:sp>
      <p:sp>
        <p:nvSpPr>
          <p:cNvPr id="3" name="Freeform 3"/>
          <p:cNvSpPr/>
          <p:nvPr/>
        </p:nvSpPr>
        <p:spPr>
          <a:xfrm>
            <a:off x="0" y="2417361"/>
            <a:ext cx="6707788" cy="7743478"/>
          </a:xfrm>
          <a:custGeom>
            <a:avLst/>
            <a:gdLst/>
            <a:ahLst/>
            <a:cxnLst/>
            <a:rect l="l" t="t" r="r" b="b"/>
            <a:pathLst>
              <a:path w="6707788" h="7743478">
                <a:moveTo>
                  <a:pt x="0" y="0"/>
                </a:moveTo>
                <a:lnTo>
                  <a:pt x="6707788" y="0"/>
                </a:lnTo>
                <a:lnTo>
                  <a:pt x="6707788" y="7743478"/>
                </a:lnTo>
                <a:lnTo>
                  <a:pt x="0" y="7743478"/>
                </a:lnTo>
                <a:lnTo>
                  <a:pt x="0" y="0"/>
                </a:lnTo>
                <a:close/>
              </a:path>
            </a:pathLst>
          </a:custGeom>
          <a:blipFill>
            <a:blip r:embed="rId3"/>
            <a:stretch>
              <a:fillRect/>
            </a:stretch>
          </a:blipFill>
        </p:spPr>
      </p:sp>
      <p:sp>
        <p:nvSpPr>
          <p:cNvPr id="4" name="Freeform 4"/>
          <p:cNvSpPr/>
          <p:nvPr/>
        </p:nvSpPr>
        <p:spPr>
          <a:xfrm>
            <a:off x="4288900" y="1931239"/>
            <a:ext cx="3229280" cy="3968394"/>
          </a:xfrm>
          <a:custGeom>
            <a:avLst/>
            <a:gdLst/>
            <a:ahLst/>
            <a:cxnLst/>
            <a:rect l="l" t="t" r="r" b="b"/>
            <a:pathLst>
              <a:path w="3229280" h="3968394">
                <a:moveTo>
                  <a:pt x="0" y="0"/>
                </a:moveTo>
                <a:lnTo>
                  <a:pt x="3229280" y="0"/>
                </a:lnTo>
                <a:lnTo>
                  <a:pt x="3229280" y="3968393"/>
                </a:lnTo>
                <a:lnTo>
                  <a:pt x="0" y="3968393"/>
                </a:lnTo>
                <a:lnTo>
                  <a:pt x="0" y="0"/>
                </a:lnTo>
                <a:close/>
              </a:path>
            </a:pathLst>
          </a:custGeom>
          <a:blipFill>
            <a:blip r:embed="rId4"/>
            <a:stretch>
              <a:fillRect/>
            </a:stretch>
          </a:blipFill>
        </p:spPr>
      </p:sp>
      <p:sp>
        <p:nvSpPr>
          <p:cNvPr id="6" name="Freeform 6"/>
          <p:cNvSpPr/>
          <p:nvPr/>
        </p:nvSpPr>
        <p:spPr>
          <a:xfrm>
            <a:off x="214250" y="0"/>
            <a:ext cx="6000792"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5">
              <a:alphaModFix amt="29000"/>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7696200" y="723900"/>
            <a:ext cx="10091798" cy="6294031"/>
          </a:xfrm>
          <a:prstGeom prst="rect">
            <a:avLst/>
          </a:prstGeom>
        </p:spPr>
        <p:txBody>
          <a:bodyPr wrap="square" lIns="0" tIns="0" rIns="0" bIns="0" rtlCol="0" anchor="t">
            <a:spAutoFit/>
          </a:bodyPr>
          <a:lstStyle/>
          <a:p>
            <a:pPr algn="just"/>
            <a:r>
              <a:rPr lang="nl-NL" sz="4800" b="1">
                <a:latin typeface="Times New Roman" panose="02020603050405020304" pitchFamily="18" charset="0"/>
                <a:cs typeface="Times New Roman" panose="02020603050405020304" pitchFamily="18" charset="0"/>
              </a:rPr>
              <a:t>- Một số đặc điểm sáng tác:</a:t>
            </a:r>
            <a:r>
              <a:rPr lang="nl-NL" sz="4800">
                <a:latin typeface="Times New Roman" panose="02020603050405020304" pitchFamily="18" charset="0"/>
                <a:cs typeface="Times New Roman" panose="02020603050405020304" pitchFamily="18" charset="0"/>
              </a:rPr>
              <a:t> </a:t>
            </a:r>
            <a:endParaRPr lang="en-GB" sz="4800">
              <a:latin typeface="Times New Roman" panose="02020603050405020304" pitchFamily="18" charset="0"/>
              <a:cs typeface="Times New Roman" panose="02020603050405020304" pitchFamily="18" charset="0"/>
            </a:endParaRPr>
          </a:p>
          <a:p>
            <a:pPr algn="just"/>
            <a:r>
              <a:rPr lang="nl-NL" sz="4800">
                <a:latin typeface="Times New Roman" panose="02020603050405020304" pitchFamily="18" charset="0"/>
                <a:cs typeface="Times New Roman" panose="02020603050405020304" pitchFamily="18" charset="0"/>
              </a:rPr>
              <a:t>+ </a:t>
            </a:r>
            <a:r>
              <a:rPr lang="nl-NL" sz="4800" b="1">
                <a:latin typeface="Times New Roman" panose="02020603050405020304" pitchFamily="18" charset="0"/>
                <a:cs typeface="Times New Roman" panose="02020603050405020304" pitchFamily="18" charset="0"/>
              </a:rPr>
              <a:t>Văn tự</a:t>
            </a:r>
            <a:r>
              <a:rPr lang="nl-NL" sz="4800">
                <a:latin typeface="Times New Roman" panose="02020603050405020304" pitchFamily="18" charset="0"/>
                <a:cs typeface="Times New Roman" panose="02020603050405020304" pitchFamily="18" charset="0"/>
              </a:rPr>
              <a:t>: Chữ Hán, chữ Nôm </a:t>
            </a:r>
            <a:endParaRPr lang="en-GB" sz="4800">
              <a:latin typeface="Times New Roman" panose="02020603050405020304" pitchFamily="18" charset="0"/>
              <a:cs typeface="Times New Roman" panose="02020603050405020304" pitchFamily="18" charset="0"/>
            </a:endParaRPr>
          </a:p>
          <a:p>
            <a:pPr algn="just"/>
            <a:r>
              <a:rPr lang="en-US" sz="4800" smtClean="0">
                <a:latin typeface="Times New Roman" panose="02020603050405020304" pitchFamily="18" charset="0"/>
                <a:cs typeface="Times New Roman" panose="02020603050405020304" pitchFamily="18" charset="0"/>
              </a:rPr>
              <a:t>+ </a:t>
            </a:r>
            <a:r>
              <a:rPr lang="en-US" sz="4800" b="1" smtClean="0">
                <a:latin typeface="Times New Roman" panose="02020603050405020304" pitchFamily="18" charset="0"/>
                <a:cs typeface="Times New Roman" panose="02020603050405020304" pitchFamily="18" charset="0"/>
              </a:rPr>
              <a:t>Tác </a:t>
            </a:r>
            <a:r>
              <a:rPr lang="en-US" sz="4800" b="1">
                <a:latin typeface="Times New Roman" panose="02020603050405020304" pitchFamily="18" charset="0"/>
                <a:cs typeface="Times New Roman" panose="02020603050405020304" pitchFamily="18" charset="0"/>
              </a:rPr>
              <a:t>giả</a:t>
            </a:r>
            <a:r>
              <a:rPr lang="en-US" sz="4800">
                <a:latin typeface="Times New Roman" panose="02020603050405020304" pitchFamily="18" charset="0"/>
                <a:cs typeface="Times New Roman" panose="02020603050405020304" pitchFamily="18" charset="0"/>
              </a:rPr>
              <a:t>: Nho sĩ (hoàng đế, quan lại, nhà sư</a:t>
            </a:r>
            <a:r>
              <a:rPr lang="en-US" sz="4800" smtClean="0">
                <a:latin typeface="Times New Roman" panose="02020603050405020304" pitchFamily="18" charset="0"/>
                <a:cs typeface="Times New Roman" panose="02020603050405020304" pitchFamily="18" charset="0"/>
              </a:rPr>
              <a:t>,...)</a:t>
            </a:r>
            <a:r>
              <a:rPr lang="en-US" sz="4800" smtClean="0">
                <a:latin typeface="Times New Roman" panose="02020603050405020304" pitchFamily="18" charset="0"/>
                <a:cs typeface="Times New Roman" panose="02020603050405020304" pitchFamily="18" charset="0"/>
                <a:sym typeface="Wingdings" pitchFamily="2" charset="2"/>
              </a:rPr>
              <a:t> Trí thức</a:t>
            </a:r>
            <a:r>
              <a:rPr lang="en-US" sz="4800" smtClean="0">
                <a:latin typeface="Times New Roman" panose="02020603050405020304" pitchFamily="18" charset="0"/>
                <a:cs typeface="Times New Roman" panose="02020603050405020304" pitchFamily="18" charset="0"/>
              </a:rPr>
              <a:t> </a:t>
            </a:r>
            <a:endParaRPr lang="en-GB" sz="4800">
              <a:latin typeface="Times New Roman" panose="02020603050405020304" pitchFamily="18" charset="0"/>
              <a:cs typeface="Times New Roman" panose="02020603050405020304" pitchFamily="18" charset="0"/>
            </a:endParaRPr>
          </a:p>
          <a:p>
            <a:pPr algn="just"/>
            <a:r>
              <a:rPr lang="en-US" sz="4800" smtClean="0">
                <a:latin typeface="Times New Roman" panose="02020603050405020304" pitchFamily="18" charset="0"/>
                <a:cs typeface="Times New Roman" panose="02020603050405020304" pitchFamily="18" charset="0"/>
              </a:rPr>
              <a:t>+</a:t>
            </a:r>
            <a:r>
              <a:rPr lang="vi-VN" sz="4800" smtClean="0">
                <a:latin typeface="Times New Roman" panose="02020603050405020304" pitchFamily="18" charset="0"/>
                <a:cs typeface="Times New Roman" panose="02020603050405020304" pitchFamily="18" charset="0"/>
              </a:rPr>
              <a:t> </a:t>
            </a:r>
            <a:r>
              <a:rPr lang="en-US" sz="4800" b="1" smtClean="0">
                <a:latin typeface="Times New Roman" panose="02020603050405020304" pitchFamily="18" charset="0"/>
                <a:cs typeface="Times New Roman" panose="02020603050405020304" pitchFamily="18" charset="0"/>
              </a:rPr>
              <a:t>Nội </a:t>
            </a:r>
            <a:r>
              <a:rPr lang="en-US" sz="4800" b="1">
                <a:latin typeface="Times New Roman" panose="02020603050405020304" pitchFamily="18" charset="0"/>
                <a:cs typeface="Times New Roman" panose="02020603050405020304" pitchFamily="18" charset="0"/>
              </a:rPr>
              <a:t>dung</a:t>
            </a:r>
            <a:r>
              <a:rPr lang="en-US" sz="4800">
                <a:latin typeface="Times New Roman" panose="02020603050405020304" pitchFamily="18" charset="0"/>
                <a:cs typeface="Times New Roman" panose="02020603050405020304" pitchFamily="18" charset="0"/>
              </a:rPr>
              <a:t>: Ý thức về bổn phận, vẻ đẹp bất </a:t>
            </a:r>
            <a:r>
              <a:rPr lang="en-US" sz="4800" smtClean="0">
                <a:latin typeface="Times New Roman" panose="02020603050405020304" pitchFamily="18" charset="0"/>
                <a:cs typeface="Times New Roman" panose="02020603050405020304" pitchFamily="18" charset="0"/>
              </a:rPr>
              <a:t>biến… </a:t>
            </a:r>
            <a:endParaRPr lang="en-GB" sz="4800">
              <a:latin typeface="Times New Roman" panose="02020603050405020304" pitchFamily="18" charset="0"/>
              <a:cs typeface="Times New Roman" panose="02020603050405020304" pitchFamily="18" charset="0"/>
            </a:endParaRPr>
          </a:p>
          <a:p>
            <a:pPr algn="just"/>
            <a:r>
              <a:rPr lang="en-US" sz="4800">
                <a:latin typeface="Times New Roman" panose="02020603050405020304" pitchFamily="18" charset="0"/>
                <a:cs typeface="Times New Roman" panose="02020603050405020304" pitchFamily="18" charset="0"/>
              </a:rPr>
              <a:t>+ </a:t>
            </a:r>
            <a:r>
              <a:rPr lang="en-US" sz="4800" b="1">
                <a:latin typeface="Times New Roman" panose="02020603050405020304" pitchFamily="18" charset="0"/>
                <a:cs typeface="Times New Roman" panose="02020603050405020304" pitchFamily="18" charset="0"/>
              </a:rPr>
              <a:t>Thể thơ</a:t>
            </a:r>
            <a:r>
              <a:rPr lang="en-US" sz="4800">
                <a:latin typeface="Times New Roman" panose="02020603050405020304" pitchFamily="18" charset="0"/>
                <a:cs typeface="Times New Roman" panose="02020603050405020304" pitchFamily="18" charset="0"/>
              </a:rPr>
              <a:t>: Theo luật (thất ngôn, ngũ ngôn, thất ngôn bát cú)</a:t>
            </a:r>
            <a:endParaRPr lang="en-GB" sz="4800">
              <a:latin typeface="Times New Roman" panose="02020603050405020304" pitchFamily="18" charset="0"/>
              <a:cs typeface="Times New Roman" panose="02020603050405020304" pitchFamily="18" charset="0"/>
            </a:endParaRPr>
          </a:p>
          <a:p>
            <a:pPr algn="just">
              <a:lnSpc>
                <a:spcPts val="2994"/>
              </a:lnSpc>
            </a:pPr>
            <a:endParaRPr lang="en-US" sz="4400">
              <a:solidFill>
                <a:srgbClr val="6B413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023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2057400" y="9258300"/>
            <a:ext cx="19939215" cy="2283946"/>
          </a:xfrm>
          <a:custGeom>
            <a:avLst/>
            <a:gdLst/>
            <a:ahLst/>
            <a:cxnLst/>
            <a:rect l="l" t="t" r="r" b="b"/>
            <a:pathLst>
              <a:path w="19939215" h="2283946">
                <a:moveTo>
                  <a:pt x="0" y="0"/>
                </a:moveTo>
                <a:lnTo>
                  <a:pt x="19939215" y="0"/>
                </a:lnTo>
                <a:lnTo>
                  <a:pt x="19939215" y="2283946"/>
                </a:lnTo>
                <a:lnTo>
                  <a:pt x="0" y="2283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61064" y="4805319"/>
            <a:ext cx="5601957" cy="5594955"/>
          </a:xfrm>
          <a:custGeom>
            <a:avLst/>
            <a:gdLst/>
            <a:ahLst/>
            <a:cxnLst/>
            <a:rect l="l" t="t" r="r" b="b"/>
            <a:pathLst>
              <a:path w="5601957" h="5594955">
                <a:moveTo>
                  <a:pt x="0" y="0"/>
                </a:moveTo>
                <a:lnTo>
                  <a:pt x="5601957" y="0"/>
                </a:lnTo>
                <a:lnTo>
                  <a:pt x="5601957" y="5594954"/>
                </a:lnTo>
                <a:lnTo>
                  <a:pt x="0" y="5594954"/>
                </a:lnTo>
                <a:lnTo>
                  <a:pt x="0" y="0"/>
                </a:lnTo>
                <a:close/>
              </a:path>
            </a:pathLst>
          </a:custGeom>
          <a:blipFill>
            <a:blip r:embed="rId4"/>
            <a:stretch>
              <a:fillRect/>
            </a:stretch>
          </a:blipFill>
        </p:spPr>
      </p:sp>
      <p:sp>
        <p:nvSpPr>
          <p:cNvPr id="4" name="Freeform 4"/>
          <p:cNvSpPr/>
          <p:nvPr/>
        </p:nvSpPr>
        <p:spPr>
          <a:xfrm rot="-4566761">
            <a:off x="12409282" y="-1444116"/>
            <a:ext cx="5479837" cy="6335072"/>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5"/>
            <a:stretch>
              <a:fillRect/>
            </a:stretch>
          </a:blipFill>
        </p:spPr>
      </p:sp>
      <p:sp>
        <p:nvSpPr>
          <p:cNvPr id="5" name="TextBox 5"/>
          <p:cNvSpPr txBox="1"/>
          <p:nvPr/>
        </p:nvSpPr>
        <p:spPr>
          <a:xfrm>
            <a:off x="1329946" y="608842"/>
            <a:ext cx="11928854" cy="1231106"/>
          </a:xfrm>
          <a:prstGeom prst="rect">
            <a:avLst/>
          </a:prstGeom>
        </p:spPr>
        <p:txBody>
          <a:bodyPr wrap="square" lIns="0" tIns="0" rIns="0" bIns="0" rtlCol="0" anchor="t">
            <a:spAutoFit/>
          </a:bodyPr>
          <a:lstStyle/>
          <a:p>
            <a:r>
              <a:rPr lang="nl-NL" sz="8000" b="1">
                <a:latin typeface="Times New Roman" panose="02020603050405020304" pitchFamily="18" charset="0"/>
                <a:cs typeface="Times New Roman" panose="02020603050405020304" pitchFamily="18" charset="0"/>
              </a:rPr>
              <a:t>(2) Thơ mới </a:t>
            </a:r>
            <a:r>
              <a:rPr lang="nl-NL" sz="8000" b="1" smtClean="0">
                <a:latin typeface="Times New Roman" panose="02020603050405020304" pitchFamily="18" charset="0"/>
                <a:cs typeface="Times New Roman" panose="02020603050405020304" pitchFamily="18" charset="0"/>
              </a:rPr>
              <a:t>(Thơ hiện </a:t>
            </a:r>
            <a:r>
              <a:rPr lang="nl-NL" sz="8000" b="1">
                <a:latin typeface="Times New Roman" panose="02020603050405020304" pitchFamily="18" charset="0"/>
                <a:cs typeface="Times New Roman" panose="02020603050405020304" pitchFamily="18" charset="0"/>
              </a:rPr>
              <a:t>đại)</a:t>
            </a:r>
            <a:endParaRPr lang="en-GB" sz="8000">
              <a:latin typeface="Times New Roman" panose="02020603050405020304" pitchFamily="18" charset="0"/>
              <a:cs typeface="Times New Roman" panose="02020603050405020304" pitchFamily="18" charset="0"/>
            </a:endParaRPr>
          </a:p>
        </p:txBody>
      </p:sp>
      <p:sp>
        <p:nvSpPr>
          <p:cNvPr id="7" name="TextBox 7"/>
          <p:cNvSpPr txBox="1"/>
          <p:nvPr/>
        </p:nvSpPr>
        <p:spPr>
          <a:xfrm>
            <a:off x="1938980" y="2731201"/>
            <a:ext cx="9397827" cy="2031325"/>
          </a:xfrm>
          <a:prstGeom prst="rect">
            <a:avLst/>
          </a:prstGeom>
        </p:spPr>
        <p:txBody>
          <a:bodyPr wrap="square" lIns="0" tIns="0" rIns="0" bIns="0" rtlCol="0" anchor="t">
            <a:spAutoFit/>
          </a:bodyPr>
          <a:lstStyle/>
          <a:p>
            <a:pPr algn="just"/>
            <a:r>
              <a:rPr lang="nl-NL" sz="4400" b="1">
                <a:latin typeface="Times New Roman" panose="02020603050405020304" pitchFamily="18" charset="0"/>
                <a:cs typeface="Times New Roman" panose="02020603050405020304" pitchFamily="18" charset="0"/>
              </a:rPr>
              <a:t>- Tác giả:</a:t>
            </a:r>
            <a:r>
              <a:rPr lang="nl-NL" sz="4400">
                <a:latin typeface="Times New Roman" panose="02020603050405020304" pitchFamily="18" charset="0"/>
                <a:cs typeface="Times New Roman" panose="02020603050405020304" pitchFamily="18" charset="0"/>
              </a:rPr>
              <a:t> Thế Lữ, Chế Lan Viên, Hàn Mặc Tử, Nguyễn Bính, Xuân Diệu, Anh </a:t>
            </a:r>
            <a:r>
              <a:rPr lang="nl-NL" sz="4400" smtClean="0">
                <a:latin typeface="Times New Roman" panose="02020603050405020304" pitchFamily="18" charset="0"/>
                <a:cs typeface="Times New Roman" panose="02020603050405020304" pitchFamily="18" charset="0"/>
              </a:rPr>
              <a:t>Thơ, </a:t>
            </a:r>
            <a:r>
              <a:rPr lang="nl-NL" sz="4400">
                <a:latin typeface="Times New Roman" panose="02020603050405020304" pitchFamily="18" charset="0"/>
                <a:cs typeface="Times New Roman" panose="02020603050405020304" pitchFamily="18" charset="0"/>
              </a:rPr>
              <a:t>Đoàn Phú </a:t>
            </a:r>
            <a:r>
              <a:rPr lang="nl-NL" sz="4400" smtClean="0">
                <a:latin typeface="Times New Roman" panose="02020603050405020304" pitchFamily="18" charset="0"/>
                <a:cs typeface="Times New Roman" panose="02020603050405020304" pitchFamily="18" charset="0"/>
              </a:rPr>
              <a:t>Tứ.</a:t>
            </a:r>
            <a:endParaRPr lang="en-GB" sz="4400">
              <a:latin typeface="Times New Roman" panose="02020603050405020304" pitchFamily="18" charset="0"/>
              <a:cs typeface="Times New Roman" panose="02020603050405020304" pitchFamily="18" charset="0"/>
            </a:endParaRPr>
          </a:p>
        </p:txBody>
      </p:sp>
      <p:sp>
        <p:nvSpPr>
          <p:cNvPr id="8" name="Rectangle 7"/>
          <p:cNvSpPr/>
          <p:nvPr/>
        </p:nvSpPr>
        <p:spPr>
          <a:xfrm>
            <a:off x="6248400" y="5598418"/>
            <a:ext cx="9144000" cy="2123658"/>
          </a:xfrm>
          <a:prstGeom prst="rect">
            <a:avLst/>
          </a:prstGeom>
        </p:spPr>
        <p:txBody>
          <a:bodyPr>
            <a:spAutoFit/>
          </a:bodyPr>
          <a:lstStyle/>
          <a:p>
            <a:pPr algn="just"/>
            <a:r>
              <a:rPr lang="nl-NL" sz="4400" b="1">
                <a:latin typeface="Times New Roman" panose="02020603050405020304" pitchFamily="18" charset="0"/>
                <a:cs typeface="Times New Roman" panose="02020603050405020304" pitchFamily="18" charset="0"/>
              </a:rPr>
              <a:t>- Tác phẩm:</a:t>
            </a:r>
            <a:r>
              <a:rPr lang="nl-NL" sz="4400">
                <a:latin typeface="Times New Roman" panose="02020603050405020304" pitchFamily="18" charset="0"/>
                <a:cs typeface="Times New Roman" panose="02020603050405020304" pitchFamily="18" charset="0"/>
              </a:rPr>
              <a:t> Nhớ rừng, Xuân, Đây thôn Vĩ Dạ, Tương tư, Vội vàng, Chiều xuân, Màu thời </a:t>
            </a:r>
            <a:r>
              <a:rPr lang="nl-NL" sz="4400" smtClean="0">
                <a:latin typeface="Times New Roman" panose="02020603050405020304" pitchFamily="18" charset="0"/>
                <a:cs typeface="Times New Roman" panose="02020603050405020304" pitchFamily="18" charset="0"/>
              </a:rPr>
              <a:t>gian.</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68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648953" y="7397303"/>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2"/>
            <a:stretch>
              <a:fillRect/>
            </a:stretch>
          </a:blipFill>
        </p:spPr>
      </p:sp>
      <p:sp>
        <p:nvSpPr>
          <p:cNvPr id="3" name="Freeform 3"/>
          <p:cNvSpPr/>
          <p:nvPr/>
        </p:nvSpPr>
        <p:spPr>
          <a:xfrm>
            <a:off x="0" y="2417361"/>
            <a:ext cx="6707788" cy="7743478"/>
          </a:xfrm>
          <a:custGeom>
            <a:avLst/>
            <a:gdLst/>
            <a:ahLst/>
            <a:cxnLst/>
            <a:rect l="l" t="t" r="r" b="b"/>
            <a:pathLst>
              <a:path w="6707788" h="7743478">
                <a:moveTo>
                  <a:pt x="0" y="0"/>
                </a:moveTo>
                <a:lnTo>
                  <a:pt x="6707788" y="0"/>
                </a:lnTo>
                <a:lnTo>
                  <a:pt x="6707788" y="7743478"/>
                </a:lnTo>
                <a:lnTo>
                  <a:pt x="0" y="7743478"/>
                </a:lnTo>
                <a:lnTo>
                  <a:pt x="0" y="0"/>
                </a:lnTo>
                <a:close/>
              </a:path>
            </a:pathLst>
          </a:custGeom>
          <a:blipFill>
            <a:blip r:embed="rId3"/>
            <a:stretch>
              <a:fillRect/>
            </a:stretch>
          </a:blipFill>
        </p:spPr>
      </p:sp>
      <p:sp>
        <p:nvSpPr>
          <p:cNvPr id="4" name="Freeform 4"/>
          <p:cNvSpPr/>
          <p:nvPr/>
        </p:nvSpPr>
        <p:spPr>
          <a:xfrm>
            <a:off x="4288900" y="1931239"/>
            <a:ext cx="3229280" cy="3968394"/>
          </a:xfrm>
          <a:custGeom>
            <a:avLst/>
            <a:gdLst/>
            <a:ahLst/>
            <a:cxnLst/>
            <a:rect l="l" t="t" r="r" b="b"/>
            <a:pathLst>
              <a:path w="3229280" h="3968394">
                <a:moveTo>
                  <a:pt x="0" y="0"/>
                </a:moveTo>
                <a:lnTo>
                  <a:pt x="3229280" y="0"/>
                </a:lnTo>
                <a:lnTo>
                  <a:pt x="3229280" y="3968393"/>
                </a:lnTo>
                <a:lnTo>
                  <a:pt x="0" y="3968393"/>
                </a:lnTo>
                <a:lnTo>
                  <a:pt x="0" y="0"/>
                </a:lnTo>
                <a:close/>
              </a:path>
            </a:pathLst>
          </a:custGeom>
          <a:blipFill>
            <a:blip r:embed="rId4"/>
            <a:stretch>
              <a:fillRect/>
            </a:stretch>
          </a:blipFill>
        </p:spPr>
      </p:sp>
      <p:sp>
        <p:nvSpPr>
          <p:cNvPr id="6" name="Freeform 6"/>
          <p:cNvSpPr/>
          <p:nvPr/>
        </p:nvSpPr>
        <p:spPr>
          <a:xfrm>
            <a:off x="0" y="285716"/>
            <a:ext cx="7286612" cy="2839869"/>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5">
              <a:alphaModFix amt="29000"/>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7895555" y="960781"/>
            <a:ext cx="8606559" cy="4431983"/>
          </a:xfrm>
          <a:prstGeom prst="rect">
            <a:avLst/>
          </a:prstGeom>
        </p:spPr>
        <p:txBody>
          <a:bodyPr wrap="square" lIns="0" tIns="0" rIns="0" bIns="0" rtlCol="0" anchor="t">
            <a:spAutoFit/>
          </a:bodyPr>
          <a:lstStyle/>
          <a:p>
            <a:pPr algn="just"/>
            <a:r>
              <a:rPr lang="nl-NL" sz="4800" b="1">
                <a:solidFill>
                  <a:prstClr val="black"/>
                </a:solidFill>
                <a:latin typeface="Times New Roman" panose="02020603050405020304" pitchFamily="18" charset="0"/>
                <a:cs typeface="Times New Roman" panose="02020603050405020304" pitchFamily="18" charset="0"/>
              </a:rPr>
              <a:t>- Một số đặc điểm sáng tác:</a:t>
            </a:r>
            <a:r>
              <a:rPr lang="nl-NL" sz="4800">
                <a:solidFill>
                  <a:prstClr val="black"/>
                </a:solidFill>
                <a:latin typeface="Times New Roman" panose="02020603050405020304" pitchFamily="18" charset="0"/>
                <a:cs typeface="Times New Roman" panose="02020603050405020304" pitchFamily="18" charset="0"/>
              </a:rPr>
              <a:t> </a:t>
            </a:r>
            <a:endParaRPr lang="en-GB" sz="4800">
              <a:solidFill>
                <a:prstClr val="black"/>
              </a:solidFill>
              <a:latin typeface="Times New Roman" panose="02020603050405020304" pitchFamily="18" charset="0"/>
              <a:cs typeface="Times New Roman" panose="02020603050405020304" pitchFamily="18" charset="0"/>
            </a:endParaRPr>
          </a:p>
          <a:p>
            <a:pPr algn="just"/>
            <a:r>
              <a:rPr lang="nl-NL" sz="4800">
                <a:solidFill>
                  <a:prstClr val="black"/>
                </a:solidFill>
                <a:latin typeface="Times New Roman" panose="02020603050405020304" pitchFamily="18" charset="0"/>
                <a:cs typeface="Times New Roman" panose="02020603050405020304" pitchFamily="18" charset="0"/>
              </a:rPr>
              <a:t>+ </a:t>
            </a:r>
            <a:r>
              <a:rPr lang="nl-NL" sz="4800" b="1">
                <a:solidFill>
                  <a:prstClr val="black"/>
                </a:solidFill>
                <a:latin typeface="Times New Roman" panose="02020603050405020304" pitchFamily="18" charset="0"/>
                <a:cs typeface="Times New Roman" panose="02020603050405020304" pitchFamily="18" charset="0"/>
              </a:rPr>
              <a:t>Văn tự</a:t>
            </a:r>
            <a:r>
              <a:rPr lang="nl-NL" sz="4800">
                <a:solidFill>
                  <a:prstClr val="black"/>
                </a:solidFill>
                <a:latin typeface="Times New Roman" panose="02020603050405020304" pitchFamily="18" charset="0"/>
                <a:cs typeface="Times New Roman" panose="02020603050405020304" pitchFamily="18" charset="0"/>
              </a:rPr>
              <a:t>: Chữ </a:t>
            </a:r>
            <a:r>
              <a:rPr lang="nl-NL" sz="4800" smtClean="0">
                <a:solidFill>
                  <a:prstClr val="black"/>
                </a:solidFill>
                <a:latin typeface="Times New Roman" panose="02020603050405020304" pitchFamily="18" charset="0"/>
                <a:cs typeface="Times New Roman" panose="02020603050405020304" pitchFamily="18" charset="0"/>
              </a:rPr>
              <a:t>quốc ngữ </a:t>
            </a:r>
            <a:endParaRPr lang="en-GB" sz="4800">
              <a:solidFill>
                <a:prstClr val="black"/>
              </a:solidFill>
              <a:latin typeface="Times New Roman" panose="02020603050405020304" pitchFamily="18" charset="0"/>
              <a:cs typeface="Times New Roman" panose="02020603050405020304" pitchFamily="18" charset="0"/>
            </a:endParaRPr>
          </a:p>
          <a:p>
            <a:pPr algn="just"/>
            <a:r>
              <a:rPr lang="en-US" sz="4800">
                <a:solidFill>
                  <a:prstClr val="black"/>
                </a:solidFill>
                <a:latin typeface="Times New Roman" panose="02020603050405020304" pitchFamily="18" charset="0"/>
                <a:cs typeface="Times New Roman" panose="02020603050405020304" pitchFamily="18" charset="0"/>
              </a:rPr>
              <a:t>+ </a:t>
            </a:r>
            <a:r>
              <a:rPr lang="en-US" sz="4800" b="1">
                <a:solidFill>
                  <a:prstClr val="black"/>
                </a:solidFill>
                <a:latin typeface="Times New Roman" panose="02020603050405020304" pitchFamily="18" charset="0"/>
                <a:cs typeface="Times New Roman" panose="02020603050405020304" pitchFamily="18" charset="0"/>
              </a:rPr>
              <a:t>Tác giả</a:t>
            </a:r>
            <a:r>
              <a:rPr lang="en-US" sz="4800">
                <a:solidFill>
                  <a:prstClr val="black"/>
                </a:solidFill>
                <a:latin typeface="Times New Roman" panose="02020603050405020304" pitchFamily="18" charset="0"/>
                <a:cs typeface="Times New Roman" panose="02020603050405020304" pitchFamily="18" charset="0"/>
              </a:rPr>
              <a:t>: </a:t>
            </a:r>
            <a:r>
              <a:rPr lang="en-US" sz="4800" smtClean="0">
                <a:solidFill>
                  <a:prstClr val="black"/>
                </a:solidFill>
                <a:latin typeface="Times New Roman" panose="02020603050405020304" pitchFamily="18" charset="0"/>
                <a:cs typeface="Times New Roman" panose="02020603050405020304" pitchFamily="18" charset="0"/>
              </a:rPr>
              <a:t>Trí thức Tây học</a:t>
            </a:r>
            <a:endParaRPr lang="en-GB" sz="4800">
              <a:solidFill>
                <a:prstClr val="black"/>
              </a:solidFill>
              <a:latin typeface="Times New Roman" panose="02020603050405020304" pitchFamily="18" charset="0"/>
              <a:cs typeface="Times New Roman" panose="02020603050405020304" pitchFamily="18" charset="0"/>
            </a:endParaRPr>
          </a:p>
          <a:p>
            <a:pPr algn="just"/>
            <a:r>
              <a:rPr lang="en-US" sz="4800">
                <a:solidFill>
                  <a:prstClr val="black"/>
                </a:solidFill>
                <a:latin typeface="Times New Roman" panose="02020603050405020304" pitchFamily="18" charset="0"/>
                <a:cs typeface="Times New Roman" panose="02020603050405020304" pitchFamily="18" charset="0"/>
              </a:rPr>
              <a:t>+ </a:t>
            </a:r>
            <a:r>
              <a:rPr lang="en-US" sz="4800" b="1">
                <a:solidFill>
                  <a:prstClr val="black"/>
                </a:solidFill>
                <a:latin typeface="Times New Roman" panose="02020603050405020304" pitchFamily="18" charset="0"/>
                <a:cs typeface="Times New Roman" panose="02020603050405020304" pitchFamily="18" charset="0"/>
              </a:rPr>
              <a:t>Nội dung</a:t>
            </a:r>
            <a:r>
              <a:rPr lang="en-US" sz="4800">
                <a:solidFill>
                  <a:prstClr val="black"/>
                </a:solidFill>
                <a:latin typeface="Times New Roman" panose="02020603050405020304" pitchFamily="18" charset="0"/>
                <a:cs typeface="Times New Roman" panose="02020603050405020304" pitchFamily="18" charset="0"/>
              </a:rPr>
              <a:t>: </a:t>
            </a:r>
            <a:r>
              <a:rPr lang="en-US" sz="4800" smtClean="0">
                <a:solidFill>
                  <a:prstClr val="black"/>
                </a:solidFill>
                <a:latin typeface="Times New Roman" panose="02020603050405020304" pitchFamily="18" charset="0"/>
                <a:cs typeface="Times New Roman" panose="02020603050405020304" pitchFamily="18" charset="0"/>
              </a:rPr>
              <a:t>Cảm xúc của cá nhân, sự vận động của cảnh vật,... </a:t>
            </a:r>
            <a:endParaRPr lang="en-GB" sz="4800">
              <a:solidFill>
                <a:prstClr val="black"/>
              </a:solidFill>
              <a:latin typeface="Times New Roman" panose="02020603050405020304" pitchFamily="18" charset="0"/>
              <a:cs typeface="Times New Roman" panose="02020603050405020304" pitchFamily="18" charset="0"/>
            </a:endParaRPr>
          </a:p>
          <a:p>
            <a:pPr algn="just"/>
            <a:r>
              <a:rPr lang="en-US" sz="4800">
                <a:solidFill>
                  <a:prstClr val="black"/>
                </a:solidFill>
                <a:latin typeface="Times New Roman" panose="02020603050405020304" pitchFamily="18" charset="0"/>
                <a:cs typeface="Times New Roman" panose="02020603050405020304" pitchFamily="18" charset="0"/>
              </a:rPr>
              <a:t>+ </a:t>
            </a:r>
            <a:r>
              <a:rPr lang="en-US" sz="4800" b="1">
                <a:solidFill>
                  <a:prstClr val="black"/>
                </a:solidFill>
                <a:latin typeface="Times New Roman" panose="02020603050405020304" pitchFamily="18" charset="0"/>
                <a:cs typeface="Times New Roman" panose="02020603050405020304" pitchFamily="18" charset="0"/>
              </a:rPr>
              <a:t>Thể thơ</a:t>
            </a:r>
            <a:r>
              <a:rPr lang="en-US" sz="4800">
                <a:solidFill>
                  <a:prstClr val="black"/>
                </a:solidFill>
                <a:latin typeface="Times New Roman" panose="02020603050405020304" pitchFamily="18" charset="0"/>
                <a:cs typeface="Times New Roman" panose="02020603050405020304" pitchFamily="18" charset="0"/>
              </a:rPr>
              <a:t>: </a:t>
            </a:r>
            <a:r>
              <a:rPr lang="en-US" sz="4800" smtClean="0">
                <a:solidFill>
                  <a:prstClr val="black"/>
                </a:solidFill>
                <a:latin typeface="Times New Roman" panose="02020603050405020304" pitchFamily="18" charset="0"/>
                <a:cs typeface="Times New Roman" panose="02020603050405020304" pitchFamily="18" charset="0"/>
              </a:rPr>
              <a:t>Tự do</a:t>
            </a:r>
            <a:endParaRPr lang="en-GB" sz="4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19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3795280" y="4333009"/>
            <a:ext cx="10827327" cy="1082732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1972841" y="3145031"/>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pSp>
        <p:nvGrpSpPr>
          <p:cNvPr id="6" name="Group 6"/>
          <p:cNvGrpSpPr>
            <a:grpSpLocks noChangeAspect="1"/>
          </p:cNvGrpSpPr>
          <p:nvPr/>
        </p:nvGrpSpPr>
        <p:grpSpPr>
          <a:xfrm>
            <a:off x="1354427" y="3793201"/>
            <a:ext cx="4524394" cy="441967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475" r="-44136"/>
              </a:stretch>
            </a:blipFill>
          </p:spPr>
        </p:sp>
      </p:grpSp>
      <p:sp>
        <p:nvSpPr>
          <p:cNvPr id="8" name="TextBox 8"/>
          <p:cNvSpPr txBox="1"/>
          <p:nvPr/>
        </p:nvSpPr>
        <p:spPr>
          <a:xfrm>
            <a:off x="2285952" y="1714476"/>
            <a:ext cx="15716360" cy="2462213"/>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a:ln/>
                <a:solidFill>
                  <a:schemeClr val="accent3"/>
                </a:solidFill>
                <a:latin typeface="Times New Roman" panose="02020603050405020304" pitchFamily="18" charset="0"/>
                <a:cs typeface="Times New Roman" panose="02020603050405020304" pitchFamily="18" charset="0"/>
              </a:rPr>
              <a:t>HOẠT ĐỘNG </a:t>
            </a:r>
            <a:r>
              <a:rPr lang="en-US" sz="8000" b="1" smtClean="0">
                <a:ln/>
                <a:solidFill>
                  <a:schemeClr val="accent3"/>
                </a:solidFill>
                <a:latin typeface="Times New Roman" panose="02020603050405020304" pitchFamily="18" charset="0"/>
                <a:cs typeface="Times New Roman" panose="02020603050405020304" pitchFamily="18" charset="0"/>
              </a:rPr>
              <a:t>2: </a:t>
            </a:r>
          </a:p>
          <a:p>
            <a:pPr algn="ctr"/>
            <a:r>
              <a:rPr lang="en-US" sz="8000" b="1" smtClean="0">
                <a:ln/>
                <a:solidFill>
                  <a:schemeClr val="accent3"/>
                </a:solidFill>
                <a:latin typeface="Times New Roman" panose="02020603050405020304" pitchFamily="18" charset="0"/>
                <a:cs typeface="Times New Roman" panose="02020603050405020304" pitchFamily="18" charset="0"/>
              </a:rPr>
              <a:t>HÌNH </a:t>
            </a:r>
            <a:r>
              <a:rPr lang="en-US" sz="8000" b="1">
                <a:ln/>
                <a:solidFill>
                  <a:schemeClr val="accent3"/>
                </a:solidFill>
                <a:latin typeface="Times New Roman" panose="02020603050405020304" pitchFamily="18" charset="0"/>
                <a:cs typeface="Times New Roman" panose="02020603050405020304" pitchFamily="18" charset="0"/>
              </a:rPr>
              <a:t>THÀNH KIẾN </a:t>
            </a:r>
            <a:r>
              <a:rPr lang="en-US" sz="8000" b="1" smtClean="0">
                <a:ln/>
                <a:solidFill>
                  <a:schemeClr val="accent3"/>
                </a:solidFill>
                <a:latin typeface="Times New Roman" panose="02020603050405020304" pitchFamily="18" charset="0"/>
                <a:cs typeface="Times New Roman" panose="02020603050405020304" pitchFamily="18" charset="0"/>
              </a:rPr>
              <a:t>THỨC MỚI</a:t>
            </a:r>
            <a:endParaRPr lang="en-GB" sz="8000" b="1">
              <a:ln/>
              <a:solidFill>
                <a:schemeClr val="accent3"/>
              </a:solidFill>
              <a:latin typeface="Times New Roman" panose="02020603050405020304" pitchFamily="18" charset="0"/>
              <a:cs typeface="Times New Roman" panose="02020603050405020304" pitchFamily="18" charset="0"/>
            </a:endParaRPr>
          </a:p>
        </p:txBody>
      </p:sp>
      <p:grpSp>
        <p:nvGrpSpPr>
          <p:cNvPr id="13" name="Group 13"/>
          <p:cNvGrpSpPr/>
          <p:nvPr/>
        </p:nvGrpSpPr>
        <p:grpSpPr>
          <a:xfrm>
            <a:off x="-2166505" y="9746673"/>
            <a:ext cx="22750895" cy="540327"/>
            <a:chOff x="0" y="0"/>
            <a:chExt cx="5992005" cy="142308"/>
          </a:xfrm>
        </p:grpSpPr>
        <p:sp>
          <p:nvSpPr>
            <p:cNvPr id="14" name="Freeform 14"/>
            <p:cNvSpPr/>
            <p:nvPr/>
          </p:nvSpPr>
          <p:spPr>
            <a:xfrm>
              <a:off x="0" y="0"/>
              <a:ext cx="5992006" cy="142308"/>
            </a:xfrm>
            <a:custGeom>
              <a:avLst/>
              <a:gdLst/>
              <a:ahLst/>
              <a:cxnLst/>
              <a:rect l="l" t="t" r="r" b="b"/>
              <a:pathLst>
                <a:path w="5992006" h="142308">
                  <a:moveTo>
                    <a:pt x="17355" y="0"/>
                  </a:moveTo>
                  <a:lnTo>
                    <a:pt x="5974651" y="0"/>
                  </a:lnTo>
                  <a:cubicBezTo>
                    <a:pt x="5984236" y="0"/>
                    <a:pt x="5992006" y="7770"/>
                    <a:pt x="5992006" y="17355"/>
                  </a:cubicBezTo>
                  <a:lnTo>
                    <a:pt x="5992006" y="124954"/>
                  </a:lnTo>
                  <a:cubicBezTo>
                    <a:pt x="5992006" y="134538"/>
                    <a:pt x="5984236" y="142308"/>
                    <a:pt x="5974651" y="142308"/>
                  </a:cubicBezTo>
                  <a:lnTo>
                    <a:pt x="17355" y="142308"/>
                  </a:lnTo>
                  <a:cubicBezTo>
                    <a:pt x="7770" y="142308"/>
                    <a:pt x="0" y="134538"/>
                    <a:pt x="0" y="124954"/>
                  </a:cubicBezTo>
                  <a:lnTo>
                    <a:pt x="0" y="17355"/>
                  </a:lnTo>
                  <a:cubicBezTo>
                    <a:pt x="0" y="7770"/>
                    <a:pt x="7770" y="0"/>
                    <a:pt x="17355" y="0"/>
                  </a:cubicBezTo>
                  <a:close/>
                </a:path>
              </a:pathLst>
            </a:custGeom>
            <a:solidFill>
              <a:srgbClr val="857E2A"/>
            </a:solidFill>
          </p:spPr>
        </p:sp>
        <p:sp>
          <p:nvSpPr>
            <p:cNvPr id="15" name="TextBox 15"/>
            <p:cNvSpPr txBox="1"/>
            <p:nvPr/>
          </p:nvSpPr>
          <p:spPr>
            <a:xfrm>
              <a:off x="0" y="-47625"/>
              <a:ext cx="5992005"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rot="-4566761">
            <a:off x="14018724" y="-2549107"/>
            <a:ext cx="5479837" cy="6335072"/>
          </a:xfrm>
          <a:custGeom>
            <a:avLst/>
            <a:gdLst/>
            <a:ahLst/>
            <a:cxnLst/>
            <a:rect l="l" t="t" r="r" b="b"/>
            <a:pathLst>
              <a:path w="5479837" h="6335072">
                <a:moveTo>
                  <a:pt x="0" y="0"/>
                </a:moveTo>
                <a:lnTo>
                  <a:pt x="5479837" y="0"/>
                </a:lnTo>
                <a:lnTo>
                  <a:pt x="5479837" y="6335072"/>
                </a:lnTo>
                <a:lnTo>
                  <a:pt x="0" y="6335072"/>
                </a:lnTo>
                <a:lnTo>
                  <a:pt x="0" y="0"/>
                </a:lnTo>
                <a:close/>
              </a:path>
            </a:pathLst>
          </a:custGeom>
          <a:blipFill>
            <a:blip r:embed="rId5"/>
            <a:stretch>
              <a:fillRect/>
            </a:stretch>
          </a:blipFill>
        </p:spPr>
      </p:sp>
      <p:sp>
        <p:nvSpPr>
          <p:cNvPr id="17" name="Freeform 17"/>
          <p:cNvSpPr/>
          <p:nvPr/>
        </p:nvSpPr>
        <p:spPr>
          <a:xfrm rot="-1881189" flipH="1" flipV="1">
            <a:off x="-1385492" y="-2549107"/>
            <a:ext cx="5479837" cy="6335072"/>
          </a:xfrm>
          <a:custGeom>
            <a:avLst/>
            <a:gdLst/>
            <a:ahLst/>
            <a:cxnLst/>
            <a:rect l="l" t="t" r="r" b="b"/>
            <a:pathLst>
              <a:path w="5479837" h="6335072">
                <a:moveTo>
                  <a:pt x="5479837" y="6335072"/>
                </a:moveTo>
                <a:lnTo>
                  <a:pt x="0" y="6335072"/>
                </a:lnTo>
                <a:lnTo>
                  <a:pt x="0" y="0"/>
                </a:lnTo>
                <a:lnTo>
                  <a:pt x="5479837" y="0"/>
                </a:lnTo>
                <a:lnTo>
                  <a:pt x="5479837" y="6335072"/>
                </a:lnTo>
                <a:close/>
              </a:path>
            </a:pathLst>
          </a:custGeom>
          <a:blipFill>
            <a:blip r:embed="rId5"/>
            <a:stretch>
              <a:fillRect/>
            </a:stretch>
          </a:blipFill>
        </p:spPr>
      </p:sp>
      <p:sp>
        <p:nvSpPr>
          <p:cNvPr id="18" name="Freeform 18"/>
          <p:cNvSpPr/>
          <p:nvPr/>
        </p:nvSpPr>
        <p:spPr>
          <a:xfrm>
            <a:off x="13601700" y="-397963"/>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pSp>
        <p:nvGrpSpPr>
          <p:cNvPr id="19" name="Group 19"/>
          <p:cNvGrpSpPr/>
          <p:nvPr/>
        </p:nvGrpSpPr>
        <p:grpSpPr>
          <a:xfrm>
            <a:off x="1684759" y="7871120"/>
            <a:ext cx="3931364" cy="683512"/>
            <a:chOff x="0" y="0"/>
            <a:chExt cx="1035421" cy="180020"/>
          </a:xfrm>
        </p:grpSpPr>
        <p:sp>
          <p:nvSpPr>
            <p:cNvPr id="20" name="Freeform 20"/>
            <p:cNvSpPr/>
            <p:nvPr/>
          </p:nvSpPr>
          <p:spPr>
            <a:xfrm>
              <a:off x="0" y="0"/>
              <a:ext cx="1035421" cy="180020"/>
            </a:xfrm>
            <a:custGeom>
              <a:avLst/>
              <a:gdLst/>
              <a:ahLst/>
              <a:cxnLst/>
              <a:rect l="l" t="t" r="r" b="b"/>
              <a:pathLst>
                <a:path w="1035421" h="180020">
                  <a:moveTo>
                    <a:pt x="90010" y="0"/>
                  </a:moveTo>
                  <a:lnTo>
                    <a:pt x="945411" y="0"/>
                  </a:lnTo>
                  <a:cubicBezTo>
                    <a:pt x="995122" y="0"/>
                    <a:pt x="1035421" y="40299"/>
                    <a:pt x="1035421" y="90010"/>
                  </a:cubicBezTo>
                  <a:lnTo>
                    <a:pt x="1035421" y="90010"/>
                  </a:lnTo>
                  <a:cubicBezTo>
                    <a:pt x="1035421" y="139721"/>
                    <a:pt x="995122" y="180020"/>
                    <a:pt x="945411" y="180020"/>
                  </a:cubicBezTo>
                  <a:lnTo>
                    <a:pt x="90010" y="180020"/>
                  </a:lnTo>
                  <a:cubicBezTo>
                    <a:pt x="40299" y="180020"/>
                    <a:pt x="0" y="139721"/>
                    <a:pt x="0" y="90010"/>
                  </a:cubicBezTo>
                  <a:lnTo>
                    <a:pt x="0" y="90010"/>
                  </a:lnTo>
                  <a:cubicBezTo>
                    <a:pt x="0" y="40299"/>
                    <a:pt x="40299" y="0"/>
                    <a:pt x="90010" y="0"/>
                  </a:cubicBezTo>
                  <a:close/>
                </a:path>
              </a:pathLst>
            </a:custGeom>
            <a:solidFill>
              <a:srgbClr val="857E2A"/>
            </a:solidFill>
          </p:spPr>
        </p:sp>
        <p:sp>
          <p:nvSpPr>
            <p:cNvPr id="21" name="TextBox 21"/>
            <p:cNvSpPr txBox="1"/>
            <p:nvPr/>
          </p:nvSpPr>
          <p:spPr>
            <a:xfrm>
              <a:off x="0" y="-47625"/>
              <a:ext cx="1035421" cy="22764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2" name="Group 9"/>
          <p:cNvGrpSpPr>
            <a:grpSpLocks noChangeAspect="1"/>
          </p:cNvGrpSpPr>
          <p:nvPr/>
        </p:nvGrpSpPr>
        <p:grpSpPr>
          <a:xfrm>
            <a:off x="6803484" y="4919297"/>
            <a:ext cx="4524394" cy="4419674"/>
            <a:chOff x="0" y="0"/>
            <a:chExt cx="4828540" cy="4716780"/>
          </a:xfrm>
        </p:grpSpPr>
        <p:sp>
          <p:nvSpPr>
            <p:cNvPr id="33"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36785" r="-36785"/>
              </a:stretch>
            </a:blipFill>
          </p:spPr>
        </p:sp>
      </p:grpSp>
      <p:grpSp>
        <p:nvGrpSpPr>
          <p:cNvPr id="34" name="Group 6"/>
          <p:cNvGrpSpPr>
            <a:grpSpLocks noChangeAspect="1"/>
          </p:cNvGrpSpPr>
          <p:nvPr/>
        </p:nvGrpSpPr>
        <p:grpSpPr>
          <a:xfrm>
            <a:off x="12519999" y="4739591"/>
            <a:ext cx="4524394" cy="4419674"/>
            <a:chOff x="0" y="0"/>
            <a:chExt cx="4828540" cy="4716780"/>
          </a:xfrm>
        </p:grpSpPr>
        <p:sp>
          <p:nvSpPr>
            <p:cNvPr id="35"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21921" r="-21921"/>
              </a:stretch>
            </a:blipFill>
          </p:spPr>
        </p:sp>
      </p:grpSp>
    </p:spTree>
    <p:extLst>
      <p:ext uri="{BB962C8B-B14F-4D97-AF65-F5344CB8AC3E}">
        <p14:creationId xmlns:p14="http://schemas.microsoft.com/office/powerpoint/2010/main" val="21220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1950067" y="8346278"/>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2"/>
            <a:stretch>
              <a:fillRect/>
            </a:stretch>
          </a:blipFill>
        </p:spPr>
      </p:sp>
      <p:sp>
        <p:nvSpPr>
          <p:cNvPr id="3" name="Freeform 3"/>
          <p:cNvSpPr/>
          <p:nvPr/>
        </p:nvSpPr>
        <p:spPr>
          <a:xfrm>
            <a:off x="0" y="428592"/>
            <a:ext cx="9858380" cy="1714512"/>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3">
              <a:alphaModFix amt="29000"/>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430148" y="4000492"/>
            <a:ext cx="5857852" cy="2983249"/>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3">
              <a:alphaModFix amt="29000"/>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8929686" y="2428856"/>
            <a:ext cx="8715436" cy="3693319"/>
          </a:xfrm>
          <a:prstGeom prst="rect">
            <a:avLst/>
          </a:prstGeom>
        </p:spPr>
        <p:txBody>
          <a:bodyPr wrap="square" lIns="0" tIns="0" rIns="0" bIns="0" rtlCol="0" anchor="t">
            <a:spAutoFit/>
          </a:bodyPr>
          <a:lstStyle/>
          <a:p>
            <a:pPr algn="just"/>
            <a:r>
              <a:rPr lang="pt-BR" sz="6000">
                <a:latin typeface="Times New Roman" panose="02020603050405020304" pitchFamily="18" charset="0"/>
                <a:cs typeface="Times New Roman" panose="02020603050405020304" pitchFamily="18" charset="0"/>
              </a:rPr>
              <a:t>Ông là nhà lý luận phê bình xuất sắc của nền văn học Việt Nam hiện đại: </a:t>
            </a:r>
            <a:r>
              <a:rPr lang="pt-BR" sz="6000" i="1">
                <a:latin typeface="Times New Roman" panose="02020603050405020304" pitchFamily="18" charset="0"/>
                <a:cs typeface="Times New Roman" panose="02020603050405020304" pitchFamily="18" charset="0"/>
              </a:rPr>
              <a:t>“lấy hồn tôi để hiểu hồn người</a:t>
            </a:r>
            <a:r>
              <a:rPr lang="pt-BR" sz="6000" i="1" smtClean="0">
                <a:latin typeface="Times New Roman" panose="02020603050405020304" pitchFamily="18" charset="0"/>
                <a:cs typeface="Times New Roman" panose="02020603050405020304" pitchFamily="18" charset="0"/>
              </a:rPr>
              <a:t>”.</a:t>
            </a:r>
            <a:endParaRPr lang="en-US" sz="6000">
              <a:solidFill>
                <a:srgbClr val="6B4132"/>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879" y="2219408"/>
            <a:ext cx="7715304" cy="53652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2909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2057400" y="9258300"/>
            <a:ext cx="19939215" cy="2283946"/>
          </a:xfrm>
          <a:custGeom>
            <a:avLst/>
            <a:gdLst/>
            <a:ahLst/>
            <a:cxnLst/>
            <a:rect l="l" t="t" r="r" b="b"/>
            <a:pathLst>
              <a:path w="19939215" h="2283946">
                <a:moveTo>
                  <a:pt x="0" y="0"/>
                </a:moveTo>
                <a:lnTo>
                  <a:pt x="19939215" y="0"/>
                </a:lnTo>
                <a:lnTo>
                  <a:pt x="19939215" y="2283946"/>
                </a:lnTo>
                <a:lnTo>
                  <a:pt x="0" y="2283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566761">
            <a:off x="12409282" y="-1444116"/>
            <a:ext cx="5479837" cy="6335072"/>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4"/>
            <a:stretch>
              <a:fillRect/>
            </a:stretch>
          </a:blipFill>
        </p:spPr>
      </p:sp>
      <p:sp>
        <p:nvSpPr>
          <p:cNvPr id="5" name="TextBox 5"/>
          <p:cNvSpPr txBox="1"/>
          <p:nvPr/>
        </p:nvSpPr>
        <p:spPr>
          <a:xfrm>
            <a:off x="4786282" y="2193766"/>
            <a:ext cx="9929882" cy="1015663"/>
          </a:xfrm>
          <a:prstGeom prst="rect">
            <a:avLst/>
          </a:prstGeom>
        </p:spPr>
        <p:txBody>
          <a:bodyPr wrap="square" lIns="0" tIns="0" rIns="0" bIns="0" rtlCol="0" anchor="t">
            <a:spAutoFit/>
          </a:bodyPr>
          <a:lstStyle/>
          <a:p>
            <a:r>
              <a:rPr lang="en-US" sz="6600" b="1" smtClean="0">
                <a:latin typeface="Times New Roman" panose="02020603050405020304" pitchFamily="18" charset="0"/>
                <a:cs typeface="Times New Roman" panose="02020603050405020304" pitchFamily="18" charset="0"/>
              </a:rPr>
              <a:t>“Thi </a:t>
            </a:r>
            <a:r>
              <a:rPr lang="en-US" sz="6600" b="1">
                <a:latin typeface="Times New Roman" panose="02020603050405020304" pitchFamily="18" charset="0"/>
                <a:cs typeface="Times New Roman" panose="02020603050405020304" pitchFamily="18" charset="0"/>
              </a:rPr>
              <a:t>nhân Việt Nam”</a:t>
            </a:r>
            <a:endParaRPr lang="en-US" sz="6600">
              <a:solidFill>
                <a:srgbClr val="857E2A"/>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7154"/>
            <a:ext cx="4714844" cy="9929847"/>
          </a:xfrm>
          <a:prstGeom prst="rect">
            <a:avLst/>
          </a:prstGeom>
        </p:spPr>
      </p:pic>
      <p:sp>
        <p:nvSpPr>
          <p:cNvPr id="10" name="Rectangle 9"/>
          <p:cNvSpPr/>
          <p:nvPr/>
        </p:nvSpPr>
        <p:spPr>
          <a:xfrm>
            <a:off x="5454234" y="3714740"/>
            <a:ext cx="9526477" cy="2308324"/>
          </a:xfrm>
          <a:prstGeom prst="rect">
            <a:avLst/>
          </a:prstGeom>
        </p:spPr>
        <p:txBody>
          <a:bodyPr wrap="square">
            <a:spAutoFit/>
          </a:bodyPr>
          <a:lstStyle/>
          <a:p>
            <a:r>
              <a:rPr lang="en-US" sz="4800" smtClean="0">
                <a:solidFill>
                  <a:srgbClr val="252525"/>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4800" smtClean="0">
                <a:solidFill>
                  <a:srgbClr val="252525"/>
                </a:solidFill>
                <a:latin typeface="Times New Roman" panose="02020603050405020304" pitchFamily="18" charset="0"/>
                <a:ea typeface="Times New Roman" panose="02020603050405020304" pitchFamily="18" charset="0"/>
                <a:cs typeface="Times New Roman" panose="02020603050405020304" pitchFamily="18" charset="0"/>
              </a:rPr>
              <a:t>ản </a:t>
            </a:r>
            <a:r>
              <a:rPr lang="vi-VN" sz="4800">
                <a:solidFill>
                  <a:srgbClr val="252525"/>
                </a:solidFill>
                <a:latin typeface="Times New Roman" panose="02020603050405020304" pitchFamily="18" charset="0"/>
                <a:ea typeface="Times New Roman" panose="02020603050405020304" pitchFamily="18" charset="0"/>
                <a:cs typeface="Times New Roman" panose="02020603050405020304" pitchFamily="18" charset="0"/>
              </a:rPr>
              <a:t>“tổng kết” về phong trào Thơ mới ngay trong thời kì phát triển đỉnh cao của nó.</a:t>
            </a:r>
            <a:endParaRPr lang="en-GB" sz="4800">
              <a:latin typeface="Times New Roman" panose="02020603050405020304" pitchFamily="18" charset="0"/>
              <a:cs typeface="Times New Roman" panose="02020603050405020304" pitchFamily="18" charset="0"/>
            </a:endParaRPr>
          </a:p>
        </p:txBody>
      </p:sp>
      <p:sp>
        <p:nvSpPr>
          <p:cNvPr id="11" name="Freeform 3"/>
          <p:cNvSpPr/>
          <p:nvPr/>
        </p:nvSpPr>
        <p:spPr>
          <a:xfrm>
            <a:off x="14313907" y="5143500"/>
            <a:ext cx="3974093" cy="4491692"/>
          </a:xfrm>
          <a:custGeom>
            <a:avLst/>
            <a:gdLst/>
            <a:ahLst/>
            <a:cxnLst/>
            <a:rect l="l" t="t" r="r" b="b"/>
            <a:pathLst>
              <a:path w="5601957" h="5594955">
                <a:moveTo>
                  <a:pt x="0" y="0"/>
                </a:moveTo>
                <a:lnTo>
                  <a:pt x="5601957" y="0"/>
                </a:lnTo>
                <a:lnTo>
                  <a:pt x="5601957" y="5594954"/>
                </a:lnTo>
                <a:lnTo>
                  <a:pt x="0" y="5594954"/>
                </a:lnTo>
                <a:lnTo>
                  <a:pt x="0" y="0"/>
                </a:lnTo>
                <a:close/>
              </a:path>
            </a:pathLst>
          </a:custGeom>
          <a:blipFill>
            <a:blip r:embed="rId6"/>
            <a:stretch>
              <a:fillRect/>
            </a:stretch>
          </a:blipFill>
        </p:spPr>
      </p:sp>
      <p:pic>
        <p:nvPicPr>
          <p:cNvPr id="12" name="Picture 4"/>
          <p:cNvPicPr>
            <a:picLocks noChangeAspect="1" noChangeArrowheads="1"/>
          </p:cNvPicPr>
          <p:nvPr/>
        </p:nvPicPr>
        <p:blipFill>
          <a:blip r:embed="rId7"/>
          <a:srcRect/>
          <a:stretch>
            <a:fillRect/>
          </a:stretch>
        </p:blipFill>
        <p:spPr bwMode="auto">
          <a:xfrm>
            <a:off x="8429620" y="5286376"/>
            <a:ext cx="4929222" cy="5000624"/>
          </a:xfrm>
          <a:prstGeom prst="rect">
            <a:avLst/>
          </a:prstGeom>
          <a:noFill/>
          <a:ln w="9525">
            <a:noFill/>
            <a:miter lim="800000"/>
            <a:headEnd/>
            <a:tailEnd/>
          </a:ln>
        </p:spPr>
      </p:pic>
    </p:spTree>
    <p:extLst>
      <p:ext uri="{BB962C8B-B14F-4D97-AF65-F5344CB8AC3E}">
        <p14:creationId xmlns:p14="http://schemas.microsoft.com/office/powerpoint/2010/main" val="16289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5"/>
          <p:cNvSpPr>
            <a:spLocks noChangeShapeType="1"/>
          </p:cNvSpPr>
          <p:nvPr/>
        </p:nvSpPr>
        <p:spPr bwMode="auto">
          <a:xfrm>
            <a:off x="1219200" y="3657600"/>
            <a:ext cx="0" cy="0"/>
          </a:xfrm>
          <a:prstGeom prst="line">
            <a:avLst/>
          </a:prstGeom>
          <a:noFill/>
          <a:ln w="9525">
            <a:solidFill>
              <a:schemeClr val="tx1"/>
            </a:solidFill>
            <a:round/>
            <a:headEnd/>
            <a:tailEnd/>
          </a:ln>
        </p:spPr>
        <p:txBody>
          <a:bodyPr lIns="163284" tIns="81642" rIns="163284" bIns="81642"/>
          <a:lstStyle/>
          <a:p>
            <a:endParaRPr lang="en-US"/>
          </a:p>
        </p:txBody>
      </p:sp>
      <p:sp>
        <p:nvSpPr>
          <p:cNvPr id="26627" name="Rectangle 6"/>
          <p:cNvSpPr>
            <a:spLocks noChangeArrowheads="1"/>
          </p:cNvSpPr>
          <p:nvPr/>
        </p:nvSpPr>
        <p:spPr bwMode="auto">
          <a:xfrm>
            <a:off x="53976" y="0"/>
            <a:ext cx="6346824" cy="5357814"/>
          </a:xfrm>
          <a:prstGeom prst="rect">
            <a:avLst/>
          </a:prstGeom>
          <a:solidFill>
            <a:schemeClr val="accent1"/>
          </a:solidFill>
          <a:ln w="9525">
            <a:solidFill>
              <a:schemeClr val="tx1"/>
            </a:solidFill>
            <a:miter lim="800000"/>
            <a:headEnd/>
            <a:tailEnd/>
          </a:ln>
        </p:spPr>
        <p:txBody>
          <a:bodyPr wrap="none" lIns="163284" tIns="81642" rIns="163284" bIns="81642" anchor="ctr"/>
          <a:lstStyle/>
          <a:p>
            <a:pPr algn="ctr" eaLnBrk="1" hangingPunct="1"/>
            <a:r>
              <a:rPr lang="en-US" altLang="en-US" sz="5000" b="1" smtClean="0">
                <a:solidFill>
                  <a:srgbClr val="FF0000"/>
                </a:solidFill>
                <a:latin typeface="Times New Roman" pitchFamily="18" charset="0"/>
                <a:cs typeface="Times New Roman" pitchFamily="18" charset="0"/>
              </a:rPr>
              <a:t>Tác phẩm</a:t>
            </a:r>
            <a:endParaRPr lang="en-US" altLang="en-US" sz="5000" b="1">
              <a:solidFill>
                <a:srgbClr val="FF0000"/>
              </a:solidFill>
              <a:latin typeface="Times New Roman" pitchFamily="18" charset="0"/>
              <a:cs typeface="Times New Roman" pitchFamily="18" charset="0"/>
            </a:endParaRPr>
          </a:p>
          <a:p>
            <a:pPr algn="ctr" eaLnBrk="1" hangingPunct="1"/>
            <a:r>
              <a:rPr lang="en-US" altLang="en-US" sz="5000" b="1">
                <a:solidFill>
                  <a:srgbClr val="FF0000"/>
                </a:solidFill>
                <a:latin typeface="Times New Roman" pitchFamily="18" charset="0"/>
                <a:cs typeface="Times New Roman" pitchFamily="18" charset="0"/>
              </a:rPr>
              <a:t> “Thi nhân Việt </a:t>
            </a:r>
            <a:r>
              <a:rPr lang="en-US" altLang="en-US" sz="5000" b="1" smtClean="0">
                <a:solidFill>
                  <a:srgbClr val="FF0000"/>
                </a:solidFill>
                <a:latin typeface="Times New Roman" pitchFamily="18" charset="0"/>
                <a:cs typeface="Times New Roman" pitchFamily="18" charset="0"/>
              </a:rPr>
              <a:t>Nam”</a:t>
            </a:r>
            <a:endParaRPr lang="en-US" altLang="en-US" sz="5000" b="1">
              <a:solidFill>
                <a:srgbClr val="FF0000"/>
              </a:solidFill>
              <a:latin typeface="Times New Roman" pitchFamily="18" charset="0"/>
              <a:cs typeface="Times New Roman" pitchFamily="18" charset="0"/>
            </a:endParaRPr>
          </a:p>
        </p:txBody>
      </p:sp>
      <p:sp>
        <p:nvSpPr>
          <p:cNvPr id="52234" name="Text Box 10"/>
          <p:cNvSpPr txBox="1">
            <a:spLocks noChangeArrowheads="1"/>
          </p:cNvSpPr>
          <p:nvPr/>
        </p:nvSpPr>
        <p:spPr bwMode="auto">
          <a:xfrm>
            <a:off x="9072562" y="1893095"/>
            <a:ext cx="9215438" cy="2811757"/>
          </a:xfrm>
          <a:prstGeom prst="rect">
            <a:avLst/>
          </a:prstGeom>
          <a:ln/>
        </p:spPr>
        <p:style>
          <a:lnRef idx="1">
            <a:schemeClr val="accent1"/>
          </a:lnRef>
          <a:fillRef idx="2">
            <a:schemeClr val="accent1"/>
          </a:fillRef>
          <a:effectRef idx="1">
            <a:schemeClr val="accent1"/>
          </a:effectRef>
          <a:fontRef idx="minor">
            <a:schemeClr val="dk1"/>
          </a:fontRef>
        </p:style>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4300" smtClean="0">
                <a:solidFill>
                  <a:srgbClr val="FF0000"/>
                </a:solidFill>
                <a:latin typeface="Times New Roman" pitchFamily="18" charset="0"/>
                <a:cs typeface="Times New Roman" pitchFamily="18" charset="0"/>
              </a:rPr>
              <a:t>Phần 1</a:t>
            </a:r>
            <a:r>
              <a:rPr lang="en-US" sz="4300" smtClean="0">
                <a:latin typeface="Times New Roman" pitchFamily="18" charset="0"/>
                <a:cs typeface="Times New Roman" pitchFamily="18" charset="0"/>
              </a:rPr>
              <a:t>: Cung chiêu anh hồn Tản Đà và tiểu luận “Một thời đại trong thi ca” (nguồn gốc, quá trình phát triển của thơ mới và sự phân biệt thơ mới với thơ cũ).</a:t>
            </a:r>
          </a:p>
        </p:txBody>
      </p:sp>
      <p:sp>
        <p:nvSpPr>
          <p:cNvPr id="52236" name="Text Box 12"/>
          <p:cNvSpPr txBox="1">
            <a:spLocks noChangeArrowheads="1"/>
          </p:cNvSpPr>
          <p:nvPr/>
        </p:nvSpPr>
        <p:spPr bwMode="auto">
          <a:xfrm>
            <a:off x="9072562" y="5143500"/>
            <a:ext cx="9215438" cy="826598"/>
          </a:xfrm>
          <a:prstGeom prst="rect">
            <a:avLst/>
          </a:prstGeom>
          <a:ln/>
        </p:spPr>
        <p:style>
          <a:lnRef idx="1">
            <a:schemeClr val="accent1"/>
          </a:lnRef>
          <a:fillRef idx="2">
            <a:schemeClr val="accent1"/>
          </a:fillRef>
          <a:effectRef idx="1">
            <a:schemeClr val="accent1"/>
          </a:effectRef>
          <a:fontRef idx="minor">
            <a:schemeClr val="dk1"/>
          </a:fontRef>
        </p:style>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4300" smtClean="0">
                <a:solidFill>
                  <a:srgbClr val="FF0000"/>
                </a:solidFill>
                <a:latin typeface="Times New Roman" pitchFamily="18" charset="0"/>
                <a:cs typeface="Times New Roman" pitchFamily="18" charset="0"/>
              </a:rPr>
              <a:t>Phần 2</a:t>
            </a:r>
            <a:r>
              <a:rPr lang="en-US" sz="4300" smtClean="0">
                <a:latin typeface="Times New Roman" pitchFamily="18" charset="0"/>
                <a:cs typeface="Times New Roman" pitchFamily="18" charset="0"/>
              </a:rPr>
              <a:t>: 169 bài thơ của 46 nhà thơ.</a:t>
            </a:r>
          </a:p>
        </p:txBody>
      </p:sp>
      <p:sp>
        <p:nvSpPr>
          <p:cNvPr id="52238" name="Text Box 14"/>
          <p:cNvSpPr txBox="1">
            <a:spLocks noChangeArrowheads="1"/>
          </p:cNvSpPr>
          <p:nvPr/>
        </p:nvSpPr>
        <p:spPr bwMode="auto">
          <a:xfrm>
            <a:off x="9072562" y="7072326"/>
            <a:ext cx="9215438" cy="826598"/>
          </a:xfrm>
          <a:prstGeom prst="rect">
            <a:avLst/>
          </a:prstGeom>
          <a:ln/>
        </p:spPr>
        <p:style>
          <a:lnRef idx="1">
            <a:schemeClr val="accent1"/>
          </a:lnRef>
          <a:fillRef idx="2">
            <a:schemeClr val="accent1"/>
          </a:fillRef>
          <a:effectRef idx="1">
            <a:schemeClr val="accent1"/>
          </a:effectRef>
          <a:fontRef idx="minor">
            <a:schemeClr val="dk1"/>
          </a:fontRef>
        </p:style>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4300" smtClean="0">
                <a:solidFill>
                  <a:srgbClr val="FF0000"/>
                </a:solidFill>
                <a:latin typeface="Times New Roman" pitchFamily="18" charset="0"/>
                <a:cs typeface="Times New Roman" pitchFamily="18" charset="0"/>
              </a:rPr>
              <a:t>Phần 3</a:t>
            </a:r>
            <a:r>
              <a:rPr lang="en-US" sz="4300" smtClean="0">
                <a:latin typeface="Times New Roman" pitchFamily="18" charset="0"/>
                <a:cs typeface="Times New Roman" pitchFamily="18" charset="0"/>
              </a:rPr>
              <a:t>: Nhỏ to – lời tác giả</a:t>
            </a:r>
          </a:p>
        </p:txBody>
      </p:sp>
      <p:sp>
        <p:nvSpPr>
          <p:cNvPr id="10247" name="Line 15"/>
          <p:cNvSpPr>
            <a:spLocks noChangeShapeType="1"/>
          </p:cNvSpPr>
          <p:nvPr/>
        </p:nvSpPr>
        <p:spPr bwMode="auto">
          <a:xfrm flipV="1">
            <a:off x="6400800" y="3643301"/>
            <a:ext cx="2600324" cy="1157297"/>
          </a:xfrm>
          <a:prstGeom prst="line">
            <a:avLst/>
          </a:prstGeom>
          <a:noFill/>
          <a:ln w="9525">
            <a:solidFill>
              <a:schemeClr val="tx1"/>
            </a:solidFill>
            <a:round/>
            <a:headEnd/>
            <a:tailEnd type="triangle" w="med" len="med"/>
          </a:ln>
        </p:spPr>
        <p:txBody>
          <a:bodyPr lIns="163284" tIns="81642" rIns="163284" bIns="81642"/>
          <a:lstStyle/>
          <a:p>
            <a:endParaRPr lang="en-US"/>
          </a:p>
        </p:txBody>
      </p:sp>
      <p:sp>
        <p:nvSpPr>
          <p:cNvPr id="10248" name="Line 16"/>
          <p:cNvSpPr>
            <a:spLocks noChangeShapeType="1"/>
          </p:cNvSpPr>
          <p:nvPr/>
        </p:nvSpPr>
        <p:spPr bwMode="auto">
          <a:xfrm>
            <a:off x="6400800" y="4800601"/>
            <a:ext cx="2671762" cy="700089"/>
          </a:xfrm>
          <a:prstGeom prst="line">
            <a:avLst/>
          </a:prstGeom>
          <a:noFill/>
          <a:ln w="9525">
            <a:solidFill>
              <a:schemeClr val="tx1"/>
            </a:solidFill>
            <a:round/>
            <a:headEnd/>
            <a:tailEnd type="triangle" w="med" len="med"/>
          </a:ln>
        </p:spPr>
        <p:txBody>
          <a:bodyPr lIns="163284" tIns="81642" rIns="163284" bIns="81642"/>
          <a:lstStyle/>
          <a:p>
            <a:endParaRPr lang="en-US"/>
          </a:p>
        </p:txBody>
      </p:sp>
      <p:sp>
        <p:nvSpPr>
          <p:cNvPr id="10249" name="Line 17"/>
          <p:cNvSpPr>
            <a:spLocks noChangeShapeType="1"/>
          </p:cNvSpPr>
          <p:nvPr/>
        </p:nvSpPr>
        <p:spPr bwMode="auto">
          <a:xfrm>
            <a:off x="6400800" y="4800600"/>
            <a:ext cx="2671762" cy="2414602"/>
          </a:xfrm>
          <a:prstGeom prst="line">
            <a:avLst/>
          </a:prstGeom>
          <a:noFill/>
          <a:ln w="9525">
            <a:solidFill>
              <a:schemeClr val="tx1"/>
            </a:solidFill>
            <a:round/>
            <a:headEnd/>
            <a:tailEnd type="triangle" w="med" len="med"/>
          </a:ln>
        </p:spPr>
        <p:txBody>
          <a:bodyPr lIns="163284" tIns="81642" rIns="163284" bIns="81642"/>
          <a:lstStyle/>
          <a:p>
            <a:endParaRPr lang="en-US"/>
          </a:p>
        </p:txBody>
      </p:sp>
      <p:pic>
        <p:nvPicPr>
          <p:cNvPr id="26635" name="Picture 4"/>
          <p:cNvPicPr>
            <a:picLocks noChangeAspect="1" noChangeArrowheads="1"/>
          </p:cNvPicPr>
          <p:nvPr/>
        </p:nvPicPr>
        <p:blipFill>
          <a:blip r:embed="rId2"/>
          <a:srcRect/>
          <a:stretch>
            <a:fillRect/>
          </a:stretch>
        </p:blipFill>
        <p:spPr bwMode="auto">
          <a:xfrm>
            <a:off x="0" y="5357814"/>
            <a:ext cx="6400800" cy="49315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blinds(horizontal)">
                                      <p:cBhvr>
                                        <p:cTn id="7" dur="500"/>
                                        <p:tgtEl>
                                          <p:spTgt spid="10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2234"/>
                                        </p:tgtEl>
                                        <p:attrNameLst>
                                          <p:attrName>style.visibility</p:attrName>
                                        </p:attrNameLst>
                                      </p:cBhvr>
                                      <p:to>
                                        <p:strVal val="visible"/>
                                      </p:to>
                                    </p:set>
                                    <p:animEffect transition="in" filter="blinds(horizontal)">
                                      <p:cBhvr>
                                        <p:cTn id="12" dur="500"/>
                                        <p:tgtEl>
                                          <p:spTgt spid="522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248"/>
                                        </p:tgtEl>
                                        <p:attrNameLst>
                                          <p:attrName>style.visibility</p:attrName>
                                        </p:attrNameLst>
                                      </p:cBhvr>
                                      <p:to>
                                        <p:strVal val="visible"/>
                                      </p:to>
                                    </p:set>
                                    <p:animEffect transition="in" filter="blinds(horizontal)">
                                      <p:cBhvr>
                                        <p:cTn id="17" dur="500"/>
                                        <p:tgtEl>
                                          <p:spTgt spid="102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2236"/>
                                        </p:tgtEl>
                                        <p:attrNameLst>
                                          <p:attrName>style.visibility</p:attrName>
                                        </p:attrNameLst>
                                      </p:cBhvr>
                                      <p:to>
                                        <p:strVal val="visible"/>
                                      </p:to>
                                    </p:set>
                                    <p:animEffect transition="in" filter="blinds(horizontal)">
                                      <p:cBhvr>
                                        <p:cTn id="22" dur="500"/>
                                        <p:tgtEl>
                                          <p:spTgt spid="522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249"/>
                                        </p:tgtEl>
                                        <p:attrNameLst>
                                          <p:attrName>style.visibility</p:attrName>
                                        </p:attrNameLst>
                                      </p:cBhvr>
                                      <p:to>
                                        <p:strVal val="visible"/>
                                      </p:to>
                                    </p:set>
                                    <p:animEffect transition="in" filter="blinds(horizontal)">
                                      <p:cBhvr>
                                        <p:cTn id="27" dur="500"/>
                                        <p:tgtEl>
                                          <p:spTgt spid="102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2238"/>
                                        </p:tgtEl>
                                        <p:attrNameLst>
                                          <p:attrName>style.visibility</p:attrName>
                                        </p:attrNameLst>
                                      </p:cBhvr>
                                      <p:to>
                                        <p:strVal val="visible"/>
                                      </p:to>
                                    </p:set>
                                    <p:animEffect transition="in" filter="blinds(horizontal)">
                                      <p:cBhvr>
                                        <p:cTn id="32" dur="500"/>
                                        <p:tgtEl>
                                          <p:spTgt spid="52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animBg="1"/>
      <p:bldP spid="52236" grpId="0" animBg="1"/>
      <p:bldP spid="52238" grpId="0" animBg="1"/>
      <p:bldP spid="10247" grpId="0" animBg="1"/>
      <p:bldP spid="10248" grpId="0" animBg="1"/>
      <p:bldP spid="102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1638" y="3357550"/>
            <a:ext cx="15073418" cy="1826872"/>
          </a:xfrm>
          <a:prstGeom prst="rect">
            <a:avLst/>
          </a:prstGeom>
        </p:spPr>
        <p:txBody>
          <a:bodyPr wrap="square" lIns="163284" tIns="81642" rIns="163284" bIns="81642">
            <a:spAutoFit/>
          </a:bodyPr>
          <a:lstStyle/>
          <a:p>
            <a:pPr eaLnBrk="1" hangingPunct="1">
              <a:defRPr/>
            </a:pPr>
            <a:r>
              <a:rPr lang="en-US" sz="5400" b="1" i="1" smtClean="0">
                <a:latin typeface="Times New Roman" pitchFamily="18" charset="0"/>
                <a:cs typeface="Times New Roman" pitchFamily="18" charset="0"/>
              </a:rPr>
              <a:t>+ </a:t>
            </a:r>
            <a:r>
              <a:rPr lang="en-US" sz="5400" b="1" i="1">
                <a:latin typeface="Times New Roman" pitchFamily="18" charset="0"/>
                <a:cs typeface="Times New Roman" pitchFamily="18" charset="0"/>
              </a:rPr>
              <a:t>Là công trình tổng kết về phong trào Thơ mới;</a:t>
            </a:r>
          </a:p>
          <a:p>
            <a:pPr eaLnBrk="1" hangingPunct="1">
              <a:defRPr/>
            </a:pPr>
            <a:r>
              <a:rPr lang="en-US" sz="5400" b="1" i="1">
                <a:latin typeface="Times New Roman" pitchFamily="18" charset="0"/>
                <a:cs typeface="Times New Roman" pitchFamily="18" charset="0"/>
              </a:rPr>
              <a:t>+ Là áng văn phê bình bất hủ</a:t>
            </a:r>
            <a:r>
              <a:rPr lang="en-US" sz="5400" b="1" i="1" smtClean="0">
                <a:latin typeface="Times New Roman" pitchFamily="18" charset="0"/>
                <a:cs typeface="Times New Roman" pitchFamily="18" charset="0"/>
              </a:rPr>
              <a:t>.</a:t>
            </a:r>
            <a:endParaRPr lang="en-US" sz="5400" b="1" i="1">
              <a:latin typeface="Times New Roman" pitchFamily="18" charset="0"/>
              <a:cs typeface="Times New Roman" pitchFamily="18" charset="0"/>
            </a:endParaRPr>
          </a:p>
        </p:txBody>
      </p:sp>
      <p:sp>
        <p:nvSpPr>
          <p:cNvPr id="27653" name="WordArt 21"/>
          <p:cNvSpPr>
            <a:spLocks noChangeArrowheads="1" noChangeShapeType="1" noTextEdit="1"/>
          </p:cNvSpPr>
          <p:nvPr/>
        </p:nvSpPr>
        <p:spPr bwMode="auto">
          <a:xfrm>
            <a:off x="1928762" y="642906"/>
            <a:ext cx="14716228" cy="2428892"/>
          </a:xfrm>
          <a:prstGeom prst="rect">
            <a:avLst/>
          </a:prstGeom>
        </p:spPr>
        <p:txBody>
          <a:bodyPr wrap="none" lIns="163284" tIns="81642" rIns="163284" bIns="81642" fromWordArt="1">
            <a:prstTxWarp prst="textChevron">
              <a:avLst>
                <a:gd name="adj" fmla="val 25000"/>
              </a:avLst>
            </a:prstTxWarp>
          </a:bodyPr>
          <a:lstStyle/>
          <a:p>
            <a:pPr algn="ctr"/>
            <a:r>
              <a:rPr lang="vi-VN" sz="11800" i="1" kern="10">
                <a:ln w="19050">
                  <a:solidFill>
                    <a:srgbClr val="99CCFF"/>
                  </a:solidFill>
                  <a:round/>
                  <a:headEnd/>
                  <a:tailEnd/>
                </a:ln>
                <a:solidFill>
                  <a:srgbClr val="0D11B3"/>
                </a:solidFill>
                <a:effectLst>
                  <a:outerShdw dist="35921" dir="2700000" algn="ctr" rotWithShape="0">
                    <a:srgbClr val="990000"/>
                  </a:outerShdw>
                </a:effectLst>
                <a:latin typeface="Times New Roman"/>
                <a:cs typeface="Times New Roman"/>
              </a:rPr>
              <a:t>Một thời đại trong thi ca</a:t>
            </a:r>
            <a:endParaRPr lang="en-US" sz="11800" i="1" kern="10">
              <a:ln w="19050">
                <a:solidFill>
                  <a:srgbClr val="99CCFF"/>
                </a:solidFill>
                <a:round/>
                <a:headEnd/>
                <a:tailEnd/>
              </a:ln>
              <a:solidFill>
                <a:srgbClr val="0D11B3"/>
              </a:solidFill>
              <a:effectLst>
                <a:outerShdw dist="35921" dir="2700000" algn="ctr" rotWithShape="0">
                  <a:srgbClr val="990000"/>
                </a:outerShdw>
              </a:effectLst>
              <a:latin typeface="Times New Roman"/>
              <a:cs typeface="Times New Roman"/>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屏幕上有字&#10;&#10;描述已自动生成"/>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8230" y="2041072"/>
            <a:ext cx="13335368" cy="7556636"/>
          </a:xfrm>
          <a:prstGeom prst="rect">
            <a:avLst/>
          </a:prstGeom>
        </p:spPr>
      </p:pic>
      <p:sp>
        <p:nvSpPr>
          <p:cNvPr id="3" name="矩形 2"/>
          <p:cNvSpPr/>
          <p:nvPr/>
        </p:nvSpPr>
        <p:spPr>
          <a:xfrm>
            <a:off x="4882244" y="3086100"/>
            <a:ext cx="11091974" cy="3277820"/>
          </a:xfrm>
          <a:prstGeom prst="rect">
            <a:avLst/>
          </a:prstGeom>
        </p:spPr>
        <p:txBody>
          <a:bodyPr wrap="square" lIns="137160" tIns="68580" rIns="137160" bIns="68580">
            <a:spAutoFit/>
          </a:bodyPr>
          <a:lstStyle/>
          <a:p>
            <a:pPr algn="ctr"/>
            <a:r>
              <a:rPr lang="en-US" sz="4800" b="1" smtClean="0">
                <a:latin typeface="Arial" panose="020B0604020202020204" pitchFamily="34" charset="0"/>
                <a:cs typeface="Arial" panose="020B0604020202020204" pitchFamily="34" charset="0"/>
              </a:rPr>
              <a:t>KỸ THUẬT “TRÌNH BÀY MỘT PHÚT”</a:t>
            </a:r>
            <a:endParaRPr lang="en-US" sz="4800" b="1" dirty="0">
              <a:latin typeface="Arial" panose="020B0604020202020204" pitchFamily="34" charset="0"/>
              <a:cs typeface="Arial" panose="020B0604020202020204" pitchFamily="34" charset="0"/>
            </a:endParaRPr>
          </a:p>
          <a:p>
            <a:endParaRPr lang="en-US" sz="4800" i="1" smtClean="0">
              <a:latin typeface="Arial" panose="020B0604020202020204" pitchFamily="34" charset="0"/>
              <a:cs typeface="Arial" panose="020B0604020202020204" pitchFamily="34" charset="0"/>
            </a:endParaRPr>
          </a:p>
          <a:p>
            <a:pPr algn="ctr"/>
            <a:r>
              <a:rPr lang="en-US" sz="5400" smtClean="0">
                <a:latin typeface="Times New Roman" panose="02020603050405020304" pitchFamily="18" charset="0"/>
                <a:cs typeface="Times New Roman" panose="02020603050405020304" pitchFamily="18" charset="0"/>
              </a:rPr>
              <a:t>Từ nội dung văn bản đã đọc ở nhà, em hiểu nhan đề của bài viết thế nào?</a:t>
            </a:r>
            <a:endParaRPr lang="en-US" sz="4800" dirty="0">
              <a:latin typeface="Arial" panose="020B0604020202020204" pitchFamily="34" charset="0"/>
              <a:cs typeface="Arial" panose="020B0604020202020204" pitchFamily="34" charset="0"/>
            </a:endParaRPr>
          </a:p>
        </p:txBody>
      </p:sp>
      <p:pic>
        <p:nvPicPr>
          <p:cNvPr id="5" name="图片 4" descr="卡通人物&#10;&#10;中度可信度描述已自动生成"/>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9882" y="846044"/>
            <a:ext cx="795462" cy="777176"/>
          </a:xfrm>
          <a:prstGeom prst="rect">
            <a:avLst/>
          </a:prstGeom>
        </p:spPr>
      </p:pic>
      <p:sp>
        <p:nvSpPr>
          <p:cNvPr id="6" name="文本框 5"/>
          <p:cNvSpPr txBox="1"/>
          <p:nvPr/>
        </p:nvSpPr>
        <p:spPr>
          <a:xfrm>
            <a:off x="2338772" y="285716"/>
            <a:ext cx="8144172" cy="1154162"/>
          </a:xfrm>
          <a:prstGeom prst="rect">
            <a:avLst/>
          </a:prstGeom>
          <a:noFill/>
        </p:spPr>
        <p:txBody>
          <a:bodyPr wrap="square" lIns="137160" tIns="68580" rIns="137160" bIns="68580" rtlCol="0">
            <a:spAutoFit/>
          </a:bodyPr>
          <a:lstStyle/>
          <a:p>
            <a:pPr algn="ctr"/>
            <a:r>
              <a:rPr lang="pt-BR" sz="6600" b="1" smtClean="0">
                <a:latin typeface="Times New Roman" panose="02020603050405020304" pitchFamily="18" charset="0"/>
                <a:cs typeface="Times New Roman" panose="02020603050405020304" pitchFamily="18" charset="0"/>
              </a:rPr>
              <a:t>II. Đọc hiểu</a:t>
            </a:r>
            <a:r>
              <a:rPr lang="nl-NL" sz="6600" b="1" smtClean="0">
                <a:latin typeface="Times New Roman" panose="02020603050405020304" pitchFamily="18" charset="0"/>
                <a:cs typeface="Times New Roman" panose="02020603050405020304" pitchFamily="18" charset="0"/>
              </a:rPr>
              <a:t> văn bản</a:t>
            </a:r>
            <a:endParaRPr lang="en-GB" sz="660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C1D86B89-056E-0798-FD2F-DC60C58F8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4" y="2000228"/>
            <a:ext cx="4372320" cy="8286772"/>
          </a:xfrm>
          <a:prstGeom prst="rect">
            <a:avLst/>
          </a:prstGeom>
        </p:spPr>
      </p:pic>
      <p:sp>
        <p:nvSpPr>
          <p:cNvPr id="14" name="Hộp Văn bản 13">
            <a:extLst>
              <a:ext uri="{FF2B5EF4-FFF2-40B4-BE49-F238E27FC236}">
                <a16:creationId xmlns:a16="http://schemas.microsoft.com/office/drawing/2014/main" xmlns="" id="{71EDFD97-DD34-60FF-AD86-F44DB9634A69}"/>
              </a:ext>
            </a:extLst>
          </p:cNvPr>
          <p:cNvSpPr txBox="1"/>
          <p:nvPr/>
        </p:nvSpPr>
        <p:spPr>
          <a:xfrm>
            <a:off x="2338772" y="1569015"/>
            <a:ext cx="14784827" cy="1061829"/>
          </a:xfrm>
          <a:prstGeom prst="rect">
            <a:avLst/>
          </a:prstGeom>
          <a:noFill/>
        </p:spPr>
        <p:txBody>
          <a:bodyPr wrap="square" lIns="137160" tIns="68580" rIns="137160" bIns="68580">
            <a:spAutoFit/>
          </a:bodyPr>
          <a:lstStyle/>
          <a:p>
            <a:r>
              <a:rPr lang="pt-BR" sz="6000" b="1" smtClean="0">
                <a:latin typeface="Times New Roman" panose="02020603050405020304" pitchFamily="18" charset="0"/>
                <a:cs typeface="Times New Roman" panose="02020603050405020304" pitchFamily="18" charset="0"/>
              </a:rPr>
              <a:t>1. Ý nghĩa nhan đề</a:t>
            </a:r>
            <a:endParaRPr lang="en-GB" sz="6000">
              <a:latin typeface="Times New Roman" panose="02020603050405020304" pitchFamily="18" charset="0"/>
              <a:cs typeface="Times New Roman" panose="02020603050405020304" pitchFamily="18" charset="0"/>
            </a:endParaRPr>
          </a:p>
        </p:txBody>
      </p:sp>
      <p:sp>
        <p:nvSpPr>
          <p:cNvPr id="8" name="Freeform 3"/>
          <p:cNvSpPr/>
          <p:nvPr/>
        </p:nvSpPr>
        <p:spPr>
          <a:xfrm>
            <a:off x="15859172" y="0"/>
            <a:ext cx="2428828" cy="10160839"/>
          </a:xfrm>
          <a:custGeom>
            <a:avLst/>
            <a:gdLst/>
            <a:ahLst/>
            <a:cxnLst/>
            <a:rect l="l" t="t" r="r" b="b"/>
            <a:pathLst>
              <a:path w="6707788" h="7743478">
                <a:moveTo>
                  <a:pt x="0" y="0"/>
                </a:moveTo>
                <a:lnTo>
                  <a:pt x="6707788" y="0"/>
                </a:lnTo>
                <a:lnTo>
                  <a:pt x="6707788" y="7743478"/>
                </a:lnTo>
                <a:lnTo>
                  <a:pt x="0" y="7743478"/>
                </a:lnTo>
                <a:lnTo>
                  <a:pt x="0" y="0"/>
                </a:lnTo>
                <a:close/>
              </a:path>
            </a:pathLst>
          </a:custGeom>
          <a:blipFill>
            <a:blip r:embed="rId5"/>
            <a:stretch>
              <a:fillRect/>
            </a:stretch>
          </a:blipFill>
        </p:spPr>
      </p:sp>
    </p:spTree>
    <p:extLst>
      <p:ext uri="{BB962C8B-B14F-4D97-AF65-F5344CB8AC3E}">
        <p14:creationId xmlns:p14="http://schemas.microsoft.com/office/powerpoint/2010/main" val="267473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2" presetClass="entr" presetSubtype="4"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16" presetClass="entr" presetSubtype="21" fill="hold" nodeType="withEffect">
                                  <p:stCondLst>
                                    <p:cond delay="60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8953" y="7397303"/>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2"/>
            <a:stretch>
              <a:fillRect/>
            </a:stretch>
          </a:blipFill>
        </p:spPr>
      </p:sp>
      <p:sp>
        <p:nvSpPr>
          <p:cNvPr id="4" name="Freeform 4"/>
          <p:cNvSpPr/>
          <p:nvPr/>
        </p:nvSpPr>
        <p:spPr>
          <a:xfrm>
            <a:off x="4288900" y="1931239"/>
            <a:ext cx="3229280" cy="3968394"/>
          </a:xfrm>
          <a:custGeom>
            <a:avLst/>
            <a:gdLst/>
            <a:ahLst/>
            <a:cxnLst/>
            <a:rect l="l" t="t" r="r" b="b"/>
            <a:pathLst>
              <a:path w="3229280" h="3968394">
                <a:moveTo>
                  <a:pt x="0" y="0"/>
                </a:moveTo>
                <a:lnTo>
                  <a:pt x="3229280" y="0"/>
                </a:lnTo>
                <a:lnTo>
                  <a:pt x="3229280" y="3968393"/>
                </a:lnTo>
                <a:lnTo>
                  <a:pt x="0" y="3968393"/>
                </a:lnTo>
                <a:lnTo>
                  <a:pt x="0" y="0"/>
                </a:lnTo>
                <a:close/>
              </a:path>
            </a:pathLst>
          </a:custGeom>
          <a:blipFill>
            <a:blip r:embed="rId3"/>
            <a:stretch>
              <a:fillRect/>
            </a:stretch>
          </a:blipFill>
        </p:spPr>
      </p:sp>
      <p:sp>
        <p:nvSpPr>
          <p:cNvPr id="5" name="TextBox 5"/>
          <p:cNvSpPr txBox="1"/>
          <p:nvPr/>
        </p:nvSpPr>
        <p:spPr>
          <a:xfrm>
            <a:off x="0" y="475351"/>
            <a:ext cx="5286348" cy="3693319"/>
          </a:xfrm>
          <a:prstGeom prst="rect">
            <a:avLst/>
          </a:prstGeom>
        </p:spPr>
        <p:txBody>
          <a:bodyPr wrap="square" lIns="0" tIns="0" rIns="0" bIns="0" rtlCol="0" anchor="t">
            <a:spAutoFit/>
          </a:bodyPr>
          <a:lstStyle/>
          <a:p>
            <a:pPr algn="ctr"/>
            <a:r>
              <a:rPr lang="en-US" sz="8000" b="1" smtClean="0">
                <a:latin typeface="Times New Roman" panose="02020603050405020304" pitchFamily="18" charset="0"/>
                <a:cs typeface="Times New Roman" panose="02020603050405020304" pitchFamily="18" charset="0"/>
              </a:rPr>
              <a:t>2. Lập luận trong văn bản</a:t>
            </a:r>
          </a:p>
        </p:txBody>
      </p:sp>
      <p:sp>
        <p:nvSpPr>
          <p:cNvPr id="7" name="TextBox 7"/>
          <p:cNvSpPr txBox="1"/>
          <p:nvPr/>
        </p:nvSpPr>
        <p:spPr>
          <a:xfrm>
            <a:off x="6786546" y="2000228"/>
            <a:ext cx="10858575" cy="10464403"/>
          </a:xfrm>
          <a:prstGeom prst="rect">
            <a:avLst/>
          </a:prstGeom>
        </p:spPr>
        <p:txBody>
          <a:bodyPr wrap="square" lIns="0" tIns="0" rIns="0" bIns="0" rtlCol="0" anchor="t">
            <a:spAutoFit/>
          </a:bodyPr>
          <a:lstStyle/>
          <a:p>
            <a:pPr marL="742950" indent="-742950" algn="just">
              <a:buAutoNum type="arabicPeriod"/>
            </a:pPr>
            <a:r>
              <a:rPr lang="en-US" sz="4000" b="1" u="sng" smtClean="0">
                <a:latin typeface="Times New Roman" panose="02020603050405020304" pitchFamily="18" charset="0"/>
                <a:cs typeface="Times New Roman" panose="02020603050405020304" pitchFamily="18" charset="0"/>
              </a:rPr>
              <a:t>Vòng 1: Nhóm chuyên gia (4 phút)</a:t>
            </a:r>
          </a:p>
          <a:p>
            <a:pPr marL="742950" indent="-742950" algn="just"/>
            <a:r>
              <a:rPr lang="en-US" sz="4000" b="1"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4 nhóm thực hiện theo thứ tự 2 nội dung:</a:t>
            </a:r>
          </a:p>
          <a:p>
            <a:pPr marL="742950" indent="-742950" algn="just"/>
            <a:r>
              <a:rPr lang="en-US" sz="4000" smtClean="0">
                <a:latin typeface="Times New Roman" panose="02020603050405020304" pitchFamily="18" charset="0"/>
                <a:cs typeface="Times New Roman" panose="02020603050405020304" pitchFamily="18" charset="0"/>
              </a:rPr>
              <a:t>+ Nhóm 1+3: </a:t>
            </a:r>
            <a:r>
              <a:rPr lang="pt-BR" sz="4000" smtClean="0">
                <a:latin typeface="Times New Roman" panose="02020603050405020304" pitchFamily="18" charset="0"/>
                <a:cs typeface="Times New Roman" panose="02020603050405020304" pitchFamily="18" charset="0"/>
              </a:rPr>
              <a:t>Lập luận về sự chiến thắng của thơ mới đối với thơ cũ.</a:t>
            </a:r>
          </a:p>
          <a:p>
            <a:pPr marL="742950" indent="-742950" algn="just"/>
            <a:r>
              <a:rPr lang="pt-BR" sz="4000" smtClean="0">
                <a:latin typeface="Times New Roman" panose="02020603050405020304" pitchFamily="18" charset="0"/>
                <a:cs typeface="Times New Roman" panose="02020603050405020304" pitchFamily="18" charset="0"/>
              </a:rPr>
              <a:t>+ Nhóm 2+4: </a:t>
            </a:r>
            <a:r>
              <a:rPr lang="pt-BR" sz="4000" kern="100" smtClean="0">
                <a:latin typeface="Times New Roman" panose="02020603050405020304" pitchFamily="18" charset="0"/>
                <a:ea typeface="Calibri" panose="020F0502020204030204" pitchFamily="34" charset="0"/>
              </a:rPr>
              <a:t>Lập luận về chữ </a:t>
            </a:r>
            <a:r>
              <a:rPr lang="pt-BR" sz="4000" i="1" kern="100" smtClean="0">
                <a:latin typeface="Times New Roman" panose="02020603050405020304" pitchFamily="18" charset="0"/>
                <a:ea typeface="Calibri" panose="020F0502020204030204" pitchFamily="34" charset="0"/>
              </a:rPr>
              <a:t>tôi </a:t>
            </a:r>
            <a:r>
              <a:rPr lang="pt-BR" sz="4000" kern="100" smtClean="0">
                <a:latin typeface="Times New Roman" panose="02020603050405020304" pitchFamily="18" charset="0"/>
                <a:ea typeface="Calibri" panose="020F0502020204030204" pitchFamily="34" charset="0"/>
              </a:rPr>
              <a:t>– chữ </a:t>
            </a:r>
            <a:r>
              <a:rPr lang="pt-BR" sz="4000" i="1" kern="100" smtClean="0">
                <a:latin typeface="Times New Roman" panose="02020603050405020304" pitchFamily="18" charset="0"/>
                <a:ea typeface="Calibri" panose="020F0502020204030204" pitchFamily="34" charset="0"/>
              </a:rPr>
              <a:t>ta</a:t>
            </a:r>
          </a:p>
          <a:p>
            <a:pPr marL="742950" indent="-742950" algn="just"/>
            <a:r>
              <a:rPr lang="pt-BR" sz="4000" b="1" kern="100" smtClean="0">
                <a:latin typeface="Times New Roman" panose="02020603050405020304" pitchFamily="18" charset="0"/>
                <a:cs typeface="Times New Roman" panose="02020603050405020304" pitchFamily="18" charset="0"/>
              </a:rPr>
              <a:t>2. </a:t>
            </a:r>
            <a:r>
              <a:rPr lang="pt-BR" sz="4000" b="1" u="sng" kern="100" smtClean="0">
                <a:latin typeface="Times New Roman" panose="02020603050405020304" pitchFamily="18" charset="0"/>
                <a:cs typeface="Times New Roman" panose="02020603050405020304" pitchFamily="18" charset="0"/>
              </a:rPr>
              <a:t>Vòng 2: Nhóm mảnh ghép (4 phút)</a:t>
            </a:r>
          </a:p>
          <a:p>
            <a:pPr marL="742950" indent="-742950" algn="just"/>
            <a:r>
              <a:rPr lang="pt-BR" sz="4000" kern="100" smtClean="0">
                <a:latin typeface="Times New Roman" panose="02020603050405020304" pitchFamily="18" charset="0"/>
                <a:cs typeface="Times New Roman" panose="02020603050405020304" pitchFamily="18" charset="0"/>
              </a:rPr>
              <a:t>Thành lập nhóm mới thực hiện trả lời câu hỏi trong phiếu học tập: </a:t>
            </a:r>
          </a:p>
          <a:p>
            <a:pPr marL="742950" indent="-742950" algn="just"/>
            <a:r>
              <a:rPr lang="pt-BR" sz="4000" kern="100" smtClean="0">
                <a:latin typeface="Times New Roman" panose="02020603050405020304" pitchFamily="18" charset="0"/>
                <a:cs typeface="Times New Roman" panose="02020603050405020304" pitchFamily="18" charset="0"/>
              </a:rPr>
              <a:t>+ Các thành viên có số hiệu 1 sẽ về 1 nhóm (Nhóm A), số hiệu 2 sẽ về một nhóm (Nhóm B). </a:t>
            </a:r>
          </a:p>
          <a:p>
            <a:pPr marL="742950" indent="-742950" algn="just"/>
            <a:r>
              <a:rPr lang="pt-BR" sz="4000" kern="100" smtClean="0">
                <a:latin typeface="Times New Roman" panose="02020603050405020304" pitchFamily="18" charset="0"/>
                <a:cs typeface="Times New Roman" panose="02020603050405020304" pitchFamily="18" charset="0"/>
              </a:rPr>
              <a:t>+ Các thành viên có chữ cái A sẽ về 1 nhóm (Nhóm C), chữ cái B sẽ về một nhóm (Nhóm D).</a:t>
            </a:r>
          </a:p>
          <a:p>
            <a:pPr marL="742950" indent="-742950" algn="just"/>
            <a:endParaRPr lang="pt-BR" sz="4000" kern="100" smtClean="0">
              <a:latin typeface="Times New Roman" panose="02020603050405020304" pitchFamily="18" charset="0"/>
              <a:cs typeface="Times New Roman" panose="02020603050405020304" pitchFamily="18" charset="0"/>
            </a:endParaRPr>
          </a:p>
          <a:p>
            <a:pPr marL="742950" indent="-742950" algn="just"/>
            <a:endParaRPr lang="pt-BR" sz="4000" kern="100" smtClean="0">
              <a:latin typeface="Times New Roman" panose="02020603050405020304" pitchFamily="18" charset="0"/>
              <a:cs typeface="Times New Roman" panose="02020603050405020304" pitchFamily="18" charset="0"/>
            </a:endParaRPr>
          </a:p>
          <a:p>
            <a:pPr marL="742950" indent="-742950" algn="just"/>
            <a:endParaRPr lang="pt-BR" sz="4000" kern="100" smtClean="0">
              <a:latin typeface="Times New Roman" panose="02020603050405020304" pitchFamily="18" charset="0"/>
              <a:cs typeface="Times New Roman" panose="02020603050405020304" pitchFamily="18" charset="0"/>
            </a:endParaRPr>
          </a:p>
          <a:p>
            <a:pPr marL="742950" indent="-742950" algn="just"/>
            <a:endParaRPr lang="en-US" sz="4000" smtClean="0">
              <a:latin typeface="Times New Roman" panose="02020603050405020304" pitchFamily="18" charset="0"/>
              <a:cs typeface="Times New Roman" panose="02020603050405020304" pitchFamily="18" charset="0"/>
            </a:endParaRPr>
          </a:p>
          <a:p>
            <a:pPr marL="742950" indent="-742950" algn="just"/>
            <a:endParaRPr lang="en-GB" sz="4000">
              <a:latin typeface="Times New Roman" panose="02020603050405020304" pitchFamily="18" charset="0"/>
              <a:cs typeface="Times New Roman" panose="02020603050405020304" pitchFamily="18" charset="0"/>
            </a:endParaRPr>
          </a:p>
        </p:txBody>
      </p:sp>
      <p:sp>
        <p:nvSpPr>
          <p:cNvPr id="9" name="TextBox 5"/>
          <p:cNvSpPr txBox="1"/>
          <p:nvPr/>
        </p:nvSpPr>
        <p:spPr>
          <a:xfrm>
            <a:off x="5643538" y="285717"/>
            <a:ext cx="12215898" cy="2462213"/>
          </a:xfrm>
          <a:prstGeom prst="rect">
            <a:avLst/>
          </a:prstGeom>
        </p:spPr>
        <p:txBody>
          <a:bodyPr wrap="square" lIns="0" tIns="0" rIns="0" bIns="0" rtlCol="0" anchor="t">
            <a:spAutoFit/>
          </a:bodyPr>
          <a:lstStyle/>
          <a:p>
            <a:pPr algn="ctr"/>
            <a:r>
              <a:rPr lang="en-US" sz="8000" b="1" smtClean="0">
                <a:latin typeface="Times New Roman" panose="02020603050405020304" pitchFamily="18" charset="0"/>
                <a:cs typeface="Times New Roman" panose="02020603050405020304" pitchFamily="18" charset="0"/>
              </a:rPr>
              <a:t>Kỹ thuật mảnh ghép </a:t>
            </a:r>
            <a:r>
              <a:rPr lang="en-US" sz="6000" b="1" smtClean="0">
                <a:latin typeface="Times New Roman" panose="02020603050405020304" pitchFamily="18" charset="0"/>
                <a:cs typeface="Times New Roman" panose="02020603050405020304" pitchFamily="18" charset="0"/>
              </a:rPr>
              <a:t>(8phút)</a:t>
            </a:r>
            <a:endParaRPr lang="en-US" sz="8000" b="1" smtClean="0">
              <a:latin typeface="Times New Roman" panose="02020603050405020304" pitchFamily="18" charset="0"/>
              <a:cs typeface="Times New Roman" panose="02020603050405020304" pitchFamily="18" charset="0"/>
            </a:endParaRPr>
          </a:p>
          <a:p>
            <a:pPr algn="ctr"/>
            <a:endParaRPr lang="en-GB" sz="80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26" y="3143236"/>
            <a:ext cx="5500726" cy="59293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9419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07068" y="5430045"/>
            <a:ext cx="5570996" cy="3934516"/>
          </a:xfrm>
          <a:custGeom>
            <a:avLst/>
            <a:gdLst/>
            <a:ahLst/>
            <a:cxnLst/>
            <a:rect l="l" t="t" r="r" b="b"/>
            <a:pathLst>
              <a:path w="5570996" h="3934516">
                <a:moveTo>
                  <a:pt x="0" y="0"/>
                </a:moveTo>
                <a:lnTo>
                  <a:pt x="5570996" y="0"/>
                </a:lnTo>
                <a:lnTo>
                  <a:pt x="5570996" y="3934516"/>
                </a:lnTo>
                <a:lnTo>
                  <a:pt x="0" y="3934516"/>
                </a:lnTo>
                <a:lnTo>
                  <a:pt x="0" y="0"/>
                </a:lnTo>
                <a:close/>
              </a:path>
            </a:pathLst>
          </a:custGeom>
          <a:blipFill>
            <a:blip r:embed="rId2"/>
            <a:stretch>
              <a:fillRect/>
            </a:stretch>
          </a:blipFill>
        </p:spPr>
      </p:sp>
      <p:sp>
        <p:nvSpPr>
          <p:cNvPr id="3" name="Freeform 3"/>
          <p:cNvSpPr/>
          <p:nvPr/>
        </p:nvSpPr>
        <p:spPr>
          <a:xfrm>
            <a:off x="-648953" y="7397303"/>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3"/>
            <a:stretch>
              <a:fillRect/>
            </a:stretch>
          </a:blipFill>
        </p:spPr>
      </p:sp>
      <p:sp>
        <p:nvSpPr>
          <p:cNvPr id="4" name="Freeform 4"/>
          <p:cNvSpPr/>
          <p:nvPr/>
        </p:nvSpPr>
        <p:spPr>
          <a:xfrm>
            <a:off x="-648953" y="2304460"/>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337705" y="1719695"/>
            <a:ext cx="6161913" cy="8229600"/>
          </a:xfrm>
          <a:custGeom>
            <a:avLst/>
            <a:gdLst/>
            <a:ahLst/>
            <a:cxnLst/>
            <a:rect l="l" t="t" r="r" b="b"/>
            <a:pathLst>
              <a:path w="6161913" h="8229600">
                <a:moveTo>
                  <a:pt x="0" y="0"/>
                </a:moveTo>
                <a:lnTo>
                  <a:pt x="6161913" y="0"/>
                </a:lnTo>
                <a:lnTo>
                  <a:pt x="6161913" y="8229600"/>
                </a:lnTo>
                <a:lnTo>
                  <a:pt x="0" y="8229600"/>
                </a:lnTo>
                <a:lnTo>
                  <a:pt x="0" y="0"/>
                </a:lnTo>
                <a:close/>
              </a:path>
            </a:pathLst>
          </a:custGeom>
          <a:blipFill>
            <a:blip r:embed="rId6"/>
            <a:stretch>
              <a:fillRect/>
            </a:stretch>
          </a:blipFill>
        </p:spPr>
      </p:sp>
      <p:sp>
        <p:nvSpPr>
          <p:cNvPr id="6" name="Freeform 6"/>
          <p:cNvSpPr/>
          <p:nvPr/>
        </p:nvSpPr>
        <p:spPr>
          <a:xfrm>
            <a:off x="11072826" y="0"/>
            <a:ext cx="7215174" cy="2727622"/>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4572000" y="537927"/>
            <a:ext cx="12801600" cy="4892118"/>
          </a:xfrm>
          <a:custGeom>
            <a:avLst/>
            <a:gdLst/>
            <a:ahLst/>
            <a:cxnLst/>
            <a:rect l="l" t="t" r="r" b="b"/>
            <a:pathLst>
              <a:path w="10760823" h="2249990">
                <a:moveTo>
                  <a:pt x="0" y="0"/>
                </a:moveTo>
                <a:lnTo>
                  <a:pt x="10760823" y="0"/>
                </a:lnTo>
                <a:lnTo>
                  <a:pt x="10760823" y="2249990"/>
                </a:lnTo>
                <a:lnTo>
                  <a:pt x="0" y="224999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1142944" y="428592"/>
            <a:ext cx="16787929" cy="4585871"/>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endParaRPr lang="en-US" sz="8000" b="1" smtClean="0">
              <a:ln/>
              <a:solidFill>
                <a:schemeClr val="accent3"/>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a:r>
              <a:rPr lang="en-US" sz="13800" b="1" smtClean="0">
                <a:ln/>
                <a:solidFill>
                  <a:schemeClr val="accent3"/>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ĐỌC </a:t>
            </a:r>
          </a:p>
          <a:p>
            <a:pPr algn="ctr"/>
            <a:r>
              <a:rPr lang="en-US" sz="8000" b="1" smtClean="0">
                <a:ln/>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MỘT </a:t>
            </a:r>
            <a:r>
              <a:rPr lang="en-US" sz="8000" b="1">
                <a:ln/>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THỜI ĐẠI TRONG THI CA</a:t>
            </a:r>
            <a:endParaRPr lang="en-GB" sz="8000" b="1">
              <a:ln/>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9" name="TextBox 9"/>
          <p:cNvSpPr txBox="1"/>
          <p:nvPr/>
        </p:nvSpPr>
        <p:spPr>
          <a:xfrm>
            <a:off x="7572365" y="5429252"/>
            <a:ext cx="10653468" cy="1015663"/>
          </a:xfrm>
          <a:prstGeom prst="rect">
            <a:avLst/>
          </a:prstGeom>
        </p:spPr>
        <p:txBody>
          <a:bodyPr wrap="square" lIns="0" tIns="0" rIns="0" bIns="0" rtlCol="0" anchor="t">
            <a:spAutoFit/>
          </a:bodyPr>
          <a:lstStyle/>
          <a:p>
            <a:r>
              <a:rPr lang="en-US" sz="6600" b="1" smtClean="0">
                <a:solidFill>
                  <a:srgbClr val="C00000"/>
                </a:solidFill>
                <a:latin typeface="Times New Roman" panose="02020603050405020304" pitchFamily="18" charset="0"/>
                <a:cs typeface="Times New Roman" panose="02020603050405020304" pitchFamily="18" charset="0"/>
              </a:rPr>
              <a:t>(</a:t>
            </a:r>
            <a:r>
              <a:rPr lang="en-US" sz="6600" b="1">
                <a:solidFill>
                  <a:srgbClr val="C00000"/>
                </a:solidFill>
                <a:latin typeface="Times New Roman" panose="02020603050405020304" pitchFamily="18" charset="0"/>
                <a:cs typeface="Times New Roman" panose="02020603050405020304" pitchFamily="18" charset="0"/>
              </a:rPr>
              <a:t>Hoài Thanh)</a:t>
            </a:r>
            <a:endParaRPr lang="en-GB" sz="66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577695"/>
            <a:ext cx="20584391" cy="1709305"/>
            <a:chOff x="0" y="0"/>
            <a:chExt cx="5421403" cy="450187"/>
          </a:xfrm>
        </p:grpSpPr>
        <p:sp>
          <p:nvSpPr>
            <p:cNvPr id="3" name="Freeform 3"/>
            <p:cNvSpPr/>
            <p:nvPr/>
          </p:nvSpPr>
          <p:spPr>
            <a:xfrm>
              <a:off x="0" y="0"/>
              <a:ext cx="5421403" cy="450187"/>
            </a:xfrm>
            <a:custGeom>
              <a:avLst/>
              <a:gdLst/>
              <a:ahLst/>
              <a:cxnLst/>
              <a:rect l="l" t="t" r="r" b="b"/>
              <a:pathLst>
                <a:path w="5421403" h="450187">
                  <a:moveTo>
                    <a:pt x="19181" y="0"/>
                  </a:moveTo>
                  <a:lnTo>
                    <a:pt x="5402222" y="0"/>
                  </a:lnTo>
                  <a:cubicBezTo>
                    <a:pt x="5412815" y="0"/>
                    <a:pt x="5421403" y="8588"/>
                    <a:pt x="5421403" y="19181"/>
                  </a:cubicBezTo>
                  <a:lnTo>
                    <a:pt x="5421403" y="431006"/>
                  </a:lnTo>
                  <a:cubicBezTo>
                    <a:pt x="5421403" y="436093"/>
                    <a:pt x="5419382" y="440972"/>
                    <a:pt x="5415785" y="444569"/>
                  </a:cubicBezTo>
                  <a:cubicBezTo>
                    <a:pt x="5412188" y="448166"/>
                    <a:pt x="5407309" y="450187"/>
                    <a:pt x="5402222" y="450187"/>
                  </a:cubicBezTo>
                  <a:lnTo>
                    <a:pt x="19181" y="450187"/>
                  </a:lnTo>
                  <a:cubicBezTo>
                    <a:pt x="8588" y="450187"/>
                    <a:pt x="0" y="441599"/>
                    <a:pt x="0" y="431006"/>
                  </a:cubicBezTo>
                  <a:lnTo>
                    <a:pt x="0" y="19181"/>
                  </a:lnTo>
                  <a:cubicBezTo>
                    <a:pt x="0" y="8588"/>
                    <a:pt x="8588" y="0"/>
                    <a:pt x="19181" y="0"/>
                  </a:cubicBezTo>
                  <a:close/>
                </a:path>
              </a:pathLst>
            </a:custGeom>
            <a:solidFill>
              <a:srgbClr val="E4E0A7"/>
            </a:solidFill>
          </p:spPr>
        </p:sp>
        <p:sp>
          <p:nvSpPr>
            <p:cNvPr id="4" name="TextBox 4"/>
            <p:cNvSpPr txBox="1"/>
            <p:nvPr/>
          </p:nvSpPr>
          <p:spPr>
            <a:xfrm>
              <a:off x="0" y="-47625"/>
              <a:ext cx="5421403" cy="497812"/>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0" y="214278"/>
            <a:ext cx="6215042" cy="2911307"/>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0" y="1563879"/>
            <a:ext cx="7011208" cy="8723121"/>
          </a:xfrm>
          <a:custGeom>
            <a:avLst/>
            <a:gdLst/>
            <a:ahLst/>
            <a:cxnLst/>
            <a:rect l="l" t="t" r="r" b="b"/>
            <a:pathLst>
              <a:path w="7011208" h="8723121">
                <a:moveTo>
                  <a:pt x="0" y="0"/>
                </a:moveTo>
                <a:lnTo>
                  <a:pt x="7011208" y="0"/>
                </a:lnTo>
                <a:lnTo>
                  <a:pt x="7011208" y="8723121"/>
                </a:lnTo>
                <a:lnTo>
                  <a:pt x="0" y="8723121"/>
                </a:lnTo>
                <a:lnTo>
                  <a:pt x="0" y="0"/>
                </a:lnTo>
                <a:close/>
              </a:path>
            </a:pathLst>
          </a:custGeom>
          <a:blipFill>
            <a:blip r:embed="rId4"/>
            <a:stretch>
              <a:fillRect/>
            </a:stretch>
          </a:blipFill>
        </p:spPr>
      </p:sp>
      <p:sp>
        <p:nvSpPr>
          <p:cNvPr id="7" name="Freeform 7"/>
          <p:cNvSpPr/>
          <p:nvPr/>
        </p:nvSpPr>
        <p:spPr>
          <a:xfrm>
            <a:off x="13430280" y="5786442"/>
            <a:ext cx="4857720" cy="2643206"/>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aphicFrame>
        <p:nvGraphicFramePr>
          <p:cNvPr id="15" name="Table 14"/>
          <p:cNvGraphicFramePr>
            <a:graphicFrameLocks noGrp="1"/>
          </p:cNvGraphicFramePr>
          <p:nvPr>
            <p:extLst>
              <p:ext uri="{D42A27DB-BD31-4B8C-83A1-F6EECF244321}">
                <p14:modId xmlns:p14="http://schemas.microsoft.com/office/powerpoint/2010/main" val="3762744650"/>
              </p:ext>
            </p:extLst>
          </p:nvPr>
        </p:nvGraphicFramePr>
        <p:xfrm>
          <a:off x="7447742" y="1500162"/>
          <a:ext cx="10197380" cy="685804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625348"/>
                <a:gridCol w="2198937"/>
                <a:gridCol w="2373095"/>
              </a:tblGrid>
              <a:tr h="1371610">
                <a:tc>
                  <a:txBody>
                    <a:bodyPr/>
                    <a:lstStyle/>
                    <a:p>
                      <a:pPr marL="30480" marR="30480" algn="ctr">
                        <a:lnSpc>
                          <a:spcPct val="100000"/>
                        </a:lnSpc>
                        <a:spcAft>
                          <a:spcPts val="0"/>
                        </a:spcAft>
                      </a:pPr>
                      <a:r>
                        <a:rPr lang="en-US" sz="36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4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75000"/>
                      </a:schemeClr>
                    </a:solidFill>
                  </a:tcPr>
                </a:tc>
                <a:tc>
                  <a:txBody>
                    <a:bodyPr/>
                    <a:lstStyle/>
                    <a:p>
                      <a:pPr marL="30480" marR="30480" algn="ctr">
                        <a:lnSpc>
                          <a:spcPct val="100000"/>
                        </a:lnSpc>
                        <a:spcAft>
                          <a:spcPts val="0"/>
                        </a:spcAft>
                      </a:pPr>
                      <a:r>
                        <a:rPr lang="en-GB" sz="400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GB" sz="4000" baseline="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chí so sánh</a:t>
                      </a:r>
                      <a:endParaRPr lang="en-GB" sz="4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75000"/>
                      </a:schemeClr>
                    </a:solidFill>
                  </a:tcPr>
                </a:tc>
                <a:tc>
                  <a:txBody>
                    <a:bodyPr/>
                    <a:lstStyle/>
                    <a:p>
                      <a:pPr marL="30480" marR="3048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400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ctr">
                        <a:lnSpc>
                          <a:spcPct val="100000"/>
                        </a:lnSpc>
                        <a:spcAft>
                          <a:spcPts val="0"/>
                        </a:spcAft>
                      </a:pPr>
                      <a:r>
                        <a:rPr lang="en-US" sz="3600" b="1"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Dẫn </a:t>
                      </a:r>
                      <a:r>
                        <a:rPr lang="en-US" sz="36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GB" sz="4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75000"/>
                      </a:schemeClr>
                    </a:solidFill>
                  </a:tcPr>
                </a:tc>
              </a:tr>
              <a:tr h="5486438">
                <a:tc>
                  <a:txBody>
                    <a:bodyPr/>
                    <a:lstStyle/>
                    <a:p>
                      <a:pPr marL="30480" marR="30480" algn="just">
                        <a:lnSpc>
                          <a:spcPct val="100000"/>
                        </a:lnSpc>
                        <a:spcAft>
                          <a:spcPts val="0"/>
                        </a:spcAft>
                      </a:pPr>
                      <a:r>
                        <a:rPr lang="en-US" sz="4000" b="1"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thời đại vừa chẵn mười năm. Trong mười năm ấy, thơ mới đã tranh đấu gắt gao với thơ cũ, một bên giành quyền sống, một bên giữ quyền sống. Cuộc tranh đấu kéo dài cho đến ngày thơ mới toàn thắng</a:t>
                      </a:r>
                      <a:r>
                        <a:rPr lang="en-US" sz="4000" b="1"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50000"/>
                      </a:schemeClr>
                    </a:solidFill>
                  </a:tcPr>
                </a:tc>
                <a:tc>
                  <a:txBody>
                    <a:bodyPr/>
                    <a:lstStyle/>
                    <a:p>
                      <a:pPr marL="30480" marR="30480" algn="just">
                        <a:lnSpc>
                          <a:spcPct val="100000"/>
                        </a:lnSpc>
                        <a:spcAft>
                          <a:spcPts val="0"/>
                        </a:spcAft>
                      </a:pP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50000"/>
                      </a:schemeClr>
                    </a:solidFill>
                  </a:tcPr>
                </a:tc>
                <a:tc>
                  <a:txBody>
                    <a:bodyPr/>
                    <a:lstStyle/>
                    <a:p>
                      <a:pPr marL="30480" marR="30480" algn="just">
                        <a:lnSpc>
                          <a:spcPct val="100000"/>
                        </a:lnSpc>
                        <a:spcAft>
                          <a:spcPts val="0"/>
                        </a:spcAft>
                      </a:pP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50000"/>
                      </a:schemeClr>
                    </a:solidFill>
                  </a:tcPr>
                </a:tc>
              </a:tr>
            </a:tbl>
          </a:graphicData>
        </a:graphic>
      </p:graphicFrame>
      <p:sp>
        <p:nvSpPr>
          <p:cNvPr id="11" name="TextBox 5"/>
          <p:cNvSpPr txBox="1"/>
          <p:nvPr/>
        </p:nvSpPr>
        <p:spPr>
          <a:xfrm>
            <a:off x="8948651" y="340004"/>
            <a:ext cx="8982223" cy="1231106"/>
          </a:xfrm>
          <a:prstGeom prst="rect">
            <a:avLst/>
          </a:prstGeom>
        </p:spPr>
        <p:txBody>
          <a:bodyPr wrap="square" lIns="0" tIns="0" rIns="0" bIns="0" rtlCol="0" anchor="t">
            <a:spAutoFit/>
          </a:bodyPr>
          <a:lstStyle/>
          <a:p>
            <a:pPr algn="ctr"/>
            <a:r>
              <a:rPr lang="pt-BR" sz="8000" b="1" smtClean="0">
                <a:latin typeface="Times New Roman" panose="02020603050405020304" pitchFamily="18" charset="0"/>
                <a:cs typeface="Times New Roman" panose="02020603050405020304" pitchFamily="18" charset="0"/>
              </a:rPr>
              <a:t>Nhóm 1+3</a:t>
            </a:r>
            <a:endParaRPr lang="en-GB"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139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8577695"/>
            <a:ext cx="20584391" cy="1709305"/>
            <a:chOff x="0" y="0"/>
            <a:chExt cx="5421403" cy="450187"/>
          </a:xfrm>
        </p:grpSpPr>
        <p:sp>
          <p:nvSpPr>
            <p:cNvPr id="3" name="Freeform 3"/>
            <p:cNvSpPr/>
            <p:nvPr/>
          </p:nvSpPr>
          <p:spPr>
            <a:xfrm>
              <a:off x="0" y="0"/>
              <a:ext cx="5421403" cy="450187"/>
            </a:xfrm>
            <a:custGeom>
              <a:avLst/>
              <a:gdLst/>
              <a:ahLst/>
              <a:cxnLst/>
              <a:rect l="l" t="t" r="r" b="b"/>
              <a:pathLst>
                <a:path w="5421403" h="450187">
                  <a:moveTo>
                    <a:pt x="19181" y="0"/>
                  </a:moveTo>
                  <a:lnTo>
                    <a:pt x="5402222" y="0"/>
                  </a:lnTo>
                  <a:cubicBezTo>
                    <a:pt x="5412815" y="0"/>
                    <a:pt x="5421403" y="8588"/>
                    <a:pt x="5421403" y="19181"/>
                  </a:cubicBezTo>
                  <a:lnTo>
                    <a:pt x="5421403" y="431006"/>
                  </a:lnTo>
                  <a:cubicBezTo>
                    <a:pt x="5421403" y="436093"/>
                    <a:pt x="5419382" y="440972"/>
                    <a:pt x="5415785" y="444569"/>
                  </a:cubicBezTo>
                  <a:cubicBezTo>
                    <a:pt x="5412188" y="448166"/>
                    <a:pt x="5407309" y="450187"/>
                    <a:pt x="5402222" y="450187"/>
                  </a:cubicBezTo>
                  <a:lnTo>
                    <a:pt x="19181" y="450187"/>
                  </a:lnTo>
                  <a:cubicBezTo>
                    <a:pt x="8588" y="450187"/>
                    <a:pt x="0" y="441599"/>
                    <a:pt x="0" y="431006"/>
                  </a:cubicBezTo>
                  <a:lnTo>
                    <a:pt x="0" y="19181"/>
                  </a:lnTo>
                  <a:cubicBezTo>
                    <a:pt x="0" y="8588"/>
                    <a:pt x="8588" y="0"/>
                    <a:pt x="19181" y="0"/>
                  </a:cubicBezTo>
                  <a:close/>
                </a:path>
              </a:pathLst>
            </a:custGeom>
            <a:solidFill>
              <a:srgbClr val="E4E0A7"/>
            </a:solidFill>
          </p:spPr>
        </p:sp>
        <p:sp>
          <p:nvSpPr>
            <p:cNvPr id="4" name="TextBox 4"/>
            <p:cNvSpPr txBox="1"/>
            <p:nvPr/>
          </p:nvSpPr>
          <p:spPr>
            <a:xfrm>
              <a:off x="0" y="-47625"/>
              <a:ext cx="5421403" cy="497812"/>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0" y="214278"/>
            <a:ext cx="6215042" cy="2911307"/>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0" y="1563879"/>
            <a:ext cx="7011208" cy="8723121"/>
          </a:xfrm>
          <a:custGeom>
            <a:avLst/>
            <a:gdLst/>
            <a:ahLst/>
            <a:cxnLst/>
            <a:rect l="l" t="t" r="r" b="b"/>
            <a:pathLst>
              <a:path w="7011208" h="8723121">
                <a:moveTo>
                  <a:pt x="0" y="0"/>
                </a:moveTo>
                <a:lnTo>
                  <a:pt x="7011208" y="0"/>
                </a:lnTo>
                <a:lnTo>
                  <a:pt x="7011208" y="8723121"/>
                </a:lnTo>
                <a:lnTo>
                  <a:pt x="0" y="8723121"/>
                </a:lnTo>
                <a:lnTo>
                  <a:pt x="0" y="0"/>
                </a:lnTo>
                <a:close/>
              </a:path>
            </a:pathLst>
          </a:custGeom>
          <a:blipFill>
            <a:blip r:embed="rId4"/>
            <a:stretch>
              <a:fillRect/>
            </a:stretch>
          </a:blipFill>
        </p:spPr>
      </p:sp>
      <p:sp>
        <p:nvSpPr>
          <p:cNvPr id="7" name="Freeform 7"/>
          <p:cNvSpPr/>
          <p:nvPr/>
        </p:nvSpPr>
        <p:spPr>
          <a:xfrm>
            <a:off x="13430280" y="5786442"/>
            <a:ext cx="4857720" cy="2643206"/>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aphicFrame>
        <p:nvGraphicFramePr>
          <p:cNvPr id="15" name="Table 14"/>
          <p:cNvGraphicFramePr>
            <a:graphicFrameLocks noGrp="1"/>
          </p:cNvGraphicFramePr>
          <p:nvPr>
            <p:extLst>
              <p:ext uri="{D42A27DB-BD31-4B8C-83A1-F6EECF244321}">
                <p14:modId xmlns:p14="http://schemas.microsoft.com/office/powerpoint/2010/main" val="3762744650"/>
              </p:ext>
            </p:extLst>
          </p:nvPr>
        </p:nvGraphicFramePr>
        <p:xfrm>
          <a:off x="7447742" y="1500162"/>
          <a:ext cx="10197380" cy="685804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6132290"/>
                <a:gridCol w="1691995"/>
                <a:gridCol w="2373095"/>
              </a:tblGrid>
              <a:tr h="1371610">
                <a:tc>
                  <a:txBody>
                    <a:bodyPr/>
                    <a:lstStyle/>
                    <a:p>
                      <a:pPr marL="30480" marR="30480" algn="ctr">
                        <a:lnSpc>
                          <a:spcPct val="100000"/>
                        </a:lnSpc>
                        <a:spcAft>
                          <a:spcPts val="0"/>
                        </a:spcAft>
                      </a:pPr>
                      <a:r>
                        <a:rPr lang="en-US" sz="36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4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75000"/>
                      </a:schemeClr>
                    </a:solidFill>
                  </a:tcPr>
                </a:tc>
                <a:tc>
                  <a:txBody>
                    <a:bodyPr/>
                    <a:lstStyle/>
                    <a:p>
                      <a:pPr marL="30480" marR="30480" algn="ctr">
                        <a:lnSpc>
                          <a:spcPct val="100000"/>
                        </a:lnSpc>
                        <a:spcAft>
                          <a:spcPts val="0"/>
                        </a:spcAft>
                      </a:pPr>
                      <a:r>
                        <a:rPr lang="en-US" sz="36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4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75000"/>
                      </a:schemeClr>
                    </a:solidFill>
                  </a:tcPr>
                </a:tc>
                <a:tc>
                  <a:txBody>
                    <a:bodyPr/>
                    <a:lstStyle/>
                    <a:p>
                      <a:pPr marL="30480" marR="30480" algn="ctr">
                        <a:lnSpc>
                          <a:spcPct val="100000"/>
                        </a:lnSpc>
                        <a:spcAft>
                          <a:spcPts val="0"/>
                        </a:spcAft>
                      </a:pPr>
                      <a:r>
                        <a:rPr lang="en-US" sz="36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Dẫn chứng</a:t>
                      </a:r>
                      <a:endParaRPr lang="en-GB" sz="4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75000"/>
                      </a:schemeClr>
                    </a:solidFill>
                  </a:tcPr>
                </a:tc>
              </a:tr>
              <a:tr h="5486438">
                <a:tc>
                  <a:txBody>
                    <a:bodyPr/>
                    <a:lstStyle/>
                    <a:p>
                      <a:pPr marL="30480" marR="30480" algn="just">
                        <a:lnSpc>
                          <a:spcPct val="100000"/>
                        </a:lnSpc>
                        <a:spcAft>
                          <a:spcPts val="0"/>
                        </a:spcAft>
                      </a:pPr>
                      <a:r>
                        <a:rPr lang="en-US" sz="5400" b="1"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“Cứ đại thể thì tất cả tinh thần thời xưa – hay thơ cũ – và thời nay – hay thơ mới – có thể gồm lại trong hai chữ tôi và ta”.</a:t>
                      </a:r>
                      <a:endParaRPr lang="en-GB" sz="54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50000"/>
                      </a:schemeClr>
                    </a:solidFill>
                  </a:tcPr>
                </a:tc>
                <a:tc>
                  <a:txBody>
                    <a:bodyPr/>
                    <a:lstStyle/>
                    <a:p>
                      <a:pPr marL="30480" marR="30480" algn="just">
                        <a:lnSpc>
                          <a:spcPct val="100000"/>
                        </a:lnSpc>
                        <a:spcAft>
                          <a:spcPts val="0"/>
                        </a:spcAft>
                      </a:pP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50000"/>
                      </a:schemeClr>
                    </a:solidFill>
                  </a:tcPr>
                </a:tc>
                <a:tc>
                  <a:txBody>
                    <a:bodyPr/>
                    <a:lstStyle/>
                    <a:p>
                      <a:pPr marL="30480" marR="30480" algn="just">
                        <a:lnSpc>
                          <a:spcPct val="100000"/>
                        </a:lnSpc>
                        <a:spcAft>
                          <a:spcPts val="0"/>
                        </a:spcAft>
                      </a:pP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50000"/>
                      </a:schemeClr>
                    </a:solidFill>
                  </a:tcPr>
                </a:tc>
              </a:tr>
            </a:tbl>
          </a:graphicData>
        </a:graphic>
      </p:graphicFrame>
      <p:sp>
        <p:nvSpPr>
          <p:cNvPr id="11" name="TextBox 5"/>
          <p:cNvSpPr txBox="1"/>
          <p:nvPr/>
        </p:nvSpPr>
        <p:spPr>
          <a:xfrm>
            <a:off x="8948651" y="340004"/>
            <a:ext cx="8982223" cy="1231106"/>
          </a:xfrm>
          <a:prstGeom prst="rect">
            <a:avLst/>
          </a:prstGeom>
        </p:spPr>
        <p:txBody>
          <a:bodyPr wrap="square" lIns="0" tIns="0" rIns="0" bIns="0" rtlCol="0" anchor="t">
            <a:spAutoFit/>
          </a:bodyPr>
          <a:lstStyle/>
          <a:p>
            <a:pPr algn="ctr"/>
            <a:r>
              <a:rPr lang="pt-BR" sz="8000" b="1" smtClean="0">
                <a:latin typeface="Times New Roman" panose="02020603050405020304" pitchFamily="18" charset="0"/>
                <a:cs typeface="Times New Roman" panose="02020603050405020304" pitchFamily="18" charset="0"/>
              </a:rPr>
              <a:t>Nhóm 2+4</a:t>
            </a:r>
            <a:endParaRPr lang="en-GB"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139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15200" y="9639301"/>
            <a:ext cx="13269191" cy="647700"/>
            <a:chOff x="0" y="0"/>
            <a:chExt cx="3289514" cy="142308"/>
          </a:xfrm>
        </p:grpSpPr>
        <p:sp>
          <p:nvSpPr>
            <p:cNvPr id="3" name="Freeform 3"/>
            <p:cNvSpPr/>
            <p:nvPr/>
          </p:nvSpPr>
          <p:spPr>
            <a:xfrm>
              <a:off x="0" y="0"/>
              <a:ext cx="3289514" cy="142308"/>
            </a:xfrm>
            <a:custGeom>
              <a:avLst/>
              <a:gdLst/>
              <a:ahLst/>
              <a:cxnLst/>
              <a:rect l="l" t="t" r="r" b="b"/>
              <a:pathLst>
                <a:path w="3289514" h="142308">
                  <a:moveTo>
                    <a:pt x="31613" y="0"/>
                  </a:moveTo>
                  <a:lnTo>
                    <a:pt x="3257901" y="0"/>
                  </a:lnTo>
                  <a:cubicBezTo>
                    <a:pt x="3275361" y="0"/>
                    <a:pt x="3289514" y="14153"/>
                    <a:pt x="3289514" y="31613"/>
                  </a:cubicBezTo>
                  <a:lnTo>
                    <a:pt x="3289514" y="110696"/>
                  </a:lnTo>
                  <a:cubicBezTo>
                    <a:pt x="3289514" y="119080"/>
                    <a:pt x="3286184" y="127121"/>
                    <a:pt x="3280255" y="133049"/>
                  </a:cubicBezTo>
                  <a:cubicBezTo>
                    <a:pt x="3274326" y="138978"/>
                    <a:pt x="3266286" y="142308"/>
                    <a:pt x="3257901" y="142308"/>
                  </a:cubicBezTo>
                  <a:lnTo>
                    <a:pt x="31613" y="142308"/>
                  </a:lnTo>
                  <a:cubicBezTo>
                    <a:pt x="23228" y="142308"/>
                    <a:pt x="15188" y="138978"/>
                    <a:pt x="9259" y="133049"/>
                  </a:cubicBezTo>
                  <a:cubicBezTo>
                    <a:pt x="3331" y="127121"/>
                    <a:pt x="0" y="119080"/>
                    <a:pt x="0" y="110696"/>
                  </a:cubicBezTo>
                  <a:lnTo>
                    <a:pt x="0" y="31613"/>
                  </a:lnTo>
                  <a:cubicBezTo>
                    <a:pt x="0" y="23228"/>
                    <a:pt x="3331" y="15188"/>
                    <a:pt x="9259" y="9259"/>
                  </a:cubicBezTo>
                  <a:cubicBezTo>
                    <a:pt x="15188" y="3331"/>
                    <a:pt x="23228" y="0"/>
                    <a:pt x="31613" y="0"/>
                  </a:cubicBezTo>
                  <a:close/>
                </a:path>
              </a:pathLst>
            </a:custGeom>
            <a:solidFill>
              <a:srgbClr val="B7CC62"/>
            </a:solidFill>
          </p:spPr>
        </p:sp>
        <p:sp>
          <p:nvSpPr>
            <p:cNvPr id="4" name="TextBox 4"/>
            <p:cNvSpPr txBox="1"/>
            <p:nvPr/>
          </p:nvSpPr>
          <p:spPr>
            <a:xfrm>
              <a:off x="0" y="-47625"/>
              <a:ext cx="3289514"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6" name="Freeform 6"/>
          <p:cNvSpPr/>
          <p:nvPr/>
        </p:nvSpPr>
        <p:spPr>
          <a:xfrm>
            <a:off x="-157955" y="1428724"/>
            <a:ext cx="3086849" cy="8858276"/>
          </a:xfrm>
          <a:custGeom>
            <a:avLst/>
            <a:gdLst/>
            <a:ahLst/>
            <a:cxnLst/>
            <a:rect l="l" t="t" r="r" b="b"/>
            <a:pathLst>
              <a:path w="9558520" h="7718505">
                <a:moveTo>
                  <a:pt x="0" y="0"/>
                </a:moveTo>
                <a:lnTo>
                  <a:pt x="9558521" y="0"/>
                </a:lnTo>
                <a:lnTo>
                  <a:pt x="9558521" y="7718505"/>
                </a:lnTo>
                <a:lnTo>
                  <a:pt x="0" y="7718505"/>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20" name="Rectangle 19"/>
          <p:cNvSpPr/>
          <p:nvPr/>
        </p:nvSpPr>
        <p:spPr>
          <a:xfrm>
            <a:off x="928630" y="0"/>
            <a:ext cx="16502178" cy="923330"/>
          </a:xfrm>
          <a:prstGeom prst="rect">
            <a:avLst/>
          </a:prstGeom>
        </p:spPr>
        <p:txBody>
          <a:bodyPr wrap="square">
            <a:spAutoFit/>
          </a:bodyPr>
          <a:lstStyle/>
          <a:p>
            <a:pPr algn="ctr"/>
            <a:r>
              <a:rPr lang="en-US" sz="5400" b="1" kern="100" smtClean="0">
                <a:solidFill>
                  <a:prstClr val="black"/>
                </a:solidFill>
                <a:latin typeface="Times New Roman" panose="02020603050405020304" pitchFamily="18" charset="0"/>
                <a:cs typeface="Times New Roman" panose="02020603050405020304" pitchFamily="18" charset="0"/>
              </a:rPr>
              <a:t>PHIẾU HỌC TẬP SỐ 1</a:t>
            </a:r>
            <a:endParaRPr lang="en-GB" sz="5400">
              <a:solidFill>
                <a:prstClr val="black"/>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766760664"/>
              </p:ext>
            </p:extLst>
          </p:nvPr>
        </p:nvGraphicFramePr>
        <p:xfrm>
          <a:off x="2000199" y="1142972"/>
          <a:ext cx="14397152" cy="8912727"/>
        </p:xfrm>
        <a:graphic>
          <a:graphicData uri="http://schemas.openxmlformats.org/drawingml/2006/table">
            <a:tbl>
              <a:tblPr firstRow="1" firstCol="1" bandRow="1">
                <a:effectLst>
                  <a:outerShdw blurRad="50800" dist="38100" algn="l" rotWithShape="0">
                    <a:prstClr val="black">
                      <a:alpha val="40000"/>
                    </a:prstClr>
                  </a:outerShdw>
                </a:effectLst>
              </a:tblPr>
              <a:tblGrid>
                <a:gridCol w="7143800"/>
                <a:gridCol w="7253352"/>
              </a:tblGrid>
              <a:tr h="1706758">
                <a:tc>
                  <a:txBody>
                    <a:bodyPr/>
                    <a:lstStyle/>
                    <a:p>
                      <a:pPr algn="ctr">
                        <a:lnSpc>
                          <a:spcPct val="107000"/>
                        </a:lnSpc>
                        <a:spcAft>
                          <a:spcPts val="0"/>
                        </a:spcAft>
                        <a:tabLst>
                          <a:tab pos="1386840" algn="l"/>
                        </a:tabLst>
                      </a:pPr>
                      <a:r>
                        <a:rPr lang="vi-VN" sz="3600">
                          <a:solidFill>
                            <a:srgbClr val="4472C4"/>
                          </a:solidFill>
                          <a:effectLst/>
                          <a:latin typeface="+mj-lt"/>
                          <a:ea typeface="Times New Roman" panose="02020603050405020304" pitchFamily="18" charset="0"/>
                          <a:cs typeface="Times New Roman" panose="02020603050405020304" pitchFamily="18" charset="0"/>
                        </a:rPr>
                        <a:t> </a:t>
                      </a:r>
                      <a:endParaRPr lang="en-GB" sz="3600">
                        <a:effectLst/>
                        <a:latin typeface="+mj-lt"/>
                        <a:ea typeface="Calibri" panose="020F0502020204030204" pitchFamily="34" charset="0"/>
                        <a:cs typeface="Times New Roman" panose="02020603050405020304" pitchFamily="18" charset="0"/>
                      </a:endParaRPr>
                    </a:p>
                    <a:p>
                      <a:pPr algn="ctr">
                        <a:lnSpc>
                          <a:spcPct val="107000"/>
                        </a:lnSpc>
                        <a:spcAft>
                          <a:spcPts val="0"/>
                        </a:spcAft>
                        <a:tabLst>
                          <a:tab pos="1386840" algn="l"/>
                        </a:tabLst>
                      </a:pPr>
                      <a:r>
                        <a:rPr lang="pt-BR" sz="3600" b="1" smtClean="0">
                          <a:latin typeface="Times New Roman" panose="02020603050405020304" pitchFamily="18" charset="0"/>
                          <a:cs typeface="Times New Roman" panose="02020603050405020304" pitchFamily="18" charset="0"/>
                        </a:rPr>
                        <a:t>Lập luận về sự chiến thắng của thơ mới đối với thơ cũ</a:t>
                      </a:r>
                      <a:endParaRPr lang="en-GB" sz="3600">
                        <a:effectLst/>
                        <a:latin typeface="+mj-lt"/>
                        <a:ea typeface="Calibri" panose="020F0502020204030204" pitchFamily="34" charset="0"/>
                        <a:cs typeface="Times New Roman" panose="02020603050405020304" pitchFamily="18" charset="0"/>
                      </a:endParaRPr>
                    </a:p>
                  </a:txBody>
                  <a:tcPr marL="39169" marR="391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386840" algn="l"/>
                        </a:tabLst>
                      </a:pPr>
                      <a:r>
                        <a:rPr lang="pt-BR" sz="3600" b="1" kern="100" smtClean="0">
                          <a:latin typeface="Times New Roman" panose="02020603050405020304" pitchFamily="18" charset="0"/>
                          <a:ea typeface="Calibri" panose="020F0502020204030204" pitchFamily="34" charset="0"/>
                        </a:rPr>
                        <a:t>Lập luận về chữ </a:t>
                      </a:r>
                      <a:r>
                        <a:rPr lang="pt-BR" sz="3600" b="1" i="1" kern="100" smtClean="0">
                          <a:latin typeface="Times New Roman" panose="02020603050405020304" pitchFamily="18" charset="0"/>
                          <a:ea typeface="Calibri" panose="020F0502020204030204" pitchFamily="34" charset="0"/>
                        </a:rPr>
                        <a:t>tôi </a:t>
                      </a:r>
                      <a:r>
                        <a:rPr lang="pt-BR" sz="3600" b="1" kern="100" smtClean="0">
                          <a:latin typeface="Times New Roman" panose="02020603050405020304" pitchFamily="18" charset="0"/>
                          <a:ea typeface="Calibri" panose="020F0502020204030204" pitchFamily="34" charset="0"/>
                        </a:rPr>
                        <a:t>– chữ </a:t>
                      </a:r>
                      <a:r>
                        <a:rPr lang="pt-BR" sz="3600" b="1" i="1" kern="100" smtClean="0">
                          <a:latin typeface="Times New Roman" panose="02020603050405020304" pitchFamily="18" charset="0"/>
                          <a:ea typeface="Calibri" panose="020F0502020204030204" pitchFamily="34" charset="0"/>
                        </a:rPr>
                        <a:t>ta</a:t>
                      </a:r>
                      <a:endParaRPr lang="en-GB" sz="3600">
                        <a:effectLst/>
                        <a:latin typeface="+mj-lt"/>
                        <a:ea typeface="Calibri" panose="020F0502020204030204" pitchFamily="34" charset="0"/>
                        <a:cs typeface="Times New Roman" panose="02020603050405020304" pitchFamily="18" charset="0"/>
                      </a:endParaRPr>
                    </a:p>
                  </a:txBody>
                  <a:tcPr marL="39169" marR="39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51554">
                <a:tc>
                  <a:txBody>
                    <a:bodyPr/>
                    <a:lstStyle/>
                    <a:p>
                      <a:pPr algn="just">
                        <a:lnSpc>
                          <a:spcPct val="107000"/>
                        </a:lnSpc>
                        <a:spcAft>
                          <a:spcPts val="0"/>
                        </a:spcAft>
                        <a:tabLst>
                          <a:tab pos="1386840" algn="l"/>
                        </a:tabLst>
                      </a:pPr>
                      <a:r>
                        <a:rPr lang="pt-BR" sz="3200" kern="100" smtClean="0">
                          <a:latin typeface="Times New Roman" pitchFamily="18" charset="0"/>
                          <a:ea typeface="Calibri" panose="020F0502020204030204" pitchFamily="34" charset="0"/>
                          <a:cs typeface="Times New Roman" pitchFamily="18" charset="0"/>
                        </a:rPr>
                        <a:t>- Đưa ra tiêu chí so sánh nào?</a:t>
                      </a:r>
                    </a:p>
                    <a:p>
                      <a:pPr algn="just">
                        <a:lnSpc>
                          <a:spcPct val="107000"/>
                        </a:lnSpc>
                        <a:spcAft>
                          <a:spcPts val="0"/>
                        </a:spcAft>
                        <a:tabLst>
                          <a:tab pos="1386840" algn="l"/>
                        </a:tabLst>
                      </a:pPr>
                      <a:r>
                        <a:rPr lang="pt-BR" sz="3200" kern="100" smtClean="0">
                          <a:latin typeface="Times New Roman" pitchFamily="18" charset="0"/>
                          <a:ea typeface="Calibri" panose="020F0502020204030204" pitchFamily="34" charset="0"/>
                          <a:cs typeface="Times New Roman" pitchFamily="18" charset="0"/>
                        </a:rPr>
                        <a:t>..........................................................................................................................................</a:t>
                      </a:r>
                    </a:p>
                    <a:p>
                      <a:pPr algn="just">
                        <a:lnSpc>
                          <a:spcPct val="107000"/>
                        </a:lnSpc>
                        <a:spcAft>
                          <a:spcPts val="0"/>
                        </a:spcAft>
                        <a:buFontTx/>
                        <a:buChar char="-"/>
                        <a:tabLst>
                          <a:tab pos="1386840" algn="l"/>
                        </a:tabLst>
                      </a:pPr>
                      <a:r>
                        <a:rPr lang="en-GB" sz="3200" smtClean="0">
                          <a:effectLst/>
                          <a:latin typeface="Times New Roman" pitchFamily="18" charset="0"/>
                          <a:ea typeface="Calibri" panose="020F0502020204030204" pitchFamily="34" charset="0"/>
                          <a:cs typeface="Times New Roman" pitchFamily="18" charset="0"/>
                        </a:rPr>
                        <a:t>Đưa</a:t>
                      </a:r>
                      <a:r>
                        <a:rPr lang="en-GB" sz="3200" baseline="0" smtClean="0">
                          <a:effectLst/>
                          <a:latin typeface="Times New Roman" pitchFamily="18" charset="0"/>
                          <a:ea typeface="Calibri" panose="020F0502020204030204" pitchFamily="34" charset="0"/>
                          <a:cs typeface="Times New Roman" pitchFamily="18" charset="0"/>
                        </a:rPr>
                        <a:t> ra lí lẽ/ dẫn chứng cụ thể là gì?</a:t>
                      </a:r>
                    </a:p>
                    <a:p>
                      <a:pPr algn="just">
                        <a:lnSpc>
                          <a:spcPct val="107000"/>
                        </a:lnSpc>
                        <a:spcAft>
                          <a:spcPts val="0"/>
                        </a:spcAft>
                        <a:buFontTx/>
                        <a:buNone/>
                        <a:tabLst>
                          <a:tab pos="1386840" algn="l"/>
                        </a:tabLst>
                      </a:pPr>
                      <a:r>
                        <a:rPr lang="en-GB" sz="3200" baseline="0" smtClean="0">
                          <a:effectLst/>
                          <a:latin typeface="Times New Roman" pitchFamily="18" charset="0"/>
                          <a:ea typeface="Calibri" panose="020F0502020204030204" pitchFamily="34" charset="0"/>
                          <a:cs typeface="Times New Roman" pitchFamily="18" charset="0"/>
                        </a:rPr>
                        <a:t>……………………………………………………………………………………………………………………………………………………………………………………………………………………………………………………………………………………………………………………………………………………………………………………………………………………….</a:t>
                      </a:r>
                      <a:endParaRPr lang="en-GB" sz="3200">
                        <a:effectLst/>
                        <a:latin typeface="Times New Roman" pitchFamily="18" charset="0"/>
                        <a:ea typeface="Calibri" panose="020F0502020204030204" pitchFamily="34" charset="0"/>
                        <a:cs typeface="Times New Roman" pitchFamily="18" charset="0"/>
                      </a:endParaRPr>
                    </a:p>
                  </a:txBody>
                  <a:tcPr marL="39169" marR="391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1386840" algn="l"/>
                        </a:tabLst>
                      </a:pPr>
                      <a:r>
                        <a:rPr lang="pt-BR" sz="3200" kern="100" smtClean="0">
                          <a:latin typeface="Times New Roman" pitchFamily="18" charset="0"/>
                          <a:ea typeface="Calibri" panose="020F0502020204030204" pitchFamily="34" charset="0"/>
                          <a:cs typeface="Times New Roman" pitchFamily="18" charset="0"/>
                        </a:rPr>
                        <a:t>- Nêu ra những</a:t>
                      </a:r>
                      <a:r>
                        <a:rPr lang="pt-BR" sz="3200" kern="100" baseline="0" smtClean="0">
                          <a:latin typeface="Times New Roman" pitchFamily="18" charset="0"/>
                          <a:ea typeface="Calibri" panose="020F0502020204030204" pitchFamily="34" charset="0"/>
                          <a:cs typeface="Times New Roman" pitchFamily="18" charset="0"/>
                        </a:rPr>
                        <a:t> lí lẽ</a:t>
                      </a:r>
                      <a:r>
                        <a:rPr lang="pt-BR" sz="3200" kern="100" smtClean="0">
                          <a:latin typeface="Times New Roman" pitchFamily="18" charset="0"/>
                          <a:ea typeface="Calibri" panose="020F0502020204030204" pitchFamily="34" charset="0"/>
                          <a:cs typeface="Times New Roman" pitchFamily="18" charset="0"/>
                        </a:rPr>
                        <a:t> nào?</a:t>
                      </a:r>
                    </a:p>
                    <a:p>
                      <a:pPr algn="just">
                        <a:lnSpc>
                          <a:spcPct val="107000"/>
                        </a:lnSpc>
                        <a:spcAft>
                          <a:spcPts val="0"/>
                        </a:spcAft>
                        <a:tabLst>
                          <a:tab pos="1386840" algn="l"/>
                        </a:tabLst>
                      </a:pPr>
                      <a:r>
                        <a:rPr lang="pt-BR" sz="3200" kern="100" smtClean="0">
                          <a:latin typeface="Times New Roman" pitchFamily="18" charset="0"/>
                          <a:ea typeface="Calibri" panose="020F0502020204030204" pitchFamily="34" charset="0"/>
                          <a:cs typeface="Times New Roman" pitchFamily="18" charset="0"/>
                        </a:rPr>
                        <a:t>..........................................................................................................................................</a:t>
                      </a:r>
                    </a:p>
                    <a:p>
                      <a:pPr algn="just">
                        <a:lnSpc>
                          <a:spcPct val="107000"/>
                        </a:lnSpc>
                        <a:spcAft>
                          <a:spcPts val="0"/>
                        </a:spcAft>
                        <a:buFontTx/>
                        <a:buChar char="-"/>
                        <a:tabLst>
                          <a:tab pos="1386840" algn="l"/>
                        </a:tabLst>
                      </a:pPr>
                      <a:r>
                        <a:rPr lang="en-GB" sz="3200" smtClean="0">
                          <a:effectLst/>
                          <a:latin typeface="Times New Roman" pitchFamily="18" charset="0"/>
                          <a:ea typeface="Calibri" panose="020F0502020204030204" pitchFamily="34" charset="0"/>
                          <a:cs typeface="Times New Roman" pitchFamily="18" charset="0"/>
                        </a:rPr>
                        <a:t> Đưa</a:t>
                      </a:r>
                      <a:r>
                        <a:rPr lang="en-GB" sz="3200" baseline="0" smtClean="0">
                          <a:effectLst/>
                          <a:latin typeface="Times New Roman" pitchFamily="18" charset="0"/>
                          <a:ea typeface="Calibri" panose="020F0502020204030204" pitchFamily="34" charset="0"/>
                          <a:cs typeface="Times New Roman" pitchFamily="18" charset="0"/>
                        </a:rPr>
                        <a:t> ra dẫn chứng cụ thể là gì?</a:t>
                      </a:r>
                    </a:p>
                    <a:p>
                      <a:pPr algn="just">
                        <a:lnSpc>
                          <a:spcPct val="107000"/>
                        </a:lnSpc>
                        <a:spcAft>
                          <a:spcPts val="0"/>
                        </a:spcAft>
                        <a:buFontTx/>
                        <a:buNone/>
                        <a:tabLst>
                          <a:tab pos="1386840" algn="l"/>
                        </a:tabLst>
                      </a:pPr>
                      <a:r>
                        <a:rPr lang="en-GB" sz="3200" baseline="0" smtClean="0">
                          <a:effectLst/>
                          <a:latin typeface="Times New Roman" pitchFamily="18" charset="0"/>
                          <a:ea typeface="Calibri" panose="020F0502020204030204" pitchFamily="34" charset="0"/>
                          <a:cs typeface="Times New Roman" pitchFamily="18" charset="0"/>
                        </a:rPr>
                        <a:t>……………………………………………………………………………………………………………………………………………………………………………………………………………………………………………………………………………………………………………………………………………………………………………………………………………………….</a:t>
                      </a:r>
                      <a:endParaRPr lang="en-GB" sz="3200">
                        <a:effectLst/>
                        <a:latin typeface="Times New Roman" pitchFamily="18" charset="0"/>
                        <a:ea typeface="Calibri" panose="020F0502020204030204" pitchFamily="34" charset="0"/>
                        <a:cs typeface="Times New Roman" pitchFamily="18" charset="0"/>
                      </a:endParaRPr>
                    </a:p>
                  </a:txBody>
                  <a:tcPr marL="39169" marR="391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1945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9944100"/>
            <a:ext cx="18288000" cy="540327"/>
            <a:chOff x="0" y="0"/>
            <a:chExt cx="3289514" cy="142308"/>
          </a:xfrm>
        </p:grpSpPr>
        <p:sp>
          <p:nvSpPr>
            <p:cNvPr id="3" name="Freeform 3"/>
            <p:cNvSpPr/>
            <p:nvPr/>
          </p:nvSpPr>
          <p:spPr>
            <a:xfrm>
              <a:off x="0" y="0"/>
              <a:ext cx="3289514" cy="142308"/>
            </a:xfrm>
            <a:custGeom>
              <a:avLst/>
              <a:gdLst/>
              <a:ahLst/>
              <a:cxnLst/>
              <a:rect l="l" t="t" r="r" b="b"/>
              <a:pathLst>
                <a:path w="3289514" h="142308">
                  <a:moveTo>
                    <a:pt x="31613" y="0"/>
                  </a:moveTo>
                  <a:lnTo>
                    <a:pt x="3257901" y="0"/>
                  </a:lnTo>
                  <a:cubicBezTo>
                    <a:pt x="3275361" y="0"/>
                    <a:pt x="3289514" y="14153"/>
                    <a:pt x="3289514" y="31613"/>
                  </a:cubicBezTo>
                  <a:lnTo>
                    <a:pt x="3289514" y="110696"/>
                  </a:lnTo>
                  <a:cubicBezTo>
                    <a:pt x="3289514" y="119080"/>
                    <a:pt x="3286184" y="127121"/>
                    <a:pt x="3280255" y="133049"/>
                  </a:cubicBezTo>
                  <a:cubicBezTo>
                    <a:pt x="3274326" y="138978"/>
                    <a:pt x="3266286" y="142308"/>
                    <a:pt x="3257901" y="142308"/>
                  </a:cubicBezTo>
                  <a:lnTo>
                    <a:pt x="31613" y="142308"/>
                  </a:lnTo>
                  <a:cubicBezTo>
                    <a:pt x="23228" y="142308"/>
                    <a:pt x="15188" y="138978"/>
                    <a:pt x="9259" y="133049"/>
                  </a:cubicBezTo>
                  <a:cubicBezTo>
                    <a:pt x="3331" y="127121"/>
                    <a:pt x="0" y="119080"/>
                    <a:pt x="0" y="110696"/>
                  </a:cubicBezTo>
                  <a:lnTo>
                    <a:pt x="0" y="31613"/>
                  </a:lnTo>
                  <a:cubicBezTo>
                    <a:pt x="0" y="23228"/>
                    <a:pt x="3331" y="15188"/>
                    <a:pt x="9259" y="9259"/>
                  </a:cubicBezTo>
                  <a:cubicBezTo>
                    <a:pt x="15188" y="3331"/>
                    <a:pt x="23228" y="0"/>
                    <a:pt x="31613" y="0"/>
                  </a:cubicBezTo>
                  <a:close/>
                </a:path>
              </a:pathLst>
            </a:custGeom>
            <a:solidFill>
              <a:srgbClr val="B7CC62"/>
            </a:solidFill>
          </p:spPr>
        </p:sp>
        <p:sp>
          <p:nvSpPr>
            <p:cNvPr id="4" name="TextBox 4"/>
            <p:cNvSpPr txBox="1"/>
            <p:nvPr/>
          </p:nvSpPr>
          <p:spPr>
            <a:xfrm>
              <a:off x="0" y="-47625"/>
              <a:ext cx="3289514"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7" name="Rectangle 16"/>
          <p:cNvSpPr/>
          <p:nvPr/>
        </p:nvSpPr>
        <p:spPr>
          <a:xfrm>
            <a:off x="3967420" y="495300"/>
            <a:ext cx="9438759" cy="1754326"/>
          </a:xfrm>
          <a:prstGeom prst="rect">
            <a:avLst/>
          </a:prstGeom>
        </p:spPr>
        <p:txBody>
          <a:bodyPr wrap="square">
            <a:spAutoFit/>
          </a:bodyPr>
          <a:lstStyle/>
          <a:p>
            <a:pPr algn="ctr">
              <a:spcAft>
                <a:spcPts val="0"/>
              </a:spcAft>
            </a:pPr>
            <a:r>
              <a:rPr lang="nl-NL" sz="54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Palatino Linotype" panose="02040502050505030304" pitchFamily="18" charset="0"/>
                <a:cs typeface="Times New Roman" panose="02020603050405020304" pitchFamily="18" charset="0"/>
              </a:rPr>
              <a:t>Bảng </a:t>
            </a:r>
            <a:r>
              <a:rPr lang="nl-NL" sz="54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Palatino Linotype" panose="02040502050505030304" pitchFamily="18" charset="0"/>
                <a:cs typeface="Times New Roman" panose="02020603050405020304" pitchFamily="18" charset="0"/>
              </a:rPr>
              <a:t>kiểm đánh giá sản phẩm trình bày của các nhóm</a:t>
            </a:r>
            <a:r>
              <a:rPr lang="nl-NL" sz="54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134798815"/>
              </p:ext>
            </p:extLst>
          </p:nvPr>
        </p:nvGraphicFramePr>
        <p:xfrm>
          <a:off x="685800" y="2552700"/>
          <a:ext cx="16916400" cy="658368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319480"/>
                <a:gridCol w="10890777"/>
                <a:gridCol w="2253265"/>
                <a:gridCol w="2452878"/>
              </a:tblGrid>
              <a:tr h="0">
                <a:tc>
                  <a:txBody>
                    <a:bodyPr/>
                    <a:lstStyle/>
                    <a:p>
                      <a:pPr algn="ct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STT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Tiêu chí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Xuất hiện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Không xuất</a:t>
                      </a:r>
                      <a:br>
                        <a:rPr lang="vi-VN" sz="3600" b="1">
                          <a:effectLst/>
                          <a:latin typeface="Times New Roman" panose="02020603050405020304" pitchFamily="18" charset="0"/>
                          <a:ea typeface="Calibri" panose="020F0502020204030204" pitchFamily="34" charset="0"/>
                          <a:cs typeface="Times New Roman" panose="02020603050405020304" pitchFamily="18" charset="0"/>
                        </a:rPr>
                      </a:br>
                      <a:r>
                        <a:rPr lang="vi-VN" sz="3600" b="1">
                          <a:effectLst/>
                          <a:latin typeface="Times New Roman" panose="02020603050405020304" pitchFamily="18" charset="0"/>
                          <a:ea typeface="Calibri" panose="020F0502020204030204" pitchFamily="34" charset="0"/>
                          <a:cs typeface="Times New Roman" panose="02020603050405020304" pitchFamily="18" charset="0"/>
                        </a:rPr>
                        <a:t>hiện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ctr">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1</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nội dung sơ sài, nghèo nàn, thiết kế vi tính kém hấp dẫn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đúng đủ nội dung, thiết kế vi tính khá hấp dẫn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3</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sâu sắc nội dung, thiết kế vi tính hấp dẫn, sinh động, cuốn hút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sinh động, hấp dẫn, thuyết phục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đơn điệu, kém hấp dẫn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6</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Cách thức thể hiện và nội dung hài hòa để lại ấn tượng sâu sắc với các bạn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6102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2057400" y="9258300"/>
            <a:ext cx="19939215" cy="2283946"/>
          </a:xfrm>
          <a:custGeom>
            <a:avLst/>
            <a:gdLst/>
            <a:ahLst/>
            <a:cxnLst/>
            <a:rect l="l" t="t" r="r" b="b"/>
            <a:pathLst>
              <a:path w="19939215" h="2283946">
                <a:moveTo>
                  <a:pt x="0" y="0"/>
                </a:moveTo>
                <a:lnTo>
                  <a:pt x="19939215" y="0"/>
                </a:lnTo>
                <a:lnTo>
                  <a:pt x="19939215" y="2283946"/>
                </a:lnTo>
                <a:lnTo>
                  <a:pt x="0" y="2283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61064" y="4805319"/>
            <a:ext cx="5601957" cy="5594955"/>
          </a:xfrm>
          <a:custGeom>
            <a:avLst/>
            <a:gdLst/>
            <a:ahLst/>
            <a:cxnLst/>
            <a:rect l="l" t="t" r="r" b="b"/>
            <a:pathLst>
              <a:path w="5601957" h="5594955">
                <a:moveTo>
                  <a:pt x="0" y="0"/>
                </a:moveTo>
                <a:lnTo>
                  <a:pt x="5601957" y="0"/>
                </a:lnTo>
                <a:lnTo>
                  <a:pt x="5601957" y="5594954"/>
                </a:lnTo>
                <a:lnTo>
                  <a:pt x="0" y="5594954"/>
                </a:lnTo>
                <a:lnTo>
                  <a:pt x="0" y="0"/>
                </a:lnTo>
                <a:close/>
              </a:path>
            </a:pathLst>
          </a:custGeom>
          <a:blipFill>
            <a:blip r:embed="rId4"/>
            <a:stretch>
              <a:fillRect/>
            </a:stretch>
          </a:blipFill>
        </p:spPr>
      </p:sp>
      <p:sp>
        <p:nvSpPr>
          <p:cNvPr id="4" name="Freeform 4"/>
          <p:cNvSpPr/>
          <p:nvPr/>
        </p:nvSpPr>
        <p:spPr>
          <a:xfrm rot="-4566761">
            <a:off x="12335989" y="-1524737"/>
            <a:ext cx="5479837" cy="6335072"/>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5"/>
            <a:stretch>
              <a:fillRect/>
            </a:stretch>
          </a:blipFill>
        </p:spPr>
      </p:sp>
      <p:sp>
        <p:nvSpPr>
          <p:cNvPr id="6" name="TextBox 6"/>
          <p:cNvSpPr txBox="1"/>
          <p:nvPr/>
        </p:nvSpPr>
        <p:spPr>
          <a:xfrm>
            <a:off x="1107664" y="1181134"/>
            <a:ext cx="9996219" cy="923330"/>
          </a:xfrm>
          <a:prstGeom prst="rect">
            <a:avLst/>
          </a:prstGeom>
        </p:spPr>
        <p:txBody>
          <a:bodyPr lIns="0" tIns="0" rIns="0" bIns="0" rtlCol="0" anchor="t">
            <a:spAutoFit/>
          </a:bodyPr>
          <a:lstStyle/>
          <a:p>
            <a:pPr algn="ctr"/>
            <a:r>
              <a:rPr lang="pt-BR" sz="6000" b="1" smtClean="0">
                <a:latin typeface="Times New Roman" panose="02020603050405020304" pitchFamily="18" charset="0"/>
                <a:cs typeface="Times New Roman" panose="02020603050405020304" pitchFamily="18" charset="0"/>
              </a:rPr>
              <a:t>2</a:t>
            </a:r>
            <a:r>
              <a:rPr lang="pt-BR" sz="6000" b="1">
                <a:latin typeface="Times New Roman" panose="02020603050405020304" pitchFamily="18" charset="0"/>
                <a:cs typeface="Times New Roman" panose="02020603050405020304" pitchFamily="18" charset="0"/>
              </a:rPr>
              <a:t>. </a:t>
            </a:r>
            <a:r>
              <a:rPr lang="pt-BR" sz="6000">
                <a:latin typeface="Times New Roman" panose="02020603050405020304" pitchFamily="18" charset="0"/>
                <a:cs typeface="Times New Roman" panose="02020603050405020304" pitchFamily="18" charset="0"/>
              </a:rPr>
              <a:t> </a:t>
            </a:r>
            <a:r>
              <a:rPr lang="pt-BR" sz="6000" b="1">
                <a:latin typeface="Times New Roman" panose="02020603050405020304" pitchFamily="18" charset="0"/>
                <a:cs typeface="Times New Roman" panose="02020603050405020304" pitchFamily="18" charset="0"/>
              </a:rPr>
              <a:t>Lập luận trong văn bản</a:t>
            </a:r>
            <a:endParaRPr lang="en-GB" sz="6000">
              <a:latin typeface="Times New Roman" panose="02020603050405020304" pitchFamily="18" charset="0"/>
              <a:cs typeface="Times New Roman" panose="02020603050405020304" pitchFamily="18" charset="0"/>
            </a:endParaRPr>
          </a:p>
        </p:txBody>
      </p:sp>
      <p:sp>
        <p:nvSpPr>
          <p:cNvPr id="7" name="TextBox 7"/>
          <p:cNvSpPr txBox="1"/>
          <p:nvPr/>
        </p:nvSpPr>
        <p:spPr>
          <a:xfrm>
            <a:off x="1219200" y="2839338"/>
            <a:ext cx="10710882" cy="1477328"/>
          </a:xfrm>
          <a:prstGeom prst="rect">
            <a:avLst/>
          </a:prstGeom>
        </p:spPr>
        <p:txBody>
          <a:bodyPr wrap="square" lIns="0" tIns="0" rIns="0" bIns="0" rtlCol="0" anchor="t">
            <a:spAutoFit/>
          </a:bodyPr>
          <a:lstStyle/>
          <a:p>
            <a:pPr algn="ctr"/>
            <a:r>
              <a:rPr lang="pt-BR" sz="4800" b="1" smtClean="0">
                <a:latin typeface="Times New Roman" panose="02020603050405020304" pitchFamily="18" charset="0"/>
                <a:cs typeface="Times New Roman" panose="02020603050405020304" pitchFamily="18" charset="0"/>
              </a:rPr>
              <a:t>2.1. Lập </a:t>
            </a:r>
            <a:r>
              <a:rPr lang="pt-BR" sz="4800" b="1">
                <a:latin typeface="Times New Roman" panose="02020603050405020304" pitchFamily="18" charset="0"/>
                <a:cs typeface="Times New Roman" panose="02020603050405020304" pitchFamily="18" charset="0"/>
              </a:rPr>
              <a:t>luận về sự chiến thắng của thơ mới đối với thơ cũ</a:t>
            </a:r>
            <a:endParaRPr lang="en-US" sz="4800">
              <a:solidFill>
                <a:srgbClr val="6B4132"/>
              </a:solidFill>
              <a:latin typeface="Times New Roman" panose="02020603050405020304" pitchFamily="18" charset="0"/>
              <a:cs typeface="Times New Roman" panose="02020603050405020304" pitchFamily="18" charset="0"/>
            </a:endParaRPr>
          </a:p>
        </p:txBody>
      </p:sp>
      <p:sp>
        <p:nvSpPr>
          <p:cNvPr id="8" name="Rectangle 7"/>
          <p:cNvSpPr/>
          <p:nvPr/>
        </p:nvSpPr>
        <p:spPr>
          <a:xfrm>
            <a:off x="5486400" y="4805319"/>
            <a:ext cx="11730094" cy="2554545"/>
          </a:xfrm>
          <a:prstGeom prst="rect">
            <a:avLst/>
          </a:prstGeom>
        </p:spPr>
        <p:txBody>
          <a:bodyPr wrap="square">
            <a:spAutoFit/>
          </a:bodyPr>
          <a:lstStyle/>
          <a:p>
            <a:pPr marL="30480" marR="30480" algn="just">
              <a:spcAft>
                <a:spcPts val="0"/>
              </a:spcAft>
            </a:pPr>
            <a:r>
              <a:rPr lang="pt-BR" sz="4000" kern="100">
                <a:latin typeface="Times New Roman" panose="02020603050405020304" pitchFamily="18" charset="0"/>
                <a:ea typeface="Calibri" panose="020F0502020204030204" pitchFamily="34" charset="0"/>
                <a:cs typeface="Times New Roman" panose="02020603050405020304" pitchFamily="18" charset="0"/>
              </a:rPr>
              <a:t>+ </a:t>
            </a:r>
            <a:r>
              <a:rPr lang="pt-BR" sz="4000" kern="100" smtClean="0">
                <a:latin typeface="Times New Roman" panose="02020603050405020304" pitchFamily="18" charset="0"/>
                <a:ea typeface="Calibri" panose="020F0502020204030204" pitchFamily="34" charset="0"/>
                <a:cs typeface="Times New Roman" panose="02020603050405020304" pitchFamily="18" charset="0"/>
              </a:rPr>
              <a:t>Đưa </a:t>
            </a:r>
            <a:r>
              <a:rPr lang="pt-BR" sz="4000" kern="100">
                <a:latin typeface="Times New Roman" panose="02020603050405020304" pitchFamily="18" charset="0"/>
                <a:ea typeface="Calibri" panose="020F0502020204030204" pitchFamily="34" charset="0"/>
                <a:cs typeface="Times New Roman" panose="02020603050405020304" pitchFamily="18" charset="0"/>
              </a:rPr>
              <a:t>ra tiêu chí so sánh thời đại với thời </a:t>
            </a:r>
            <a:r>
              <a:rPr lang="pt-BR" sz="4000" kern="100" smtClean="0">
                <a:latin typeface="Times New Roman" panose="02020603050405020304" pitchFamily="18" charset="0"/>
                <a:ea typeface="Calibri" panose="020F0502020204030204" pitchFamily="34" charset="0"/>
                <a:cs typeface="Times New Roman" panose="02020603050405020304" pitchFamily="18" charset="0"/>
              </a:rPr>
              <a:t>đại.</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0"/>
              </a:spcAft>
            </a:pPr>
            <a:r>
              <a:rPr lang="pt-BR" sz="4000" kern="100">
                <a:latin typeface="Times New Roman" panose="02020603050405020304" pitchFamily="18" charset="0"/>
                <a:ea typeface="Calibri" panose="020F0502020204030204" pitchFamily="34" charset="0"/>
                <a:cs typeface="Times New Roman" panose="02020603050405020304" pitchFamily="18" charset="0"/>
              </a:rPr>
              <a:t>+ Sau đó chứng minh sự vượt trội của phong trào thơ mới so với thơ cũ bằng việc dẫn ra bằng chứng về sự phong phú và đặc sắc của nhiều cá tính sáng tạo.</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447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8577695"/>
            <a:ext cx="20584391" cy="1709305"/>
            <a:chOff x="0" y="0"/>
            <a:chExt cx="5421403" cy="450187"/>
          </a:xfrm>
        </p:grpSpPr>
        <p:sp>
          <p:nvSpPr>
            <p:cNvPr id="3" name="Freeform 3"/>
            <p:cNvSpPr/>
            <p:nvPr/>
          </p:nvSpPr>
          <p:spPr>
            <a:xfrm>
              <a:off x="0" y="0"/>
              <a:ext cx="5421403" cy="450187"/>
            </a:xfrm>
            <a:custGeom>
              <a:avLst/>
              <a:gdLst/>
              <a:ahLst/>
              <a:cxnLst/>
              <a:rect l="l" t="t" r="r" b="b"/>
              <a:pathLst>
                <a:path w="5421403" h="450187">
                  <a:moveTo>
                    <a:pt x="19181" y="0"/>
                  </a:moveTo>
                  <a:lnTo>
                    <a:pt x="5402222" y="0"/>
                  </a:lnTo>
                  <a:cubicBezTo>
                    <a:pt x="5412815" y="0"/>
                    <a:pt x="5421403" y="8588"/>
                    <a:pt x="5421403" y="19181"/>
                  </a:cubicBezTo>
                  <a:lnTo>
                    <a:pt x="5421403" y="431006"/>
                  </a:lnTo>
                  <a:cubicBezTo>
                    <a:pt x="5421403" y="436093"/>
                    <a:pt x="5419382" y="440972"/>
                    <a:pt x="5415785" y="444569"/>
                  </a:cubicBezTo>
                  <a:cubicBezTo>
                    <a:pt x="5412188" y="448166"/>
                    <a:pt x="5407309" y="450187"/>
                    <a:pt x="5402222" y="450187"/>
                  </a:cubicBezTo>
                  <a:lnTo>
                    <a:pt x="19181" y="450187"/>
                  </a:lnTo>
                  <a:cubicBezTo>
                    <a:pt x="8588" y="450187"/>
                    <a:pt x="0" y="441599"/>
                    <a:pt x="0" y="431006"/>
                  </a:cubicBezTo>
                  <a:lnTo>
                    <a:pt x="0" y="19181"/>
                  </a:lnTo>
                  <a:cubicBezTo>
                    <a:pt x="0" y="8588"/>
                    <a:pt x="8588" y="0"/>
                    <a:pt x="19181" y="0"/>
                  </a:cubicBezTo>
                  <a:close/>
                </a:path>
              </a:pathLst>
            </a:custGeom>
            <a:solidFill>
              <a:srgbClr val="E4E0A7"/>
            </a:solidFill>
          </p:spPr>
        </p:sp>
        <p:sp>
          <p:nvSpPr>
            <p:cNvPr id="4" name="TextBox 4"/>
            <p:cNvSpPr txBox="1"/>
            <p:nvPr/>
          </p:nvSpPr>
          <p:spPr>
            <a:xfrm>
              <a:off x="0" y="-47625"/>
              <a:ext cx="5421403" cy="497812"/>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0" y="285716"/>
            <a:ext cx="5572100" cy="2839869"/>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0" y="3543300"/>
            <a:ext cx="5257800" cy="6743700"/>
          </a:xfrm>
          <a:custGeom>
            <a:avLst/>
            <a:gdLst/>
            <a:ahLst/>
            <a:cxnLst/>
            <a:rect l="l" t="t" r="r" b="b"/>
            <a:pathLst>
              <a:path w="7011208" h="8723121">
                <a:moveTo>
                  <a:pt x="0" y="0"/>
                </a:moveTo>
                <a:lnTo>
                  <a:pt x="7011208" y="0"/>
                </a:lnTo>
                <a:lnTo>
                  <a:pt x="7011208" y="8723121"/>
                </a:lnTo>
                <a:lnTo>
                  <a:pt x="0" y="8723121"/>
                </a:lnTo>
                <a:lnTo>
                  <a:pt x="0" y="0"/>
                </a:lnTo>
                <a:close/>
              </a:path>
            </a:pathLst>
          </a:custGeom>
          <a:blipFill>
            <a:blip r:embed="rId4"/>
            <a:stretch>
              <a:fillRect/>
            </a:stretch>
          </a:blipFill>
        </p:spPr>
      </p:sp>
      <p:sp>
        <p:nvSpPr>
          <p:cNvPr id="12" name="Rectangle 11"/>
          <p:cNvSpPr/>
          <p:nvPr/>
        </p:nvSpPr>
        <p:spPr>
          <a:xfrm>
            <a:off x="762000" y="1234976"/>
            <a:ext cx="4343400" cy="1569660"/>
          </a:xfrm>
          <a:prstGeom prst="rect">
            <a:avLst/>
          </a:prstGeom>
        </p:spPr>
        <p:txBody>
          <a:bodyPr wrap="square">
            <a:spAutoFit/>
          </a:bodyPr>
          <a:lstStyle/>
          <a:p>
            <a:pPr algn="ctr"/>
            <a:r>
              <a:rPr lang="pt-BR" sz="4800" b="1" kern="100" smtClean="0">
                <a:latin typeface="Times New Roman" panose="02020603050405020304" pitchFamily="18" charset="0"/>
                <a:ea typeface="Calibri" panose="020F0502020204030204" pitchFamily="34" charset="0"/>
              </a:rPr>
              <a:t>2.2. Lập </a:t>
            </a:r>
            <a:r>
              <a:rPr lang="pt-BR" sz="4800" b="1" kern="100">
                <a:latin typeface="Times New Roman" panose="02020603050405020304" pitchFamily="18" charset="0"/>
                <a:ea typeface="Calibri" panose="020F0502020204030204" pitchFamily="34" charset="0"/>
              </a:rPr>
              <a:t>luận về chữ </a:t>
            </a:r>
            <a:r>
              <a:rPr lang="pt-BR" sz="4800" b="1" i="1" kern="100">
                <a:latin typeface="Times New Roman" panose="02020603050405020304" pitchFamily="18" charset="0"/>
                <a:ea typeface="Calibri" panose="020F0502020204030204" pitchFamily="34" charset="0"/>
              </a:rPr>
              <a:t>tôi </a:t>
            </a:r>
            <a:r>
              <a:rPr lang="pt-BR" sz="4800" b="1" kern="100">
                <a:latin typeface="Times New Roman" panose="02020603050405020304" pitchFamily="18" charset="0"/>
                <a:ea typeface="Calibri" panose="020F0502020204030204" pitchFamily="34" charset="0"/>
              </a:rPr>
              <a:t>– chữ </a:t>
            </a:r>
            <a:r>
              <a:rPr lang="pt-BR" sz="4800" b="1" i="1" kern="100">
                <a:latin typeface="Times New Roman" panose="02020603050405020304" pitchFamily="18" charset="0"/>
                <a:ea typeface="Calibri" panose="020F0502020204030204" pitchFamily="34" charset="0"/>
              </a:rPr>
              <a:t>ta</a:t>
            </a:r>
            <a:endParaRPr lang="en-GB" sz="6600"/>
          </a:p>
        </p:txBody>
      </p:sp>
      <p:graphicFrame>
        <p:nvGraphicFramePr>
          <p:cNvPr id="13" name="Table 12"/>
          <p:cNvGraphicFramePr>
            <a:graphicFrameLocks noGrp="1"/>
          </p:cNvGraphicFramePr>
          <p:nvPr>
            <p:extLst>
              <p:ext uri="{D42A27DB-BD31-4B8C-83A1-F6EECF244321}">
                <p14:modId xmlns:p14="http://schemas.microsoft.com/office/powerpoint/2010/main" val="2976508115"/>
              </p:ext>
            </p:extLst>
          </p:nvPr>
        </p:nvGraphicFramePr>
        <p:xfrm>
          <a:off x="5562600" y="1409700"/>
          <a:ext cx="12115800" cy="8229600"/>
        </p:xfrm>
        <a:graphic>
          <a:graphicData uri="http://schemas.openxmlformats.org/drawingml/2006/table">
            <a:tbl>
              <a:tblPr firstRow="1" firstCol="1" bandRow="1">
                <a:effectLst>
                  <a:outerShdw blurRad="50800" dist="38100" algn="l" rotWithShape="0">
                    <a:prstClr val="black">
                      <a:alpha val="40000"/>
                    </a:prstClr>
                  </a:outerShdw>
                </a:effectLst>
              </a:tblPr>
              <a:tblGrid>
                <a:gridCol w="2971800"/>
                <a:gridCol w="4572000"/>
                <a:gridCol w="4572000"/>
              </a:tblGrid>
              <a:tr h="0">
                <a:tc>
                  <a:txBody>
                    <a:bodyPr/>
                    <a:lstStyle/>
                    <a:p>
                      <a:pPr marL="30480" marR="30480" algn="ctr">
                        <a:lnSpc>
                          <a:spcPct val="100000"/>
                        </a:lnSpc>
                        <a:spcAft>
                          <a:spcPts val="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50000"/>
                      </a:schemeClr>
                    </a:solidFill>
                  </a:tcPr>
                </a:tc>
                <a:tc>
                  <a:txBody>
                    <a:bodyPr/>
                    <a:lstStyle/>
                    <a:p>
                      <a:pPr marL="30480" marR="30480" algn="ctr">
                        <a:lnSpc>
                          <a:spcPct val="100000"/>
                        </a:lnSpc>
                        <a:spcAft>
                          <a:spcPts val="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75000"/>
                      </a:schemeClr>
                    </a:solidFill>
                  </a:tcPr>
                </a:tc>
                <a:tc>
                  <a:txBody>
                    <a:bodyPr/>
                    <a:lstStyle/>
                    <a:p>
                      <a:pPr marL="30480" marR="30480" algn="ctr">
                        <a:lnSpc>
                          <a:spcPct val="100000"/>
                        </a:lnSpc>
                        <a:spcAft>
                          <a:spcPts val="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 chứng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90000"/>
                      </a:schemeClr>
                    </a:solidFill>
                  </a:tcPr>
                </a:tc>
              </a:tr>
              <a:tr h="0">
                <a:tc>
                  <a:txBody>
                    <a:bodyPr/>
                    <a:lstStyle/>
                    <a:p>
                      <a:pPr marL="30480" marR="30480" algn="just">
                        <a:lnSpc>
                          <a:spcPct val="100000"/>
                        </a:lnSpc>
                        <a:spcAft>
                          <a:spcPts val="0"/>
                        </a:spcAft>
                      </a:pPr>
                      <a:r>
                        <a:rPr lang="en-US"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 đại thể thì tất cả tinh thần thời xưa – hay thơ cũ – và thời nay – hay thơ mới – có thể gồm lại trong hai </a:t>
                      </a:r>
                      <a:r>
                        <a:rPr lang="en-US" sz="36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 tôi </a:t>
                      </a:r>
                      <a:r>
                        <a:rPr lang="en-US" sz="360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 </a:t>
                      </a:r>
                      <a:r>
                        <a:rPr lang="en-US" sz="36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a:t>
                      </a:r>
                      <a:r>
                        <a:rPr lang="en-US"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i="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50000"/>
                      </a:schemeClr>
                    </a:solidFill>
                  </a:tcPr>
                </a:tc>
                <a:tc>
                  <a:txBody>
                    <a:bodyPr/>
                    <a:lstStyle/>
                    <a:p>
                      <a:pPr marL="30480" marR="30480" algn="just">
                        <a:lnSpc>
                          <a:spcPct val="100000"/>
                        </a:lnSpc>
                        <a:spcAft>
                          <a:spcPts val="0"/>
                        </a:spcAft>
                      </a:pPr>
                      <a:r>
                        <a:rPr lang="en-US" sz="36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Ngày trước là thời chữ ta, bây giờ là thời chữ tôi</a:t>
                      </a:r>
                      <a:endParaRPr lang="en-GB" sz="36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0000"/>
                        </a:lnSpc>
                        <a:spcAft>
                          <a:spcPts val="0"/>
                        </a:spcAft>
                      </a:pPr>
                      <a:r>
                        <a:rPr lang="en-US" sz="36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Ngày trước, cái tôi chì đắm trong gia đình, trong quốc gia như giọt nước trong biển cả.</a:t>
                      </a:r>
                      <a:endParaRPr lang="en-GB" sz="36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0000"/>
                        </a:lnSpc>
                        <a:spcAft>
                          <a:spcPts val="0"/>
                        </a:spcAft>
                      </a:pPr>
                      <a:r>
                        <a:rPr lang="en-US" sz="36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Ngày nay, chữ “tôi” mang theo một quan niệm chưa từng thấy ở xứ này: quan niệm cá nhân. Tất cả thơ mới ngày nay đều nằm trong vòng chữ “tôi”</a:t>
                      </a:r>
                      <a:endParaRPr lang="en-GB" sz="36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75000"/>
                      </a:schemeClr>
                    </a:solidFill>
                  </a:tcPr>
                </a:tc>
                <a:tc>
                  <a:txBody>
                    <a:bodyPr/>
                    <a:lstStyle/>
                    <a:p>
                      <a:pPr marL="30480" marR="30480" algn="just">
                        <a:lnSpc>
                          <a:spcPct val="100000"/>
                        </a:lnSpc>
                        <a:spcAft>
                          <a:spcPts val="0"/>
                        </a:spcAft>
                      </a:pPr>
                      <a:r>
                        <a:rPr lang="en-US" sz="3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 nhân xưa không </a:t>
                      </a:r>
                      <a:r>
                        <a:rPr lang="en-US" sz="3600" b="0"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“dám dùng chữ tôi để nói chuyện với mình, hay-thì cũng thế-với tất cả mọi người”, “hoặc họ không tự xưng, hoặc họ ẩn mình sau chữ ta, một chữ có thể chỉ chung nhiều người</a:t>
                      </a:r>
                      <a:r>
                        <a:rPr lang="en-US" sz="3600" b="0" i="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i="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0000"/>
                        </a:lnSpc>
                        <a:spcAft>
                          <a:spcPts val="0"/>
                        </a:spcAft>
                      </a:pPr>
                      <a:r>
                        <a:rPr lang="en-US" sz="3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Thế Lữ, Lưu Trọng Lư, Hàn Mặc Tử, Chế lan Viên, Xuân Diệu, Huy Cận.</a:t>
                      </a:r>
                      <a:endParaRPr lang="en-GB" sz="36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bg2">
                        <a:lumMod val="90000"/>
                      </a:schemeClr>
                    </a:solidFill>
                  </a:tcPr>
                </a:tc>
              </a:tr>
            </a:tbl>
          </a:graphicData>
        </a:graphic>
      </p:graphicFrame>
    </p:spTree>
    <p:extLst>
      <p:ext uri="{BB962C8B-B14F-4D97-AF65-F5344CB8AC3E}">
        <p14:creationId xmlns:p14="http://schemas.microsoft.com/office/powerpoint/2010/main" val="260221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94518" y="9746673"/>
            <a:ext cx="12489873" cy="540327"/>
            <a:chOff x="0" y="0"/>
            <a:chExt cx="3289514" cy="142308"/>
          </a:xfrm>
        </p:grpSpPr>
        <p:sp>
          <p:nvSpPr>
            <p:cNvPr id="3" name="Freeform 3"/>
            <p:cNvSpPr/>
            <p:nvPr/>
          </p:nvSpPr>
          <p:spPr>
            <a:xfrm>
              <a:off x="0" y="0"/>
              <a:ext cx="3289514" cy="142308"/>
            </a:xfrm>
            <a:custGeom>
              <a:avLst/>
              <a:gdLst/>
              <a:ahLst/>
              <a:cxnLst/>
              <a:rect l="l" t="t" r="r" b="b"/>
              <a:pathLst>
                <a:path w="3289514" h="142308">
                  <a:moveTo>
                    <a:pt x="31613" y="0"/>
                  </a:moveTo>
                  <a:lnTo>
                    <a:pt x="3257901" y="0"/>
                  </a:lnTo>
                  <a:cubicBezTo>
                    <a:pt x="3275361" y="0"/>
                    <a:pt x="3289514" y="14153"/>
                    <a:pt x="3289514" y="31613"/>
                  </a:cubicBezTo>
                  <a:lnTo>
                    <a:pt x="3289514" y="110696"/>
                  </a:lnTo>
                  <a:cubicBezTo>
                    <a:pt x="3289514" y="119080"/>
                    <a:pt x="3286184" y="127121"/>
                    <a:pt x="3280255" y="133049"/>
                  </a:cubicBezTo>
                  <a:cubicBezTo>
                    <a:pt x="3274326" y="138978"/>
                    <a:pt x="3266286" y="142308"/>
                    <a:pt x="3257901" y="142308"/>
                  </a:cubicBezTo>
                  <a:lnTo>
                    <a:pt x="31613" y="142308"/>
                  </a:lnTo>
                  <a:cubicBezTo>
                    <a:pt x="23228" y="142308"/>
                    <a:pt x="15188" y="138978"/>
                    <a:pt x="9259" y="133049"/>
                  </a:cubicBezTo>
                  <a:cubicBezTo>
                    <a:pt x="3331" y="127121"/>
                    <a:pt x="0" y="119080"/>
                    <a:pt x="0" y="110696"/>
                  </a:cubicBezTo>
                  <a:lnTo>
                    <a:pt x="0" y="31613"/>
                  </a:lnTo>
                  <a:cubicBezTo>
                    <a:pt x="0" y="23228"/>
                    <a:pt x="3331" y="15188"/>
                    <a:pt x="9259" y="9259"/>
                  </a:cubicBezTo>
                  <a:cubicBezTo>
                    <a:pt x="15188" y="3331"/>
                    <a:pt x="23228" y="0"/>
                    <a:pt x="31613" y="0"/>
                  </a:cubicBezTo>
                  <a:close/>
                </a:path>
              </a:pathLst>
            </a:custGeom>
            <a:solidFill>
              <a:srgbClr val="B7CC62"/>
            </a:solidFill>
          </p:spPr>
        </p:sp>
        <p:sp>
          <p:nvSpPr>
            <p:cNvPr id="4" name="TextBox 4"/>
            <p:cNvSpPr txBox="1"/>
            <p:nvPr/>
          </p:nvSpPr>
          <p:spPr>
            <a:xfrm>
              <a:off x="0" y="-47625"/>
              <a:ext cx="3289514"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571441" y="2589419"/>
            <a:ext cx="5301154"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57955" y="2568495"/>
            <a:ext cx="9558520" cy="7718505"/>
          </a:xfrm>
          <a:custGeom>
            <a:avLst/>
            <a:gdLst/>
            <a:ahLst/>
            <a:cxnLst/>
            <a:rect l="l" t="t" r="r" b="b"/>
            <a:pathLst>
              <a:path w="9558520" h="7718505">
                <a:moveTo>
                  <a:pt x="0" y="0"/>
                </a:moveTo>
                <a:lnTo>
                  <a:pt x="9558521" y="0"/>
                </a:lnTo>
                <a:lnTo>
                  <a:pt x="9558521" y="7718505"/>
                </a:lnTo>
                <a:lnTo>
                  <a:pt x="0" y="77185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1201400" y="-38364"/>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17" name="Rectangle 16"/>
          <p:cNvSpPr/>
          <p:nvPr/>
        </p:nvSpPr>
        <p:spPr>
          <a:xfrm>
            <a:off x="6019800" y="2854014"/>
            <a:ext cx="11892267" cy="2554545"/>
          </a:xfrm>
          <a:prstGeom prst="rect">
            <a:avLst/>
          </a:prstGeom>
        </p:spPr>
        <p:txBody>
          <a:bodyPr wrap="square">
            <a:spAutoFit/>
          </a:bodyPr>
          <a:lstStyle/>
          <a:p>
            <a:pPr algn="ctr"/>
            <a:r>
              <a:rPr lang="en-US" b="1" kern="100">
                <a:solidFill>
                  <a:srgbClr val="FF0000"/>
                </a:solidFill>
                <a:latin typeface="Times New Roman" panose="02020603050405020304" pitchFamily="18" charset="0"/>
                <a:ea typeface="Calibri" panose="020F0502020204030204" pitchFamily="34" charset="0"/>
              </a:rPr>
              <a:t> </a:t>
            </a:r>
            <a:r>
              <a:rPr lang="en-US" sz="8000" b="1" kern="100">
                <a:solidFill>
                  <a:srgbClr val="FF0000"/>
                </a:solidFill>
                <a:latin typeface="Times New Roman" panose="02020603050405020304" pitchFamily="18" charset="0"/>
                <a:ea typeface="Calibri" panose="020F0502020204030204" pitchFamily="34" charset="0"/>
              </a:rPr>
              <a:t>Rubric </a:t>
            </a:r>
            <a:r>
              <a:rPr lang="en-US" sz="8000" b="1" kern="100" smtClean="0">
                <a:solidFill>
                  <a:srgbClr val="FF0000"/>
                </a:solidFill>
                <a:latin typeface="Times New Roman" panose="02020603050405020304" pitchFamily="18" charset="0"/>
                <a:ea typeface="Calibri" panose="020F0502020204030204" pitchFamily="34" charset="0"/>
              </a:rPr>
              <a:t>1</a:t>
            </a:r>
            <a:endParaRPr lang="vi-VN" sz="8000" b="1" kern="100" smtClean="0">
              <a:solidFill>
                <a:srgbClr val="FF0000"/>
              </a:solidFill>
              <a:latin typeface="Times New Roman" panose="02020603050405020304" pitchFamily="18" charset="0"/>
              <a:ea typeface="Calibri" panose="020F0502020204030204" pitchFamily="34" charset="0"/>
            </a:endParaRPr>
          </a:p>
          <a:p>
            <a:pPr algn="ctr"/>
            <a:r>
              <a:rPr lang="en-US" sz="8000" b="1" kern="100" smtClean="0">
                <a:solidFill>
                  <a:srgbClr val="FF0000"/>
                </a:solidFill>
                <a:latin typeface="Times New Roman" panose="02020603050405020304" pitchFamily="18" charset="0"/>
                <a:ea typeface="Calibri" panose="020F0502020204030204" pitchFamily="34" charset="0"/>
              </a:rPr>
              <a:t> </a:t>
            </a:r>
            <a:r>
              <a:rPr lang="en-US" sz="8000" b="1" kern="100">
                <a:solidFill>
                  <a:srgbClr val="FF0000"/>
                </a:solidFill>
                <a:latin typeface="Times New Roman" panose="02020603050405020304" pitchFamily="18" charset="0"/>
                <a:ea typeface="Calibri" panose="020F0502020204030204" pitchFamily="34" charset="0"/>
              </a:rPr>
              <a:t>Đánh giá hoạt động nhóm</a:t>
            </a:r>
            <a:endParaRPr lang="en-GB" sz="8000"/>
          </a:p>
        </p:txBody>
      </p:sp>
    </p:spTree>
    <p:extLst>
      <p:ext uri="{BB962C8B-B14F-4D97-AF65-F5344CB8AC3E}">
        <p14:creationId xmlns:p14="http://schemas.microsoft.com/office/powerpoint/2010/main" val="42088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59949792"/>
              </p:ext>
            </p:extLst>
          </p:nvPr>
        </p:nvGraphicFramePr>
        <p:xfrm>
          <a:off x="76199" y="-54066"/>
          <a:ext cx="18135601" cy="10241280"/>
        </p:xfrm>
        <a:graphic>
          <a:graphicData uri="http://schemas.openxmlformats.org/drawingml/2006/table">
            <a:tbl>
              <a:tblPr firstRow="1" firstCol="1" bandRow="1">
                <a:effectLst>
                  <a:outerShdw blurRad="50800" dist="38100" algn="l" rotWithShape="0">
                    <a:prstClr val="black">
                      <a:alpha val="40000"/>
                    </a:prstClr>
                  </a:outerShdw>
                </a:effectLst>
              </a:tblPr>
              <a:tblGrid>
                <a:gridCol w="2074836"/>
                <a:gridCol w="3919134"/>
                <a:gridCol w="3765442"/>
                <a:gridCol w="3880388"/>
                <a:gridCol w="4495801"/>
              </a:tblGrid>
              <a:tr h="565745">
                <a:tc>
                  <a:txBody>
                    <a:bodyPr/>
                    <a:lstStyle/>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i="1" baseline="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 </a:t>
                      </a:r>
                      <a:r>
                        <a:rPr lang="en-US" sz="32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điểm)</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điểm)</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 </a:t>
                      </a: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điểm)</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a:t>
                      </a: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 chỉnh</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điểm)</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754327">
                <a:tc>
                  <a:txBody>
                    <a:bodyPr/>
                    <a:lstStyle/>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Sự tham gia</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tất cả khoảng thời gian cho phép</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hầu hết khoảng thời gian cho phép</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thường lãng phí thời gian và ít khi làm việc</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thực hiện những việc không liên quan đến nhiệm vụ được giao</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1491">
                <a:tc>
                  <a:txBody>
                    <a:bodyPr/>
                    <a:lstStyle/>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Trao đổi và tranh luận trong nhóm</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 ý trao đổi, lắng nghe cẩn thận các ý kiến của những người khác, đưa ra các ý kiến cá nhân</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lắng nghe cẩn thận các ý kiến của người khác. Đôi khi đưa ra ý kiến riêng của bản thân</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Đôi khi không lắng nghe các ý kiến của người khác. Thường không có các ý kiến riêng trong các hoạt động của nhóm</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lắng nghe ý kiến của người khác, không đưa ra ý kiến riêng</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2909">
                <a:tc>
                  <a:txBody>
                    <a:bodyPr/>
                    <a:lstStyle/>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Sự hợp tác</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và hợp tác đưa ra ý kiến chung</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tôn trọng ý kiến của những thành viên khác và hợp tác đưa ra ý kiến chung</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nhưng hợp tác đưa ra ý kiến chung</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tôn trọng ý kiến của những thành viên khác, không hợp tác đưa ra ý kiến chung</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1491">
                <a:tc>
                  <a:txBody>
                    <a:bodyPr/>
                    <a:lstStyle/>
                    <a:p>
                      <a:pPr algn="ctr">
                        <a:lnSpc>
                          <a:spcPct val="100000"/>
                        </a:lnSpc>
                        <a:spcAft>
                          <a:spcPts val="0"/>
                        </a:spcAft>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Sự sắp xếp thời gian</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 thành công việc được giao đúng thời gian, không làm đình trệ tiến triển công việc của nhóm</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hoàn thành công việc được giao đúng thời gian, không làm đình trệ tiến triển công việc của nhóm</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làm đình trệ tiến triển công việc của nhóm</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thường xuyên buộc nhóm phải điều chỉnh hoặc thay đổi</a:t>
                      </a:r>
                      <a:endParaRPr lang="en-GB"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575" marR="56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527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3795280" y="4333009"/>
            <a:ext cx="10827327" cy="1082732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285688" y="2928922"/>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pSp>
        <p:nvGrpSpPr>
          <p:cNvPr id="6" name="Group 6"/>
          <p:cNvGrpSpPr>
            <a:grpSpLocks noChangeAspect="1"/>
          </p:cNvGrpSpPr>
          <p:nvPr/>
        </p:nvGrpSpPr>
        <p:grpSpPr>
          <a:xfrm>
            <a:off x="1354427" y="3793201"/>
            <a:ext cx="4524394" cy="441967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475" r="-44136"/>
              </a:stretch>
            </a:blipFill>
          </p:spPr>
        </p:sp>
      </p:grpSp>
      <p:sp>
        <p:nvSpPr>
          <p:cNvPr id="8" name="TextBox 8"/>
          <p:cNvSpPr txBox="1"/>
          <p:nvPr/>
        </p:nvSpPr>
        <p:spPr>
          <a:xfrm>
            <a:off x="2571704" y="1214409"/>
            <a:ext cx="15216294" cy="2708434"/>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8800" b="1">
                <a:ln/>
                <a:solidFill>
                  <a:schemeClr val="accent3"/>
                </a:solidFill>
                <a:latin typeface="Times New Roman" panose="02020603050405020304" pitchFamily="18" charset="0"/>
                <a:cs typeface="Times New Roman" panose="02020603050405020304" pitchFamily="18" charset="0"/>
              </a:rPr>
              <a:t>HOẠT ĐỘNG </a:t>
            </a:r>
            <a:r>
              <a:rPr lang="vi-VN" sz="8800" b="1" smtClean="0">
                <a:ln/>
                <a:solidFill>
                  <a:schemeClr val="accent3"/>
                </a:solidFill>
                <a:latin typeface="Times New Roman" panose="02020603050405020304" pitchFamily="18" charset="0"/>
                <a:cs typeface="Times New Roman" panose="02020603050405020304" pitchFamily="18" charset="0"/>
              </a:rPr>
              <a:t>3</a:t>
            </a:r>
            <a:r>
              <a:rPr lang="en-US" sz="8800" b="1" smtClean="0">
                <a:ln/>
                <a:solidFill>
                  <a:schemeClr val="accent3"/>
                </a:solidFill>
                <a:latin typeface="Times New Roman" panose="02020603050405020304" pitchFamily="18" charset="0"/>
                <a:cs typeface="Times New Roman" panose="02020603050405020304" pitchFamily="18" charset="0"/>
              </a:rPr>
              <a:t>:</a:t>
            </a:r>
            <a:endParaRPr lang="vi-VN" sz="8800" b="1" smtClean="0">
              <a:ln/>
              <a:solidFill>
                <a:schemeClr val="accent3"/>
              </a:solidFill>
              <a:latin typeface="Times New Roman" panose="02020603050405020304" pitchFamily="18" charset="0"/>
              <a:cs typeface="Times New Roman" panose="02020603050405020304" pitchFamily="18" charset="0"/>
            </a:endParaRPr>
          </a:p>
          <a:p>
            <a:pPr algn="ctr"/>
            <a:r>
              <a:rPr lang="vi-VN" sz="8800" b="1" smtClean="0">
                <a:ln/>
                <a:solidFill>
                  <a:schemeClr val="accent3"/>
                </a:solidFill>
                <a:latin typeface="Times New Roman" panose="02020603050405020304" pitchFamily="18" charset="0"/>
                <a:cs typeface="Times New Roman" panose="02020603050405020304" pitchFamily="18" charset="0"/>
              </a:rPr>
              <a:t>LUYỆN TẬP</a:t>
            </a:r>
            <a:r>
              <a:rPr lang="en-US" sz="8800" b="1" smtClean="0">
                <a:ln/>
                <a:solidFill>
                  <a:schemeClr val="accent3"/>
                </a:solidFill>
                <a:latin typeface="Times New Roman" panose="02020603050405020304" pitchFamily="18" charset="0"/>
                <a:cs typeface="Times New Roman" panose="02020603050405020304" pitchFamily="18" charset="0"/>
              </a:rPr>
              <a:t> VÀ VẬN DỤNG</a:t>
            </a:r>
            <a:endParaRPr lang="en-GB" sz="8800" b="1">
              <a:ln/>
              <a:solidFill>
                <a:schemeClr val="accent3"/>
              </a:solidFill>
              <a:latin typeface="Times New Roman" panose="02020603050405020304" pitchFamily="18" charset="0"/>
              <a:cs typeface="Times New Roman" panose="02020603050405020304" pitchFamily="18" charset="0"/>
            </a:endParaRPr>
          </a:p>
        </p:txBody>
      </p:sp>
      <p:grpSp>
        <p:nvGrpSpPr>
          <p:cNvPr id="13" name="Group 13"/>
          <p:cNvGrpSpPr/>
          <p:nvPr/>
        </p:nvGrpSpPr>
        <p:grpSpPr>
          <a:xfrm>
            <a:off x="-2166505" y="9746673"/>
            <a:ext cx="22750895" cy="540327"/>
            <a:chOff x="0" y="0"/>
            <a:chExt cx="5992005" cy="142308"/>
          </a:xfrm>
        </p:grpSpPr>
        <p:sp>
          <p:nvSpPr>
            <p:cNvPr id="14" name="Freeform 14"/>
            <p:cNvSpPr/>
            <p:nvPr/>
          </p:nvSpPr>
          <p:spPr>
            <a:xfrm>
              <a:off x="0" y="0"/>
              <a:ext cx="5992006" cy="142308"/>
            </a:xfrm>
            <a:custGeom>
              <a:avLst/>
              <a:gdLst/>
              <a:ahLst/>
              <a:cxnLst/>
              <a:rect l="l" t="t" r="r" b="b"/>
              <a:pathLst>
                <a:path w="5992006" h="142308">
                  <a:moveTo>
                    <a:pt x="17355" y="0"/>
                  </a:moveTo>
                  <a:lnTo>
                    <a:pt x="5974651" y="0"/>
                  </a:lnTo>
                  <a:cubicBezTo>
                    <a:pt x="5984236" y="0"/>
                    <a:pt x="5992006" y="7770"/>
                    <a:pt x="5992006" y="17355"/>
                  </a:cubicBezTo>
                  <a:lnTo>
                    <a:pt x="5992006" y="124954"/>
                  </a:lnTo>
                  <a:cubicBezTo>
                    <a:pt x="5992006" y="134538"/>
                    <a:pt x="5984236" y="142308"/>
                    <a:pt x="5974651" y="142308"/>
                  </a:cubicBezTo>
                  <a:lnTo>
                    <a:pt x="17355" y="142308"/>
                  </a:lnTo>
                  <a:cubicBezTo>
                    <a:pt x="7770" y="142308"/>
                    <a:pt x="0" y="134538"/>
                    <a:pt x="0" y="124954"/>
                  </a:cubicBezTo>
                  <a:lnTo>
                    <a:pt x="0" y="17355"/>
                  </a:lnTo>
                  <a:cubicBezTo>
                    <a:pt x="0" y="7770"/>
                    <a:pt x="7770" y="0"/>
                    <a:pt x="17355" y="0"/>
                  </a:cubicBezTo>
                  <a:close/>
                </a:path>
              </a:pathLst>
            </a:custGeom>
            <a:solidFill>
              <a:srgbClr val="857E2A"/>
            </a:solidFill>
          </p:spPr>
        </p:sp>
        <p:sp>
          <p:nvSpPr>
            <p:cNvPr id="15" name="TextBox 15"/>
            <p:cNvSpPr txBox="1"/>
            <p:nvPr/>
          </p:nvSpPr>
          <p:spPr>
            <a:xfrm>
              <a:off x="0" y="-47625"/>
              <a:ext cx="5992005"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rot="-4566761">
            <a:off x="13745402" y="-383734"/>
            <a:ext cx="2987217" cy="3820570"/>
          </a:xfrm>
          <a:custGeom>
            <a:avLst/>
            <a:gdLst/>
            <a:ahLst/>
            <a:cxnLst/>
            <a:rect l="l" t="t" r="r" b="b"/>
            <a:pathLst>
              <a:path w="5479837" h="6335072">
                <a:moveTo>
                  <a:pt x="0" y="0"/>
                </a:moveTo>
                <a:lnTo>
                  <a:pt x="5479837" y="0"/>
                </a:lnTo>
                <a:lnTo>
                  <a:pt x="5479837" y="6335072"/>
                </a:lnTo>
                <a:lnTo>
                  <a:pt x="0" y="6335072"/>
                </a:lnTo>
                <a:lnTo>
                  <a:pt x="0" y="0"/>
                </a:lnTo>
                <a:close/>
              </a:path>
            </a:pathLst>
          </a:custGeom>
          <a:blipFill>
            <a:blip r:embed="rId5"/>
            <a:stretch>
              <a:fillRect/>
            </a:stretch>
          </a:blipFill>
        </p:spPr>
      </p:sp>
      <p:sp>
        <p:nvSpPr>
          <p:cNvPr id="17" name="Freeform 17"/>
          <p:cNvSpPr/>
          <p:nvPr/>
        </p:nvSpPr>
        <p:spPr>
          <a:xfrm rot="-1881189" flipH="1" flipV="1">
            <a:off x="373127" y="545621"/>
            <a:ext cx="4589740" cy="2746793"/>
          </a:xfrm>
          <a:custGeom>
            <a:avLst/>
            <a:gdLst/>
            <a:ahLst/>
            <a:cxnLst/>
            <a:rect l="l" t="t" r="r" b="b"/>
            <a:pathLst>
              <a:path w="5479837" h="6335072">
                <a:moveTo>
                  <a:pt x="5479837" y="6335072"/>
                </a:moveTo>
                <a:lnTo>
                  <a:pt x="0" y="6335072"/>
                </a:lnTo>
                <a:lnTo>
                  <a:pt x="0" y="0"/>
                </a:lnTo>
                <a:lnTo>
                  <a:pt x="5479837" y="0"/>
                </a:lnTo>
                <a:lnTo>
                  <a:pt x="5479837" y="6335072"/>
                </a:lnTo>
                <a:close/>
              </a:path>
            </a:pathLst>
          </a:custGeom>
          <a:blipFill>
            <a:blip r:embed="rId5"/>
            <a:stretch>
              <a:fillRect/>
            </a:stretch>
          </a:blipFill>
        </p:spPr>
      </p:sp>
      <p:sp>
        <p:nvSpPr>
          <p:cNvPr id="18" name="Freeform 18"/>
          <p:cNvSpPr/>
          <p:nvPr/>
        </p:nvSpPr>
        <p:spPr>
          <a:xfrm>
            <a:off x="12358710" y="1000096"/>
            <a:ext cx="5572164" cy="2286016"/>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pSp>
        <p:nvGrpSpPr>
          <p:cNvPr id="19" name="Group 19"/>
          <p:cNvGrpSpPr/>
          <p:nvPr/>
        </p:nvGrpSpPr>
        <p:grpSpPr>
          <a:xfrm>
            <a:off x="1684759" y="7871120"/>
            <a:ext cx="3931364" cy="683512"/>
            <a:chOff x="0" y="0"/>
            <a:chExt cx="1035421" cy="180020"/>
          </a:xfrm>
        </p:grpSpPr>
        <p:sp>
          <p:nvSpPr>
            <p:cNvPr id="20" name="Freeform 20"/>
            <p:cNvSpPr/>
            <p:nvPr/>
          </p:nvSpPr>
          <p:spPr>
            <a:xfrm>
              <a:off x="0" y="0"/>
              <a:ext cx="1035421" cy="180020"/>
            </a:xfrm>
            <a:custGeom>
              <a:avLst/>
              <a:gdLst/>
              <a:ahLst/>
              <a:cxnLst/>
              <a:rect l="l" t="t" r="r" b="b"/>
              <a:pathLst>
                <a:path w="1035421" h="180020">
                  <a:moveTo>
                    <a:pt x="90010" y="0"/>
                  </a:moveTo>
                  <a:lnTo>
                    <a:pt x="945411" y="0"/>
                  </a:lnTo>
                  <a:cubicBezTo>
                    <a:pt x="995122" y="0"/>
                    <a:pt x="1035421" y="40299"/>
                    <a:pt x="1035421" y="90010"/>
                  </a:cubicBezTo>
                  <a:lnTo>
                    <a:pt x="1035421" y="90010"/>
                  </a:lnTo>
                  <a:cubicBezTo>
                    <a:pt x="1035421" y="139721"/>
                    <a:pt x="995122" y="180020"/>
                    <a:pt x="945411" y="180020"/>
                  </a:cubicBezTo>
                  <a:lnTo>
                    <a:pt x="90010" y="180020"/>
                  </a:lnTo>
                  <a:cubicBezTo>
                    <a:pt x="40299" y="180020"/>
                    <a:pt x="0" y="139721"/>
                    <a:pt x="0" y="90010"/>
                  </a:cubicBezTo>
                  <a:lnTo>
                    <a:pt x="0" y="90010"/>
                  </a:lnTo>
                  <a:cubicBezTo>
                    <a:pt x="0" y="40299"/>
                    <a:pt x="40299" y="0"/>
                    <a:pt x="90010" y="0"/>
                  </a:cubicBezTo>
                  <a:close/>
                </a:path>
              </a:pathLst>
            </a:custGeom>
            <a:solidFill>
              <a:srgbClr val="857E2A"/>
            </a:solidFill>
          </p:spPr>
        </p:sp>
        <p:sp>
          <p:nvSpPr>
            <p:cNvPr id="21" name="TextBox 21"/>
            <p:cNvSpPr txBox="1"/>
            <p:nvPr/>
          </p:nvSpPr>
          <p:spPr>
            <a:xfrm>
              <a:off x="0" y="-47625"/>
              <a:ext cx="1035421" cy="22764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2" name="Group 9"/>
          <p:cNvGrpSpPr>
            <a:grpSpLocks noChangeAspect="1"/>
          </p:cNvGrpSpPr>
          <p:nvPr/>
        </p:nvGrpSpPr>
        <p:grpSpPr>
          <a:xfrm>
            <a:off x="6803484" y="4919297"/>
            <a:ext cx="4524394" cy="4419674"/>
            <a:chOff x="0" y="0"/>
            <a:chExt cx="4828540" cy="4716780"/>
          </a:xfrm>
        </p:grpSpPr>
        <p:sp>
          <p:nvSpPr>
            <p:cNvPr id="33"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36785" r="-36785"/>
              </a:stretch>
            </a:blipFill>
          </p:spPr>
        </p:sp>
      </p:grpSp>
      <p:grpSp>
        <p:nvGrpSpPr>
          <p:cNvPr id="34" name="Group 6"/>
          <p:cNvGrpSpPr>
            <a:grpSpLocks noChangeAspect="1"/>
          </p:cNvGrpSpPr>
          <p:nvPr/>
        </p:nvGrpSpPr>
        <p:grpSpPr>
          <a:xfrm>
            <a:off x="12519999" y="4739591"/>
            <a:ext cx="4524394" cy="4419674"/>
            <a:chOff x="0" y="0"/>
            <a:chExt cx="4828540" cy="4716780"/>
          </a:xfrm>
        </p:grpSpPr>
        <p:sp>
          <p:nvSpPr>
            <p:cNvPr id="35"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21921" r="-21921"/>
              </a:stretch>
            </a:blipFill>
          </p:spPr>
        </p:sp>
      </p:grpSp>
    </p:spTree>
    <p:extLst>
      <p:ext uri="{BB962C8B-B14F-4D97-AF65-F5344CB8AC3E}">
        <p14:creationId xmlns:p14="http://schemas.microsoft.com/office/powerpoint/2010/main" val="227992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15200" y="9639301"/>
            <a:ext cx="13269191" cy="647700"/>
            <a:chOff x="0" y="0"/>
            <a:chExt cx="3289514" cy="142308"/>
          </a:xfrm>
        </p:grpSpPr>
        <p:sp>
          <p:nvSpPr>
            <p:cNvPr id="3" name="Freeform 3"/>
            <p:cNvSpPr/>
            <p:nvPr/>
          </p:nvSpPr>
          <p:spPr>
            <a:xfrm>
              <a:off x="0" y="0"/>
              <a:ext cx="3289514" cy="142308"/>
            </a:xfrm>
            <a:custGeom>
              <a:avLst/>
              <a:gdLst/>
              <a:ahLst/>
              <a:cxnLst/>
              <a:rect l="l" t="t" r="r" b="b"/>
              <a:pathLst>
                <a:path w="3289514" h="142308">
                  <a:moveTo>
                    <a:pt x="31613" y="0"/>
                  </a:moveTo>
                  <a:lnTo>
                    <a:pt x="3257901" y="0"/>
                  </a:lnTo>
                  <a:cubicBezTo>
                    <a:pt x="3275361" y="0"/>
                    <a:pt x="3289514" y="14153"/>
                    <a:pt x="3289514" y="31613"/>
                  </a:cubicBezTo>
                  <a:lnTo>
                    <a:pt x="3289514" y="110696"/>
                  </a:lnTo>
                  <a:cubicBezTo>
                    <a:pt x="3289514" y="119080"/>
                    <a:pt x="3286184" y="127121"/>
                    <a:pt x="3280255" y="133049"/>
                  </a:cubicBezTo>
                  <a:cubicBezTo>
                    <a:pt x="3274326" y="138978"/>
                    <a:pt x="3266286" y="142308"/>
                    <a:pt x="3257901" y="142308"/>
                  </a:cubicBezTo>
                  <a:lnTo>
                    <a:pt x="31613" y="142308"/>
                  </a:lnTo>
                  <a:cubicBezTo>
                    <a:pt x="23228" y="142308"/>
                    <a:pt x="15188" y="138978"/>
                    <a:pt x="9259" y="133049"/>
                  </a:cubicBezTo>
                  <a:cubicBezTo>
                    <a:pt x="3331" y="127121"/>
                    <a:pt x="0" y="119080"/>
                    <a:pt x="0" y="110696"/>
                  </a:cubicBezTo>
                  <a:lnTo>
                    <a:pt x="0" y="31613"/>
                  </a:lnTo>
                  <a:cubicBezTo>
                    <a:pt x="0" y="23228"/>
                    <a:pt x="3331" y="15188"/>
                    <a:pt x="9259" y="9259"/>
                  </a:cubicBezTo>
                  <a:cubicBezTo>
                    <a:pt x="15188" y="3331"/>
                    <a:pt x="23228" y="0"/>
                    <a:pt x="31613" y="0"/>
                  </a:cubicBezTo>
                  <a:close/>
                </a:path>
              </a:pathLst>
            </a:custGeom>
            <a:solidFill>
              <a:srgbClr val="B7CC62"/>
            </a:solidFill>
          </p:spPr>
        </p:sp>
        <p:sp>
          <p:nvSpPr>
            <p:cNvPr id="4" name="TextBox 4"/>
            <p:cNvSpPr txBox="1"/>
            <p:nvPr/>
          </p:nvSpPr>
          <p:spPr>
            <a:xfrm>
              <a:off x="0" y="-47625"/>
              <a:ext cx="3289514"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6" name="Freeform 6"/>
          <p:cNvSpPr/>
          <p:nvPr/>
        </p:nvSpPr>
        <p:spPr>
          <a:xfrm>
            <a:off x="-157955" y="1428724"/>
            <a:ext cx="3086849" cy="8858276"/>
          </a:xfrm>
          <a:custGeom>
            <a:avLst/>
            <a:gdLst/>
            <a:ahLst/>
            <a:cxnLst/>
            <a:rect l="l" t="t" r="r" b="b"/>
            <a:pathLst>
              <a:path w="9558520" h="7718505">
                <a:moveTo>
                  <a:pt x="0" y="0"/>
                </a:moveTo>
                <a:lnTo>
                  <a:pt x="9558521" y="0"/>
                </a:lnTo>
                <a:lnTo>
                  <a:pt x="9558521" y="7718505"/>
                </a:lnTo>
                <a:lnTo>
                  <a:pt x="0" y="7718505"/>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20" name="Rectangle 19"/>
          <p:cNvSpPr/>
          <p:nvPr/>
        </p:nvSpPr>
        <p:spPr>
          <a:xfrm>
            <a:off x="928630" y="0"/>
            <a:ext cx="16502178" cy="923330"/>
          </a:xfrm>
          <a:prstGeom prst="rect">
            <a:avLst/>
          </a:prstGeom>
        </p:spPr>
        <p:txBody>
          <a:bodyPr wrap="square">
            <a:spAutoFit/>
          </a:bodyPr>
          <a:lstStyle/>
          <a:p>
            <a:pPr algn="ctr"/>
            <a:r>
              <a:rPr lang="en-US" sz="5400" b="1" kern="100" smtClean="0">
                <a:solidFill>
                  <a:prstClr val="black"/>
                </a:solidFill>
                <a:latin typeface="Times New Roman" panose="02020603050405020304" pitchFamily="18" charset="0"/>
                <a:cs typeface="Times New Roman" panose="02020603050405020304" pitchFamily="18" charset="0"/>
              </a:rPr>
              <a:t>PHIẾU HỌC TẬP SỐ 2</a:t>
            </a:r>
            <a:endParaRPr lang="en-GB" sz="5400">
              <a:solidFill>
                <a:prstClr val="black"/>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766760664"/>
              </p:ext>
            </p:extLst>
          </p:nvPr>
        </p:nvGraphicFramePr>
        <p:xfrm>
          <a:off x="3071770" y="1142973"/>
          <a:ext cx="14430475" cy="8716723"/>
        </p:xfrm>
        <a:graphic>
          <a:graphicData uri="http://schemas.openxmlformats.org/drawingml/2006/table">
            <a:tbl>
              <a:tblPr firstRow="1" firstCol="1" bandRow="1">
                <a:effectLst>
                  <a:outerShdw blurRad="50800" dist="38100" algn="l" rotWithShape="0">
                    <a:prstClr val="black">
                      <a:alpha val="40000"/>
                    </a:prstClr>
                  </a:outerShdw>
                </a:effectLst>
              </a:tblPr>
              <a:tblGrid>
                <a:gridCol w="14430475"/>
              </a:tblGrid>
              <a:tr h="1219489">
                <a:tc>
                  <a:txBody>
                    <a:bodyPr/>
                    <a:lstStyle/>
                    <a:p>
                      <a:pPr algn="ctr">
                        <a:lnSpc>
                          <a:spcPct val="107000"/>
                        </a:lnSpc>
                        <a:spcAft>
                          <a:spcPts val="0"/>
                        </a:spcAft>
                        <a:tabLst>
                          <a:tab pos="1386840" algn="l"/>
                        </a:tabLst>
                      </a:pPr>
                      <a:r>
                        <a:rPr lang="vi-VN" sz="3600" b="1" i="1" smtClean="0">
                          <a:latin typeface="Times New Roman" panose="02020603050405020304" pitchFamily="18" charset="0"/>
                          <a:cs typeface="Times New Roman" panose="02020603050405020304" pitchFamily="18" charset="0"/>
                        </a:rPr>
                        <a:t>Hoài Thanh cho rằng: Các nhà thơ của phong trào Thơ mới đã "gửi tình yêu quê hương trong tình yêu tiếng Việt". </a:t>
                      </a:r>
                      <a:endParaRPr lang="en-US" sz="3600" b="1" i="1" smtClean="0">
                        <a:latin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vi-VN" sz="3600" b="1" i="0" smtClean="0">
                          <a:latin typeface="Times New Roman" panose="02020603050405020304" pitchFamily="18" charset="0"/>
                          <a:cs typeface="Times New Roman" panose="02020603050405020304" pitchFamily="18" charset="0"/>
                        </a:rPr>
                        <a:t>Viết đoạn văn (khoảng 150 chữ</a:t>
                      </a:r>
                      <a:r>
                        <a:rPr lang="en-US" sz="3600" b="1" i="0" smtClean="0">
                          <a:latin typeface="Times New Roman" panose="02020603050405020304" pitchFamily="18" charset="0"/>
                          <a:cs typeface="Times New Roman" panose="02020603050405020304" pitchFamily="18" charset="0"/>
                        </a:rPr>
                        <a:t>, có</a:t>
                      </a:r>
                      <a:r>
                        <a:rPr lang="en-US" sz="3600" b="1" i="0" baseline="0" smtClean="0">
                          <a:latin typeface="Times New Roman" panose="02020603050405020304" pitchFamily="18" charset="0"/>
                          <a:cs typeface="Times New Roman" panose="02020603050405020304" pitchFamily="18" charset="0"/>
                        </a:rPr>
                        <a:t> sử dụng ít nhất 02 luận điểm và chỉ ra lí lẽ, dẫn chứng dùng để làm rõ các luận điểm đó</a:t>
                      </a:r>
                      <a:r>
                        <a:rPr lang="vi-VN" sz="3600" b="1" i="0" smtClean="0">
                          <a:latin typeface="Times New Roman" panose="02020603050405020304" pitchFamily="18" charset="0"/>
                          <a:cs typeface="Times New Roman" panose="02020603050405020304" pitchFamily="18" charset="0"/>
                        </a:rPr>
                        <a:t>) trình bày suy nghĩ của em về ý kiến này.</a:t>
                      </a:r>
                      <a:endParaRPr lang="en-GB" sz="3600" b="1" i="0">
                        <a:effectLst/>
                        <a:latin typeface="+mj-lt"/>
                        <a:ea typeface="Calibri" panose="020F0502020204030204" pitchFamily="34" charset="0"/>
                        <a:cs typeface="Times New Roman" panose="02020603050405020304" pitchFamily="18" charset="0"/>
                      </a:endParaRPr>
                    </a:p>
                  </a:txBody>
                  <a:tcPr marL="39169" marR="391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81435">
                <a:tc>
                  <a:txBody>
                    <a:bodyPr/>
                    <a:lstStyle/>
                    <a:p>
                      <a:pPr algn="just">
                        <a:lnSpc>
                          <a:spcPct val="107000"/>
                        </a:lnSpc>
                        <a:spcAft>
                          <a:spcPts val="0"/>
                        </a:spcAft>
                        <a:tabLst>
                          <a:tab pos="1386840" algn="l"/>
                        </a:tabLst>
                      </a:pPr>
                      <a:r>
                        <a:rPr lang="en-GB" sz="3200" baseline="0" smtClean="0">
                          <a:effectLst/>
                          <a:latin typeface="Times New Roman" pitchFamily="18" charset="0"/>
                          <a:ea typeface="Calibri" panose="020F0502020204030204" pitchFamily="34" charset="0"/>
                          <a:cs typeface="Times New Roman" pitchFamily="18" charset="0"/>
                        </a:rPr>
                        <a:t>……………………………………………………………………………………………………………………………………………………………………………………………………………………………………………………………………………………………………………………………………………………………………………………………………………………….……………………………………………………………………………………………………………………………………………………………………………………………………………………………………………………………………………………………………………………………………………………………………………………………………………………….</a:t>
                      </a:r>
                      <a:endParaRPr lang="en-GB" sz="3200">
                        <a:effectLst/>
                        <a:latin typeface="Times New Roman" pitchFamily="18" charset="0"/>
                        <a:ea typeface="Calibri" panose="020F0502020204030204" pitchFamily="34" charset="0"/>
                        <a:cs typeface="Times New Roman" pitchFamily="18" charset="0"/>
                      </a:endParaRPr>
                    </a:p>
                  </a:txBody>
                  <a:tcPr marL="39169" marR="391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1945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7805058" y="2130299"/>
            <a:ext cx="7756353" cy="1080000"/>
            <a:chOff x="1685544" y="2430004"/>
            <a:chExt cx="4649941" cy="720000"/>
          </a:xfrm>
        </p:grpSpPr>
        <p:sp>
          <p:nvSpPr>
            <p:cNvPr id="6" name="矩形: 圆角 10"/>
            <p:cNvSpPr/>
            <p:nvPr/>
          </p:nvSpPr>
          <p:spPr>
            <a:xfrm>
              <a:off x="1882854" y="2466004"/>
              <a:ext cx="4452631" cy="648000"/>
            </a:xfrm>
            <a:prstGeom prst="roundRect">
              <a:avLst>
                <a:gd name="adj" fmla="val 50000"/>
              </a:avLst>
            </a:prstGeom>
            <a:solidFill>
              <a:schemeClr val="bg1"/>
            </a:solidFill>
            <a:ln w="12700" cap="flat" cmpd="sng" algn="ctr">
              <a:solidFill>
                <a:srgbClr val="C1111B"/>
              </a:solidFill>
              <a:prstDash val="solid"/>
              <a:miter lim="800000"/>
            </a:ln>
            <a:effectLst>
              <a:outerShdw blurRad="254000" dist="101600" dir="5400000" algn="ctr" rotWithShape="0">
                <a:srgbClr val="C00000">
                  <a:alpha val="23000"/>
                </a:srgbClr>
              </a:outerShdw>
            </a:effectLst>
          </p:spPr>
          <p:txBody>
            <a:bodyPr lIns="576000" tIns="0" rIns="0" bIns="0" rtlCol="0" anchor="ctr"/>
            <a:lstStyle/>
            <a:p>
              <a:pPr algn="ctr" defTabSz="1371600"/>
              <a:r>
                <a:rPr lang="en-US" altLang="zh-CN" sz="4800" b="1" kern="0" smtClean="0">
                  <a:solidFill>
                    <a:schemeClr val="tx1">
                      <a:lumMod val="85000"/>
                      <a:lumOff val="15000"/>
                    </a:schemeClr>
                  </a:solidFill>
                  <a:latin typeface="Times New Roman" pitchFamily="18" charset="0"/>
                  <a:ea typeface="思源黑体 CN Bold"/>
                  <a:cs typeface="Times New Roman" pitchFamily="18" charset="0"/>
                </a:rPr>
                <a:t>MỞ ĐẦU</a:t>
              </a:r>
              <a:endParaRPr lang="zh-CN" altLang="en-US" sz="4800" b="1" kern="0" dirty="0">
                <a:solidFill>
                  <a:schemeClr val="tx1">
                    <a:lumMod val="85000"/>
                    <a:lumOff val="15000"/>
                  </a:schemeClr>
                </a:solidFill>
                <a:latin typeface="Times New Roman" pitchFamily="18" charset="0"/>
                <a:ea typeface="思源黑体 CN Bold"/>
                <a:cs typeface="Times New Roman" pitchFamily="18" charset="0"/>
              </a:endParaRPr>
            </a:p>
          </p:txBody>
        </p:sp>
        <p:sp>
          <p:nvSpPr>
            <p:cNvPr id="84" name="矩形: 圆角 83"/>
            <p:cNvSpPr/>
            <p:nvPr/>
          </p:nvSpPr>
          <p:spPr>
            <a:xfrm>
              <a:off x="1685544" y="2430004"/>
              <a:ext cx="720000" cy="720000"/>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1371600"/>
              <a:r>
                <a:rPr lang="en-US" altLang="zh-CN" sz="3900" b="1" kern="0" dirty="0">
                  <a:solidFill>
                    <a:srgbClr val="FFFFFF"/>
                  </a:solidFill>
                  <a:latin typeface="思源黑体 CN Bold"/>
                  <a:ea typeface="思源黑体 CN Bold"/>
                  <a:sym typeface="思源黑体 CN Regular" panose="020B0500000000000000" pitchFamily="34" charset="-122"/>
                </a:rPr>
                <a:t>01</a:t>
              </a:r>
              <a:endParaRPr lang="zh-CN" altLang="en-US" sz="3900" b="1" kern="0" dirty="0">
                <a:solidFill>
                  <a:srgbClr val="FFFFFF"/>
                </a:solidFill>
                <a:latin typeface="思源黑体 CN Bold"/>
                <a:ea typeface="思源黑体 CN Bold"/>
                <a:sym typeface="思源黑体 CN Regular" panose="020B0500000000000000" pitchFamily="34" charset="-122"/>
              </a:endParaRPr>
            </a:p>
          </p:txBody>
        </p:sp>
      </p:grpSp>
      <p:sp>
        <p:nvSpPr>
          <p:cNvPr id="94" name="矩形: 圆角 93"/>
          <p:cNvSpPr/>
          <p:nvPr/>
        </p:nvSpPr>
        <p:spPr>
          <a:xfrm>
            <a:off x="1818310" y="2130300"/>
            <a:ext cx="4935884" cy="1079999"/>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1371600"/>
            <a:r>
              <a:rPr lang="en-US" altLang="zh-CN" sz="6000" b="1" kern="0" dirty="0" err="1">
                <a:solidFill>
                  <a:srgbClr val="FFFFFF"/>
                </a:solidFill>
                <a:latin typeface="思源黑体 CN Bold"/>
                <a:ea typeface="思源黑体 CN Bold"/>
                <a:sym typeface="思源黑体 CN Regular" panose="020B0500000000000000" pitchFamily="34" charset="-122"/>
              </a:rPr>
              <a:t>Nội</a:t>
            </a:r>
            <a:r>
              <a:rPr lang="en-US" altLang="zh-CN" sz="6000" b="1" kern="0" dirty="0">
                <a:solidFill>
                  <a:srgbClr val="FFFFFF"/>
                </a:solidFill>
                <a:latin typeface="思源黑体 CN Bold"/>
                <a:ea typeface="思源黑体 CN Bold"/>
                <a:sym typeface="思源黑体 CN Regular" panose="020B0500000000000000" pitchFamily="34" charset="-122"/>
              </a:rPr>
              <a:t> dung</a:t>
            </a:r>
            <a:endParaRPr lang="zh-CN" altLang="en-US" sz="4800" b="1" kern="0" dirty="0">
              <a:solidFill>
                <a:srgbClr val="FFFFFF"/>
              </a:solidFill>
              <a:latin typeface="思源黑体 CN Bold"/>
              <a:ea typeface="思源黑体 CN Bold"/>
              <a:sym typeface="思源黑体 CN Regular" panose="020B0500000000000000" pitchFamily="34" charset="-122"/>
            </a:endParaRPr>
          </a:p>
        </p:txBody>
      </p:sp>
      <p:grpSp>
        <p:nvGrpSpPr>
          <p:cNvPr id="3" name="组合 8"/>
          <p:cNvGrpSpPr/>
          <p:nvPr/>
        </p:nvGrpSpPr>
        <p:grpSpPr>
          <a:xfrm>
            <a:off x="7788731" y="3608478"/>
            <a:ext cx="10499268" cy="1080000"/>
            <a:chOff x="1685545" y="2430004"/>
            <a:chExt cx="4649940" cy="720000"/>
          </a:xfrm>
        </p:grpSpPr>
        <p:sp>
          <p:nvSpPr>
            <p:cNvPr id="10" name="矩形: 圆角 10"/>
            <p:cNvSpPr/>
            <p:nvPr/>
          </p:nvSpPr>
          <p:spPr>
            <a:xfrm>
              <a:off x="1882854" y="2466004"/>
              <a:ext cx="4452631" cy="648000"/>
            </a:xfrm>
            <a:prstGeom prst="roundRect">
              <a:avLst>
                <a:gd name="adj" fmla="val 50000"/>
              </a:avLst>
            </a:prstGeom>
            <a:solidFill>
              <a:schemeClr val="bg1"/>
            </a:solidFill>
            <a:ln w="12700" cap="flat" cmpd="sng" algn="ctr">
              <a:solidFill>
                <a:srgbClr val="C1111B"/>
              </a:solidFill>
              <a:prstDash val="solid"/>
              <a:miter lim="800000"/>
            </a:ln>
            <a:effectLst>
              <a:outerShdw blurRad="254000" dist="101600" dir="5400000" algn="ctr" rotWithShape="0">
                <a:srgbClr val="C00000">
                  <a:alpha val="23000"/>
                </a:srgbClr>
              </a:outerShdw>
            </a:effectLst>
          </p:spPr>
          <p:txBody>
            <a:bodyPr lIns="576000" tIns="0" rIns="0" bIns="0" rtlCol="0" anchor="ctr"/>
            <a:lstStyle/>
            <a:p>
              <a:pPr defTabSz="1371600"/>
              <a:r>
                <a:rPr lang="en-US" altLang="zh-CN" sz="4200" b="1" kern="0" dirty="0">
                  <a:solidFill>
                    <a:schemeClr val="tx1">
                      <a:lumMod val="85000"/>
                      <a:lumOff val="15000"/>
                    </a:schemeClr>
                  </a:solidFill>
                  <a:latin typeface="Times New Roman" pitchFamily="18" charset="0"/>
                  <a:ea typeface="思源黑体 CN Bold"/>
                  <a:cs typeface="Times New Roman" pitchFamily="18" charset="0"/>
                </a:rPr>
                <a:t>HÌNH THÀNH </a:t>
              </a:r>
              <a:r>
                <a:rPr lang="en-US" altLang="zh-CN" sz="4200" b="1" kern="0">
                  <a:solidFill>
                    <a:schemeClr val="tx1">
                      <a:lumMod val="85000"/>
                      <a:lumOff val="15000"/>
                    </a:schemeClr>
                  </a:solidFill>
                  <a:latin typeface="Times New Roman" pitchFamily="18" charset="0"/>
                  <a:ea typeface="思源黑体 CN Bold"/>
                  <a:cs typeface="Times New Roman" pitchFamily="18" charset="0"/>
                </a:rPr>
                <a:t>KIẾN </a:t>
              </a:r>
              <a:r>
                <a:rPr lang="en-US" altLang="zh-CN" sz="4200" b="1" kern="0" smtClean="0">
                  <a:solidFill>
                    <a:schemeClr val="tx1">
                      <a:lumMod val="85000"/>
                      <a:lumOff val="15000"/>
                    </a:schemeClr>
                  </a:solidFill>
                  <a:latin typeface="Times New Roman" pitchFamily="18" charset="0"/>
                  <a:ea typeface="思源黑体 CN Bold"/>
                  <a:cs typeface="Times New Roman" pitchFamily="18" charset="0"/>
                </a:rPr>
                <a:t>THỨC MỚI</a:t>
              </a:r>
              <a:endParaRPr lang="zh-CN" altLang="en-US" sz="4200" b="1" kern="0" dirty="0">
                <a:solidFill>
                  <a:schemeClr val="tx1">
                    <a:lumMod val="85000"/>
                    <a:lumOff val="15000"/>
                  </a:schemeClr>
                </a:solidFill>
                <a:latin typeface="Times New Roman" pitchFamily="18" charset="0"/>
                <a:ea typeface="思源黑体 CN Bold"/>
                <a:cs typeface="Times New Roman" pitchFamily="18" charset="0"/>
              </a:endParaRPr>
            </a:p>
          </p:txBody>
        </p:sp>
        <p:sp>
          <p:nvSpPr>
            <p:cNvPr id="11" name="矩形: 圆角 10"/>
            <p:cNvSpPr/>
            <p:nvPr/>
          </p:nvSpPr>
          <p:spPr>
            <a:xfrm>
              <a:off x="1685545" y="2430004"/>
              <a:ext cx="556835" cy="720000"/>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1371600"/>
              <a:r>
                <a:rPr lang="en-US" altLang="zh-CN" sz="3900" b="1" kern="0" dirty="0">
                  <a:solidFill>
                    <a:srgbClr val="FFFFFF"/>
                  </a:solidFill>
                  <a:latin typeface="思源黑体 CN Bold"/>
                  <a:ea typeface="思源黑体 CN Bold"/>
                  <a:sym typeface="思源黑体 CN Regular" panose="020B0500000000000000" pitchFamily="34" charset="-122"/>
                </a:rPr>
                <a:t>02</a:t>
              </a:r>
              <a:endParaRPr lang="zh-CN" altLang="en-US" sz="3900" b="1" kern="0" dirty="0">
                <a:solidFill>
                  <a:srgbClr val="FFFFFF"/>
                </a:solidFill>
                <a:latin typeface="思源黑体 CN Bold"/>
                <a:ea typeface="思源黑体 CN Bold"/>
                <a:sym typeface="思源黑体 CN Regular" panose="020B0500000000000000" pitchFamily="34" charset="-122"/>
              </a:endParaRPr>
            </a:p>
          </p:txBody>
        </p:sp>
      </p:grpSp>
      <p:grpSp>
        <p:nvGrpSpPr>
          <p:cNvPr id="4" name="组合 11"/>
          <p:cNvGrpSpPr/>
          <p:nvPr/>
        </p:nvGrpSpPr>
        <p:grpSpPr>
          <a:xfrm>
            <a:off x="7968344" y="5086658"/>
            <a:ext cx="7593068" cy="1080000"/>
            <a:chOff x="1685543" y="2430004"/>
            <a:chExt cx="4649942" cy="720000"/>
          </a:xfrm>
        </p:grpSpPr>
        <p:sp>
          <p:nvSpPr>
            <p:cNvPr id="13" name="矩形: 圆角 10"/>
            <p:cNvSpPr/>
            <p:nvPr/>
          </p:nvSpPr>
          <p:spPr>
            <a:xfrm>
              <a:off x="1882854" y="2466004"/>
              <a:ext cx="4452631" cy="648000"/>
            </a:xfrm>
            <a:prstGeom prst="roundRect">
              <a:avLst>
                <a:gd name="adj" fmla="val 50000"/>
              </a:avLst>
            </a:prstGeom>
            <a:solidFill>
              <a:schemeClr val="bg1"/>
            </a:solidFill>
            <a:ln w="12700" cap="flat" cmpd="sng" algn="ctr">
              <a:solidFill>
                <a:srgbClr val="C1111B"/>
              </a:solidFill>
              <a:prstDash val="solid"/>
              <a:miter lim="800000"/>
            </a:ln>
            <a:effectLst>
              <a:outerShdw blurRad="254000" dist="101600" dir="5400000" algn="ctr" rotWithShape="0">
                <a:srgbClr val="C00000">
                  <a:alpha val="23000"/>
                </a:srgbClr>
              </a:outerShdw>
            </a:effectLst>
          </p:spPr>
          <p:txBody>
            <a:bodyPr lIns="576000" tIns="0" rIns="0" bIns="0" rtlCol="0" anchor="ctr"/>
            <a:lstStyle/>
            <a:p>
              <a:pPr algn="ctr" defTabSz="1371600"/>
              <a:r>
                <a:rPr lang="en-US" altLang="zh-CN" sz="4800" b="1" kern="0" dirty="0">
                  <a:solidFill>
                    <a:schemeClr val="tx1">
                      <a:lumMod val="85000"/>
                      <a:lumOff val="15000"/>
                    </a:schemeClr>
                  </a:solidFill>
                  <a:latin typeface="Times New Roman" pitchFamily="18" charset="0"/>
                  <a:ea typeface="思源黑体 CN Bold"/>
                  <a:cs typeface="Times New Roman" pitchFamily="18" charset="0"/>
                </a:rPr>
                <a:t>LUYỆN TẬP</a:t>
              </a:r>
              <a:endParaRPr lang="zh-CN" altLang="en-US" sz="4800" b="1" kern="0" dirty="0">
                <a:solidFill>
                  <a:schemeClr val="tx1">
                    <a:lumMod val="85000"/>
                    <a:lumOff val="15000"/>
                  </a:schemeClr>
                </a:solidFill>
                <a:latin typeface="Times New Roman" pitchFamily="18" charset="0"/>
                <a:ea typeface="思源黑体 CN Bold"/>
                <a:cs typeface="Times New Roman" pitchFamily="18" charset="0"/>
              </a:endParaRPr>
            </a:p>
          </p:txBody>
        </p:sp>
        <p:sp>
          <p:nvSpPr>
            <p:cNvPr id="14" name="矩形: 圆角 13"/>
            <p:cNvSpPr/>
            <p:nvPr/>
          </p:nvSpPr>
          <p:spPr>
            <a:xfrm>
              <a:off x="1685543" y="2430004"/>
              <a:ext cx="759961" cy="720000"/>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1371600"/>
              <a:r>
                <a:rPr lang="en-US" altLang="zh-CN" sz="3900" b="1" kern="0" dirty="0">
                  <a:solidFill>
                    <a:srgbClr val="FFFFFF"/>
                  </a:solidFill>
                  <a:latin typeface="思源黑体 CN Bold"/>
                  <a:ea typeface="思源黑体 CN Bold"/>
                  <a:sym typeface="思源黑体 CN Regular" panose="020B0500000000000000" pitchFamily="34" charset="-122"/>
                </a:rPr>
                <a:t>03</a:t>
              </a:r>
              <a:endParaRPr lang="zh-CN" altLang="en-US" sz="3900" b="1" kern="0" dirty="0">
                <a:solidFill>
                  <a:srgbClr val="FFFFFF"/>
                </a:solidFill>
                <a:latin typeface="思源黑体 CN Bold"/>
                <a:ea typeface="思源黑体 CN Bold"/>
                <a:sym typeface="思源黑体 CN Regular" panose="020B0500000000000000" pitchFamily="34" charset="-122"/>
              </a:endParaRPr>
            </a:p>
          </p:txBody>
        </p:sp>
      </p:grpSp>
      <p:grpSp>
        <p:nvGrpSpPr>
          <p:cNvPr id="5" name="组合 14"/>
          <p:cNvGrpSpPr/>
          <p:nvPr/>
        </p:nvGrpSpPr>
        <p:grpSpPr>
          <a:xfrm>
            <a:off x="8098970" y="6564837"/>
            <a:ext cx="7462440" cy="1080000"/>
            <a:chOff x="1685543" y="2430004"/>
            <a:chExt cx="4649942" cy="720000"/>
          </a:xfrm>
        </p:grpSpPr>
        <p:sp>
          <p:nvSpPr>
            <p:cNvPr id="16" name="矩形: 圆角 10"/>
            <p:cNvSpPr/>
            <p:nvPr/>
          </p:nvSpPr>
          <p:spPr>
            <a:xfrm>
              <a:off x="1882854" y="2466004"/>
              <a:ext cx="4452631" cy="648000"/>
            </a:xfrm>
            <a:prstGeom prst="roundRect">
              <a:avLst>
                <a:gd name="adj" fmla="val 50000"/>
              </a:avLst>
            </a:prstGeom>
            <a:solidFill>
              <a:schemeClr val="bg1"/>
            </a:solidFill>
            <a:ln w="12700" cap="flat" cmpd="sng" algn="ctr">
              <a:solidFill>
                <a:srgbClr val="C1111B"/>
              </a:solidFill>
              <a:prstDash val="solid"/>
              <a:miter lim="800000"/>
            </a:ln>
            <a:effectLst>
              <a:outerShdw blurRad="254000" dist="101600" dir="5400000" algn="ctr" rotWithShape="0">
                <a:srgbClr val="C00000">
                  <a:alpha val="23000"/>
                </a:srgbClr>
              </a:outerShdw>
            </a:effectLst>
          </p:spPr>
          <p:txBody>
            <a:bodyPr lIns="576000" tIns="0" rIns="0" bIns="0" rtlCol="0" anchor="ctr"/>
            <a:lstStyle/>
            <a:p>
              <a:pPr algn="ctr" defTabSz="1371600"/>
              <a:r>
                <a:rPr lang="en-US" altLang="zh-CN" sz="4800" b="1" kern="0" dirty="0">
                  <a:solidFill>
                    <a:schemeClr val="tx1">
                      <a:lumMod val="85000"/>
                      <a:lumOff val="15000"/>
                    </a:schemeClr>
                  </a:solidFill>
                  <a:latin typeface="Times New Roman" pitchFamily="18" charset="0"/>
                  <a:ea typeface="思源黑体 CN Bold"/>
                  <a:cs typeface="Times New Roman" pitchFamily="18" charset="0"/>
                </a:rPr>
                <a:t>VẬN DỤNG</a:t>
              </a:r>
              <a:endParaRPr lang="zh-CN" altLang="en-US" sz="4800" b="1" kern="0" dirty="0">
                <a:solidFill>
                  <a:schemeClr val="tx1">
                    <a:lumMod val="85000"/>
                    <a:lumOff val="15000"/>
                  </a:schemeClr>
                </a:solidFill>
                <a:latin typeface="Times New Roman" pitchFamily="18" charset="0"/>
                <a:ea typeface="思源黑体 CN Bold"/>
                <a:cs typeface="Times New Roman" pitchFamily="18" charset="0"/>
              </a:endParaRPr>
            </a:p>
          </p:txBody>
        </p:sp>
        <p:sp>
          <p:nvSpPr>
            <p:cNvPr id="17" name="矩形: 圆角 16"/>
            <p:cNvSpPr/>
            <p:nvPr/>
          </p:nvSpPr>
          <p:spPr>
            <a:xfrm>
              <a:off x="1685543" y="2430004"/>
              <a:ext cx="773266" cy="720000"/>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1371600"/>
              <a:r>
                <a:rPr lang="en-US" altLang="zh-CN" sz="3900" b="1" kern="0" dirty="0">
                  <a:solidFill>
                    <a:srgbClr val="FFFFFF"/>
                  </a:solidFill>
                  <a:latin typeface="思源黑体 CN Bold"/>
                  <a:ea typeface="思源黑体 CN Bold"/>
                  <a:sym typeface="思源黑体 CN Regular" panose="020B0500000000000000" pitchFamily="34" charset="-122"/>
                </a:rPr>
                <a:t>04</a:t>
              </a:r>
              <a:endParaRPr lang="zh-CN" altLang="en-US" sz="3900" b="1" kern="0" dirty="0">
                <a:solidFill>
                  <a:srgbClr val="FFFFFF"/>
                </a:solidFill>
                <a:latin typeface="思源黑体 CN Bold"/>
                <a:ea typeface="思源黑体 CN Bold"/>
                <a:sym typeface="思源黑体 CN Regular" panose="020B0500000000000000" pitchFamily="34" charset="-122"/>
              </a:endParaRPr>
            </a:p>
          </p:txBody>
        </p:sp>
      </p:grpSp>
      <p:pic>
        <p:nvPicPr>
          <p:cNvPr id="19" name="图片 18" descr="卡通人物&#10;&#10;中度可信度描述已自动生成"/>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9722" y="4528281"/>
            <a:ext cx="5304471" cy="5304471"/>
          </a:xfrm>
          <a:prstGeom prst="rect">
            <a:avLst/>
          </a:prstGeom>
        </p:spPr>
      </p:pic>
      <p:pic>
        <p:nvPicPr>
          <p:cNvPr id="21" name="图片 20" descr="卡通人物&#10;&#10;中度可信度描述已自动生成"/>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44793" y="368554"/>
            <a:ext cx="2928958" cy="3203309"/>
          </a:xfrm>
          <a:prstGeom prst="rect">
            <a:avLst/>
          </a:prstGeom>
        </p:spPr>
      </p:pic>
      <p:pic>
        <p:nvPicPr>
          <p:cNvPr id="18" name="图片 20" descr="卡通人物&#10;&#10;中度可信度描述已自动生成"/>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87470" y="5214938"/>
            <a:ext cx="4438681" cy="48577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p:cTn id="19" dur="500" fill="hold"/>
                                        <p:tgtEl>
                                          <p:spTgt spid="94"/>
                                        </p:tgtEl>
                                        <p:attrNameLst>
                                          <p:attrName>ppt_w</p:attrName>
                                        </p:attrNameLst>
                                      </p:cBhvr>
                                      <p:tavLst>
                                        <p:tav tm="0">
                                          <p:val>
                                            <p:fltVal val="0"/>
                                          </p:val>
                                        </p:tav>
                                        <p:tav tm="100000">
                                          <p:val>
                                            <p:strVal val="#ppt_w"/>
                                          </p:val>
                                        </p:tav>
                                      </p:tavLst>
                                    </p:anim>
                                    <p:anim calcmode="lin" valueType="num">
                                      <p:cBhvr>
                                        <p:cTn id="20" dur="500" fill="hold"/>
                                        <p:tgtEl>
                                          <p:spTgt spid="94"/>
                                        </p:tgtEl>
                                        <p:attrNameLst>
                                          <p:attrName>ppt_h</p:attrName>
                                        </p:attrNameLst>
                                      </p:cBhvr>
                                      <p:tavLst>
                                        <p:tav tm="0">
                                          <p:val>
                                            <p:fltVal val="0"/>
                                          </p:val>
                                        </p:tav>
                                        <p:tav tm="100000">
                                          <p:val>
                                            <p:strVal val="#ppt_h"/>
                                          </p:val>
                                        </p:tav>
                                      </p:tavLst>
                                    </p:anim>
                                    <p:animEffect transition="in" filter="fade">
                                      <p:cBhvr>
                                        <p:cTn id="21" dur="500"/>
                                        <p:tgtEl>
                                          <p:spTgt spid="94"/>
                                        </p:tgtEl>
                                      </p:cBhvr>
                                    </p:animEffect>
                                  </p:childTnLst>
                                </p:cTn>
                              </p:par>
                            </p:childTnLst>
                          </p:cTn>
                        </p:par>
                        <p:par>
                          <p:cTn id="22" fill="hold" nodeType="afterGroup">
                            <p:stCondLst>
                              <p:cond delay="500"/>
                            </p:stCondLst>
                            <p:childTnLst>
                              <p:par>
                                <p:cTn id="23" presetID="22" presetClass="entr" presetSubtype="4" fill="hold" nodeType="after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par>
                          <p:cTn id="26" fill="hold" nodeType="afterGroup">
                            <p:stCondLst>
                              <p:cond delay="1500"/>
                            </p:stCondLst>
                            <p:childTnLst>
                              <p:par>
                                <p:cTn id="27" presetID="22" presetClass="entr" presetSubtype="4" fill="hold" nodeType="afterEffect">
                                  <p:stCondLst>
                                    <p:cond delay="100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par>
                          <p:cTn id="30" fill="hold" nodeType="afterGroup">
                            <p:stCondLst>
                              <p:cond delay="3000"/>
                            </p:stCondLst>
                            <p:childTnLst>
                              <p:par>
                                <p:cTn id="31" presetID="22" presetClass="entr" presetSubtype="4" fill="hold" nodeType="afterEffect">
                                  <p:stCondLst>
                                    <p:cond delay="150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par>
                          <p:cTn id="34" fill="hold" nodeType="afterGroup">
                            <p:stCondLst>
                              <p:cond delay="5000"/>
                            </p:stCondLst>
                            <p:childTnLst>
                              <p:par>
                                <p:cTn id="35" presetID="22" presetClass="entr" presetSubtype="4" fill="hold" nodeType="afterEffect">
                                  <p:stCondLst>
                                    <p:cond delay="200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8094518" y="9746673"/>
            <a:ext cx="12489873" cy="540327"/>
            <a:chOff x="0" y="0"/>
            <a:chExt cx="3289514" cy="142308"/>
          </a:xfrm>
        </p:grpSpPr>
        <p:sp>
          <p:nvSpPr>
            <p:cNvPr id="3" name="Freeform 3"/>
            <p:cNvSpPr/>
            <p:nvPr/>
          </p:nvSpPr>
          <p:spPr>
            <a:xfrm>
              <a:off x="0" y="0"/>
              <a:ext cx="3289514" cy="142308"/>
            </a:xfrm>
            <a:custGeom>
              <a:avLst/>
              <a:gdLst/>
              <a:ahLst/>
              <a:cxnLst/>
              <a:rect l="l" t="t" r="r" b="b"/>
              <a:pathLst>
                <a:path w="3289514" h="142308">
                  <a:moveTo>
                    <a:pt x="31613" y="0"/>
                  </a:moveTo>
                  <a:lnTo>
                    <a:pt x="3257901" y="0"/>
                  </a:lnTo>
                  <a:cubicBezTo>
                    <a:pt x="3275361" y="0"/>
                    <a:pt x="3289514" y="14153"/>
                    <a:pt x="3289514" y="31613"/>
                  </a:cubicBezTo>
                  <a:lnTo>
                    <a:pt x="3289514" y="110696"/>
                  </a:lnTo>
                  <a:cubicBezTo>
                    <a:pt x="3289514" y="119080"/>
                    <a:pt x="3286184" y="127121"/>
                    <a:pt x="3280255" y="133049"/>
                  </a:cubicBezTo>
                  <a:cubicBezTo>
                    <a:pt x="3274326" y="138978"/>
                    <a:pt x="3266286" y="142308"/>
                    <a:pt x="3257901" y="142308"/>
                  </a:cubicBezTo>
                  <a:lnTo>
                    <a:pt x="31613" y="142308"/>
                  </a:lnTo>
                  <a:cubicBezTo>
                    <a:pt x="23228" y="142308"/>
                    <a:pt x="15188" y="138978"/>
                    <a:pt x="9259" y="133049"/>
                  </a:cubicBezTo>
                  <a:cubicBezTo>
                    <a:pt x="3331" y="127121"/>
                    <a:pt x="0" y="119080"/>
                    <a:pt x="0" y="110696"/>
                  </a:cubicBezTo>
                  <a:lnTo>
                    <a:pt x="0" y="31613"/>
                  </a:lnTo>
                  <a:cubicBezTo>
                    <a:pt x="0" y="23228"/>
                    <a:pt x="3331" y="15188"/>
                    <a:pt x="9259" y="9259"/>
                  </a:cubicBezTo>
                  <a:cubicBezTo>
                    <a:pt x="15188" y="3331"/>
                    <a:pt x="23228" y="0"/>
                    <a:pt x="31613" y="0"/>
                  </a:cubicBezTo>
                  <a:close/>
                </a:path>
              </a:pathLst>
            </a:custGeom>
            <a:solidFill>
              <a:srgbClr val="B7CC62"/>
            </a:solidFill>
          </p:spPr>
        </p:sp>
        <p:sp>
          <p:nvSpPr>
            <p:cNvPr id="4" name="TextBox 4"/>
            <p:cNvSpPr txBox="1"/>
            <p:nvPr/>
          </p:nvSpPr>
          <p:spPr>
            <a:xfrm>
              <a:off x="0" y="-47625"/>
              <a:ext cx="3289514"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1442605" y="2568495"/>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57955" y="2568495"/>
            <a:ext cx="9558520" cy="7718505"/>
          </a:xfrm>
          <a:custGeom>
            <a:avLst/>
            <a:gdLst/>
            <a:ahLst/>
            <a:cxnLst/>
            <a:rect l="l" t="t" r="r" b="b"/>
            <a:pathLst>
              <a:path w="9558520" h="7718505">
                <a:moveTo>
                  <a:pt x="0" y="0"/>
                </a:moveTo>
                <a:lnTo>
                  <a:pt x="9558521" y="0"/>
                </a:lnTo>
                <a:lnTo>
                  <a:pt x="9558521" y="7718505"/>
                </a:lnTo>
                <a:lnTo>
                  <a:pt x="0" y="77185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3601700" y="-397963"/>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17" name="Rectangle 16"/>
          <p:cNvSpPr/>
          <p:nvPr/>
        </p:nvSpPr>
        <p:spPr>
          <a:xfrm>
            <a:off x="6324600" y="2568495"/>
            <a:ext cx="11277600" cy="3046988"/>
          </a:xfrm>
          <a:prstGeom prst="rect">
            <a:avLst/>
          </a:prstGeom>
        </p:spPr>
        <p:txBody>
          <a:bodyPr wrap="square">
            <a:spAutoFit/>
          </a:bodyPr>
          <a:lstStyle/>
          <a:p>
            <a:pPr algn="ctr"/>
            <a:r>
              <a:rPr lang="en-US" sz="9600" b="1" kern="100">
                <a:solidFill>
                  <a:srgbClr val="FF0000"/>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rPr>
              <a:t> </a:t>
            </a:r>
            <a:r>
              <a:rPr lang="vi-VN" sz="9600" b="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Rubric</a:t>
            </a:r>
            <a:r>
              <a:rPr lang="en-US" sz="9600" b="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9600" b="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a:t>
            </a:r>
            <a:endParaRPr lang="vi-VN" sz="9600" b="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a:r>
              <a:rPr lang="en-US" sz="9600" b="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9600" b="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a:t>
            </a:r>
            <a:r>
              <a:rPr lang="vi-VN" sz="9600" b="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ánh giá đoạn văn</a:t>
            </a:r>
            <a:endParaRPr lang="en-GB" sz="9600">
              <a:solidFill>
                <a:prstClr val="black"/>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0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152400" y="9944100"/>
            <a:ext cx="18288000" cy="540327"/>
            <a:chOff x="0" y="0"/>
            <a:chExt cx="3289514" cy="142308"/>
          </a:xfrm>
        </p:grpSpPr>
        <p:sp>
          <p:nvSpPr>
            <p:cNvPr id="3" name="Freeform 3"/>
            <p:cNvSpPr/>
            <p:nvPr/>
          </p:nvSpPr>
          <p:spPr>
            <a:xfrm>
              <a:off x="0" y="0"/>
              <a:ext cx="3289514" cy="142308"/>
            </a:xfrm>
            <a:custGeom>
              <a:avLst/>
              <a:gdLst/>
              <a:ahLst/>
              <a:cxnLst/>
              <a:rect l="l" t="t" r="r" b="b"/>
              <a:pathLst>
                <a:path w="3289514" h="142308">
                  <a:moveTo>
                    <a:pt x="31613" y="0"/>
                  </a:moveTo>
                  <a:lnTo>
                    <a:pt x="3257901" y="0"/>
                  </a:lnTo>
                  <a:cubicBezTo>
                    <a:pt x="3275361" y="0"/>
                    <a:pt x="3289514" y="14153"/>
                    <a:pt x="3289514" y="31613"/>
                  </a:cubicBezTo>
                  <a:lnTo>
                    <a:pt x="3289514" y="110696"/>
                  </a:lnTo>
                  <a:cubicBezTo>
                    <a:pt x="3289514" y="119080"/>
                    <a:pt x="3286184" y="127121"/>
                    <a:pt x="3280255" y="133049"/>
                  </a:cubicBezTo>
                  <a:cubicBezTo>
                    <a:pt x="3274326" y="138978"/>
                    <a:pt x="3266286" y="142308"/>
                    <a:pt x="3257901" y="142308"/>
                  </a:cubicBezTo>
                  <a:lnTo>
                    <a:pt x="31613" y="142308"/>
                  </a:lnTo>
                  <a:cubicBezTo>
                    <a:pt x="23228" y="142308"/>
                    <a:pt x="15188" y="138978"/>
                    <a:pt x="9259" y="133049"/>
                  </a:cubicBezTo>
                  <a:cubicBezTo>
                    <a:pt x="3331" y="127121"/>
                    <a:pt x="0" y="119080"/>
                    <a:pt x="0" y="110696"/>
                  </a:cubicBezTo>
                  <a:lnTo>
                    <a:pt x="0" y="31613"/>
                  </a:lnTo>
                  <a:cubicBezTo>
                    <a:pt x="0" y="23228"/>
                    <a:pt x="3331" y="15188"/>
                    <a:pt x="9259" y="9259"/>
                  </a:cubicBezTo>
                  <a:cubicBezTo>
                    <a:pt x="15188" y="3331"/>
                    <a:pt x="23228" y="0"/>
                    <a:pt x="31613" y="0"/>
                  </a:cubicBezTo>
                  <a:close/>
                </a:path>
              </a:pathLst>
            </a:custGeom>
            <a:solidFill>
              <a:srgbClr val="B7CC62"/>
            </a:solidFill>
          </p:spPr>
        </p:sp>
        <p:sp>
          <p:nvSpPr>
            <p:cNvPr id="4" name="TextBox 4"/>
            <p:cNvSpPr txBox="1"/>
            <p:nvPr/>
          </p:nvSpPr>
          <p:spPr>
            <a:xfrm>
              <a:off x="0" y="-47625"/>
              <a:ext cx="3289514"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graphicFrame>
        <p:nvGraphicFramePr>
          <p:cNvPr id="5" name="Table 4"/>
          <p:cNvGraphicFramePr>
            <a:graphicFrameLocks noGrp="1"/>
          </p:cNvGraphicFramePr>
          <p:nvPr>
            <p:extLst>
              <p:ext uri="{D42A27DB-BD31-4B8C-83A1-F6EECF244321}">
                <p14:modId xmlns:p14="http://schemas.microsoft.com/office/powerpoint/2010/main" val="4244447948"/>
              </p:ext>
            </p:extLst>
          </p:nvPr>
        </p:nvGraphicFramePr>
        <p:xfrm>
          <a:off x="76200" y="91282"/>
          <a:ext cx="18059400" cy="9753600"/>
        </p:xfrm>
        <a:graphic>
          <a:graphicData uri="http://schemas.openxmlformats.org/drawingml/2006/table">
            <a:tbl>
              <a:tblPr firstRow="1" firstCol="1" lastRow="1" lastCol="1" bandRow="1" bandCol="1"/>
              <a:tblGrid>
                <a:gridCol w="1295400"/>
                <a:gridCol w="15697200"/>
                <a:gridCol w="1066800"/>
              </a:tblGrid>
              <a:tr h="548602">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51">
                <a:tc rowSpan="2">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Đảm bảo hình thức và dung lượng của đoạn văn (khoảng 150 chữ)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01">
                <a:tc vMerge="1">
                  <a:txBody>
                    <a:bodyPr/>
                    <a:lstStyle/>
                    <a:p>
                      <a:endParaRPr lang="en-GB"/>
                    </a:p>
                  </a:txBody>
                  <a:tcPr/>
                </a:tc>
                <a:tc>
                  <a:txBody>
                    <a:bodyPr/>
                    <a:lstStyle/>
                    <a:p>
                      <a:pPr algn="just">
                        <a:lnSpc>
                          <a:spcPct val="100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Không đảm bảo yêu cầu về hình thức và dung lượng của đoạn văn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51">
                <a:tc rowSpan="3">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fontAlgn="base">
                        <a:lnSpc>
                          <a:spcPct val="100000"/>
                        </a:lnSpc>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Hoài Thanh cho rằng: Các nhà thơ của phong trào Thơ mới đã "gửi tình yêu quê hương trong tình yêu tiếng Việt".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411451">
                <a:tc vMerge="1">
                  <a:txBody>
                    <a:bodyPr/>
                    <a:lstStyle/>
                    <a:p>
                      <a:endParaRPr lang="en-GB"/>
                    </a:p>
                  </a:txBody>
                  <a:tcPr/>
                </a:tc>
                <a:tc>
                  <a:txBody>
                    <a:bodyPr/>
                    <a:lstStyle/>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Giới thiệu nhận định: Các nhà thơ của phong trào Thơ mới đã "gửi tình yêu quê hương trong tình yêu tiếng Việt."  </a:t>
                      </a:r>
                      <a:endParaRPr lang="en-GB" sz="3200">
                        <a:effectLst/>
                        <a:latin typeface="Times New Roman" panose="02020603050405020304" pitchFamily="18"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602">
                <a:tc vMerge="1">
                  <a:txBody>
                    <a:bodyPr/>
                    <a:lstStyle/>
                    <a:p>
                      <a:endParaRPr lang="en-GB"/>
                    </a:p>
                  </a:txBody>
                  <a:tcPr/>
                </a:tc>
                <a:tc>
                  <a:txBody>
                    <a:bodyPr/>
                    <a:lstStyle/>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Khẳng định quan điểm: Các nhà thơ mới bộc lộ tình yêu nước tha thiết nhưng thầm kín bằng cách gửi qua tình yêu tiếng Việt</a:t>
                      </a:r>
                      <a:endParaRPr lang="en-GB" sz="3200">
                        <a:effectLst/>
                        <a:latin typeface="Times New Roman" panose="02020603050405020304" pitchFamily="18"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150">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Chứng minh bằng lí lẽ + bằng chứng: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274301">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Sử dụng tiếng Việt để thể hiện hồn Việt, cảnh Việt, đời sống Việt</a:t>
                      </a:r>
                      <a:endParaRPr lang="en-GB" sz="3200">
                        <a:effectLst/>
                        <a:latin typeface="Times New Roman" panose="02020603050405020304" pitchFamily="18"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01">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Sử dụng tiếng Việt trong trẻo, thuần hậu</a:t>
                      </a:r>
                      <a:endParaRPr lang="en-GB" sz="3200">
                        <a:effectLst/>
                        <a:latin typeface="Times New Roman" panose="02020603050405020304" pitchFamily="18"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51">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hiện cá tính, sự táo bạo của bản thân qua những bài thơ có phần phóng túng, tự do.</a:t>
                      </a:r>
                      <a:endParaRPr lang="en-GB" sz="3200">
                        <a:effectLst/>
                        <a:latin typeface="Times New Roman" panose="02020603050405020304" pitchFamily="18"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51">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 tả, ngữ pháp</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Đảm bảo chuẩn chính tả, ngữ pháp tiếng Việt.</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51">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 hiện suy nghĩ sâu sắc về </a:t>
                      </a: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vấn đề</a:t>
                      </a:r>
                      <a:r>
                        <a:rPr lang="vi-VN"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có cách diễn đạt mới mẻ</a:t>
                      </a: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phối hợp các phương thức biểu đạt,...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1145" marR="41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429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6780822" y="4275408"/>
            <a:ext cx="5931570" cy="7016150"/>
          </a:xfrm>
          <a:custGeom>
            <a:avLst/>
            <a:gdLst/>
            <a:ahLst/>
            <a:cxnLst/>
            <a:rect l="l" t="t" r="r" b="b"/>
            <a:pathLst>
              <a:path w="5931570" h="7016150">
                <a:moveTo>
                  <a:pt x="0" y="0"/>
                </a:moveTo>
                <a:lnTo>
                  <a:pt x="5931570" y="0"/>
                </a:lnTo>
                <a:lnTo>
                  <a:pt x="5931570" y="7016150"/>
                </a:lnTo>
                <a:lnTo>
                  <a:pt x="0" y="7016150"/>
                </a:lnTo>
                <a:lnTo>
                  <a:pt x="0" y="0"/>
                </a:lnTo>
                <a:close/>
              </a:path>
            </a:pathLst>
          </a:custGeom>
          <a:blipFill>
            <a:blip r:embed="rId2"/>
            <a:stretch>
              <a:fillRect/>
            </a:stretch>
          </a:blipFill>
        </p:spPr>
      </p:sp>
      <p:sp>
        <p:nvSpPr>
          <p:cNvPr id="3" name="Freeform 3"/>
          <p:cNvSpPr/>
          <p:nvPr/>
        </p:nvSpPr>
        <p:spPr>
          <a:xfrm>
            <a:off x="12356430" y="4275408"/>
            <a:ext cx="5931570" cy="7016150"/>
          </a:xfrm>
          <a:custGeom>
            <a:avLst/>
            <a:gdLst/>
            <a:ahLst/>
            <a:cxnLst/>
            <a:rect l="l" t="t" r="r" b="b"/>
            <a:pathLst>
              <a:path w="5931570" h="7016150">
                <a:moveTo>
                  <a:pt x="0" y="0"/>
                </a:moveTo>
                <a:lnTo>
                  <a:pt x="5931570" y="0"/>
                </a:lnTo>
                <a:lnTo>
                  <a:pt x="5931570" y="7016150"/>
                </a:lnTo>
                <a:lnTo>
                  <a:pt x="0" y="7016150"/>
                </a:lnTo>
                <a:lnTo>
                  <a:pt x="0" y="0"/>
                </a:lnTo>
                <a:close/>
              </a:path>
            </a:pathLst>
          </a:custGeom>
          <a:blipFill>
            <a:blip r:embed="rId2"/>
            <a:stretch>
              <a:fillRect/>
            </a:stretch>
          </a:blipFill>
        </p:spPr>
      </p:sp>
      <p:sp>
        <p:nvSpPr>
          <p:cNvPr id="4" name="Freeform 4"/>
          <p:cNvSpPr/>
          <p:nvPr/>
        </p:nvSpPr>
        <p:spPr>
          <a:xfrm>
            <a:off x="-1950067" y="8346278"/>
            <a:ext cx="21051858" cy="11420633"/>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3"/>
            <a:stretch>
              <a:fillRect/>
            </a:stretch>
          </a:blipFill>
        </p:spPr>
      </p:sp>
      <p:sp>
        <p:nvSpPr>
          <p:cNvPr id="5" name="Freeform 5"/>
          <p:cNvSpPr/>
          <p:nvPr/>
        </p:nvSpPr>
        <p:spPr>
          <a:xfrm>
            <a:off x="10287008" y="500030"/>
            <a:ext cx="7500990" cy="3429024"/>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sp>
      <p:sp>
        <p:nvSpPr>
          <p:cNvPr id="12" name="TextBox 7"/>
          <p:cNvSpPr txBox="1"/>
          <p:nvPr/>
        </p:nvSpPr>
        <p:spPr>
          <a:xfrm>
            <a:off x="489494" y="571468"/>
            <a:ext cx="15226802" cy="4447371"/>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HƯỚNG DẪN HỌC Ở </a:t>
            </a:r>
            <a:r>
              <a:rPr lang="en-US" sz="4400" b="1" smtClean="0">
                <a:latin typeface="Times New Roman" panose="02020603050405020304" pitchFamily="18" charset="0"/>
                <a:cs typeface="Times New Roman" panose="02020603050405020304" pitchFamily="18" charset="0"/>
              </a:rPr>
              <a:t>NHÀ</a:t>
            </a:r>
            <a:endParaRPr lang="en-GB" sz="4400">
              <a:latin typeface="Times New Roman" panose="02020603050405020304" pitchFamily="18" charset="0"/>
              <a:cs typeface="Times New Roman" panose="02020603050405020304" pitchFamily="18" charset="0"/>
            </a:endParaRPr>
          </a:p>
          <a:p>
            <a:pPr algn="just"/>
            <a:r>
              <a:rPr lang="pt-BR" sz="4400">
                <a:latin typeface="Times New Roman" panose="02020603050405020304" pitchFamily="18" charset="0"/>
                <a:cs typeface="Times New Roman" panose="02020603050405020304" pitchFamily="18" charset="0"/>
              </a:rPr>
              <a:t>- Vẽ sơ đồ tư duy về các đơn vị kiến thức của bài học. </a:t>
            </a:r>
            <a:endParaRPr lang="en-GB" sz="4400">
              <a:latin typeface="Times New Roman" panose="02020603050405020304" pitchFamily="18" charset="0"/>
              <a:cs typeface="Times New Roman" panose="02020603050405020304" pitchFamily="18" charset="0"/>
            </a:endParaRPr>
          </a:p>
          <a:p>
            <a:pPr algn="just"/>
            <a:r>
              <a:rPr lang="pt-BR" sz="4400">
                <a:latin typeface="Times New Roman" panose="02020603050405020304" pitchFamily="18" charset="0"/>
                <a:cs typeface="Times New Roman" panose="02020603050405020304" pitchFamily="18" charset="0"/>
              </a:rPr>
              <a:t>- </a:t>
            </a:r>
            <a:r>
              <a:rPr lang="pt-BR" sz="4400" smtClean="0">
                <a:latin typeface="Times New Roman" panose="02020603050405020304" pitchFamily="18" charset="0"/>
                <a:cs typeface="Times New Roman" panose="02020603050405020304" pitchFamily="18" charset="0"/>
              </a:rPr>
              <a:t>Sưu tầm các </a:t>
            </a:r>
            <a:r>
              <a:rPr lang="pt-BR" sz="4400">
                <a:latin typeface="Times New Roman" panose="02020603050405020304" pitchFamily="18" charset="0"/>
                <a:cs typeface="Times New Roman" panose="02020603050405020304" pitchFamily="18" charset="0"/>
              </a:rPr>
              <a:t>bài phê bình, tiểu luận văn học có cùng đề tài, chủ đề.</a:t>
            </a:r>
            <a:endParaRPr lang="en-GB" sz="4400">
              <a:latin typeface="Times New Roman" panose="02020603050405020304" pitchFamily="18" charset="0"/>
              <a:cs typeface="Times New Roman" panose="02020603050405020304" pitchFamily="18" charset="0"/>
            </a:endParaRPr>
          </a:p>
          <a:p>
            <a:pPr algn="just"/>
            <a:r>
              <a:rPr lang="pt-BR" sz="4400">
                <a:latin typeface="Times New Roman" panose="02020603050405020304" pitchFamily="18" charset="0"/>
                <a:cs typeface="Times New Roman" panose="02020603050405020304" pitchFamily="18" charset="0"/>
              </a:rPr>
              <a:t>- Chuẩn bị bài: </a:t>
            </a:r>
            <a:r>
              <a:rPr lang="pt-BR" sz="4400" smtClean="0">
                <a:latin typeface="Times New Roman" panose="02020603050405020304" pitchFamily="18" charset="0"/>
                <a:cs typeface="Times New Roman" panose="02020603050405020304" pitchFamily="18" charset="0"/>
              </a:rPr>
              <a:t>Trả lời các câu hỏi 4, 5, 6 trong SGK và chuẩn bị bài mới.</a:t>
            </a:r>
            <a:endParaRPr lang="en-GB" sz="4400">
              <a:latin typeface="Times New Roman" panose="02020603050405020304" pitchFamily="18" charset="0"/>
              <a:cs typeface="Times New Roman" panose="02020603050405020304" pitchFamily="18" charset="0"/>
            </a:endParaRPr>
          </a:p>
          <a:p>
            <a:pPr>
              <a:lnSpc>
                <a:spcPts val="2994"/>
              </a:lnSpc>
            </a:pPr>
            <a:endParaRPr lang="en-US" sz="2139">
              <a:solidFill>
                <a:srgbClr val="6B4132"/>
              </a:solidFill>
              <a:latin typeface="Muli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2" name="Freeform 2"/>
          <p:cNvSpPr/>
          <p:nvPr/>
        </p:nvSpPr>
        <p:spPr>
          <a:xfrm>
            <a:off x="13315950" y="4668761"/>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001915" y="0"/>
            <a:ext cx="3286085" cy="9772776"/>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4"/>
            <a:stretch>
              <a:fillRect/>
            </a:stretch>
          </a:blipFill>
        </p:spPr>
      </p:sp>
      <p:sp>
        <p:nvSpPr>
          <p:cNvPr id="6" name="Freeform 6"/>
          <p:cNvSpPr/>
          <p:nvPr/>
        </p:nvSpPr>
        <p:spPr>
          <a:xfrm>
            <a:off x="0" y="357154"/>
            <a:ext cx="3643274" cy="9415622"/>
          </a:xfrm>
          <a:custGeom>
            <a:avLst/>
            <a:gdLst/>
            <a:ahLst/>
            <a:cxnLst/>
            <a:rect l="l" t="t" r="r" b="b"/>
            <a:pathLst>
              <a:path w="6161913" h="8229600">
                <a:moveTo>
                  <a:pt x="0" y="0"/>
                </a:moveTo>
                <a:lnTo>
                  <a:pt x="6161913" y="0"/>
                </a:lnTo>
                <a:lnTo>
                  <a:pt x="6161913" y="8229600"/>
                </a:lnTo>
                <a:lnTo>
                  <a:pt x="0" y="8229600"/>
                </a:lnTo>
                <a:lnTo>
                  <a:pt x="0" y="0"/>
                </a:lnTo>
                <a:close/>
              </a:path>
            </a:pathLst>
          </a:custGeom>
          <a:blipFill>
            <a:blip r:embed="rId5"/>
            <a:stretch>
              <a:fillRect/>
            </a:stretch>
          </a:blipFill>
        </p:spPr>
      </p:sp>
      <p:sp>
        <p:nvSpPr>
          <p:cNvPr id="7" name="TextBox 7"/>
          <p:cNvSpPr txBox="1"/>
          <p:nvPr/>
        </p:nvSpPr>
        <p:spPr>
          <a:xfrm>
            <a:off x="2500267" y="285716"/>
            <a:ext cx="12501650" cy="4247317"/>
          </a:xfrm>
          <a:prstGeom prst="rect">
            <a:avLst/>
          </a:prstGeom>
        </p:spPr>
        <p:txBody>
          <a:bodyPr wrap="square" lIns="0" tIns="0" rIns="0" bIns="0" rtlCol="0" anchor="t">
            <a:spAutoFit/>
          </a:bodyPr>
          <a:lstStyle/>
          <a:p>
            <a:pPr algn="ctr">
              <a:lnSpc>
                <a:spcPct val="200000"/>
              </a:lnSpc>
            </a:pPr>
            <a:r>
              <a:rPr lang="en-US" sz="7200" b="1" smtClean="0">
                <a:solidFill>
                  <a:srgbClr val="6B451F"/>
                </a:solidFill>
                <a:latin typeface="Times New Roman" panose="02020603050405020304" pitchFamily="18" charset="0"/>
                <a:cs typeface="Times New Roman" panose="02020603050405020304" pitchFamily="18" charset="0"/>
              </a:rPr>
              <a:t>Xin cảm ơn quý Thầy, Cô giáo </a:t>
            </a:r>
            <a:r>
              <a:rPr lang="en-US" sz="6600" b="1" smtClean="0">
                <a:solidFill>
                  <a:srgbClr val="6B451F"/>
                </a:solidFill>
                <a:latin typeface="Times New Roman" panose="02020603050405020304" pitchFamily="18" charset="0"/>
                <a:cs typeface="Times New Roman" panose="02020603050405020304" pitchFamily="18" charset="0"/>
              </a:rPr>
              <a:t>và các em đã lắng nghe!</a:t>
            </a:r>
            <a:endParaRPr lang="en-US" sz="13800" b="1">
              <a:solidFill>
                <a:srgbClr val="6B451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3795280" y="4333009"/>
            <a:ext cx="10827327" cy="1082732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1972841" y="3145031"/>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pSp>
        <p:nvGrpSpPr>
          <p:cNvPr id="6" name="Group 6"/>
          <p:cNvGrpSpPr>
            <a:grpSpLocks noChangeAspect="1"/>
          </p:cNvGrpSpPr>
          <p:nvPr/>
        </p:nvGrpSpPr>
        <p:grpSpPr>
          <a:xfrm>
            <a:off x="1354427" y="3793201"/>
            <a:ext cx="4524394" cy="441967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475" r="-44136"/>
              </a:stretch>
            </a:blipFill>
          </p:spPr>
        </p:sp>
      </p:grpSp>
      <p:sp>
        <p:nvSpPr>
          <p:cNvPr id="8" name="TextBox 8"/>
          <p:cNvSpPr txBox="1"/>
          <p:nvPr/>
        </p:nvSpPr>
        <p:spPr>
          <a:xfrm>
            <a:off x="4390860" y="787159"/>
            <a:ext cx="8923029" cy="2708434"/>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8800" b="1">
                <a:ln/>
                <a:solidFill>
                  <a:schemeClr val="accent3"/>
                </a:solidFill>
                <a:latin typeface="Times New Roman" panose="02020603050405020304" pitchFamily="18" charset="0"/>
                <a:cs typeface="Times New Roman" panose="02020603050405020304" pitchFamily="18" charset="0"/>
              </a:rPr>
              <a:t>HOẠT ĐỘNG </a:t>
            </a:r>
            <a:r>
              <a:rPr lang="vi-VN" sz="8800" b="1" smtClean="0">
                <a:ln/>
                <a:solidFill>
                  <a:schemeClr val="accent3"/>
                </a:solidFill>
                <a:latin typeface="Times New Roman" panose="02020603050405020304" pitchFamily="18" charset="0"/>
                <a:cs typeface="Times New Roman" panose="02020603050405020304" pitchFamily="18" charset="0"/>
              </a:rPr>
              <a:t>1</a:t>
            </a:r>
            <a:r>
              <a:rPr lang="en-US" sz="8800" b="1" smtClean="0">
                <a:ln/>
                <a:solidFill>
                  <a:schemeClr val="accent3"/>
                </a:solidFill>
                <a:latin typeface="Times New Roman" panose="02020603050405020304" pitchFamily="18" charset="0"/>
                <a:cs typeface="Times New Roman" panose="02020603050405020304" pitchFamily="18" charset="0"/>
              </a:rPr>
              <a:t>:</a:t>
            </a:r>
            <a:endParaRPr lang="vi-VN" sz="8800" b="1" smtClean="0">
              <a:ln/>
              <a:solidFill>
                <a:schemeClr val="accent3"/>
              </a:solidFill>
              <a:latin typeface="Times New Roman" panose="02020603050405020304" pitchFamily="18" charset="0"/>
              <a:cs typeface="Times New Roman" panose="02020603050405020304" pitchFamily="18" charset="0"/>
            </a:endParaRPr>
          </a:p>
          <a:p>
            <a:pPr algn="ctr"/>
            <a:r>
              <a:rPr lang="en-US" sz="8800" b="1" smtClean="0">
                <a:ln/>
                <a:solidFill>
                  <a:schemeClr val="accent3"/>
                </a:solidFill>
                <a:latin typeface="Times New Roman" panose="02020603050405020304" pitchFamily="18" charset="0"/>
                <a:cs typeface="Times New Roman" panose="02020603050405020304" pitchFamily="18" charset="0"/>
              </a:rPr>
              <a:t>MỞ ĐẦU</a:t>
            </a:r>
            <a:endParaRPr lang="en-GB" sz="8800" b="1">
              <a:ln/>
              <a:solidFill>
                <a:schemeClr val="accent3"/>
              </a:solidFill>
              <a:latin typeface="Times New Roman" panose="02020603050405020304" pitchFamily="18" charset="0"/>
              <a:cs typeface="Times New Roman" panose="02020603050405020304" pitchFamily="18" charset="0"/>
            </a:endParaRPr>
          </a:p>
        </p:txBody>
      </p:sp>
      <p:grpSp>
        <p:nvGrpSpPr>
          <p:cNvPr id="13" name="Group 13"/>
          <p:cNvGrpSpPr/>
          <p:nvPr/>
        </p:nvGrpSpPr>
        <p:grpSpPr>
          <a:xfrm>
            <a:off x="-2166505" y="9746673"/>
            <a:ext cx="22750895" cy="540327"/>
            <a:chOff x="0" y="0"/>
            <a:chExt cx="5992005" cy="142308"/>
          </a:xfrm>
        </p:grpSpPr>
        <p:sp>
          <p:nvSpPr>
            <p:cNvPr id="14" name="Freeform 14"/>
            <p:cNvSpPr/>
            <p:nvPr/>
          </p:nvSpPr>
          <p:spPr>
            <a:xfrm>
              <a:off x="0" y="0"/>
              <a:ext cx="5992006" cy="142308"/>
            </a:xfrm>
            <a:custGeom>
              <a:avLst/>
              <a:gdLst/>
              <a:ahLst/>
              <a:cxnLst/>
              <a:rect l="l" t="t" r="r" b="b"/>
              <a:pathLst>
                <a:path w="5992006" h="142308">
                  <a:moveTo>
                    <a:pt x="17355" y="0"/>
                  </a:moveTo>
                  <a:lnTo>
                    <a:pt x="5974651" y="0"/>
                  </a:lnTo>
                  <a:cubicBezTo>
                    <a:pt x="5984236" y="0"/>
                    <a:pt x="5992006" y="7770"/>
                    <a:pt x="5992006" y="17355"/>
                  </a:cubicBezTo>
                  <a:lnTo>
                    <a:pt x="5992006" y="124954"/>
                  </a:lnTo>
                  <a:cubicBezTo>
                    <a:pt x="5992006" y="134538"/>
                    <a:pt x="5984236" y="142308"/>
                    <a:pt x="5974651" y="142308"/>
                  </a:cubicBezTo>
                  <a:lnTo>
                    <a:pt x="17355" y="142308"/>
                  </a:lnTo>
                  <a:cubicBezTo>
                    <a:pt x="7770" y="142308"/>
                    <a:pt x="0" y="134538"/>
                    <a:pt x="0" y="124954"/>
                  </a:cubicBezTo>
                  <a:lnTo>
                    <a:pt x="0" y="17355"/>
                  </a:lnTo>
                  <a:cubicBezTo>
                    <a:pt x="0" y="7770"/>
                    <a:pt x="7770" y="0"/>
                    <a:pt x="17355" y="0"/>
                  </a:cubicBezTo>
                  <a:close/>
                </a:path>
              </a:pathLst>
            </a:custGeom>
            <a:solidFill>
              <a:srgbClr val="857E2A"/>
            </a:solidFill>
          </p:spPr>
        </p:sp>
        <p:sp>
          <p:nvSpPr>
            <p:cNvPr id="15" name="TextBox 15"/>
            <p:cNvSpPr txBox="1"/>
            <p:nvPr/>
          </p:nvSpPr>
          <p:spPr>
            <a:xfrm>
              <a:off x="0" y="-47625"/>
              <a:ext cx="5992005"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rot="-4566761">
            <a:off x="14018724" y="-2549107"/>
            <a:ext cx="5479837" cy="6335072"/>
          </a:xfrm>
          <a:custGeom>
            <a:avLst/>
            <a:gdLst/>
            <a:ahLst/>
            <a:cxnLst/>
            <a:rect l="l" t="t" r="r" b="b"/>
            <a:pathLst>
              <a:path w="5479837" h="6335072">
                <a:moveTo>
                  <a:pt x="0" y="0"/>
                </a:moveTo>
                <a:lnTo>
                  <a:pt x="5479837" y="0"/>
                </a:lnTo>
                <a:lnTo>
                  <a:pt x="5479837" y="6335072"/>
                </a:lnTo>
                <a:lnTo>
                  <a:pt x="0" y="6335072"/>
                </a:lnTo>
                <a:lnTo>
                  <a:pt x="0" y="0"/>
                </a:lnTo>
                <a:close/>
              </a:path>
            </a:pathLst>
          </a:custGeom>
          <a:blipFill>
            <a:blip r:embed="rId5"/>
            <a:stretch>
              <a:fillRect/>
            </a:stretch>
          </a:blipFill>
        </p:spPr>
      </p:sp>
      <p:sp>
        <p:nvSpPr>
          <p:cNvPr id="17" name="Freeform 17"/>
          <p:cNvSpPr/>
          <p:nvPr/>
        </p:nvSpPr>
        <p:spPr>
          <a:xfrm rot="-1881189" flipH="1" flipV="1">
            <a:off x="-1385492" y="-2549107"/>
            <a:ext cx="5479837" cy="6335072"/>
          </a:xfrm>
          <a:custGeom>
            <a:avLst/>
            <a:gdLst/>
            <a:ahLst/>
            <a:cxnLst/>
            <a:rect l="l" t="t" r="r" b="b"/>
            <a:pathLst>
              <a:path w="5479837" h="6335072">
                <a:moveTo>
                  <a:pt x="5479837" y="6335072"/>
                </a:moveTo>
                <a:lnTo>
                  <a:pt x="0" y="6335072"/>
                </a:lnTo>
                <a:lnTo>
                  <a:pt x="0" y="0"/>
                </a:lnTo>
                <a:lnTo>
                  <a:pt x="5479837" y="0"/>
                </a:lnTo>
                <a:lnTo>
                  <a:pt x="5479837" y="6335072"/>
                </a:lnTo>
                <a:close/>
              </a:path>
            </a:pathLst>
          </a:custGeom>
          <a:blipFill>
            <a:blip r:embed="rId5"/>
            <a:stretch>
              <a:fillRect/>
            </a:stretch>
          </a:blipFill>
        </p:spPr>
      </p:sp>
      <p:sp>
        <p:nvSpPr>
          <p:cNvPr id="18" name="Freeform 18"/>
          <p:cNvSpPr/>
          <p:nvPr/>
        </p:nvSpPr>
        <p:spPr>
          <a:xfrm>
            <a:off x="13601700" y="-397963"/>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pSp>
        <p:nvGrpSpPr>
          <p:cNvPr id="19" name="Group 19"/>
          <p:cNvGrpSpPr/>
          <p:nvPr/>
        </p:nvGrpSpPr>
        <p:grpSpPr>
          <a:xfrm>
            <a:off x="1684759" y="7871120"/>
            <a:ext cx="3931364" cy="683512"/>
            <a:chOff x="0" y="0"/>
            <a:chExt cx="1035421" cy="180020"/>
          </a:xfrm>
        </p:grpSpPr>
        <p:sp>
          <p:nvSpPr>
            <p:cNvPr id="20" name="Freeform 20"/>
            <p:cNvSpPr/>
            <p:nvPr/>
          </p:nvSpPr>
          <p:spPr>
            <a:xfrm>
              <a:off x="0" y="0"/>
              <a:ext cx="1035421" cy="180020"/>
            </a:xfrm>
            <a:custGeom>
              <a:avLst/>
              <a:gdLst/>
              <a:ahLst/>
              <a:cxnLst/>
              <a:rect l="l" t="t" r="r" b="b"/>
              <a:pathLst>
                <a:path w="1035421" h="180020">
                  <a:moveTo>
                    <a:pt x="90010" y="0"/>
                  </a:moveTo>
                  <a:lnTo>
                    <a:pt x="945411" y="0"/>
                  </a:lnTo>
                  <a:cubicBezTo>
                    <a:pt x="995122" y="0"/>
                    <a:pt x="1035421" y="40299"/>
                    <a:pt x="1035421" y="90010"/>
                  </a:cubicBezTo>
                  <a:lnTo>
                    <a:pt x="1035421" y="90010"/>
                  </a:lnTo>
                  <a:cubicBezTo>
                    <a:pt x="1035421" y="139721"/>
                    <a:pt x="995122" y="180020"/>
                    <a:pt x="945411" y="180020"/>
                  </a:cubicBezTo>
                  <a:lnTo>
                    <a:pt x="90010" y="180020"/>
                  </a:lnTo>
                  <a:cubicBezTo>
                    <a:pt x="40299" y="180020"/>
                    <a:pt x="0" y="139721"/>
                    <a:pt x="0" y="90010"/>
                  </a:cubicBezTo>
                  <a:lnTo>
                    <a:pt x="0" y="90010"/>
                  </a:lnTo>
                  <a:cubicBezTo>
                    <a:pt x="0" y="40299"/>
                    <a:pt x="40299" y="0"/>
                    <a:pt x="90010" y="0"/>
                  </a:cubicBezTo>
                  <a:close/>
                </a:path>
              </a:pathLst>
            </a:custGeom>
            <a:solidFill>
              <a:srgbClr val="857E2A"/>
            </a:solidFill>
          </p:spPr>
        </p:sp>
        <p:sp>
          <p:nvSpPr>
            <p:cNvPr id="21" name="TextBox 21"/>
            <p:cNvSpPr txBox="1"/>
            <p:nvPr/>
          </p:nvSpPr>
          <p:spPr>
            <a:xfrm>
              <a:off x="0" y="-47625"/>
              <a:ext cx="1035421" cy="22764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2" name="Group 9"/>
          <p:cNvGrpSpPr>
            <a:grpSpLocks noChangeAspect="1"/>
          </p:cNvGrpSpPr>
          <p:nvPr/>
        </p:nvGrpSpPr>
        <p:grpSpPr>
          <a:xfrm>
            <a:off x="6803484" y="4919297"/>
            <a:ext cx="4524394" cy="4419674"/>
            <a:chOff x="0" y="0"/>
            <a:chExt cx="4828540" cy="4716780"/>
          </a:xfrm>
        </p:grpSpPr>
        <p:sp>
          <p:nvSpPr>
            <p:cNvPr id="33"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36785" r="-36785"/>
              </a:stretch>
            </a:blipFill>
          </p:spPr>
        </p:sp>
      </p:grpSp>
      <p:grpSp>
        <p:nvGrpSpPr>
          <p:cNvPr id="34" name="Group 6"/>
          <p:cNvGrpSpPr>
            <a:grpSpLocks noChangeAspect="1"/>
          </p:cNvGrpSpPr>
          <p:nvPr/>
        </p:nvGrpSpPr>
        <p:grpSpPr>
          <a:xfrm>
            <a:off x="12519999" y="4739591"/>
            <a:ext cx="4524394" cy="4419674"/>
            <a:chOff x="0" y="0"/>
            <a:chExt cx="4828540" cy="4716780"/>
          </a:xfrm>
        </p:grpSpPr>
        <p:sp>
          <p:nvSpPr>
            <p:cNvPr id="35"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21921" r="-21921"/>
              </a:stretch>
            </a:blipFill>
          </p:spPr>
        </p:sp>
      </p:grpSp>
    </p:spTree>
    <p:extLst>
      <p:ext uri="{BB962C8B-B14F-4D97-AF65-F5344CB8AC3E}">
        <p14:creationId xmlns:p14="http://schemas.microsoft.com/office/powerpoint/2010/main" val="409662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1972841" y="3145031"/>
            <a:ext cx="7315200" cy="3125585"/>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1147665" y="6893663"/>
            <a:ext cx="6281305" cy="2229963"/>
            <a:chOff x="0" y="0"/>
            <a:chExt cx="1654335" cy="587315"/>
          </a:xfrm>
        </p:grpSpPr>
        <p:sp>
          <p:nvSpPr>
            <p:cNvPr id="4" name="Freeform 4"/>
            <p:cNvSpPr/>
            <p:nvPr/>
          </p:nvSpPr>
          <p:spPr>
            <a:xfrm>
              <a:off x="0" y="0"/>
              <a:ext cx="1654335" cy="587315"/>
            </a:xfrm>
            <a:custGeom>
              <a:avLst/>
              <a:gdLst/>
              <a:ahLst/>
              <a:cxnLst/>
              <a:rect l="l" t="t" r="r" b="b"/>
              <a:pathLst>
                <a:path w="1654335" h="587315">
                  <a:moveTo>
                    <a:pt x="62859" y="0"/>
                  </a:moveTo>
                  <a:lnTo>
                    <a:pt x="1591476" y="0"/>
                  </a:lnTo>
                  <a:cubicBezTo>
                    <a:pt x="1608148" y="0"/>
                    <a:pt x="1624136" y="6623"/>
                    <a:pt x="1635924" y="18411"/>
                  </a:cubicBezTo>
                  <a:cubicBezTo>
                    <a:pt x="1647713" y="30199"/>
                    <a:pt x="1654335" y="46188"/>
                    <a:pt x="1654335" y="62859"/>
                  </a:cubicBezTo>
                  <a:lnTo>
                    <a:pt x="1654335" y="524456"/>
                  </a:lnTo>
                  <a:cubicBezTo>
                    <a:pt x="1654335" y="559172"/>
                    <a:pt x="1626192" y="587315"/>
                    <a:pt x="1591476" y="587315"/>
                  </a:cubicBezTo>
                  <a:lnTo>
                    <a:pt x="62859" y="587315"/>
                  </a:lnTo>
                  <a:cubicBezTo>
                    <a:pt x="46188" y="587315"/>
                    <a:pt x="30199" y="580693"/>
                    <a:pt x="18411" y="568904"/>
                  </a:cubicBezTo>
                  <a:cubicBezTo>
                    <a:pt x="6623" y="557116"/>
                    <a:pt x="0" y="541127"/>
                    <a:pt x="0" y="524456"/>
                  </a:cubicBezTo>
                  <a:lnTo>
                    <a:pt x="0" y="62859"/>
                  </a:lnTo>
                  <a:cubicBezTo>
                    <a:pt x="0" y="28143"/>
                    <a:pt x="28143" y="0"/>
                    <a:pt x="62859" y="0"/>
                  </a:cubicBezTo>
                  <a:close/>
                </a:path>
              </a:pathLst>
            </a:custGeom>
            <a:solidFill>
              <a:srgbClr val="857E2A"/>
            </a:solidFill>
          </p:spPr>
        </p:sp>
        <p:sp>
          <p:nvSpPr>
            <p:cNvPr id="5" name="TextBox 5"/>
            <p:cNvSpPr txBox="1"/>
            <p:nvPr/>
          </p:nvSpPr>
          <p:spPr>
            <a:xfrm>
              <a:off x="0" y="-47625"/>
              <a:ext cx="1654335" cy="63494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a:grpSpLocks noChangeAspect="1"/>
          </p:cNvGrpSpPr>
          <p:nvPr/>
        </p:nvGrpSpPr>
        <p:grpSpPr>
          <a:xfrm>
            <a:off x="9478173" y="5326999"/>
            <a:ext cx="4524394" cy="441967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1921" r="-21921"/>
              </a:stretch>
            </a:blipFill>
          </p:spPr>
        </p:sp>
      </p:grpSp>
      <p:grpSp>
        <p:nvGrpSpPr>
          <p:cNvPr id="9" name="Group 9"/>
          <p:cNvGrpSpPr/>
          <p:nvPr/>
        </p:nvGrpSpPr>
        <p:grpSpPr>
          <a:xfrm>
            <a:off x="2398534" y="6893663"/>
            <a:ext cx="6437168" cy="2074100"/>
            <a:chOff x="0" y="0"/>
            <a:chExt cx="1695386" cy="546265"/>
          </a:xfrm>
        </p:grpSpPr>
        <p:sp>
          <p:nvSpPr>
            <p:cNvPr id="10" name="Freeform 10"/>
            <p:cNvSpPr/>
            <p:nvPr/>
          </p:nvSpPr>
          <p:spPr>
            <a:xfrm>
              <a:off x="0" y="0"/>
              <a:ext cx="1695386" cy="546265"/>
            </a:xfrm>
            <a:custGeom>
              <a:avLst/>
              <a:gdLst/>
              <a:ahLst/>
              <a:cxnLst/>
              <a:rect l="l" t="t" r="r" b="b"/>
              <a:pathLst>
                <a:path w="1695386" h="546265">
                  <a:moveTo>
                    <a:pt x="61337" y="0"/>
                  </a:moveTo>
                  <a:lnTo>
                    <a:pt x="1634049" y="0"/>
                  </a:lnTo>
                  <a:cubicBezTo>
                    <a:pt x="1650316" y="0"/>
                    <a:pt x="1665918" y="6462"/>
                    <a:pt x="1677421" y="17965"/>
                  </a:cubicBezTo>
                  <a:cubicBezTo>
                    <a:pt x="1688924" y="29468"/>
                    <a:pt x="1695386" y="45070"/>
                    <a:pt x="1695386" y="61337"/>
                  </a:cubicBezTo>
                  <a:lnTo>
                    <a:pt x="1695386" y="484928"/>
                  </a:lnTo>
                  <a:cubicBezTo>
                    <a:pt x="1695386" y="501195"/>
                    <a:pt x="1688924" y="516797"/>
                    <a:pt x="1677421" y="528300"/>
                  </a:cubicBezTo>
                  <a:cubicBezTo>
                    <a:pt x="1665918" y="539803"/>
                    <a:pt x="1650316" y="546265"/>
                    <a:pt x="1634049" y="546265"/>
                  </a:cubicBezTo>
                  <a:lnTo>
                    <a:pt x="61337" y="546265"/>
                  </a:lnTo>
                  <a:cubicBezTo>
                    <a:pt x="45070" y="546265"/>
                    <a:pt x="29468" y="539803"/>
                    <a:pt x="17965" y="528300"/>
                  </a:cubicBezTo>
                  <a:cubicBezTo>
                    <a:pt x="6462" y="516797"/>
                    <a:pt x="0" y="501195"/>
                    <a:pt x="0" y="484928"/>
                  </a:cubicBezTo>
                  <a:lnTo>
                    <a:pt x="0" y="61337"/>
                  </a:lnTo>
                  <a:cubicBezTo>
                    <a:pt x="0" y="45070"/>
                    <a:pt x="6462" y="29468"/>
                    <a:pt x="17965" y="17965"/>
                  </a:cubicBezTo>
                  <a:cubicBezTo>
                    <a:pt x="29468" y="6462"/>
                    <a:pt x="45070" y="0"/>
                    <a:pt x="61337" y="0"/>
                  </a:cubicBezTo>
                  <a:close/>
                </a:path>
              </a:pathLst>
            </a:custGeom>
            <a:solidFill>
              <a:srgbClr val="857E2A"/>
            </a:solidFill>
          </p:spPr>
        </p:sp>
        <p:sp>
          <p:nvSpPr>
            <p:cNvPr id="11" name="TextBox 11"/>
            <p:cNvSpPr txBox="1"/>
            <p:nvPr/>
          </p:nvSpPr>
          <p:spPr>
            <a:xfrm>
              <a:off x="0" y="-47625"/>
              <a:ext cx="1695386" cy="59389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1303529" y="2234404"/>
            <a:ext cx="6125441" cy="2229963"/>
            <a:chOff x="0" y="0"/>
            <a:chExt cx="1613285" cy="587315"/>
          </a:xfrm>
        </p:grpSpPr>
        <p:sp>
          <p:nvSpPr>
            <p:cNvPr id="15" name="Freeform 15"/>
            <p:cNvSpPr/>
            <p:nvPr/>
          </p:nvSpPr>
          <p:spPr>
            <a:xfrm>
              <a:off x="0" y="0"/>
              <a:ext cx="1613285" cy="587315"/>
            </a:xfrm>
            <a:custGeom>
              <a:avLst/>
              <a:gdLst/>
              <a:ahLst/>
              <a:cxnLst/>
              <a:rect l="l" t="t" r="r" b="b"/>
              <a:pathLst>
                <a:path w="1613285" h="587315">
                  <a:moveTo>
                    <a:pt x="64459" y="0"/>
                  </a:moveTo>
                  <a:lnTo>
                    <a:pt x="1548826" y="0"/>
                  </a:lnTo>
                  <a:cubicBezTo>
                    <a:pt x="1565922" y="0"/>
                    <a:pt x="1582317" y="6791"/>
                    <a:pt x="1594405" y="18880"/>
                  </a:cubicBezTo>
                  <a:cubicBezTo>
                    <a:pt x="1606494" y="30968"/>
                    <a:pt x="1613285" y="47363"/>
                    <a:pt x="1613285" y="64459"/>
                  </a:cubicBezTo>
                  <a:lnTo>
                    <a:pt x="1613285" y="522857"/>
                  </a:lnTo>
                  <a:cubicBezTo>
                    <a:pt x="1613285" y="539952"/>
                    <a:pt x="1606494" y="556348"/>
                    <a:pt x="1594405" y="568436"/>
                  </a:cubicBezTo>
                  <a:cubicBezTo>
                    <a:pt x="1582317" y="580524"/>
                    <a:pt x="1565922" y="587315"/>
                    <a:pt x="1548826" y="587315"/>
                  </a:cubicBezTo>
                  <a:lnTo>
                    <a:pt x="64459" y="587315"/>
                  </a:lnTo>
                  <a:cubicBezTo>
                    <a:pt x="47363" y="587315"/>
                    <a:pt x="30968" y="580524"/>
                    <a:pt x="18880" y="568436"/>
                  </a:cubicBezTo>
                  <a:cubicBezTo>
                    <a:pt x="6791" y="556348"/>
                    <a:pt x="0" y="539952"/>
                    <a:pt x="0" y="522857"/>
                  </a:cubicBezTo>
                  <a:lnTo>
                    <a:pt x="0" y="64459"/>
                  </a:lnTo>
                  <a:cubicBezTo>
                    <a:pt x="0" y="47363"/>
                    <a:pt x="6791" y="30968"/>
                    <a:pt x="18880" y="18880"/>
                  </a:cubicBezTo>
                  <a:cubicBezTo>
                    <a:pt x="30968" y="6791"/>
                    <a:pt x="47363" y="0"/>
                    <a:pt x="64459" y="0"/>
                  </a:cubicBezTo>
                  <a:close/>
                </a:path>
              </a:pathLst>
            </a:custGeom>
            <a:solidFill>
              <a:srgbClr val="857E2A"/>
            </a:solidFill>
          </p:spPr>
        </p:sp>
        <p:sp>
          <p:nvSpPr>
            <p:cNvPr id="16" name="TextBox 16"/>
            <p:cNvSpPr txBox="1"/>
            <p:nvPr/>
          </p:nvSpPr>
          <p:spPr>
            <a:xfrm>
              <a:off x="0" y="-47625"/>
              <a:ext cx="1613285" cy="63494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a:grpSpLocks noChangeAspect="1"/>
          </p:cNvGrpSpPr>
          <p:nvPr/>
        </p:nvGrpSpPr>
        <p:grpSpPr>
          <a:xfrm>
            <a:off x="9478173" y="288150"/>
            <a:ext cx="4524394" cy="4419674"/>
            <a:chOff x="0" y="0"/>
            <a:chExt cx="4828540" cy="4716780"/>
          </a:xfrm>
        </p:grpSpPr>
        <p:sp>
          <p:nvSpPr>
            <p:cNvPr id="18" name="Freeform 1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print"/>
              <a:stretch>
                <a:fillRect l="-23271" r="-23271"/>
              </a:stretch>
            </a:blipFill>
          </p:spPr>
        </p:sp>
      </p:grpSp>
      <p:grpSp>
        <p:nvGrpSpPr>
          <p:cNvPr id="19" name="Group 19"/>
          <p:cNvGrpSpPr/>
          <p:nvPr/>
        </p:nvGrpSpPr>
        <p:grpSpPr>
          <a:xfrm>
            <a:off x="-2166505" y="9746673"/>
            <a:ext cx="22750895" cy="540327"/>
            <a:chOff x="0" y="0"/>
            <a:chExt cx="5992005" cy="142308"/>
          </a:xfrm>
        </p:grpSpPr>
        <p:sp>
          <p:nvSpPr>
            <p:cNvPr id="20" name="Freeform 20"/>
            <p:cNvSpPr/>
            <p:nvPr/>
          </p:nvSpPr>
          <p:spPr>
            <a:xfrm>
              <a:off x="0" y="0"/>
              <a:ext cx="5992006" cy="142308"/>
            </a:xfrm>
            <a:custGeom>
              <a:avLst/>
              <a:gdLst/>
              <a:ahLst/>
              <a:cxnLst/>
              <a:rect l="l" t="t" r="r" b="b"/>
              <a:pathLst>
                <a:path w="5992006" h="142308">
                  <a:moveTo>
                    <a:pt x="17355" y="0"/>
                  </a:moveTo>
                  <a:lnTo>
                    <a:pt x="5974651" y="0"/>
                  </a:lnTo>
                  <a:cubicBezTo>
                    <a:pt x="5984236" y="0"/>
                    <a:pt x="5992006" y="7770"/>
                    <a:pt x="5992006" y="17355"/>
                  </a:cubicBezTo>
                  <a:lnTo>
                    <a:pt x="5992006" y="124954"/>
                  </a:lnTo>
                  <a:cubicBezTo>
                    <a:pt x="5992006" y="134538"/>
                    <a:pt x="5984236" y="142308"/>
                    <a:pt x="5974651" y="142308"/>
                  </a:cubicBezTo>
                  <a:lnTo>
                    <a:pt x="17355" y="142308"/>
                  </a:lnTo>
                  <a:cubicBezTo>
                    <a:pt x="7770" y="142308"/>
                    <a:pt x="0" y="134538"/>
                    <a:pt x="0" y="124954"/>
                  </a:cubicBezTo>
                  <a:lnTo>
                    <a:pt x="0" y="17355"/>
                  </a:lnTo>
                  <a:cubicBezTo>
                    <a:pt x="0" y="7770"/>
                    <a:pt x="7770" y="0"/>
                    <a:pt x="17355" y="0"/>
                  </a:cubicBezTo>
                  <a:close/>
                </a:path>
              </a:pathLst>
            </a:custGeom>
            <a:solidFill>
              <a:srgbClr val="857E2A"/>
            </a:solidFill>
          </p:spPr>
        </p:sp>
        <p:sp>
          <p:nvSpPr>
            <p:cNvPr id="21" name="TextBox 21"/>
            <p:cNvSpPr txBox="1"/>
            <p:nvPr/>
          </p:nvSpPr>
          <p:spPr>
            <a:xfrm>
              <a:off x="0" y="-47625"/>
              <a:ext cx="5992005"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2" name="TextBox 22"/>
          <p:cNvSpPr txBox="1"/>
          <p:nvPr/>
        </p:nvSpPr>
        <p:spPr>
          <a:xfrm>
            <a:off x="559372" y="398325"/>
            <a:ext cx="8449473" cy="4247317"/>
          </a:xfrm>
          <a:prstGeom prst="rect">
            <a:avLst/>
          </a:prstGeom>
        </p:spPr>
        <p:txBody>
          <a:bodyPr lIns="0" tIns="0" rIns="0" bIns="0" rtlCol="0" anchor="t">
            <a:spAutoFit/>
          </a:bodyPr>
          <a:lstStyle/>
          <a:p>
            <a:pPr algn="ctr"/>
            <a:r>
              <a:rPr lang="nl-NL" sz="138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Ai nhanh ai đúng?</a:t>
            </a:r>
            <a:endParaRPr lang="en-US" sz="14300">
              <a:solidFill>
                <a:srgbClr val="631B26"/>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3" name="Freeform 23"/>
          <p:cNvSpPr/>
          <p:nvPr/>
        </p:nvSpPr>
        <p:spPr>
          <a:xfrm>
            <a:off x="15220650" y="3349386"/>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sp>
      <p:grpSp>
        <p:nvGrpSpPr>
          <p:cNvPr id="30" name="Group 6"/>
          <p:cNvGrpSpPr>
            <a:grpSpLocks noChangeAspect="1"/>
          </p:cNvGrpSpPr>
          <p:nvPr/>
        </p:nvGrpSpPr>
        <p:grpSpPr>
          <a:xfrm>
            <a:off x="559372" y="4537720"/>
            <a:ext cx="4524394" cy="4419674"/>
            <a:chOff x="0" y="0"/>
            <a:chExt cx="4828540" cy="4716780"/>
          </a:xfrm>
        </p:grpSpPr>
        <p:sp>
          <p:nvSpPr>
            <p:cNvPr id="31"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23475" r="-44136"/>
              </a:stretch>
            </a:blipFill>
          </p:spPr>
        </p:sp>
      </p:grpSp>
    </p:spTree>
    <p:extLst>
      <p:ext uri="{BB962C8B-B14F-4D97-AF65-F5344CB8AC3E}">
        <p14:creationId xmlns:p14="http://schemas.microsoft.com/office/powerpoint/2010/main" val="200541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15359106" y="7286639"/>
            <a:ext cx="2428891" cy="24600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cstate="print"/>
              <a:stretch>
                <a:fillRect l="-21921" r="-21921"/>
              </a:stretch>
            </a:blipFill>
          </p:spPr>
        </p:sp>
      </p:grpSp>
      <p:grpSp>
        <p:nvGrpSpPr>
          <p:cNvPr id="13" name="Group 19"/>
          <p:cNvGrpSpPr/>
          <p:nvPr/>
        </p:nvGrpSpPr>
        <p:grpSpPr>
          <a:xfrm>
            <a:off x="-2166505" y="9746673"/>
            <a:ext cx="22750895" cy="540327"/>
            <a:chOff x="0" y="0"/>
            <a:chExt cx="5992005" cy="142308"/>
          </a:xfrm>
        </p:grpSpPr>
        <p:sp>
          <p:nvSpPr>
            <p:cNvPr id="20" name="Freeform 20"/>
            <p:cNvSpPr/>
            <p:nvPr/>
          </p:nvSpPr>
          <p:spPr>
            <a:xfrm>
              <a:off x="0" y="0"/>
              <a:ext cx="5992006" cy="142308"/>
            </a:xfrm>
            <a:custGeom>
              <a:avLst/>
              <a:gdLst/>
              <a:ahLst/>
              <a:cxnLst/>
              <a:rect l="l" t="t" r="r" b="b"/>
              <a:pathLst>
                <a:path w="5992006" h="142308">
                  <a:moveTo>
                    <a:pt x="17355" y="0"/>
                  </a:moveTo>
                  <a:lnTo>
                    <a:pt x="5974651" y="0"/>
                  </a:lnTo>
                  <a:cubicBezTo>
                    <a:pt x="5984236" y="0"/>
                    <a:pt x="5992006" y="7770"/>
                    <a:pt x="5992006" y="17355"/>
                  </a:cubicBezTo>
                  <a:lnTo>
                    <a:pt x="5992006" y="124954"/>
                  </a:lnTo>
                  <a:cubicBezTo>
                    <a:pt x="5992006" y="134538"/>
                    <a:pt x="5984236" y="142308"/>
                    <a:pt x="5974651" y="142308"/>
                  </a:cubicBezTo>
                  <a:lnTo>
                    <a:pt x="17355" y="142308"/>
                  </a:lnTo>
                  <a:cubicBezTo>
                    <a:pt x="7770" y="142308"/>
                    <a:pt x="0" y="134538"/>
                    <a:pt x="0" y="124954"/>
                  </a:cubicBezTo>
                  <a:lnTo>
                    <a:pt x="0" y="17355"/>
                  </a:lnTo>
                  <a:cubicBezTo>
                    <a:pt x="0" y="7770"/>
                    <a:pt x="7770" y="0"/>
                    <a:pt x="17355" y="0"/>
                  </a:cubicBezTo>
                  <a:close/>
                </a:path>
              </a:pathLst>
            </a:custGeom>
            <a:solidFill>
              <a:srgbClr val="857E2A"/>
            </a:solidFill>
          </p:spPr>
        </p:sp>
        <p:sp>
          <p:nvSpPr>
            <p:cNvPr id="21" name="TextBox 21"/>
            <p:cNvSpPr txBox="1"/>
            <p:nvPr/>
          </p:nvSpPr>
          <p:spPr>
            <a:xfrm>
              <a:off x="0" y="-47625"/>
              <a:ext cx="5992005" cy="1899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2" name="TextBox 22"/>
          <p:cNvSpPr txBox="1"/>
          <p:nvPr/>
        </p:nvSpPr>
        <p:spPr>
          <a:xfrm>
            <a:off x="559372" y="398325"/>
            <a:ext cx="17728628" cy="2123658"/>
          </a:xfrm>
          <a:prstGeom prst="rect">
            <a:avLst/>
          </a:prstGeom>
        </p:spPr>
        <p:txBody>
          <a:bodyPr wrap="square" lIns="0" tIns="0" rIns="0" bIns="0" rtlCol="0" anchor="t">
            <a:spAutoFit/>
          </a:bodyPr>
          <a:lstStyle/>
          <a:p>
            <a:pPr algn="ctr"/>
            <a:r>
              <a:rPr lang="nl-NL" sz="138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Ai nhanh ai đúng?</a:t>
            </a:r>
            <a:endParaRPr lang="en-US" sz="14300">
              <a:solidFill>
                <a:srgbClr val="631B26"/>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3" name="Freeform 23"/>
          <p:cNvSpPr/>
          <p:nvPr/>
        </p:nvSpPr>
        <p:spPr>
          <a:xfrm>
            <a:off x="15220650" y="3349386"/>
            <a:ext cx="7315200" cy="3125585"/>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3">
              <a:alphaModFix amt="29000"/>
              <a:extLst>
                <a:ext uri="{96DAC541-7B7A-43D3-8B79-37D633B846F1}">
                  <asvg:svgBlip xmlns:asvg="http://schemas.microsoft.com/office/drawing/2016/SVG/main" xmlns="" r:embed="rId4"/>
                </a:ext>
              </a:extLst>
            </a:blip>
            <a:stretch>
              <a:fillRect/>
            </a:stretch>
          </a:blipFill>
        </p:spPr>
      </p:sp>
      <p:grpSp>
        <p:nvGrpSpPr>
          <p:cNvPr id="14" name="Group 6"/>
          <p:cNvGrpSpPr>
            <a:grpSpLocks noChangeAspect="1"/>
          </p:cNvGrpSpPr>
          <p:nvPr/>
        </p:nvGrpSpPr>
        <p:grpSpPr>
          <a:xfrm>
            <a:off x="0" y="7858144"/>
            <a:ext cx="3929026" cy="1714512"/>
            <a:chOff x="0" y="0"/>
            <a:chExt cx="4828540" cy="4716780"/>
          </a:xfrm>
        </p:grpSpPr>
        <p:sp>
          <p:nvSpPr>
            <p:cNvPr id="31"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print"/>
              <a:stretch>
                <a:fillRect l="-23475" r="-44136"/>
              </a:stretch>
            </a:blipFill>
          </p:spPr>
        </p:sp>
      </p:grpSp>
      <p:sp>
        <p:nvSpPr>
          <p:cNvPr id="24" name="TextBox 22"/>
          <p:cNvSpPr txBox="1"/>
          <p:nvPr/>
        </p:nvSpPr>
        <p:spPr>
          <a:xfrm>
            <a:off x="714316" y="3214674"/>
            <a:ext cx="16787930" cy="4247317"/>
          </a:xfrm>
          <a:prstGeom prst="rect">
            <a:avLst/>
          </a:prstGeom>
        </p:spPr>
        <p:txBody>
          <a:bodyPr wrap="square" lIns="0" tIns="0" rIns="0" bIns="0" rtlCol="0" anchor="t">
            <a:spAutoFit/>
          </a:bodyPr>
          <a:lstStyle/>
          <a:p>
            <a:pPr algn="just"/>
            <a:r>
              <a:rPr lang="en-US" sz="6000" smtClean="0">
                <a:solidFill>
                  <a:srgbClr val="631B26"/>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Sắp xếp tên tác giả đúng với tên tác phẩm theo gợi ý đã cho. Thời gian thực hiện: không quá 1 phút:</a:t>
            </a:r>
          </a:p>
          <a:p>
            <a:pPr>
              <a:buFontTx/>
              <a:buChar char="-"/>
            </a:pPr>
            <a:r>
              <a:rPr lang="en-US" sz="6000" smtClean="0">
                <a:solidFill>
                  <a:srgbClr val="631B26"/>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Nhóm 1 và nhóm 3: Thơ cũ (Thơ trung đại)</a:t>
            </a:r>
          </a:p>
          <a:p>
            <a:pPr>
              <a:buFontTx/>
              <a:buChar char="-"/>
            </a:pPr>
            <a:r>
              <a:rPr lang="en-US" sz="6000" smtClean="0">
                <a:solidFill>
                  <a:srgbClr val="631B26"/>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Nhóm 2 và nhóm 4: Thơ mới (Thơ hiện đại)</a:t>
            </a:r>
          </a:p>
          <a:p>
            <a:pPr>
              <a:buFontTx/>
              <a:buChar char="-"/>
            </a:pPr>
            <a:endParaRPr lang="en-US" sz="3600">
              <a:solidFill>
                <a:srgbClr val="631B26"/>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41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57400" y="9258300"/>
            <a:ext cx="19939215" cy="2283946"/>
          </a:xfrm>
          <a:custGeom>
            <a:avLst/>
            <a:gdLst/>
            <a:ahLst/>
            <a:cxnLst/>
            <a:rect l="l" t="t" r="r" b="b"/>
            <a:pathLst>
              <a:path w="19939215" h="2283946">
                <a:moveTo>
                  <a:pt x="0" y="0"/>
                </a:moveTo>
                <a:lnTo>
                  <a:pt x="19939215" y="0"/>
                </a:lnTo>
                <a:lnTo>
                  <a:pt x="19939215" y="2283946"/>
                </a:lnTo>
                <a:lnTo>
                  <a:pt x="0" y="2283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2400" y="5448300"/>
            <a:ext cx="4888493" cy="4951974"/>
          </a:xfrm>
          <a:custGeom>
            <a:avLst/>
            <a:gdLst/>
            <a:ahLst/>
            <a:cxnLst/>
            <a:rect l="l" t="t" r="r" b="b"/>
            <a:pathLst>
              <a:path w="5601957" h="5594955">
                <a:moveTo>
                  <a:pt x="0" y="0"/>
                </a:moveTo>
                <a:lnTo>
                  <a:pt x="5601957" y="0"/>
                </a:lnTo>
                <a:lnTo>
                  <a:pt x="5601957" y="5594954"/>
                </a:lnTo>
                <a:lnTo>
                  <a:pt x="0" y="5594954"/>
                </a:lnTo>
                <a:lnTo>
                  <a:pt x="0" y="0"/>
                </a:lnTo>
                <a:close/>
              </a:path>
            </a:pathLst>
          </a:custGeom>
          <a:blipFill>
            <a:blip r:embed="rId4"/>
            <a:stretch>
              <a:fillRect/>
            </a:stretch>
          </a:blipFill>
        </p:spPr>
      </p:sp>
      <p:sp>
        <p:nvSpPr>
          <p:cNvPr id="4" name="Freeform 4"/>
          <p:cNvSpPr/>
          <p:nvPr/>
        </p:nvSpPr>
        <p:spPr>
          <a:xfrm rot="-4566761">
            <a:off x="12409282" y="-1444116"/>
            <a:ext cx="5479837" cy="6335072"/>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5"/>
            <a:stretch>
              <a:fillRect/>
            </a:stretch>
          </a:blipFill>
        </p:spPr>
      </p:sp>
      <p:sp>
        <p:nvSpPr>
          <p:cNvPr id="5" name="TextBox 5"/>
          <p:cNvSpPr txBox="1"/>
          <p:nvPr/>
        </p:nvSpPr>
        <p:spPr>
          <a:xfrm>
            <a:off x="863848" y="1"/>
            <a:ext cx="11928854" cy="2125582"/>
          </a:xfrm>
          <a:prstGeom prst="rect">
            <a:avLst/>
          </a:prstGeom>
        </p:spPr>
        <p:txBody>
          <a:bodyPr wrap="square" lIns="0" tIns="0" rIns="0" bIns="0" rtlCol="0" anchor="t">
            <a:spAutoFit/>
          </a:bodyPr>
          <a:lstStyle/>
          <a:p>
            <a:pPr>
              <a:lnSpc>
                <a:spcPts val="19598"/>
              </a:lnSpc>
            </a:pPr>
            <a:r>
              <a:rPr lang="nl-NL"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 Thơ cũ </a:t>
            </a:r>
            <a:r>
              <a:rPr lang="nl-NL" sz="8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(Thơ trung </a:t>
            </a:r>
            <a:r>
              <a:rPr lang="vi-VN" sz="8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đại)</a:t>
            </a:r>
            <a:endParaRPr lang="en-US"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TextBox 7"/>
          <p:cNvSpPr txBox="1"/>
          <p:nvPr/>
        </p:nvSpPr>
        <p:spPr>
          <a:xfrm>
            <a:off x="863848" y="2177150"/>
            <a:ext cx="11478784" cy="2954655"/>
          </a:xfrm>
          <a:prstGeom prst="rect">
            <a:avLst/>
          </a:prstGeom>
        </p:spPr>
        <p:txBody>
          <a:bodyPr lIns="0" tIns="0" rIns="0" bIns="0" rtlCol="0" anchor="t">
            <a:spAutoFit/>
          </a:bodyPr>
          <a:lstStyle/>
          <a:p>
            <a:pPr algn="just"/>
            <a:r>
              <a:rPr lang="nl-NL" sz="4800" b="1">
                <a:latin typeface="Times New Roman" panose="02020603050405020304" pitchFamily="18" charset="0"/>
                <a:cs typeface="Times New Roman" panose="02020603050405020304" pitchFamily="18" charset="0"/>
              </a:rPr>
              <a:t>- Tác giả:</a:t>
            </a:r>
            <a:r>
              <a:rPr lang="nl-NL" sz="4800">
                <a:latin typeface="Times New Roman" panose="02020603050405020304" pitchFamily="18" charset="0"/>
                <a:cs typeface="Times New Roman" panose="02020603050405020304" pitchFamily="18" charset="0"/>
              </a:rPr>
              <a:t> </a:t>
            </a:r>
            <a:r>
              <a:rPr lang="nl-NL" sz="4800" smtClean="0">
                <a:latin typeface="Times New Roman" panose="02020603050405020304" pitchFamily="18" charset="0"/>
                <a:cs typeface="Times New Roman" panose="02020603050405020304" pitchFamily="18" charset="0"/>
              </a:rPr>
              <a:t>Nguyễn </a:t>
            </a:r>
            <a:r>
              <a:rPr lang="nl-NL" sz="4800">
                <a:latin typeface="Times New Roman" panose="02020603050405020304" pitchFamily="18" charset="0"/>
                <a:cs typeface="Times New Roman" panose="02020603050405020304" pitchFamily="18" charset="0"/>
              </a:rPr>
              <a:t>Du</a:t>
            </a:r>
            <a:r>
              <a:rPr lang="nl-NL" sz="4800" smtClean="0">
                <a:latin typeface="Times New Roman" panose="02020603050405020304" pitchFamily="18" charset="0"/>
                <a:cs typeface="Times New Roman" panose="02020603050405020304" pitchFamily="18" charset="0"/>
              </a:rPr>
              <a:t>, Tú Xương, Nguyễn Bỉnh Khiêm Hồ </a:t>
            </a:r>
            <a:r>
              <a:rPr lang="nl-NL" sz="4800">
                <a:latin typeface="Times New Roman" panose="02020603050405020304" pitchFamily="18" charset="0"/>
                <a:cs typeface="Times New Roman" panose="02020603050405020304" pitchFamily="18" charset="0"/>
              </a:rPr>
              <a:t>Xuân </a:t>
            </a:r>
            <a:r>
              <a:rPr lang="nl-NL" sz="4800" smtClean="0">
                <a:latin typeface="Times New Roman" panose="02020603050405020304" pitchFamily="18" charset="0"/>
                <a:cs typeface="Times New Roman" panose="02020603050405020304" pitchFamily="18" charset="0"/>
              </a:rPr>
              <a:t>Hương,Cao </a:t>
            </a:r>
            <a:r>
              <a:rPr lang="nl-NL" sz="4800">
                <a:latin typeface="Times New Roman" panose="02020603050405020304" pitchFamily="18" charset="0"/>
                <a:cs typeface="Times New Roman" panose="02020603050405020304" pitchFamily="18" charset="0"/>
              </a:rPr>
              <a:t>Bá Quát, </a:t>
            </a:r>
            <a:r>
              <a:rPr lang="nl-NL" sz="4800" smtClean="0">
                <a:latin typeface="Times New Roman" panose="02020603050405020304" pitchFamily="18" charset="0"/>
                <a:cs typeface="Times New Roman" panose="02020603050405020304" pitchFamily="18" charset="0"/>
              </a:rPr>
              <a:t>Nguyễn Trãi, Nguyễn </a:t>
            </a:r>
            <a:r>
              <a:rPr lang="nl-NL" sz="4800">
                <a:latin typeface="Times New Roman" panose="02020603050405020304" pitchFamily="18" charset="0"/>
                <a:cs typeface="Times New Roman" panose="02020603050405020304" pitchFamily="18" charset="0"/>
              </a:rPr>
              <a:t>Công Trứ, </a:t>
            </a:r>
            <a:r>
              <a:rPr lang="nl-NL" sz="4800" smtClean="0">
                <a:latin typeface="Times New Roman" panose="02020603050405020304" pitchFamily="18" charset="0"/>
                <a:cs typeface="Times New Roman" panose="02020603050405020304" pitchFamily="18" charset="0"/>
              </a:rPr>
              <a:t>Đoàn Thị Điểm, Nguyễn Khuyến. </a:t>
            </a:r>
            <a:endParaRPr lang="en-GB" sz="4800">
              <a:latin typeface="Times New Roman" panose="02020603050405020304" pitchFamily="18" charset="0"/>
              <a:cs typeface="Times New Roman" panose="02020603050405020304" pitchFamily="18" charset="0"/>
            </a:endParaRPr>
          </a:p>
        </p:txBody>
      </p:sp>
      <p:sp>
        <p:nvSpPr>
          <p:cNvPr id="8" name="Rectangle 7"/>
          <p:cNvSpPr/>
          <p:nvPr/>
        </p:nvSpPr>
        <p:spPr>
          <a:xfrm>
            <a:off x="5857853" y="5677406"/>
            <a:ext cx="11510016" cy="3046988"/>
          </a:xfrm>
          <a:prstGeom prst="rect">
            <a:avLst/>
          </a:prstGeom>
        </p:spPr>
        <p:txBody>
          <a:bodyPr wrap="square">
            <a:spAutoFit/>
          </a:bodyPr>
          <a:lstStyle/>
          <a:p>
            <a:pPr marR="30480" algn="just">
              <a:spcAft>
                <a:spcPts val="0"/>
              </a:spcAft>
            </a:pPr>
            <a:r>
              <a:rPr lang="nl-NL" sz="4800" b="1">
                <a:latin typeface="Times New Roman" panose="02020603050405020304" pitchFamily="18" charset="0"/>
                <a:ea typeface="Times New Roman" panose="02020603050405020304" pitchFamily="18" charset="0"/>
                <a:cs typeface="Times New Roman" panose="02020603050405020304" pitchFamily="18" charset="0"/>
              </a:rPr>
              <a:t>- Tác phẩm</a:t>
            </a:r>
            <a:r>
              <a:rPr lang="nl-NL" sz="4800" b="1" smtClean="0">
                <a:latin typeface="Times New Roman" panose="02020603050405020304" pitchFamily="18" charset="0"/>
                <a:ea typeface="Times New Roman" panose="02020603050405020304" pitchFamily="18" charset="0"/>
                <a:cs typeface="Times New Roman" panose="02020603050405020304" pitchFamily="18" charset="0"/>
              </a:rPr>
              <a:t>:</a:t>
            </a:r>
            <a:r>
              <a:rPr lang="nl-NL" sz="4800" smtClean="0">
                <a:latin typeface="Times New Roman" panose="02020603050405020304" pitchFamily="18" charset="0"/>
                <a:ea typeface="Times New Roman" panose="02020603050405020304" pitchFamily="18" charset="0"/>
                <a:cs typeface="Times New Roman" panose="02020603050405020304" pitchFamily="18" charset="0"/>
              </a:rPr>
              <a:t> Tự tình, Bài ca ngất ngưởng, Cây </a:t>
            </a:r>
            <a:r>
              <a:rPr lang="nl-NL" sz="4800">
                <a:latin typeface="Times New Roman" panose="02020603050405020304" pitchFamily="18" charset="0"/>
                <a:ea typeface="Times New Roman" panose="02020603050405020304" pitchFamily="18" charset="0"/>
                <a:cs typeface="Times New Roman" panose="02020603050405020304" pitchFamily="18" charset="0"/>
              </a:rPr>
              <a:t>chuối, Nhàn, </a:t>
            </a:r>
            <a:r>
              <a:rPr lang="nl-NL" sz="4800" smtClean="0">
                <a:latin typeface="Times New Roman" panose="02020603050405020304" pitchFamily="18" charset="0"/>
                <a:ea typeface="Times New Roman" panose="02020603050405020304" pitchFamily="18" charset="0"/>
                <a:cs typeface="Times New Roman" panose="02020603050405020304" pitchFamily="18" charset="0"/>
              </a:rPr>
              <a:t>Chinh </a:t>
            </a:r>
            <a:r>
              <a:rPr lang="nl-NL" sz="4800">
                <a:latin typeface="Times New Roman" panose="02020603050405020304" pitchFamily="18" charset="0"/>
                <a:ea typeface="Times New Roman" panose="02020603050405020304" pitchFamily="18" charset="0"/>
                <a:cs typeface="Times New Roman" panose="02020603050405020304" pitchFamily="18" charset="0"/>
              </a:rPr>
              <a:t>phụ ngâm, Bài ca ngắn đi trên bãi cát, </a:t>
            </a:r>
            <a:r>
              <a:rPr lang="nl-NL" sz="4800" smtClean="0">
                <a:latin typeface="Times New Roman" panose="02020603050405020304" pitchFamily="18" charset="0"/>
                <a:ea typeface="Times New Roman" panose="02020603050405020304" pitchFamily="18" charset="0"/>
                <a:cs typeface="Times New Roman" panose="02020603050405020304" pitchFamily="18" charset="0"/>
              </a:rPr>
              <a:t>Đọc Tiểu Thanh kí, </a:t>
            </a:r>
            <a:r>
              <a:rPr lang="nl-NL" sz="4800">
                <a:latin typeface="Times New Roman" panose="02020603050405020304" pitchFamily="18" charset="0"/>
                <a:ea typeface="Times New Roman" panose="02020603050405020304" pitchFamily="18" charset="0"/>
                <a:cs typeface="Times New Roman" panose="02020603050405020304" pitchFamily="18" charset="0"/>
              </a:rPr>
              <a:t>Câu cá mùa thu, Thương vợ.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57400" y="9258300"/>
            <a:ext cx="19939215" cy="2283946"/>
          </a:xfrm>
          <a:custGeom>
            <a:avLst/>
            <a:gdLst/>
            <a:ahLst/>
            <a:cxnLst/>
            <a:rect l="l" t="t" r="r" b="b"/>
            <a:pathLst>
              <a:path w="19939215" h="2283946">
                <a:moveTo>
                  <a:pt x="0" y="0"/>
                </a:moveTo>
                <a:lnTo>
                  <a:pt x="19939215" y="0"/>
                </a:lnTo>
                <a:lnTo>
                  <a:pt x="19939215" y="2283946"/>
                </a:lnTo>
                <a:lnTo>
                  <a:pt x="0" y="2283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61064" y="4805319"/>
            <a:ext cx="5601957" cy="5594955"/>
          </a:xfrm>
          <a:custGeom>
            <a:avLst/>
            <a:gdLst/>
            <a:ahLst/>
            <a:cxnLst/>
            <a:rect l="l" t="t" r="r" b="b"/>
            <a:pathLst>
              <a:path w="5601957" h="5594955">
                <a:moveTo>
                  <a:pt x="0" y="0"/>
                </a:moveTo>
                <a:lnTo>
                  <a:pt x="5601957" y="0"/>
                </a:lnTo>
                <a:lnTo>
                  <a:pt x="5601957" y="5594954"/>
                </a:lnTo>
                <a:lnTo>
                  <a:pt x="0" y="5594954"/>
                </a:lnTo>
                <a:lnTo>
                  <a:pt x="0" y="0"/>
                </a:lnTo>
                <a:close/>
              </a:path>
            </a:pathLst>
          </a:custGeom>
          <a:blipFill>
            <a:blip r:embed="rId4"/>
            <a:stretch>
              <a:fillRect/>
            </a:stretch>
          </a:blipFill>
        </p:spPr>
      </p:sp>
      <p:sp>
        <p:nvSpPr>
          <p:cNvPr id="4" name="Freeform 4"/>
          <p:cNvSpPr/>
          <p:nvPr/>
        </p:nvSpPr>
        <p:spPr>
          <a:xfrm rot="-4566761">
            <a:off x="12409282" y="-1444116"/>
            <a:ext cx="5479837" cy="6335072"/>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5"/>
            <a:stretch>
              <a:fillRect/>
            </a:stretch>
          </a:blipFill>
        </p:spPr>
      </p:sp>
      <p:sp>
        <p:nvSpPr>
          <p:cNvPr id="5" name="TextBox 5"/>
          <p:cNvSpPr txBox="1"/>
          <p:nvPr/>
        </p:nvSpPr>
        <p:spPr>
          <a:xfrm>
            <a:off x="1329946" y="608842"/>
            <a:ext cx="11928854" cy="1231106"/>
          </a:xfrm>
          <a:prstGeom prst="rect">
            <a:avLst/>
          </a:prstGeom>
        </p:spPr>
        <p:txBody>
          <a:bodyPr wrap="square" lIns="0" tIns="0" rIns="0" bIns="0" rtlCol="0" anchor="t">
            <a:spAutoFit/>
          </a:bodyPr>
          <a:lstStyle/>
          <a:p>
            <a:r>
              <a:rPr lang="nl-NL" sz="8000" b="1">
                <a:latin typeface="Times New Roman" panose="02020603050405020304" pitchFamily="18" charset="0"/>
                <a:cs typeface="Times New Roman" panose="02020603050405020304" pitchFamily="18" charset="0"/>
              </a:rPr>
              <a:t>(2) Thơ mới </a:t>
            </a:r>
            <a:r>
              <a:rPr lang="nl-NL" sz="8000" b="1" smtClean="0">
                <a:latin typeface="Times New Roman" panose="02020603050405020304" pitchFamily="18" charset="0"/>
                <a:cs typeface="Times New Roman" panose="02020603050405020304" pitchFamily="18" charset="0"/>
              </a:rPr>
              <a:t>(Thơ hiện </a:t>
            </a:r>
            <a:r>
              <a:rPr lang="nl-NL" sz="8000" b="1">
                <a:latin typeface="Times New Roman" panose="02020603050405020304" pitchFamily="18" charset="0"/>
                <a:cs typeface="Times New Roman" panose="02020603050405020304" pitchFamily="18" charset="0"/>
              </a:rPr>
              <a:t>đại)</a:t>
            </a:r>
            <a:endParaRPr lang="en-GB" sz="8000">
              <a:latin typeface="Times New Roman" panose="02020603050405020304" pitchFamily="18" charset="0"/>
              <a:cs typeface="Times New Roman" panose="02020603050405020304" pitchFamily="18" charset="0"/>
            </a:endParaRPr>
          </a:p>
        </p:txBody>
      </p:sp>
      <p:sp>
        <p:nvSpPr>
          <p:cNvPr id="7" name="TextBox 7"/>
          <p:cNvSpPr txBox="1"/>
          <p:nvPr/>
        </p:nvSpPr>
        <p:spPr>
          <a:xfrm>
            <a:off x="857192" y="2000229"/>
            <a:ext cx="10787138" cy="2215991"/>
          </a:xfrm>
          <a:prstGeom prst="rect">
            <a:avLst/>
          </a:prstGeom>
        </p:spPr>
        <p:txBody>
          <a:bodyPr wrap="square" lIns="0" tIns="0" rIns="0" bIns="0" rtlCol="0" anchor="t">
            <a:spAutoFit/>
          </a:bodyPr>
          <a:lstStyle/>
          <a:p>
            <a:pPr algn="just"/>
            <a:r>
              <a:rPr lang="nl-NL" sz="4800" b="1">
                <a:latin typeface="Times New Roman" panose="02020603050405020304" pitchFamily="18" charset="0"/>
                <a:cs typeface="Times New Roman" panose="02020603050405020304" pitchFamily="18" charset="0"/>
              </a:rPr>
              <a:t>- Tác giả:</a:t>
            </a:r>
            <a:r>
              <a:rPr lang="nl-NL" sz="4800">
                <a:latin typeface="Times New Roman" panose="02020603050405020304" pitchFamily="18" charset="0"/>
                <a:cs typeface="Times New Roman" panose="02020603050405020304" pitchFamily="18" charset="0"/>
              </a:rPr>
              <a:t> </a:t>
            </a:r>
            <a:r>
              <a:rPr lang="nl-NL" sz="4800" smtClean="0">
                <a:latin typeface="Times New Roman" panose="02020603050405020304" pitchFamily="18" charset="0"/>
                <a:cs typeface="Times New Roman" panose="02020603050405020304" pitchFamily="18" charset="0"/>
              </a:rPr>
              <a:t>Xuân Diệu, Đoàn Phú Tứ, Nguyễn </a:t>
            </a:r>
            <a:r>
              <a:rPr lang="nl-NL" sz="4800">
                <a:latin typeface="Times New Roman" panose="02020603050405020304" pitchFamily="18" charset="0"/>
                <a:cs typeface="Times New Roman" panose="02020603050405020304" pitchFamily="18" charset="0"/>
              </a:rPr>
              <a:t>Bính, </a:t>
            </a:r>
            <a:r>
              <a:rPr lang="nl-NL" sz="4800" smtClean="0">
                <a:latin typeface="Times New Roman" panose="02020603050405020304" pitchFamily="18" charset="0"/>
                <a:cs typeface="Times New Roman" panose="02020603050405020304" pitchFamily="18" charset="0"/>
              </a:rPr>
              <a:t>Chế Lan Viên, Anh Thơ, Thế Lữ, Hàn Mặc Tử.</a:t>
            </a:r>
            <a:endParaRPr lang="en-GB" sz="4800">
              <a:latin typeface="Times New Roman" panose="02020603050405020304" pitchFamily="18" charset="0"/>
              <a:cs typeface="Times New Roman" panose="02020603050405020304" pitchFamily="18" charset="0"/>
            </a:endParaRPr>
          </a:p>
        </p:txBody>
      </p:sp>
      <p:sp>
        <p:nvSpPr>
          <p:cNvPr id="8" name="Rectangle 7"/>
          <p:cNvSpPr/>
          <p:nvPr/>
        </p:nvSpPr>
        <p:spPr>
          <a:xfrm>
            <a:off x="5286348" y="5072062"/>
            <a:ext cx="12215898" cy="1569660"/>
          </a:xfrm>
          <a:prstGeom prst="rect">
            <a:avLst/>
          </a:prstGeom>
        </p:spPr>
        <p:txBody>
          <a:bodyPr wrap="square">
            <a:spAutoFit/>
          </a:bodyPr>
          <a:lstStyle/>
          <a:p>
            <a:pPr algn="just"/>
            <a:r>
              <a:rPr lang="nl-NL" sz="4800" b="1">
                <a:latin typeface="Times New Roman" panose="02020603050405020304" pitchFamily="18" charset="0"/>
                <a:cs typeface="Times New Roman" panose="02020603050405020304" pitchFamily="18" charset="0"/>
              </a:rPr>
              <a:t>- Tác phẩm:</a:t>
            </a:r>
            <a:r>
              <a:rPr lang="nl-NL" sz="4800">
                <a:latin typeface="Times New Roman" panose="02020603050405020304" pitchFamily="18" charset="0"/>
                <a:cs typeface="Times New Roman" panose="02020603050405020304" pitchFamily="18" charset="0"/>
              </a:rPr>
              <a:t> Nhớ rừng, Xuân, Đây thôn Vĩ Dạ, Tương tư, Vội vàng, Chiều xuân, Màu thời </a:t>
            </a:r>
            <a:r>
              <a:rPr lang="nl-NL" sz="4800" smtClean="0">
                <a:latin typeface="Times New Roman" panose="02020603050405020304" pitchFamily="18" charset="0"/>
                <a:cs typeface="Times New Roman" panose="02020603050405020304" pitchFamily="18" charset="0"/>
              </a:rPr>
              <a:t>gian.</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68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2057400" y="9258300"/>
            <a:ext cx="19939215" cy="2283946"/>
          </a:xfrm>
          <a:custGeom>
            <a:avLst/>
            <a:gdLst/>
            <a:ahLst/>
            <a:cxnLst/>
            <a:rect l="l" t="t" r="r" b="b"/>
            <a:pathLst>
              <a:path w="19939215" h="2283946">
                <a:moveTo>
                  <a:pt x="0" y="0"/>
                </a:moveTo>
                <a:lnTo>
                  <a:pt x="19939215" y="0"/>
                </a:lnTo>
                <a:lnTo>
                  <a:pt x="19939215" y="2283946"/>
                </a:lnTo>
                <a:lnTo>
                  <a:pt x="0" y="2283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2400" y="5448300"/>
            <a:ext cx="4888493" cy="4951974"/>
          </a:xfrm>
          <a:custGeom>
            <a:avLst/>
            <a:gdLst/>
            <a:ahLst/>
            <a:cxnLst/>
            <a:rect l="l" t="t" r="r" b="b"/>
            <a:pathLst>
              <a:path w="5601957" h="5594955">
                <a:moveTo>
                  <a:pt x="0" y="0"/>
                </a:moveTo>
                <a:lnTo>
                  <a:pt x="5601957" y="0"/>
                </a:lnTo>
                <a:lnTo>
                  <a:pt x="5601957" y="5594954"/>
                </a:lnTo>
                <a:lnTo>
                  <a:pt x="0" y="5594954"/>
                </a:lnTo>
                <a:lnTo>
                  <a:pt x="0" y="0"/>
                </a:lnTo>
                <a:close/>
              </a:path>
            </a:pathLst>
          </a:custGeom>
          <a:blipFill>
            <a:blip r:embed="rId4"/>
            <a:stretch>
              <a:fillRect/>
            </a:stretch>
          </a:blipFill>
        </p:spPr>
      </p:sp>
      <p:sp>
        <p:nvSpPr>
          <p:cNvPr id="4" name="Freeform 4"/>
          <p:cNvSpPr/>
          <p:nvPr/>
        </p:nvSpPr>
        <p:spPr>
          <a:xfrm rot="-4566761">
            <a:off x="12409282" y="-1444116"/>
            <a:ext cx="5479837" cy="6335072"/>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5"/>
            <a:stretch>
              <a:fillRect/>
            </a:stretch>
          </a:blipFill>
        </p:spPr>
      </p:sp>
      <p:sp>
        <p:nvSpPr>
          <p:cNvPr id="5" name="TextBox 5"/>
          <p:cNvSpPr txBox="1"/>
          <p:nvPr/>
        </p:nvSpPr>
        <p:spPr>
          <a:xfrm>
            <a:off x="863848" y="-494607"/>
            <a:ext cx="11928854" cy="2513509"/>
          </a:xfrm>
          <a:prstGeom prst="rect">
            <a:avLst/>
          </a:prstGeom>
        </p:spPr>
        <p:txBody>
          <a:bodyPr wrap="square" lIns="0" tIns="0" rIns="0" bIns="0" rtlCol="0" anchor="t">
            <a:spAutoFit/>
          </a:bodyPr>
          <a:lstStyle/>
          <a:p>
            <a:pPr>
              <a:lnSpc>
                <a:spcPts val="19598"/>
              </a:lnSpc>
            </a:pPr>
            <a:r>
              <a:rPr lang="nl-NL"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 Thơ cũ </a:t>
            </a:r>
            <a:r>
              <a:rPr lang="nl-NL" sz="8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(Thơ trung </a:t>
            </a:r>
            <a:r>
              <a:rPr lang="vi-VN" sz="8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đại)</a:t>
            </a:r>
            <a:endParaRPr lang="en-US"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TextBox 7"/>
          <p:cNvSpPr txBox="1"/>
          <p:nvPr/>
        </p:nvSpPr>
        <p:spPr>
          <a:xfrm>
            <a:off x="863848" y="2177150"/>
            <a:ext cx="11478784" cy="2954655"/>
          </a:xfrm>
          <a:prstGeom prst="rect">
            <a:avLst/>
          </a:prstGeom>
        </p:spPr>
        <p:txBody>
          <a:bodyPr lIns="0" tIns="0" rIns="0" bIns="0" rtlCol="0" anchor="t">
            <a:spAutoFit/>
          </a:bodyPr>
          <a:lstStyle/>
          <a:p>
            <a:pPr algn="just"/>
            <a:r>
              <a:rPr lang="nl-NL" sz="4800" b="1">
                <a:latin typeface="Times New Roman" panose="02020603050405020304" pitchFamily="18" charset="0"/>
                <a:cs typeface="Times New Roman" panose="02020603050405020304" pitchFamily="18" charset="0"/>
              </a:rPr>
              <a:t>- Tác giả:</a:t>
            </a:r>
            <a:r>
              <a:rPr lang="nl-NL" sz="4800">
                <a:latin typeface="Times New Roman" panose="02020603050405020304" pitchFamily="18" charset="0"/>
                <a:cs typeface="Times New Roman" panose="02020603050405020304" pitchFamily="18" charset="0"/>
              </a:rPr>
              <a:t> Nguyễn Trãi, Nguyễn Bỉnh Khiêm,  Nguyễn Du, Hồ Xuân Hương, Đoàn Thị Điểm, Cao Bá Quát, Nguyễn Công Trứ, Nguyễn Khuyến, Tú Xương. </a:t>
            </a:r>
            <a:endParaRPr lang="en-GB" sz="4800">
              <a:latin typeface="Times New Roman" panose="02020603050405020304" pitchFamily="18" charset="0"/>
              <a:cs typeface="Times New Roman" panose="02020603050405020304" pitchFamily="18" charset="0"/>
            </a:endParaRPr>
          </a:p>
        </p:txBody>
      </p:sp>
      <p:sp>
        <p:nvSpPr>
          <p:cNvPr id="8" name="Rectangle 7"/>
          <p:cNvSpPr/>
          <p:nvPr/>
        </p:nvSpPr>
        <p:spPr>
          <a:xfrm>
            <a:off x="6915875" y="5677406"/>
            <a:ext cx="10451993" cy="3046988"/>
          </a:xfrm>
          <a:prstGeom prst="rect">
            <a:avLst/>
          </a:prstGeom>
        </p:spPr>
        <p:txBody>
          <a:bodyPr wrap="square">
            <a:spAutoFit/>
          </a:bodyPr>
          <a:lstStyle/>
          <a:p>
            <a:pPr marR="30480" algn="just">
              <a:spcAft>
                <a:spcPts val="0"/>
              </a:spcAft>
            </a:pPr>
            <a:r>
              <a:rPr lang="nl-NL" sz="4800" b="1">
                <a:latin typeface="Times New Roman" panose="02020603050405020304" pitchFamily="18" charset="0"/>
                <a:ea typeface="Times New Roman" panose="02020603050405020304" pitchFamily="18" charset="0"/>
                <a:cs typeface="Times New Roman" panose="02020603050405020304" pitchFamily="18" charset="0"/>
              </a:rPr>
              <a:t>- Tác phẩm:</a:t>
            </a:r>
            <a:r>
              <a:rPr lang="nl-NL" sz="4800">
                <a:latin typeface="Times New Roman" panose="02020603050405020304" pitchFamily="18" charset="0"/>
                <a:ea typeface="Times New Roman" panose="02020603050405020304" pitchFamily="18" charset="0"/>
                <a:cs typeface="Times New Roman" panose="02020603050405020304" pitchFamily="18" charset="0"/>
              </a:rPr>
              <a:t> Cây chuối, Nhàn, Đọc Tiểu Thanh kí, Tự tình, Chinh phụ ngâm, Bài ca ngắn đi trên bãi cát, Bài ca ngất ngưởng, Câu cá mùa thu, Thương vợ.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2179</Words>
  <Application>Microsoft Office PowerPoint</Application>
  <PresentationFormat>Custom</PresentationFormat>
  <Paragraphs>220</Paragraphs>
  <Slides>33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Muli Semi-Bold</vt:lpstr>
      <vt:lpstr>Palatino Linotype</vt:lpstr>
      <vt:lpstr>Times New Roman</vt:lpstr>
      <vt:lpstr>Wingdings</vt:lpstr>
      <vt:lpstr>思源黑体 CN Bold</vt:lpstr>
      <vt:lpstr>思源黑体 CN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AutoBVT</cp:lastModifiedBy>
  <cp:revision>30</cp:revision>
  <dcterms:created xsi:type="dcterms:W3CDTF">2006-08-16T00:00:00Z</dcterms:created>
  <dcterms:modified xsi:type="dcterms:W3CDTF">2024-08-19T08:04:05Z</dcterms:modified>
  <dc:identifier>DAFxgeM-t40</dc:identifier>
</cp:coreProperties>
</file>