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64" r:id="rId9"/>
    <p:sldId id="273" r:id="rId10"/>
    <p:sldId id="265" r:id="rId11"/>
    <p:sldId id="267" r:id="rId12"/>
    <p:sldId id="266" r:id="rId13"/>
    <p:sldId id="268" r:id="rId14"/>
    <p:sldId id="269" r:id="rId15"/>
    <p:sldId id="271" r:id="rId16"/>
    <p:sldId id="277" r:id="rId17"/>
    <p:sldId id="270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8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9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EF19-B308-4AC0-B5A7-4FC74C2F6CC7}" type="datetimeFigureOut">
              <a:rPr lang="en-US" smtClean="0"/>
              <a:t>06/17/2024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DC05-F473-48B6-9BA1-59F54278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PHẦN VÀ TÍNH CHẤT CỦA ĐẤT TRỒNG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47650"/>
            <a:ext cx="683895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764704"/>
            <a:ext cx="55446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419872" y="620688"/>
            <a:ext cx="5112568" cy="1728192"/>
          </a:xfrm>
          <a:prstGeom prst="wedgeRoundRectCallout">
            <a:avLst>
              <a:gd name="adj1" fmla="val -52810"/>
              <a:gd name="adj2" fmla="val 616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19872" y="548680"/>
            <a:ext cx="5112568" cy="1872208"/>
          </a:xfrm>
          <a:prstGeom prst="wedgeRoundRectCallout">
            <a:avLst>
              <a:gd name="adj1" fmla="val -53082"/>
              <a:gd name="adj2" fmla="val 535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99494"/>
              </p:ext>
            </p:extLst>
          </p:nvPr>
        </p:nvGraphicFramePr>
        <p:xfrm>
          <a:off x="395535" y="1115616"/>
          <a:ext cx="8443665" cy="5601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0351"/>
                <a:gridCol w="2716657"/>
                <a:gridCol w="2716657"/>
              </a:tblGrid>
              <a:tr h="12332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580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038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0625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1" y="1124744"/>
            <a:ext cx="815478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2" y="1340768"/>
            <a:ext cx="86979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038138"/>
              </p:ext>
            </p:extLst>
          </p:nvPr>
        </p:nvGraphicFramePr>
        <p:xfrm>
          <a:off x="7431" y="5439"/>
          <a:ext cx="9029064" cy="69075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40233"/>
                <a:gridCol w="3243278"/>
                <a:gridCol w="4245553"/>
              </a:tblGrid>
              <a:tr h="99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Tính chất  lí học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Khái</a:t>
                      </a:r>
                      <a:r>
                        <a:rPr lang="en-US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niệm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Cấu</a:t>
                      </a:r>
                      <a:r>
                        <a:rPr lang="nl-NL" sz="2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tạo</a:t>
                      </a:r>
                      <a:r>
                        <a:rPr lang="nl-NL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nl-NL" sz="2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nl-NL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nl-NL" sz="2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loại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 anchor="ctr"/>
                </a:tc>
              </a:tr>
              <a:tr h="2036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Keo</a:t>
                      </a:r>
                      <a:r>
                        <a:rPr lang="en-US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đất</a:t>
                      </a:r>
                      <a:endParaRPr lang="en-US" sz="2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nl-NL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Là những phân tử chất rắn có kích thước dưới 1</a:t>
                      </a:r>
                      <a:r>
                        <a:rPr lang="nl-NL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µm </a:t>
                      </a:r>
                      <a:r>
                        <a:rPr lang="nl-NL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</a:t>
                      </a:r>
                      <a:r>
                        <a:rPr lang="nl-NL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hòa tan mà ở trạng thái lơ lửng trong nước</a:t>
                      </a:r>
                      <a:endParaRPr lang="en-US" sz="20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nl-NL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nl-NL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gồm nhân keo và lớp ion quyết định điện( nằm sát sát nhân keo); lớp ion ko đi chuyển; lớp ion khuếch tán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</a:tr>
              <a:tr h="1131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Khả</a:t>
                      </a:r>
                      <a:r>
                        <a:rPr lang="nl-NL" sz="2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năng hấp phụ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Khả năng đất có  thể giữ lại các chất rắn, lỏng, khí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dạng: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Hấp thụ sinh học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Hấp phụ cơ học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Hấp phụ lí học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Hấp phụ hóa học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Hấp phụ lí hóa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</a:tr>
              <a:tr h="160193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Phản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dịch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đất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kiềm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hay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do 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H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trong dung dịch đất hoặc H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 AL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trên bề mặt keo đất gây nên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Phản ứng kiềm của đất: do đất chứa nhiều ion K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Mg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Phản ứng trung tính của đất:  [H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 = [OH</a:t>
                      </a:r>
                      <a:r>
                        <a:rPr lang="it-IT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endParaRPr lang="en-US" sz="2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901" marR="65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7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265063"/>
            <a:ext cx="5541963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635896" y="1628800"/>
            <a:ext cx="4824536" cy="1152128"/>
          </a:xfrm>
          <a:prstGeom prst="wedgeRoundRectCallout">
            <a:avLst>
              <a:gd name="adj1" fmla="val -57878"/>
              <a:gd name="adj2" fmla="val 745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8884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5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5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265063"/>
            <a:ext cx="5541963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491880" y="980728"/>
            <a:ext cx="4824536" cy="1152128"/>
          </a:xfrm>
          <a:prstGeom prst="wedgeRoundRectCallout">
            <a:avLst>
              <a:gd name="adj1" fmla="val -52135"/>
              <a:gd name="adj2" fmla="val 805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3224" y="2060848"/>
            <a:ext cx="1800200" cy="3888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 PHẦN VÀ TÍNH CHẤT CỦA DẤT TRỒNG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7560" y="1268760"/>
            <a:ext cx="489654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7560" y="2708920"/>
            <a:ext cx="489654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97560" y="4149080"/>
            <a:ext cx="489654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2473424" y="2060848"/>
            <a:ext cx="130648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6" idx="1"/>
          </p:cNvCxnSpPr>
          <p:nvPr/>
        </p:nvCxnSpPr>
        <p:spPr>
          <a:xfrm flipV="1">
            <a:off x="2473424" y="3212976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473424" y="4005064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779912" y="5589240"/>
            <a:ext cx="489654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4" idx="3"/>
          </p:cNvCxnSpPr>
          <p:nvPr/>
        </p:nvCxnSpPr>
        <p:spPr>
          <a:xfrm>
            <a:off x="2473424" y="4005064"/>
            <a:ext cx="130648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b.Phân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4.1.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9297"/>
            <a:ext cx="8899622" cy="30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83568" y="1772816"/>
            <a:ext cx="1440160" cy="1008112"/>
          </a:xfrm>
          <a:prstGeom prst="wedgeRoundRectCallout">
            <a:avLst>
              <a:gd name="adj1" fmla="val -20833"/>
              <a:gd name="adj2" fmla="val 996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699792" y="1728128"/>
            <a:ext cx="1440160" cy="1008112"/>
          </a:xfrm>
          <a:prstGeom prst="wedgeRoundRectCallout">
            <a:avLst>
              <a:gd name="adj1" fmla="val -20833"/>
              <a:gd name="adj2" fmla="val 996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32040" y="1728128"/>
            <a:ext cx="1440160" cy="1008112"/>
          </a:xfrm>
          <a:prstGeom prst="wedgeRoundRectCallout">
            <a:avLst>
              <a:gd name="adj1" fmla="val -20833"/>
              <a:gd name="adj2" fmla="val 996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236296" y="1728128"/>
            <a:ext cx="1440160" cy="1008112"/>
          </a:xfrm>
          <a:prstGeom prst="wedgeRoundRectCallout">
            <a:avLst>
              <a:gd name="adj1" fmla="val -20833"/>
              <a:gd name="adj2" fmla="val 996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" y="1196752"/>
            <a:ext cx="46005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36096" y="1844824"/>
            <a:ext cx="2880320" cy="4032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4139"/>
            <a:ext cx="4114800" cy="48791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nước,chất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60216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4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41397"/>
              </p:ext>
            </p:extLst>
          </p:nvPr>
        </p:nvGraphicFramePr>
        <p:xfrm>
          <a:off x="683568" y="1556792"/>
          <a:ext cx="7776864" cy="4608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2724"/>
                <a:gridCol w="3021310"/>
                <a:gridCol w="2592830"/>
              </a:tblGrid>
              <a:tr h="92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1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4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647339"/>
              </p:ext>
            </p:extLst>
          </p:nvPr>
        </p:nvGraphicFramePr>
        <p:xfrm>
          <a:off x="395536" y="116632"/>
          <a:ext cx="8280920" cy="67729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2128"/>
                <a:gridCol w="3605179"/>
                <a:gridCol w="3523613"/>
              </a:tblGrid>
              <a:tr h="534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US" sz="1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 anchor="ctr"/>
                </a:tc>
              </a:tr>
              <a:tr h="1530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nhau.Cây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thụ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</a:tr>
              <a:tr h="83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quyển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</a:t>
                      </a:r>
                      <a:r>
                        <a:rPr lang="en-US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cấp O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 rễ cây và hệ sinh vật đất hô hấp; cung cấp N</a:t>
                      </a:r>
                      <a:r>
                        <a:rPr lang="en-US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 qúa trình cố định đạm trong đất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</a:tr>
              <a:tr h="2040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hạt khoáng là phần cốt lõi và quan trọng nhất của chất rắn, có nguồn gốc chính là từ đá mẹ và mẫu chất.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Chất hữu cơ, có nguồn gốc từ xác sinh vật.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Quyết định các tính chất của đất chứa các chất khoáng cần thiết cho cây trồng như N, P, K và các chất dinh dưỡng khác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Quyết định các tính chất và độ phì của đất.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</a:tr>
              <a:tr h="1113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Chiếm tỉ lệ rất nhỏ trong đất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hữu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56" marR="638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43237"/>
              </p:ext>
            </p:extLst>
          </p:nvPr>
        </p:nvGraphicFramePr>
        <p:xfrm>
          <a:off x="683568" y="1844824"/>
          <a:ext cx="7992888" cy="4843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2664296"/>
                <a:gridCol w="2664296"/>
              </a:tblGrid>
              <a:tr h="13672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72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22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thoáng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72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845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977930"/>
              </p:ext>
            </p:extLst>
          </p:nvPr>
        </p:nvGraphicFramePr>
        <p:xfrm>
          <a:off x="395536" y="571790"/>
          <a:ext cx="8424936" cy="5622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84241"/>
                <a:gridCol w="2479209"/>
                <a:gridCol w="3961486"/>
              </a:tblGrid>
              <a:tr h="613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  lí học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nl-NL" sz="2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loại/Vai trò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 anchor="ctr"/>
                </a:tc>
              </a:tr>
              <a:tr h="899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phần cơ giới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Là tỉ lệ % các cấp hạt cát, limon(bụi) và  sét có trong </a:t>
                      </a:r>
                      <a:r>
                        <a:rPr lang="nl-NL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Phân loại: 3 loại chính: đất cát, thịt, sét.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thit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limon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sét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</a:tr>
              <a:tr h="919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 thoáng khí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 khả  năng di chuyển của không khí qua các tầng đất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Quyết định tốc độ trao đổi khí giữa đất và khí quyển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</a:tr>
              <a:tr h="919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 năng giữ nước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 nước mà đất có thể giữ </a:t>
                      </a:r>
                      <a:r>
                        <a:rPr lang="nl-NL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 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nl-NL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 trồng sử dụng được</a:t>
                      </a: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01" marR="65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687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BÀI 4</vt:lpstr>
      <vt:lpstr>NỘI DUNG BÀI HỌC</vt:lpstr>
      <vt:lpstr>Em hãy nhận xét về hình thái của phẫu diện một số loại đất trồng trong hình 4.1. </vt:lpstr>
      <vt:lpstr>1. Khái niệm đất trồng</vt:lpstr>
      <vt:lpstr>PowerPoint Presentation</vt:lpstr>
      <vt:lpstr>2. Thành phần của đất trồng </vt:lpstr>
      <vt:lpstr>PowerPoint Presentation</vt:lpstr>
      <vt:lpstr>3. Một số tính chất của đất trồng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Độ phì nhiêu của đất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</dc:title>
  <dc:creator>Van Huu</dc:creator>
  <cp:lastModifiedBy>Administrator</cp:lastModifiedBy>
  <cp:revision>24</cp:revision>
  <dcterms:created xsi:type="dcterms:W3CDTF">2022-09-08T12:45:55Z</dcterms:created>
  <dcterms:modified xsi:type="dcterms:W3CDTF">2024-06-17T10:00:03Z</dcterms:modified>
</cp:coreProperties>
</file>