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74" r:id="rId2"/>
    <p:sldId id="314" r:id="rId3"/>
    <p:sldId id="375" r:id="rId4"/>
    <p:sldId id="270" r:id="rId5"/>
    <p:sldId id="272" r:id="rId6"/>
    <p:sldId id="287" r:id="rId7"/>
    <p:sldId id="275" r:id="rId8"/>
    <p:sldId id="427" r:id="rId9"/>
    <p:sldId id="428" r:id="rId10"/>
    <p:sldId id="426" r:id="rId11"/>
    <p:sldId id="277" r:id="rId12"/>
    <p:sldId id="315" r:id="rId13"/>
    <p:sldId id="377" r:id="rId14"/>
    <p:sldId id="378" r:id="rId15"/>
    <p:sldId id="424" r:id="rId16"/>
    <p:sldId id="382" r:id="rId17"/>
    <p:sldId id="425" r:id="rId18"/>
    <p:sldId id="380" r:id="rId19"/>
    <p:sldId id="381" r:id="rId20"/>
    <p:sldId id="376"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Amasis MT Pro Black" panose="020B0604020202020204" charset="0"/>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A5872F-F92E-4EE4-8787-E298A83E751B}">
          <p14:sldIdLst>
            <p14:sldId id="274"/>
            <p14:sldId id="314"/>
            <p14:sldId id="375"/>
            <p14:sldId id="270"/>
            <p14:sldId id="272"/>
            <p14:sldId id="287"/>
            <p14:sldId id="275"/>
            <p14:sldId id="427"/>
            <p14:sldId id="428"/>
            <p14:sldId id="426"/>
            <p14:sldId id="277"/>
            <p14:sldId id="315"/>
            <p14:sldId id="377"/>
            <p14:sldId id="378"/>
            <p14:sldId id="424"/>
            <p14:sldId id="382"/>
            <p14:sldId id="425"/>
            <p14:sldId id="380"/>
            <p14:sldId id="381"/>
            <p14:sldId id="3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797"/>
    <a:srgbClr val="901829"/>
    <a:srgbClr val="CCCCFF"/>
    <a:srgbClr val="FFFF99"/>
    <a:srgbClr val="FBF2E1"/>
    <a:srgbClr val="FBE2C4"/>
    <a:srgbClr val="C7DBD9"/>
    <a:srgbClr val="133D31"/>
    <a:srgbClr val="F9BAA9"/>
    <a:srgbClr val="8999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624"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DBF22-8B96-4019-A8C9-ECD5B610902C}" type="datetimeFigureOut">
              <a:rPr lang="en-US" smtClean="0"/>
              <a:t>06/17/2024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651AC-E927-4939-92BA-D4443246D8A4}" type="slidenum">
              <a:rPr lang="en-US" smtClean="0"/>
              <a:t>‹#›</a:t>
            </a:fld>
            <a:endParaRPr lang="en-US"/>
          </a:p>
        </p:txBody>
      </p:sp>
    </p:spTree>
    <p:extLst>
      <p:ext uri="{BB962C8B-B14F-4D97-AF65-F5344CB8AC3E}">
        <p14:creationId xmlns:p14="http://schemas.microsoft.com/office/powerpoint/2010/main" val="71783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651AC-E927-4939-92BA-D4443246D8A4}" type="slidenum">
              <a:rPr lang="en-US" smtClean="0"/>
              <a:t>16</a:t>
            </a:fld>
            <a:endParaRPr lang="en-US"/>
          </a:p>
        </p:txBody>
      </p:sp>
    </p:spTree>
    <p:extLst>
      <p:ext uri="{BB962C8B-B14F-4D97-AF65-F5344CB8AC3E}">
        <p14:creationId xmlns:p14="http://schemas.microsoft.com/office/powerpoint/2010/main" val="134783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06/17/2024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06/17/2024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svg"/><Relationship Id="rId7"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3D31"/>
        </a:solidFill>
        <a:effectLst/>
      </p:bgPr>
    </p:bg>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xmlns="" id="{8F610C3B-8FF4-FA99-2E51-37BFAC5B8FA8}"/>
              </a:ext>
            </a:extLst>
          </p:cNvPr>
          <p:cNvSpPr/>
          <p:nvPr/>
        </p:nvSpPr>
        <p:spPr>
          <a:xfrm>
            <a:off x="360172" y="389416"/>
            <a:ext cx="17567656" cy="9508168"/>
          </a:xfrm>
          <a:custGeom>
            <a:avLst/>
            <a:gdLst/>
            <a:ahLst/>
            <a:cxnLst/>
            <a:rect l="l" t="t" r="r" b="b"/>
            <a:pathLst>
              <a:path w="4573908" h="2475543">
                <a:moveTo>
                  <a:pt x="11899" y="0"/>
                </a:moveTo>
                <a:lnTo>
                  <a:pt x="4562010" y="0"/>
                </a:lnTo>
                <a:cubicBezTo>
                  <a:pt x="4565165" y="0"/>
                  <a:pt x="4568192" y="1254"/>
                  <a:pt x="4570423" y="3485"/>
                </a:cubicBezTo>
                <a:cubicBezTo>
                  <a:pt x="4572655" y="5716"/>
                  <a:pt x="4573908" y="8743"/>
                  <a:pt x="4573908" y="11899"/>
                </a:cubicBezTo>
                <a:lnTo>
                  <a:pt x="4573908" y="2463644"/>
                </a:lnTo>
                <a:cubicBezTo>
                  <a:pt x="4573908" y="2470216"/>
                  <a:pt x="4568581" y="2475543"/>
                  <a:pt x="4562010" y="2475543"/>
                </a:cubicBezTo>
                <a:lnTo>
                  <a:pt x="11899" y="2475543"/>
                </a:lnTo>
                <a:cubicBezTo>
                  <a:pt x="8743" y="2475543"/>
                  <a:pt x="5716" y="2474289"/>
                  <a:pt x="3485" y="2472058"/>
                </a:cubicBezTo>
                <a:cubicBezTo>
                  <a:pt x="1254" y="2469826"/>
                  <a:pt x="0" y="2466800"/>
                  <a:pt x="0" y="2463644"/>
                </a:cubicBezTo>
                <a:lnTo>
                  <a:pt x="0" y="11899"/>
                </a:lnTo>
                <a:cubicBezTo>
                  <a:pt x="0" y="8743"/>
                  <a:pt x="1254" y="5716"/>
                  <a:pt x="3485" y="3485"/>
                </a:cubicBezTo>
                <a:cubicBezTo>
                  <a:pt x="5716" y="1254"/>
                  <a:pt x="8743" y="0"/>
                  <a:pt x="11899" y="0"/>
                </a:cubicBezTo>
                <a:close/>
              </a:path>
            </a:pathLst>
          </a:custGeom>
          <a:solidFill>
            <a:schemeClr val="bg1"/>
          </a:solidFill>
        </p:spPr>
        <p:txBody>
          <a:bodyPr/>
          <a:lstStyle/>
          <a:p>
            <a:endParaRPr lang="en-US"/>
          </a:p>
        </p:txBody>
      </p:sp>
      <p:sp>
        <p:nvSpPr>
          <p:cNvPr id="10" name="TextBox 9">
            <a:extLst>
              <a:ext uri="{FF2B5EF4-FFF2-40B4-BE49-F238E27FC236}">
                <a16:creationId xmlns:a16="http://schemas.microsoft.com/office/drawing/2014/main" xmlns="" id="{9EE3D72C-CE08-0179-C282-F6CC4F37C149}"/>
              </a:ext>
            </a:extLst>
          </p:cNvPr>
          <p:cNvSpPr txBox="1"/>
          <p:nvPr/>
        </p:nvSpPr>
        <p:spPr>
          <a:xfrm>
            <a:off x="4914900" y="621149"/>
            <a:ext cx="8458200" cy="1015663"/>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KHỞI ĐỘNG </a:t>
            </a:r>
          </a:p>
        </p:txBody>
      </p:sp>
      <p:grpSp>
        <p:nvGrpSpPr>
          <p:cNvPr id="8" name="Group 7">
            <a:extLst>
              <a:ext uri="{FF2B5EF4-FFF2-40B4-BE49-F238E27FC236}">
                <a16:creationId xmlns:a16="http://schemas.microsoft.com/office/drawing/2014/main" xmlns="" id="{E907D821-C8AE-328C-0C6F-D129E1F81B85}"/>
              </a:ext>
            </a:extLst>
          </p:cNvPr>
          <p:cNvGrpSpPr/>
          <p:nvPr/>
        </p:nvGrpSpPr>
        <p:grpSpPr>
          <a:xfrm>
            <a:off x="0" y="876300"/>
            <a:ext cx="10849864" cy="4539630"/>
            <a:chOff x="7072919" y="-66761"/>
            <a:chExt cx="7646571" cy="4539630"/>
          </a:xfrm>
        </p:grpSpPr>
        <p:sp>
          <p:nvSpPr>
            <p:cNvPr id="3" name="Speech Bubble: Rectangle 2">
              <a:extLst>
                <a:ext uri="{FF2B5EF4-FFF2-40B4-BE49-F238E27FC236}">
                  <a16:creationId xmlns:a16="http://schemas.microsoft.com/office/drawing/2014/main" xmlns="" id="{14CD8897-3E54-21EC-F930-EFC1355B6FFE}"/>
                </a:ext>
              </a:extLst>
            </p:cNvPr>
            <p:cNvSpPr/>
            <p:nvPr/>
          </p:nvSpPr>
          <p:spPr>
            <a:xfrm>
              <a:off x="7602887" y="1715903"/>
              <a:ext cx="6955496" cy="2756966"/>
            </a:xfrm>
            <a:prstGeom prst="wedgeRectCallout">
              <a:avLst>
                <a:gd name="adj1" fmla="val -73477"/>
                <a:gd name="adj2" fmla="val 54762"/>
              </a:avLst>
            </a:prstGeom>
            <a:solidFill>
              <a:srgbClr val="FBF2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7">
              <a:extLst>
                <a:ext uri="{FF2B5EF4-FFF2-40B4-BE49-F238E27FC236}">
                  <a16:creationId xmlns:a16="http://schemas.microsoft.com/office/drawing/2014/main" xmlns="" id="{CF86B16B-FC60-21F2-E01A-440073D89B44}"/>
                </a:ext>
              </a:extLst>
            </p:cNvPr>
            <p:cNvSpPr/>
            <p:nvPr/>
          </p:nvSpPr>
          <p:spPr>
            <a:xfrm>
              <a:off x="7072919" y="-66761"/>
              <a:ext cx="1879600" cy="1949107"/>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xmlns="" id="{27FE3E19-ACAB-AC02-085C-E0937D1E00F2}"/>
                </a:ext>
              </a:extLst>
            </p:cNvPr>
            <p:cNvSpPr txBox="1"/>
            <p:nvPr/>
          </p:nvSpPr>
          <p:spPr>
            <a:xfrm>
              <a:off x="7716625" y="1660134"/>
              <a:ext cx="7002865" cy="2677656"/>
            </a:xfrm>
            <a:prstGeom prst="rect">
              <a:avLst/>
            </a:prstGeom>
            <a:noFill/>
          </p:spPr>
          <p:txBody>
            <a:bodyPr wrap="square">
              <a:spAutoFit/>
            </a:bodyPr>
            <a:lstStyle/>
            <a:p>
              <a:pPr algn="just">
                <a:lnSpc>
                  <a:spcPct val="150000"/>
                </a:lnSpc>
              </a:pPr>
              <a:r>
                <a:rPr lang="en-US" sz="2800" i="1" dirty="0">
                  <a:latin typeface="Arial" panose="020B0604020202020204" pitchFamily="34" charset="0"/>
                  <a:cs typeface="Arial" panose="020B0604020202020204" pitchFamily="34" charset="0"/>
                </a:rPr>
                <a:t>Hãy quan sát các hình ảnh sau và trả lời các câu hỏi:</a:t>
              </a:r>
            </a:p>
            <a:p>
              <a:pPr algn="just">
                <a:lnSpc>
                  <a:spcPct val="150000"/>
                </a:lnSpc>
              </a:pPr>
              <a:r>
                <a:rPr lang="en-US" sz="2800" i="1" dirty="0">
                  <a:latin typeface="Arial" panose="020B0604020202020204" pitchFamily="34" charset="0"/>
                  <a:cs typeface="Arial" panose="020B0604020202020204" pitchFamily="34" charset="0"/>
                </a:rPr>
                <a:t>1. Quy trình chăn nuôi là gì?</a:t>
              </a:r>
            </a:p>
            <a:p>
              <a:pPr algn="just">
                <a:lnSpc>
                  <a:spcPct val="150000"/>
                </a:lnSpc>
              </a:pPr>
              <a:r>
                <a:rPr lang="en-US" sz="2800" i="1" dirty="0">
                  <a:latin typeface="Arial" panose="020B0604020202020204" pitchFamily="34" charset="0"/>
                  <a:cs typeface="Arial" panose="020B0604020202020204" pitchFamily="34" charset="0"/>
                </a:rPr>
                <a:t>2. Xác định các biện pháp kĩ thuật trong quy trình chăn nuôi</a:t>
              </a:r>
              <a:r>
                <a:rPr lang="en-US" sz="2800" dirty="0">
                  <a:latin typeface="Arial" panose="020B0604020202020204" pitchFamily="34" charset="0"/>
                  <a:cs typeface="Arial" panose="020B0604020202020204" pitchFamily="34" charset="0"/>
                </a:rPr>
                <a:t>.</a:t>
              </a:r>
            </a:p>
            <a:p>
              <a:pPr algn="just">
                <a:lnSpc>
                  <a:spcPct val="150000"/>
                </a:lnSpc>
              </a:pPr>
              <a:r>
                <a:rPr lang="en-US" sz="2800" dirty="0">
                  <a:latin typeface="Arial" panose="020B0604020202020204" pitchFamily="34" charset="0"/>
                  <a:cs typeface="Arial" panose="020B0604020202020204" pitchFamily="34" charset="0"/>
                </a:rPr>
                <a:t>3. Tại sao cần chăn nuôi theo quy trình?</a:t>
              </a:r>
            </a:p>
          </p:txBody>
        </p:sp>
      </p:grpSp>
      <p:pic>
        <p:nvPicPr>
          <p:cNvPr id="9" name="Picture 8" descr="Phát triển chăn nuôi bò: Từ truyền thống đến chuỗi giá trị sản phẩm - Báo  Quảng Bình điện tử"/>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03058" y="1636812"/>
            <a:ext cx="4827541" cy="3453537"/>
          </a:xfrm>
          <a:prstGeom prst="rect">
            <a:avLst/>
          </a:prstGeom>
          <a:noFill/>
          <a:ln>
            <a:noFill/>
          </a:ln>
        </p:spPr>
      </p:pic>
      <p:pic>
        <p:nvPicPr>
          <p:cNvPr id="11" name="Picture 10" descr="Ngành Chăn nuôi: Ngành học thiết yếu cho đời sống hiện đạ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63600" y="4545744"/>
            <a:ext cx="4358020" cy="3264756"/>
          </a:xfrm>
          <a:prstGeom prst="rect">
            <a:avLst/>
          </a:prstGeom>
          <a:noFill/>
          <a:ln>
            <a:noFill/>
          </a:ln>
        </p:spPr>
      </p:pic>
      <p:pic>
        <p:nvPicPr>
          <p:cNvPr id="12" name="Picture 11" descr="Kỹ thuật nuôi gà công nghiệp đạt hiệu quả kinh tế cao - TraceVerifie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599" y="6127446"/>
            <a:ext cx="5252389" cy="3283254"/>
          </a:xfrm>
          <a:prstGeom prst="rect">
            <a:avLst/>
          </a:prstGeom>
          <a:noFill/>
          <a:ln>
            <a:noFill/>
          </a:ln>
        </p:spPr>
      </p:pic>
      <p:pic>
        <p:nvPicPr>
          <p:cNvPr id="13" name="Picture 12" descr="Kiến thức chăn nuôi gà thả vườn cơ bản - Gà Thả Vườ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9389" y="6127446"/>
            <a:ext cx="5110811" cy="3283254"/>
          </a:xfrm>
          <a:prstGeom prst="rect">
            <a:avLst/>
          </a:prstGeom>
          <a:noFill/>
          <a:ln>
            <a:noFill/>
          </a:ln>
        </p:spPr>
      </p:pic>
    </p:spTree>
    <p:extLst>
      <p:ext uri="{BB962C8B-B14F-4D97-AF65-F5344CB8AC3E}">
        <p14:creationId xmlns:p14="http://schemas.microsoft.com/office/powerpoint/2010/main" val="287722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52A32171-3FB6-AA63-2E9F-2D6CEBF8DA7C}"/>
              </a:ext>
            </a:extLst>
          </p:cNvPr>
          <p:cNvCxnSpPr/>
          <p:nvPr/>
        </p:nvCxnSpPr>
        <p:spPr>
          <a:xfrm>
            <a:off x="-723900" y="9791700"/>
            <a:ext cx="197358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52600" y="1104900"/>
            <a:ext cx="12772292" cy="5909807"/>
          </a:xfrm>
          <a:prstGeom prst="rect">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i="1" dirty="0">
                <a:solidFill>
                  <a:schemeClr val="tx1"/>
                </a:solidFill>
                <a:latin typeface="Arial" panose="020B0604020202020204" pitchFamily="34" charset="0"/>
                <a:cs typeface="Arial" panose="020B0604020202020204" pitchFamily="34" charset="0"/>
              </a:rPr>
              <a:t>Trả lời câu hỏi: </a:t>
            </a:r>
            <a:r>
              <a:rPr lang="en-US" sz="4000" i="1" dirty="0">
                <a:solidFill>
                  <a:schemeClr val="tx1"/>
                </a:solidFill>
                <a:latin typeface="Arial" panose="020B0604020202020204" pitchFamily="34" charset="0"/>
                <a:cs typeface="Arial" panose="020B0604020202020204" pitchFamily="34" charset="0"/>
              </a:rPr>
              <a:t>Em hãy nêu </a:t>
            </a:r>
            <a:r>
              <a:rPr lang="vi-VN" sz="4000" i="1" dirty="0">
                <a:solidFill>
                  <a:schemeClr val="tx1"/>
                </a:solidFill>
                <a:latin typeface="Arial" panose="020B0604020202020204" pitchFamily="34" charset="0"/>
                <a:cs typeface="Arial" panose="020B0604020202020204" pitchFamily="34" charset="0"/>
              </a:rPr>
              <a:t>các kĩ thuật nuôi dưỡng và chăm sóc lợn</a:t>
            </a:r>
            <a:r>
              <a:rPr lang="en-US" sz="4000" i="1" dirty="0">
                <a:solidFill>
                  <a:schemeClr val="tx1"/>
                </a:solidFill>
                <a:latin typeface="Arial" panose="020B0604020202020204" pitchFamily="34" charset="0"/>
                <a:cs typeface="Arial" panose="020B0604020202020204" pitchFamily="34" charset="0"/>
              </a:rPr>
              <a:t> thịt</a:t>
            </a:r>
            <a:r>
              <a:rPr lang="vi-VN" sz="4000" i="1" dirty="0">
                <a:solidFill>
                  <a:schemeClr val="tx1"/>
                </a:solidFill>
                <a:latin typeface="Arial" panose="020B0604020202020204" pitchFamily="34" charset="0"/>
                <a:cs typeface="Arial" panose="020B0604020202020204" pitchFamily="34" charset="0"/>
              </a:rPr>
              <a:t>. </a:t>
            </a:r>
            <a:r>
              <a:rPr lang="en-US" sz="4000" i="1" dirty="0">
                <a:solidFill>
                  <a:schemeClr val="tx1"/>
                </a:solidFill>
                <a:latin typeface="Arial" panose="020B0604020202020204" pitchFamily="34" charset="0"/>
                <a:cs typeface="Arial" panose="020B0604020202020204" pitchFamily="34" charset="0"/>
              </a:rPr>
              <a:t> </a:t>
            </a:r>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868400" y="3319031"/>
            <a:ext cx="3434559" cy="6472669"/>
          </a:xfrm>
          <a:prstGeom prst="rect">
            <a:avLst/>
          </a:prstGeom>
        </p:spPr>
      </p:pic>
    </p:spTree>
    <p:extLst>
      <p:ext uri="{BB962C8B-B14F-4D97-AF65-F5344CB8AC3E}">
        <p14:creationId xmlns:p14="http://schemas.microsoft.com/office/powerpoint/2010/main" val="178325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99985"/>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A98368CE-2ED8-8CE3-1D40-F76842396137}"/>
              </a:ext>
            </a:extLst>
          </p:cNvPr>
          <p:cNvSpPr/>
          <p:nvPr/>
        </p:nvSpPr>
        <p:spPr>
          <a:xfrm>
            <a:off x="-2133600" y="2004550"/>
            <a:ext cx="21564600" cy="63809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xmlns="" id="{52A32171-3FB6-AA63-2E9F-2D6CEBF8DA7C}"/>
              </a:ext>
            </a:extLst>
          </p:cNvPr>
          <p:cNvCxnSpPr/>
          <p:nvPr/>
        </p:nvCxnSpPr>
        <p:spPr>
          <a:xfrm>
            <a:off x="-723900" y="9791700"/>
            <a:ext cx="197358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2CD6DBF3-A33B-786B-76D3-0F4D845AAED0}"/>
              </a:ext>
            </a:extLst>
          </p:cNvPr>
          <p:cNvSpPr txBox="1"/>
          <p:nvPr/>
        </p:nvSpPr>
        <p:spPr>
          <a:xfrm>
            <a:off x="8569949" y="2030389"/>
            <a:ext cx="8575051" cy="5632311"/>
          </a:xfrm>
          <a:prstGeom prst="rect">
            <a:avLst/>
          </a:prstGeom>
          <a:noFill/>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Dựa vào đặc điểm sinh lí, quy luật sinh trưởng của lợn, quy trình nuôi dưỡng, chăm sóc lợn thịt được chia thành</a:t>
            </a:r>
            <a:r>
              <a:rPr lang="vi-VN" sz="4000" b="1" dirty="0">
                <a:latin typeface="Arial" panose="020B0604020202020204" pitchFamily="34" charset="0"/>
                <a:cs typeface="Arial" panose="020B0604020202020204" pitchFamily="34" charset="0"/>
              </a:rPr>
              <a:t> 3 giai đoạn</a:t>
            </a:r>
            <a:r>
              <a:rPr lang="vi-VN" sz="4000" dirty="0">
                <a:latin typeface="Arial" panose="020B0604020202020204" pitchFamily="34" charset="0"/>
                <a:cs typeface="Arial" panose="020B0604020202020204" pitchFamily="34" charset="0"/>
              </a:rPr>
              <a:t>: </a:t>
            </a:r>
            <a:r>
              <a:rPr lang="vi-VN" sz="4000" i="1" dirty="0">
                <a:latin typeface="Arial" panose="020B0604020202020204" pitchFamily="34" charset="0"/>
                <a:cs typeface="Arial" panose="020B0604020202020204" pitchFamily="34" charset="0"/>
              </a:rPr>
              <a:t>giai đoạn sau cai sữa, giai đoạn lợn choai và giai đoạn vỗ béo đến xuất chuồng.</a:t>
            </a:r>
            <a:endParaRPr lang="en-US" sz="4000" i="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63875" y="27214"/>
            <a:ext cx="7000224" cy="4819331"/>
          </a:xfrm>
          <a:prstGeom prst="rect">
            <a:avLst/>
          </a:prstGeom>
        </p:spPr>
      </p:pic>
      <p:pic>
        <p:nvPicPr>
          <p:cNvPr id="5" name="Picture 4"/>
          <p:cNvPicPr>
            <a:picLocks noChangeAspect="1"/>
          </p:cNvPicPr>
          <p:nvPr/>
        </p:nvPicPr>
        <p:blipFill>
          <a:blip r:embed="rId3"/>
          <a:stretch>
            <a:fillRect/>
          </a:stretch>
        </p:blipFill>
        <p:spPr>
          <a:xfrm>
            <a:off x="0" y="4830396"/>
            <a:ext cx="7982391" cy="4852557"/>
          </a:xfrm>
          <a:prstGeom prst="rect">
            <a:avLst/>
          </a:prstGeom>
        </p:spPr>
      </p:pic>
    </p:spTree>
    <p:extLst>
      <p:ext uri="{BB962C8B-B14F-4D97-AF65-F5344CB8AC3E}">
        <p14:creationId xmlns:p14="http://schemas.microsoft.com/office/powerpoint/2010/main" val="275704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28600" y="235242"/>
            <a:ext cx="6324600" cy="82067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xmlns="" id="{52A32171-3FB6-AA63-2E9F-2D6CEBF8DA7C}"/>
              </a:ext>
            </a:extLst>
          </p:cNvPr>
          <p:cNvCxnSpPr/>
          <p:nvPr/>
        </p:nvCxnSpPr>
        <p:spPr>
          <a:xfrm>
            <a:off x="-723900" y="9791700"/>
            <a:ext cx="197358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739B44E4-AB9A-A2F4-402E-3AD9C80AFD40}"/>
              </a:ext>
            </a:extLst>
          </p:cNvPr>
          <p:cNvSpPr/>
          <p:nvPr/>
        </p:nvSpPr>
        <p:spPr>
          <a:xfrm>
            <a:off x="2362200" y="1416376"/>
            <a:ext cx="13944600" cy="1606153"/>
          </a:xfrm>
          <a:prstGeom prst="rect">
            <a:avLst/>
          </a:prstGeom>
          <a:solidFill>
            <a:srgbClr val="C7DBD9"/>
          </a:solidFill>
          <a:ln>
            <a:solidFill>
              <a:srgbClr val="C7DB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dirty="0">
                <a:solidFill>
                  <a:schemeClr val="tx1"/>
                </a:solidFill>
              </a:rPr>
              <a:t>Chế độ dinh dưỡng được cung cấp phù hợp theo từng giai đoạn của lợn (Hình 18</a:t>
            </a:r>
            <a:r>
              <a:rPr lang="en-US" sz="3600" dirty="0">
                <a:solidFill>
                  <a:schemeClr val="tx1"/>
                </a:solidFill>
              </a:rPr>
              <a:t>.</a:t>
            </a:r>
            <a:r>
              <a:rPr lang="vi-VN" sz="3600" dirty="0">
                <a:solidFill>
                  <a:schemeClr val="tx1"/>
                </a:solidFill>
              </a:rPr>
              <a:t>1)</a:t>
            </a:r>
            <a:endParaRPr lang="en-US" sz="3600" dirty="0">
              <a:solidFill>
                <a:schemeClr val="tx1"/>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438" t="16779" r="7235" b="23424"/>
          <a:stretch/>
        </p:blipFill>
        <p:spPr>
          <a:xfrm>
            <a:off x="1600200" y="3421090"/>
            <a:ext cx="15459073" cy="5889172"/>
          </a:xfrm>
          <a:prstGeom prst="rect">
            <a:avLst/>
          </a:prstGeom>
        </p:spPr>
      </p:pic>
      <p:sp>
        <p:nvSpPr>
          <p:cNvPr id="3" name="Rectangle 2"/>
          <p:cNvSpPr/>
          <p:nvPr/>
        </p:nvSpPr>
        <p:spPr>
          <a:xfrm>
            <a:off x="0" y="235241"/>
            <a:ext cx="5719207" cy="923330"/>
          </a:xfrm>
          <a:prstGeom prst="rect">
            <a:avLst/>
          </a:prstGeom>
          <a:ln>
            <a:noFill/>
          </a:ln>
        </p:spPr>
        <p:txBody>
          <a:bodyPr wrap="square" anchor="ctr">
            <a:spAutoFit/>
          </a:bodyPr>
          <a:lstStyle/>
          <a:p>
            <a:pPr algn="ctr">
              <a:lnSpc>
                <a:spcPct val="150000"/>
              </a:lnSpc>
            </a:pPr>
            <a:r>
              <a:rPr lang="vi-VN" sz="3600" b="1" dirty="0">
                <a:solidFill>
                  <a:srgbClr val="C00000"/>
                </a:solidFill>
              </a:rPr>
              <a:t>(1) Kĩ thuật nuôi dưỡng</a:t>
            </a:r>
          </a:p>
        </p:txBody>
      </p:sp>
    </p:spTree>
    <p:extLst>
      <p:ext uri="{BB962C8B-B14F-4D97-AF65-F5344CB8AC3E}">
        <p14:creationId xmlns:p14="http://schemas.microsoft.com/office/powerpoint/2010/main" val="224719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28600" y="235242"/>
            <a:ext cx="6324600" cy="820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xmlns="" id="{52A32171-3FB6-AA63-2E9F-2D6CEBF8DA7C}"/>
              </a:ext>
            </a:extLst>
          </p:cNvPr>
          <p:cNvCxnSpPr/>
          <p:nvPr/>
        </p:nvCxnSpPr>
        <p:spPr>
          <a:xfrm>
            <a:off x="-723900" y="9791700"/>
            <a:ext cx="197358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197141"/>
            <a:ext cx="5719207" cy="820674"/>
          </a:xfrm>
          <a:prstGeom prst="rect">
            <a:avLst/>
          </a:prstGeom>
        </p:spPr>
        <p:txBody>
          <a:bodyPr wrap="square" anchor="ctr">
            <a:spAutoFit/>
          </a:bodyPr>
          <a:lstStyle/>
          <a:p>
            <a:pPr algn="ctr">
              <a:lnSpc>
                <a:spcPct val="150000"/>
              </a:lnSpc>
            </a:pPr>
            <a:r>
              <a:rPr lang="vi-VN" sz="3600" b="1" dirty="0">
                <a:solidFill>
                  <a:srgbClr val="C00000"/>
                </a:solidFill>
                <a:latin typeface="Arial" panose="020B0604020202020204" pitchFamily="34" charset="0"/>
                <a:cs typeface="Arial" panose="020B0604020202020204" pitchFamily="34" charset="0"/>
              </a:rPr>
              <a:t>(</a:t>
            </a:r>
            <a:r>
              <a:rPr lang="en-US" sz="3600" b="1" dirty="0">
                <a:solidFill>
                  <a:srgbClr val="C00000"/>
                </a:solidFill>
                <a:latin typeface="Arial" panose="020B0604020202020204" pitchFamily="34" charset="0"/>
                <a:cs typeface="Arial" panose="020B0604020202020204" pitchFamily="34" charset="0"/>
              </a:rPr>
              <a:t>2</a:t>
            </a:r>
            <a:r>
              <a:rPr lang="vi-VN" sz="3600" b="1" dirty="0">
                <a:solidFill>
                  <a:srgbClr val="C00000"/>
                </a:solidFill>
                <a:latin typeface="Arial" panose="020B0604020202020204" pitchFamily="34" charset="0"/>
                <a:cs typeface="Arial" panose="020B0604020202020204" pitchFamily="34" charset="0"/>
              </a:rPr>
              <a:t>) Kĩ thuật </a:t>
            </a:r>
            <a:r>
              <a:rPr lang="en-US" sz="3600" b="1" dirty="0">
                <a:solidFill>
                  <a:srgbClr val="C00000"/>
                </a:solidFill>
                <a:latin typeface="Arial" panose="020B0604020202020204" pitchFamily="34" charset="0"/>
                <a:cs typeface="Arial" panose="020B0604020202020204" pitchFamily="34" charset="0"/>
              </a:rPr>
              <a:t>chăm sóc</a:t>
            </a:r>
            <a:endParaRPr lang="vi-VN" sz="3600" b="1" dirty="0">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916502" y="1905000"/>
            <a:ext cx="5865298" cy="7391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dirty="0">
                <a:solidFill>
                  <a:schemeClr val="tx1"/>
                </a:solidFill>
              </a:rPr>
              <a:t>Phân lô, phân đàn: </a:t>
            </a:r>
            <a:endParaRPr lang="en-US" sz="3200" b="1" dirty="0">
              <a:solidFill>
                <a:schemeClr val="tx1"/>
              </a:solidFill>
            </a:endParaRPr>
          </a:p>
          <a:p>
            <a:pPr marL="457200" indent="-457200" algn="just">
              <a:lnSpc>
                <a:spcPct val="150000"/>
              </a:lnSpc>
              <a:buFont typeface="Arial" panose="020B0604020202020204" pitchFamily="34" charset="0"/>
              <a:buChar char="•"/>
            </a:pPr>
            <a:r>
              <a:rPr lang="vi-VN" sz="3200" dirty="0">
                <a:solidFill>
                  <a:schemeClr val="tx1"/>
                </a:solidFill>
              </a:rPr>
              <a:t>Lợn con sau khi cai sữa sẽ được phân lô, phân đàn để tiện nuôi dưỡng, chăm sóc. </a:t>
            </a:r>
            <a:endParaRPr lang="en-US" sz="3200" dirty="0">
              <a:solidFill>
                <a:schemeClr val="tx1"/>
              </a:solidFill>
            </a:endParaRPr>
          </a:p>
          <a:p>
            <a:pPr marL="457200" indent="-457200" algn="just">
              <a:lnSpc>
                <a:spcPct val="150000"/>
              </a:lnSpc>
              <a:buFont typeface="Arial" panose="020B0604020202020204" pitchFamily="34" charset="0"/>
              <a:buChar char="•"/>
            </a:pPr>
            <a:r>
              <a:rPr lang="vi-VN" sz="3200" dirty="0">
                <a:solidFill>
                  <a:schemeClr val="tx1"/>
                </a:solidFill>
              </a:rPr>
              <a:t>Khi ghép đàn cần chú ý tránh để lợn phân biệt đàn và cắn nhau. </a:t>
            </a:r>
            <a:endParaRPr lang="en-US" sz="3200" dirty="0">
              <a:solidFill>
                <a:schemeClr val="tx1"/>
              </a:solidFill>
            </a:endParaRPr>
          </a:p>
          <a:p>
            <a:pPr marL="457200" indent="-457200" algn="just">
              <a:lnSpc>
                <a:spcPct val="150000"/>
              </a:lnSpc>
              <a:buFont typeface="Arial" panose="020B0604020202020204" pitchFamily="34" charset="0"/>
              <a:buChar char="•"/>
            </a:pPr>
            <a:r>
              <a:rPr lang="vi-VN" sz="3200" dirty="0">
                <a:solidFill>
                  <a:schemeClr val="tx1"/>
                </a:solidFill>
              </a:rPr>
              <a:t>Khi phân đàn, cần đảm bảo khối lượng lợn trong cùng một lô.</a:t>
            </a:r>
            <a:endParaRPr lang="en-US" sz="3200" dirty="0">
              <a:solidFill>
                <a:schemeClr val="tx1"/>
              </a:solidFill>
            </a:endParaRPr>
          </a:p>
        </p:txBody>
      </p:sp>
      <p:sp>
        <p:nvSpPr>
          <p:cNvPr id="10" name="Rectangle 9"/>
          <p:cNvSpPr/>
          <p:nvPr/>
        </p:nvSpPr>
        <p:spPr>
          <a:xfrm>
            <a:off x="7239000" y="1905000"/>
            <a:ext cx="5257801" cy="7391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dirty="0">
                <a:solidFill>
                  <a:schemeClr val="tx1"/>
                </a:solidFill>
              </a:rPr>
              <a:t>Mật độ nuôi</a:t>
            </a:r>
            <a:r>
              <a:rPr lang="vi-VN" sz="3200" dirty="0">
                <a:solidFill>
                  <a:schemeClr val="tx1"/>
                </a:solidFill>
              </a:rPr>
              <a:t>: </a:t>
            </a:r>
            <a:endParaRPr lang="en-US" sz="3200" dirty="0">
              <a:solidFill>
                <a:schemeClr val="tx1"/>
              </a:solidFill>
            </a:endParaRPr>
          </a:p>
          <a:p>
            <a:pPr marL="457200" indent="-457200" algn="just">
              <a:lnSpc>
                <a:spcPct val="150000"/>
              </a:lnSpc>
              <a:buFont typeface="Arial" panose="020B0604020202020204" pitchFamily="34" charset="0"/>
              <a:buChar char="•"/>
            </a:pPr>
            <a:r>
              <a:rPr lang="vi-VN" sz="3200" dirty="0">
                <a:solidFill>
                  <a:schemeClr val="tx1"/>
                </a:solidFill>
              </a:rPr>
              <a:t>0,4 – 0,5 m2/con đối với lợn có khối lượng 10–35 kg</a:t>
            </a:r>
            <a:endParaRPr lang="en-US" sz="3200" dirty="0">
              <a:solidFill>
                <a:schemeClr val="tx1"/>
              </a:solidFill>
            </a:endParaRPr>
          </a:p>
          <a:p>
            <a:pPr marL="457200" indent="-457200" algn="just">
              <a:lnSpc>
                <a:spcPct val="150000"/>
              </a:lnSpc>
              <a:buFont typeface="Arial" panose="020B0604020202020204" pitchFamily="34" charset="0"/>
              <a:buChar char="•"/>
            </a:pPr>
            <a:r>
              <a:rPr lang="vi-VN" sz="3200" dirty="0">
                <a:solidFill>
                  <a:schemeClr val="tx1"/>
                </a:solidFill>
              </a:rPr>
              <a:t>0,7 – 0,8 m2/con đối với lợn có khối lượng 35 – 100 kg.</a:t>
            </a:r>
            <a:endParaRPr lang="en-US" sz="3200" dirty="0">
              <a:solidFill>
                <a:schemeClr val="tx1"/>
              </a:solidFill>
            </a:endParaRPr>
          </a:p>
        </p:txBody>
      </p:sp>
      <p:sp>
        <p:nvSpPr>
          <p:cNvPr id="11" name="Rectangle 10"/>
          <p:cNvSpPr/>
          <p:nvPr/>
        </p:nvSpPr>
        <p:spPr>
          <a:xfrm>
            <a:off x="12954001" y="1905000"/>
            <a:ext cx="4952999" cy="7391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Vệ sinh và khử trùng chuồng trại cần thực hiện trong suốt quá trình nuôi. </a:t>
            </a:r>
          </a:p>
          <a:p>
            <a:pPr marL="457200" indent="-457200" algn="just">
              <a:lnSpc>
                <a:spcPct val="150000"/>
              </a:lnSpc>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Tiêm vaccine phòng các bệnh.</a:t>
            </a:r>
          </a:p>
        </p:txBody>
      </p:sp>
    </p:spTree>
    <p:extLst>
      <p:ext uri="{BB962C8B-B14F-4D97-AF65-F5344CB8AC3E}">
        <p14:creationId xmlns:p14="http://schemas.microsoft.com/office/powerpoint/2010/main" val="361562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52A32171-3FB6-AA63-2E9F-2D6CEBF8DA7C}"/>
              </a:ext>
            </a:extLst>
          </p:cNvPr>
          <p:cNvCxnSpPr/>
          <p:nvPr/>
        </p:nvCxnSpPr>
        <p:spPr>
          <a:xfrm>
            <a:off x="-723900" y="9791700"/>
            <a:ext cx="197358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E88CE37E-0A8F-BD27-6359-91A389FC25E3}"/>
              </a:ext>
            </a:extLst>
          </p:cNvPr>
          <p:cNvSpPr txBox="1"/>
          <p:nvPr/>
        </p:nvSpPr>
        <p:spPr>
          <a:xfrm>
            <a:off x="1504125" y="2476500"/>
            <a:ext cx="15279749" cy="5632311"/>
          </a:xfrm>
          <a:prstGeom prst="rect">
            <a:avLst/>
          </a:prstGeom>
          <a:solidFill>
            <a:srgbClr val="FBF2E1"/>
          </a:solidFill>
        </p:spPr>
        <p:txBody>
          <a:bodyPr wrap="square" rtlCol="0">
            <a:spAutoFit/>
          </a:bodyPr>
          <a:lstStyle/>
          <a:p>
            <a:pPr algn="just">
              <a:lnSpc>
                <a:spcPct val="150000"/>
              </a:lnSpc>
            </a:pPr>
            <a:r>
              <a:rPr lang="en-US" sz="4000" b="1" i="1" dirty="0">
                <a:latin typeface="Arial" panose="020B0604020202020204" pitchFamily="34" charset="0"/>
                <a:cs typeface="Arial" panose="020B0604020202020204" pitchFamily="34" charset="0"/>
              </a:rPr>
              <a:t>Làm việc nhóm</a:t>
            </a:r>
            <a:r>
              <a:rPr lang="en-US" sz="4000" i="1" dirty="0">
                <a:latin typeface="Arial" panose="020B0604020202020204" pitchFamily="34" charset="0"/>
                <a:cs typeface="Arial" panose="020B0604020202020204" pitchFamily="34" charset="0"/>
              </a:rPr>
              <a:t>: Nghiên cứu thông tin mục 1.2 SGK trang 99, 100 và trả lời câu hỏi: </a:t>
            </a:r>
          </a:p>
          <a:p>
            <a:pPr algn="just">
              <a:lnSpc>
                <a:spcPct val="150000"/>
              </a:lnSpc>
            </a:pPr>
            <a:r>
              <a:rPr lang="vi-VN" sz="4000" i="1" dirty="0">
                <a:cs typeface="Arial" panose="020B0604020202020204" pitchFamily="34" charset="0"/>
              </a:rPr>
              <a:t>1. Người chăn nuôi cần chuẩn bị những gì để đỡ đẻ cho lợn nái?</a:t>
            </a:r>
            <a:endParaRPr lang="en-US" sz="4000" i="1" dirty="0">
              <a:cs typeface="Arial" panose="020B0604020202020204" pitchFamily="34" charset="0"/>
            </a:endParaRPr>
          </a:p>
          <a:p>
            <a:pPr algn="just">
              <a:lnSpc>
                <a:spcPct val="150000"/>
              </a:lnSpc>
            </a:pPr>
            <a:r>
              <a:rPr lang="vi-VN" sz="4000" i="1" dirty="0">
                <a:cs typeface="Arial" panose="020B0604020202020204" pitchFamily="34" charset="0"/>
              </a:rPr>
              <a:t>2. Hãy nêu các kĩ thuật nuôi dưỡng và chăm sóc lợn nái. </a:t>
            </a:r>
            <a:endParaRPr lang="en-US" sz="4000" i="1" dirty="0">
              <a:cs typeface="Arial" panose="020B0604020202020204" pitchFamily="34" charset="0"/>
            </a:endParaRPr>
          </a:p>
          <a:p>
            <a:pPr algn="just">
              <a:lnSpc>
                <a:spcPct val="150000"/>
              </a:lnSpc>
            </a:pPr>
            <a:r>
              <a:rPr lang="vi-VN" sz="4000" i="1" dirty="0">
                <a:cs typeface="Arial" panose="020B0604020202020204" pitchFamily="34" charset="0"/>
              </a:rPr>
              <a:t>3. Hãy mô tả các bước của quy trình đỡ đẻ, chăm sóc lợn nái và lợn con sau sinh có trong Hình 18.2</a:t>
            </a:r>
            <a:r>
              <a:rPr lang="en-US" sz="4000" i="1" dirty="0">
                <a:cs typeface="Arial" panose="020B0604020202020204" pitchFamily="34" charset="0"/>
              </a:rPr>
              <a:t>.</a:t>
            </a:r>
            <a:endParaRPr lang="vi-VN" sz="4000" i="1" dirty="0">
              <a:cs typeface="Arial" panose="020B0604020202020204" pitchFamily="34" charset="0"/>
            </a:endParaRPr>
          </a:p>
        </p:txBody>
      </p:sp>
      <p:sp>
        <p:nvSpPr>
          <p:cNvPr id="3" name="Rectangle 2"/>
          <p:cNvSpPr/>
          <p:nvPr/>
        </p:nvSpPr>
        <p:spPr>
          <a:xfrm>
            <a:off x="-304800" y="525537"/>
            <a:ext cx="11430000" cy="12068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chemeClr val="tx1"/>
                </a:solidFill>
                <a:latin typeface="Arial" panose="020B0604020202020204" pitchFamily="34" charset="0"/>
                <a:cs typeface="Arial" panose="020B0604020202020204" pitchFamily="34" charset="0"/>
              </a:rPr>
              <a:t>2.  Quy trình nuôi dưỡng, chăm sóc lợn nái </a:t>
            </a:r>
          </a:p>
        </p:txBody>
      </p:sp>
      <p:pic>
        <p:nvPicPr>
          <p:cNvPr id="7"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163800" y="7193396"/>
            <a:ext cx="2389686" cy="3319008"/>
          </a:xfrm>
          <a:prstGeom prst="rect">
            <a:avLst/>
          </a:prstGeom>
        </p:spPr>
      </p:pic>
    </p:spTree>
    <p:extLst>
      <p:ext uri="{BB962C8B-B14F-4D97-AF65-F5344CB8AC3E}">
        <p14:creationId xmlns:p14="http://schemas.microsoft.com/office/powerpoint/2010/main" val="83190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E88CE37E-0A8F-BD27-6359-91A389FC25E3}"/>
              </a:ext>
            </a:extLst>
          </p:cNvPr>
          <p:cNvSpPr txBox="1"/>
          <p:nvPr/>
        </p:nvSpPr>
        <p:spPr>
          <a:xfrm>
            <a:off x="1143000" y="1333500"/>
            <a:ext cx="16097250" cy="7478970"/>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(1) </a:t>
            </a:r>
            <a:r>
              <a:rPr lang="vi-VN" sz="4000" dirty="0">
                <a:latin typeface="Arial" panose="020B0604020202020204" pitchFamily="34" charset="0"/>
                <a:cs typeface="Arial" panose="020B0604020202020204" pitchFamily="34" charset="0"/>
              </a:rPr>
              <a:t>Khi nói chuẩn bị đẻ (căn cứ vào biểu hiện sắp sinh), người chăn nuôi phải chuẩn bị các dụng cụ, hoá chất để sẵn sàng đỡ đẻ như:</a:t>
            </a:r>
          </a:p>
          <a:p>
            <a:pPr algn="just">
              <a:lnSpc>
                <a:spcPct val="150000"/>
              </a:lnSpc>
            </a:pPr>
            <a:r>
              <a:rPr lang="vi-VN" sz="4000"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Các loại thuốc</a:t>
            </a:r>
            <a:r>
              <a:rPr lang="en-US" sz="4000" dirty="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 sát trùng (cồn iodine), thuốc tím, bột Mistral làm ấm cho lợn con. </a:t>
            </a:r>
          </a:p>
          <a:p>
            <a:pPr algn="just">
              <a:lnSpc>
                <a:spcPct val="150000"/>
              </a:lnSpc>
            </a:pPr>
            <a:r>
              <a:rPr lang="vi-VN" sz="4000"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Các dụng cụ</a:t>
            </a:r>
            <a:r>
              <a:rPr lang="vi-VN" sz="4000" dirty="0">
                <a:latin typeface="Arial" panose="020B0604020202020204" pitchFamily="34" charset="0"/>
                <a:cs typeface="Arial" panose="020B0604020202020204" pitchFamily="34" charset="0"/>
              </a:rPr>
              <a:t>: khăn lau sạch, kìm bấm nanh, kéo, chỉ, bông gạc, bơm kim tiêm, găng tay,...</a:t>
            </a:r>
          </a:p>
          <a:p>
            <a:pPr algn="just">
              <a:lnSpc>
                <a:spcPct val="150000"/>
              </a:lnSpc>
            </a:pPr>
            <a:r>
              <a:rPr lang="vi-VN" sz="4000"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Hỗ trợ đẻ khó</a:t>
            </a:r>
            <a:r>
              <a:rPr lang="vi-VN" sz="4000" dirty="0">
                <a:latin typeface="Arial" panose="020B0604020202020204" pitchFamily="34" charset="0"/>
                <a:cs typeface="Arial" panose="020B0604020202020204" pitchFamily="34" charset="0"/>
              </a:rPr>
              <a:t>: oxytocin kích đẻ, thuốc kháng sinh chống viêm, vitamin trợ sức (vitamin C, B1).</a:t>
            </a:r>
          </a:p>
        </p:txBody>
      </p:sp>
      <p:pic>
        <p:nvPicPr>
          <p:cNvPr id="6" name="Picture 5"/>
          <p:cNvPicPr>
            <a:picLocks noChangeAspect="1"/>
          </p:cNvPicPr>
          <p:nvPr/>
        </p:nvPicPr>
        <p:blipFill>
          <a:blip r:embed="rId2"/>
          <a:stretch>
            <a:fillRect/>
          </a:stretch>
        </p:blipFill>
        <p:spPr>
          <a:xfrm rot="484965">
            <a:off x="17176661" y="69527"/>
            <a:ext cx="1032078" cy="1200352"/>
          </a:xfrm>
          <a:prstGeom prst="rect">
            <a:avLst/>
          </a:prstGeom>
        </p:spPr>
      </p:pic>
      <p:cxnSp>
        <p:nvCxnSpPr>
          <p:cNvPr id="8" name="Straight Connector 7">
            <a:extLst>
              <a:ext uri="{FF2B5EF4-FFF2-40B4-BE49-F238E27FC236}">
                <a16:creationId xmlns:a16="http://schemas.microsoft.com/office/drawing/2014/main" xmlns="" id="{52A32171-3FB6-AA63-2E9F-2D6CEBF8DA7C}"/>
              </a:ext>
            </a:extLst>
          </p:cNvPr>
          <p:cNvCxnSpPr/>
          <p:nvPr/>
        </p:nvCxnSpPr>
        <p:spPr>
          <a:xfrm>
            <a:off x="-723900" y="9791700"/>
            <a:ext cx="197358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2" name="Cloud 1"/>
          <p:cNvSpPr/>
          <p:nvPr/>
        </p:nvSpPr>
        <p:spPr>
          <a:xfrm>
            <a:off x="9753600" y="8267700"/>
            <a:ext cx="9258300" cy="394894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651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9753600" y="3886200"/>
            <a:ext cx="9906000" cy="64008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81200" y="-1790700"/>
            <a:ext cx="9906000" cy="640080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xmlns="" id="{52A32171-3FB6-AA63-2E9F-2D6CEBF8DA7C}"/>
              </a:ext>
            </a:extLst>
          </p:cNvPr>
          <p:cNvCxnSpPr/>
          <p:nvPr/>
        </p:nvCxnSpPr>
        <p:spPr>
          <a:xfrm>
            <a:off x="-723900" y="9791700"/>
            <a:ext cx="197358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739B44E4-AB9A-A2F4-402E-3AD9C80AFD40}"/>
              </a:ext>
            </a:extLst>
          </p:cNvPr>
          <p:cNvSpPr/>
          <p:nvPr/>
        </p:nvSpPr>
        <p:spPr>
          <a:xfrm>
            <a:off x="1862372" y="324899"/>
            <a:ext cx="13944600" cy="1219200"/>
          </a:xfrm>
          <a:prstGeom prst="rect">
            <a:avLst/>
          </a:prstGeom>
          <a:solidFill>
            <a:srgbClr val="C7DBD9"/>
          </a:solidFill>
          <a:ln>
            <a:solidFill>
              <a:srgbClr val="C7DB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a:solidFill>
                  <a:schemeClr val="tx1"/>
                </a:solidFill>
                <a:latin typeface="Arial" panose="020B0604020202020204" pitchFamily="34" charset="0"/>
                <a:cs typeface="Arial" panose="020B0604020202020204" pitchFamily="34" charset="0"/>
              </a:rPr>
              <a:t>(3). </a:t>
            </a:r>
            <a:r>
              <a:rPr lang="vi-VN" sz="3600" dirty="0">
                <a:solidFill>
                  <a:schemeClr val="tx1"/>
                </a:solidFill>
                <a:latin typeface="Arial" panose="020B0604020202020204" pitchFamily="34" charset="0"/>
                <a:cs typeface="Arial" panose="020B0604020202020204" pitchFamily="34" charset="0"/>
              </a:rPr>
              <a:t>Quy trình đỡ đẻ cho lợn nái và chăm sóc sau sinh</a:t>
            </a:r>
            <a:r>
              <a:rPr lang="en-US" sz="3600" dirty="0">
                <a:solidFill>
                  <a:schemeClr val="tx1"/>
                </a:solidFill>
                <a:latin typeface="Arial" panose="020B0604020202020204" pitchFamily="34" charset="0"/>
                <a:cs typeface="Arial" panose="020B0604020202020204" pitchFamily="34" charset="0"/>
              </a:rPr>
              <a:t> </a:t>
            </a:r>
            <a:r>
              <a:rPr lang="vi-VN" sz="3600" dirty="0">
                <a:solidFill>
                  <a:schemeClr val="tx1"/>
                </a:solidFill>
                <a:latin typeface="Arial" panose="020B0604020202020204" pitchFamily="34" charset="0"/>
                <a:cs typeface="Arial" panose="020B0604020202020204" pitchFamily="34" charset="0"/>
              </a:rPr>
              <a:t>(Hình 18</a:t>
            </a:r>
            <a:r>
              <a:rPr lang="en-US" sz="3600" dirty="0">
                <a:solidFill>
                  <a:schemeClr val="tx1"/>
                </a:solidFill>
                <a:latin typeface="Arial" panose="020B0604020202020204" pitchFamily="34" charset="0"/>
                <a:cs typeface="Arial" panose="020B0604020202020204" pitchFamily="34" charset="0"/>
              </a:rPr>
              <a:t>.2</a:t>
            </a:r>
            <a:r>
              <a:rPr lang="vi-VN" sz="3600" dirty="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2592"/>
          <a:stretch/>
        </p:blipFill>
        <p:spPr>
          <a:xfrm>
            <a:off x="1862372" y="1790701"/>
            <a:ext cx="15286024" cy="8001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 y="8267700"/>
            <a:ext cx="1820667" cy="1820667"/>
          </a:xfrm>
          <a:prstGeom prst="rect">
            <a:avLst/>
          </a:prstGeom>
        </p:spPr>
      </p:pic>
    </p:spTree>
    <p:extLst>
      <p:ext uri="{BB962C8B-B14F-4D97-AF65-F5344CB8AC3E}">
        <p14:creationId xmlns:p14="http://schemas.microsoft.com/office/powerpoint/2010/main" val="74518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52A32171-3FB6-AA63-2E9F-2D6CEBF8DA7C}"/>
              </a:ext>
            </a:extLst>
          </p:cNvPr>
          <p:cNvCxnSpPr/>
          <p:nvPr/>
        </p:nvCxnSpPr>
        <p:spPr>
          <a:xfrm>
            <a:off x="-723900" y="9791700"/>
            <a:ext cx="197358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305908" y="1443492"/>
            <a:ext cx="12772292" cy="5909807"/>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i="1" dirty="0">
                <a:solidFill>
                  <a:schemeClr val="tx1"/>
                </a:solidFill>
                <a:latin typeface="Arial" panose="020B0604020202020204" pitchFamily="34" charset="0"/>
                <a:cs typeface="Arial" panose="020B0604020202020204" pitchFamily="34" charset="0"/>
              </a:rPr>
              <a:t>Trả lời câu hỏi: </a:t>
            </a:r>
            <a:r>
              <a:rPr lang="en-US" sz="4000" i="1" dirty="0">
                <a:solidFill>
                  <a:schemeClr val="tx1"/>
                </a:solidFill>
                <a:latin typeface="Arial" panose="020B0604020202020204" pitchFamily="34" charset="0"/>
                <a:cs typeface="Arial" panose="020B0604020202020204" pitchFamily="34" charset="0"/>
              </a:rPr>
              <a:t>Em hãy nêu </a:t>
            </a:r>
            <a:r>
              <a:rPr lang="vi-VN" sz="4000" i="1" dirty="0">
                <a:solidFill>
                  <a:schemeClr val="tx1"/>
                </a:solidFill>
                <a:cs typeface="Arial" panose="020B0604020202020204" pitchFamily="34" charset="0"/>
              </a:rPr>
              <a:t>các kĩ thuật nuôi dưỡng và chăm sóc lợn nái. </a:t>
            </a:r>
            <a:r>
              <a:rPr lang="en-US" sz="4000" i="1" dirty="0">
                <a:solidFill>
                  <a:schemeClr val="tx1"/>
                </a:solidFill>
                <a:latin typeface="Arial" panose="020B0604020202020204" pitchFamily="34" charset="0"/>
                <a:cs typeface="Arial" panose="020B0604020202020204" pitchFamily="34" charset="0"/>
              </a:rPr>
              <a:t> </a:t>
            </a:r>
          </a:p>
        </p:txBody>
      </p:sp>
      <p:pic>
        <p:nvPicPr>
          <p:cNvPr id="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6847" y="5859984"/>
            <a:ext cx="3932755" cy="3922924"/>
          </a:xfrm>
          <a:prstGeom prst="rect">
            <a:avLst/>
          </a:prstGeom>
        </p:spPr>
      </p:pic>
    </p:spTree>
    <p:extLst>
      <p:ext uri="{BB962C8B-B14F-4D97-AF65-F5344CB8AC3E}">
        <p14:creationId xmlns:p14="http://schemas.microsoft.com/office/powerpoint/2010/main" val="150677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28600" y="235242"/>
            <a:ext cx="6324600" cy="82067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xmlns="" id="{52A32171-3FB6-AA63-2E9F-2D6CEBF8DA7C}"/>
              </a:ext>
            </a:extLst>
          </p:cNvPr>
          <p:cNvCxnSpPr/>
          <p:nvPr/>
        </p:nvCxnSpPr>
        <p:spPr>
          <a:xfrm>
            <a:off x="-723900" y="9791700"/>
            <a:ext cx="197358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739B44E4-AB9A-A2F4-402E-3AD9C80AFD40}"/>
              </a:ext>
            </a:extLst>
          </p:cNvPr>
          <p:cNvSpPr/>
          <p:nvPr/>
        </p:nvSpPr>
        <p:spPr>
          <a:xfrm>
            <a:off x="726003" y="1719549"/>
            <a:ext cx="4960546" cy="3431651"/>
          </a:xfrm>
          <a:prstGeom prst="rect">
            <a:avLst/>
          </a:prstGeom>
          <a:solidFill>
            <a:schemeClr val="bg1">
              <a:lumMod val="95000"/>
            </a:schemeClr>
          </a:solidFill>
          <a:ln>
            <a:solidFill>
              <a:srgbClr val="C7DB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a:solidFill>
                  <a:schemeClr val="tx1"/>
                </a:solidFill>
                <a:latin typeface="Arial" panose="020B0604020202020204" pitchFamily="34" charset="0"/>
                <a:cs typeface="Arial" panose="020B0604020202020204" pitchFamily="34" charset="0"/>
              </a:rPr>
              <a:t>Lợn nái mang thai trung bình 114 ngày.</a:t>
            </a:r>
          </a:p>
        </p:txBody>
      </p:sp>
      <p:sp>
        <p:nvSpPr>
          <p:cNvPr id="3" name="Rectangle 2"/>
          <p:cNvSpPr/>
          <p:nvPr/>
        </p:nvSpPr>
        <p:spPr>
          <a:xfrm>
            <a:off x="0" y="235241"/>
            <a:ext cx="5719207" cy="923330"/>
          </a:xfrm>
          <a:prstGeom prst="rect">
            <a:avLst/>
          </a:prstGeom>
          <a:ln>
            <a:noFill/>
          </a:ln>
        </p:spPr>
        <p:txBody>
          <a:bodyPr wrap="square" anchor="ctr">
            <a:spAutoFit/>
          </a:bodyPr>
          <a:lstStyle/>
          <a:p>
            <a:pPr algn="ctr">
              <a:lnSpc>
                <a:spcPct val="150000"/>
              </a:lnSpc>
            </a:pPr>
            <a:r>
              <a:rPr lang="vi-VN" sz="3600" b="1" dirty="0">
                <a:solidFill>
                  <a:srgbClr val="C00000"/>
                </a:solidFill>
              </a:rPr>
              <a:t>(1) Kĩ thuật nuôi dưỡng</a:t>
            </a:r>
          </a:p>
        </p:txBody>
      </p:sp>
      <p:sp>
        <p:nvSpPr>
          <p:cNvPr id="9" name="Rectangle 8">
            <a:extLst>
              <a:ext uri="{FF2B5EF4-FFF2-40B4-BE49-F238E27FC236}">
                <a16:creationId xmlns:a16="http://schemas.microsoft.com/office/drawing/2014/main" xmlns="" id="{739B44E4-AB9A-A2F4-402E-3AD9C80AFD40}"/>
              </a:ext>
            </a:extLst>
          </p:cNvPr>
          <p:cNvSpPr/>
          <p:nvPr/>
        </p:nvSpPr>
        <p:spPr>
          <a:xfrm>
            <a:off x="7064211" y="1788049"/>
            <a:ext cx="4615541" cy="3363151"/>
          </a:xfrm>
          <a:prstGeom prst="rect">
            <a:avLst/>
          </a:prstGeom>
          <a:solidFill>
            <a:schemeClr val="bg1">
              <a:lumMod val="95000"/>
            </a:schemeClr>
          </a:solidFill>
          <a:ln>
            <a:solidFill>
              <a:srgbClr val="C7DB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a:solidFill>
                  <a:schemeClr val="tx1"/>
                </a:solidFill>
                <a:latin typeface="Arial" panose="020B0604020202020204" pitchFamily="34" charset="0"/>
                <a:cs typeface="Arial" panose="020B0604020202020204" pitchFamily="34" charset="0"/>
              </a:rPr>
              <a:t>Giai đoạn mang thai từ 1 – 90 ngày: khẩu phần ăn 1,8 -2,2 kg/con/ ngày</a:t>
            </a:r>
          </a:p>
        </p:txBody>
      </p:sp>
      <p:sp>
        <p:nvSpPr>
          <p:cNvPr id="10" name="Rectangle 9">
            <a:extLst>
              <a:ext uri="{FF2B5EF4-FFF2-40B4-BE49-F238E27FC236}">
                <a16:creationId xmlns:a16="http://schemas.microsoft.com/office/drawing/2014/main" xmlns="" id="{739B44E4-AB9A-A2F4-402E-3AD9C80AFD40}"/>
              </a:ext>
            </a:extLst>
          </p:cNvPr>
          <p:cNvSpPr/>
          <p:nvPr/>
        </p:nvSpPr>
        <p:spPr>
          <a:xfrm>
            <a:off x="12725400" y="1788049"/>
            <a:ext cx="4876800" cy="3363151"/>
          </a:xfrm>
          <a:prstGeom prst="rect">
            <a:avLst/>
          </a:prstGeom>
          <a:solidFill>
            <a:schemeClr val="bg1">
              <a:lumMod val="95000"/>
            </a:schemeClr>
          </a:solidFill>
          <a:ln>
            <a:solidFill>
              <a:srgbClr val="C7DB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a:solidFill>
                  <a:schemeClr val="tx1"/>
                </a:solidFill>
                <a:latin typeface="Arial" panose="020B0604020202020204" pitchFamily="34" charset="0"/>
                <a:cs typeface="Arial" panose="020B0604020202020204" pitchFamily="34" charset="0"/>
              </a:rPr>
              <a:t>Giai đoạn mang thai từ  91 – 107 ngày: 2,5 - 3 kg/con/ngày</a:t>
            </a:r>
          </a:p>
        </p:txBody>
      </p:sp>
      <p:sp>
        <p:nvSpPr>
          <p:cNvPr id="11" name="Rectangle 10">
            <a:extLst>
              <a:ext uri="{FF2B5EF4-FFF2-40B4-BE49-F238E27FC236}">
                <a16:creationId xmlns:a16="http://schemas.microsoft.com/office/drawing/2014/main" xmlns="" id="{739B44E4-AB9A-A2F4-402E-3AD9C80AFD40}"/>
              </a:ext>
            </a:extLst>
          </p:cNvPr>
          <p:cNvSpPr/>
          <p:nvPr/>
        </p:nvSpPr>
        <p:spPr>
          <a:xfrm>
            <a:off x="726003" y="6405380"/>
            <a:ext cx="4993204" cy="3236021"/>
          </a:xfrm>
          <a:prstGeom prst="rect">
            <a:avLst/>
          </a:prstGeom>
          <a:solidFill>
            <a:schemeClr val="bg1">
              <a:lumMod val="95000"/>
            </a:schemeClr>
          </a:solidFill>
          <a:ln>
            <a:solidFill>
              <a:srgbClr val="C7DB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chemeClr val="tx1"/>
                </a:solidFill>
              </a:rPr>
              <a:t>Nái đẻ xong nên tăng dần lượng thức ăn đến ngày thứ 7. Từ ngày thứ 8 trở đi cho ăn theo nhu cầu. </a:t>
            </a:r>
            <a:endParaRPr lang="en-US" sz="3200" dirty="0">
              <a:solidFill>
                <a:schemeClr val="tx1"/>
              </a:solidFill>
            </a:endParaRPr>
          </a:p>
        </p:txBody>
      </p:sp>
      <p:sp>
        <p:nvSpPr>
          <p:cNvPr id="12" name="Rectangle 11">
            <a:extLst>
              <a:ext uri="{FF2B5EF4-FFF2-40B4-BE49-F238E27FC236}">
                <a16:creationId xmlns:a16="http://schemas.microsoft.com/office/drawing/2014/main" xmlns="" id="{739B44E4-AB9A-A2F4-402E-3AD9C80AFD40}"/>
              </a:ext>
            </a:extLst>
          </p:cNvPr>
          <p:cNvSpPr/>
          <p:nvPr/>
        </p:nvSpPr>
        <p:spPr>
          <a:xfrm>
            <a:off x="7086601" y="6447374"/>
            <a:ext cx="4636078" cy="3236021"/>
          </a:xfrm>
          <a:prstGeom prst="rect">
            <a:avLst/>
          </a:prstGeom>
          <a:solidFill>
            <a:schemeClr val="bg1">
              <a:lumMod val="95000"/>
            </a:schemeClr>
          </a:solidFill>
          <a:ln>
            <a:solidFill>
              <a:srgbClr val="C7DB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a:solidFill>
                  <a:schemeClr val="tx1"/>
                </a:solidFill>
                <a:latin typeface="Arial" panose="020B0604020202020204" pitchFamily="34" charset="0"/>
                <a:cs typeface="Arial" panose="020B0604020202020204" pitchFamily="34" charset="0"/>
              </a:rPr>
              <a:t>Khi lợn nái đẻ có thể không cho ăn để tránh sốt sữa.</a:t>
            </a:r>
          </a:p>
        </p:txBody>
      </p:sp>
      <p:sp>
        <p:nvSpPr>
          <p:cNvPr id="13" name="Rectangle 12">
            <a:extLst>
              <a:ext uri="{FF2B5EF4-FFF2-40B4-BE49-F238E27FC236}">
                <a16:creationId xmlns:a16="http://schemas.microsoft.com/office/drawing/2014/main" xmlns="" id="{739B44E4-AB9A-A2F4-402E-3AD9C80AFD40}"/>
              </a:ext>
            </a:extLst>
          </p:cNvPr>
          <p:cNvSpPr/>
          <p:nvPr/>
        </p:nvSpPr>
        <p:spPr>
          <a:xfrm>
            <a:off x="12801600" y="6405379"/>
            <a:ext cx="4800600" cy="3236021"/>
          </a:xfrm>
          <a:prstGeom prst="rect">
            <a:avLst/>
          </a:prstGeom>
          <a:solidFill>
            <a:schemeClr val="bg1">
              <a:lumMod val="95000"/>
            </a:schemeClr>
          </a:solidFill>
          <a:ln>
            <a:solidFill>
              <a:srgbClr val="C7DB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a:solidFill>
                  <a:schemeClr val="tx1"/>
                </a:solidFill>
                <a:latin typeface="Arial" panose="020B0604020202020204" pitchFamily="34" charset="0"/>
                <a:cs typeface="Arial" panose="020B0604020202020204" pitchFamily="34" charset="0"/>
              </a:rPr>
              <a:t>Giai đoạn chửa kì cuối từ  108 ngày – lúc đẻ: 0,5 kg/con/ ngày</a:t>
            </a:r>
          </a:p>
        </p:txBody>
      </p:sp>
      <p:sp>
        <p:nvSpPr>
          <p:cNvPr id="14" name="Right Arrow 13"/>
          <p:cNvSpPr/>
          <p:nvPr/>
        </p:nvSpPr>
        <p:spPr>
          <a:xfrm>
            <a:off x="5719206" y="3086100"/>
            <a:ext cx="1345003"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5686550" y="7631368"/>
            <a:ext cx="1377662" cy="784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11722679" y="7631369"/>
            <a:ext cx="1056532" cy="784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1679753" y="3086101"/>
            <a:ext cx="1056532"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14748162" y="5356469"/>
            <a:ext cx="1206831" cy="843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00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57" y="-1104900"/>
            <a:ext cx="18549257" cy="12312312"/>
          </a:xfrm>
          <a:prstGeom prst="rect">
            <a:avLst/>
          </a:prstGeom>
        </p:spPr>
      </p:pic>
      <p:sp>
        <p:nvSpPr>
          <p:cNvPr id="4" name="Rectangle 3"/>
          <p:cNvSpPr/>
          <p:nvPr/>
        </p:nvSpPr>
        <p:spPr>
          <a:xfrm>
            <a:off x="-228600" y="235242"/>
            <a:ext cx="6324600" cy="820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xmlns="" id="{52A32171-3FB6-AA63-2E9F-2D6CEBF8DA7C}"/>
              </a:ext>
            </a:extLst>
          </p:cNvPr>
          <p:cNvCxnSpPr/>
          <p:nvPr/>
        </p:nvCxnSpPr>
        <p:spPr>
          <a:xfrm>
            <a:off x="-723900" y="9791700"/>
            <a:ext cx="197358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197141"/>
            <a:ext cx="5719207" cy="820674"/>
          </a:xfrm>
          <a:prstGeom prst="rect">
            <a:avLst/>
          </a:prstGeom>
        </p:spPr>
        <p:txBody>
          <a:bodyPr wrap="square" anchor="ctr">
            <a:spAutoFit/>
          </a:bodyPr>
          <a:lstStyle/>
          <a:p>
            <a:pPr algn="ctr">
              <a:lnSpc>
                <a:spcPct val="150000"/>
              </a:lnSpc>
            </a:pPr>
            <a:r>
              <a:rPr lang="vi-VN" sz="3600" b="1" dirty="0">
                <a:solidFill>
                  <a:srgbClr val="C00000"/>
                </a:solidFill>
                <a:latin typeface="Arial" panose="020B0604020202020204" pitchFamily="34" charset="0"/>
                <a:cs typeface="Arial" panose="020B0604020202020204" pitchFamily="34" charset="0"/>
              </a:rPr>
              <a:t>(</a:t>
            </a:r>
            <a:r>
              <a:rPr lang="en-US" sz="3600" b="1" dirty="0">
                <a:solidFill>
                  <a:srgbClr val="C00000"/>
                </a:solidFill>
                <a:latin typeface="Arial" panose="020B0604020202020204" pitchFamily="34" charset="0"/>
                <a:cs typeface="Arial" panose="020B0604020202020204" pitchFamily="34" charset="0"/>
              </a:rPr>
              <a:t>2</a:t>
            </a:r>
            <a:r>
              <a:rPr lang="vi-VN" sz="3600" b="1" dirty="0">
                <a:solidFill>
                  <a:srgbClr val="C00000"/>
                </a:solidFill>
                <a:latin typeface="Arial" panose="020B0604020202020204" pitchFamily="34" charset="0"/>
                <a:cs typeface="Arial" panose="020B0604020202020204" pitchFamily="34" charset="0"/>
              </a:rPr>
              <a:t>) Kĩ thuật </a:t>
            </a:r>
            <a:r>
              <a:rPr lang="en-US" sz="3600" b="1" dirty="0">
                <a:solidFill>
                  <a:srgbClr val="C00000"/>
                </a:solidFill>
                <a:latin typeface="Arial" panose="020B0604020202020204" pitchFamily="34" charset="0"/>
                <a:cs typeface="Arial" panose="020B0604020202020204" pitchFamily="34" charset="0"/>
              </a:rPr>
              <a:t>chăm sóc</a:t>
            </a:r>
            <a:endParaRPr lang="vi-VN" sz="3600" b="1" dirty="0">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457200" y="1638300"/>
            <a:ext cx="5865298" cy="3975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a:solidFill>
                  <a:schemeClr val="tx1"/>
                </a:solidFill>
                <a:latin typeface="Arial" panose="020B0604020202020204" pitchFamily="34" charset="0"/>
                <a:cs typeface="Arial" panose="020B0604020202020204" pitchFamily="34" charset="0"/>
              </a:rPr>
              <a:t>Trong 2 tháng đầu mang thai, không nên di chuyển lợn nái nhiều để tránh gây stress, dễ bị sẩy thai. </a:t>
            </a:r>
          </a:p>
        </p:txBody>
      </p:sp>
      <p:sp>
        <p:nvSpPr>
          <p:cNvPr id="10" name="Rectangle 9"/>
          <p:cNvSpPr/>
          <p:nvPr/>
        </p:nvSpPr>
        <p:spPr>
          <a:xfrm>
            <a:off x="6910328" y="1632856"/>
            <a:ext cx="5433022" cy="4096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a:solidFill>
                  <a:schemeClr val="tx1"/>
                </a:solidFill>
                <a:latin typeface="Arial" panose="020B0604020202020204" pitchFamily="34" charset="0"/>
                <a:cs typeface="Arial" panose="020B0604020202020204" pitchFamily="34" charset="0"/>
              </a:rPr>
              <a:t>Khi lợn nái chuẩn bị đẻ, chuyển lợn nái từ chuồng bầu lên chuồng đẻ. </a:t>
            </a:r>
          </a:p>
        </p:txBody>
      </p:sp>
      <p:sp>
        <p:nvSpPr>
          <p:cNvPr id="11" name="Rectangle 10"/>
          <p:cNvSpPr/>
          <p:nvPr/>
        </p:nvSpPr>
        <p:spPr>
          <a:xfrm>
            <a:off x="12931180" y="1638299"/>
            <a:ext cx="5128219" cy="4090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a:solidFill>
                  <a:schemeClr val="tx1"/>
                </a:solidFill>
                <a:latin typeface="Arial" panose="020B0604020202020204" pitchFamily="34" charset="0"/>
                <a:cs typeface="Arial" panose="020B0604020202020204" pitchFamily="34" charset="0"/>
              </a:rPr>
              <a:t>Thời điểm cai sữa cho lợn con nên cho lợn nái nhịn ăn, sau đó cho ăn tăng lên để lợn nái sớm động dục lại.</a:t>
            </a:r>
          </a:p>
        </p:txBody>
      </p:sp>
      <p:sp>
        <p:nvSpPr>
          <p:cNvPr id="6" name="Rectangle 5"/>
          <p:cNvSpPr/>
          <p:nvPr/>
        </p:nvSpPr>
        <p:spPr>
          <a:xfrm>
            <a:off x="-46694" y="7702815"/>
            <a:ext cx="7284280" cy="646331"/>
          </a:xfrm>
          <a:prstGeom prst="rect">
            <a:avLst/>
          </a:prstGeom>
          <a:solidFill>
            <a:schemeClr val="bg1"/>
          </a:solidFill>
        </p:spPr>
        <p:txBody>
          <a:bodyPr wrap="square">
            <a:spAutoFit/>
          </a:bodyPr>
          <a:lstStyle/>
          <a:p>
            <a:r>
              <a:rPr lang="en-US" sz="3600" b="1" dirty="0">
                <a:solidFill>
                  <a:srgbClr val="C00000"/>
                </a:solidFill>
                <a:latin typeface="Arial" panose="020B0604020202020204" pitchFamily="34" charset="0"/>
                <a:cs typeface="Arial" panose="020B0604020202020204" pitchFamily="34" charset="0"/>
              </a:rPr>
              <a:t>* Tính diện tích chuồng nuôi lợn</a:t>
            </a:r>
          </a:p>
        </p:txBody>
      </p:sp>
      <p:sp>
        <p:nvSpPr>
          <p:cNvPr id="7" name="Rectangle 6"/>
          <p:cNvSpPr/>
          <p:nvPr/>
        </p:nvSpPr>
        <p:spPr>
          <a:xfrm>
            <a:off x="8501742" y="6180055"/>
            <a:ext cx="9220200" cy="3886200"/>
          </a:xfrm>
          <a:prstGeom prst="rect">
            <a:avLst/>
          </a:prstGeom>
          <a:solidFill>
            <a:schemeClr val="bg1"/>
          </a:soli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a:solidFill>
                  <a:schemeClr val="tx1"/>
                </a:solidFill>
                <a:latin typeface="Arial" panose="020B0604020202020204" pitchFamily="34" charset="0"/>
                <a:cs typeface="Arial" panose="020B0604020202020204" pitchFamily="34" charset="0"/>
              </a:rPr>
              <a:t>Diện tích chuồng nuôi (DTCN - m</a:t>
            </a:r>
            <a:r>
              <a:rPr lang="en-US" sz="3600" b="1" baseline="30000" dirty="0">
                <a:solidFill>
                  <a:schemeClr val="tx1"/>
                </a:solidFill>
                <a:latin typeface="Arial" panose="020B0604020202020204" pitchFamily="34" charset="0"/>
                <a:cs typeface="Arial" panose="020B0604020202020204" pitchFamily="34" charset="0"/>
              </a:rPr>
              <a:t>2</a:t>
            </a:r>
            <a:r>
              <a:rPr lang="en-US" sz="3600" b="1" dirty="0">
                <a:solidFill>
                  <a:schemeClr val="tx1"/>
                </a:solidFill>
                <a:latin typeface="Arial" panose="020B0604020202020204" pitchFamily="34" charset="0"/>
                <a:cs typeface="Arial" panose="020B0604020202020204" pitchFamily="34" charset="0"/>
              </a:rPr>
              <a:t>) </a:t>
            </a:r>
            <a:r>
              <a:rPr lang="en-US" sz="3600" dirty="0">
                <a:solidFill>
                  <a:schemeClr val="tx1"/>
                </a:solidFill>
                <a:latin typeface="Arial" panose="020B0604020202020204" pitchFamily="34" charset="0"/>
                <a:cs typeface="Arial" panose="020B0604020202020204" pitchFamily="34" charset="0"/>
              </a:rPr>
              <a:t>= Mật độ nuôi (m</a:t>
            </a:r>
            <a:r>
              <a:rPr lang="en-US" sz="3600" baseline="30000" dirty="0">
                <a:solidFill>
                  <a:schemeClr val="tx1"/>
                </a:solidFill>
                <a:latin typeface="Arial" panose="020B0604020202020204" pitchFamily="34" charset="0"/>
                <a:cs typeface="Arial" panose="020B0604020202020204" pitchFamily="34" charset="0"/>
              </a:rPr>
              <a:t>2</a:t>
            </a:r>
            <a:r>
              <a:rPr lang="en-US" sz="3600" dirty="0">
                <a:solidFill>
                  <a:schemeClr val="tx1"/>
                </a:solidFill>
                <a:latin typeface="Arial" panose="020B0604020202020204" pitchFamily="34" charset="0"/>
                <a:cs typeface="Arial" panose="020B0604020202020204" pitchFamily="34" charset="0"/>
              </a:rPr>
              <a:t>/con) x Số con dự định nuôi </a:t>
            </a:r>
          </a:p>
          <a:p>
            <a:pPr algn="ctr">
              <a:lnSpc>
                <a:spcPct val="150000"/>
              </a:lnSpc>
            </a:pPr>
            <a:r>
              <a:rPr lang="en-US" sz="3600" b="1" dirty="0">
                <a:solidFill>
                  <a:schemeClr val="tx1"/>
                </a:solidFill>
                <a:latin typeface="Arial" panose="020B0604020202020204" pitchFamily="34" charset="0"/>
                <a:cs typeface="Arial" panose="020B0604020202020204" pitchFamily="34" charset="0"/>
              </a:rPr>
              <a:t>DTCN cho tổng đàn </a:t>
            </a:r>
            <a:r>
              <a:rPr lang="en-US" sz="3600" dirty="0">
                <a:solidFill>
                  <a:schemeClr val="tx1"/>
                </a:solidFill>
                <a:latin typeface="Arial" panose="020B0604020202020204" pitchFamily="34" charset="0"/>
                <a:cs typeface="Arial" panose="020B0604020202020204" pitchFamily="34" charset="0"/>
              </a:rPr>
              <a:t>= Tổng diện tích chuồng nuôi cho từng nhóm lợn  </a:t>
            </a:r>
          </a:p>
        </p:txBody>
      </p:sp>
      <p:cxnSp>
        <p:nvCxnSpPr>
          <p:cNvPr id="12" name="Straight Arrow Connector 11"/>
          <p:cNvCxnSpPr/>
          <p:nvPr/>
        </p:nvCxnSpPr>
        <p:spPr>
          <a:xfrm flipV="1">
            <a:off x="7492618" y="8025981"/>
            <a:ext cx="831706" cy="1327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12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10" grpId="0" animBg="1"/>
      <p:bldP spid="11"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33D31"/>
        </a:solidFill>
        <a:effectLst/>
      </p:bgPr>
    </p:bg>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xmlns="" id="{8F610C3B-8FF4-FA99-2E51-37BFAC5B8FA8}"/>
              </a:ext>
            </a:extLst>
          </p:cNvPr>
          <p:cNvSpPr/>
          <p:nvPr/>
        </p:nvSpPr>
        <p:spPr>
          <a:xfrm>
            <a:off x="360172" y="389416"/>
            <a:ext cx="17567656" cy="9508168"/>
          </a:xfrm>
          <a:custGeom>
            <a:avLst/>
            <a:gdLst/>
            <a:ahLst/>
            <a:cxnLst/>
            <a:rect l="l" t="t" r="r" b="b"/>
            <a:pathLst>
              <a:path w="4573908" h="2475543">
                <a:moveTo>
                  <a:pt x="11899" y="0"/>
                </a:moveTo>
                <a:lnTo>
                  <a:pt x="4562010" y="0"/>
                </a:lnTo>
                <a:cubicBezTo>
                  <a:pt x="4565165" y="0"/>
                  <a:pt x="4568192" y="1254"/>
                  <a:pt x="4570423" y="3485"/>
                </a:cubicBezTo>
                <a:cubicBezTo>
                  <a:pt x="4572655" y="5716"/>
                  <a:pt x="4573908" y="8743"/>
                  <a:pt x="4573908" y="11899"/>
                </a:cubicBezTo>
                <a:lnTo>
                  <a:pt x="4573908" y="2463644"/>
                </a:lnTo>
                <a:cubicBezTo>
                  <a:pt x="4573908" y="2470216"/>
                  <a:pt x="4568581" y="2475543"/>
                  <a:pt x="4562010" y="2475543"/>
                </a:cubicBezTo>
                <a:lnTo>
                  <a:pt x="11899" y="2475543"/>
                </a:lnTo>
                <a:cubicBezTo>
                  <a:pt x="8743" y="2475543"/>
                  <a:pt x="5716" y="2474289"/>
                  <a:pt x="3485" y="2472058"/>
                </a:cubicBezTo>
                <a:cubicBezTo>
                  <a:pt x="1254" y="2469826"/>
                  <a:pt x="0" y="2466800"/>
                  <a:pt x="0" y="2463644"/>
                </a:cubicBezTo>
                <a:lnTo>
                  <a:pt x="0" y="11899"/>
                </a:lnTo>
                <a:cubicBezTo>
                  <a:pt x="0" y="8743"/>
                  <a:pt x="1254" y="5716"/>
                  <a:pt x="3485" y="3485"/>
                </a:cubicBezTo>
                <a:cubicBezTo>
                  <a:pt x="5716" y="1254"/>
                  <a:pt x="8743" y="0"/>
                  <a:pt x="11899" y="0"/>
                </a:cubicBezTo>
                <a:close/>
              </a:path>
            </a:pathLst>
          </a:custGeom>
          <a:solidFill>
            <a:schemeClr val="bg1"/>
          </a:solidFill>
        </p:spPr>
        <p:txBody>
          <a:bodyPr/>
          <a:lstStyle/>
          <a:p>
            <a:endParaRPr lang="en-US"/>
          </a:p>
        </p:txBody>
      </p:sp>
      <p:sp>
        <p:nvSpPr>
          <p:cNvPr id="10" name="TextBox 9">
            <a:extLst>
              <a:ext uri="{FF2B5EF4-FFF2-40B4-BE49-F238E27FC236}">
                <a16:creationId xmlns:a16="http://schemas.microsoft.com/office/drawing/2014/main" xmlns="" id="{9EE3D72C-CE08-0179-C282-F6CC4F37C149}"/>
              </a:ext>
            </a:extLst>
          </p:cNvPr>
          <p:cNvSpPr txBox="1"/>
          <p:nvPr/>
        </p:nvSpPr>
        <p:spPr>
          <a:xfrm>
            <a:off x="4914900" y="621149"/>
            <a:ext cx="8458200" cy="1015663"/>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KHỞI ĐỘNG </a:t>
            </a:r>
          </a:p>
        </p:txBody>
      </p:sp>
      <p:sp>
        <p:nvSpPr>
          <p:cNvPr id="17" name="Rectangle 16">
            <a:extLst>
              <a:ext uri="{FF2B5EF4-FFF2-40B4-BE49-F238E27FC236}">
                <a16:creationId xmlns:a16="http://schemas.microsoft.com/office/drawing/2014/main" xmlns="" id="{CAA20A05-8085-4396-DC64-9A29BA48AFCD}"/>
              </a:ext>
            </a:extLst>
          </p:cNvPr>
          <p:cNvSpPr/>
          <p:nvPr/>
        </p:nvSpPr>
        <p:spPr>
          <a:xfrm>
            <a:off x="10183749" y="2514978"/>
            <a:ext cx="7466330" cy="6057522"/>
          </a:xfrm>
          <a:prstGeom prst="rect">
            <a:avLst/>
          </a:prstGeom>
          <a:solidFill>
            <a:srgbClr val="C7DB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chemeClr val="tx1"/>
                </a:solidFill>
                <a:latin typeface="Arial" panose="020B0604020202020204" pitchFamily="34" charset="0"/>
                <a:cs typeface="Arial" panose="020B0604020202020204" pitchFamily="34" charset="0"/>
              </a:rPr>
              <a:t>2. Các biện pháp kĩ thuật trong quy trình chăn nuôi:</a:t>
            </a:r>
          </a:p>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Kĩ thuật nuôi dưỡng</a:t>
            </a:r>
            <a:endParaRPr lang="en-US" sz="4000" dirty="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en-US" sz="4000" dirty="0">
                <a:solidFill>
                  <a:schemeClr val="tx1"/>
                </a:solidFill>
                <a:latin typeface="Arial" panose="020B0604020202020204" pitchFamily="34" charset="0"/>
                <a:cs typeface="Arial" panose="020B0604020202020204" pitchFamily="34" charset="0"/>
              </a:rPr>
              <a:t>Kĩ thuật chăm sóc</a:t>
            </a:r>
          </a:p>
        </p:txBody>
      </p:sp>
      <p:sp>
        <p:nvSpPr>
          <p:cNvPr id="18" name="Rectangle 17">
            <a:extLst>
              <a:ext uri="{FF2B5EF4-FFF2-40B4-BE49-F238E27FC236}">
                <a16:creationId xmlns:a16="http://schemas.microsoft.com/office/drawing/2014/main" xmlns="" id="{0F19B514-4734-52E9-C1BD-15DB615E08FB}"/>
              </a:ext>
            </a:extLst>
          </p:cNvPr>
          <p:cNvSpPr/>
          <p:nvPr/>
        </p:nvSpPr>
        <p:spPr>
          <a:xfrm>
            <a:off x="892224" y="2514978"/>
            <a:ext cx="9013776" cy="6057522"/>
          </a:xfrm>
          <a:prstGeom prst="rect">
            <a:avLst/>
          </a:prstGeom>
          <a:solidFill>
            <a:srgbClr val="F9BAA9"/>
          </a:solidFill>
          <a:ln>
            <a:solidFill>
              <a:srgbClr val="F9BA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indent="-742950" algn="ctr">
              <a:lnSpc>
                <a:spcPct val="150000"/>
              </a:lnSpc>
              <a:buAutoNum type="arabicPeriod"/>
            </a:pPr>
            <a:r>
              <a:rPr lang="en-US" sz="4000" b="1" dirty="0">
                <a:solidFill>
                  <a:schemeClr val="tx1"/>
                </a:solidFill>
                <a:latin typeface="Arial" panose="020B0604020202020204" pitchFamily="34" charset="0"/>
                <a:cs typeface="Arial" panose="020B0604020202020204" pitchFamily="34" charset="0"/>
              </a:rPr>
              <a:t>Quy trình chăn nuôi</a:t>
            </a:r>
          </a:p>
          <a:p>
            <a:pPr algn="just">
              <a:lnSpc>
                <a:spcPct val="150000"/>
              </a:lnSpc>
            </a:pPr>
            <a:r>
              <a:rPr lang="en-US" sz="4000" dirty="0">
                <a:solidFill>
                  <a:schemeClr val="tx1"/>
                </a:solidFill>
                <a:latin typeface="Arial" panose="020B0604020202020204" pitchFamily="34" charset="0"/>
                <a:cs typeface="Arial" panose="020B0604020202020204" pitchFamily="34" charset="0"/>
              </a:rPr>
              <a:t>L</a:t>
            </a:r>
            <a:r>
              <a:rPr lang="vi-VN" sz="4000" dirty="0">
                <a:solidFill>
                  <a:schemeClr val="tx1"/>
                </a:solidFill>
                <a:latin typeface="Arial" panose="020B0604020202020204" pitchFamily="34" charset="0"/>
                <a:cs typeface="Arial" panose="020B0604020202020204" pitchFamily="34" charset="0"/>
              </a:rPr>
              <a:t>à tập hợp các biện pháp kĩ thuật, cách thức tiến hành nhằm hướng dẫn người chăn nuôi thực hiện các hoạt động chăm sóc và nuôi dưỡng vật nuôi một cách hiệu quả. </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28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52A32171-3FB6-AA63-2E9F-2D6CEBF8DA7C}"/>
              </a:ext>
            </a:extLst>
          </p:cNvPr>
          <p:cNvCxnSpPr/>
          <p:nvPr/>
        </p:nvCxnSpPr>
        <p:spPr>
          <a:xfrm>
            <a:off x="-723900" y="9791700"/>
            <a:ext cx="197358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739B44E4-AB9A-A2F4-402E-3AD9C80AFD40}"/>
              </a:ext>
            </a:extLst>
          </p:cNvPr>
          <p:cNvSpPr/>
          <p:nvPr/>
        </p:nvSpPr>
        <p:spPr>
          <a:xfrm>
            <a:off x="-152400" y="379980"/>
            <a:ext cx="5486400" cy="1148953"/>
          </a:xfrm>
          <a:prstGeom prst="rect">
            <a:avLst/>
          </a:prstGeom>
          <a:solidFill>
            <a:srgbClr val="C7DBD9"/>
          </a:solidFill>
          <a:ln>
            <a:solidFill>
              <a:srgbClr val="C7DB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Ø"/>
            </a:pPr>
            <a:r>
              <a:rPr lang="en-US" sz="3600" b="1" dirty="0">
                <a:solidFill>
                  <a:srgbClr val="C00000"/>
                </a:solidFill>
                <a:latin typeface="Arial" panose="020B0604020202020204" pitchFamily="34" charset="0"/>
                <a:cs typeface="Arial" panose="020B0604020202020204" pitchFamily="34" charset="0"/>
              </a:rPr>
              <a:t>Thực hành</a:t>
            </a:r>
          </a:p>
        </p:txBody>
      </p:sp>
      <p:sp>
        <p:nvSpPr>
          <p:cNvPr id="9" name="Rectangle 8">
            <a:extLst>
              <a:ext uri="{FF2B5EF4-FFF2-40B4-BE49-F238E27FC236}">
                <a16:creationId xmlns:a16="http://schemas.microsoft.com/office/drawing/2014/main" xmlns="" id="{33861ECB-A523-3FF5-8D31-EE5C6E62DC0E}"/>
              </a:ext>
            </a:extLst>
          </p:cNvPr>
          <p:cNvSpPr/>
          <p:nvPr/>
        </p:nvSpPr>
        <p:spPr>
          <a:xfrm>
            <a:off x="1219200" y="2019300"/>
            <a:ext cx="16383000" cy="1550859"/>
          </a:xfrm>
          <a:prstGeom prst="rect">
            <a:avLst/>
          </a:prstGeom>
          <a:solidFill>
            <a:srgbClr val="FBF2E1"/>
          </a:solidFill>
          <a:ln>
            <a:solidFill>
              <a:srgbClr val="FBF2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b="1" i="1" dirty="0">
                <a:solidFill>
                  <a:schemeClr val="tx1"/>
                </a:solidFill>
                <a:latin typeface="Arial" panose="020B0604020202020204" pitchFamily="34" charset="0"/>
                <a:cs typeface="Arial" panose="020B0604020202020204" pitchFamily="34" charset="0"/>
              </a:rPr>
              <a:t>Làm việc nhóm</a:t>
            </a:r>
            <a:r>
              <a:rPr lang="en-US" sz="3600" i="1" dirty="0">
                <a:solidFill>
                  <a:schemeClr val="tx1"/>
                </a:solidFill>
                <a:latin typeface="Arial" panose="020B0604020202020204" pitchFamily="34" charset="0"/>
                <a:cs typeface="Arial" panose="020B0604020202020204" pitchFamily="34" charset="0"/>
              </a:rPr>
              <a:t>: Thực hành tính diện tích chuồng nuôi dựa trên các thông tin ở Bảng 18.1 SGK trang 100. </a:t>
            </a:r>
          </a:p>
        </p:txBody>
      </p:sp>
      <p:sp>
        <p:nvSpPr>
          <p:cNvPr id="3" name="Rectangle 2"/>
          <p:cNvSpPr/>
          <p:nvPr/>
        </p:nvSpPr>
        <p:spPr>
          <a:xfrm>
            <a:off x="1959180" y="3748957"/>
            <a:ext cx="14369639" cy="820674"/>
          </a:xfrm>
          <a:prstGeom prst="rect">
            <a:avLst/>
          </a:prstGeom>
        </p:spPr>
        <p:txBody>
          <a:bodyPr wrap="none">
            <a:spAutoFit/>
          </a:bodyPr>
          <a:lstStyle/>
          <a:p>
            <a:pPr algn="ctr">
              <a:lnSpc>
                <a:spcPct val="150000"/>
              </a:lnSpc>
              <a:spcAft>
                <a:spcPts val="0"/>
              </a:spcAft>
            </a:pPr>
            <a:r>
              <a:rPr lang="en-US" sz="3600" i="1" dirty="0">
                <a:solidFill>
                  <a:srgbClr val="000000"/>
                </a:solidFill>
                <a:latin typeface="Arial" panose="020B0604020202020204" pitchFamily="34" charset="0"/>
                <a:ea typeface="Calibri" panose="020F0502020204030204" pitchFamily="34" charset="0"/>
                <a:cs typeface="Arial" panose="020B0604020202020204" pitchFamily="34" charset="0"/>
              </a:rPr>
              <a:t>Bảng 18.1. Diện tích chuồng nuôi cho lợn ở các giai đoạn sinh trưởng</a:t>
            </a:r>
            <a:endParaRPr lang="en-US" sz="36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728057877"/>
              </p:ext>
            </p:extLst>
          </p:nvPr>
        </p:nvGraphicFramePr>
        <p:xfrm>
          <a:off x="914400" y="4748430"/>
          <a:ext cx="16916399" cy="4854663"/>
        </p:xfrm>
        <a:graphic>
          <a:graphicData uri="http://schemas.openxmlformats.org/drawingml/2006/table">
            <a:tbl>
              <a:tblPr firstRow="1" firstCol="1" bandRow="1"/>
              <a:tblGrid>
                <a:gridCol w="2362200">
                  <a:extLst>
                    <a:ext uri="{9D8B030D-6E8A-4147-A177-3AD203B41FA5}">
                      <a16:colId xmlns:a16="http://schemas.microsoft.com/office/drawing/2014/main" xmlns="" val="231070134"/>
                    </a:ext>
                  </a:extLst>
                </a:gridCol>
                <a:gridCol w="3352800">
                  <a:extLst>
                    <a:ext uri="{9D8B030D-6E8A-4147-A177-3AD203B41FA5}">
                      <a16:colId xmlns:a16="http://schemas.microsoft.com/office/drawing/2014/main" xmlns="" val="1032417748"/>
                    </a:ext>
                  </a:extLst>
                </a:gridCol>
                <a:gridCol w="2438400">
                  <a:extLst>
                    <a:ext uri="{9D8B030D-6E8A-4147-A177-3AD203B41FA5}">
                      <a16:colId xmlns:a16="http://schemas.microsoft.com/office/drawing/2014/main" xmlns="" val="3642420706"/>
                    </a:ext>
                  </a:extLst>
                </a:gridCol>
                <a:gridCol w="2438399">
                  <a:extLst>
                    <a:ext uri="{9D8B030D-6E8A-4147-A177-3AD203B41FA5}">
                      <a16:colId xmlns:a16="http://schemas.microsoft.com/office/drawing/2014/main" xmlns="" val="1757130584"/>
                    </a:ext>
                  </a:extLst>
                </a:gridCol>
                <a:gridCol w="3581400">
                  <a:extLst>
                    <a:ext uri="{9D8B030D-6E8A-4147-A177-3AD203B41FA5}">
                      <a16:colId xmlns:a16="http://schemas.microsoft.com/office/drawing/2014/main" xmlns="" val="2758231088"/>
                    </a:ext>
                  </a:extLst>
                </a:gridCol>
                <a:gridCol w="2743200">
                  <a:extLst>
                    <a:ext uri="{9D8B030D-6E8A-4147-A177-3AD203B41FA5}">
                      <a16:colId xmlns:a16="http://schemas.microsoft.com/office/drawing/2014/main" xmlns="" val="409440442"/>
                    </a:ext>
                  </a:extLst>
                </a:gridCol>
              </a:tblGrid>
              <a:tr h="519564">
                <a:tc rowSpan="2">
                  <a:txBody>
                    <a:bodyPr/>
                    <a:lstStyle/>
                    <a:p>
                      <a:pPr algn="ctr">
                        <a:lnSpc>
                          <a:spcPct val="150000"/>
                        </a:lnSpc>
                        <a:spcAft>
                          <a:spcPts val="0"/>
                        </a:spcAft>
                      </a:pP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Loại lợn</a:t>
                      </a:r>
                      <a:endPar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algn="ctr">
                        <a:lnSpc>
                          <a:spcPct val="150000"/>
                        </a:lnSpc>
                        <a:spcAft>
                          <a:spcPts val="0"/>
                        </a:spcAft>
                      </a:pP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Giai đoạn</a:t>
                      </a:r>
                      <a:endPar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2">
                  <a:txBody>
                    <a:bodyPr/>
                    <a:lstStyle/>
                    <a:p>
                      <a:endParaRPr lang="en-US">
                        <a:solidFill>
                          <a:schemeClr val="bg1"/>
                        </a:solidFill>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US"/>
                    </a:p>
                  </a:txBody>
                  <a:tcPr/>
                </a:tc>
                <a:tc rowSpan="2">
                  <a:txBody>
                    <a:bodyPr/>
                    <a:lstStyle/>
                    <a:p>
                      <a:pPr algn="ctr">
                        <a:lnSpc>
                          <a:spcPct val="150000"/>
                        </a:lnSpc>
                        <a:spcAft>
                          <a:spcPts val="0"/>
                        </a:spcAft>
                      </a:pP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Số con dự </a:t>
                      </a:r>
                    </a:p>
                    <a:p>
                      <a:pPr algn="ctr">
                        <a:lnSpc>
                          <a:spcPct val="150000"/>
                        </a:lnSpc>
                        <a:spcAft>
                          <a:spcPts val="0"/>
                        </a:spcAft>
                      </a:pP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định nuôi (con)</a:t>
                      </a:r>
                      <a:endPar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algn="ctr">
                        <a:lnSpc>
                          <a:spcPct val="150000"/>
                        </a:lnSpc>
                        <a:spcAft>
                          <a:spcPts val="0"/>
                        </a:spcAft>
                      </a:pP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Diện tích </a:t>
                      </a:r>
                    </a:p>
                    <a:p>
                      <a:pPr algn="ctr">
                        <a:lnSpc>
                          <a:spcPct val="150000"/>
                        </a:lnSpc>
                        <a:spcAft>
                          <a:spcPts val="0"/>
                        </a:spcAft>
                      </a:pP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dự kiến (m</a:t>
                      </a:r>
                      <a:r>
                        <a:rPr lang="en-US" sz="3600" b="1"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841664310"/>
                  </a:ext>
                </a:extLst>
              </a:tr>
              <a:tr h="1453527">
                <a:tc vMerge="1">
                  <a:txBody>
                    <a:bodyPr/>
                    <a:lstStyle/>
                    <a:p>
                      <a:endParaRPr lang="en-US"/>
                    </a:p>
                  </a:txBody>
                  <a:tcPr/>
                </a:tc>
                <a:tc vMerge="1">
                  <a:txBody>
                    <a:bodyPr/>
                    <a:lstStyle/>
                    <a:p>
                      <a:endParaRPr lang="en-US"/>
                    </a:p>
                  </a:txBody>
                  <a:tcPr/>
                </a:tc>
                <a:tc>
                  <a:txBody>
                    <a:bodyPr/>
                    <a:lstStyle/>
                    <a:p>
                      <a:pPr algn="ctr">
                        <a:lnSpc>
                          <a:spcPct val="150000"/>
                        </a:lnSpc>
                        <a:spcAft>
                          <a:spcPts val="0"/>
                        </a:spcAft>
                      </a:pP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Lợn ngoại</a:t>
                      </a:r>
                      <a:endPar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50000"/>
                        </a:lnSpc>
                        <a:spcAft>
                          <a:spcPts val="0"/>
                        </a:spcAft>
                      </a:pP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Lợn nội</a:t>
                      </a:r>
                      <a:endPar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423382101"/>
                  </a:ext>
                </a:extLst>
              </a:tr>
              <a:tr h="1453527">
                <a:tc rowSpan="2">
                  <a:txBody>
                    <a:bodyPr/>
                    <a:lstStyle/>
                    <a:p>
                      <a:pPr algn="ctr">
                        <a:lnSpc>
                          <a:spcPct val="150000"/>
                        </a:lnSpc>
                        <a:spcAft>
                          <a:spcPts val="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Lợn thịt</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Sau cai sữa đến 30 kg</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0,5</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0,4</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300</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5170072"/>
                  </a:ext>
                </a:extLst>
              </a:tr>
              <a:tr h="1235652">
                <a:tc vMerge="1">
                  <a:txBody>
                    <a:bodyPr/>
                    <a:lstStyle/>
                    <a:p>
                      <a:endParaRPr lang="en-US"/>
                    </a:p>
                  </a:txBody>
                  <a:tcPr/>
                </a:tc>
                <a:tc>
                  <a:txBody>
                    <a:bodyPr/>
                    <a:lstStyle/>
                    <a:p>
                      <a:pPr algn="ctr">
                        <a:lnSpc>
                          <a:spcPct val="150000"/>
                        </a:lnSpc>
                        <a:spcAft>
                          <a:spcPts val="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Lợn 30 – 60 kg</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0,8</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0,6</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280</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a:txBody>
                  <a:tcPr marL="32444" marR="32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8102420"/>
                  </a:ext>
                </a:extLst>
              </a:tr>
            </a:tbl>
          </a:graphicData>
        </a:graphic>
      </p:graphicFrame>
      <p:pic>
        <p:nvPicPr>
          <p:cNvPr id="11" name="Picture 48"/>
          <p:cNvPicPr>
            <a:picLocks noChangeAspect="1"/>
          </p:cNvPicPr>
          <p:nvPr/>
        </p:nvPicPr>
        <p:blipFill>
          <a:blip r:embed="rId2"/>
          <a:srcRect/>
          <a:stretch>
            <a:fillRect/>
          </a:stretch>
        </p:blipFill>
        <p:spPr>
          <a:xfrm>
            <a:off x="-487444" y="1597526"/>
            <a:ext cx="1739301" cy="1807066"/>
          </a:xfrm>
          <a:prstGeom prst="rect">
            <a:avLst/>
          </a:prstGeom>
        </p:spPr>
      </p:pic>
    </p:spTree>
    <p:extLst>
      <p:ext uri="{BB962C8B-B14F-4D97-AF65-F5344CB8AC3E}">
        <p14:creationId xmlns:p14="http://schemas.microsoft.com/office/powerpoint/2010/main" val="427431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xmlns="" id="{8F610C3B-8FF4-FA99-2E51-37BFAC5B8FA8}"/>
              </a:ext>
            </a:extLst>
          </p:cNvPr>
          <p:cNvSpPr/>
          <p:nvPr/>
        </p:nvSpPr>
        <p:spPr>
          <a:xfrm>
            <a:off x="360172" y="389416"/>
            <a:ext cx="17567656" cy="9508168"/>
          </a:xfrm>
          <a:custGeom>
            <a:avLst/>
            <a:gdLst/>
            <a:ahLst/>
            <a:cxnLst/>
            <a:rect l="l" t="t" r="r" b="b"/>
            <a:pathLst>
              <a:path w="4573908" h="2475543">
                <a:moveTo>
                  <a:pt x="11899" y="0"/>
                </a:moveTo>
                <a:lnTo>
                  <a:pt x="4562010" y="0"/>
                </a:lnTo>
                <a:cubicBezTo>
                  <a:pt x="4565165" y="0"/>
                  <a:pt x="4568192" y="1254"/>
                  <a:pt x="4570423" y="3485"/>
                </a:cubicBezTo>
                <a:cubicBezTo>
                  <a:pt x="4572655" y="5716"/>
                  <a:pt x="4573908" y="8743"/>
                  <a:pt x="4573908" y="11899"/>
                </a:cubicBezTo>
                <a:lnTo>
                  <a:pt x="4573908" y="2463644"/>
                </a:lnTo>
                <a:cubicBezTo>
                  <a:pt x="4573908" y="2470216"/>
                  <a:pt x="4568581" y="2475543"/>
                  <a:pt x="4562010" y="2475543"/>
                </a:cubicBezTo>
                <a:lnTo>
                  <a:pt x="11899" y="2475543"/>
                </a:lnTo>
                <a:cubicBezTo>
                  <a:pt x="8743" y="2475543"/>
                  <a:pt x="5716" y="2474289"/>
                  <a:pt x="3485" y="2472058"/>
                </a:cubicBezTo>
                <a:cubicBezTo>
                  <a:pt x="1254" y="2469826"/>
                  <a:pt x="0" y="2466800"/>
                  <a:pt x="0" y="2463644"/>
                </a:cubicBezTo>
                <a:lnTo>
                  <a:pt x="0" y="11899"/>
                </a:lnTo>
                <a:cubicBezTo>
                  <a:pt x="0" y="8743"/>
                  <a:pt x="1254" y="5716"/>
                  <a:pt x="3485" y="3485"/>
                </a:cubicBezTo>
                <a:cubicBezTo>
                  <a:pt x="5716" y="1254"/>
                  <a:pt x="8743" y="0"/>
                  <a:pt x="11899" y="0"/>
                </a:cubicBezTo>
                <a:close/>
              </a:path>
            </a:pathLst>
          </a:custGeom>
          <a:solidFill>
            <a:schemeClr val="bg1"/>
          </a:solidFill>
        </p:spPr>
        <p:txBody>
          <a:bodyPr/>
          <a:lstStyle/>
          <a:p>
            <a:endParaRPr lang="en-US"/>
          </a:p>
        </p:txBody>
      </p:sp>
      <p:sp>
        <p:nvSpPr>
          <p:cNvPr id="17" name="Rectangle 16">
            <a:extLst>
              <a:ext uri="{FF2B5EF4-FFF2-40B4-BE49-F238E27FC236}">
                <a16:creationId xmlns:a16="http://schemas.microsoft.com/office/drawing/2014/main" xmlns="" id="{CAA20A05-8085-4396-DC64-9A29BA48AFCD}"/>
              </a:ext>
            </a:extLst>
          </p:cNvPr>
          <p:cNvSpPr/>
          <p:nvPr/>
        </p:nvSpPr>
        <p:spPr>
          <a:xfrm>
            <a:off x="1094486" y="389416"/>
            <a:ext cx="16022828" cy="9062517"/>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3200" b="1" dirty="0">
                <a:solidFill>
                  <a:schemeClr val="tx1"/>
                </a:solidFill>
                <a:latin typeface="Arial" panose="020B0604020202020204" pitchFamily="34" charset="0"/>
                <a:cs typeface="Arial" panose="020B0604020202020204" pitchFamily="34" charset="0"/>
              </a:rPr>
              <a:t>3. Lí do cần chăn nuôi theo quy trình:</a:t>
            </a:r>
          </a:p>
          <a:p>
            <a:pPr marL="457200" indent="-457200" algn="just">
              <a:lnSpc>
                <a:spcPct val="150000"/>
              </a:lnSpc>
              <a:buFont typeface="Wingdings" panose="05000000000000000000" pitchFamily="2" charset="2"/>
              <a:buChar char="Ø"/>
            </a:pPr>
            <a:endParaRPr lang="en-US" sz="2800" dirty="0">
              <a:solidFill>
                <a:schemeClr val="tx1"/>
              </a:solidFill>
              <a:cs typeface="Arial" panose="020B0604020202020204" pitchFamily="34" charset="0"/>
            </a:endParaRPr>
          </a:p>
          <a:p>
            <a:pPr algn="just">
              <a:lnSpc>
                <a:spcPct val="150000"/>
              </a:lnSpc>
            </a:pPr>
            <a:endParaRPr lang="en-US" sz="40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6306800" y="-167418"/>
            <a:ext cx="1981200" cy="1981200"/>
          </a:xfrm>
          <a:prstGeom prst="rect">
            <a:avLst/>
          </a:prstGeom>
        </p:spPr>
      </p:pic>
      <p:sp>
        <p:nvSpPr>
          <p:cNvPr id="3" name="TextBox 2"/>
          <p:cNvSpPr txBox="1"/>
          <p:nvPr/>
        </p:nvSpPr>
        <p:spPr>
          <a:xfrm>
            <a:off x="1252801" y="1301530"/>
            <a:ext cx="15565628" cy="2308324"/>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vi-VN" sz="3200" b="1" i="1" dirty="0">
                <a:latin typeface="Arial" panose="020B0604020202020204" pitchFamily="34" charset="0"/>
                <a:cs typeface="Arial" panose="020B0604020202020204" pitchFamily="34" charset="0"/>
              </a:rPr>
              <a:t>Nâng cao năng suất hiệu quả chăn nuôi</a:t>
            </a:r>
            <a:r>
              <a:rPr lang="vi-VN" sz="3200" dirty="0">
                <a:latin typeface="Arial" panose="020B0604020202020204" pitchFamily="34" charset="0"/>
                <a:cs typeface="Arial" panose="020B0604020202020204" pitchFamily="34" charset="0"/>
              </a:rPr>
              <a:t>: Do quy trình chăn nuôi được xây dựng phù hợp cho từng đối tượng, lứa tuổi vật nuôi, giúp vật nuôi được chăm sóc, nuôi dưỡng tốt hơn từ đó tăng năng suất chăn nuôi.</a:t>
            </a:r>
          </a:p>
        </p:txBody>
      </p:sp>
      <p:sp>
        <p:nvSpPr>
          <p:cNvPr id="4" name="TextBox 3"/>
          <p:cNvSpPr txBox="1"/>
          <p:nvPr/>
        </p:nvSpPr>
        <p:spPr>
          <a:xfrm>
            <a:off x="1252801" y="3609854"/>
            <a:ext cx="15053999" cy="6001643"/>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vi-VN" sz="3200" b="1" i="1" dirty="0">
                <a:latin typeface="Arial" panose="020B0604020202020204" pitchFamily="34" charset="0"/>
                <a:cs typeface="Arial" panose="020B0604020202020204" pitchFamily="34" charset="0"/>
              </a:rPr>
              <a:t>Kiểm soát tốt dịch bệnh, đảm bảo an toàn vệ sinh thú y</a:t>
            </a:r>
            <a:r>
              <a:rPr lang="vi-VN" sz="3200" dirty="0">
                <a:latin typeface="Arial" panose="020B0604020202020204" pitchFamily="34" charset="0"/>
                <a:cs typeface="Arial" panose="020B0604020202020204" pitchFamily="34" charset="0"/>
              </a:rPr>
              <a:t>: Quy trình chăn nuôi đưa ra những hướng dẫn cụ thể cho người chăn nuôi về quy trình vệ sinh, phòng bệnh nên đảm bảo được an toàn vệ sinh dịch bệnh cho trang trại của mình. </a:t>
            </a:r>
            <a:endParaRPr lang="en-US" sz="3200" dirty="0">
              <a:latin typeface="Arial" panose="020B0604020202020204" pitchFamily="34" charset="0"/>
              <a:cs typeface="Arial" panose="020B0604020202020204" pitchFamily="34" charset="0"/>
            </a:endParaRPr>
          </a:p>
          <a:p>
            <a:pPr algn="just">
              <a:lnSpc>
                <a:spcPct val="150000"/>
              </a:lnSpc>
            </a:pPr>
            <a:r>
              <a:rPr lang="en-US" sz="3200" i="1" dirty="0">
                <a:latin typeface="Arial" panose="020B0604020202020204" pitchFamily="34" charset="0"/>
                <a:cs typeface="Arial" panose="020B0604020202020204" pitchFamily="34" charset="0"/>
                <a:sym typeface="Symbol" panose="05050102010706020507" pitchFamily="18" charset="2"/>
              </a:rPr>
              <a:t> </a:t>
            </a:r>
            <a:r>
              <a:rPr lang="en-US" sz="3200" i="1" dirty="0">
                <a:latin typeface="Arial" panose="020B0604020202020204" pitchFamily="34" charset="0"/>
                <a:cs typeface="Arial" panose="020B0604020202020204" pitchFamily="34" charset="0"/>
              </a:rPr>
              <a:t>Đ</a:t>
            </a:r>
            <a:r>
              <a:rPr lang="vi-VN" sz="3200" i="1" dirty="0">
                <a:latin typeface="Arial" panose="020B0604020202020204" pitchFamily="34" charset="0"/>
                <a:cs typeface="Arial" panose="020B0604020202020204" pitchFamily="34" charset="0"/>
              </a:rPr>
              <a:t>em lại nhiều lợi nhuận cho người chăn nuôi</a:t>
            </a:r>
            <a:r>
              <a:rPr lang="en-US" sz="3200" i="1" dirty="0">
                <a:latin typeface="Arial" panose="020B0604020202020204" pitchFamily="34" charset="0"/>
                <a:cs typeface="Arial" panose="020B0604020202020204" pitchFamily="34" charset="0"/>
              </a:rPr>
              <a:t> và </a:t>
            </a:r>
            <a:r>
              <a:rPr lang="vi-VN" sz="3200" i="1" dirty="0">
                <a:latin typeface="Arial" panose="020B0604020202020204" pitchFamily="34" charset="0"/>
                <a:cs typeface="Arial" panose="020B0604020202020204" pitchFamily="34" charset="0"/>
              </a:rPr>
              <a:t>giúp người chăn nuôi tự đánh giá, truy xuất nguồn gốc thông qua kiểm soát chất lượng các khâu trong quy trình, từ đó rà soát những khâu làm chưa tốt để cải tiến, nâng cao chất lượng và hiệu quả chăn nuôi.</a:t>
            </a:r>
          </a:p>
        </p:txBody>
      </p:sp>
    </p:spTree>
    <p:extLst>
      <p:ext uri="{BB962C8B-B14F-4D97-AF65-F5344CB8AC3E}">
        <p14:creationId xmlns:p14="http://schemas.microsoft.com/office/powerpoint/2010/main" val="244008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33D31"/>
        </a:solidFill>
        <a:effectLst/>
      </p:bgPr>
    </p:bg>
    <p:spTree>
      <p:nvGrpSpPr>
        <p:cNvPr id="1" name=""/>
        <p:cNvGrpSpPr/>
        <p:nvPr/>
      </p:nvGrpSpPr>
      <p:grpSpPr>
        <a:xfrm>
          <a:off x="0" y="0"/>
          <a:ext cx="0" cy="0"/>
          <a:chOff x="0" y="0"/>
          <a:chExt cx="0" cy="0"/>
        </a:xfrm>
      </p:grpSpPr>
      <p:sp>
        <p:nvSpPr>
          <p:cNvPr id="7" name="Freeform 7"/>
          <p:cNvSpPr/>
          <p:nvPr/>
        </p:nvSpPr>
        <p:spPr>
          <a:xfrm>
            <a:off x="12091465" y="4627701"/>
            <a:ext cx="1170962" cy="1113877"/>
          </a:xfrm>
          <a:custGeom>
            <a:avLst/>
            <a:gdLst/>
            <a:ahLst/>
            <a:cxnLst/>
            <a:rect l="l" t="t" r="r" b="b"/>
            <a:pathLst>
              <a:path w="1170962" h="1113877">
                <a:moveTo>
                  <a:pt x="0" y="0"/>
                </a:moveTo>
                <a:lnTo>
                  <a:pt x="1170961" y="0"/>
                </a:lnTo>
                <a:lnTo>
                  <a:pt x="1170961" y="1113877"/>
                </a:lnTo>
                <a:lnTo>
                  <a:pt x="0" y="1113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a:off x="12426946" y="4934640"/>
            <a:ext cx="499999" cy="499999"/>
          </a:xfrm>
          <a:custGeom>
            <a:avLst/>
            <a:gdLst/>
            <a:ahLst/>
            <a:cxnLst/>
            <a:rect l="l" t="t" r="r" b="b"/>
            <a:pathLst>
              <a:path w="499999" h="499999">
                <a:moveTo>
                  <a:pt x="0" y="0"/>
                </a:moveTo>
                <a:lnTo>
                  <a:pt x="499999" y="0"/>
                </a:lnTo>
                <a:lnTo>
                  <a:pt x="499999" y="499999"/>
                </a:lnTo>
                <a:lnTo>
                  <a:pt x="0" y="4999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8" name="Freeform 18"/>
          <p:cNvSpPr/>
          <p:nvPr/>
        </p:nvSpPr>
        <p:spPr>
          <a:xfrm rot="-2700000">
            <a:off x="12426946" y="4934640"/>
            <a:ext cx="499999" cy="499999"/>
          </a:xfrm>
          <a:custGeom>
            <a:avLst/>
            <a:gdLst/>
            <a:ahLst/>
            <a:cxnLst/>
            <a:rect l="l" t="t" r="r" b="b"/>
            <a:pathLst>
              <a:path w="499999" h="499999">
                <a:moveTo>
                  <a:pt x="0" y="0"/>
                </a:moveTo>
                <a:lnTo>
                  <a:pt x="499999" y="0"/>
                </a:lnTo>
                <a:lnTo>
                  <a:pt x="499999" y="499999"/>
                </a:lnTo>
                <a:lnTo>
                  <a:pt x="0" y="4999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xmlns="" id="{8C8F4882-9C6A-8F57-0CD1-0A27F7185CCF}"/>
              </a:ext>
            </a:extLst>
          </p:cNvPr>
          <p:cNvSpPr txBox="1"/>
          <p:nvPr/>
        </p:nvSpPr>
        <p:spPr>
          <a:xfrm>
            <a:off x="-219252" y="6036334"/>
            <a:ext cx="19116207" cy="3211007"/>
          </a:xfrm>
          <a:prstGeom prst="rect">
            <a:avLst/>
          </a:prstGeom>
          <a:noFill/>
        </p:spPr>
        <p:txBody>
          <a:bodyPr wrap="square">
            <a:spAutoFit/>
          </a:bodyPr>
          <a:lstStyle/>
          <a:p>
            <a:pPr algn="ctr">
              <a:lnSpc>
                <a:spcPct val="150000"/>
              </a:lnSpc>
            </a:pPr>
            <a:r>
              <a:rPr lang="vi-VN" sz="7200" b="1">
                <a:solidFill>
                  <a:srgbClr val="FBF2E1"/>
                </a:solidFill>
                <a:latin typeface="Arial" panose="020B0604020202020204" pitchFamily="34" charset="0"/>
                <a:cs typeface="Arial" panose="020B0604020202020204" pitchFamily="34" charset="0"/>
              </a:rPr>
              <a:t>BÀI </a:t>
            </a:r>
            <a:r>
              <a:rPr lang="en-US" sz="7200" b="1">
                <a:solidFill>
                  <a:srgbClr val="FBF2E1"/>
                </a:solidFill>
                <a:latin typeface="Arial" panose="020B0604020202020204" pitchFamily="34" charset="0"/>
                <a:cs typeface="Arial" panose="020B0604020202020204" pitchFamily="34" charset="0"/>
              </a:rPr>
              <a:t>18. QUY TRÌNH NUÔI DƯỠNG VÀ CHĂM SÓC MỘT SỐ LOẠI VẬT NUÔI </a:t>
            </a:r>
            <a:endParaRPr lang="en-US" sz="7200" b="1" dirty="0">
              <a:solidFill>
                <a:srgbClr val="FBF2E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stretch>
            <a:fillRect/>
          </a:stretch>
        </p:blipFill>
        <p:spPr>
          <a:xfrm>
            <a:off x="32657" y="-348423"/>
            <a:ext cx="9306195" cy="6175929"/>
          </a:xfrm>
          <a:prstGeom prst="rect">
            <a:avLst/>
          </a:prstGeom>
        </p:spPr>
      </p:pic>
      <p:pic>
        <p:nvPicPr>
          <p:cNvPr id="4" name="Picture 3"/>
          <p:cNvPicPr>
            <a:picLocks noChangeAspect="1"/>
          </p:cNvPicPr>
          <p:nvPr/>
        </p:nvPicPr>
        <p:blipFill>
          <a:blip r:embed="rId7"/>
          <a:stretch>
            <a:fillRect/>
          </a:stretch>
        </p:blipFill>
        <p:spPr>
          <a:xfrm>
            <a:off x="8991600" y="-375636"/>
            <a:ext cx="9296400" cy="6203143"/>
          </a:xfrm>
          <a:prstGeom prst="rect">
            <a:avLst/>
          </a:prstGeom>
        </p:spPr>
      </p:pic>
      <p:sp>
        <p:nvSpPr>
          <p:cNvPr id="5" name="Rectangle 4"/>
          <p:cNvSpPr/>
          <p:nvPr/>
        </p:nvSpPr>
        <p:spPr>
          <a:xfrm>
            <a:off x="-219252" y="5175855"/>
            <a:ext cx="18888252" cy="92806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960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3D31"/>
        </a:solidFill>
        <a:effectLst/>
      </p:bgPr>
    </p:bg>
    <p:spTree>
      <p:nvGrpSpPr>
        <p:cNvPr id="1" name=""/>
        <p:cNvGrpSpPr/>
        <p:nvPr/>
      </p:nvGrpSpPr>
      <p:grpSpPr>
        <a:xfrm>
          <a:off x="0" y="0"/>
          <a:ext cx="0" cy="0"/>
          <a:chOff x="0" y="0"/>
          <a:chExt cx="0" cy="0"/>
        </a:xfrm>
      </p:grpSpPr>
      <p:grpSp>
        <p:nvGrpSpPr>
          <p:cNvPr id="2" name="Group 2"/>
          <p:cNvGrpSpPr/>
          <p:nvPr/>
        </p:nvGrpSpPr>
        <p:grpSpPr>
          <a:xfrm>
            <a:off x="381000" y="0"/>
            <a:ext cx="17602200" cy="9922601"/>
            <a:chOff x="-17853" y="-47625"/>
            <a:chExt cx="4573908" cy="2540624"/>
          </a:xfrm>
        </p:grpSpPr>
        <p:sp>
          <p:nvSpPr>
            <p:cNvPr id="3" name="Freeform 3"/>
            <p:cNvSpPr/>
            <p:nvPr/>
          </p:nvSpPr>
          <p:spPr>
            <a:xfrm>
              <a:off x="-17853" y="17456"/>
              <a:ext cx="4573908" cy="2475543"/>
            </a:xfrm>
            <a:custGeom>
              <a:avLst/>
              <a:gdLst/>
              <a:ahLst/>
              <a:cxnLst/>
              <a:rect l="l" t="t" r="r" b="b"/>
              <a:pathLst>
                <a:path w="4573908" h="2475543">
                  <a:moveTo>
                    <a:pt x="11899" y="0"/>
                  </a:moveTo>
                  <a:lnTo>
                    <a:pt x="4562010" y="0"/>
                  </a:lnTo>
                  <a:cubicBezTo>
                    <a:pt x="4565165" y="0"/>
                    <a:pt x="4568192" y="1254"/>
                    <a:pt x="4570423" y="3485"/>
                  </a:cubicBezTo>
                  <a:cubicBezTo>
                    <a:pt x="4572655" y="5716"/>
                    <a:pt x="4573908" y="8743"/>
                    <a:pt x="4573908" y="11899"/>
                  </a:cubicBezTo>
                  <a:lnTo>
                    <a:pt x="4573908" y="2463644"/>
                  </a:lnTo>
                  <a:cubicBezTo>
                    <a:pt x="4573908" y="2470216"/>
                    <a:pt x="4568581" y="2475543"/>
                    <a:pt x="4562010" y="2475543"/>
                  </a:cubicBezTo>
                  <a:lnTo>
                    <a:pt x="11899" y="2475543"/>
                  </a:lnTo>
                  <a:cubicBezTo>
                    <a:pt x="8743" y="2475543"/>
                    <a:pt x="5716" y="2474289"/>
                    <a:pt x="3485" y="2472058"/>
                  </a:cubicBezTo>
                  <a:cubicBezTo>
                    <a:pt x="1254" y="2469826"/>
                    <a:pt x="0" y="2466800"/>
                    <a:pt x="0" y="2463644"/>
                  </a:cubicBezTo>
                  <a:lnTo>
                    <a:pt x="0" y="11899"/>
                  </a:lnTo>
                  <a:cubicBezTo>
                    <a:pt x="0" y="8743"/>
                    <a:pt x="1254" y="5716"/>
                    <a:pt x="3485" y="3485"/>
                  </a:cubicBezTo>
                  <a:cubicBezTo>
                    <a:pt x="5716" y="1254"/>
                    <a:pt x="8743" y="0"/>
                    <a:pt x="11899" y="0"/>
                  </a:cubicBezTo>
                  <a:close/>
                </a:path>
              </a:pathLst>
            </a:custGeom>
            <a:solidFill>
              <a:srgbClr val="FFF5DA"/>
            </a:solidFill>
          </p:spPr>
          <p:txBody>
            <a:bodyPr/>
            <a:lstStyle/>
            <a:p>
              <a:endParaRPr lang="en-US"/>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201623" y="1426416"/>
            <a:ext cx="686624" cy="686624"/>
          </a:xfrm>
          <a:custGeom>
            <a:avLst/>
            <a:gdLst/>
            <a:ahLst/>
            <a:cxnLst/>
            <a:rect l="l" t="t" r="r" b="b"/>
            <a:pathLst>
              <a:path w="686624" h="686624">
                <a:moveTo>
                  <a:pt x="0" y="0"/>
                </a:moveTo>
                <a:lnTo>
                  <a:pt x="686624" y="0"/>
                </a:lnTo>
                <a:lnTo>
                  <a:pt x="686624" y="686624"/>
                </a:lnTo>
                <a:lnTo>
                  <a:pt x="0" y="6866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5" name="Freeform 15"/>
          <p:cNvSpPr/>
          <p:nvPr/>
        </p:nvSpPr>
        <p:spPr>
          <a:xfrm>
            <a:off x="1318087" y="1542880"/>
            <a:ext cx="453696" cy="453696"/>
          </a:xfrm>
          <a:custGeom>
            <a:avLst/>
            <a:gdLst/>
            <a:ahLst/>
            <a:cxnLst/>
            <a:rect l="l" t="t" r="r" b="b"/>
            <a:pathLst>
              <a:path w="453696" h="453696">
                <a:moveTo>
                  <a:pt x="0" y="0"/>
                </a:moveTo>
                <a:lnTo>
                  <a:pt x="453695" y="0"/>
                </a:lnTo>
                <a:lnTo>
                  <a:pt x="453695" y="453696"/>
                </a:lnTo>
                <a:lnTo>
                  <a:pt x="0" y="4536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6" name="Freeform 16"/>
          <p:cNvSpPr/>
          <p:nvPr/>
        </p:nvSpPr>
        <p:spPr>
          <a:xfrm>
            <a:off x="16382872" y="1718880"/>
            <a:ext cx="686624" cy="686624"/>
          </a:xfrm>
          <a:custGeom>
            <a:avLst/>
            <a:gdLst/>
            <a:ahLst/>
            <a:cxnLst/>
            <a:rect l="l" t="t" r="r" b="b"/>
            <a:pathLst>
              <a:path w="686624" h="686624">
                <a:moveTo>
                  <a:pt x="0" y="0"/>
                </a:moveTo>
                <a:lnTo>
                  <a:pt x="686624" y="0"/>
                </a:lnTo>
                <a:lnTo>
                  <a:pt x="686624" y="686624"/>
                </a:lnTo>
                <a:lnTo>
                  <a:pt x="0" y="6866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7" name="Freeform 17"/>
          <p:cNvSpPr/>
          <p:nvPr/>
        </p:nvSpPr>
        <p:spPr>
          <a:xfrm>
            <a:off x="16594678" y="1955301"/>
            <a:ext cx="315478" cy="315478"/>
          </a:xfrm>
          <a:custGeom>
            <a:avLst/>
            <a:gdLst/>
            <a:ahLst/>
            <a:cxnLst/>
            <a:rect l="l" t="t" r="r" b="b"/>
            <a:pathLst>
              <a:path w="315478" h="315478">
                <a:moveTo>
                  <a:pt x="0" y="0"/>
                </a:moveTo>
                <a:lnTo>
                  <a:pt x="315478" y="0"/>
                </a:lnTo>
                <a:lnTo>
                  <a:pt x="315478" y="315478"/>
                </a:lnTo>
                <a:lnTo>
                  <a:pt x="0" y="3154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8" name="Freeform 18"/>
          <p:cNvSpPr/>
          <p:nvPr/>
        </p:nvSpPr>
        <p:spPr>
          <a:xfrm>
            <a:off x="6392495" y="2277414"/>
            <a:ext cx="9444618" cy="1050714"/>
          </a:xfrm>
          <a:custGeom>
            <a:avLst/>
            <a:gdLst/>
            <a:ahLst/>
            <a:cxnLst/>
            <a:rect l="l" t="t" r="r" b="b"/>
            <a:pathLst>
              <a:path w="9444618" h="1050714">
                <a:moveTo>
                  <a:pt x="0" y="0"/>
                </a:moveTo>
                <a:lnTo>
                  <a:pt x="9444617" y="0"/>
                </a:lnTo>
                <a:lnTo>
                  <a:pt x="9444617" y="1050714"/>
                </a:lnTo>
                <a:lnTo>
                  <a:pt x="0" y="105071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9" name="TextBox 19"/>
          <p:cNvSpPr txBox="1"/>
          <p:nvPr/>
        </p:nvSpPr>
        <p:spPr>
          <a:xfrm>
            <a:off x="3164664" y="-1130529"/>
            <a:ext cx="10861969" cy="3003194"/>
          </a:xfrm>
          <a:prstGeom prst="rect">
            <a:avLst/>
          </a:prstGeom>
        </p:spPr>
        <p:txBody>
          <a:bodyPr lIns="0" tIns="0" rIns="0" bIns="0" rtlCol="0" anchor="t">
            <a:spAutoFit/>
          </a:bodyPr>
          <a:lstStyle/>
          <a:p>
            <a:pPr algn="ctr">
              <a:lnSpc>
                <a:spcPts val="29069"/>
              </a:lnSpc>
            </a:pPr>
            <a:r>
              <a:rPr lang="en-US" sz="6000" b="1" dirty="0">
                <a:solidFill>
                  <a:srgbClr val="133D31"/>
                </a:solidFill>
                <a:latin typeface="Arial" panose="020B0604020202020204" pitchFamily="34" charset="0"/>
                <a:cs typeface="Arial" panose="020B0604020202020204" pitchFamily="34" charset="0"/>
              </a:rPr>
              <a:t>NỘI DUNG BÀI HỌC </a:t>
            </a:r>
          </a:p>
        </p:txBody>
      </p:sp>
      <p:grpSp>
        <p:nvGrpSpPr>
          <p:cNvPr id="24" name="Group 23">
            <a:extLst>
              <a:ext uri="{FF2B5EF4-FFF2-40B4-BE49-F238E27FC236}">
                <a16:creationId xmlns:a16="http://schemas.microsoft.com/office/drawing/2014/main" xmlns="" id="{397B90B9-309F-0905-7638-617DC396908D}"/>
              </a:ext>
            </a:extLst>
          </p:cNvPr>
          <p:cNvGrpSpPr/>
          <p:nvPr/>
        </p:nvGrpSpPr>
        <p:grpSpPr>
          <a:xfrm>
            <a:off x="1796945" y="2218831"/>
            <a:ext cx="13597800" cy="1613561"/>
            <a:chOff x="6179095" y="3280283"/>
            <a:chExt cx="10720891" cy="1613561"/>
          </a:xfrm>
        </p:grpSpPr>
        <p:sp>
          <p:nvSpPr>
            <p:cNvPr id="22" name="Rectangle: Rounded Corners 21">
              <a:extLst>
                <a:ext uri="{FF2B5EF4-FFF2-40B4-BE49-F238E27FC236}">
                  <a16:creationId xmlns:a16="http://schemas.microsoft.com/office/drawing/2014/main" xmlns="" id="{CD1D1007-1686-98D0-15B5-4BE4113A1477}"/>
                </a:ext>
              </a:extLst>
            </p:cNvPr>
            <p:cNvSpPr/>
            <p:nvPr/>
          </p:nvSpPr>
          <p:spPr>
            <a:xfrm>
              <a:off x="6179095" y="3280283"/>
              <a:ext cx="1078349" cy="1219200"/>
            </a:xfrm>
            <a:prstGeom prst="roundRect">
              <a:avLst/>
            </a:prstGeom>
            <a:solidFill>
              <a:srgbClr val="89998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bg1"/>
                  </a:solidFill>
                  <a:latin typeface="Amasis MT Pro Black" panose="02040A04050005020304" pitchFamily="18" charset="0"/>
                </a:rPr>
                <a:t>1</a:t>
              </a:r>
            </a:p>
          </p:txBody>
        </p:sp>
        <p:sp>
          <p:nvSpPr>
            <p:cNvPr id="23" name="TextBox 22">
              <a:extLst>
                <a:ext uri="{FF2B5EF4-FFF2-40B4-BE49-F238E27FC236}">
                  <a16:creationId xmlns:a16="http://schemas.microsoft.com/office/drawing/2014/main" xmlns="" id="{EC481D86-ECCC-FD8A-6F38-DB422274BD4C}"/>
                </a:ext>
              </a:extLst>
            </p:cNvPr>
            <p:cNvSpPr txBox="1"/>
            <p:nvPr/>
          </p:nvSpPr>
          <p:spPr>
            <a:xfrm>
              <a:off x="7766245" y="3570405"/>
              <a:ext cx="9133741" cy="132343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Quy trình nuôi dưỡng, chăm sóc lợn thịt và lợn nái</a:t>
              </a:r>
            </a:p>
          </p:txBody>
        </p:sp>
      </p:grpSp>
      <p:grpSp>
        <p:nvGrpSpPr>
          <p:cNvPr id="25" name="Group 24">
            <a:extLst>
              <a:ext uri="{FF2B5EF4-FFF2-40B4-BE49-F238E27FC236}">
                <a16:creationId xmlns:a16="http://schemas.microsoft.com/office/drawing/2014/main" xmlns="" id="{0D691742-BDA1-0416-8F04-612453CA1DB7}"/>
              </a:ext>
            </a:extLst>
          </p:cNvPr>
          <p:cNvGrpSpPr/>
          <p:nvPr/>
        </p:nvGrpSpPr>
        <p:grpSpPr>
          <a:xfrm>
            <a:off x="1796945" y="3901615"/>
            <a:ext cx="12624887" cy="1277707"/>
            <a:chOff x="1817984" y="413132"/>
            <a:chExt cx="9640915" cy="1277707"/>
          </a:xfrm>
        </p:grpSpPr>
        <p:sp>
          <p:nvSpPr>
            <p:cNvPr id="26" name="Rectangle: Rounded Corners 25">
              <a:extLst>
                <a:ext uri="{FF2B5EF4-FFF2-40B4-BE49-F238E27FC236}">
                  <a16:creationId xmlns:a16="http://schemas.microsoft.com/office/drawing/2014/main" xmlns="" id="{D03F5E86-E66A-33B2-4738-BCD9419528A2}"/>
                </a:ext>
              </a:extLst>
            </p:cNvPr>
            <p:cNvSpPr/>
            <p:nvPr/>
          </p:nvSpPr>
          <p:spPr>
            <a:xfrm>
              <a:off x="1817984" y="413132"/>
              <a:ext cx="1044451" cy="1277707"/>
            </a:xfrm>
            <a:prstGeom prst="roundRect">
              <a:avLst/>
            </a:prstGeom>
            <a:solidFill>
              <a:srgbClr val="89998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Amasis MT Pro Black" panose="02040A04050005020304" pitchFamily="18" charset="0"/>
                </a:rPr>
                <a:t>2</a:t>
              </a:r>
            </a:p>
          </p:txBody>
        </p:sp>
        <p:sp>
          <p:nvSpPr>
            <p:cNvPr id="27" name="TextBox 26">
              <a:extLst>
                <a:ext uri="{FF2B5EF4-FFF2-40B4-BE49-F238E27FC236}">
                  <a16:creationId xmlns:a16="http://schemas.microsoft.com/office/drawing/2014/main" xmlns="" id="{94E10037-BD83-FFD4-A380-25A922EAB90F}"/>
                </a:ext>
              </a:extLst>
            </p:cNvPr>
            <p:cNvSpPr txBox="1"/>
            <p:nvPr/>
          </p:nvSpPr>
          <p:spPr>
            <a:xfrm>
              <a:off x="3021604" y="450539"/>
              <a:ext cx="8437295" cy="1002710"/>
            </a:xfrm>
            <a:prstGeom prst="rect">
              <a:avLst/>
            </a:prstGeom>
            <a:noFill/>
          </p:spPr>
          <p:txBody>
            <a:bodyPr wrap="square" rtlCol="0">
              <a:spAutoFit/>
            </a:bodyPr>
            <a:lstStyle/>
            <a:p>
              <a:pPr algn="ctr">
                <a:lnSpc>
                  <a:spcPct val="150000"/>
                </a:lnSpc>
              </a:pPr>
              <a:r>
                <a:rPr lang="en-US" sz="4500" dirty="0">
                  <a:latin typeface="Arial" panose="020B0604020202020204" pitchFamily="34" charset="0"/>
                  <a:cs typeface="Arial" panose="020B0604020202020204" pitchFamily="34" charset="0"/>
                </a:rPr>
                <a:t>Quy trình nuôi dưỡng, chăm sóc gà thịt</a:t>
              </a:r>
            </a:p>
          </p:txBody>
        </p:sp>
      </p:grpSp>
      <p:grpSp>
        <p:nvGrpSpPr>
          <p:cNvPr id="29" name="Group 28">
            <a:extLst>
              <a:ext uri="{FF2B5EF4-FFF2-40B4-BE49-F238E27FC236}">
                <a16:creationId xmlns:a16="http://schemas.microsoft.com/office/drawing/2014/main" xmlns="" id="{0D691742-BDA1-0416-8F04-612453CA1DB7}"/>
              </a:ext>
            </a:extLst>
          </p:cNvPr>
          <p:cNvGrpSpPr/>
          <p:nvPr/>
        </p:nvGrpSpPr>
        <p:grpSpPr>
          <a:xfrm>
            <a:off x="1796945" y="5708354"/>
            <a:ext cx="12624886" cy="1277707"/>
            <a:chOff x="1817984" y="413132"/>
            <a:chExt cx="9640915" cy="1277707"/>
          </a:xfrm>
        </p:grpSpPr>
        <p:sp>
          <p:nvSpPr>
            <p:cNvPr id="30" name="Rectangle: Rounded Corners 25">
              <a:extLst>
                <a:ext uri="{FF2B5EF4-FFF2-40B4-BE49-F238E27FC236}">
                  <a16:creationId xmlns:a16="http://schemas.microsoft.com/office/drawing/2014/main" xmlns="" id="{D03F5E86-E66A-33B2-4738-BCD9419528A2}"/>
                </a:ext>
              </a:extLst>
            </p:cNvPr>
            <p:cNvSpPr/>
            <p:nvPr/>
          </p:nvSpPr>
          <p:spPr>
            <a:xfrm>
              <a:off x="1817984" y="413132"/>
              <a:ext cx="1044451" cy="1277707"/>
            </a:xfrm>
            <a:prstGeom prst="roundRect">
              <a:avLst/>
            </a:prstGeom>
            <a:solidFill>
              <a:srgbClr val="89998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Amasis MT Pro Black" panose="02040A04050005020304" pitchFamily="18" charset="0"/>
                </a:rPr>
                <a:t>3</a:t>
              </a:r>
            </a:p>
          </p:txBody>
        </p:sp>
        <p:sp>
          <p:nvSpPr>
            <p:cNvPr id="31" name="TextBox 30">
              <a:extLst>
                <a:ext uri="{FF2B5EF4-FFF2-40B4-BE49-F238E27FC236}">
                  <a16:creationId xmlns:a16="http://schemas.microsoft.com/office/drawing/2014/main" xmlns="" id="{94E10037-BD83-FFD4-A380-25A922EAB90F}"/>
                </a:ext>
              </a:extLst>
            </p:cNvPr>
            <p:cNvSpPr txBox="1"/>
            <p:nvPr/>
          </p:nvSpPr>
          <p:spPr>
            <a:xfrm>
              <a:off x="3021604" y="462117"/>
              <a:ext cx="8437295" cy="1002710"/>
            </a:xfrm>
            <a:prstGeom prst="rect">
              <a:avLst/>
            </a:prstGeom>
            <a:noFill/>
          </p:spPr>
          <p:txBody>
            <a:bodyPr wrap="square" rtlCol="0">
              <a:spAutoFit/>
            </a:bodyPr>
            <a:lstStyle/>
            <a:p>
              <a:pPr algn="ctr">
                <a:lnSpc>
                  <a:spcPct val="150000"/>
                </a:lnSpc>
              </a:pPr>
              <a:r>
                <a:rPr lang="en-US" sz="4500" dirty="0">
                  <a:latin typeface="Arial" panose="020B0604020202020204" pitchFamily="34" charset="0"/>
                  <a:cs typeface="Arial" panose="020B0604020202020204" pitchFamily="34" charset="0"/>
                </a:rPr>
                <a:t>Quy trình nuôi dưỡng, chăm sóc bò thịt</a:t>
              </a:r>
            </a:p>
          </p:txBody>
        </p:sp>
      </p:grpSp>
      <p:grpSp>
        <p:nvGrpSpPr>
          <p:cNvPr id="32" name="Group 31">
            <a:extLst>
              <a:ext uri="{FF2B5EF4-FFF2-40B4-BE49-F238E27FC236}">
                <a16:creationId xmlns:a16="http://schemas.microsoft.com/office/drawing/2014/main" xmlns="" id="{0D691742-BDA1-0416-8F04-612453CA1DB7}"/>
              </a:ext>
            </a:extLst>
          </p:cNvPr>
          <p:cNvGrpSpPr/>
          <p:nvPr/>
        </p:nvGrpSpPr>
        <p:grpSpPr>
          <a:xfrm>
            <a:off x="1771783" y="7646146"/>
            <a:ext cx="12854628" cy="2169825"/>
            <a:chOff x="1851235" y="282550"/>
            <a:chExt cx="9816356" cy="2169825"/>
          </a:xfrm>
        </p:grpSpPr>
        <p:sp>
          <p:nvSpPr>
            <p:cNvPr id="33" name="Rectangle: Rounded Corners 25">
              <a:extLst>
                <a:ext uri="{FF2B5EF4-FFF2-40B4-BE49-F238E27FC236}">
                  <a16:creationId xmlns:a16="http://schemas.microsoft.com/office/drawing/2014/main" xmlns="" id="{D03F5E86-E66A-33B2-4738-BCD9419528A2}"/>
                </a:ext>
              </a:extLst>
            </p:cNvPr>
            <p:cNvSpPr/>
            <p:nvPr/>
          </p:nvSpPr>
          <p:spPr>
            <a:xfrm>
              <a:off x="1851235" y="282550"/>
              <a:ext cx="1044451" cy="1277707"/>
            </a:xfrm>
            <a:prstGeom prst="roundRect">
              <a:avLst/>
            </a:prstGeom>
            <a:solidFill>
              <a:srgbClr val="89998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Amasis MT Pro Black" panose="02040A04050005020304" pitchFamily="18" charset="0"/>
                </a:rPr>
                <a:t>4</a:t>
              </a:r>
            </a:p>
          </p:txBody>
        </p:sp>
        <p:sp>
          <p:nvSpPr>
            <p:cNvPr id="34" name="TextBox 33">
              <a:extLst>
                <a:ext uri="{FF2B5EF4-FFF2-40B4-BE49-F238E27FC236}">
                  <a16:creationId xmlns:a16="http://schemas.microsoft.com/office/drawing/2014/main" xmlns="" id="{94E10037-BD83-FFD4-A380-25A922EAB90F}"/>
                </a:ext>
              </a:extLst>
            </p:cNvPr>
            <p:cNvSpPr txBox="1"/>
            <p:nvPr/>
          </p:nvSpPr>
          <p:spPr>
            <a:xfrm>
              <a:off x="3230296" y="282550"/>
              <a:ext cx="8437295" cy="2169825"/>
            </a:xfrm>
            <a:prstGeom prst="rect">
              <a:avLst/>
            </a:prstGeom>
            <a:noFill/>
          </p:spPr>
          <p:txBody>
            <a:bodyPr wrap="square" rtlCol="0">
              <a:spAutoFit/>
            </a:bodyPr>
            <a:lstStyle/>
            <a:p>
              <a:pPr algn="ctr">
                <a:lnSpc>
                  <a:spcPct val="150000"/>
                </a:lnSpc>
              </a:pPr>
              <a:r>
                <a:rPr lang="en-US" sz="4500" dirty="0">
                  <a:latin typeface="Arial" panose="020B0604020202020204" pitchFamily="34" charset="0"/>
                  <a:cs typeface="Arial" panose="020B0604020202020204" pitchFamily="34" charset="0"/>
                </a:rPr>
                <a:t>Một số biện pháp vệ sinh chuồng nuôi và bảo vệ môi trường</a:t>
              </a:r>
            </a:p>
          </p:txBody>
        </p:sp>
      </p:gr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30267" y="6637030"/>
            <a:ext cx="3352933" cy="3352933"/>
          </a:xfrm>
          <a:prstGeom prst="rect">
            <a:avLst/>
          </a:prstGeom>
        </p:spPr>
      </p:pic>
    </p:spTree>
    <p:extLst>
      <p:ext uri="{BB962C8B-B14F-4D97-AF65-F5344CB8AC3E}">
        <p14:creationId xmlns:p14="http://schemas.microsoft.com/office/powerpoint/2010/main" val="32811907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22" presetClass="entr" presetSubtype="8"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par>
                                <p:cTn id="19" presetID="22" presetClass="entr" presetSubtype="8"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657" y="-190500"/>
            <a:ext cx="18344890" cy="12315005"/>
          </a:xfrm>
          <a:prstGeom prst="rect">
            <a:avLst/>
          </a:prstGeom>
        </p:spPr>
      </p:pic>
      <p:grpSp>
        <p:nvGrpSpPr>
          <p:cNvPr id="3" name="Group 3"/>
          <p:cNvGrpSpPr/>
          <p:nvPr/>
        </p:nvGrpSpPr>
        <p:grpSpPr>
          <a:xfrm>
            <a:off x="1028700" y="3073087"/>
            <a:ext cx="16230600" cy="4140975"/>
            <a:chOff x="0" y="0"/>
            <a:chExt cx="6862939" cy="1750968"/>
          </a:xfrm>
        </p:grpSpPr>
        <p:sp>
          <p:nvSpPr>
            <p:cNvPr id="4" name="Freeform 4"/>
            <p:cNvSpPr/>
            <p:nvPr/>
          </p:nvSpPr>
          <p:spPr>
            <a:xfrm>
              <a:off x="0" y="0"/>
              <a:ext cx="6862939" cy="1750968"/>
            </a:xfrm>
            <a:custGeom>
              <a:avLst/>
              <a:gdLst/>
              <a:ahLst/>
              <a:cxnLst/>
              <a:rect l="l" t="t" r="r" b="b"/>
              <a:pathLst>
                <a:path w="6862939" h="1750968">
                  <a:moveTo>
                    <a:pt x="6738479" y="1750968"/>
                  </a:moveTo>
                  <a:lnTo>
                    <a:pt x="124460" y="1750968"/>
                  </a:lnTo>
                  <a:cubicBezTo>
                    <a:pt x="55880" y="1750968"/>
                    <a:pt x="0" y="1695088"/>
                    <a:pt x="0" y="1626508"/>
                  </a:cubicBezTo>
                  <a:lnTo>
                    <a:pt x="0" y="124460"/>
                  </a:lnTo>
                  <a:cubicBezTo>
                    <a:pt x="0" y="55880"/>
                    <a:pt x="55880" y="0"/>
                    <a:pt x="124460" y="0"/>
                  </a:cubicBezTo>
                  <a:lnTo>
                    <a:pt x="6738479" y="0"/>
                  </a:lnTo>
                  <a:cubicBezTo>
                    <a:pt x="6807059" y="0"/>
                    <a:pt x="6862939" y="55880"/>
                    <a:pt x="6862939" y="124460"/>
                  </a:cubicBezTo>
                  <a:lnTo>
                    <a:pt x="6862939" y="1626508"/>
                  </a:lnTo>
                  <a:cubicBezTo>
                    <a:pt x="6862939" y="1695088"/>
                    <a:pt x="6807059" y="1750968"/>
                    <a:pt x="6738479" y="1750968"/>
                  </a:cubicBezTo>
                  <a:close/>
                </a:path>
              </a:pathLst>
            </a:custGeom>
            <a:solidFill>
              <a:srgbClr val="487307"/>
            </a:solidFill>
          </p:spPr>
          <p:txBody>
            <a:bodyPr/>
            <a:lstStyle/>
            <a:p>
              <a:endParaRPr lang="en-US"/>
            </a:p>
          </p:txBody>
        </p:sp>
      </p:grpSp>
      <p:sp>
        <p:nvSpPr>
          <p:cNvPr id="5" name="TextBox 5"/>
          <p:cNvSpPr txBox="1"/>
          <p:nvPr/>
        </p:nvSpPr>
        <p:spPr>
          <a:xfrm>
            <a:off x="2778743" y="1425674"/>
            <a:ext cx="12730514" cy="974626"/>
          </a:xfrm>
          <a:prstGeom prst="rect">
            <a:avLst/>
          </a:prstGeom>
        </p:spPr>
        <p:txBody>
          <a:bodyPr lIns="0" tIns="0" rIns="0" bIns="0" rtlCol="0" anchor="t">
            <a:spAutoFit/>
          </a:bodyPr>
          <a:lstStyle/>
          <a:p>
            <a:pPr algn="ctr">
              <a:lnSpc>
                <a:spcPts val="7600"/>
              </a:lnSpc>
            </a:pPr>
            <a:r>
              <a:rPr lang="en-US" sz="7500" b="1" dirty="0">
                <a:solidFill>
                  <a:schemeClr val="bg1"/>
                </a:solidFill>
                <a:latin typeface="Arial" panose="020B0604020202020204" pitchFamily="34" charset="0"/>
                <a:cs typeface="Arial" panose="020B0604020202020204" pitchFamily="34" charset="0"/>
              </a:rPr>
              <a:t>PHẦN 1.</a:t>
            </a:r>
          </a:p>
        </p:txBody>
      </p:sp>
      <p:grpSp>
        <p:nvGrpSpPr>
          <p:cNvPr id="17" name="Group 17"/>
          <p:cNvGrpSpPr/>
          <p:nvPr/>
        </p:nvGrpSpPr>
        <p:grpSpPr>
          <a:xfrm>
            <a:off x="8414467" y="6484529"/>
            <a:ext cx="1459066" cy="1459066"/>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F05"/>
            </a:solidFill>
          </p:spPr>
          <p:txBody>
            <a:bodyPr/>
            <a:lstStyle/>
            <a:p>
              <a:endParaRPr lang="en-US"/>
            </a:p>
          </p:txBody>
        </p:sp>
      </p:grpSp>
      <p:sp>
        <p:nvSpPr>
          <p:cNvPr id="19" name="AutoShape 19"/>
          <p:cNvSpPr/>
          <p:nvPr/>
        </p:nvSpPr>
        <p:spPr>
          <a:xfrm rot="5400000">
            <a:off x="8858246" y="7175962"/>
            <a:ext cx="571508" cy="0"/>
          </a:xfrm>
          <a:prstGeom prst="line">
            <a:avLst/>
          </a:prstGeom>
          <a:ln w="76200" cap="rnd">
            <a:solidFill>
              <a:srgbClr val="FFFFFF"/>
            </a:solidFill>
            <a:prstDash val="solid"/>
            <a:headEnd type="none" w="sm" len="sm"/>
            <a:tailEnd type="arrow" w="med" len="sm"/>
          </a:ln>
        </p:spPr>
        <p:txBody>
          <a:bodyPr/>
          <a:lstStyle/>
          <a:p>
            <a:endParaRPr lang="en-US"/>
          </a:p>
        </p:txBody>
      </p:sp>
      <p:sp>
        <p:nvSpPr>
          <p:cNvPr id="21" name="TextBox 20">
            <a:extLst>
              <a:ext uri="{FF2B5EF4-FFF2-40B4-BE49-F238E27FC236}">
                <a16:creationId xmlns:a16="http://schemas.microsoft.com/office/drawing/2014/main" xmlns="" id="{45908017-A9D3-6FB9-8DB9-041FACC22CA1}"/>
              </a:ext>
            </a:extLst>
          </p:cNvPr>
          <p:cNvSpPr txBox="1"/>
          <p:nvPr/>
        </p:nvSpPr>
        <p:spPr>
          <a:xfrm>
            <a:off x="1089802" y="3132549"/>
            <a:ext cx="16230600" cy="3554819"/>
          </a:xfrm>
          <a:prstGeom prst="rect">
            <a:avLst/>
          </a:prstGeom>
          <a:noFill/>
        </p:spPr>
        <p:txBody>
          <a:bodyPr wrap="square">
            <a:spAutoFit/>
          </a:bodyPr>
          <a:lstStyle/>
          <a:p>
            <a:pPr algn="ctr">
              <a:lnSpc>
                <a:spcPct val="150000"/>
              </a:lnSpc>
            </a:pPr>
            <a:r>
              <a:rPr lang="en-US" sz="7500" b="1" dirty="0">
                <a:solidFill>
                  <a:schemeClr val="bg1"/>
                </a:solidFill>
                <a:latin typeface="Arial" panose="020B0604020202020204" pitchFamily="34" charset="0"/>
                <a:cs typeface="Arial" panose="020B0604020202020204" pitchFamily="34" charset="0"/>
              </a:rPr>
              <a:t>QUY TRÌNH NUÔI DƯỠNG, CHĂM SÓC LỢN THỊT VÀ LỢN NÁI</a:t>
            </a:r>
          </a:p>
        </p:txBody>
      </p:sp>
    </p:spTree>
    <p:extLst>
      <p:ext uri="{BB962C8B-B14F-4D97-AF65-F5344CB8AC3E}">
        <p14:creationId xmlns:p14="http://schemas.microsoft.com/office/powerpoint/2010/main" val="12255966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52A32171-3FB6-AA63-2E9F-2D6CEBF8DA7C}"/>
              </a:ext>
            </a:extLst>
          </p:cNvPr>
          <p:cNvCxnSpPr/>
          <p:nvPr/>
        </p:nvCxnSpPr>
        <p:spPr>
          <a:xfrm>
            <a:off x="-723900" y="9791700"/>
            <a:ext cx="197358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xmlns="" id="{260DE2DB-007E-A1F4-161A-DA9E9278A8A4}"/>
              </a:ext>
            </a:extLst>
          </p:cNvPr>
          <p:cNvGrpSpPr/>
          <p:nvPr/>
        </p:nvGrpSpPr>
        <p:grpSpPr>
          <a:xfrm>
            <a:off x="0" y="2161069"/>
            <a:ext cx="16840199" cy="7402032"/>
            <a:chOff x="117714" y="-1499109"/>
            <a:chExt cx="20077891" cy="7571303"/>
          </a:xfrm>
        </p:grpSpPr>
        <p:sp>
          <p:nvSpPr>
            <p:cNvPr id="11" name="TextBox 10">
              <a:extLst>
                <a:ext uri="{FF2B5EF4-FFF2-40B4-BE49-F238E27FC236}">
                  <a16:creationId xmlns:a16="http://schemas.microsoft.com/office/drawing/2014/main" xmlns="" id="{E88CE37E-0A8F-BD27-6359-91A389FC25E3}"/>
                </a:ext>
              </a:extLst>
            </p:cNvPr>
            <p:cNvSpPr txBox="1"/>
            <p:nvPr/>
          </p:nvSpPr>
          <p:spPr>
            <a:xfrm>
              <a:off x="2789941" y="-1499109"/>
              <a:ext cx="17405664" cy="7571303"/>
            </a:xfrm>
            <a:prstGeom prst="rect">
              <a:avLst/>
            </a:prstGeom>
            <a:solidFill>
              <a:srgbClr val="FBF2E1"/>
            </a:solidFill>
          </p:spPr>
          <p:txBody>
            <a:bodyPr wrap="square" rtlCol="0">
              <a:spAutoFit/>
            </a:bodyPr>
            <a:lstStyle/>
            <a:p>
              <a:pPr algn="just">
                <a:lnSpc>
                  <a:spcPct val="150000"/>
                </a:lnSpc>
              </a:pPr>
              <a:r>
                <a:rPr lang="en-US" sz="3600" b="1" i="1" dirty="0">
                  <a:latin typeface="Arial" panose="020B0604020202020204" pitchFamily="34" charset="0"/>
                  <a:cs typeface="Arial" panose="020B0604020202020204" pitchFamily="34" charset="0"/>
                </a:rPr>
                <a:t>Làm việc nhóm</a:t>
              </a:r>
              <a:r>
                <a:rPr lang="en-US" sz="3600" i="1" dirty="0">
                  <a:latin typeface="Arial" panose="020B0604020202020204" pitchFamily="34" charset="0"/>
                  <a:cs typeface="Arial" panose="020B0604020202020204" pitchFamily="34" charset="0"/>
                </a:rPr>
                <a:t>: Nghiên cứu thông tin mục 1.1 SGK trang 99 và trả lời câu hỏi: </a:t>
              </a:r>
            </a:p>
            <a:p>
              <a:pPr algn="just">
                <a:lnSpc>
                  <a:spcPct val="150000"/>
                </a:lnSpc>
              </a:pPr>
              <a:r>
                <a:rPr lang="vi-VN" sz="3600" i="1" dirty="0">
                  <a:latin typeface="Arial" panose="020B0604020202020204" pitchFamily="34" charset="0"/>
                  <a:cs typeface="Arial" panose="020B0604020202020204" pitchFamily="34" charset="0"/>
                </a:rPr>
                <a:t>1. Vì sao trong quy trình nuôi dưỡng và chăm sóc lợn thịt cần phải chia thành 3 giai đoạn? </a:t>
              </a:r>
            </a:p>
            <a:p>
              <a:pPr algn="just">
                <a:lnSpc>
                  <a:spcPct val="150000"/>
                </a:lnSpc>
              </a:pPr>
              <a:r>
                <a:rPr lang="vi-VN" sz="3600" i="1" dirty="0">
                  <a:latin typeface="Arial" panose="020B0604020202020204" pitchFamily="34" charset="0"/>
                  <a:cs typeface="Arial" panose="020B0604020202020204" pitchFamily="34" charset="0"/>
                </a:rPr>
                <a:t>2. Việc phân lô, phân đàn và đảm bảo mật độ nuôi trong nuôi dưỡng lợn thịt nhằm mục đích gì?</a:t>
              </a:r>
            </a:p>
            <a:p>
              <a:pPr algn="just">
                <a:lnSpc>
                  <a:spcPct val="150000"/>
                </a:lnSpc>
              </a:pPr>
              <a:r>
                <a:rPr lang="vi-VN" sz="3600" i="1" dirty="0">
                  <a:latin typeface="Arial" panose="020B0604020202020204" pitchFamily="34" charset="0"/>
                  <a:cs typeface="Arial" panose="020B0604020202020204" pitchFamily="34" charset="0"/>
                </a:rPr>
                <a:t>3. Vì sao cần phải tiêm phòng vaccine cho lợn nuôi thịt?</a:t>
              </a:r>
              <a:endParaRPr lang="en-US" sz="3600" i="1" dirty="0">
                <a:latin typeface="Arial" panose="020B0604020202020204" pitchFamily="34" charset="0"/>
                <a:cs typeface="Arial" panose="020B0604020202020204" pitchFamily="34" charset="0"/>
              </a:endParaRPr>
            </a:p>
            <a:p>
              <a:pPr algn="just">
                <a:lnSpc>
                  <a:spcPct val="150000"/>
                </a:lnSpc>
              </a:pPr>
              <a:r>
                <a:rPr lang="en-US" sz="3600" i="1" dirty="0">
                  <a:latin typeface="Arial" panose="020B0604020202020204" pitchFamily="34" charset="0"/>
                  <a:cs typeface="Arial" panose="020B0604020202020204" pitchFamily="34" charset="0"/>
                </a:rPr>
                <a:t>4. </a:t>
              </a:r>
              <a:r>
                <a:rPr lang="vi-VN" sz="3600" i="1" dirty="0">
                  <a:latin typeface="Arial" panose="020B0604020202020204" pitchFamily="34" charset="0"/>
                  <a:cs typeface="Arial" panose="020B0604020202020204" pitchFamily="34" charset="0"/>
                </a:rPr>
                <a:t>Hãy nêu kĩ thuật nuôi dưỡng, chăm sóc lợn thịt áp dụng cho từng giai đoạn</a:t>
              </a:r>
              <a:r>
                <a:rPr lang="en-US" sz="3600" i="1" dirty="0">
                  <a:latin typeface="Arial" panose="020B0604020202020204" pitchFamily="34" charset="0"/>
                  <a:cs typeface="Arial" panose="020B0604020202020204" pitchFamily="34" charset="0"/>
                </a:rPr>
                <a:t>.</a:t>
              </a:r>
              <a:endParaRPr lang="vi-VN" sz="3600" i="1" dirty="0">
                <a:latin typeface="Arial" panose="020B0604020202020204" pitchFamily="34" charset="0"/>
                <a:cs typeface="Arial" panose="020B0604020202020204" pitchFamily="34" charset="0"/>
              </a:endParaRPr>
            </a:p>
          </p:txBody>
        </p:sp>
        <p:sp>
          <p:nvSpPr>
            <p:cNvPr id="9" name="Freeform 2">
              <a:extLst>
                <a:ext uri="{FF2B5EF4-FFF2-40B4-BE49-F238E27FC236}">
                  <a16:creationId xmlns:a16="http://schemas.microsoft.com/office/drawing/2014/main" xmlns="" id="{B55B0A0F-F868-70A2-3665-49E37BAC2CA2}"/>
                </a:ext>
              </a:extLst>
            </p:cNvPr>
            <p:cNvSpPr/>
            <p:nvPr/>
          </p:nvSpPr>
          <p:spPr>
            <a:xfrm>
              <a:off x="117714" y="-1499109"/>
              <a:ext cx="2420450" cy="1915631"/>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
        <p:nvSpPr>
          <p:cNvPr id="3" name="Rectangle 2"/>
          <p:cNvSpPr/>
          <p:nvPr/>
        </p:nvSpPr>
        <p:spPr>
          <a:xfrm>
            <a:off x="-304800" y="525537"/>
            <a:ext cx="11430000" cy="12068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chemeClr val="tx1"/>
                </a:solidFill>
                <a:latin typeface="Arial" panose="020B0604020202020204" pitchFamily="34" charset="0"/>
                <a:cs typeface="Arial" panose="020B0604020202020204" pitchFamily="34" charset="0"/>
              </a:rPr>
              <a:t>1.  Quy trình nuôi dưỡng, chăm sóc lợn thịt </a:t>
            </a:r>
          </a:p>
        </p:txBody>
      </p:sp>
    </p:spTree>
    <p:extLst>
      <p:ext uri="{BB962C8B-B14F-4D97-AF65-F5344CB8AC3E}">
        <p14:creationId xmlns:p14="http://schemas.microsoft.com/office/powerpoint/2010/main" val="301454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E88CE37E-0A8F-BD27-6359-91A389FC25E3}"/>
              </a:ext>
            </a:extLst>
          </p:cNvPr>
          <p:cNvSpPr txBox="1"/>
          <p:nvPr/>
        </p:nvSpPr>
        <p:spPr>
          <a:xfrm>
            <a:off x="990600" y="1181100"/>
            <a:ext cx="16230600" cy="7478970"/>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(1) </a:t>
            </a:r>
            <a:r>
              <a:rPr lang="vi-VN" sz="4000" dirty="0">
                <a:latin typeface="Arial" panose="020B0604020202020204" pitchFamily="34" charset="0"/>
                <a:cs typeface="Arial" panose="020B0604020202020204" pitchFamily="34" charset="0"/>
              </a:rPr>
              <a:t>Quy trình chăm sóc và nuôi dưỡng lợn thịt cần phải chia thành 3 giai đoạn</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bởi vì mỗi lứa tuổi lợn có đặc điểm sinh lí, sinh trưởng khác nhau nên nhu cầu về định chế độ chăm sóc cũng khác nhau. </a:t>
            </a:r>
            <a:endParaRPr lang="en-US" sz="4000" dirty="0">
              <a:latin typeface="Arial" panose="020B0604020202020204" pitchFamily="34" charset="0"/>
              <a:cs typeface="Arial" panose="020B0604020202020204" pitchFamily="34" charset="0"/>
            </a:endParaRPr>
          </a:p>
          <a:p>
            <a:pPr algn="just">
              <a:lnSpc>
                <a:spcPct val="150000"/>
              </a:lnSpc>
            </a:pPr>
            <a:r>
              <a:rPr lang="vi-VN" sz="4000" b="1" dirty="0">
                <a:latin typeface="Arial" panose="020B0604020202020204" pitchFamily="34" charset="0"/>
                <a:cs typeface="Arial" panose="020B0604020202020204" pitchFamily="34" charset="0"/>
              </a:rPr>
              <a:t>Ví dụ</a:t>
            </a:r>
            <a:r>
              <a:rPr lang="vi-VN"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Ở giai đoạn sau cai sữa - lợn choai, lợn cần nhiều protein và năng lượng để sinh trưởng và tăng cơ. </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Đến giai đoạn vỗ béo dưỡng, lợn sinh trưởng chậm chuyển sang tích mỡ nên giảm nhu cầu về protein, năng lượng.</a:t>
            </a:r>
          </a:p>
        </p:txBody>
      </p:sp>
    </p:spTree>
    <p:extLst>
      <p:ext uri="{BB962C8B-B14F-4D97-AF65-F5344CB8AC3E}">
        <p14:creationId xmlns:p14="http://schemas.microsoft.com/office/powerpoint/2010/main" val="223339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E88CE37E-0A8F-BD27-6359-91A389FC25E3}"/>
              </a:ext>
            </a:extLst>
          </p:cNvPr>
          <p:cNvSpPr txBox="1"/>
          <p:nvPr/>
        </p:nvSpPr>
        <p:spPr>
          <a:xfrm>
            <a:off x="914400" y="342900"/>
            <a:ext cx="16230600" cy="3416320"/>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lnSpc>
                <a:spcPct val="150000"/>
              </a:lnSpc>
            </a:pPr>
            <a:r>
              <a:rPr lang="vi-VN" sz="3600" b="1" dirty="0">
                <a:cs typeface="Arial" panose="020B0604020202020204" pitchFamily="34" charset="0"/>
              </a:rPr>
              <a:t>(2) Việc phân lô, phân đàn và đảm bảo mật độ trong nuôi dưỡng lợn thịt</a:t>
            </a:r>
            <a:r>
              <a:rPr lang="en-US" sz="3600" dirty="0">
                <a:cs typeface="Arial" panose="020B0604020202020204" pitchFamily="34" charset="0"/>
              </a:rPr>
              <a:t> </a:t>
            </a:r>
            <a:r>
              <a:rPr lang="vi-VN" sz="3600" dirty="0">
                <a:cs typeface="Arial" panose="020B0604020202020204" pitchFamily="34" charset="0"/>
              </a:rPr>
              <a:t>giúp kiểm soát lợn đánh nhau do khác đàn và dễ nuôi dưỡng, chăm sóc. Trong trường hợp phải ghép đàn, lợn thường được ghép theo nhóm đồng đều về lứa tuổi, khối lượng để hạn chế đánh nhau.</a:t>
            </a:r>
            <a:endParaRPr lang="vi-VN" sz="3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E88CE37E-0A8F-BD27-6359-91A389FC25E3}"/>
              </a:ext>
            </a:extLst>
          </p:cNvPr>
          <p:cNvSpPr txBox="1"/>
          <p:nvPr/>
        </p:nvSpPr>
        <p:spPr>
          <a:xfrm>
            <a:off x="896815" y="4076700"/>
            <a:ext cx="16230600" cy="5909310"/>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lnSpc>
                <a:spcPct val="150000"/>
              </a:lnSpc>
            </a:pPr>
            <a:r>
              <a:rPr lang="vi-VN" sz="3600" b="1" dirty="0">
                <a:latin typeface="Arial" panose="020B0604020202020204" pitchFamily="34" charset="0"/>
                <a:cs typeface="Arial" panose="020B0604020202020204" pitchFamily="34" charset="0"/>
              </a:rPr>
              <a:t>(3) Tiêm phòng vaccine giúp lợn</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C</a:t>
            </a:r>
            <a:r>
              <a:rPr lang="vi-VN" sz="3600" dirty="0">
                <a:latin typeface="Arial" panose="020B0604020202020204" pitchFamily="34" charset="0"/>
                <a:cs typeface="Arial" panose="020B0604020202020204" pitchFamily="34" charset="0"/>
              </a:rPr>
              <a:t>hống lại bệnh có thể phát sinh trong quá trình nuôi, giảm tỉ lệ mắc bệnh từ đó hạn chế sử dụng kháng sinh điều trị bệnh, tiết kiệm được chi phí thuốc thú y và tránh tồn dư kháng sinh trong thịt, giảm nguy cơ kháng kháng sinh cho người tiêu dùng. </a:t>
            </a:r>
            <a:endParaRPr lang="en-US"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sym typeface="Symbol" panose="05050102010706020507" pitchFamily="18" charset="2"/>
              </a:rPr>
              <a:t></a:t>
            </a:r>
            <a:r>
              <a:rPr lang="en-US" sz="3600" dirty="0">
                <a:latin typeface="Arial" panose="020B0604020202020204" pitchFamily="34" charset="0"/>
                <a:cs typeface="Arial" panose="020B0604020202020204" pitchFamily="34" charset="0"/>
                <a:sym typeface="Symbol" panose="05050102010706020507" pitchFamily="18" charset="2"/>
              </a:rPr>
              <a:t> L</a:t>
            </a:r>
            <a:r>
              <a:rPr lang="vi-VN" sz="3600" dirty="0">
                <a:latin typeface="Arial" panose="020B0604020202020204" pitchFamily="34" charset="0"/>
                <a:cs typeface="Arial" panose="020B0604020202020204" pitchFamily="34" charset="0"/>
              </a:rPr>
              <a:t>à biện pháp hiệu quả tránh lây lan dịch bệnh ra cộng đồng, dịch từ trại này sang trại khác, vùng này qua vùng khác, gây tổn thất kinh tế lớn.</a:t>
            </a:r>
          </a:p>
        </p:txBody>
      </p:sp>
    </p:spTree>
    <p:extLst>
      <p:ext uri="{BB962C8B-B14F-4D97-AF65-F5344CB8AC3E}">
        <p14:creationId xmlns:p14="http://schemas.microsoft.com/office/powerpoint/2010/main" val="67422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3682</TotalTime>
  <Words>1508</Words>
  <Application>Microsoft Office PowerPoint</Application>
  <PresentationFormat>Custom</PresentationFormat>
  <Paragraphs>103</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Wingdings</vt:lpstr>
      <vt:lpstr>Calibri</vt:lpstr>
      <vt:lpstr>Amasis MT Pro Black</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Administrator</cp:lastModifiedBy>
  <cp:revision>2</cp:revision>
  <dcterms:created xsi:type="dcterms:W3CDTF">2006-08-16T00:00:00Z</dcterms:created>
  <dcterms:modified xsi:type="dcterms:W3CDTF">2024-06-17T10:03:09Z</dcterms:modified>
  <dc:identifier>DAFwK9et5TU</dc:identifier>
</cp:coreProperties>
</file>