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6" r:id="rId2"/>
    <p:sldId id="472" r:id="rId3"/>
    <p:sldId id="477" r:id="rId4"/>
    <p:sldId id="469" r:id="rId5"/>
    <p:sldId id="478" r:id="rId6"/>
    <p:sldId id="467" r:id="rId7"/>
    <p:sldId id="468" r:id="rId8"/>
    <p:sldId id="479" r:id="rId9"/>
    <p:sldId id="476" r:id="rId10"/>
    <p:sldId id="474" r:id="rId11"/>
    <p:sldId id="481" r:id="rId12"/>
    <p:sldId id="482" r:id="rId13"/>
    <p:sldId id="480" r:id="rId14"/>
    <p:sldId id="266" r:id="rId15"/>
    <p:sldId id="307" r:id="rId16"/>
    <p:sldId id="309" r:id="rId17"/>
    <p:sldId id="310" r:id="rId18"/>
    <p:sldId id="308" r:id="rId19"/>
    <p:sldId id="274" r:id="rId20"/>
    <p:sldId id="306" r:id="rId21"/>
    <p:sldId id="270" r:id="rId22"/>
    <p:sldId id="287" r:id="rId23"/>
    <p:sldId id="288" r:id="rId24"/>
    <p:sldId id="289" r:id="rId25"/>
    <p:sldId id="294" r:id="rId26"/>
    <p:sldId id="473" r:id="rId27"/>
    <p:sldId id="29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9437FF"/>
    <a:srgbClr val="005493"/>
    <a:srgbClr val="FFFC00"/>
    <a:srgbClr val="FFD579"/>
    <a:srgbClr val="D5FC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1"/>
    <p:restoredTop sz="94695"/>
  </p:normalViewPr>
  <p:slideViewPr>
    <p:cSldViewPr>
      <p:cViewPr>
        <p:scale>
          <a:sx n="94" d="100"/>
          <a:sy n="94" d="100"/>
        </p:scale>
        <p:origin x="-3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BE4D19C-C8A2-7D49-A67C-1D10056057C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 xmlns:a16="http://schemas.microsoft.com/office/drawing/2014/main" id="{7673142B-134D-FA4F-94A8-E88F4CCB915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6D85D96-6C52-1048-91FF-0A762B44C528}" type="datetimeFigureOut">
              <a:rPr lang="en-US"/>
              <a:pPr>
                <a:defRPr/>
              </a:pPr>
              <a:t>11/14/2022</a:t>
            </a:fld>
            <a:endParaRPr lang="en-US"/>
          </a:p>
        </p:txBody>
      </p:sp>
      <p:sp>
        <p:nvSpPr>
          <p:cNvPr id="4" name="Slide Image Placeholder 3">
            <a:extLst>
              <a:ext uri="{FF2B5EF4-FFF2-40B4-BE49-F238E27FC236}">
                <a16:creationId xmlns="" xmlns:a16="http://schemas.microsoft.com/office/drawing/2014/main" id="{7980F926-38E3-6443-A189-7E509389DBE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C5ABE289-2CFB-DD4A-8F62-C20004EE5CC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0EBB9DD4-39C6-6542-88BB-D6E803D5025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78BA1E73-1EE1-364E-91FB-54B2111E89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7F405B-6D7D-F84B-89AB-8E71A40B6294}" type="slidenum">
              <a:rPr lang="en-US" altLang="x-none"/>
              <a:pPr/>
              <a:t>‹#›</a:t>
            </a:fld>
            <a:endParaRPr lang="en-US" altLang="x-none"/>
          </a:p>
        </p:txBody>
      </p:sp>
    </p:spTree>
    <p:extLst>
      <p:ext uri="{BB962C8B-B14F-4D97-AF65-F5344CB8AC3E}">
        <p14:creationId xmlns:p14="http://schemas.microsoft.com/office/powerpoint/2010/main" val="4096707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 xmlns:a16="http://schemas.microsoft.com/office/drawing/2014/main" id="{4DE4FC4D-DBE7-7047-8AC4-7B9B75BD01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 xmlns:a16="http://schemas.microsoft.com/office/drawing/2014/main" id="{ECEB0AA7-3BAC-5F44-86D1-ED26E708F3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x-none">
              <a:latin typeface="Calibri" panose="020F0502020204030204" pitchFamily="34" charset="0"/>
            </a:endParaRPr>
          </a:p>
        </p:txBody>
      </p:sp>
      <p:sp>
        <p:nvSpPr>
          <p:cNvPr id="34820" name="Slide Number Placeholder 3">
            <a:extLst>
              <a:ext uri="{FF2B5EF4-FFF2-40B4-BE49-F238E27FC236}">
                <a16:creationId xmlns="" xmlns:a16="http://schemas.microsoft.com/office/drawing/2014/main" id="{D21498CA-5074-B945-ADC6-DC131C213A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A51F48-EF9F-6B40-874A-01E7B64D67F4}" type="slidenum">
              <a:rPr lang="en-US" altLang="x-none"/>
              <a:pPr eaLnBrk="1" hangingPunct="1"/>
              <a:t>1</a:t>
            </a:fld>
            <a:endParaRPr lang="en-US"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47F405B-6D7D-F84B-89AB-8E71A40B6294}" type="slidenum">
              <a:rPr lang="en-US" altLang="x-none" smtClean="0"/>
              <a:pPr/>
              <a:t>25</a:t>
            </a:fld>
            <a:endParaRPr lang="en-US" altLang="x-none"/>
          </a:p>
        </p:txBody>
      </p:sp>
    </p:spTree>
    <p:extLst>
      <p:ext uri="{BB962C8B-B14F-4D97-AF65-F5344CB8AC3E}">
        <p14:creationId xmlns:p14="http://schemas.microsoft.com/office/powerpoint/2010/main" val="403086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0633A9CE-D976-4243-8FCF-CE948FA704BA}"/>
              </a:ext>
            </a:extLst>
          </p:cNvPr>
          <p:cNvSpPr>
            <a:spLocks noGrp="1"/>
          </p:cNvSpPr>
          <p:nvPr>
            <p:ph type="dt" sz="half" idx="10"/>
          </p:nvPr>
        </p:nvSpPr>
        <p:spPr/>
        <p:txBody>
          <a:bodyPr/>
          <a:lstStyle>
            <a:lvl1pPr>
              <a:defRPr/>
            </a:lvl1pPr>
          </a:lstStyle>
          <a:p>
            <a:pPr>
              <a:defRPr/>
            </a:pPr>
            <a:fld id="{2F7521AA-DFD9-B848-8238-4FB0E9F67864}" type="datetimeFigureOut">
              <a:rPr lang="en-US"/>
              <a:pPr>
                <a:defRPr/>
              </a:pPr>
              <a:t>11/14/2022</a:t>
            </a:fld>
            <a:endParaRPr lang="en-US"/>
          </a:p>
        </p:txBody>
      </p:sp>
      <p:sp>
        <p:nvSpPr>
          <p:cNvPr id="5" name="Footer Placeholder 4">
            <a:extLst>
              <a:ext uri="{FF2B5EF4-FFF2-40B4-BE49-F238E27FC236}">
                <a16:creationId xmlns="" xmlns:a16="http://schemas.microsoft.com/office/drawing/2014/main" id="{55639D4A-952C-5B4E-929F-BEC80E59AC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0EE81BC-DE2A-7542-8C5E-C2CDD2F2AB64}"/>
              </a:ext>
            </a:extLst>
          </p:cNvPr>
          <p:cNvSpPr>
            <a:spLocks noGrp="1"/>
          </p:cNvSpPr>
          <p:nvPr>
            <p:ph type="sldNum" sz="quarter" idx="12"/>
          </p:nvPr>
        </p:nvSpPr>
        <p:spPr/>
        <p:txBody>
          <a:bodyPr/>
          <a:lstStyle>
            <a:lvl1pPr>
              <a:defRPr/>
            </a:lvl1pPr>
          </a:lstStyle>
          <a:p>
            <a:fld id="{4681E10A-B773-984C-BDCB-EC581A38524B}" type="slidenum">
              <a:rPr lang="en-US" altLang="x-none"/>
              <a:pPr/>
              <a:t>‹#›</a:t>
            </a:fld>
            <a:endParaRPr lang="en-US" altLang="x-none"/>
          </a:p>
        </p:txBody>
      </p:sp>
    </p:spTree>
    <p:extLst>
      <p:ext uri="{BB962C8B-B14F-4D97-AF65-F5344CB8AC3E}">
        <p14:creationId xmlns:p14="http://schemas.microsoft.com/office/powerpoint/2010/main" val="407010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AB7C22-B098-0C45-8593-99E8A1A8C845}"/>
              </a:ext>
            </a:extLst>
          </p:cNvPr>
          <p:cNvSpPr>
            <a:spLocks noGrp="1"/>
          </p:cNvSpPr>
          <p:nvPr>
            <p:ph type="dt" sz="half" idx="10"/>
          </p:nvPr>
        </p:nvSpPr>
        <p:spPr/>
        <p:txBody>
          <a:bodyPr/>
          <a:lstStyle>
            <a:lvl1pPr>
              <a:defRPr/>
            </a:lvl1pPr>
          </a:lstStyle>
          <a:p>
            <a:pPr>
              <a:defRPr/>
            </a:pPr>
            <a:fld id="{5DE76560-B466-CB4A-82F0-2C97E482765D}" type="datetimeFigureOut">
              <a:rPr lang="en-US"/>
              <a:pPr>
                <a:defRPr/>
              </a:pPr>
              <a:t>11/14/2022</a:t>
            </a:fld>
            <a:endParaRPr lang="en-US"/>
          </a:p>
        </p:txBody>
      </p:sp>
      <p:sp>
        <p:nvSpPr>
          <p:cNvPr id="5" name="Footer Placeholder 4">
            <a:extLst>
              <a:ext uri="{FF2B5EF4-FFF2-40B4-BE49-F238E27FC236}">
                <a16:creationId xmlns="" xmlns:a16="http://schemas.microsoft.com/office/drawing/2014/main" id="{A234214B-4158-E148-8905-F3495A87D9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E90D693-47F1-1644-8C35-0B89118D073F}"/>
              </a:ext>
            </a:extLst>
          </p:cNvPr>
          <p:cNvSpPr>
            <a:spLocks noGrp="1"/>
          </p:cNvSpPr>
          <p:nvPr>
            <p:ph type="sldNum" sz="quarter" idx="12"/>
          </p:nvPr>
        </p:nvSpPr>
        <p:spPr/>
        <p:txBody>
          <a:bodyPr/>
          <a:lstStyle>
            <a:lvl1pPr>
              <a:defRPr/>
            </a:lvl1pPr>
          </a:lstStyle>
          <a:p>
            <a:fld id="{3F696E0C-D17E-F849-ACE6-5F3AACA3ED30}" type="slidenum">
              <a:rPr lang="en-US" altLang="x-none"/>
              <a:pPr/>
              <a:t>‹#›</a:t>
            </a:fld>
            <a:endParaRPr lang="en-US" altLang="x-none"/>
          </a:p>
        </p:txBody>
      </p:sp>
    </p:spTree>
    <p:extLst>
      <p:ext uri="{BB962C8B-B14F-4D97-AF65-F5344CB8AC3E}">
        <p14:creationId xmlns:p14="http://schemas.microsoft.com/office/powerpoint/2010/main" val="295476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A58778-1407-074D-ABB3-817737BB469F}"/>
              </a:ext>
            </a:extLst>
          </p:cNvPr>
          <p:cNvSpPr>
            <a:spLocks noGrp="1"/>
          </p:cNvSpPr>
          <p:nvPr>
            <p:ph type="dt" sz="half" idx="10"/>
          </p:nvPr>
        </p:nvSpPr>
        <p:spPr/>
        <p:txBody>
          <a:bodyPr/>
          <a:lstStyle>
            <a:lvl1pPr>
              <a:defRPr/>
            </a:lvl1pPr>
          </a:lstStyle>
          <a:p>
            <a:pPr>
              <a:defRPr/>
            </a:pPr>
            <a:fld id="{D509B862-2520-5A48-8063-A0E1FFC3A874}" type="datetimeFigureOut">
              <a:rPr lang="en-US"/>
              <a:pPr>
                <a:defRPr/>
              </a:pPr>
              <a:t>11/14/2022</a:t>
            </a:fld>
            <a:endParaRPr lang="en-US"/>
          </a:p>
        </p:txBody>
      </p:sp>
      <p:sp>
        <p:nvSpPr>
          <p:cNvPr id="5" name="Footer Placeholder 4">
            <a:extLst>
              <a:ext uri="{FF2B5EF4-FFF2-40B4-BE49-F238E27FC236}">
                <a16:creationId xmlns="" xmlns:a16="http://schemas.microsoft.com/office/drawing/2014/main" id="{3C3CE05C-9130-204F-92C9-DABC8B8E5A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F092375-84C1-754F-9EDE-13AC847F04E8}"/>
              </a:ext>
            </a:extLst>
          </p:cNvPr>
          <p:cNvSpPr>
            <a:spLocks noGrp="1"/>
          </p:cNvSpPr>
          <p:nvPr>
            <p:ph type="sldNum" sz="quarter" idx="12"/>
          </p:nvPr>
        </p:nvSpPr>
        <p:spPr/>
        <p:txBody>
          <a:bodyPr/>
          <a:lstStyle>
            <a:lvl1pPr>
              <a:defRPr/>
            </a:lvl1pPr>
          </a:lstStyle>
          <a:p>
            <a:fld id="{6D210283-4A2B-7D44-BA41-D63F80187BC7}" type="slidenum">
              <a:rPr lang="en-US" altLang="x-none"/>
              <a:pPr/>
              <a:t>‹#›</a:t>
            </a:fld>
            <a:endParaRPr lang="en-US" altLang="x-none"/>
          </a:p>
        </p:txBody>
      </p:sp>
    </p:spTree>
    <p:extLst>
      <p:ext uri="{BB962C8B-B14F-4D97-AF65-F5344CB8AC3E}">
        <p14:creationId xmlns:p14="http://schemas.microsoft.com/office/powerpoint/2010/main" val="321516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373E4E-5972-ED49-8FE9-2231F9F2B08B}"/>
              </a:ext>
            </a:extLst>
          </p:cNvPr>
          <p:cNvSpPr>
            <a:spLocks noGrp="1"/>
          </p:cNvSpPr>
          <p:nvPr>
            <p:ph type="dt" sz="half" idx="10"/>
          </p:nvPr>
        </p:nvSpPr>
        <p:spPr/>
        <p:txBody>
          <a:bodyPr/>
          <a:lstStyle>
            <a:lvl1pPr>
              <a:defRPr/>
            </a:lvl1pPr>
          </a:lstStyle>
          <a:p>
            <a:pPr>
              <a:defRPr/>
            </a:pPr>
            <a:fld id="{3D511DFA-2B65-4C45-ADC6-C1BE84F5F329}" type="datetimeFigureOut">
              <a:rPr lang="en-US"/>
              <a:pPr>
                <a:defRPr/>
              </a:pPr>
              <a:t>11/14/2022</a:t>
            </a:fld>
            <a:endParaRPr lang="en-US"/>
          </a:p>
        </p:txBody>
      </p:sp>
      <p:sp>
        <p:nvSpPr>
          <p:cNvPr id="5" name="Footer Placeholder 4">
            <a:extLst>
              <a:ext uri="{FF2B5EF4-FFF2-40B4-BE49-F238E27FC236}">
                <a16:creationId xmlns="" xmlns:a16="http://schemas.microsoft.com/office/drawing/2014/main" id="{936E6E46-2B4B-5C46-9030-72D0C810DE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21317A0-9B5A-DF43-8680-A36F67CBC632}"/>
              </a:ext>
            </a:extLst>
          </p:cNvPr>
          <p:cNvSpPr>
            <a:spLocks noGrp="1"/>
          </p:cNvSpPr>
          <p:nvPr>
            <p:ph type="sldNum" sz="quarter" idx="12"/>
          </p:nvPr>
        </p:nvSpPr>
        <p:spPr/>
        <p:txBody>
          <a:bodyPr/>
          <a:lstStyle>
            <a:lvl1pPr>
              <a:defRPr/>
            </a:lvl1pPr>
          </a:lstStyle>
          <a:p>
            <a:fld id="{E4646E16-2DA7-0446-8551-EFBD25F94909}" type="slidenum">
              <a:rPr lang="en-US" altLang="x-none"/>
              <a:pPr/>
              <a:t>‹#›</a:t>
            </a:fld>
            <a:endParaRPr lang="en-US" altLang="x-none"/>
          </a:p>
        </p:txBody>
      </p:sp>
    </p:spTree>
    <p:extLst>
      <p:ext uri="{BB962C8B-B14F-4D97-AF65-F5344CB8AC3E}">
        <p14:creationId xmlns:p14="http://schemas.microsoft.com/office/powerpoint/2010/main" val="321046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4169E7C-870F-C644-97BE-EBD306AAE893}"/>
              </a:ext>
            </a:extLst>
          </p:cNvPr>
          <p:cNvSpPr>
            <a:spLocks noGrp="1"/>
          </p:cNvSpPr>
          <p:nvPr>
            <p:ph type="dt" sz="half" idx="10"/>
          </p:nvPr>
        </p:nvSpPr>
        <p:spPr/>
        <p:txBody>
          <a:bodyPr/>
          <a:lstStyle>
            <a:lvl1pPr>
              <a:defRPr/>
            </a:lvl1pPr>
          </a:lstStyle>
          <a:p>
            <a:pPr>
              <a:defRPr/>
            </a:pPr>
            <a:fld id="{7081242B-E36E-2E4A-A1AE-8ACBA99A7475}" type="datetimeFigureOut">
              <a:rPr lang="en-US"/>
              <a:pPr>
                <a:defRPr/>
              </a:pPr>
              <a:t>11/14/2022</a:t>
            </a:fld>
            <a:endParaRPr lang="en-US"/>
          </a:p>
        </p:txBody>
      </p:sp>
      <p:sp>
        <p:nvSpPr>
          <p:cNvPr id="5" name="Footer Placeholder 4">
            <a:extLst>
              <a:ext uri="{FF2B5EF4-FFF2-40B4-BE49-F238E27FC236}">
                <a16:creationId xmlns="" xmlns:a16="http://schemas.microsoft.com/office/drawing/2014/main" id="{2C3A68FF-32B9-9643-84CB-70CD1308F9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E7B68D7-062A-FA41-8A99-61718B77D458}"/>
              </a:ext>
            </a:extLst>
          </p:cNvPr>
          <p:cNvSpPr>
            <a:spLocks noGrp="1"/>
          </p:cNvSpPr>
          <p:nvPr>
            <p:ph type="sldNum" sz="quarter" idx="12"/>
          </p:nvPr>
        </p:nvSpPr>
        <p:spPr/>
        <p:txBody>
          <a:bodyPr/>
          <a:lstStyle>
            <a:lvl1pPr>
              <a:defRPr/>
            </a:lvl1pPr>
          </a:lstStyle>
          <a:p>
            <a:fld id="{13AAF3C8-C8FB-114E-B7B2-FBD57AAD4D90}" type="slidenum">
              <a:rPr lang="en-US" altLang="x-none"/>
              <a:pPr/>
              <a:t>‹#›</a:t>
            </a:fld>
            <a:endParaRPr lang="en-US" altLang="x-none"/>
          </a:p>
        </p:txBody>
      </p:sp>
    </p:spTree>
    <p:extLst>
      <p:ext uri="{BB962C8B-B14F-4D97-AF65-F5344CB8AC3E}">
        <p14:creationId xmlns:p14="http://schemas.microsoft.com/office/powerpoint/2010/main" val="185858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58AD330F-B5CF-A743-AFD1-6BCEE409F5D5}"/>
              </a:ext>
            </a:extLst>
          </p:cNvPr>
          <p:cNvSpPr>
            <a:spLocks noGrp="1"/>
          </p:cNvSpPr>
          <p:nvPr>
            <p:ph type="dt" sz="half" idx="10"/>
          </p:nvPr>
        </p:nvSpPr>
        <p:spPr/>
        <p:txBody>
          <a:bodyPr/>
          <a:lstStyle>
            <a:lvl1pPr>
              <a:defRPr/>
            </a:lvl1pPr>
          </a:lstStyle>
          <a:p>
            <a:pPr>
              <a:defRPr/>
            </a:pPr>
            <a:fld id="{AAB9B50A-0E79-B548-85A3-78D1BCEAE14C}" type="datetimeFigureOut">
              <a:rPr lang="en-US"/>
              <a:pPr>
                <a:defRPr/>
              </a:pPr>
              <a:t>11/14/2022</a:t>
            </a:fld>
            <a:endParaRPr lang="en-US"/>
          </a:p>
        </p:txBody>
      </p:sp>
      <p:sp>
        <p:nvSpPr>
          <p:cNvPr id="6" name="Footer Placeholder 4">
            <a:extLst>
              <a:ext uri="{FF2B5EF4-FFF2-40B4-BE49-F238E27FC236}">
                <a16:creationId xmlns="" xmlns:a16="http://schemas.microsoft.com/office/drawing/2014/main" id="{E1A4BE7E-62A0-B64E-B878-D5935920B0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C90F438D-48A1-D149-B4C4-1A6412240825}"/>
              </a:ext>
            </a:extLst>
          </p:cNvPr>
          <p:cNvSpPr>
            <a:spLocks noGrp="1"/>
          </p:cNvSpPr>
          <p:nvPr>
            <p:ph type="sldNum" sz="quarter" idx="12"/>
          </p:nvPr>
        </p:nvSpPr>
        <p:spPr/>
        <p:txBody>
          <a:bodyPr/>
          <a:lstStyle>
            <a:lvl1pPr>
              <a:defRPr/>
            </a:lvl1pPr>
          </a:lstStyle>
          <a:p>
            <a:fld id="{D77C0FF9-F587-C949-95D5-56A208ADDD43}" type="slidenum">
              <a:rPr lang="en-US" altLang="x-none"/>
              <a:pPr/>
              <a:t>‹#›</a:t>
            </a:fld>
            <a:endParaRPr lang="en-US" altLang="x-none"/>
          </a:p>
        </p:txBody>
      </p:sp>
    </p:spTree>
    <p:extLst>
      <p:ext uri="{BB962C8B-B14F-4D97-AF65-F5344CB8AC3E}">
        <p14:creationId xmlns:p14="http://schemas.microsoft.com/office/powerpoint/2010/main" val="142547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947CDDB6-FF92-8940-941C-32E6C4D5AD95}"/>
              </a:ext>
            </a:extLst>
          </p:cNvPr>
          <p:cNvSpPr>
            <a:spLocks noGrp="1"/>
          </p:cNvSpPr>
          <p:nvPr>
            <p:ph type="dt" sz="half" idx="10"/>
          </p:nvPr>
        </p:nvSpPr>
        <p:spPr/>
        <p:txBody>
          <a:bodyPr/>
          <a:lstStyle>
            <a:lvl1pPr>
              <a:defRPr/>
            </a:lvl1pPr>
          </a:lstStyle>
          <a:p>
            <a:pPr>
              <a:defRPr/>
            </a:pPr>
            <a:fld id="{9152DC79-CB67-3C49-AA15-F94E8EC44895}" type="datetimeFigureOut">
              <a:rPr lang="en-US"/>
              <a:pPr>
                <a:defRPr/>
              </a:pPr>
              <a:t>11/14/2022</a:t>
            </a:fld>
            <a:endParaRPr lang="en-US"/>
          </a:p>
        </p:txBody>
      </p:sp>
      <p:sp>
        <p:nvSpPr>
          <p:cNvPr id="8" name="Footer Placeholder 4">
            <a:extLst>
              <a:ext uri="{FF2B5EF4-FFF2-40B4-BE49-F238E27FC236}">
                <a16:creationId xmlns="" xmlns:a16="http://schemas.microsoft.com/office/drawing/2014/main" id="{AE2E3C66-62EC-744B-9F7A-A6584285AEC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E796188D-1C3D-5548-B6DF-673C8C28A07A}"/>
              </a:ext>
            </a:extLst>
          </p:cNvPr>
          <p:cNvSpPr>
            <a:spLocks noGrp="1"/>
          </p:cNvSpPr>
          <p:nvPr>
            <p:ph type="sldNum" sz="quarter" idx="12"/>
          </p:nvPr>
        </p:nvSpPr>
        <p:spPr/>
        <p:txBody>
          <a:bodyPr/>
          <a:lstStyle>
            <a:lvl1pPr>
              <a:defRPr/>
            </a:lvl1pPr>
          </a:lstStyle>
          <a:p>
            <a:fld id="{3C751400-A6A1-0D44-AD45-F52FA8CB4F41}" type="slidenum">
              <a:rPr lang="en-US" altLang="x-none"/>
              <a:pPr/>
              <a:t>‹#›</a:t>
            </a:fld>
            <a:endParaRPr lang="en-US" altLang="x-none"/>
          </a:p>
        </p:txBody>
      </p:sp>
    </p:spTree>
    <p:extLst>
      <p:ext uri="{BB962C8B-B14F-4D97-AF65-F5344CB8AC3E}">
        <p14:creationId xmlns:p14="http://schemas.microsoft.com/office/powerpoint/2010/main" val="193828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45166B93-B787-A64C-AD2F-E415A8CE3479}"/>
              </a:ext>
            </a:extLst>
          </p:cNvPr>
          <p:cNvSpPr>
            <a:spLocks noGrp="1"/>
          </p:cNvSpPr>
          <p:nvPr>
            <p:ph type="dt" sz="half" idx="10"/>
          </p:nvPr>
        </p:nvSpPr>
        <p:spPr/>
        <p:txBody>
          <a:bodyPr/>
          <a:lstStyle>
            <a:lvl1pPr>
              <a:defRPr/>
            </a:lvl1pPr>
          </a:lstStyle>
          <a:p>
            <a:pPr>
              <a:defRPr/>
            </a:pPr>
            <a:fld id="{289E73C0-9BDD-FB4B-AFAC-D6D2B7B3E038}" type="datetimeFigureOut">
              <a:rPr lang="en-US"/>
              <a:pPr>
                <a:defRPr/>
              </a:pPr>
              <a:t>11/14/2022</a:t>
            </a:fld>
            <a:endParaRPr lang="en-US"/>
          </a:p>
        </p:txBody>
      </p:sp>
      <p:sp>
        <p:nvSpPr>
          <p:cNvPr id="4" name="Footer Placeholder 4">
            <a:extLst>
              <a:ext uri="{FF2B5EF4-FFF2-40B4-BE49-F238E27FC236}">
                <a16:creationId xmlns="" xmlns:a16="http://schemas.microsoft.com/office/drawing/2014/main" id="{D4D824C6-6743-1D4E-8339-389AFF2EED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429C2DD1-FB4B-E148-8874-47F67C52FF73}"/>
              </a:ext>
            </a:extLst>
          </p:cNvPr>
          <p:cNvSpPr>
            <a:spLocks noGrp="1"/>
          </p:cNvSpPr>
          <p:nvPr>
            <p:ph type="sldNum" sz="quarter" idx="12"/>
          </p:nvPr>
        </p:nvSpPr>
        <p:spPr/>
        <p:txBody>
          <a:bodyPr/>
          <a:lstStyle>
            <a:lvl1pPr>
              <a:defRPr/>
            </a:lvl1pPr>
          </a:lstStyle>
          <a:p>
            <a:fld id="{FCD47709-003A-F148-92FA-C61794F659C8}" type="slidenum">
              <a:rPr lang="en-US" altLang="x-none"/>
              <a:pPr/>
              <a:t>‹#›</a:t>
            </a:fld>
            <a:endParaRPr lang="en-US" altLang="x-none"/>
          </a:p>
        </p:txBody>
      </p:sp>
    </p:spTree>
    <p:extLst>
      <p:ext uri="{BB962C8B-B14F-4D97-AF65-F5344CB8AC3E}">
        <p14:creationId xmlns:p14="http://schemas.microsoft.com/office/powerpoint/2010/main" val="227278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91E76E43-066A-F148-80AB-7276A894F53E}"/>
              </a:ext>
            </a:extLst>
          </p:cNvPr>
          <p:cNvSpPr>
            <a:spLocks noGrp="1"/>
          </p:cNvSpPr>
          <p:nvPr>
            <p:ph type="dt" sz="half" idx="10"/>
          </p:nvPr>
        </p:nvSpPr>
        <p:spPr/>
        <p:txBody>
          <a:bodyPr/>
          <a:lstStyle>
            <a:lvl1pPr>
              <a:defRPr/>
            </a:lvl1pPr>
          </a:lstStyle>
          <a:p>
            <a:pPr>
              <a:defRPr/>
            </a:pPr>
            <a:fld id="{493ED412-6B5F-E04A-A62F-D161BD49A0DE}" type="datetimeFigureOut">
              <a:rPr lang="en-US"/>
              <a:pPr>
                <a:defRPr/>
              </a:pPr>
              <a:t>11/14/2022</a:t>
            </a:fld>
            <a:endParaRPr lang="en-US"/>
          </a:p>
        </p:txBody>
      </p:sp>
      <p:sp>
        <p:nvSpPr>
          <p:cNvPr id="3" name="Footer Placeholder 4">
            <a:extLst>
              <a:ext uri="{FF2B5EF4-FFF2-40B4-BE49-F238E27FC236}">
                <a16:creationId xmlns="" xmlns:a16="http://schemas.microsoft.com/office/drawing/2014/main" id="{4084F641-6791-E841-9B4D-FC69BDC809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C80470C8-CD4C-6C4F-8280-A45010BD3EFF}"/>
              </a:ext>
            </a:extLst>
          </p:cNvPr>
          <p:cNvSpPr>
            <a:spLocks noGrp="1"/>
          </p:cNvSpPr>
          <p:nvPr>
            <p:ph type="sldNum" sz="quarter" idx="12"/>
          </p:nvPr>
        </p:nvSpPr>
        <p:spPr/>
        <p:txBody>
          <a:bodyPr/>
          <a:lstStyle>
            <a:lvl1pPr>
              <a:defRPr/>
            </a:lvl1pPr>
          </a:lstStyle>
          <a:p>
            <a:fld id="{AD7A4C53-5EEA-FE46-85F1-258807C25184}" type="slidenum">
              <a:rPr lang="en-US" altLang="x-none"/>
              <a:pPr/>
              <a:t>‹#›</a:t>
            </a:fld>
            <a:endParaRPr lang="en-US" altLang="x-none"/>
          </a:p>
        </p:txBody>
      </p:sp>
    </p:spTree>
    <p:extLst>
      <p:ext uri="{BB962C8B-B14F-4D97-AF65-F5344CB8AC3E}">
        <p14:creationId xmlns:p14="http://schemas.microsoft.com/office/powerpoint/2010/main" val="39449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E6C8C2D0-9DFE-584A-B51C-63AB135B8CA9}"/>
              </a:ext>
            </a:extLst>
          </p:cNvPr>
          <p:cNvSpPr>
            <a:spLocks noGrp="1"/>
          </p:cNvSpPr>
          <p:nvPr>
            <p:ph type="dt" sz="half" idx="10"/>
          </p:nvPr>
        </p:nvSpPr>
        <p:spPr/>
        <p:txBody>
          <a:bodyPr/>
          <a:lstStyle>
            <a:lvl1pPr>
              <a:defRPr/>
            </a:lvl1pPr>
          </a:lstStyle>
          <a:p>
            <a:pPr>
              <a:defRPr/>
            </a:pPr>
            <a:fld id="{834D424D-2180-7849-A2F5-D74E53D28183}" type="datetimeFigureOut">
              <a:rPr lang="en-US"/>
              <a:pPr>
                <a:defRPr/>
              </a:pPr>
              <a:t>11/14/2022</a:t>
            </a:fld>
            <a:endParaRPr lang="en-US"/>
          </a:p>
        </p:txBody>
      </p:sp>
      <p:sp>
        <p:nvSpPr>
          <p:cNvPr id="6" name="Footer Placeholder 4">
            <a:extLst>
              <a:ext uri="{FF2B5EF4-FFF2-40B4-BE49-F238E27FC236}">
                <a16:creationId xmlns="" xmlns:a16="http://schemas.microsoft.com/office/drawing/2014/main" id="{1CF71D14-AECB-E447-A739-3D7B50D7B7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1352C36-56A4-0240-89F2-7DB5B8C6ECFA}"/>
              </a:ext>
            </a:extLst>
          </p:cNvPr>
          <p:cNvSpPr>
            <a:spLocks noGrp="1"/>
          </p:cNvSpPr>
          <p:nvPr>
            <p:ph type="sldNum" sz="quarter" idx="12"/>
          </p:nvPr>
        </p:nvSpPr>
        <p:spPr/>
        <p:txBody>
          <a:bodyPr/>
          <a:lstStyle>
            <a:lvl1pPr>
              <a:defRPr/>
            </a:lvl1pPr>
          </a:lstStyle>
          <a:p>
            <a:fld id="{5106EE26-33FE-424C-92BA-1CD3704D19CD}" type="slidenum">
              <a:rPr lang="en-US" altLang="x-none"/>
              <a:pPr/>
              <a:t>‹#›</a:t>
            </a:fld>
            <a:endParaRPr lang="en-US" altLang="x-none"/>
          </a:p>
        </p:txBody>
      </p:sp>
    </p:spTree>
    <p:extLst>
      <p:ext uri="{BB962C8B-B14F-4D97-AF65-F5344CB8AC3E}">
        <p14:creationId xmlns:p14="http://schemas.microsoft.com/office/powerpoint/2010/main" val="254822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B3F4403-06BD-F344-9272-202C679EDF98}"/>
              </a:ext>
            </a:extLst>
          </p:cNvPr>
          <p:cNvSpPr>
            <a:spLocks noGrp="1"/>
          </p:cNvSpPr>
          <p:nvPr>
            <p:ph type="dt" sz="half" idx="10"/>
          </p:nvPr>
        </p:nvSpPr>
        <p:spPr/>
        <p:txBody>
          <a:bodyPr/>
          <a:lstStyle>
            <a:lvl1pPr>
              <a:defRPr/>
            </a:lvl1pPr>
          </a:lstStyle>
          <a:p>
            <a:pPr>
              <a:defRPr/>
            </a:pPr>
            <a:fld id="{B4657B21-395F-BB4C-BDDA-0383152D2FA4}" type="datetimeFigureOut">
              <a:rPr lang="en-US"/>
              <a:pPr>
                <a:defRPr/>
              </a:pPr>
              <a:t>11/14/2022</a:t>
            </a:fld>
            <a:endParaRPr lang="en-US"/>
          </a:p>
        </p:txBody>
      </p:sp>
      <p:sp>
        <p:nvSpPr>
          <p:cNvPr id="6" name="Footer Placeholder 4">
            <a:extLst>
              <a:ext uri="{FF2B5EF4-FFF2-40B4-BE49-F238E27FC236}">
                <a16:creationId xmlns="" xmlns:a16="http://schemas.microsoft.com/office/drawing/2014/main" id="{55FC9F4C-6321-DE4B-A9BB-FC152C66D2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192119D-58CE-0B49-AE20-DCF06E8F1645}"/>
              </a:ext>
            </a:extLst>
          </p:cNvPr>
          <p:cNvSpPr>
            <a:spLocks noGrp="1"/>
          </p:cNvSpPr>
          <p:nvPr>
            <p:ph type="sldNum" sz="quarter" idx="12"/>
          </p:nvPr>
        </p:nvSpPr>
        <p:spPr/>
        <p:txBody>
          <a:bodyPr/>
          <a:lstStyle>
            <a:lvl1pPr>
              <a:defRPr/>
            </a:lvl1pPr>
          </a:lstStyle>
          <a:p>
            <a:fld id="{EC86E708-A404-824B-A154-D8BEC4FE5446}" type="slidenum">
              <a:rPr lang="en-US" altLang="x-none"/>
              <a:pPr/>
              <a:t>‹#›</a:t>
            </a:fld>
            <a:endParaRPr lang="en-US" altLang="x-none"/>
          </a:p>
        </p:txBody>
      </p:sp>
    </p:spTree>
    <p:extLst>
      <p:ext uri="{BB962C8B-B14F-4D97-AF65-F5344CB8AC3E}">
        <p14:creationId xmlns:p14="http://schemas.microsoft.com/office/powerpoint/2010/main" val="600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0314A99D-B5EA-4747-B643-EAAA60D7D23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a:extLst>
              <a:ext uri="{FF2B5EF4-FFF2-40B4-BE49-F238E27FC236}">
                <a16:creationId xmlns="" xmlns:a16="http://schemas.microsoft.com/office/drawing/2014/main" id="{4C6B8784-3C9C-7540-8E91-F7A89E0C00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 xmlns:a16="http://schemas.microsoft.com/office/drawing/2014/main" id="{D7BBDB40-843F-ED40-A9D3-C68FE6DA760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30613A-31D8-3244-84C6-A8A0383ACE00}" type="datetimeFigureOut">
              <a:rPr lang="en-US"/>
              <a:pPr>
                <a:defRPr/>
              </a:pPr>
              <a:t>11/14/2022</a:t>
            </a:fld>
            <a:endParaRPr lang="en-US"/>
          </a:p>
        </p:txBody>
      </p:sp>
      <p:sp>
        <p:nvSpPr>
          <p:cNvPr id="5" name="Footer Placeholder 4">
            <a:extLst>
              <a:ext uri="{FF2B5EF4-FFF2-40B4-BE49-F238E27FC236}">
                <a16:creationId xmlns="" xmlns:a16="http://schemas.microsoft.com/office/drawing/2014/main" id="{F15329C7-81B7-4C4B-8D44-6FAC433428D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 xmlns:a16="http://schemas.microsoft.com/office/drawing/2014/main" id="{8F337C67-8E3D-CE43-BE04-D372B63ADB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BE11938-64D7-6D43-9A1B-C1D9C79E3B98}"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7E943613-A0A8-9E46-AE6C-C1550308D016}"/>
              </a:ext>
            </a:extLst>
          </p:cNvPr>
          <p:cNvPicPr preferRelativeResize="0">
            <a:picLocks noChangeAspect="1" noChangeArrowheads="1"/>
          </p:cNvPicPr>
          <p:nvPr/>
        </p:nvPicPr>
        <p:blipFill>
          <a:blip r:embed="rId3"/>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pic>
        <p:nvPicPr>
          <p:cNvPr id="16387" name="Picture 20" descr="kimyasal_k">
            <a:extLst>
              <a:ext uri="{FF2B5EF4-FFF2-40B4-BE49-F238E27FC236}">
                <a16:creationId xmlns="" xmlns:a16="http://schemas.microsoft.com/office/drawing/2014/main" id="{133D36BE-E107-EC40-BD46-513F6A12F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626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 xmlns:a16="http://schemas.microsoft.com/office/drawing/2014/main" id="{04C8A817-B330-194D-86C5-DED44945E56B}"/>
              </a:ext>
            </a:extLst>
          </p:cNvPr>
          <p:cNvSpPr/>
          <p:nvPr/>
        </p:nvSpPr>
        <p:spPr>
          <a:xfrm>
            <a:off x="152400" y="1905000"/>
            <a:ext cx="8763000" cy="35052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4800" b="1" dirty="0" smtClean="0">
                <a:solidFill>
                  <a:srgbClr val="FF0000"/>
                </a:solidFill>
                <a:latin typeface="Times New Roman" panose="02020603050405020304" pitchFamily="18" charset="0"/>
                <a:cs typeface="Times New Roman" panose="02020603050405020304" pitchFamily="18" charset="0"/>
              </a:rPr>
              <a:t>ĐỊNH LUẬT TUẦN HOÀN – Ý NGHĨA CỦA BẢNG TUẦN HOÀN CÁC NGUYÊN TỐ HÓA HỌC (</a:t>
            </a:r>
            <a:r>
              <a:rPr lang="en-US" sz="4800" b="1" dirty="0" err="1" smtClean="0">
                <a:solidFill>
                  <a:srgbClr val="FF0000"/>
                </a:solidFill>
                <a:latin typeface="Times New Roman" panose="02020603050405020304" pitchFamily="18" charset="0"/>
                <a:cs typeface="Times New Roman" panose="02020603050405020304" pitchFamily="18" charset="0"/>
              </a:rPr>
              <a:t>tiếp</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theo</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itchFamily="18" charset="0"/>
            </a:endParaRPr>
          </a:p>
        </p:txBody>
      </p:sp>
      <p:sp>
        <p:nvSpPr>
          <p:cNvPr id="5" name="Flowchart: Alternate Process 4">
            <a:extLst>
              <a:ext uri="{FF2B5EF4-FFF2-40B4-BE49-F238E27FC236}">
                <a16:creationId xmlns="" xmlns:a16="http://schemas.microsoft.com/office/drawing/2014/main" id="{25144D11-87A9-EC4E-A934-C020F5756E2A}"/>
              </a:ext>
            </a:extLst>
          </p:cNvPr>
          <p:cNvSpPr/>
          <p:nvPr/>
        </p:nvSpPr>
        <p:spPr>
          <a:xfrm>
            <a:off x="3317240" y="914400"/>
            <a:ext cx="2438400"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atin typeface="Times New Roman" pitchFamily="18" charset="0"/>
                <a:cs typeface="Times New Roman" pitchFamily="18" charset="0"/>
              </a:rPr>
              <a:t>BÀI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76400"/>
            <a:ext cx="8077200" cy="1569660"/>
          </a:xfrm>
          <a:prstGeom prst="rect">
            <a:avLst/>
          </a:prstGeom>
        </p:spPr>
        <p:txBody>
          <a:bodyPr wrap="square">
            <a:spAutoFit/>
          </a:bodyPr>
          <a:lstStyle/>
          <a:p>
            <a:r>
              <a:rPr lang="nb-NO" sz="2400" dirty="0" smtClean="0">
                <a:latin typeface="Times New Roman"/>
                <a:ea typeface="Times New Roman"/>
              </a:rPr>
              <a:t>Potassium </a:t>
            </a:r>
            <a:r>
              <a:rPr lang="nb-NO" sz="2400" dirty="0">
                <a:latin typeface="Times New Roman"/>
                <a:ea typeface="Times New Roman"/>
              </a:rPr>
              <a:t>hydroxide (KOH) là một trong những hóa chất quan trọng trong ngành công nghiệp. Chất này được sử dụng làm chất tẩy rửa gia dụng, thuốc nhuộm vải, phân bón, ... hãy dự đoán Potassium hydroxide có tính base mạnh hay yếu.</a:t>
            </a:r>
            <a:endParaRPr lang="en-US" sz="2400" dirty="0"/>
          </a:p>
        </p:txBody>
      </p:sp>
      <p:sp>
        <p:nvSpPr>
          <p:cNvPr id="3" name="Rectangle 2"/>
          <p:cNvSpPr/>
          <p:nvPr/>
        </p:nvSpPr>
        <p:spPr>
          <a:xfrm>
            <a:off x="1676400" y="1004282"/>
            <a:ext cx="6019800" cy="461665"/>
          </a:xfrm>
          <a:prstGeom prst="rect">
            <a:avLst/>
          </a:prstGeom>
        </p:spPr>
        <p:txBody>
          <a:bodyPr wrap="square">
            <a:spAutoFit/>
          </a:bodyPr>
          <a:lstStyle/>
          <a:p>
            <a:pPr lvl="0" algn="just">
              <a:spcAft>
                <a:spcPts val="0"/>
              </a:spcAft>
            </a:pPr>
            <a:r>
              <a:rPr lang="nb-NO" sz="2400" dirty="0">
                <a:solidFill>
                  <a:prstClr val="black"/>
                </a:solidFill>
                <a:latin typeface="Times New Roman"/>
                <a:ea typeface="Times New Roman"/>
              </a:rPr>
              <a:t>HS hoạt động cá nhân và tìm ra câu trả lời.</a:t>
            </a:r>
            <a:endParaRPr lang="en-US" sz="2400" dirty="0">
              <a:solidFill>
                <a:prstClr val="black"/>
              </a:solidFill>
              <a:latin typeface="Times New Roman"/>
              <a:ea typeface="Times New Roman"/>
            </a:endParaRPr>
          </a:p>
        </p:txBody>
      </p:sp>
      <p:sp>
        <p:nvSpPr>
          <p:cNvPr id="4" name="Rectangle 3"/>
          <p:cNvSpPr/>
          <p:nvPr/>
        </p:nvSpPr>
        <p:spPr>
          <a:xfrm>
            <a:off x="647700" y="3657600"/>
            <a:ext cx="8077200" cy="1200329"/>
          </a:xfrm>
          <a:prstGeom prst="rect">
            <a:avLst/>
          </a:prstGeom>
        </p:spPr>
        <p:txBody>
          <a:bodyPr wrap="square">
            <a:spAutoFit/>
          </a:bodyPr>
          <a:lstStyle/>
          <a:p>
            <a:r>
              <a:rPr lang="nb-NO" sz="2400" dirty="0" smtClean="0">
                <a:solidFill>
                  <a:srgbClr val="FF0000"/>
                </a:solidFill>
                <a:latin typeface="Times New Roman"/>
                <a:ea typeface="Times New Roman"/>
              </a:rPr>
              <a:t>Potassium là kim loại kiềm thuộc chu kì 4, nhóm IA có tính kim loại mạnh. Hydroxide tương ứng của K là KOH do đó có thể dự đoán </a:t>
            </a:r>
            <a:r>
              <a:rPr lang="nb-NO" sz="2400" dirty="0">
                <a:solidFill>
                  <a:srgbClr val="FF0000"/>
                </a:solidFill>
                <a:latin typeface="Times New Roman"/>
                <a:ea typeface="Times New Roman"/>
              </a:rPr>
              <a:t>Potassium hydroxide có tính </a:t>
            </a:r>
            <a:r>
              <a:rPr lang="nb-NO" sz="2400" dirty="0" smtClean="0">
                <a:solidFill>
                  <a:srgbClr val="FF0000"/>
                </a:solidFill>
                <a:latin typeface="Times New Roman"/>
                <a:ea typeface="Times New Roman"/>
              </a:rPr>
              <a:t>base mạnh</a:t>
            </a:r>
            <a:endParaRPr lang="en-US" sz="2400" dirty="0">
              <a:solidFill>
                <a:srgbClr val="FF0000"/>
              </a:solidFill>
            </a:endParaRPr>
          </a:p>
        </p:txBody>
      </p:sp>
    </p:spTree>
    <p:extLst>
      <p:ext uri="{BB962C8B-B14F-4D97-AF65-F5344CB8AC3E}">
        <p14:creationId xmlns:p14="http://schemas.microsoft.com/office/powerpoint/2010/main" val="14205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97839"/>
            <a:ext cx="8001000" cy="2308324"/>
          </a:xfrm>
          <a:prstGeom prst="rect">
            <a:avLst/>
          </a:prstGeom>
        </p:spPr>
        <p:txBody>
          <a:bodyPr wrap="square">
            <a:spAutoFit/>
          </a:bodyPr>
          <a:lstStyle/>
          <a:p>
            <a:pPr algn="just">
              <a:spcAft>
                <a:spcPts val="0"/>
              </a:spcAft>
            </a:pPr>
            <a:r>
              <a:rPr lang="pl-PL" sz="2400" dirty="0">
                <a:latin typeface="Times New Roman"/>
                <a:ea typeface="Times New Roman"/>
              </a:rPr>
              <a:t>	</a:t>
            </a:r>
            <a:r>
              <a:rPr lang="en-US" sz="2400" b="1" dirty="0" smtClean="0">
                <a:solidFill>
                  <a:srgbClr val="FF0000"/>
                </a:solidFill>
                <a:latin typeface="Times New Roman"/>
                <a:ea typeface="Times New Roman"/>
              </a:rPr>
              <a:t>1</a:t>
            </a:r>
            <a:r>
              <a:rPr lang="pl-PL" sz="2400" b="1" dirty="0" smtClean="0">
                <a:solidFill>
                  <a:srgbClr val="FF0000"/>
                </a:solidFill>
                <a:latin typeface="Times New Roman"/>
                <a:ea typeface="Times New Roman"/>
              </a:rPr>
              <a:t>.</a:t>
            </a:r>
            <a:r>
              <a:rPr lang="pl-PL" sz="2400" dirty="0" smtClean="0">
                <a:solidFill>
                  <a:srgbClr val="FF0000"/>
                </a:solidFill>
                <a:latin typeface="Times New Roman"/>
                <a:ea typeface="Times New Roman"/>
              </a:rPr>
              <a:t> </a:t>
            </a:r>
            <a:r>
              <a:rPr lang="pl-PL" sz="2400" dirty="0">
                <a:solidFill>
                  <a:srgbClr val="FF0000"/>
                </a:solidFill>
                <a:latin typeface="Times New Roman"/>
                <a:ea typeface="Times New Roman"/>
              </a:rPr>
              <a:t>Nguyên tử của nguyên tố copper có 29 proton. Cho biết vị trí của nguyên tố trong bảng tuần hoàn</a:t>
            </a:r>
            <a:r>
              <a:rPr lang="pl-PL" sz="2400" dirty="0" smtClean="0">
                <a:solidFill>
                  <a:srgbClr val="FF0000"/>
                </a:solidFill>
                <a:latin typeface="Times New Roman"/>
                <a:ea typeface="Times New Roman"/>
              </a:rPr>
              <a:t>.</a:t>
            </a:r>
            <a:endParaRPr lang="en-US" sz="2400" dirty="0" smtClean="0">
              <a:solidFill>
                <a:srgbClr val="FF0000"/>
              </a:solidFill>
              <a:latin typeface="Times New Roman"/>
              <a:ea typeface="Times New Roman"/>
            </a:endParaRPr>
          </a:p>
          <a:p>
            <a:pPr algn="just">
              <a:spcAft>
                <a:spcPts val="0"/>
              </a:spcAft>
            </a:pPr>
            <a:r>
              <a:rPr lang="pl-PL" sz="2400" dirty="0">
                <a:latin typeface="Times New Roman"/>
                <a:ea typeface="Times New Roman"/>
              </a:rPr>
              <a:t>	</a:t>
            </a:r>
            <a:r>
              <a:rPr lang="en-US" sz="2400" b="1" dirty="0" smtClean="0">
                <a:latin typeface="Times New Roman"/>
                <a:ea typeface="Times New Roman"/>
              </a:rPr>
              <a:t>2</a:t>
            </a:r>
            <a:r>
              <a:rPr lang="pl-PL" sz="2400" b="1" dirty="0" smtClean="0">
                <a:latin typeface="Times New Roman"/>
                <a:ea typeface="Times New Roman"/>
              </a:rPr>
              <a:t>.</a:t>
            </a:r>
            <a:r>
              <a:rPr lang="pl-PL" sz="2400" dirty="0" smtClean="0">
                <a:latin typeface="Times New Roman"/>
                <a:ea typeface="Times New Roman"/>
              </a:rPr>
              <a:t> </a:t>
            </a:r>
            <a:r>
              <a:rPr lang="pl-PL" sz="2400" dirty="0">
                <a:latin typeface="Times New Roman"/>
                <a:ea typeface="Times New Roman"/>
              </a:rPr>
              <a:t>Dựa vào qui luật biến đổi tuần hoàn tính chất các nguyên tố hãy so sánh:</a:t>
            </a:r>
            <a:endParaRPr lang="en-US" sz="2400" dirty="0">
              <a:latin typeface="Times New Roman"/>
              <a:ea typeface="Times New Roman"/>
            </a:endParaRPr>
          </a:p>
          <a:p>
            <a:pPr algn="just">
              <a:spcAft>
                <a:spcPts val="0"/>
              </a:spcAft>
            </a:pPr>
            <a:r>
              <a:rPr lang="pl-PL" sz="2400" dirty="0">
                <a:latin typeface="Times New Roman"/>
                <a:ea typeface="Times New Roman"/>
              </a:rPr>
              <a:t>          	- Tính kim loại của các nguyên tố: </a:t>
            </a:r>
            <a:r>
              <a:rPr lang="en-US" sz="2400" baseline="-25000" dirty="0" smtClean="0">
                <a:latin typeface="Times New Roman"/>
                <a:ea typeface="Times New Roman"/>
              </a:rPr>
              <a:t>11</a:t>
            </a:r>
            <a:r>
              <a:rPr lang="pl-PL" sz="2400" dirty="0" smtClean="0">
                <a:latin typeface="Times New Roman"/>
                <a:ea typeface="Times New Roman"/>
              </a:rPr>
              <a:t>Na</a:t>
            </a:r>
            <a:r>
              <a:rPr lang="pl-PL" sz="2400" dirty="0">
                <a:latin typeface="Times New Roman"/>
                <a:ea typeface="Times New Roman"/>
              </a:rPr>
              <a:t>, </a:t>
            </a:r>
            <a:r>
              <a:rPr lang="en-US" sz="2400" baseline="-25000" dirty="0" smtClean="0">
                <a:latin typeface="Times New Roman"/>
                <a:ea typeface="Times New Roman"/>
              </a:rPr>
              <a:t>19</a:t>
            </a:r>
            <a:r>
              <a:rPr lang="pl-PL" sz="2400" dirty="0" smtClean="0">
                <a:latin typeface="Times New Roman"/>
                <a:ea typeface="Times New Roman"/>
              </a:rPr>
              <a:t>K</a:t>
            </a:r>
            <a:r>
              <a:rPr lang="pl-PL" sz="2400" dirty="0">
                <a:latin typeface="Times New Roman"/>
                <a:ea typeface="Times New Roman"/>
              </a:rPr>
              <a:t>, </a:t>
            </a:r>
            <a:r>
              <a:rPr lang="en-US" sz="2400" baseline="-25000" dirty="0" smtClean="0">
                <a:latin typeface="Times New Roman"/>
                <a:ea typeface="Times New Roman"/>
              </a:rPr>
              <a:t>12</a:t>
            </a:r>
            <a:r>
              <a:rPr lang="pl-PL" sz="2400" dirty="0" smtClean="0">
                <a:latin typeface="Times New Roman"/>
                <a:ea typeface="Times New Roman"/>
              </a:rPr>
              <a:t>Mg</a:t>
            </a:r>
            <a:r>
              <a:rPr lang="pl-PL" sz="2400" dirty="0">
                <a:latin typeface="Times New Roman"/>
                <a:ea typeface="Times New Roman"/>
              </a:rPr>
              <a:t>.</a:t>
            </a:r>
            <a:endParaRPr lang="en-US" sz="2400" dirty="0">
              <a:latin typeface="Times New Roman"/>
              <a:ea typeface="Times New Roman"/>
            </a:endParaRPr>
          </a:p>
          <a:p>
            <a:pPr algn="just">
              <a:spcAft>
                <a:spcPts val="0"/>
              </a:spcAft>
            </a:pPr>
            <a:r>
              <a:rPr lang="pl-PL" sz="2400" dirty="0">
                <a:latin typeface="Times New Roman"/>
                <a:ea typeface="Times New Roman"/>
              </a:rPr>
              <a:t>	- Tính phi kim của các nguyên tố: </a:t>
            </a:r>
            <a:r>
              <a:rPr lang="en-US" sz="2400" baseline="-25000" dirty="0" smtClean="0">
                <a:latin typeface="Times New Roman"/>
                <a:ea typeface="Times New Roman"/>
              </a:rPr>
              <a:t>7</a:t>
            </a:r>
            <a:r>
              <a:rPr lang="pl-PL" sz="2400" dirty="0" smtClean="0">
                <a:latin typeface="Times New Roman"/>
                <a:ea typeface="Times New Roman"/>
              </a:rPr>
              <a:t>N</a:t>
            </a:r>
            <a:r>
              <a:rPr lang="pl-PL" sz="2400" dirty="0">
                <a:latin typeface="Times New Roman"/>
                <a:ea typeface="Times New Roman"/>
              </a:rPr>
              <a:t>, </a:t>
            </a:r>
            <a:r>
              <a:rPr lang="en-US" sz="2400" baseline="-25000" dirty="0" smtClean="0">
                <a:latin typeface="Times New Roman"/>
                <a:ea typeface="Times New Roman"/>
              </a:rPr>
              <a:t>8</a:t>
            </a:r>
            <a:r>
              <a:rPr lang="pl-PL" sz="2400" dirty="0" smtClean="0">
                <a:latin typeface="Times New Roman"/>
                <a:ea typeface="Times New Roman"/>
              </a:rPr>
              <a:t>O</a:t>
            </a:r>
            <a:r>
              <a:rPr lang="pl-PL" sz="2400" dirty="0">
                <a:latin typeface="Times New Roman"/>
                <a:ea typeface="Times New Roman"/>
              </a:rPr>
              <a:t>, </a:t>
            </a:r>
            <a:r>
              <a:rPr lang="en-US" sz="2400" baseline="-25000" dirty="0" smtClean="0">
                <a:latin typeface="Times New Roman"/>
                <a:ea typeface="Times New Roman"/>
              </a:rPr>
              <a:t>9</a:t>
            </a:r>
            <a:r>
              <a:rPr lang="pl-PL" sz="2400" dirty="0" smtClean="0">
                <a:latin typeface="Times New Roman"/>
                <a:ea typeface="Times New Roman"/>
              </a:rPr>
              <a:t>F</a:t>
            </a:r>
            <a:r>
              <a:rPr lang="en-US" sz="2400" dirty="0" smtClean="0">
                <a:latin typeface="Times New Roman"/>
                <a:ea typeface="Times New Roman"/>
              </a:rPr>
              <a:t>, </a:t>
            </a:r>
            <a:r>
              <a:rPr lang="en-US" sz="2400" baseline="-25000" dirty="0" smtClean="0">
                <a:latin typeface="Times New Roman"/>
                <a:ea typeface="Times New Roman"/>
              </a:rPr>
              <a:t>15</a:t>
            </a:r>
            <a:r>
              <a:rPr lang="en-US" sz="2400" dirty="0" smtClean="0">
                <a:latin typeface="Times New Roman"/>
                <a:ea typeface="Times New Roman"/>
              </a:rPr>
              <a:t>P</a:t>
            </a:r>
            <a:r>
              <a:rPr lang="pl-PL" sz="2400" dirty="0" smtClean="0">
                <a:latin typeface="Times New Roman"/>
                <a:ea typeface="Times New Roman"/>
              </a:rPr>
              <a:t>.</a:t>
            </a:r>
            <a:endParaRPr lang="en-US" sz="2400" dirty="0">
              <a:effectLst/>
              <a:latin typeface="Times New Roman"/>
              <a:ea typeface="Times New Roman"/>
            </a:endParaRPr>
          </a:p>
        </p:txBody>
      </p:sp>
      <p:sp>
        <p:nvSpPr>
          <p:cNvPr id="3" name="Rectangle 2"/>
          <p:cNvSpPr/>
          <p:nvPr/>
        </p:nvSpPr>
        <p:spPr>
          <a:xfrm>
            <a:off x="3486215" y="1116570"/>
            <a:ext cx="1529586" cy="523220"/>
          </a:xfrm>
          <a:prstGeom prst="rect">
            <a:avLst/>
          </a:prstGeom>
        </p:spPr>
        <p:txBody>
          <a:bodyPr wrap="none">
            <a:spAutoFit/>
          </a:bodyPr>
          <a:lstStyle/>
          <a:p>
            <a:pPr lvl="0" algn="just">
              <a:spcAft>
                <a:spcPts val="0"/>
              </a:spcAft>
            </a:pPr>
            <a:r>
              <a:rPr lang="pl-PL" sz="2800" b="1" dirty="0">
                <a:solidFill>
                  <a:prstClr val="black"/>
                </a:solidFill>
                <a:latin typeface="Times New Roman"/>
                <a:ea typeface="Times New Roman"/>
              </a:rPr>
              <a:t>Mở rộng</a:t>
            </a:r>
            <a:endParaRPr lang="en-US" sz="2800" dirty="0">
              <a:solidFill>
                <a:prstClr val="black"/>
              </a:solidFill>
              <a:latin typeface="Times New Roman"/>
              <a:ea typeface="Times New Roman"/>
            </a:endParaRPr>
          </a:p>
        </p:txBody>
      </p:sp>
    </p:spTree>
    <p:extLst>
      <p:ext uri="{BB962C8B-B14F-4D97-AF65-F5344CB8AC3E}">
        <p14:creationId xmlns:p14="http://schemas.microsoft.com/office/powerpoint/2010/main" val="418568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6480516"/>
              </p:ext>
            </p:extLst>
          </p:nvPr>
        </p:nvGraphicFramePr>
        <p:xfrm>
          <a:off x="551393" y="1498600"/>
          <a:ext cx="8305800" cy="1524000"/>
        </p:xfrm>
        <a:graphic>
          <a:graphicData uri="http://schemas.openxmlformats.org/drawingml/2006/table">
            <a:tbl>
              <a:tblPr firstRow="1" firstCol="1" lastRow="1" lastCol="1" bandRow="1" bandCol="1"/>
              <a:tblGrid>
                <a:gridCol w="4798434"/>
                <a:gridCol w="3507366"/>
              </a:tblGrid>
              <a:tr h="228600">
                <a:tc>
                  <a:txBody>
                    <a:bodyPr/>
                    <a:lstStyle/>
                    <a:p>
                      <a:pPr algn="ctr">
                        <a:spcAft>
                          <a:spcPts val="0"/>
                        </a:spcAft>
                      </a:pPr>
                      <a:r>
                        <a:rPr lang="pl-PL" sz="2000" b="1" dirty="0">
                          <a:solidFill>
                            <a:srgbClr val="FF0000"/>
                          </a:solidFill>
                          <a:effectLst/>
                          <a:latin typeface="Times New Roman"/>
                          <a:ea typeface="Times New Roman"/>
                        </a:rPr>
                        <a:t>Cấu tạo nguyên tử</a:t>
                      </a:r>
                      <a:endParaRPr lang="en-US" sz="20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pl-PL" sz="2000" b="1">
                          <a:solidFill>
                            <a:srgbClr val="FF0000"/>
                          </a:solidFill>
                          <a:effectLst/>
                          <a:latin typeface="Times New Roman"/>
                          <a:ea typeface="Times New Roman"/>
                        </a:rPr>
                        <a:t>Vị trí nguyên tố</a:t>
                      </a:r>
                      <a:endParaRPr lang="en-US" sz="20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43000">
                <a:tc>
                  <a:txBody>
                    <a:bodyPr/>
                    <a:lstStyle/>
                    <a:p>
                      <a:pPr algn="just">
                        <a:spcAft>
                          <a:spcPts val="0"/>
                        </a:spcAft>
                      </a:pPr>
                      <a:r>
                        <a:rPr lang="en-US" sz="2000" dirty="0" err="1">
                          <a:solidFill>
                            <a:srgbClr val="FF0000"/>
                          </a:solidFill>
                          <a:effectLst/>
                          <a:latin typeface="Times New Roman"/>
                          <a:ea typeface="Times New Roman"/>
                        </a:rPr>
                        <a:t>Số</a:t>
                      </a:r>
                      <a:r>
                        <a:rPr lang="en-US" sz="2000" dirty="0">
                          <a:solidFill>
                            <a:srgbClr val="FF0000"/>
                          </a:solidFill>
                          <a:effectLst/>
                          <a:latin typeface="Times New Roman"/>
                          <a:ea typeface="Times New Roman"/>
                        </a:rPr>
                        <a:t> proton, </a:t>
                      </a:r>
                      <a:r>
                        <a:rPr lang="en-US" sz="2000" dirty="0" err="1">
                          <a:solidFill>
                            <a:srgbClr val="FF0000"/>
                          </a:solidFill>
                          <a:effectLst/>
                          <a:latin typeface="Times New Roman"/>
                          <a:ea typeface="Times New Roman"/>
                        </a:rPr>
                        <a:t>số</a:t>
                      </a:r>
                      <a:r>
                        <a:rPr lang="en-US" sz="2000" dirty="0">
                          <a:solidFill>
                            <a:srgbClr val="FF0000"/>
                          </a:solidFill>
                          <a:effectLst/>
                          <a:latin typeface="Times New Roman"/>
                          <a:ea typeface="Times New Roman"/>
                        </a:rPr>
                        <a:t> electron: 29</a:t>
                      </a:r>
                    </a:p>
                    <a:p>
                      <a:pPr algn="just">
                        <a:spcAft>
                          <a:spcPts val="0"/>
                        </a:spcAft>
                      </a:pPr>
                      <a:r>
                        <a:rPr lang="en-US" sz="2000" dirty="0" err="1">
                          <a:solidFill>
                            <a:srgbClr val="FF0000"/>
                          </a:solidFill>
                          <a:effectLst/>
                          <a:latin typeface="Times New Roman"/>
                          <a:ea typeface="Times New Roman"/>
                        </a:rPr>
                        <a:t>Cấu</a:t>
                      </a:r>
                      <a:r>
                        <a:rPr lang="en-US" sz="2000" dirty="0">
                          <a:solidFill>
                            <a:srgbClr val="FF0000"/>
                          </a:solidFill>
                          <a:effectLst/>
                          <a:latin typeface="Times New Roman"/>
                          <a:ea typeface="Times New Roman"/>
                        </a:rPr>
                        <a:t> </a:t>
                      </a:r>
                      <a:r>
                        <a:rPr lang="en-US" sz="2000" dirty="0" err="1">
                          <a:solidFill>
                            <a:srgbClr val="FF0000"/>
                          </a:solidFill>
                          <a:effectLst/>
                          <a:latin typeface="Times New Roman"/>
                          <a:ea typeface="Times New Roman"/>
                        </a:rPr>
                        <a:t>hình</a:t>
                      </a:r>
                      <a:r>
                        <a:rPr lang="en-US" sz="2000" dirty="0">
                          <a:solidFill>
                            <a:srgbClr val="FF0000"/>
                          </a:solidFill>
                          <a:effectLst/>
                          <a:latin typeface="Times New Roman"/>
                          <a:ea typeface="Times New Roman"/>
                        </a:rPr>
                        <a:t> electron: </a:t>
                      </a:r>
                      <a:r>
                        <a:rPr lang="en-US" sz="2000" dirty="0" smtClean="0">
                          <a:solidFill>
                            <a:srgbClr val="FF0000"/>
                          </a:solidFill>
                          <a:effectLst/>
                          <a:latin typeface="Times New Roman"/>
                          <a:ea typeface="Times New Roman"/>
                        </a:rPr>
                        <a:t>1s</a:t>
                      </a:r>
                      <a:r>
                        <a:rPr lang="en-US" sz="2000" baseline="30000" dirty="0" smtClean="0">
                          <a:solidFill>
                            <a:srgbClr val="FF0000"/>
                          </a:solidFill>
                          <a:effectLst/>
                          <a:latin typeface="Times New Roman"/>
                          <a:ea typeface="Times New Roman"/>
                        </a:rPr>
                        <a:t>2</a:t>
                      </a:r>
                      <a:r>
                        <a:rPr lang="en-US" sz="2000" dirty="0" smtClean="0">
                          <a:solidFill>
                            <a:srgbClr val="FF0000"/>
                          </a:solidFill>
                          <a:effectLst/>
                          <a:latin typeface="Times New Roman"/>
                          <a:ea typeface="Times New Roman"/>
                        </a:rPr>
                        <a:t>2s</a:t>
                      </a:r>
                      <a:r>
                        <a:rPr lang="en-US" sz="2000" baseline="30000" dirty="0" smtClean="0">
                          <a:solidFill>
                            <a:srgbClr val="FF0000"/>
                          </a:solidFill>
                          <a:effectLst/>
                          <a:latin typeface="Times New Roman"/>
                          <a:ea typeface="Times New Roman"/>
                        </a:rPr>
                        <a:t>2</a:t>
                      </a:r>
                      <a:r>
                        <a:rPr lang="en-US" sz="2000" dirty="0" smtClean="0">
                          <a:solidFill>
                            <a:srgbClr val="FF0000"/>
                          </a:solidFill>
                          <a:effectLst/>
                          <a:latin typeface="Times New Roman"/>
                          <a:ea typeface="Times New Roman"/>
                        </a:rPr>
                        <a:t>2p</a:t>
                      </a:r>
                      <a:r>
                        <a:rPr lang="en-US" sz="2000" baseline="30000" dirty="0" smtClean="0">
                          <a:solidFill>
                            <a:srgbClr val="FF0000"/>
                          </a:solidFill>
                          <a:effectLst/>
                          <a:latin typeface="Times New Roman"/>
                          <a:ea typeface="Times New Roman"/>
                        </a:rPr>
                        <a:t>6</a:t>
                      </a:r>
                      <a:r>
                        <a:rPr lang="en-US" sz="2000" dirty="0" smtClean="0">
                          <a:solidFill>
                            <a:srgbClr val="FF0000"/>
                          </a:solidFill>
                          <a:effectLst/>
                          <a:latin typeface="Times New Roman"/>
                          <a:ea typeface="Times New Roman"/>
                        </a:rPr>
                        <a:t>3s</a:t>
                      </a:r>
                      <a:r>
                        <a:rPr lang="en-US" sz="2000" baseline="30000" dirty="0" smtClean="0">
                          <a:solidFill>
                            <a:srgbClr val="FF0000"/>
                          </a:solidFill>
                          <a:effectLst/>
                          <a:latin typeface="Times New Roman"/>
                          <a:ea typeface="Times New Roman"/>
                        </a:rPr>
                        <a:t>2</a:t>
                      </a:r>
                      <a:r>
                        <a:rPr lang="en-US" sz="2000" dirty="0" smtClean="0">
                          <a:solidFill>
                            <a:srgbClr val="FF0000"/>
                          </a:solidFill>
                          <a:effectLst/>
                          <a:latin typeface="Times New Roman"/>
                          <a:ea typeface="Times New Roman"/>
                        </a:rPr>
                        <a:t>3p</a:t>
                      </a:r>
                      <a:r>
                        <a:rPr lang="en-US" sz="2000" baseline="30000" dirty="0" smtClean="0">
                          <a:solidFill>
                            <a:srgbClr val="FF0000"/>
                          </a:solidFill>
                          <a:effectLst/>
                          <a:latin typeface="Times New Roman"/>
                          <a:ea typeface="Times New Roman"/>
                        </a:rPr>
                        <a:t>6</a:t>
                      </a:r>
                      <a:r>
                        <a:rPr lang="en-US" sz="2000" dirty="0" smtClean="0">
                          <a:solidFill>
                            <a:srgbClr val="FF0000"/>
                          </a:solidFill>
                          <a:effectLst/>
                          <a:latin typeface="Times New Roman"/>
                          <a:ea typeface="Times New Roman"/>
                        </a:rPr>
                        <a:t>3d</a:t>
                      </a:r>
                      <a:r>
                        <a:rPr lang="en-US" sz="2000" baseline="30000" dirty="0" smtClean="0">
                          <a:solidFill>
                            <a:srgbClr val="FF0000"/>
                          </a:solidFill>
                          <a:effectLst/>
                          <a:latin typeface="Times New Roman"/>
                          <a:ea typeface="Times New Roman"/>
                        </a:rPr>
                        <a:t>10</a:t>
                      </a:r>
                      <a:r>
                        <a:rPr lang="en-US" sz="2000" dirty="0" smtClean="0">
                          <a:solidFill>
                            <a:srgbClr val="FF0000"/>
                          </a:solidFill>
                          <a:effectLst/>
                          <a:latin typeface="Times New Roman"/>
                          <a:ea typeface="Times New Roman"/>
                        </a:rPr>
                        <a:t>4s</a:t>
                      </a:r>
                      <a:r>
                        <a:rPr lang="en-US" sz="2000" baseline="30000" dirty="0" smtClean="0">
                          <a:solidFill>
                            <a:srgbClr val="FF0000"/>
                          </a:solidFill>
                          <a:effectLst/>
                          <a:latin typeface="Times New Roman"/>
                          <a:ea typeface="Times New Roman"/>
                        </a:rPr>
                        <a:t>1</a:t>
                      </a:r>
                      <a:endParaRPr lang="en-US" sz="2000" dirty="0">
                        <a:solidFill>
                          <a:srgbClr val="FF0000"/>
                        </a:solidFill>
                        <a:effectLst/>
                        <a:latin typeface="Times New Roman"/>
                        <a:ea typeface="Times New Roman"/>
                      </a:endParaRPr>
                    </a:p>
                    <a:p>
                      <a:pPr algn="just">
                        <a:spcAft>
                          <a:spcPts val="0"/>
                        </a:spcAft>
                      </a:pPr>
                      <a:r>
                        <a:rPr lang="en-US" sz="2000" dirty="0" err="1">
                          <a:solidFill>
                            <a:srgbClr val="FF0000"/>
                          </a:solidFill>
                          <a:effectLst/>
                          <a:latin typeface="Times New Roman"/>
                          <a:ea typeface="Times New Roman"/>
                        </a:rPr>
                        <a:t>Số</a:t>
                      </a:r>
                      <a:r>
                        <a:rPr lang="en-US" sz="2000" dirty="0">
                          <a:solidFill>
                            <a:srgbClr val="FF0000"/>
                          </a:solidFill>
                          <a:effectLst/>
                          <a:latin typeface="Times New Roman"/>
                          <a:ea typeface="Times New Roman"/>
                        </a:rPr>
                        <a:t> </a:t>
                      </a:r>
                      <a:r>
                        <a:rPr lang="en-US" sz="2000" dirty="0" err="1">
                          <a:solidFill>
                            <a:srgbClr val="FF0000"/>
                          </a:solidFill>
                          <a:effectLst/>
                          <a:latin typeface="Times New Roman"/>
                          <a:ea typeface="Times New Roman"/>
                        </a:rPr>
                        <a:t>lớp</a:t>
                      </a:r>
                      <a:r>
                        <a:rPr lang="en-US" sz="2000" dirty="0">
                          <a:solidFill>
                            <a:srgbClr val="FF0000"/>
                          </a:solidFill>
                          <a:effectLst/>
                          <a:latin typeface="Times New Roman"/>
                          <a:ea typeface="Times New Roman"/>
                        </a:rPr>
                        <a:t> electron: 4</a:t>
                      </a:r>
                    </a:p>
                    <a:p>
                      <a:pPr algn="just">
                        <a:spcAft>
                          <a:spcPts val="0"/>
                        </a:spcAft>
                      </a:pPr>
                      <a:r>
                        <a:rPr lang="pt-BR" sz="2000" dirty="0">
                          <a:solidFill>
                            <a:srgbClr val="FF0000"/>
                          </a:solidFill>
                          <a:effectLst/>
                          <a:latin typeface="Times New Roman"/>
                          <a:ea typeface="Times New Roman"/>
                        </a:rPr>
                        <a:t>Số electron </a:t>
                      </a:r>
                      <a:r>
                        <a:rPr lang="pt-BR" sz="2000" dirty="0" smtClean="0">
                          <a:solidFill>
                            <a:srgbClr val="FF0000"/>
                          </a:solidFill>
                          <a:effectLst/>
                          <a:latin typeface="Times New Roman"/>
                          <a:ea typeface="Times New Roman"/>
                        </a:rPr>
                        <a:t>phân</a:t>
                      </a:r>
                      <a:r>
                        <a:rPr lang="pt-BR" sz="2000" baseline="0" dirty="0" smtClean="0">
                          <a:solidFill>
                            <a:srgbClr val="FF0000"/>
                          </a:solidFill>
                          <a:effectLst/>
                          <a:latin typeface="Times New Roman"/>
                          <a:ea typeface="Times New Roman"/>
                        </a:rPr>
                        <a:t> lớp 3d4s: 11</a:t>
                      </a:r>
                      <a:endParaRPr lang="en-US" sz="20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2000" dirty="0">
                          <a:solidFill>
                            <a:srgbClr val="FF0000"/>
                          </a:solidFill>
                          <a:effectLst/>
                          <a:latin typeface="Times New Roman"/>
                          <a:ea typeface="Times New Roman"/>
                        </a:rPr>
                        <a:t>Số thứ tự ô: 29</a:t>
                      </a:r>
                      <a:endParaRPr lang="en-US" sz="2000" dirty="0">
                        <a:solidFill>
                          <a:srgbClr val="FF0000"/>
                        </a:solidFill>
                        <a:effectLst/>
                        <a:latin typeface="Times New Roman"/>
                        <a:ea typeface="Times New Roman"/>
                      </a:endParaRPr>
                    </a:p>
                    <a:p>
                      <a:pPr algn="just">
                        <a:spcAft>
                          <a:spcPts val="0"/>
                        </a:spcAft>
                      </a:pPr>
                      <a:endParaRPr lang="pt-BR" sz="2000" dirty="0" smtClean="0">
                        <a:solidFill>
                          <a:srgbClr val="FF0000"/>
                        </a:solidFill>
                        <a:effectLst/>
                        <a:latin typeface="Times New Roman"/>
                        <a:ea typeface="Times New Roman"/>
                      </a:endParaRPr>
                    </a:p>
                    <a:p>
                      <a:pPr algn="just">
                        <a:spcAft>
                          <a:spcPts val="0"/>
                        </a:spcAft>
                      </a:pPr>
                      <a:r>
                        <a:rPr lang="pt-BR" sz="2000" dirty="0" smtClean="0">
                          <a:solidFill>
                            <a:srgbClr val="FF0000"/>
                          </a:solidFill>
                          <a:effectLst/>
                          <a:latin typeface="Times New Roman"/>
                          <a:ea typeface="Times New Roman"/>
                        </a:rPr>
                        <a:t>Số </a:t>
                      </a:r>
                      <a:r>
                        <a:rPr lang="pt-BR" sz="2000" dirty="0">
                          <a:solidFill>
                            <a:srgbClr val="FF0000"/>
                          </a:solidFill>
                          <a:effectLst/>
                          <a:latin typeface="Times New Roman"/>
                          <a:ea typeface="Times New Roman"/>
                        </a:rPr>
                        <a:t>thứ tự chu kì: 4 </a:t>
                      </a:r>
                      <a:endParaRPr lang="en-US" sz="2000" dirty="0">
                        <a:solidFill>
                          <a:srgbClr val="FF0000"/>
                        </a:solidFill>
                        <a:effectLst/>
                        <a:latin typeface="Times New Roman"/>
                        <a:ea typeface="Times New Roman"/>
                      </a:endParaRPr>
                    </a:p>
                    <a:p>
                      <a:pPr>
                        <a:spcAft>
                          <a:spcPts val="0"/>
                        </a:spcAft>
                      </a:pPr>
                      <a:r>
                        <a:rPr lang="pt-BR" sz="2000" dirty="0">
                          <a:solidFill>
                            <a:srgbClr val="FF0000"/>
                          </a:solidFill>
                          <a:effectLst/>
                          <a:latin typeface="Times New Roman"/>
                          <a:ea typeface="Times New Roman"/>
                        </a:rPr>
                        <a:t>Nhóm nguyên tố: </a:t>
                      </a:r>
                      <a:r>
                        <a:rPr lang="pt-BR" sz="2000" dirty="0" smtClean="0">
                          <a:solidFill>
                            <a:srgbClr val="FF0000"/>
                          </a:solidFill>
                          <a:effectLst/>
                          <a:latin typeface="Times New Roman"/>
                          <a:ea typeface="Times New Roman"/>
                        </a:rPr>
                        <a:t>IB</a:t>
                      </a:r>
                      <a:endParaRPr lang="en-US" sz="20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833780" y="5036403"/>
            <a:ext cx="68363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Tính kim loại của các nguyên tố: K&gt;Na&gt;Mg.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Tính phi kim của các nguyên tố: P&lt;N&lt; O&lt; F.</a:t>
            </a:r>
            <a:endParaRPr kumimoji="0" lang="pt-B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563880" y="267951"/>
            <a:ext cx="8229600" cy="830997"/>
          </a:xfrm>
          <a:prstGeom prst="rect">
            <a:avLst/>
          </a:prstGeom>
        </p:spPr>
        <p:txBody>
          <a:bodyPr wrap="square">
            <a:spAutoFit/>
          </a:bodyPr>
          <a:lstStyle/>
          <a:p>
            <a:pPr lvl="0" algn="just">
              <a:spcAft>
                <a:spcPts val="0"/>
              </a:spcAft>
            </a:pPr>
            <a:r>
              <a:rPr lang="en-US" sz="2400" b="1" dirty="0" smtClean="0">
                <a:solidFill>
                  <a:srgbClr val="FF0000"/>
                </a:solidFill>
                <a:latin typeface="Times New Roman"/>
                <a:ea typeface="Times New Roman"/>
              </a:rPr>
              <a:t>1</a:t>
            </a:r>
            <a:r>
              <a:rPr lang="pl-PL" sz="2400" b="1" dirty="0" smtClean="0">
                <a:solidFill>
                  <a:srgbClr val="FF0000"/>
                </a:solidFill>
                <a:latin typeface="Times New Roman"/>
                <a:ea typeface="Times New Roman"/>
              </a:rPr>
              <a:t>.</a:t>
            </a:r>
            <a:r>
              <a:rPr lang="pl-PL" sz="2400" dirty="0" smtClean="0">
                <a:solidFill>
                  <a:srgbClr val="FF0000"/>
                </a:solidFill>
                <a:latin typeface="Times New Roman"/>
                <a:ea typeface="Times New Roman"/>
              </a:rPr>
              <a:t> Nguyên </a:t>
            </a:r>
            <a:r>
              <a:rPr lang="pl-PL" sz="2400" dirty="0">
                <a:solidFill>
                  <a:srgbClr val="FF0000"/>
                </a:solidFill>
                <a:latin typeface="Times New Roman"/>
                <a:ea typeface="Times New Roman"/>
              </a:rPr>
              <a:t>tử của nguyên tố copper có 29 proton. Cho biết vị trí của nguyên tố trong bảng tuần hoàn</a:t>
            </a:r>
            <a:r>
              <a:rPr lang="pl-PL" sz="2400" dirty="0" smtClean="0">
                <a:solidFill>
                  <a:srgbClr val="FF0000"/>
                </a:solidFill>
                <a:latin typeface="Times New Roman"/>
                <a:ea typeface="Times New Roman"/>
              </a:rPr>
              <a:t>.</a:t>
            </a:r>
            <a:endParaRPr lang="en-US" sz="2400" dirty="0" smtClean="0">
              <a:solidFill>
                <a:srgbClr val="FF0000"/>
              </a:solidFill>
              <a:latin typeface="Times New Roman"/>
              <a:ea typeface="Times New Roman"/>
            </a:endParaRPr>
          </a:p>
        </p:txBody>
      </p:sp>
      <p:sp>
        <p:nvSpPr>
          <p:cNvPr id="5" name="Rectangle 4"/>
          <p:cNvSpPr/>
          <p:nvPr/>
        </p:nvSpPr>
        <p:spPr>
          <a:xfrm>
            <a:off x="589493" y="3048000"/>
            <a:ext cx="8229600" cy="1569660"/>
          </a:xfrm>
          <a:prstGeom prst="rect">
            <a:avLst/>
          </a:prstGeom>
        </p:spPr>
        <p:txBody>
          <a:bodyPr wrap="square">
            <a:spAutoFit/>
          </a:bodyPr>
          <a:lstStyle/>
          <a:p>
            <a:pPr lvl="0" algn="just">
              <a:spcAft>
                <a:spcPts val="0"/>
              </a:spcAft>
            </a:pPr>
            <a:r>
              <a:rPr lang="en-US" sz="2400" b="1" dirty="0">
                <a:solidFill>
                  <a:prstClr val="black"/>
                </a:solidFill>
                <a:latin typeface="Times New Roman"/>
                <a:ea typeface="Times New Roman"/>
              </a:rPr>
              <a:t>2</a:t>
            </a:r>
            <a:r>
              <a:rPr lang="pl-PL" sz="2400" b="1" dirty="0">
                <a:solidFill>
                  <a:prstClr val="black"/>
                </a:solidFill>
                <a:latin typeface="Times New Roman"/>
                <a:ea typeface="Times New Roman"/>
              </a:rPr>
              <a:t>.</a:t>
            </a:r>
            <a:r>
              <a:rPr lang="pl-PL" sz="2400" dirty="0">
                <a:solidFill>
                  <a:prstClr val="black"/>
                </a:solidFill>
                <a:latin typeface="Times New Roman"/>
                <a:ea typeface="Times New Roman"/>
              </a:rPr>
              <a:t> Dựa vào qui luật biến đổi tuần hoàn tính chất các nguyên tố hãy so sánh:</a:t>
            </a:r>
            <a:endParaRPr lang="en-US" sz="2400" dirty="0">
              <a:solidFill>
                <a:prstClr val="black"/>
              </a:solidFill>
              <a:latin typeface="Times New Roman"/>
              <a:ea typeface="Times New Roman"/>
            </a:endParaRPr>
          </a:p>
          <a:p>
            <a:pPr lvl="0" algn="just">
              <a:spcAft>
                <a:spcPts val="0"/>
              </a:spcAft>
            </a:pPr>
            <a:r>
              <a:rPr lang="pl-PL" sz="2400" dirty="0">
                <a:solidFill>
                  <a:prstClr val="black"/>
                </a:solidFill>
                <a:latin typeface="Times New Roman"/>
                <a:ea typeface="Times New Roman"/>
              </a:rPr>
              <a:t>          	- Tính kim loại của các nguyên tố: </a:t>
            </a:r>
            <a:r>
              <a:rPr lang="en-US" sz="2400" baseline="-25000" dirty="0">
                <a:solidFill>
                  <a:prstClr val="black"/>
                </a:solidFill>
                <a:latin typeface="Times New Roman"/>
                <a:ea typeface="Times New Roman"/>
              </a:rPr>
              <a:t>11</a:t>
            </a:r>
            <a:r>
              <a:rPr lang="pl-PL" sz="2400" dirty="0">
                <a:solidFill>
                  <a:prstClr val="black"/>
                </a:solidFill>
                <a:latin typeface="Times New Roman"/>
                <a:ea typeface="Times New Roman"/>
              </a:rPr>
              <a:t>Na, </a:t>
            </a:r>
            <a:r>
              <a:rPr lang="en-US" sz="2400" baseline="-25000" dirty="0">
                <a:solidFill>
                  <a:prstClr val="black"/>
                </a:solidFill>
                <a:latin typeface="Times New Roman"/>
                <a:ea typeface="Times New Roman"/>
              </a:rPr>
              <a:t>19</a:t>
            </a:r>
            <a:r>
              <a:rPr lang="pl-PL" sz="2400" dirty="0">
                <a:solidFill>
                  <a:prstClr val="black"/>
                </a:solidFill>
                <a:latin typeface="Times New Roman"/>
                <a:ea typeface="Times New Roman"/>
              </a:rPr>
              <a:t>K, </a:t>
            </a:r>
            <a:r>
              <a:rPr lang="en-US" sz="2400" baseline="-25000" dirty="0">
                <a:solidFill>
                  <a:prstClr val="black"/>
                </a:solidFill>
                <a:latin typeface="Times New Roman"/>
                <a:ea typeface="Times New Roman"/>
              </a:rPr>
              <a:t>12</a:t>
            </a:r>
            <a:r>
              <a:rPr lang="pl-PL" sz="2400" dirty="0">
                <a:solidFill>
                  <a:prstClr val="black"/>
                </a:solidFill>
                <a:latin typeface="Times New Roman"/>
                <a:ea typeface="Times New Roman"/>
              </a:rPr>
              <a:t>Mg.</a:t>
            </a:r>
            <a:endParaRPr lang="en-US" sz="2400" dirty="0">
              <a:solidFill>
                <a:prstClr val="black"/>
              </a:solidFill>
              <a:latin typeface="Times New Roman"/>
              <a:ea typeface="Times New Roman"/>
            </a:endParaRPr>
          </a:p>
          <a:p>
            <a:pPr lvl="0" algn="just">
              <a:spcAft>
                <a:spcPts val="0"/>
              </a:spcAft>
            </a:pPr>
            <a:r>
              <a:rPr lang="pl-PL" sz="2400" dirty="0">
                <a:solidFill>
                  <a:prstClr val="black"/>
                </a:solidFill>
                <a:latin typeface="Times New Roman"/>
                <a:ea typeface="Times New Roman"/>
              </a:rPr>
              <a:t>	- Tính phi kim của các nguyên tố: </a:t>
            </a:r>
            <a:r>
              <a:rPr lang="en-US" sz="2400" baseline="-25000" dirty="0">
                <a:solidFill>
                  <a:prstClr val="black"/>
                </a:solidFill>
                <a:latin typeface="Times New Roman"/>
                <a:ea typeface="Times New Roman"/>
              </a:rPr>
              <a:t>7</a:t>
            </a:r>
            <a:r>
              <a:rPr lang="pl-PL" sz="2400" dirty="0">
                <a:solidFill>
                  <a:prstClr val="black"/>
                </a:solidFill>
                <a:latin typeface="Times New Roman"/>
                <a:ea typeface="Times New Roman"/>
              </a:rPr>
              <a:t>N, </a:t>
            </a:r>
            <a:r>
              <a:rPr lang="en-US" sz="2400" baseline="-25000" dirty="0">
                <a:solidFill>
                  <a:prstClr val="black"/>
                </a:solidFill>
                <a:latin typeface="Times New Roman"/>
                <a:ea typeface="Times New Roman"/>
              </a:rPr>
              <a:t>8</a:t>
            </a:r>
            <a:r>
              <a:rPr lang="pl-PL" sz="2400" dirty="0">
                <a:solidFill>
                  <a:prstClr val="black"/>
                </a:solidFill>
                <a:latin typeface="Times New Roman"/>
                <a:ea typeface="Times New Roman"/>
              </a:rPr>
              <a:t>O, </a:t>
            </a:r>
            <a:r>
              <a:rPr lang="en-US" sz="2400" baseline="-25000" dirty="0">
                <a:solidFill>
                  <a:prstClr val="black"/>
                </a:solidFill>
                <a:latin typeface="Times New Roman"/>
                <a:ea typeface="Times New Roman"/>
              </a:rPr>
              <a:t>9</a:t>
            </a:r>
            <a:r>
              <a:rPr lang="pl-PL" sz="2400" dirty="0">
                <a:solidFill>
                  <a:prstClr val="black"/>
                </a:solidFill>
                <a:latin typeface="Times New Roman"/>
                <a:ea typeface="Times New Roman"/>
              </a:rPr>
              <a:t>F</a:t>
            </a:r>
            <a:r>
              <a:rPr lang="en-US" sz="2400" dirty="0">
                <a:solidFill>
                  <a:prstClr val="black"/>
                </a:solidFill>
                <a:latin typeface="Times New Roman"/>
                <a:ea typeface="Times New Roman"/>
              </a:rPr>
              <a:t>, </a:t>
            </a:r>
            <a:r>
              <a:rPr lang="en-US" sz="2400" baseline="-25000" dirty="0">
                <a:solidFill>
                  <a:prstClr val="black"/>
                </a:solidFill>
                <a:latin typeface="Times New Roman"/>
                <a:ea typeface="Times New Roman"/>
              </a:rPr>
              <a:t>15</a:t>
            </a:r>
            <a:r>
              <a:rPr lang="en-US" sz="2400" dirty="0">
                <a:solidFill>
                  <a:prstClr val="black"/>
                </a:solidFill>
                <a:latin typeface="Times New Roman"/>
                <a:ea typeface="Times New Roman"/>
              </a:rPr>
              <a:t>P</a:t>
            </a:r>
            <a:r>
              <a:rPr lang="pl-PL" sz="2400" dirty="0">
                <a:solidFill>
                  <a:prstClr val="black"/>
                </a:solidFill>
                <a:latin typeface="Times New Roman"/>
                <a:ea typeface="Times New Roman"/>
              </a:rPr>
              <a:t>.</a:t>
            </a:r>
            <a:endParaRPr lang="en-US" sz="2400" dirty="0">
              <a:solidFill>
                <a:prstClr val="black"/>
              </a:solidFill>
              <a:latin typeface="Times New Roman"/>
              <a:ea typeface="Times New Roman"/>
            </a:endParaRPr>
          </a:p>
        </p:txBody>
      </p:sp>
      <p:sp>
        <p:nvSpPr>
          <p:cNvPr id="6" name="Rectangle 5"/>
          <p:cNvSpPr/>
          <p:nvPr/>
        </p:nvSpPr>
        <p:spPr>
          <a:xfrm>
            <a:off x="3505200" y="1057364"/>
            <a:ext cx="1493520" cy="400110"/>
          </a:xfrm>
          <a:prstGeom prst="rect">
            <a:avLst/>
          </a:prstGeom>
        </p:spPr>
        <p:txBody>
          <a:bodyPr wrap="square">
            <a:spAutoFit/>
          </a:bodyPr>
          <a:lstStyle/>
          <a:p>
            <a:pPr lvl="0" algn="just">
              <a:spcAft>
                <a:spcPts val="0"/>
              </a:spcAft>
            </a:pPr>
            <a:r>
              <a:rPr lang="en-US" sz="2000" b="1" dirty="0" smtClean="0">
                <a:solidFill>
                  <a:srgbClr val="FF0000"/>
                </a:solidFill>
                <a:latin typeface="Times New Roman"/>
                <a:ea typeface="Times New Roman"/>
              </a:rPr>
              <a:t>ĐÁP ÁN</a:t>
            </a:r>
            <a:endParaRPr lang="en-US" sz="2000" dirty="0" smtClean="0">
              <a:solidFill>
                <a:srgbClr val="FF0000"/>
              </a:solidFill>
              <a:latin typeface="Times New Roman"/>
              <a:ea typeface="Times New Roman"/>
            </a:endParaRPr>
          </a:p>
        </p:txBody>
      </p:sp>
      <p:sp>
        <p:nvSpPr>
          <p:cNvPr id="7" name="Rectangle 6"/>
          <p:cNvSpPr/>
          <p:nvPr/>
        </p:nvSpPr>
        <p:spPr>
          <a:xfrm>
            <a:off x="3530600" y="4612094"/>
            <a:ext cx="1173693" cy="400110"/>
          </a:xfrm>
          <a:prstGeom prst="rect">
            <a:avLst/>
          </a:prstGeom>
        </p:spPr>
        <p:txBody>
          <a:bodyPr wrap="square">
            <a:spAutoFit/>
          </a:bodyPr>
          <a:lstStyle/>
          <a:p>
            <a:pPr lvl="0" algn="just">
              <a:spcAft>
                <a:spcPts val="0"/>
              </a:spcAft>
            </a:pPr>
            <a:r>
              <a:rPr lang="en-US" sz="2000" b="1" dirty="0" smtClean="0">
                <a:latin typeface="Times New Roman"/>
                <a:ea typeface="Times New Roman"/>
              </a:rPr>
              <a:t>ĐÁP ÁN</a:t>
            </a:r>
            <a:endParaRPr lang="en-US" sz="2000" dirty="0" smtClean="0">
              <a:latin typeface="Times New Roman"/>
              <a:ea typeface="Times New Roman"/>
            </a:endParaRPr>
          </a:p>
        </p:txBody>
      </p:sp>
    </p:spTree>
    <p:extLst>
      <p:ext uri="{BB962C8B-B14F-4D97-AF65-F5344CB8AC3E}">
        <p14:creationId xmlns:p14="http://schemas.microsoft.com/office/powerpoint/2010/main" val="45908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7086600" cy="2677656"/>
          </a:xfrm>
          <a:prstGeom prst="rect">
            <a:avLst/>
          </a:prstGeom>
        </p:spPr>
        <p:txBody>
          <a:bodyPr wrap="square">
            <a:spAutoFit/>
          </a:bodyPr>
          <a:lstStyle/>
          <a:p>
            <a:pPr algn="just">
              <a:spcAft>
                <a:spcPts val="0"/>
              </a:spcAft>
            </a:pPr>
            <a:r>
              <a:rPr lang="en-US" sz="2400" b="1" dirty="0">
                <a:latin typeface="Times New Roman"/>
                <a:ea typeface="Times New Roman"/>
              </a:rPr>
              <a:t>	</a:t>
            </a:r>
            <a:r>
              <a:rPr lang="pl-PL" sz="2400" dirty="0" smtClean="0">
                <a:latin typeface="Times New Roman"/>
                <a:ea typeface="Times New Roman"/>
              </a:rPr>
              <a:t>- </a:t>
            </a:r>
            <a:r>
              <a:rPr lang="pl-PL" sz="2400" dirty="0">
                <a:latin typeface="Times New Roman"/>
                <a:ea typeface="Times New Roman"/>
              </a:rPr>
              <a:t>Làm bài tập 1, 2, 3, 4, sgk- Trang 51.</a:t>
            </a:r>
            <a:endParaRPr lang="en-US" sz="2400" dirty="0">
              <a:latin typeface="Times New Roman"/>
              <a:ea typeface="Times New Roman"/>
            </a:endParaRPr>
          </a:p>
          <a:p>
            <a:pPr algn="just">
              <a:spcAft>
                <a:spcPts val="0"/>
              </a:spcAft>
            </a:pPr>
            <a:r>
              <a:rPr lang="pl-PL" sz="2400" dirty="0">
                <a:latin typeface="Times New Roman"/>
                <a:ea typeface="Times New Roman"/>
              </a:rPr>
              <a:t>	- Học bài cũ về định luật tuần hoàn và ý nghĩa bảng tuần hoàn các nguyên tố hóa học.</a:t>
            </a:r>
            <a:endParaRPr lang="en-US" sz="2400" dirty="0">
              <a:latin typeface="Times New Roman"/>
              <a:ea typeface="Times New Roman"/>
            </a:endParaRPr>
          </a:p>
          <a:p>
            <a:pPr algn="just">
              <a:spcAft>
                <a:spcPts val="0"/>
              </a:spcAft>
            </a:pPr>
            <a:r>
              <a:rPr lang="pl-PL" sz="2400" dirty="0">
                <a:latin typeface="Times New Roman"/>
                <a:ea typeface="Times New Roman"/>
              </a:rPr>
              <a:t>	</a:t>
            </a:r>
            <a:r>
              <a:rPr lang="pl-PL" sz="2400" dirty="0">
                <a:solidFill>
                  <a:srgbClr val="FF0000"/>
                </a:solidFill>
                <a:latin typeface="Times New Roman"/>
                <a:ea typeface="Times New Roman"/>
              </a:rPr>
              <a:t>- Chuẩn bị bài mới:</a:t>
            </a:r>
            <a:endParaRPr lang="en-US" sz="2400" dirty="0">
              <a:solidFill>
                <a:srgbClr val="FF0000"/>
              </a:solidFill>
              <a:latin typeface="Times New Roman"/>
              <a:ea typeface="Times New Roman"/>
            </a:endParaRPr>
          </a:p>
          <a:p>
            <a:pPr algn="just">
              <a:spcAft>
                <a:spcPts val="0"/>
              </a:spcAft>
            </a:pPr>
            <a:r>
              <a:rPr lang="pl-PL" sz="2400" dirty="0">
                <a:solidFill>
                  <a:srgbClr val="FF0000"/>
                </a:solidFill>
                <a:latin typeface="Times New Roman"/>
                <a:ea typeface="Times New Roman"/>
              </a:rPr>
              <a:t>	+ Trong phân tử các nguyên tử liên kết với nhau như thế nào? Có xu hướng ra sao? Qui tắc octet là gì?</a:t>
            </a:r>
            <a:endParaRPr lang="en-US" sz="2400" dirty="0">
              <a:solidFill>
                <a:srgbClr val="FF0000"/>
              </a:solidFill>
              <a:latin typeface="Times New Roman"/>
              <a:ea typeface="Times New Roman"/>
            </a:endParaRPr>
          </a:p>
          <a:p>
            <a:pPr algn="just">
              <a:spcAft>
                <a:spcPts val="0"/>
              </a:spcAft>
            </a:pPr>
            <a:r>
              <a:rPr lang="pl-PL" sz="2400" dirty="0">
                <a:solidFill>
                  <a:srgbClr val="FF0000"/>
                </a:solidFill>
                <a:latin typeface="Times New Roman"/>
                <a:ea typeface="Times New Roman"/>
              </a:rPr>
              <a:t>	+ Có mấy loại liên kết hóa học?</a:t>
            </a:r>
            <a:endParaRPr lang="en-US" sz="2400" dirty="0">
              <a:solidFill>
                <a:srgbClr val="FF0000"/>
              </a:solidFill>
              <a:effectLst/>
              <a:latin typeface="Times New Roman"/>
              <a:ea typeface="Times New Roman"/>
            </a:endParaRPr>
          </a:p>
        </p:txBody>
      </p:sp>
      <p:sp>
        <p:nvSpPr>
          <p:cNvPr id="3" name="Rectangle 2"/>
          <p:cNvSpPr/>
          <p:nvPr/>
        </p:nvSpPr>
        <p:spPr>
          <a:xfrm>
            <a:off x="3505200" y="820440"/>
            <a:ext cx="1135247" cy="461665"/>
          </a:xfrm>
          <a:prstGeom prst="rect">
            <a:avLst/>
          </a:prstGeom>
        </p:spPr>
        <p:txBody>
          <a:bodyPr wrap="none">
            <a:spAutoFit/>
          </a:bodyPr>
          <a:lstStyle/>
          <a:p>
            <a:pPr lvl="0" algn="just">
              <a:spcAft>
                <a:spcPts val="0"/>
              </a:spcAft>
            </a:pPr>
            <a:r>
              <a:rPr lang="pl-PL" sz="2400" b="1" dirty="0">
                <a:solidFill>
                  <a:prstClr val="black"/>
                </a:solidFill>
                <a:latin typeface="Times New Roman"/>
                <a:ea typeface="Times New Roman"/>
              </a:rPr>
              <a:t>Dặn </a:t>
            </a:r>
            <a:r>
              <a:rPr lang="pl-PL" sz="2400" b="1" dirty="0" smtClean="0">
                <a:solidFill>
                  <a:prstClr val="black"/>
                </a:solidFill>
                <a:latin typeface="Times New Roman"/>
                <a:ea typeface="Times New Roman"/>
              </a:rPr>
              <a:t>dò</a:t>
            </a:r>
            <a:endParaRPr lang="en-US" sz="2400" dirty="0">
              <a:solidFill>
                <a:prstClr val="black"/>
              </a:solidFill>
              <a:latin typeface="Times New Roman"/>
              <a:ea typeface="Times New Roman"/>
            </a:endParaRPr>
          </a:p>
        </p:txBody>
      </p:sp>
    </p:spTree>
    <p:extLst>
      <p:ext uri="{BB962C8B-B14F-4D97-AF65-F5344CB8AC3E}">
        <p14:creationId xmlns:p14="http://schemas.microsoft.com/office/powerpoint/2010/main" val="911504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E71DDF29-B207-CC4E-8BAA-3F6D600060EB}"/>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Rounded Rectangle 2">
            <a:extLst>
              <a:ext uri="{FF2B5EF4-FFF2-40B4-BE49-F238E27FC236}">
                <a16:creationId xmlns="" xmlns:a16="http://schemas.microsoft.com/office/drawing/2014/main" id="{F90C0229-C187-E140-9544-D1C359ABC948}"/>
              </a:ext>
            </a:extLst>
          </p:cNvPr>
          <p:cNvSpPr/>
          <p:nvPr/>
        </p:nvSpPr>
        <p:spPr>
          <a:xfrm>
            <a:off x="228600" y="990600"/>
            <a:ext cx="8686800" cy="60960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b="1" dirty="0" smtClean="0">
                <a:solidFill>
                  <a:schemeClr val="tx1"/>
                </a:solidFill>
                <a:latin typeface="Times New Roman" pitchFamily="18" charset="0"/>
                <a:cs typeface="Times New Roman" pitchFamily="18" charset="0"/>
              </a:rPr>
              <a:t>So </a:t>
            </a:r>
            <a:r>
              <a:rPr lang="en-US" sz="2000" b="1" dirty="0" err="1" smtClean="0">
                <a:solidFill>
                  <a:schemeClr val="tx1"/>
                </a:solidFill>
                <a:latin typeface="Times New Roman" pitchFamily="18" charset="0"/>
                <a:cs typeface="Times New Roman" pitchFamily="18" charset="0"/>
              </a:rPr>
              <a:t>sánh</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tính</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chất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hóa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học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cơ</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bản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của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một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nguyên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tố</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với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các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nguyên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tố</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lân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cận</a:t>
            </a:r>
            <a:endParaRPr lang="en-US" sz="2000" b="1" dirty="0">
              <a:solidFill>
                <a:schemeClr val="tx1"/>
              </a:solidFill>
              <a:latin typeface="Times New Roman" pitchFamily="18" charset="0"/>
              <a:cs typeface="Times New Roman" pitchFamily="18" charset="0"/>
            </a:endParaRPr>
          </a:p>
        </p:txBody>
      </p:sp>
      <p:graphicFrame>
        <p:nvGraphicFramePr>
          <p:cNvPr id="5" name="Group 119">
            <a:extLst>
              <a:ext uri="{FF2B5EF4-FFF2-40B4-BE49-F238E27FC236}">
                <a16:creationId xmlns="" xmlns:a16="http://schemas.microsoft.com/office/drawing/2014/main" id="{9033C266-150D-5045-8EF1-785C1814B6AF}"/>
              </a:ext>
            </a:extLst>
          </p:cNvPr>
          <p:cNvGraphicFramePr>
            <a:graphicFrameLocks noGrp="1"/>
          </p:cNvGraphicFramePr>
          <p:nvPr/>
        </p:nvGraphicFramePr>
        <p:xfrm>
          <a:off x="457200" y="1981200"/>
          <a:ext cx="8382000" cy="4081464"/>
        </p:xfrm>
        <a:graphic>
          <a:graphicData uri="http://schemas.openxmlformats.org/drawingml/2006/table">
            <a:tbl>
              <a:tblPr/>
              <a:tblGrid>
                <a:gridCol w="1143000">
                  <a:extLst>
                    <a:ext uri="{9D8B030D-6E8A-4147-A177-3AD203B41FA5}">
                      <a16:colId xmlns="" xmlns:a16="http://schemas.microsoft.com/office/drawing/2014/main" val="20000"/>
                    </a:ext>
                  </a:extLst>
                </a:gridCol>
                <a:gridCol w="1295400">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gridCol w="990600">
                  <a:extLst>
                    <a:ext uri="{9D8B030D-6E8A-4147-A177-3AD203B41FA5}">
                      <a16:colId xmlns="" xmlns:a16="http://schemas.microsoft.com/office/drawing/2014/main" val="20005"/>
                    </a:ext>
                  </a:extLst>
                </a:gridCol>
                <a:gridCol w="990600">
                  <a:extLst>
                    <a:ext uri="{9D8B030D-6E8A-4147-A177-3AD203B41FA5}">
                      <a16:colId xmlns="" xmlns:a16="http://schemas.microsoft.com/office/drawing/2014/main" val="20006"/>
                    </a:ext>
                  </a:extLst>
                </a:gridCol>
                <a:gridCol w="990600">
                  <a:extLst>
                    <a:ext uri="{9D8B030D-6E8A-4147-A177-3AD203B41FA5}">
                      <a16:colId xmlns="" xmlns:a16="http://schemas.microsoft.com/office/drawing/2014/main" val="20007"/>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hlink"/>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IIIA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IVA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VIA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chemeClr val="hlink"/>
                          </a:solidFill>
                          <a:effectLst/>
                          <a:latin typeface="Times New Roman" pitchFamily="18" charset="0"/>
                        </a:rPr>
                        <a:t>VIIA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985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gridSpan="7">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dirty="0">
                        <a:ln>
                          <a:noFill/>
                        </a:ln>
                        <a:solidFill>
                          <a:schemeClr val="hlink"/>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extLst>
                  <a:ext uri="{0D108BD9-81ED-4DB2-BD59-A6C34878D82A}">
                    <a16:rowId xmlns="" xmlns:a16="http://schemas.microsoft.com/office/drawing/2014/main" val="10001"/>
                  </a:ext>
                </a:extLst>
              </a:tr>
              <a:tr h="693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 xmlns:a16="http://schemas.microsoft.com/office/drawing/2014/main" val="10002"/>
                  </a:ext>
                </a:extLst>
              </a:tr>
              <a:tr h="693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 xmlns:a16="http://schemas.microsoft.com/office/drawing/2014/main" val="10003"/>
                  </a:ext>
                </a:extLst>
              </a:tr>
              <a:tr h="6921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a:ln>
                            <a:noFill/>
                          </a:ln>
                          <a:solidFill>
                            <a:schemeClr val="hlink"/>
                          </a:solidFill>
                          <a:effectLst/>
                          <a:latin typeface="Times New Roman" pitchFamily="18"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 xmlns:a16="http://schemas.microsoft.com/office/drawing/2014/main" val="10004"/>
                  </a:ext>
                </a:extLst>
              </a:tr>
              <a:tr h="6937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800" b="1" i="0" u="none" strike="noStrike" cap="none" normalizeH="0" baseline="0" dirty="0">
                          <a:ln>
                            <a:noFill/>
                          </a:ln>
                          <a:solidFill>
                            <a:schemeClr val="hlink"/>
                          </a:solidFill>
                          <a:effectLst/>
                          <a:latin typeface="Times New Roman" pitchFamily="18" charset="0"/>
                        </a:rPr>
                        <a:t>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 xmlns:a16="http://schemas.microsoft.com/office/drawing/2014/main" val="10005"/>
                  </a:ext>
                </a:extLst>
              </a:tr>
            </a:tbl>
          </a:graphicData>
        </a:graphic>
      </p:graphicFrame>
      <p:sp>
        <p:nvSpPr>
          <p:cNvPr id="6" name="AutoShape 110">
            <a:extLst>
              <a:ext uri="{FF2B5EF4-FFF2-40B4-BE49-F238E27FC236}">
                <a16:creationId xmlns="" xmlns:a16="http://schemas.microsoft.com/office/drawing/2014/main" id="{10D1D355-8929-0947-B37C-7620BCA4DF7F}"/>
              </a:ext>
            </a:extLst>
          </p:cNvPr>
          <p:cNvSpPr>
            <a:spLocks noChangeArrowheads="1"/>
          </p:cNvSpPr>
          <p:nvPr/>
        </p:nvSpPr>
        <p:spPr bwMode="auto">
          <a:xfrm>
            <a:off x="3352800" y="3028950"/>
            <a:ext cx="4648200" cy="209550"/>
          </a:xfrm>
          <a:prstGeom prst="rightArrow">
            <a:avLst>
              <a:gd name="adj1" fmla="val 50000"/>
              <a:gd name="adj2" fmla="val 554545"/>
            </a:avLst>
          </a:prstGeom>
          <a:solidFill>
            <a:srgbClr val="0000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x-none"/>
          </a:p>
        </p:txBody>
      </p:sp>
      <p:sp>
        <p:nvSpPr>
          <p:cNvPr id="7" name="AutoShape 112">
            <a:extLst>
              <a:ext uri="{FF2B5EF4-FFF2-40B4-BE49-F238E27FC236}">
                <a16:creationId xmlns="" xmlns:a16="http://schemas.microsoft.com/office/drawing/2014/main" id="{82DACA11-4C2E-4344-ACC1-F452C9532A7F}"/>
              </a:ext>
            </a:extLst>
          </p:cNvPr>
          <p:cNvSpPr>
            <a:spLocks noChangeArrowheads="1"/>
          </p:cNvSpPr>
          <p:nvPr/>
        </p:nvSpPr>
        <p:spPr bwMode="auto">
          <a:xfrm>
            <a:off x="1733550" y="2667000"/>
            <a:ext cx="228600" cy="3276600"/>
          </a:xfrm>
          <a:prstGeom prst="downArrow">
            <a:avLst>
              <a:gd name="adj1" fmla="val 50000"/>
              <a:gd name="adj2" fmla="val 358333"/>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x-none"/>
          </a:p>
        </p:txBody>
      </p:sp>
      <p:sp>
        <p:nvSpPr>
          <p:cNvPr id="8" name="Text Box 113">
            <a:extLst>
              <a:ext uri="{FF2B5EF4-FFF2-40B4-BE49-F238E27FC236}">
                <a16:creationId xmlns="" xmlns:a16="http://schemas.microsoft.com/office/drawing/2014/main" id="{FAE8D108-59B6-3F4B-8042-E5506E741D20}"/>
              </a:ext>
            </a:extLst>
          </p:cNvPr>
          <p:cNvSpPr txBox="1">
            <a:spLocks noChangeArrowheads="1"/>
          </p:cNvSpPr>
          <p:nvPr/>
        </p:nvSpPr>
        <p:spPr bwMode="auto">
          <a:xfrm>
            <a:off x="9448800" y="42672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400" b="1" dirty="0" err="1">
                <a:solidFill>
                  <a:srgbClr val="0000CC"/>
                </a:solidFill>
                <a:latin typeface="Times New Roman" panose="02020603050405020304" pitchFamily="18" charset="0"/>
              </a:rPr>
              <a:t>Tính</a:t>
            </a:r>
            <a:r>
              <a:rPr lang="en-US" altLang="x-none" sz="2400" b="1" dirty="0">
                <a:solidFill>
                  <a:srgbClr val="0000CC"/>
                </a:solidFill>
                <a:latin typeface="Times New Roman" panose="02020603050405020304" pitchFamily="18" charset="0"/>
              </a:rPr>
              <a:t> Kim </a:t>
            </a:r>
            <a:r>
              <a:rPr lang="en-US" altLang="x-none" sz="2400" b="1" dirty="0" err="1">
                <a:solidFill>
                  <a:srgbClr val="0000CC"/>
                </a:solidFill>
                <a:latin typeface="Times New Roman" panose="02020603050405020304" pitchFamily="18" charset="0"/>
              </a:rPr>
              <a:t>loại</a:t>
            </a:r>
            <a:r>
              <a:rPr lang="en-US" altLang="x-none" sz="2400" b="1" dirty="0">
                <a:solidFill>
                  <a:srgbClr val="0000CC"/>
                </a:solidFill>
                <a:latin typeface="Times New Roman" panose="02020603050405020304" pitchFamily="18" charset="0"/>
              </a:rPr>
              <a:t> </a:t>
            </a:r>
            <a:r>
              <a:rPr lang="en-US" altLang="x-none" sz="2400" b="1" u="sng" dirty="0">
                <a:solidFill>
                  <a:srgbClr val="0000CC"/>
                </a:solidFill>
                <a:latin typeface="Times New Roman" panose="02020603050405020304" pitchFamily="18" charset="0"/>
              </a:rPr>
              <a:t>GIẢM</a:t>
            </a:r>
          </a:p>
          <a:p>
            <a:pPr eaLnBrk="1" hangingPunct="1">
              <a:spcBef>
                <a:spcPct val="50000"/>
              </a:spcBef>
            </a:pPr>
            <a:r>
              <a:rPr lang="en-US" altLang="x-none" sz="2400" b="1" dirty="0" err="1">
                <a:solidFill>
                  <a:srgbClr val="0000CC"/>
                </a:solidFill>
                <a:latin typeface="Times New Roman" panose="02020603050405020304" pitchFamily="18" charset="0"/>
              </a:rPr>
              <a:t>Tính</a:t>
            </a:r>
            <a:r>
              <a:rPr lang="en-US" altLang="x-none" sz="2400" b="1" dirty="0">
                <a:solidFill>
                  <a:srgbClr val="0000CC"/>
                </a:solidFill>
                <a:latin typeface="Times New Roman" panose="02020603050405020304" pitchFamily="18" charset="0"/>
              </a:rPr>
              <a:t> phi Kim </a:t>
            </a:r>
            <a:r>
              <a:rPr lang="en-US" altLang="x-none" sz="2400" b="1" u="sng" dirty="0">
                <a:solidFill>
                  <a:srgbClr val="0000CC"/>
                </a:solidFill>
                <a:latin typeface="Times New Roman" panose="02020603050405020304" pitchFamily="18" charset="0"/>
              </a:rPr>
              <a:t>TĂNG</a:t>
            </a:r>
          </a:p>
        </p:txBody>
      </p:sp>
      <p:sp>
        <p:nvSpPr>
          <p:cNvPr id="9" name="Text Box 115">
            <a:extLst>
              <a:ext uri="{FF2B5EF4-FFF2-40B4-BE49-F238E27FC236}">
                <a16:creationId xmlns="" xmlns:a16="http://schemas.microsoft.com/office/drawing/2014/main" id="{8A2866E1-48A6-9E4E-BBA1-449A7B43F3CA}"/>
              </a:ext>
            </a:extLst>
          </p:cNvPr>
          <p:cNvSpPr txBox="1">
            <a:spLocks noChangeArrowheads="1"/>
          </p:cNvSpPr>
          <p:nvPr/>
        </p:nvSpPr>
        <p:spPr bwMode="auto">
          <a:xfrm>
            <a:off x="-4191000" y="51816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400">
                <a:solidFill>
                  <a:srgbClr val="0000CC"/>
                </a:solidFill>
                <a:latin typeface="Times New Roman" panose="02020603050405020304" pitchFamily="18" charset="0"/>
              </a:rPr>
              <a:t>Tính Kim loại </a:t>
            </a:r>
            <a:r>
              <a:rPr lang="en-US" altLang="x-none" sz="2400" b="1" u="sng">
                <a:solidFill>
                  <a:srgbClr val="0000CC"/>
                </a:solidFill>
                <a:latin typeface="Times New Roman" panose="02020603050405020304" pitchFamily="18" charset="0"/>
              </a:rPr>
              <a:t>TĂNG</a:t>
            </a:r>
          </a:p>
          <a:p>
            <a:pPr eaLnBrk="1" hangingPunct="1">
              <a:spcBef>
                <a:spcPct val="50000"/>
              </a:spcBef>
            </a:pPr>
            <a:r>
              <a:rPr lang="en-US" altLang="x-none" sz="2400">
                <a:solidFill>
                  <a:srgbClr val="0000CC"/>
                </a:solidFill>
                <a:latin typeface="Times New Roman" panose="02020603050405020304" pitchFamily="18" charset="0"/>
              </a:rPr>
              <a:t>Tính Phi kim </a:t>
            </a:r>
            <a:r>
              <a:rPr lang="en-US" altLang="x-none" sz="2400" b="1" u="sng">
                <a:solidFill>
                  <a:srgbClr val="0000CC"/>
                </a:solidFill>
                <a:latin typeface="Times New Roman" panose="02020603050405020304" pitchFamily="18" charset="0"/>
              </a:rPr>
              <a:t>GIẢM</a:t>
            </a:r>
          </a:p>
        </p:txBody>
      </p:sp>
      <p:sp>
        <p:nvSpPr>
          <p:cNvPr id="10" name="Text Box 120">
            <a:extLst>
              <a:ext uri="{FF2B5EF4-FFF2-40B4-BE49-F238E27FC236}">
                <a16:creationId xmlns="" xmlns:a16="http://schemas.microsoft.com/office/drawing/2014/main" id="{34D91040-4DAE-6343-996C-A595F9630A63}"/>
              </a:ext>
            </a:extLst>
          </p:cNvPr>
          <p:cNvSpPr txBox="1">
            <a:spLocks noChangeArrowheads="1"/>
          </p:cNvSpPr>
          <p:nvPr/>
        </p:nvSpPr>
        <p:spPr bwMode="auto">
          <a:xfrm>
            <a:off x="9829800" y="5853113"/>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400" b="1" dirty="0">
                <a:solidFill>
                  <a:srgbClr val="0000CC"/>
                </a:solidFill>
                <a:latin typeface="Times New Roman" panose="02020603050405020304" pitchFamily="18" charset="0"/>
              </a:rPr>
              <a:t>- </a:t>
            </a:r>
            <a:r>
              <a:rPr lang="en-US" altLang="x-none" sz="2400" b="1" dirty="0" err="1">
                <a:solidFill>
                  <a:srgbClr val="0000CC"/>
                </a:solidFill>
                <a:latin typeface="Times New Roman" panose="02020603050405020304" pitchFamily="18" charset="0"/>
              </a:rPr>
              <a:t>Tính</a:t>
            </a:r>
            <a:r>
              <a:rPr lang="en-US" altLang="x-none" sz="2400" b="1" dirty="0">
                <a:solidFill>
                  <a:srgbClr val="0000CC"/>
                </a:solidFill>
                <a:latin typeface="Times New Roman" panose="02020603050405020304" pitchFamily="18" charset="0"/>
              </a:rPr>
              <a:t> </a:t>
            </a:r>
            <a:r>
              <a:rPr lang="en-US" altLang="x-none" sz="2400" b="1" dirty="0" smtClean="0">
                <a:solidFill>
                  <a:srgbClr val="0000CC"/>
                </a:solidFill>
                <a:latin typeface="Times New Roman" panose="02020603050405020304" pitchFamily="18" charset="0"/>
              </a:rPr>
              <a:t>Base </a:t>
            </a:r>
            <a:r>
              <a:rPr lang="en-US" altLang="x-none" sz="2400" b="1" u="sng" dirty="0">
                <a:solidFill>
                  <a:srgbClr val="0000CC"/>
                </a:solidFill>
                <a:latin typeface="Times New Roman" panose="02020603050405020304" pitchFamily="18" charset="0"/>
              </a:rPr>
              <a:t>GIẢM</a:t>
            </a:r>
          </a:p>
          <a:p>
            <a:pPr eaLnBrk="1" hangingPunct="1">
              <a:spcBef>
                <a:spcPct val="50000"/>
              </a:spcBef>
            </a:pPr>
            <a:r>
              <a:rPr lang="en-US" altLang="x-none" sz="2400" b="1" dirty="0">
                <a:solidFill>
                  <a:srgbClr val="0000CC"/>
                </a:solidFill>
                <a:latin typeface="Times New Roman" panose="02020603050405020304" pitchFamily="18" charset="0"/>
              </a:rPr>
              <a:t>- </a:t>
            </a:r>
            <a:r>
              <a:rPr lang="en-US" altLang="x-none" sz="2400" b="1" dirty="0" err="1">
                <a:solidFill>
                  <a:srgbClr val="0000CC"/>
                </a:solidFill>
                <a:latin typeface="Times New Roman" panose="02020603050405020304" pitchFamily="18" charset="0"/>
              </a:rPr>
              <a:t>Tính</a:t>
            </a:r>
            <a:r>
              <a:rPr lang="en-US" altLang="x-none" sz="2400" b="1" dirty="0">
                <a:solidFill>
                  <a:srgbClr val="0000CC"/>
                </a:solidFill>
                <a:latin typeface="Times New Roman" panose="02020603050405020304" pitchFamily="18" charset="0"/>
              </a:rPr>
              <a:t> </a:t>
            </a:r>
            <a:r>
              <a:rPr lang="en-US" altLang="x-none" sz="2400" b="1" dirty="0" smtClean="0">
                <a:solidFill>
                  <a:srgbClr val="0000CC"/>
                </a:solidFill>
                <a:latin typeface="Times New Roman" panose="02020603050405020304" pitchFamily="18" charset="0"/>
              </a:rPr>
              <a:t>Acid  </a:t>
            </a:r>
            <a:r>
              <a:rPr lang="en-US" altLang="x-none" sz="2400" b="1" u="sng" dirty="0">
                <a:solidFill>
                  <a:srgbClr val="0000CC"/>
                </a:solidFill>
                <a:latin typeface="Times New Roman" panose="02020603050405020304" pitchFamily="18" charset="0"/>
              </a:rPr>
              <a:t>TĂNG</a:t>
            </a:r>
          </a:p>
        </p:txBody>
      </p:sp>
      <p:sp>
        <p:nvSpPr>
          <p:cNvPr id="11" name="Text Box 121">
            <a:extLst>
              <a:ext uri="{FF2B5EF4-FFF2-40B4-BE49-F238E27FC236}">
                <a16:creationId xmlns="" xmlns:a16="http://schemas.microsoft.com/office/drawing/2014/main" id="{9C2445FC-C624-3947-9728-4B7E9893AB96}"/>
              </a:ext>
            </a:extLst>
          </p:cNvPr>
          <p:cNvSpPr txBox="1">
            <a:spLocks noChangeArrowheads="1"/>
          </p:cNvSpPr>
          <p:nvPr/>
        </p:nvSpPr>
        <p:spPr bwMode="auto">
          <a:xfrm>
            <a:off x="-3581400" y="6858000"/>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400" b="1">
                <a:solidFill>
                  <a:srgbClr val="0000CC"/>
                </a:solidFill>
                <a:latin typeface="Times New Roman" panose="02020603050405020304" pitchFamily="18" charset="0"/>
              </a:rPr>
              <a:t>- Tính Bazơ  </a:t>
            </a:r>
            <a:r>
              <a:rPr lang="en-US" altLang="x-none" sz="2400" b="1" u="sng">
                <a:solidFill>
                  <a:srgbClr val="0000CC"/>
                </a:solidFill>
                <a:latin typeface="Times New Roman" panose="02020603050405020304" pitchFamily="18" charset="0"/>
              </a:rPr>
              <a:t>TĂNG</a:t>
            </a:r>
          </a:p>
          <a:p>
            <a:pPr eaLnBrk="1" hangingPunct="1">
              <a:spcBef>
                <a:spcPct val="50000"/>
              </a:spcBef>
            </a:pPr>
            <a:r>
              <a:rPr lang="en-US" altLang="x-none" sz="2400" b="1">
                <a:solidFill>
                  <a:srgbClr val="0000CC"/>
                </a:solidFill>
                <a:latin typeface="Times New Roman" panose="02020603050405020304" pitchFamily="18" charset="0"/>
              </a:rPr>
              <a:t>- Tính Axit  </a:t>
            </a:r>
            <a:r>
              <a:rPr lang="en-US" altLang="x-none" sz="2400" b="1" u="sng">
                <a:solidFill>
                  <a:srgbClr val="0000CC"/>
                </a:solidFill>
                <a:latin typeface="Times New Roman" panose="02020603050405020304" pitchFamily="18" charset="0"/>
              </a:rPr>
              <a:t>GIẢM</a:t>
            </a:r>
          </a:p>
        </p:txBody>
      </p:sp>
      <p:sp>
        <p:nvSpPr>
          <p:cNvPr id="12" name="Text Box 28">
            <a:extLst>
              <a:ext uri="{FF2B5EF4-FFF2-40B4-BE49-F238E27FC236}">
                <a16:creationId xmlns="" xmlns:a16="http://schemas.microsoft.com/office/drawing/2014/main" id="{5FCE5BDC-89DE-7F49-BF1E-C5404E0FFD8F}"/>
              </a:ext>
            </a:extLst>
          </p:cNvPr>
          <p:cNvSpPr txBox="1">
            <a:spLocks noChangeArrowheads="1"/>
          </p:cNvSpPr>
          <p:nvPr/>
        </p:nvSpPr>
        <p:spPr bwMode="auto">
          <a:xfrm>
            <a:off x="400050" y="2286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b="1">
                <a:solidFill>
                  <a:srgbClr val="0000CC"/>
                </a:solidFill>
              </a:rPr>
              <a:t>Chu kì</a:t>
            </a:r>
          </a:p>
        </p:txBody>
      </p:sp>
      <p:sp>
        <p:nvSpPr>
          <p:cNvPr id="13" name="Text Box 33">
            <a:extLst>
              <a:ext uri="{FF2B5EF4-FFF2-40B4-BE49-F238E27FC236}">
                <a16:creationId xmlns="" xmlns:a16="http://schemas.microsoft.com/office/drawing/2014/main" id="{4C78E8AD-91EF-0F4E-988D-FE3999611438}"/>
              </a:ext>
            </a:extLst>
          </p:cNvPr>
          <p:cNvSpPr txBox="1">
            <a:spLocks noChangeArrowheads="1"/>
          </p:cNvSpPr>
          <p:nvPr/>
        </p:nvSpPr>
        <p:spPr bwMode="auto">
          <a:xfrm>
            <a:off x="838200" y="198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b="1">
                <a:solidFill>
                  <a:srgbClr val="0000CC"/>
                </a:solidFill>
              </a:rPr>
              <a:t>Nhóm</a:t>
            </a:r>
          </a:p>
        </p:txBody>
      </p:sp>
      <p:sp>
        <p:nvSpPr>
          <p:cNvPr id="14" name="Rounded Rectangle 13">
            <a:extLst>
              <a:ext uri="{FF2B5EF4-FFF2-40B4-BE49-F238E27FC236}">
                <a16:creationId xmlns="" xmlns:a16="http://schemas.microsoft.com/office/drawing/2014/main" id="{E44BE5CB-4842-1F49-9A2E-5A5A825DEC53}"/>
              </a:ext>
            </a:extLst>
          </p:cNvPr>
          <p:cNvSpPr/>
          <p:nvPr/>
        </p:nvSpPr>
        <p:spPr>
          <a:xfrm>
            <a:off x="342900" y="76200"/>
            <a:ext cx="8648700" cy="596900"/>
          </a:xfrm>
          <a:prstGeom prst="roundRect">
            <a:avLst/>
          </a:prstGeom>
          <a:solidFill>
            <a:schemeClr val="bg2"/>
          </a:solidFill>
          <a:ln>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r>
              <a:rPr lang="en-US" sz="2000" b="1" dirty="0" smtClean="0">
                <a:solidFill>
                  <a:schemeClr val="tx2"/>
                </a:solidFill>
                <a:latin typeface="Times New Roman" pitchFamily="18" charset="0"/>
                <a:cs typeface="Times New Roman" pitchFamily="18" charset="0"/>
              </a:rPr>
              <a:t>2. Ý NGHĨA CỦA BẢNG TUẦN HOÀN CÁC NGUYÊN TỐ HÓA HỌC</a:t>
            </a:r>
            <a:endParaRPr lang="en-US" sz="20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amond(in)">
                                      <p:cBhvr>
                                        <p:cTn id="11" dur="500"/>
                                        <p:tgtEl>
                                          <p:spTgt spid="13"/>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45">
                                          <p:stCondLst>
                                            <p:cond delay="0"/>
                                          </p:stCondLst>
                                        </p:cTn>
                                        <p:tgtEl>
                                          <p:spTgt spid="6"/>
                                        </p:tgtEl>
                                      </p:cBhvr>
                                    </p:animEffect>
                                    <p:anim calcmode="lin" valueType="num">
                                      <p:cBhvr>
                                        <p:cTn id="2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6" dur="7">
                                          <p:stCondLst>
                                            <p:cond delay="162"/>
                                          </p:stCondLst>
                                        </p:cTn>
                                        <p:tgtEl>
                                          <p:spTgt spid="6"/>
                                        </p:tgtEl>
                                      </p:cBhvr>
                                      <p:to x="100000" y="60000"/>
                                    </p:animScale>
                                    <p:animScale>
                                      <p:cBhvr>
                                        <p:cTn id="27" dur="41" decel="50000">
                                          <p:stCondLst>
                                            <p:cond delay="169"/>
                                          </p:stCondLst>
                                        </p:cTn>
                                        <p:tgtEl>
                                          <p:spTgt spid="6"/>
                                        </p:tgtEl>
                                      </p:cBhvr>
                                      <p:to x="100000" y="100000"/>
                                    </p:animScale>
                                    <p:animScale>
                                      <p:cBhvr>
                                        <p:cTn id="28" dur="7">
                                          <p:stCondLst>
                                            <p:cond delay="328"/>
                                          </p:stCondLst>
                                        </p:cTn>
                                        <p:tgtEl>
                                          <p:spTgt spid="6"/>
                                        </p:tgtEl>
                                      </p:cBhvr>
                                      <p:to x="100000" y="80000"/>
                                    </p:animScale>
                                    <p:animScale>
                                      <p:cBhvr>
                                        <p:cTn id="29" dur="41" decel="50000">
                                          <p:stCondLst>
                                            <p:cond delay="335"/>
                                          </p:stCondLst>
                                        </p:cTn>
                                        <p:tgtEl>
                                          <p:spTgt spid="6"/>
                                        </p:tgtEl>
                                      </p:cBhvr>
                                      <p:to x="100000" y="100000"/>
                                    </p:animScale>
                                    <p:animScale>
                                      <p:cBhvr>
                                        <p:cTn id="30" dur="7">
                                          <p:stCondLst>
                                            <p:cond delay="410"/>
                                          </p:stCondLst>
                                        </p:cTn>
                                        <p:tgtEl>
                                          <p:spTgt spid="6"/>
                                        </p:tgtEl>
                                      </p:cBhvr>
                                      <p:to x="100000" y="90000"/>
                                    </p:animScale>
                                    <p:animScale>
                                      <p:cBhvr>
                                        <p:cTn id="31" dur="41" decel="50000">
                                          <p:stCondLst>
                                            <p:cond delay="417"/>
                                          </p:stCondLst>
                                        </p:cTn>
                                        <p:tgtEl>
                                          <p:spTgt spid="6"/>
                                        </p:tgtEl>
                                      </p:cBhvr>
                                      <p:to x="100000" y="100000"/>
                                    </p:animScale>
                                    <p:animScale>
                                      <p:cBhvr>
                                        <p:cTn id="32" dur="7">
                                          <p:stCondLst>
                                            <p:cond delay="452"/>
                                          </p:stCondLst>
                                        </p:cTn>
                                        <p:tgtEl>
                                          <p:spTgt spid="6"/>
                                        </p:tgtEl>
                                      </p:cBhvr>
                                      <p:to x="100000" y="95000"/>
                                    </p:animScale>
                                    <p:animScale>
                                      <p:cBhvr>
                                        <p:cTn id="33" dur="41" decel="50000">
                                          <p:stCondLst>
                                            <p:cond delay="458"/>
                                          </p:stCondLst>
                                        </p:cTn>
                                        <p:tgtEl>
                                          <p:spTgt spid="6"/>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nodeType="clickEffect">
                                  <p:stCondLst>
                                    <p:cond delay="0"/>
                                  </p:stCondLst>
                                  <p:childTnLst>
                                    <p:animMotion origin="layout" path="M -0.13975 -0.24445 L -0.68975 -0.24445 " pathEditMode="relative" rAng="0" ptsTypes="AA">
                                      <p:cBhvr>
                                        <p:cTn id="37" dur="500" fill="hold"/>
                                        <p:tgtEl>
                                          <p:spTgt spid="8">
                                            <p:txEl>
                                              <p:pRg st="0" end="0"/>
                                            </p:txEl>
                                          </p:spTgt>
                                        </p:tgtEl>
                                        <p:attrNameLst>
                                          <p:attrName>ppt_x</p:attrName>
                                          <p:attrName>ppt_y</p:attrName>
                                        </p:attrNameLst>
                                      </p:cBhvr>
                                      <p:rCtr x="-27500" y="0"/>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0.13767 -0.21875 L -0.68767 -0.21875 " pathEditMode="relative" rAng="0" ptsTypes="AA">
                                      <p:cBhvr>
                                        <p:cTn id="41" dur="500" fill="hold"/>
                                        <p:tgtEl>
                                          <p:spTgt spid="8">
                                            <p:txEl>
                                              <p:pRg st="1" end="1"/>
                                            </p:txEl>
                                          </p:spTgt>
                                        </p:tgtEl>
                                        <p:attrNameLst>
                                          <p:attrName>ppt_x</p:attrName>
                                          <p:attrName>ppt_y</p:attrName>
                                        </p:attrNameLst>
                                      </p:cBhvr>
                                      <p:rCtr x="-27500" y="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145">
                                          <p:stCondLst>
                                            <p:cond delay="0"/>
                                          </p:stCondLst>
                                        </p:cTn>
                                        <p:tgtEl>
                                          <p:spTgt spid="7"/>
                                        </p:tgtEl>
                                      </p:cBhvr>
                                    </p:animEffect>
                                    <p:anim calcmode="lin" valueType="num">
                                      <p:cBhvr>
                                        <p:cTn id="47"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50"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51"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52" dur="7">
                                          <p:stCondLst>
                                            <p:cond delay="162"/>
                                          </p:stCondLst>
                                        </p:cTn>
                                        <p:tgtEl>
                                          <p:spTgt spid="7"/>
                                        </p:tgtEl>
                                      </p:cBhvr>
                                      <p:to x="100000" y="60000"/>
                                    </p:animScale>
                                    <p:animScale>
                                      <p:cBhvr>
                                        <p:cTn id="53" dur="41" decel="50000">
                                          <p:stCondLst>
                                            <p:cond delay="169"/>
                                          </p:stCondLst>
                                        </p:cTn>
                                        <p:tgtEl>
                                          <p:spTgt spid="7"/>
                                        </p:tgtEl>
                                      </p:cBhvr>
                                      <p:to x="100000" y="100000"/>
                                    </p:animScale>
                                    <p:animScale>
                                      <p:cBhvr>
                                        <p:cTn id="54" dur="7">
                                          <p:stCondLst>
                                            <p:cond delay="328"/>
                                          </p:stCondLst>
                                        </p:cTn>
                                        <p:tgtEl>
                                          <p:spTgt spid="7"/>
                                        </p:tgtEl>
                                      </p:cBhvr>
                                      <p:to x="100000" y="80000"/>
                                    </p:animScale>
                                    <p:animScale>
                                      <p:cBhvr>
                                        <p:cTn id="55" dur="41" decel="50000">
                                          <p:stCondLst>
                                            <p:cond delay="335"/>
                                          </p:stCondLst>
                                        </p:cTn>
                                        <p:tgtEl>
                                          <p:spTgt spid="7"/>
                                        </p:tgtEl>
                                      </p:cBhvr>
                                      <p:to x="100000" y="100000"/>
                                    </p:animScale>
                                    <p:animScale>
                                      <p:cBhvr>
                                        <p:cTn id="56" dur="7">
                                          <p:stCondLst>
                                            <p:cond delay="410"/>
                                          </p:stCondLst>
                                        </p:cTn>
                                        <p:tgtEl>
                                          <p:spTgt spid="7"/>
                                        </p:tgtEl>
                                      </p:cBhvr>
                                      <p:to x="100000" y="90000"/>
                                    </p:animScale>
                                    <p:animScale>
                                      <p:cBhvr>
                                        <p:cTn id="57" dur="41" decel="50000">
                                          <p:stCondLst>
                                            <p:cond delay="417"/>
                                          </p:stCondLst>
                                        </p:cTn>
                                        <p:tgtEl>
                                          <p:spTgt spid="7"/>
                                        </p:tgtEl>
                                      </p:cBhvr>
                                      <p:to x="100000" y="100000"/>
                                    </p:animScale>
                                    <p:animScale>
                                      <p:cBhvr>
                                        <p:cTn id="58" dur="7">
                                          <p:stCondLst>
                                            <p:cond delay="452"/>
                                          </p:stCondLst>
                                        </p:cTn>
                                        <p:tgtEl>
                                          <p:spTgt spid="7"/>
                                        </p:tgtEl>
                                      </p:cBhvr>
                                      <p:to x="100000" y="95000"/>
                                    </p:animScale>
                                    <p:animScale>
                                      <p:cBhvr>
                                        <p:cTn id="59" dur="41" decel="50000">
                                          <p:stCondLst>
                                            <p:cond delay="458"/>
                                          </p:stCondLst>
                                        </p:cTn>
                                        <p:tgtEl>
                                          <p:spTgt spid="7"/>
                                        </p:tgtEl>
                                      </p:cBhvr>
                                      <p:to x="100000" y="100000"/>
                                    </p:animScale>
                                  </p:childTnLst>
                                </p:cTn>
                              </p:par>
                            </p:childTnLst>
                          </p:cTn>
                        </p:par>
                      </p:childTnLst>
                    </p:cTn>
                  </p:par>
                  <p:par>
                    <p:cTn id="60" fill="hold" nodeType="clickPar">
                      <p:stCondLst>
                        <p:cond delay="indefinite"/>
                      </p:stCondLst>
                      <p:childTnLst>
                        <p:par>
                          <p:cTn id="61" fill="hold" nodeType="withGroup">
                            <p:stCondLst>
                              <p:cond delay="0"/>
                            </p:stCondLst>
                            <p:childTnLst>
                              <p:par>
                                <p:cTn id="62" presetID="0" presetClass="path" presetSubtype="0" accel="50000" decel="50000" fill="hold" nodeType="clickEffect">
                                  <p:stCondLst>
                                    <p:cond delay="0"/>
                                  </p:stCondLst>
                                  <p:childTnLst>
                                    <p:animMotion origin="layout" path="M 0.2 -0.10671 L 0.65833 -0.10671 " pathEditMode="relative" rAng="0" ptsTypes="AA">
                                      <p:cBhvr>
                                        <p:cTn id="63" dur="500" fill="hold"/>
                                        <p:tgtEl>
                                          <p:spTgt spid="9">
                                            <p:txEl>
                                              <p:pRg st="0" end="0"/>
                                            </p:txEl>
                                          </p:spTgt>
                                        </p:tgtEl>
                                        <p:attrNameLst>
                                          <p:attrName>ppt_x</p:attrName>
                                          <p:attrName>ppt_y</p:attrName>
                                        </p:attrNameLst>
                                      </p:cBhvr>
                                      <p:rCtr x="22917" y="0"/>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0" presetClass="path" presetSubtype="0" accel="50000" decel="50000" fill="hold" nodeType="clickEffect">
                                  <p:stCondLst>
                                    <p:cond delay="0"/>
                                  </p:stCondLst>
                                  <p:childTnLst>
                                    <p:animMotion origin="layout" path="M 0.19566 -0.10672 L 0.66232 -0.10672 " pathEditMode="relative" rAng="0" ptsTypes="AA">
                                      <p:cBhvr>
                                        <p:cTn id="67" dur="500" fill="hold"/>
                                        <p:tgtEl>
                                          <p:spTgt spid="9">
                                            <p:txEl>
                                              <p:pRg st="1" end="1"/>
                                            </p:txEl>
                                          </p:spTgt>
                                        </p:tgtEl>
                                        <p:attrNameLst>
                                          <p:attrName>ppt_x</p:attrName>
                                          <p:attrName>ppt_y</p:attrName>
                                        </p:attrNameLst>
                                      </p:cBhvr>
                                      <p:rCtr x="23333" y="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0" presetClass="path" presetSubtype="0" accel="50000" decel="50000" fill="hold" nodeType="clickEffect">
                                  <p:stCondLst>
                                    <p:cond delay="0"/>
                                  </p:stCondLst>
                                  <p:childTnLst>
                                    <p:animMotion origin="layout" path="M 0.20712 -0.4757 L -0.39288 -0.4757 " pathEditMode="relative" rAng="0" ptsTypes="AA">
                                      <p:cBhvr>
                                        <p:cTn id="71" dur="500" fill="hold"/>
                                        <p:tgtEl>
                                          <p:spTgt spid="10">
                                            <p:txEl>
                                              <p:pRg st="0" end="0"/>
                                            </p:txEl>
                                          </p:spTgt>
                                        </p:tgtEl>
                                        <p:attrNameLst>
                                          <p:attrName>ppt_x</p:attrName>
                                          <p:attrName>ppt_y</p:attrName>
                                        </p:attrNameLst>
                                      </p:cBhvr>
                                      <p:rCtr x="-30000" y="0"/>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0" presetClass="path" presetSubtype="0" accel="50000" decel="50000" fill="hold" nodeType="clickEffect">
                                  <p:stCondLst>
                                    <p:cond delay="0"/>
                                  </p:stCondLst>
                                  <p:childTnLst>
                                    <p:animMotion origin="layout" path="M 0.16267 -0.45 L -0.38733 -0.45 " pathEditMode="relative" rAng="0" ptsTypes="AA">
                                      <p:cBhvr>
                                        <p:cTn id="75" dur="500" fill="hold"/>
                                        <p:tgtEl>
                                          <p:spTgt spid="10">
                                            <p:txEl>
                                              <p:pRg st="1" end="1"/>
                                            </p:txEl>
                                          </p:spTgt>
                                        </p:tgtEl>
                                        <p:attrNameLst>
                                          <p:attrName>ppt_x</p:attrName>
                                          <p:attrName>ppt_y</p:attrName>
                                        </p:attrNameLst>
                                      </p:cBhvr>
                                      <p:rCtr x="-27500" y="0"/>
                                    </p:animMotion>
                                  </p:childTnLst>
                                </p:cTn>
                              </p:par>
                            </p:childTnLst>
                          </p:cTn>
                        </p:par>
                      </p:childTnLst>
                    </p:cTn>
                  </p:par>
                  <p:par>
                    <p:cTn id="76" fill="hold" nodeType="clickPar">
                      <p:stCondLst>
                        <p:cond delay="indefinite"/>
                      </p:stCondLst>
                      <p:childTnLst>
                        <p:par>
                          <p:cTn id="77" fill="hold" nodeType="withGroup">
                            <p:stCondLst>
                              <p:cond delay="0"/>
                            </p:stCondLst>
                            <p:childTnLst>
                              <p:par>
                                <p:cTn id="78" presetID="0" presetClass="path" presetSubtype="0" accel="50000" decel="50000" fill="hold" nodeType="clickEffect">
                                  <p:stCondLst>
                                    <p:cond delay="0"/>
                                  </p:stCondLst>
                                  <p:childTnLst>
                                    <p:animMotion origin="layout" path="M 0.45694 -0.35116 L 0.92587 -0.35116 " pathEditMode="relative" rAng="0" ptsTypes="AA">
                                      <p:cBhvr>
                                        <p:cTn id="79" dur="500" fill="hold"/>
                                        <p:tgtEl>
                                          <p:spTgt spid="11">
                                            <p:txEl>
                                              <p:pRg st="0" end="0"/>
                                            </p:txEl>
                                          </p:spTgt>
                                        </p:tgtEl>
                                        <p:attrNameLst>
                                          <p:attrName>ppt_x</p:attrName>
                                          <p:attrName>ppt_y</p:attrName>
                                        </p:attrNameLst>
                                      </p:cBhvr>
                                      <p:rCtr x="23438" y="0"/>
                                    </p:animMotion>
                                  </p:childTnLst>
                                </p:cTn>
                              </p:par>
                            </p:childTnLst>
                          </p:cTn>
                        </p:par>
                      </p:childTnLst>
                    </p:cTn>
                  </p:par>
                  <p:par>
                    <p:cTn id="80" fill="hold" nodeType="clickPar">
                      <p:stCondLst>
                        <p:cond delay="indefinite"/>
                      </p:stCondLst>
                      <p:childTnLst>
                        <p:par>
                          <p:cTn id="81" fill="hold" nodeType="withGroup">
                            <p:stCondLst>
                              <p:cond delay="0"/>
                            </p:stCondLst>
                            <p:childTnLst>
                              <p:par>
                                <p:cTn id="82" presetID="0" presetClass="path" presetSubtype="0" accel="50000" decel="50000" fill="hold" nodeType="clickEffect">
                                  <p:stCondLst>
                                    <p:cond delay="0"/>
                                  </p:stCondLst>
                                  <p:childTnLst>
                                    <p:animMotion origin="layout" path="M 0.46858 -0.35116 L 0.93403 -0.35116 " pathEditMode="relative" rAng="0" ptsTypes="AA">
                                      <p:cBhvr>
                                        <p:cTn id="83" dur="500" fill="hold"/>
                                        <p:tgtEl>
                                          <p:spTgt spid="11">
                                            <p:txEl>
                                              <p:pRg st="1" end="1"/>
                                            </p:txEl>
                                          </p:spTgt>
                                        </p:tgtEl>
                                        <p:attrNameLst>
                                          <p:attrName>ppt_x</p:attrName>
                                          <p:attrName>ppt_y</p:attrName>
                                        </p:attrNameLst>
                                      </p:cBhvr>
                                      <p:rCtr x="2326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49E11-BDB1-2641-96B9-130A9942F75D}"/>
              </a:ext>
            </a:extLst>
          </p:cNvPr>
          <p:cNvSpPr>
            <a:spLocks noGrp="1"/>
          </p:cNvSpPr>
          <p:nvPr>
            <p:ph type="title"/>
          </p:nvPr>
        </p:nvSpPr>
        <p:spPr>
          <a:xfrm>
            <a:off x="38100" y="32931"/>
            <a:ext cx="9029700" cy="1143000"/>
          </a:xfrm>
          <a:solidFill>
            <a:srgbClr val="9437FF"/>
          </a:solidFill>
        </p:spPr>
        <p:txBody>
          <a:bodyPr/>
          <a:lstStyle/>
          <a:p>
            <a:r>
              <a:rPr lang="x-none" dirty="0">
                <a:solidFill>
                  <a:schemeClr val="bg1"/>
                </a:solidFill>
                <a:latin typeface="Times New Roman" panose="02020603050405020304" pitchFamily="18" charset="0"/>
                <a:cs typeface="Times New Roman" panose="02020603050405020304" pitchFamily="18" charset="0"/>
              </a:rPr>
              <a:t>So sánh tính phi kim của F, Cl, Br, I</a:t>
            </a:r>
          </a:p>
        </p:txBody>
      </p:sp>
      <p:graphicFrame>
        <p:nvGraphicFramePr>
          <p:cNvPr id="3" name="Table 3">
            <a:extLst>
              <a:ext uri="{FF2B5EF4-FFF2-40B4-BE49-F238E27FC236}">
                <a16:creationId xmlns="" xmlns:a16="http://schemas.microsoft.com/office/drawing/2014/main" id="{1FC722E3-6400-184D-B8D9-DBE7EDDC021C}"/>
              </a:ext>
            </a:extLst>
          </p:cNvPr>
          <p:cNvGraphicFramePr>
            <a:graphicFrameLocks noGrp="1"/>
          </p:cNvGraphicFramePr>
          <p:nvPr>
            <p:extLst>
              <p:ext uri="{D42A27DB-BD31-4B8C-83A1-F6EECF244321}">
                <p14:modId xmlns:p14="http://schemas.microsoft.com/office/powerpoint/2010/main" val="3011417675"/>
              </p:ext>
            </p:extLst>
          </p:nvPr>
        </p:nvGraphicFramePr>
        <p:xfrm>
          <a:off x="304800" y="1417637"/>
          <a:ext cx="3505200" cy="5165725"/>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66710453"/>
                    </a:ext>
                  </a:extLst>
                </a:gridCol>
                <a:gridCol w="1752600">
                  <a:extLst>
                    <a:ext uri="{9D8B030D-6E8A-4147-A177-3AD203B41FA5}">
                      <a16:colId xmlns="" xmlns:a16="http://schemas.microsoft.com/office/drawing/2014/main" val="4105928978"/>
                    </a:ext>
                  </a:extLst>
                </a:gridCol>
              </a:tblGrid>
              <a:tr h="1033145">
                <a:tc>
                  <a:txBody>
                    <a:bodyPr/>
                    <a:lstStyle/>
                    <a:p>
                      <a:endParaRPr lang="x-none" sz="2800" b="1" dirty="0">
                        <a:latin typeface="Times New Roman" panose="02020603050405020304" pitchFamily="18" charset="0"/>
                        <a:cs typeface="Times New Roman" panose="02020603050405020304" pitchFamily="18" charset="0"/>
                      </a:endParaRPr>
                    </a:p>
                  </a:txBody>
                  <a:tcPr/>
                </a:tc>
                <a:tc>
                  <a:txBody>
                    <a:bodyPr/>
                    <a:lstStyle/>
                    <a:p>
                      <a:r>
                        <a:rPr lang="en-US" sz="2800" b="1" dirty="0">
                          <a:latin typeface="Times New Roman" panose="02020603050405020304" pitchFamily="18" charset="0"/>
                          <a:cs typeface="Times New Roman" panose="02020603050405020304" pitchFamily="18" charset="0"/>
                        </a:rPr>
                        <a:t>N</a:t>
                      </a:r>
                      <a:r>
                        <a:rPr lang="x-none" sz="2800" b="1" dirty="0">
                          <a:latin typeface="Times New Roman" panose="02020603050405020304" pitchFamily="18" charset="0"/>
                          <a:cs typeface="Times New Roman" panose="02020603050405020304" pitchFamily="18" charset="0"/>
                        </a:rPr>
                        <a:t>hóm VIIA</a:t>
                      </a:r>
                    </a:p>
                  </a:txBody>
                  <a:tcPr/>
                </a:tc>
                <a:extLst>
                  <a:ext uri="{0D108BD9-81ED-4DB2-BD59-A6C34878D82A}">
                    <a16:rowId xmlns="" xmlns:a16="http://schemas.microsoft.com/office/drawing/2014/main" val="85510613"/>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x-none" sz="2800" b="1" dirty="0">
                          <a:latin typeface="Times New Roman" panose="02020603050405020304" pitchFamily="18" charset="0"/>
                          <a:cs typeface="Times New Roman" panose="02020603050405020304" pitchFamily="18" charset="0"/>
                        </a:rPr>
                        <a:t>hu kỳ 2</a:t>
                      </a:r>
                    </a:p>
                  </a:txBody>
                  <a:tcPr/>
                </a:tc>
                <a:tc>
                  <a:txBody>
                    <a:bodyPr/>
                    <a:lstStyle/>
                    <a:p>
                      <a:r>
                        <a:rPr lang="x-none" sz="2800" b="1" dirty="0">
                          <a:latin typeface="Times New Roman" panose="02020603050405020304" pitchFamily="18" charset="0"/>
                          <a:cs typeface="Times New Roman" panose="02020603050405020304" pitchFamily="18" charset="0"/>
                        </a:rPr>
                        <a:t>F</a:t>
                      </a:r>
                    </a:p>
                  </a:txBody>
                  <a:tcPr/>
                </a:tc>
                <a:extLst>
                  <a:ext uri="{0D108BD9-81ED-4DB2-BD59-A6C34878D82A}">
                    <a16:rowId xmlns="" xmlns:a16="http://schemas.microsoft.com/office/drawing/2014/main" val="126818822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x-none" sz="2800" b="1" dirty="0">
                          <a:latin typeface="Times New Roman" panose="02020603050405020304" pitchFamily="18" charset="0"/>
                          <a:cs typeface="Times New Roman" panose="02020603050405020304" pitchFamily="18" charset="0"/>
                        </a:rPr>
                        <a:t>hu kỳ 3</a:t>
                      </a:r>
                    </a:p>
                  </a:txBody>
                  <a:tcPr/>
                </a:tc>
                <a:tc>
                  <a:txBody>
                    <a:bodyPr/>
                    <a:lstStyle/>
                    <a:p>
                      <a:r>
                        <a:rPr lang="x-none" sz="2800" b="1" dirty="0">
                          <a:latin typeface="Times New Roman" panose="02020603050405020304" pitchFamily="18" charset="0"/>
                          <a:cs typeface="Times New Roman" panose="02020603050405020304" pitchFamily="18" charset="0"/>
                        </a:rPr>
                        <a:t>Cl</a:t>
                      </a:r>
                    </a:p>
                  </a:txBody>
                  <a:tcPr/>
                </a:tc>
                <a:extLst>
                  <a:ext uri="{0D108BD9-81ED-4DB2-BD59-A6C34878D82A}">
                    <a16:rowId xmlns="" xmlns:a16="http://schemas.microsoft.com/office/drawing/2014/main" val="423484040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x-none" sz="2800" b="1" dirty="0">
                          <a:latin typeface="Times New Roman" panose="02020603050405020304" pitchFamily="18" charset="0"/>
                          <a:cs typeface="Times New Roman" panose="02020603050405020304" pitchFamily="18" charset="0"/>
                        </a:rPr>
                        <a:t>hu kỳ 4</a:t>
                      </a:r>
                    </a:p>
                  </a:txBody>
                  <a:tcPr/>
                </a:tc>
                <a:tc>
                  <a:txBody>
                    <a:bodyPr/>
                    <a:lstStyle/>
                    <a:p>
                      <a:r>
                        <a:rPr lang="x-none" sz="2800" b="1" dirty="0">
                          <a:latin typeface="Times New Roman" panose="02020603050405020304" pitchFamily="18" charset="0"/>
                          <a:cs typeface="Times New Roman" panose="02020603050405020304" pitchFamily="18" charset="0"/>
                        </a:rPr>
                        <a:t>Br</a:t>
                      </a:r>
                    </a:p>
                  </a:txBody>
                  <a:tcPr/>
                </a:tc>
                <a:extLst>
                  <a:ext uri="{0D108BD9-81ED-4DB2-BD59-A6C34878D82A}">
                    <a16:rowId xmlns="" xmlns:a16="http://schemas.microsoft.com/office/drawing/2014/main" val="3563338062"/>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x-none" sz="2800" b="1" dirty="0">
                          <a:latin typeface="Times New Roman" panose="02020603050405020304" pitchFamily="18" charset="0"/>
                          <a:cs typeface="Times New Roman" panose="02020603050405020304" pitchFamily="18" charset="0"/>
                        </a:rPr>
                        <a:t>hu kì 5</a:t>
                      </a:r>
                    </a:p>
                  </a:txBody>
                  <a:tcPr/>
                </a:tc>
                <a:tc>
                  <a:txBody>
                    <a:bodyPr/>
                    <a:lstStyle/>
                    <a:p>
                      <a:r>
                        <a:rPr lang="x-none" sz="2800" b="1" dirty="0">
                          <a:latin typeface="Times New Roman" panose="02020603050405020304" pitchFamily="18" charset="0"/>
                          <a:cs typeface="Times New Roman" panose="02020603050405020304" pitchFamily="18" charset="0"/>
                        </a:rPr>
                        <a:t>I</a:t>
                      </a:r>
                    </a:p>
                  </a:txBody>
                  <a:tcPr/>
                </a:tc>
                <a:extLst>
                  <a:ext uri="{0D108BD9-81ED-4DB2-BD59-A6C34878D82A}">
                    <a16:rowId xmlns="" xmlns:a16="http://schemas.microsoft.com/office/drawing/2014/main" val="2580217232"/>
                  </a:ext>
                </a:extLst>
              </a:tr>
            </a:tbl>
          </a:graphicData>
        </a:graphic>
      </p:graphicFrame>
      <p:sp>
        <p:nvSpPr>
          <p:cNvPr id="4" name="Down Arrow 3">
            <a:extLst>
              <a:ext uri="{FF2B5EF4-FFF2-40B4-BE49-F238E27FC236}">
                <a16:creationId xmlns="" xmlns:a16="http://schemas.microsoft.com/office/drawing/2014/main" id="{ED954E4F-041A-8D47-851D-9EE979EA28F8}"/>
              </a:ext>
            </a:extLst>
          </p:cNvPr>
          <p:cNvSpPr/>
          <p:nvPr/>
        </p:nvSpPr>
        <p:spPr>
          <a:xfrm>
            <a:off x="3810000" y="1417637"/>
            <a:ext cx="1295400" cy="4983163"/>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x-none" sz="3200" b="1" dirty="0">
                <a:solidFill>
                  <a:srgbClr val="FFFC00"/>
                </a:solidFill>
                <a:latin typeface="Times New Roman" panose="02020603050405020304" pitchFamily="18" charset="0"/>
                <a:cs typeface="Times New Roman" panose="02020603050405020304" pitchFamily="18" charset="0"/>
              </a:rPr>
              <a:t>Tính phi kim giảm dần</a:t>
            </a:r>
          </a:p>
        </p:txBody>
      </p:sp>
      <p:sp>
        <p:nvSpPr>
          <p:cNvPr id="5" name="TextBox 4">
            <a:extLst>
              <a:ext uri="{FF2B5EF4-FFF2-40B4-BE49-F238E27FC236}">
                <a16:creationId xmlns="" xmlns:a16="http://schemas.microsoft.com/office/drawing/2014/main" id="{68924347-777D-E04B-A7E1-8C698327892B}"/>
              </a:ext>
            </a:extLst>
          </p:cNvPr>
          <p:cNvSpPr txBox="1"/>
          <p:nvPr/>
        </p:nvSpPr>
        <p:spPr>
          <a:xfrm>
            <a:off x="5105400" y="1905000"/>
            <a:ext cx="3320140" cy="923330"/>
          </a:xfrm>
          <a:prstGeom prst="rect">
            <a:avLst/>
          </a:prstGeom>
          <a:noFill/>
        </p:spPr>
        <p:txBody>
          <a:bodyPr wrap="none" rtlCol="0">
            <a:spAutoFit/>
          </a:bodyPr>
          <a:lstStyle/>
          <a:p>
            <a:r>
              <a:rPr lang="x-none" sz="5400" dirty="0">
                <a:latin typeface="Times New Roman" panose="02020603050405020304" pitchFamily="18" charset="0"/>
                <a:cs typeface="Times New Roman" panose="02020603050405020304" pitchFamily="18" charset="0"/>
              </a:rPr>
              <a:t>F&gt;Cl&gt;Br&gt;I</a:t>
            </a:r>
          </a:p>
        </p:txBody>
      </p:sp>
      <p:sp>
        <p:nvSpPr>
          <p:cNvPr id="7" name="TextBox 6">
            <a:extLst>
              <a:ext uri="{FF2B5EF4-FFF2-40B4-BE49-F238E27FC236}">
                <a16:creationId xmlns="" xmlns:a16="http://schemas.microsoft.com/office/drawing/2014/main" id="{81820D19-D599-EB41-B206-18279BAD70CF}"/>
              </a:ext>
            </a:extLst>
          </p:cNvPr>
          <p:cNvSpPr txBox="1"/>
          <p:nvPr/>
        </p:nvSpPr>
        <p:spPr>
          <a:xfrm>
            <a:off x="4765174" y="1164056"/>
            <a:ext cx="4099426" cy="584775"/>
          </a:xfrm>
          <a:prstGeom prst="rect">
            <a:avLst/>
          </a:prstGeom>
          <a:solidFill>
            <a:schemeClr val="accent3">
              <a:lumMod val="40000"/>
              <a:lumOff val="60000"/>
            </a:schemeClr>
          </a:solidFill>
        </p:spPr>
        <p:txBody>
          <a:bodyPr wrap="square" rtlCol="0">
            <a:spAutoFit/>
          </a:bodyPr>
          <a:lstStyle/>
          <a:p>
            <a:r>
              <a:rPr lang="x-none" sz="3200" dirty="0">
                <a:latin typeface="Times New Roman" panose="02020603050405020304" pitchFamily="18" charset="0"/>
                <a:cs typeface="Times New Roman" panose="02020603050405020304" pitchFamily="18" charset="0"/>
              </a:rPr>
              <a:t>Tính phi kim giảm dần</a:t>
            </a:r>
          </a:p>
        </p:txBody>
      </p:sp>
    </p:spTree>
    <p:extLst>
      <p:ext uri="{BB962C8B-B14F-4D97-AF65-F5344CB8AC3E}">
        <p14:creationId xmlns:p14="http://schemas.microsoft.com/office/powerpoint/2010/main" val="22769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49E11-BDB1-2641-96B9-130A9942F75D}"/>
              </a:ext>
            </a:extLst>
          </p:cNvPr>
          <p:cNvSpPr>
            <a:spLocks noGrp="1"/>
          </p:cNvSpPr>
          <p:nvPr>
            <p:ph type="title"/>
          </p:nvPr>
        </p:nvSpPr>
        <p:spPr>
          <a:xfrm>
            <a:off x="38100" y="32931"/>
            <a:ext cx="9029700" cy="1143000"/>
          </a:xfrm>
          <a:solidFill>
            <a:schemeClr val="accent6">
              <a:lumMod val="50000"/>
            </a:schemeClr>
          </a:solidFill>
        </p:spPr>
        <p:txBody>
          <a:bodyPr/>
          <a:lstStyle/>
          <a:p>
            <a:r>
              <a:rPr lang="x-none" dirty="0">
                <a:solidFill>
                  <a:schemeClr val="bg1"/>
                </a:solidFill>
                <a:latin typeface="Times New Roman" panose="02020603050405020304" pitchFamily="18" charset="0"/>
                <a:cs typeface="Times New Roman" panose="02020603050405020304" pitchFamily="18" charset="0"/>
              </a:rPr>
              <a:t>So sánh tính phi kim của Si, Cl, P, S</a:t>
            </a:r>
          </a:p>
        </p:txBody>
      </p:sp>
      <p:sp>
        <p:nvSpPr>
          <p:cNvPr id="4" name="Down Arrow 3">
            <a:extLst>
              <a:ext uri="{FF2B5EF4-FFF2-40B4-BE49-F238E27FC236}">
                <a16:creationId xmlns="" xmlns:a16="http://schemas.microsoft.com/office/drawing/2014/main" id="{ED954E4F-041A-8D47-851D-9EE979EA28F8}"/>
              </a:ext>
            </a:extLst>
          </p:cNvPr>
          <p:cNvSpPr/>
          <p:nvPr/>
        </p:nvSpPr>
        <p:spPr>
          <a:xfrm rot="16200000">
            <a:off x="3892550" y="-161535"/>
            <a:ext cx="1295400" cy="9029700"/>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x-none" sz="3200" b="1" dirty="0">
                <a:solidFill>
                  <a:srgbClr val="FFFC00"/>
                </a:solidFill>
                <a:latin typeface="Times New Roman" panose="02020603050405020304" pitchFamily="18" charset="0"/>
                <a:cs typeface="Times New Roman" panose="02020603050405020304" pitchFamily="18" charset="0"/>
              </a:rPr>
              <a:t>Tính phi kim tăng dần</a:t>
            </a:r>
          </a:p>
        </p:txBody>
      </p:sp>
      <p:sp>
        <p:nvSpPr>
          <p:cNvPr id="8" name="TextBox 7">
            <a:extLst>
              <a:ext uri="{FF2B5EF4-FFF2-40B4-BE49-F238E27FC236}">
                <a16:creationId xmlns="" xmlns:a16="http://schemas.microsoft.com/office/drawing/2014/main" id="{BEA0CF64-F5A9-B94F-BEB2-C4A4964347AA}"/>
              </a:ext>
            </a:extLst>
          </p:cNvPr>
          <p:cNvSpPr txBox="1"/>
          <p:nvPr/>
        </p:nvSpPr>
        <p:spPr>
          <a:xfrm>
            <a:off x="2667000" y="4880802"/>
            <a:ext cx="3358612" cy="923330"/>
          </a:xfrm>
          <a:prstGeom prst="rect">
            <a:avLst/>
          </a:prstGeom>
          <a:noFill/>
        </p:spPr>
        <p:txBody>
          <a:bodyPr wrap="none" rtlCol="0">
            <a:spAutoFit/>
          </a:bodyPr>
          <a:lstStyle/>
          <a:p>
            <a:r>
              <a:rPr lang="x-none" sz="5400" dirty="0">
                <a:latin typeface="Times New Roman" panose="02020603050405020304" pitchFamily="18" charset="0"/>
                <a:cs typeface="Times New Roman" panose="02020603050405020304" pitchFamily="18" charset="0"/>
              </a:rPr>
              <a:t>Si&lt;P&lt;S&lt;Cl</a:t>
            </a:r>
          </a:p>
        </p:txBody>
      </p:sp>
      <p:graphicFrame>
        <p:nvGraphicFramePr>
          <p:cNvPr id="9" name="Table 9">
            <a:extLst>
              <a:ext uri="{FF2B5EF4-FFF2-40B4-BE49-F238E27FC236}">
                <a16:creationId xmlns="" xmlns:a16="http://schemas.microsoft.com/office/drawing/2014/main" id="{E955C850-5CBF-2646-A719-5631806A0388}"/>
              </a:ext>
            </a:extLst>
          </p:cNvPr>
          <p:cNvGraphicFramePr>
            <a:graphicFrameLocks noGrp="1"/>
          </p:cNvGraphicFramePr>
          <p:nvPr>
            <p:extLst>
              <p:ext uri="{D42A27DB-BD31-4B8C-83A1-F6EECF244321}">
                <p14:modId xmlns:p14="http://schemas.microsoft.com/office/powerpoint/2010/main" val="2611266971"/>
              </p:ext>
            </p:extLst>
          </p:nvPr>
        </p:nvGraphicFramePr>
        <p:xfrm>
          <a:off x="0" y="1183462"/>
          <a:ext cx="9067800" cy="2286125"/>
        </p:xfrm>
        <a:graphic>
          <a:graphicData uri="http://schemas.openxmlformats.org/drawingml/2006/table">
            <a:tbl>
              <a:tblPr firstRow="1" bandRow="1">
                <a:tableStyleId>{5C22544A-7EE6-4342-B048-85BDC9FD1C3A}</a:tableStyleId>
              </a:tblPr>
              <a:tblGrid>
                <a:gridCol w="1511300">
                  <a:extLst>
                    <a:ext uri="{9D8B030D-6E8A-4147-A177-3AD203B41FA5}">
                      <a16:colId xmlns="" xmlns:a16="http://schemas.microsoft.com/office/drawing/2014/main" val="926120885"/>
                    </a:ext>
                  </a:extLst>
                </a:gridCol>
                <a:gridCol w="2115820">
                  <a:extLst>
                    <a:ext uri="{9D8B030D-6E8A-4147-A177-3AD203B41FA5}">
                      <a16:colId xmlns="" xmlns:a16="http://schemas.microsoft.com/office/drawing/2014/main" val="2844444767"/>
                    </a:ext>
                  </a:extLst>
                </a:gridCol>
                <a:gridCol w="1813560">
                  <a:extLst>
                    <a:ext uri="{9D8B030D-6E8A-4147-A177-3AD203B41FA5}">
                      <a16:colId xmlns="" xmlns:a16="http://schemas.microsoft.com/office/drawing/2014/main" val="1162675312"/>
                    </a:ext>
                  </a:extLst>
                </a:gridCol>
                <a:gridCol w="1813560">
                  <a:extLst>
                    <a:ext uri="{9D8B030D-6E8A-4147-A177-3AD203B41FA5}">
                      <a16:colId xmlns="" xmlns:a16="http://schemas.microsoft.com/office/drawing/2014/main" val="1097246824"/>
                    </a:ext>
                  </a:extLst>
                </a:gridCol>
                <a:gridCol w="1813560">
                  <a:extLst>
                    <a:ext uri="{9D8B030D-6E8A-4147-A177-3AD203B41FA5}">
                      <a16:colId xmlns="" xmlns:a16="http://schemas.microsoft.com/office/drawing/2014/main" val="1020835944"/>
                    </a:ext>
                  </a:extLst>
                </a:gridCol>
              </a:tblGrid>
              <a:tr h="731645">
                <a:tc>
                  <a:txBody>
                    <a:bodyPr/>
                    <a:lstStyle/>
                    <a:p>
                      <a:endParaRPr lang="x-none" dirty="0"/>
                    </a:p>
                  </a:txBody>
                  <a:tcPr/>
                </a:tc>
                <a:tc>
                  <a:txBody>
                    <a:bodyPr/>
                    <a:lstStyle/>
                    <a:p>
                      <a:r>
                        <a:rPr lang="en-US" sz="3200" dirty="0"/>
                        <a:t>N</a:t>
                      </a:r>
                      <a:r>
                        <a:rPr lang="x-none" sz="3200" dirty="0"/>
                        <a:t>hóm IVA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x-none" sz="3200" dirty="0"/>
                        <a:t>hóm VA</a:t>
                      </a:r>
                    </a:p>
                    <a:p>
                      <a:endParaRPr lang="x-none"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x-none" sz="3200" dirty="0"/>
                        <a:t>hóm VIA</a:t>
                      </a:r>
                    </a:p>
                    <a:p>
                      <a:endParaRPr lang="x-none"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x-none" sz="3200" dirty="0"/>
                        <a:t>hóm VIIA</a:t>
                      </a:r>
                    </a:p>
                    <a:p>
                      <a:endParaRPr lang="x-none" sz="3200" dirty="0"/>
                    </a:p>
                  </a:txBody>
                  <a:tcPr/>
                </a:tc>
                <a:extLst>
                  <a:ext uri="{0D108BD9-81ED-4DB2-BD59-A6C34878D82A}">
                    <a16:rowId xmlns="" xmlns:a16="http://schemas.microsoft.com/office/drawing/2014/main" val="2253084189"/>
                  </a:ext>
                </a:extLst>
              </a:tr>
              <a:tr h="731645">
                <a:tc>
                  <a:txBody>
                    <a:bodyPr/>
                    <a:lstStyle/>
                    <a:p>
                      <a:r>
                        <a:rPr lang="x-none" sz="2800" dirty="0"/>
                        <a:t>Chu kỳ 3</a:t>
                      </a:r>
                    </a:p>
                  </a:txBody>
                  <a:tcPr/>
                </a:tc>
                <a:tc>
                  <a:txBody>
                    <a:bodyPr/>
                    <a:lstStyle/>
                    <a:p>
                      <a:pPr algn="ctr"/>
                      <a:r>
                        <a:rPr lang="x-none" sz="3200" b="1" dirty="0">
                          <a:latin typeface="Times New Roman" panose="02020603050405020304" pitchFamily="18" charset="0"/>
                          <a:cs typeface="Times New Roman" panose="02020603050405020304" pitchFamily="18" charset="0"/>
                        </a:rPr>
                        <a:t>Si</a:t>
                      </a:r>
                    </a:p>
                  </a:txBody>
                  <a:tcPr/>
                </a:tc>
                <a:tc>
                  <a:txBody>
                    <a:bodyPr/>
                    <a:lstStyle/>
                    <a:p>
                      <a:pPr algn="ctr"/>
                      <a:r>
                        <a:rPr lang="x-none" sz="3200" b="1" dirty="0">
                          <a:latin typeface="Times New Roman" panose="02020603050405020304" pitchFamily="18" charset="0"/>
                          <a:cs typeface="Times New Roman" panose="02020603050405020304" pitchFamily="18" charset="0"/>
                        </a:rPr>
                        <a:t>P</a:t>
                      </a:r>
                    </a:p>
                  </a:txBody>
                  <a:tcPr/>
                </a:tc>
                <a:tc>
                  <a:txBody>
                    <a:bodyPr/>
                    <a:lstStyle/>
                    <a:p>
                      <a:pPr algn="ctr"/>
                      <a:r>
                        <a:rPr lang="x-none" sz="3200" b="1" dirty="0">
                          <a:latin typeface="Times New Roman" panose="02020603050405020304" pitchFamily="18" charset="0"/>
                          <a:cs typeface="Times New Roman" panose="02020603050405020304" pitchFamily="18" charset="0"/>
                        </a:rPr>
                        <a:t>S</a:t>
                      </a:r>
                    </a:p>
                  </a:txBody>
                  <a:tcPr/>
                </a:tc>
                <a:tc>
                  <a:txBody>
                    <a:bodyPr/>
                    <a:lstStyle/>
                    <a:p>
                      <a:pPr algn="ctr"/>
                      <a:r>
                        <a:rPr lang="x-none" sz="3200" b="1" dirty="0">
                          <a:latin typeface="Times New Roman" panose="02020603050405020304" pitchFamily="18" charset="0"/>
                          <a:cs typeface="Times New Roman" panose="02020603050405020304" pitchFamily="18" charset="0"/>
                        </a:rPr>
                        <a:t>Cl</a:t>
                      </a:r>
                    </a:p>
                  </a:txBody>
                  <a:tcPr/>
                </a:tc>
                <a:extLst>
                  <a:ext uri="{0D108BD9-81ED-4DB2-BD59-A6C34878D82A}">
                    <a16:rowId xmlns="" xmlns:a16="http://schemas.microsoft.com/office/drawing/2014/main" val="1655463978"/>
                  </a:ext>
                </a:extLst>
              </a:tr>
            </a:tbl>
          </a:graphicData>
        </a:graphic>
      </p:graphicFrame>
    </p:spTree>
    <p:extLst>
      <p:ext uri="{BB962C8B-B14F-4D97-AF65-F5344CB8AC3E}">
        <p14:creationId xmlns:p14="http://schemas.microsoft.com/office/powerpoint/2010/main" val="173210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49E11-BDB1-2641-96B9-130A9942F75D}"/>
              </a:ext>
            </a:extLst>
          </p:cNvPr>
          <p:cNvSpPr>
            <a:spLocks noGrp="1"/>
          </p:cNvSpPr>
          <p:nvPr>
            <p:ph type="title"/>
          </p:nvPr>
        </p:nvSpPr>
        <p:spPr>
          <a:xfrm>
            <a:off x="38100" y="32931"/>
            <a:ext cx="9029700" cy="1143000"/>
          </a:xfrm>
          <a:solidFill>
            <a:srgbClr val="005493"/>
          </a:solidFill>
        </p:spPr>
        <p:txBody>
          <a:bodyPr/>
          <a:lstStyle/>
          <a:p>
            <a:r>
              <a:rPr lang="x-none" dirty="0">
                <a:solidFill>
                  <a:schemeClr val="bg1"/>
                </a:solidFill>
                <a:latin typeface="Times New Roman" panose="02020603050405020304" pitchFamily="18" charset="0"/>
                <a:cs typeface="Times New Roman" panose="02020603050405020304" pitchFamily="18" charset="0"/>
              </a:rPr>
              <a:t>So sánh tính kim loại của Al, Mg, Na</a:t>
            </a:r>
          </a:p>
        </p:txBody>
      </p:sp>
      <p:sp>
        <p:nvSpPr>
          <p:cNvPr id="4" name="Down Arrow 3">
            <a:extLst>
              <a:ext uri="{FF2B5EF4-FFF2-40B4-BE49-F238E27FC236}">
                <a16:creationId xmlns="" xmlns:a16="http://schemas.microsoft.com/office/drawing/2014/main" id="{ED954E4F-041A-8D47-851D-9EE979EA28F8}"/>
              </a:ext>
            </a:extLst>
          </p:cNvPr>
          <p:cNvSpPr/>
          <p:nvPr/>
        </p:nvSpPr>
        <p:spPr>
          <a:xfrm rot="16200000">
            <a:off x="3981450" y="-869972"/>
            <a:ext cx="1295400" cy="8877300"/>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x-none" sz="3200" b="1" dirty="0">
                <a:solidFill>
                  <a:srgbClr val="FFFC00"/>
                </a:solidFill>
                <a:latin typeface="Times New Roman" panose="02020603050405020304" pitchFamily="18" charset="0"/>
                <a:cs typeface="Times New Roman" panose="02020603050405020304" pitchFamily="18" charset="0"/>
              </a:rPr>
              <a:t>Tính  kim loại giảm dần</a:t>
            </a:r>
          </a:p>
        </p:txBody>
      </p:sp>
      <p:sp>
        <p:nvSpPr>
          <p:cNvPr id="5" name="TextBox 4">
            <a:extLst>
              <a:ext uri="{FF2B5EF4-FFF2-40B4-BE49-F238E27FC236}">
                <a16:creationId xmlns="" xmlns:a16="http://schemas.microsoft.com/office/drawing/2014/main" id="{68924347-777D-E04B-A7E1-8C698327892B}"/>
              </a:ext>
            </a:extLst>
          </p:cNvPr>
          <p:cNvSpPr txBox="1"/>
          <p:nvPr/>
        </p:nvSpPr>
        <p:spPr>
          <a:xfrm>
            <a:off x="4813300" y="4613859"/>
            <a:ext cx="3429144" cy="923330"/>
          </a:xfrm>
          <a:prstGeom prst="rect">
            <a:avLst/>
          </a:prstGeom>
          <a:noFill/>
        </p:spPr>
        <p:txBody>
          <a:bodyPr wrap="none" rtlCol="0">
            <a:spAutoFit/>
          </a:bodyPr>
          <a:lstStyle/>
          <a:p>
            <a:r>
              <a:rPr lang="x-none" sz="5400" dirty="0">
                <a:latin typeface="Times New Roman" panose="02020603050405020304" pitchFamily="18" charset="0"/>
                <a:cs typeface="Times New Roman" panose="02020603050405020304" pitchFamily="18" charset="0"/>
              </a:rPr>
              <a:t>Na&gt;Mg&gt;Al</a:t>
            </a:r>
          </a:p>
        </p:txBody>
      </p:sp>
      <p:sp>
        <p:nvSpPr>
          <p:cNvPr id="7" name="TextBox 6">
            <a:extLst>
              <a:ext uri="{FF2B5EF4-FFF2-40B4-BE49-F238E27FC236}">
                <a16:creationId xmlns="" xmlns:a16="http://schemas.microsoft.com/office/drawing/2014/main" id="{81820D19-D599-EB41-B206-18279BAD70CF}"/>
              </a:ext>
            </a:extLst>
          </p:cNvPr>
          <p:cNvSpPr txBox="1"/>
          <p:nvPr/>
        </p:nvSpPr>
        <p:spPr>
          <a:xfrm>
            <a:off x="25399" y="4783137"/>
            <a:ext cx="4267201" cy="584775"/>
          </a:xfrm>
          <a:prstGeom prst="rect">
            <a:avLst/>
          </a:prstGeom>
          <a:solidFill>
            <a:schemeClr val="accent3">
              <a:lumMod val="40000"/>
              <a:lumOff val="60000"/>
            </a:schemeClr>
          </a:solidFill>
        </p:spPr>
        <p:txBody>
          <a:bodyPr wrap="square" rtlCol="0">
            <a:spAutoFit/>
          </a:bodyPr>
          <a:lstStyle/>
          <a:p>
            <a:r>
              <a:rPr lang="x-none" sz="3200" dirty="0">
                <a:latin typeface="Times New Roman" panose="02020603050405020304" pitchFamily="18" charset="0"/>
                <a:cs typeface="Times New Roman" panose="02020603050405020304" pitchFamily="18" charset="0"/>
              </a:rPr>
              <a:t>Tính kim  loại  giảm dần</a:t>
            </a:r>
          </a:p>
        </p:txBody>
      </p:sp>
      <p:graphicFrame>
        <p:nvGraphicFramePr>
          <p:cNvPr id="9" name="Table 9">
            <a:extLst>
              <a:ext uri="{FF2B5EF4-FFF2-40B4-BE49-F238E27FC236}">
                <a16:creationId xmlns="" xmlns:a16="http://schemas.microsoft.com/office/drawing/2014/main" id="{E955C850-5CBF-2646-A719-5631806A0388}"/>
              </a:ext>
            </a:extLst>
          </p:cNvPr>
          <p:cNvGraphicFramePr>
            <a:graphicFrameLocks noGrp="1"/>
          </p:cNvGraphicFramePr>
          <p:nvPr>
            <p:extLst>
              <p:ext uri="{D42A27DB-BD31-4B8C-83A1-F6EECF244321}">
                <p14:modId xmlns:p14="http://schemas.microsoft.com/office/powerpoint/2010/main" val="133541693"/>
              </p:ext>
            </p:extLst>
          </p:nvPr>
        </p:nvGraphicFramePr>
        <p:xfrm>
          <a:off x="38101" y="1183462"/>
          <a:ext cx="8877298" cy="1798445"/>
        </p:xfrm>
        <a:graphic>
          <a:graphicData uri="http://schemas.openxmlformats.org/drawingml/2006/table">
            <a:tbl>
              <a:tblPr firstRow="1" bandRow="1">
                <a:tableStyleId>{5C22544A-7EE6-4342-B048-85BDC9FD1C3A}</a:tableStyleId>
              </a:tblPr>
              <a:tblGrid>
                <a:gridCol w="1849438">
                  <a:extLst>
                    <a:ext uri="{9D8B030D-6E8A-4147-A177-3AD203B41FA5}">
                      <a16:colId xmlns="" xmlns:a16="http://schemas.microsoft.com/office/drawing/2014/main" val="926120885"/>
                    </a:ext>
                  </a:extLst>
                </a:gridCol>
                <a:gridCol w="2589212">
                  <a:extLst>
                    <a:ext uri="{9D8B030D-6E8A-4147-A177-3AD203B41FA5}">
                      <a16:colId xmlns="" xmlns:a16="http://schemas.microsoft.com/office/drawing/2014/main" val="2844444767"/>
                    </a:ext>
                  </a:extLst>
                </a:gridCol>
                <a:gridCol w="2219324">
                  <a:extLst>
                    <a:ext uri="{9D8B030D-6E8A-4147-A177-3AD203B41FA5}">
                      <a16:colId xmlns="" xmlns:a16="http://schemas.microsoft.com/office/drawing/2014/main" val="1162675312"/>
                    </a:ext>
                  </a:extLst>
                </a:gridCol>
                <a:gridCol w="2219324">
                  <a:extLst>
                    <a:ext uri="{9D8B030D-6E8A-4147-A177-3AD203B41FA5}">
                      <a16:colId xmlns="" xmlns:a16="http://schemas.microsoft.com/office/drawing/2014/main" val="1097246824"/>
                    </a:ext>
                  </a:extLst>
                </a:gridCol>
              </a:tblGrid>
              <a:tr h="731645">
                <a:tc>
                  <a:txBody>
                    <a:bodyPr/>
                    <a:lstStyle/>
                    <a:p>
                      <a:endParaRPr lang="x-none" dirty="0"/>
                    </a:p>
                  </a:txBody>
                  <a:tcPr/>
                </a:tc>
                <a:tc>
                  <a:txBody>
                    <a:bodyPr/>
                    <a:lstStyle/>
                    <a:p>
                      <a:r>
                        <a:rPr lang="en-US" sz="3200" dirty="0"/>
                        <a:t>N</a:t>
                      </a:r>
                      <a:r>
                        <a:rPr lang="x-none" sz="3200" dirty="0"/>
                        <a:t>hóm IA</a:t>
                      </a:r>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x-none" sz="3200" dirty="0"/>
                        <a:t>hóm IIA</a:t>
                      </a:r>
                    </a:p>
                    <a:p>
                      <a:endParaRPr lang="x-none" sz="3200" dirty="0"/>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N</a:t>
                      </a:r>
                      <a:r>
                        <a:rPr lang="x-none" sz="3200" dirty="0"/>
                        <a:t>hóm IIIA</a:t>
                      </a:r>
                    </a:p>
                    <a:p>
                      <a:endParaRPr lang="x-none" sz="3200" dirty="0"/>
                    </a:p>
                  </a:txBody>
                  <a:tcPr>
                    <a:solidFill>
                      <a:schemeClr val="accent2">
                        <a:lumMod val="75000"/>
                      </a:schemeClr>
                    </a:solidFill>
                  </a:tcPr>
                </a:tc>
                <a:extLst>
                  <a:ext uri="{0D108BD9-81ED-4DB2-BD59-A6C34878D82A}">
                    <a16:rowId xmlns="" xmlns:a16="http://schemas.microsoft.com/office/drawing/2014/main" val="2253084189"/>
                  </a:ext>
                </a:extLst>
              </a:tr>
              <a:tr h="731645">
                <a:tc>
                  <a:txBody>
                    <a:bodyPr/>
                    <a:lstStyle/>
                    <a:p>
                      <a:r>
                        <a:rPr lang="x-none" sz="2800" dirty="0"/>
                        <a:t>Chu kỳ 3</a:t>
                      </a:r>
                    </a:p>
                  </a:txBody>
                  <a:tcPr/>
                </a:tc>
                <a:tc>
                  <a:txBody>
                    <a:bodyPr/>
                    <a:lstStyle/>
                    <a:p>
                      <a:pPr algn="ctr"/>
                      <a:r>
                        <a:rPr lang="x-none" sz="3200" b="1" dirty="0">
                          <a:latin typeface="Times New Roman" panose="02020603050405020304" pitchFamily="18" charset="0"/>
                          <a:cs typeface="Times New Roman" panose="02020603050405020304" pitchFamily="18" charset="0"/>
                        </a:rPr>
                        <a:t>Na</a:t>
                      </a:r>
                    </a:p>
                  </a:txBody>
                  <a:tcPr/>
                </a:tc>
                <a:tc>
                  <a:txBody>
                    <a:bodyPr/>
                    <a:lstStyle/>
                    <a:p>
                      <a:pPr algn="ctr"/>
                      <a:r>
                        <a:rPr lang="x-none" sz="3200" b="1" dirty="0">
                          <a:latin typeface="Times New Roman" panose="02020603050405020304" pitchFamily="18" charset="0"/>
                          <a:cs typeface="Times New Roman" panose="02020603050405020304" pitchFamily="18" charset="0"/>
                        </a:rPr>
                        <a:t>Mg</a:t>
                      </a:r>
                    </a:p>
                  </a:txBody>
                  <a:tcPr/>
                </a:tc>
                <a:tc>
                  <a:txBody>
                    <a:bodyPr/>
                    <a:lstStyle/>
                    <a:p>
                      <a:pPr algn="ctr"/>
                      <a:r>
                        <a:rPr lang="x-none" sz="3200" b="1" dirty="0">
                          <a:latin typeface="Times New Roman" panose="02020603050405020304" pitchFamily="18" charset="0"/>
                          <a:cs typeface="Times New Roman" panose="02020603050405020304" pitchFamily="18" charset="0"/>
                        </a:rPr>
                        <a:t>Al</a:t>
                      </a:r>
                    </a:p>
                  </a:txBody>
                  <a:tcPr/>
                </a:tc>
                <a:extLst>
                  <a:ext uri="{0D108BD9-81ED-4DB2-BD59-A6C34878D82A}">
                    <a16:rowId xmlns="" xmlns:a16="http://schemas.microsoft.com/office/drawing/2014/main" val="1655463978"/>
                  </a:ext>
                </a:extLst>
              </a:tr>
            </a:tbl>
          </a:graphicData>
        </a:graphic>
      </p:graphicFrame>
    </p:spTree>
    <p:extLst>
      <p:ext uri="{BB962C8B-B14F-4D97-AF65-F5344CB8AC3E}">
        <p14:creationId xmlns:p14="http://schemas.microsoft.com/office/powerpoint/2010/main" val="73924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49E11-BDB1-2641-96B9-130A9942F75D}"/>
              </a:ext>
            </a:extLst>
          </p:cNvPr>
          <p:cNvSpPr>
            <a:spLocks noGrp="1"/>
          </p:cNvSpPr>
          <p:nvPr>
            <p:ph type="title"/>
          </p:nvPr>
        </p:nvSpPr>
        <p:spPr>
          <a:xfrm>
            <a:off x="38100" y="32931"/>
            <a:ext cx="9105900" cy="1143000"/>
          </a:xfrm>
          <a:solidFill>
            <a:srgbClr val="9437FF"/>
          </a:solidFill>
        </p:spPr>
        <p:txBody>
          <a:bodyPr/>
          <a:lstStyle/>
          <a:p>
            <a:r>
              <a:rPr lang="x-none" dirty="0">
                <a:solidFill>
                  <a:schemeClr val="bg1"/>
                </a:solidFill>
                <a:latin typeface="Times New Roman" panose="02020603050405020304" pitchFamily="18" charset="0"/>
                <a:cs typeface="Times New Roman" panose="02020603050405020304" pitchFamily="18" charset="0"/>
              </a:rPr>
              <a:t>So sánh tính kim loại của K, Na, Li, Rb</a:t>
            </a:r>
          </a:p>
        </p:txBody>
      </p:sp>
      <p:graphicFrame>
        <p:nvGraphicFramePr>
          <p:cNvPr id="3" name="Table 3">
            <a:extLst>
              <a:ext uri="{FF2B5EF4-FFF2-40B4-BE49-F238E27FC236}">
                <a16:creationId xmlns="" xmlns:a16="http://schemas.microsoft.com/office/drawing/2014/main" id="{1FC722E3-6400-184D-B8D9-DBE7EDDC021C}"/>
              </a:ext>
            </a:extLst>
          </p:cNvPr>
          <p:cNvGraphicFramePr>
            <a:graphicFrameLocks noGrp="1"/>
          </p:cNvGraphicFramePr>
          <p:nvPr>
            <p:extLst>
              <p:ext uri="{D42A27DB-BD31-4B8C-83A1-F6EECF244321}">
                <p14:modId xmlns:p14="http://schemas.microsoft.com/office/powerpoint/2010/main" val="2995965379"/>
              </p:ext>
            </p:extLst>
          </p:nvPr>
        </p:nvGraphicFramePr>
        <p:xfrm>
          <a:off x="304800" y="1417637"/>
          <a:ext cx="3505200" cy="5165725"/>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66710453"/>
                    </a:ext>
                  </a:extLst>
                </a:gridCol>
                <a:gridCol w="1752600">
                  <a:extLst>
                    <a:ext uri="{9D8B030D-6E8A-4147-A177-3AD203B41FA5}">
                      <a16:colId xmlns="" xmlns:a16="http://schemas.microsoft.com/office/drawing/2014/main" val="4105928978"/>
                    </a:ext>
                  </a:extLst>
                </a:gridCol>
              </a:tblGrid>
              <a:tr h="1033145">
                <a:tc>
                  <a:txBody>
                    <a:bodyPr/>
                    <a:lstStyle/>
                    <a:p>
                      <a:endParaRPr lang="x-none" sz="2800" b="1" dirty="0">
                        <a:latin typeface="Times New Roman" panose="02020603050405020304" pitchFamily="18" charset="0"/>
                        <a:cs typeface="Times New Roman" panose="02020603050405020304" pitchFamily="18" charset="0"/>
                      </a:endParaRPr>
                    </a:p>
                  </a:txBody>
                  <a:tcPr/>
                </a:tc>
                <a:tc>
                  <a:txBody>
                    <a:bodyPr/>
                    <a:lstStyle/>
                    <a:p>
                      <a:r>
                        <a:rPr lang="en-US" sz="2800" b="1" dirty="0">
                          <a:latin typeface="Times New Roman" panose="02020603050405020304" pitchFamily="18" charset="0"/>
                          <a:cs typeface="Times New Roman" panose="02020603050405020304" pitchFamily="18" charset="0"/>
                        </a:rPr>
                        <a:t>N</a:t>
                      </a:r>
                      <a:r>
                        <a:rPr lang="x-none" sz="2800" b="1" dirty="0">
                          <a:latin typeface="Times New Roman" panose="02020603050405020304" pitchFamily="18" charset="0"/>
                          <a:cs typeface="Times New Roman" panose="02020603050405020304" pitchFamily="18" charset="0"/>
                        </a:rPr>
                        <a:t>hóm IA</a:t>
                      </a:r>
                    </a:p>
                  </a:txBody>
                  <a:tcPr/>
                </a:tc>
                <a:extLst>
                  <a:ext uri="{0D108BD9-81ED-4DB2-BD59-A6C34878D82A}">
                    <a16:rowId xmlns="" xmlns:a16="http://schemas.microsoft.com/office/drawing/2014/main" val="85510613"/>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x-none" sz="2800" b="1" dirty="0">
                          <a:latin typeface="Times New Roman" panose="02020603050405020304" pitchFamily="18" charset="0"/>
                          <a:cs typeface="Times New Roman" panose="02020603050405020304" pitchFamily="18" charset="0"/>
                        </a:rPr>
                        <a:t>hu kỳ 2</a:t>
                      </a:r>
                    </a:p>
                  </a:txBody>
                  <a:tcPr/>
                </a:tc>
                <a:tc>
                  <a:txBody>
                    <a:bodyPr/>
                    <a:lstStyle/>
                    <a:p>
                      <a:r>
                        <a:rPr lang="x-none" sz="2800" b="1" dirty="0">
                          <a:latin typeface="Times New Roman" panose="02020603050405020304" pitchFamily="18" charset="0"/>
                          <a:cs typeface="Times New Roman" panose="02020603050405020304" pitchFamily="18" charset="0"/>
                        </a:rPr>
                        <a:t>Li</a:t>
                      </a:r>
                    </a:p>
                  </a:txBody>
                  <a:tcPr/>
                </a:tc>
                <a:extLst>
                  <a:ext uri="{0D108BD9-81ED-4DB2-BD59-A6C34878D82A}">
                    <a16:rowId xmlns="" xmlns:a16="http://schemas.microsoft.com/office/drawing/2014/main" val="126818822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x-none" sz="2800" b="1" dirty="0">
                          <a:latin typeface="Times New Roman" panose="02020603050405020304" pitchFamily="18" charset="0"/>
                          <a:cs typeface="Times New Roman" panose="02020603050405020304" pitchFamily="18" charset="0"/>
                        </a:rPr>
                        <a:t>hu kỳ 3</a:t>
                      </a:r>
                    </a:p>
                  </a:txBody>
                  <a:tcPr/>
                </a:tc>
                <a:tc>
                  <a:txBody>
                    <a:bodyPr/>
                    <a:lstStyle/>
                    <a:p>
                      <a:r>
                        <a:rPr lang="x-none" sz="2800" b="1" dirty="0">
                          <a:latin typeface="Times New Roman" panose="02020603050405020304" pitchFamily="18" charset="0"/>
                          <a:cs typeface="Times New Roman" panose="02020603050405020304" pitchFamily="18" charset="0"/>
                        </a:rPr>
                        <a:t>Na</a:t>
                      </a:r>
                    </a:p>
                  </a:txBody>
                  <a:tcPr/>
                </a:tc>
                <a:extLst>
                  <a:ext uri="{0D108BD9-81ED-4DB2-BD59-A6C34878D82A}">
                    <a16:rowId xmlns="" xmlns:a16="http://schemas.microsoft.com/office/drawing/2014/main" val="4234840406"/>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x-none" sz="2800" b="1" dirty="0">
                          <a:latin typeface="Times New Roman" panose="02020603050405020304" pitchFamily="18" charset="0"/>
                          <a:cs typeface="Times New Roman" panose="02020603050405020304" pitchFamily="18" charset="0"/>
                        </a:rPr>
                        <a:t>hu kỳ 4</a:t>
                      </a:r>
                    </a:p>
                  </a:txBody>
                  <a:tcPr/>
                </a:tc>
                <a:tc>
                  <a:txBody>
                    <a:bodyPr/>
                    <a:lstStyle/>
                    <a:p>
                      <a:r>
                        <a:rPr lang="x-none" sz="2800" b="1" dirty="0">
                          <a:latin typeface="Times New Roman" panose="02020603050405020304" pitchFamily="18" charset="0"/>
                          <a:cs typeface="Times New Roman" panose="02020603050405020304" pitchFamily="18" charset="0"/>
                        </a:rPr>
                        <a:t>K</a:t>
                      </a:r>
                    </a:p>
                  </a:txBody>
                  <a:tcPr/>
                </a:tc>
                <a:extLst>
                  <a:ext uri="{0D108BD9-81ED-4DB2-BD59-A6C34878D82A}">
                    <a16:rowId xmlns="" xmlns:a16="http://schemas.microsoft.com/office/drawing/2014/main" val="3563338062"/>
                  </a:ext>
                </a:extLst>
              </a:tr>
              <a:tr h="1033145">
                <a:tc>
                  <a:txBody>
                    <a:bodyPr/>
                    <a:lstStyle/>
                    <a:p>
                      <a:r>
                        <a:rPr lang="en-US" sz="2800" b="1" dirty="0">
                          <a:latin typeface="Times New Roman" panose="02020603050405020304" pitchFamily="18" charset="0"/>
                          <a:cs typeface="Times New Roman" panose="02020603050405020304" pitchFamily="18" charset="0"/>
                        </a:rPr>
                        <a:t>C</a:t>
                      </a:r>
                      <a:r>
                        <a:rPr lang="x-none" sz="2800" b="1" dirty="0">
                          <a:latin typeface="Times New Roman" panose="02020603050405020304" pitchFamily="18" charset="0"/>
                          <a:cs typeface="Times New Roman" panose="02020603050405020304" pitchFamily="18" charset="0"/>
                        </a:rPr>
                        <a:t>hu kì 5</a:t>
                      </a:r>
                    </a:p>
                  </a:txBody>
                  <a:tcPr/>
                </a:tc>
                <a:tc>
                  <a:txBody>
                    <a:bodyPr/>
                    <a:lstStyle/>
                    <a:p>
                      <a:r>
                        <a:rPr lang="x-none" sz="2800" b="1" dirty="0">
                          <a:latin typeface="Times New Roman" panose="02020603050405020304" pitchFamily="18" charset="0"/>
                          <a:cs typeface="Times New Roman" panose="02020603050405020304" pitchFamily="18" charset="0"/>
                        </a:rPr>
                        <a:t>Rb</a:t>
                      </a:r>
                    </a:p>
                  </a:txBody>
                  <a:tcPr/>
                </a:tc>
                <a:extLst>
                  <a:ext uri="{0D108BD9-81ED-4DB2-BD59-A6C34878D82A}">
                    <a16:rowId xmlns="" xmlns:a16="http://schemas.microsoft.com/office/drawing/2014/main" val="2580217232"/>
                  </a:ext>
                </a:extLst>
              </a:tr>
            </a:tbl>
          </a:graphicData>
        </a:graphic>
      </p:graphicFrame>
      <p:sp>
        <p:nvSpPr>
          <p:cNvPr id="4" name="Down Arrow 3">
            <a:extLst>
              <a:ext uri="{FF2B5EF4-FFF2-40B4-BE49-F238E27FC236}">
                <a16:creationId xmlns="" xmlns:a16="http://schemas.microsoft.com/office/drawing/2014/main" id="{ED954E4F-041A-8D47-851D-9EE979EA28F8}"/>
              </a:ext>
            </a:extLst>
          </p:cNvPr>
          <p:cNvSpPr/>
          <p:nvPr/>
        </p:nvSpPr>
        <p:spPr>
          <a:xfrm>
            <a:off x="3810000" y="1417637"/>
            <a:ext cx="1295400" cy="4983163"/>
          </a:xfrm>
          <a:prstGeom prst="downArrow">
            <a:avLst/>
          </a:prstGeom>
        </p:spPr>
        <p:style>
          <a:lnRef idx="3">
            <a:schemeClr val="lt1"/>
          </a:lnRef>
          <a:fillRef idx="1">
            <a:schemeClr val="accent6"/>
          </a:fillRef>
          <a:effectRef idx="1">
            <a:schemeClr val="accent6"/>
          </a:effectRef>
          <a:fontRef idx="minor">
            <a:schemeClr val="lt1"/>
          </a:fontRef>
        </p:style>
        <p:txBody>
          <a:bodyPr vert="vert" rtlCol="0" anchor="ctr"/>
          <a:lstStyle/>
          <a:p>
            <a:pPr algn="ctr"/>
            <a:r>
              <a:rPr lang="x-none" sz="3200" b="1" dirty="0">
                <a:solidFill>
                  <a:srgbClr val="FFFC00"/>
                </a:solidFill>
                <a:latin typeface="Times New Roman" panose="02020603050405020304" pitchFamily="18" charset="0"/>
                <a:cs typeface="Times New Roman" panose="02020603050405020304" pitchFamily="18" charset="0"/>
              </a:rPr>
              <a:t>Tính  kim loại tăng dần</a:t>
            </a:r>
          </a:p>
        </p:txBody>
      </p:sp>
      <p:sp>
        <p:nvSpPr>
          <p:cNvPr id="5" name="TextBox 4">
            <a:extLst>
              <a:ext uri="{FF2B5EF4-FFF2-40B4-BE49-F238E27FC236}">
                <a16:creationId xmlns="" xmlns:a16="http://schemas.microsoft.com/office/drawing/2014/main" id="{68924347-777D-E04B-A7E1-8C698327892B}"/>
              </a:ext>
            </a:extLst>
          </p:cNvPr>
          <p:cNvSpPr txBox="1"/>
          <p:nvPr/>
        </p:nvSpPr>
        <p:spPr>
          <a:xfrm>
            <a:off x="5105400" y="1905000"/>
            <a:ext cx="4089581" cy="923330"/>
          </a:xfrm>
          <a:prstGeom prst="rect">
            <a:avLst/>
          </a:prstGeom>
          <a:noFill/>
        </p:spPr>
        <p:txBody>
          <a:bodyPr wrap="none" rtlCol="0">
            <a:spAutoFit/>
          </a:bodyPr>
          <a:lstStyle/>
          <a:p>
            <a:r>
              <a:rPr lang="x-none" sz="5400" dirty="0">
                <a:latin typeface="Times New Roman" panose="02020603050405020304" pitchFamily="18" charset="0"/>
                <a:cs typeface="Times New Roman" panose="02020603050405020304" pitchFamily="18" charset="0"/>
              </a:rPr>
              <a:t>Rb&gt;K&gt;Na&gt;Li</a:t>
            </a:r>
          </a:p>
        </p:txBody>
      </p:sp>
      <p:sp>
        <p:nvSpPr>
          <p:cNvPr id="7" name="TextBox 6">
            <a:extLst>
              <a:ext uri="{FF2B5EF4-FFF2-40B4-BE49-F238E27FC236}">
                <a16:creationId xmlns="" xmlns:a16="http://schemas.microsoft.com/office/drawing/2014/main" id="{81820D19-D599-EB41-B206-18279BAD70CF}"/>
              </a:ext>
            </a:extLst>
          </p:cNvPr>
          <p:cNvSpPr txBox="1"/>
          <p:nvPr/>
        </p:nvSpPr>
        <p:spPr>
          <a:xfrm>
            <a:off x="4765174" y="1164056"/>
            <a:ext cx="4099426" cy="584775"/>
          </a:xfrm>
          <a:prstGeom prst="rect">
            <a:avLst/>
          </a:prstGeom>
          <a:solidFill>
            <a:schemeClr val="accent3">
              <a:lumMod val="40000"/>
              <a:lumOff val="60000"/>
            </a:schemeClr>
          </a:solidFill>
        </p:spPr>
        <p:txBody>
          <a:bodyPr wrap="square" rtlCol="0">
            <a:spAutoFit/>
          </a:bodyPr>
          <a:lstStyle/>
          <a:p>
            <a:r>
              <a:rPr lang="x-none" sz="3200" dirty="0">
                <a:latin typeface="Times New Roman" panose="02020603050405020304" pitchFamily="18" charset="0"/>
                <a:cs typeface="Times New Roman" panose="02020603050405020304" pitchFamily="18" charset="0"/>
              </a:rPr>
              <a:t>Tính  kim loại giảm dần</a:t>
            </a:r>
          </a:p>
        </p:txBody>
      </p:sp>
    </p:spTree>
    <p:extLst>
      <p:ext uri="{BB962C8B-B14F-4D97-AF65-F5344CB8AC3E}">
        <p14:creationId xmlns:p14="http://schemas.microsoft.com/office/powerpoint/2010/main" val="3448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1B11FEDD-D8E0-B646-8C98-15AAA22AC808}"/>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4" name="Text Box 3">
            <a:extLst>
              <a:ext uri="{FF2B5EF4-FFF2-40B4-BE49-F238E27FC236}">
                <a16:creationId xmlns="" xmlns:a16="http://schemas.microsoft.com/office/drawing/2014/main" id="{BE26A183-5CB1-8B49-8ED0-B4D966EEC9C8}"/>
              </a:ext>
            </a:extLst>
          </p:cNvPr>
          <p:cNvSpPr txBox="1">
            <a:spLocks noChangeArrowheads="1"/>
          </p:cNvSpPr>
          <p:nvPr/>
        </p:nvSpPr>
        <p:spPr bwMode="auto">
          <a:xfrm>
            <a:off x="304800" y="838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800" b="1" i="1">
                <a:solidFill>
                  <a:srgbClr val="0000CC"/>
                </a:solidFill>
                <a:latin typeface="Times New Roman" panose="02020603050405020304" pitchFamily="18" charset="0"/>
              </a:rPr>
              <a:t>Ví dụ : So sánh tính chất hoá học của nguyên tố </a:t>
            </a:r>
            <a:r>
              <a:rPr lang="en-US" altLang="x-none" sz="2800" b="1">
                <a:solidFill>
                  <a:srgbClr val="0000CC"/>
                </a:solidFill>
                <a:latin typeface="Times New Roman" panose="02020603050405020304" pitchFamily="18" charset="0"/>
              </a:rPr>
              <a:t>P</a:t>
            </a:r>
            <a:r>
              <a:rPr lang="en-US" altLang="x-none" sz="2800" b="1" i="1">
                <a:solidFill>
                  <a:srgbClr val="0000CC"/>
                </a:solidFill>
                <a:latin typeface="Times New Roman" panose="02020603050405020304" pitchFamily="18" charset="0"/>
              </a:rPr>
              <a:t> với các nguyên tố lân cận</a:t>
            </a:r>
          </a:p>
        </p:txBody>
      </p:sp>
      <p:sp>
        <p:nvSpPr>
          <p:cNvPr id="5" name="AutoShape 4">
            <a:extLst>
              <a:ext uri="{FF2B5EF4-FFF2-40B4-BE49-F238E27FC236}">
                <a16:creationId xmlns="" xmlns:a16="http://schemas.microsoft.com/office/drawing/2014/main" id="{D2D4B2AA-E9C7-8341-A8FA-B2EC5A2A5E8B}"/>
              </a:ext>
            </a:extLst>
          </p:cNvPr>
          <p:cNvSpPr>
            <a:spLocks noChangeArrowheads="1"/>
          </p:cNvSpPr>
          <p:nvPr/>
        </p:nvSpPr>
        <p:spPr bwMode="auto">
          <a:xfrm rot="5400000">
            <a:off x="-781050" y="3429000"/>
            <a:ext cx="2667000" cy="685800"/>
          </a:xfrm>
          <a:prstGeom prst="rightArrow">
            <a:avLst>
              <a:gd name="adj1" fmla="val 50000"/>
              <a:gd name="adj2" fmla="val 97222"/>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b="1">
                <a:latin typeface="Times New Roman" panose="02020603050405020304" pitchFamily="18" charset="0"/>
              </a:rPr>
              <a:t>Tính </a:t>
            </a:r>
            <a:r>
              <a:rPr lang="en-US" altLang="x-none" b="1" u="sng">
                <a:solidFill>
                  <a:srgbClr val="FF0000"/>
                </a:solidFill>
                <a:latin typeface="Times New Roman" panose="02020603050405020304" pitchFamily="18" charset="0"/>
              </a:rPr>
              <a:t>phi kim</a:t>
            </a:r>
            <a:r>
              <a:rPr lang="en-US" altLang="x-none" b="1">
                <a:latin typeface="Times New Roman" panose="02020603050405020304" pitchFamily="18" charset="0"/>
              </a:rPr>
              <a:t> giảm dần</a:t>
            </a:r>
          </a:p>
        </p:txBody>
      </p:sp>
      <p:grpSp>
        <p:nvGrpSpPr>
          <p:cNvPr id="3" name="Group 5">
            <a:extLst>
              <a:ext uri="{FF2B5EF4-FFF2-40B4-BE49-F238E27FC236}">
                <a16:creationId xmlns="" xmlns:a16="http://schemas.microsoft.com/office/drawing/2014/main" id="{4AE6EE7B-0537-1549-B21F-62D72ACEE2FF}"/>
              </a:ext>
            </a:extLst>
          </p:cNvPr>
          <p:cNvGrpSpPr>
            <a:grpSpLocks/>
          </p:cNvGrpSpPr>
          <p:nvPr/>
        </p:nvGrpSpPr>
        <p:grpSpPr bwMode="auto">
          <a:xfrm>
            <a:off x="1066800" y="2362200"/>
            <a:ext cx="3124200" cy="2209800"/>
            <a:chOff x="480" y="1344"/>
            <a:chExt cx="1968" cy="1392"/>
          </a:xfrm>
        </p:grpSpPr>
        <p:grpSp>
          <p:nvGrpSpPr>
            <p:cNvPr id="23572" name="Group 6">
              <a:extLst>
                <a:ext uri="{FF2B5EF4-FFF2-40B4-BE49-F238E27FC236}">
                  <a16:creationId xmlns="" xmlns:a16="http://schemas.microsoft.com/office/drawing/2014/main" id="{B7BF56F7-5B48-AE4D-96BA-9B08C68E1655}"/>
                </a:ext>
              </a:extLst>
            </p:cNvPr>
            <p:cNvGrpSpPr>
              <a:grpSpLocks/>
            </p:cNvGrpSpPr>
            <p:nvPr/>
          </p:nvGrpSpPr>
          <p:grpSpPr bwMode="auto">
            <a:xfrm>
              <a:off x="480" y="2160"/>
              <a:ext cx="1968" cy="576"/>
              <a:chOff x="528" y="2688"/>
              <a:chExt cx="1968" cy="576"/>
            </a:xfrm>
          </p:grpSpPr>
          <p:sp>
            <p:nvSpPr>
              <p:cNvPr id="23575" name="Rectangle 7">
                <a:extLst>
                  <a:ext uri="{FF2B5EF4-FFF2-40B4-BE49-F238E27FC236}">
                    <a16:creationId xmlns="" xmlns:a16="http://schemas.microsoft.com/office/drawing/2014/main" id="{539BD82E-0EEE-3447-86E1-E9654E1F4F4D}"/>
                  </a:ext>
                </a:extLst>
              </p:cNvPr>
              <p:cNvSpPr>
                <a:spLocks noChangeArrowheads="1"/>
              </p:cNvSpPr>
              <p:nvPr/>
            </p:nvSpPr>
            <p:spPr bwMode="auto">
              <a:xfrm>
                <a:off x="768" y="2688"/>
                <a:ext cx="1728"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3200" b="1">
                    <a:latin typeface="Times New Roman" panose="02020603050405020304" pitchFamily="18" charset="0"/>
                  </a:rPr>
                  <a:t>Si </a:t>
                </a:r>
                <a:r>
                  <a:rPr lang="en-US" altLang="x-none"/>
                  <a:t>       </a:t>
                </a:r>
                <a:r>
                  <a:rPr lang="en-US" altLang="x-none" b="1">
                    <a:latin typeface="Times New Roman" panose="02020603050405020304" pitchFamily="18" charset="0"/>
                  </a:rPr>
                  <a:t> </a:t>
                </a:r>
                <a:r>
                  <a:rPr lang="en-US" altLang="x-none" sz="3200" b="1">
                    <a:latin typeface="Times New Roman" panose="02020603050405020304" pitchFamily="18" charset="0"/>
                  </a:rPr>
                  <a:t>P</a:t>
                </a:r>
                <a:r>
                  <a:rPr lang="en-US" altLang="x-none" b="1"/>
                  <a:t>  </a:t>
                </a:r>
                <a:r>
                  <a:rPr lang="en-US" altLang="x-none"/>
                  <a:t>           </a:t>
                </a:r>
                <a:r>
                  <a:rPr lang="en-US" altLang="x-none" sz="3200" b="1">
                    <a:latin typeface="Times New Roman" panose="02020603050405020304" pitchFamily="18" charset="0"/>
                  </a:rPr>
                  <a:t>S</a:t>
                </a:r>
              </a:p>
            </p:txBody>
          </p:sp>
          <p:sp>
            <p:nvSpPr>
              <p:cNvPr id="23576" name="Line 8">
                <a:extLst>
                  <a:ext uri="{FF2B5EF4-FFF2-40B4-BE49-F238E27FC236}">
                    <a16:creationId xmlns="" xmlns:a16="http://schemas.microsoft.com/office/drawing/2014/main" id="{C5C545D4-D65D-7A46-8F4C-A8423ACB3A4D}"/>
                  </a:ext>
                </a:extLst>
              </p:cNvPr>
              <p:cNvSpPr>
                <a:spLocks noChangeShapeType="1"/>
              </p:cNvSpPr>
              <p:nvPr/>
            </p:nvSpPr>
            <p:spPr bwMode="auto">
              <a:xfrm>
                <a:off x="1296"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23577" name="Line 9">
                <a:extLst>
                  <a:ext uri="{FF2B5EF4-FFF2-40B4-BE49-F238E27FC236}">
                    <a16:creationId xmlns="" xmlns:a16="http://schemas.microsoft.com/office/drawing/2014/main" id="{F8DB0CFA-9D04-C24E-B748-6AFFF1E3DED9}"/>
                  </a:ext>
                </a:extLst>
              </p:cNvPr>
              <p:cNvSpPr>
                <a:spLocks noChangeShapeType="1"/>
              </p:cNvSpPr>
              <p:nvPr/>
            </p:nvSpPr>
            <p:spPr bwMode="auto">
              <a:xfrm>
                <a:off x="1872"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23578" name="Rectangle 10">
                <a:extLst>
                  <a:ext uri="{FF2B5EF4-FFF2-40B4-BE49-F238E27FC236}">
                    <a16:creationId xmlns="" xmlns:a16="http://schemas.microsoft.com/office/drawing/2014/main" id="{A3BD3E34-6FCF-504B-A6D3-CCA8EC6C097A}"/>
                  </a:ext>
                </a:extLst>
              </p:cNvPr>
              <p:cNvSpPr>
                <a:spLocks noChangeArrowheads="1"/>
              </p:cNvSpPr>
              <p:nvPr/>
            </p:nvSpPr>
            <p:spPr bwMode="auto">
              <a:xfrm>
                <a:off x="528" y="2688"/>
                <a:ext cx="24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2400" b="1"/>
                  <a:t>3</a:t>
                </a:r>
              </a:p>
            </p:txBody>
          </p:sp>
        </p:grpSp>
        <p:sp>
          <p:nvSpPr>
            <p:cNvPr id="23573" name="Text Box 11">
              <a:extLst>
                <a:ext uri="{FF2B5EF4-FFF2-40B4-BE49-F238E27FC236}">
                  <a16:creationId xmlns="" xmlns:a16="http://schemas.microsoft.com/office/drawing/2014/main" id="{F134527F-25B7-A54A-95D2-E5080FA2BDF9}"/>
                </a:ext>
              </a:extLst>
            </p:cNvPr>
            <p:cNvSpPr txBox="1">
              <a:spLocks noChangeArrowheads="1"/>
            </p:cNvSpPr>
            <p:nvPr/>
          </p:nvSpPr>
          <p:spPr bwMode="auto">
            <a:xfrm>
              <a:off x="1248" y="1344"/>
              <a:ext cx="576"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x-none" b="1"/>
                <a:t> VA</a:t>
              </a:r>
            </a:p>
          </p:txBody>
        </p:sp>
        <p:sp>
          <p:nvSpPr>
            <p:cNvPr id="23574" name="Rectangle 12">
              <a:extLst>
                <a:ext uri="{FF2B5EF4-FFF2-40B4-BE49-F238E27FC236}">
                  <a16:creationId xmlns="" xmlns:a16="http://schemas.microsoft.com/office/drawing/2014/main" id="{A2185E72-58E7-F849-A0BA-F091C4E5810A}"/>
                </a:ext>
              </a:extLst>
            </p:cNvPr>
            <p:cNvSpPr>
              <a:spLocks noChangeArrowheads="1"/>
            </p:cNvSpPr>
            <p:nvPr/>
          </p:nvSpPr>
          <p:spPr bwMode="auto">
            <a:xfrm>
              <a:off x="1248" y="1584"/>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3200" b="1">
                  <a:latin typeface="Times New Roman" panose="02020603050405020304" pitchFamily="18" charset="0"/>
                </a:rPr>
                <a:t>N</a:t>
              </a:r>
            </a:p>
          </p:txBody>
        </p:sp>
      </p:grpSp>
      <p:sp>
        <p:nvSpPr>
          <p:cNvPr id="14" name="AutoShape 13">
            <a:extLst>
              <a:ext uri="{FF2B5EF4-FFF2-40B4-BE49-F238E27FC236}">
                <a16:creationId xmlns="" xmlns:a16="http://schemas.microsoft.com/office/drawing/2014/main" id="{BEA6CE6B-97A8-6846-ADE1-5C390A008E29}"/>
              </a:ext>
            </a:extLst>
          </p:cNvPr>
          <p:cNvSpPr>
            <a:spLocks noChangeArrowheads="1"/>
          </p:cNvSpPr>
          <p:nvPr/>
        </p:nvSpPr>
        <p:spPr bwMode="auto">
          <a:xfrm>
            <a:off x="1219200" y="4648200"/>
            <a:ext cx="2667000" cy="685800"/>
          </a:xfrm>
          <a:prstGeom prst="rightArrow">
            <a:avLst>
              <a:gd name="adj1" fmla="val 50000"/>
              <a:gd name="adj2" fmla="val 97222"/>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b="1">
                <a:latin typeface="Times New Roman" panose="02020603050405020304" pitchFamily="18" charset="0"/>
              </a:rPr>
              <a:t>Tính </a:t>
            </a:r>
            <a:r>
              <a:rPr lang="en-US" altLang="x-none" b="1" u="sng">
                <a:solidFill>
                  <a:srgbClr val="FF0000"/>
                </a:solidFill>
                <a:latin typeface="Times New Roman" panose="02020603050405020304" pitchFamily="18" charset="0"/>
              </a:rPr>
              <a:t>phi kim</a:t>
            </a:r>
            <a:r>
              <a:rPr lang="en-US" altLang="x-none" b="1">
                <a:latin typeface="Times New Roman" panose="02020603050405020304" pitchFamily="18" charset="0"/>
              </a:rPr>
              <a:t> tăng dần</a:t>
            </a:r>
          </a:p>
        </p:txBody>
      </p:sp>
      <p:sp>
        <p:nvSpPr>
          <p:cNvPr id="15" name="Text Box 14">
            <a:extLst>
              <a:ext uri="{FF2B5EF4-FFF2-40B4-BE49-F238E27FC236}">
                <a16:creationId xmlns="" xmlns:a16="http://schemas.microsoft.com/office/drawing/2014/main" id="{8425BE1B-A6D6-3F4D-8049-7876F27BFF44}"/>
              </a:ext>
            </a:extLst>
          </p:cNvPr>
          <p:cNvSpPr txBox="1">
            <a:spLocks noChangeArrowheads="1"/>
          </p:cNvSpPr>
          <p:nvPr/>
        </p:nvSpPr>
        <p:spPr bwMode="auto">
          <a:xfrm>
            <a:off x="266700" y="5516563"/>
            <a:ext cx="45720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800">
                <a:solidFill>
                  <a:srgbClr val="0000CC"/>
                </a:solidFill>
                <a:latin typeface="Times New Roman" panose="02020603050405020304" pitchFamily="18" charset="0"/>
                <a:sym typeface="Wingdings 3" pitchFamily="2" charset="2"/>
              </a:rPr>
              <a:t></a:t>
            </a:r>
            <a:r>
              <a:rPr lang="en-US" altLang="x-none" sz="2400" b="1">
                <a:solidFill>
                  <a:srgbClr val="0000CC"/>
                </a:solidFill>
                <a:latin typeface="Times New Roman" panose="02020603050405020304" pitchFamily="18" charset="0"/>
              </a:rPr>
              <a:t>P</a:t>
            </a:r>
            <a:r>
              <a:rPr lang="en-US" altLang="x-none" sz="2400">
                <a:solidFill>
                  <a:srgbClr val="0000CC"/>
                </a:solidFill>
                <a:latin typeface="Times New Roman" panose="02020603050405020304" pitchFamily="18" charset="0"/>
              </a:rPr>
              <a:t> có tính phi kim mạnh hơn </a:t>
            </a:r>
            <a:r>
              <a:rPr lang="en-US" altLang="x-none" sz="2400" b="1">
                <a:solidFill>
                  <a:srgbClr val="0000CC"/>
                </a:solidFill>
                <a:latin typeface="Times New Roman" panose="02020603050405020304" pitchFamily="18" charset="0"/>
              </a:rPr>
              <a:t>Si </a:t>
            </a:r>
            <a:r>
              <a:rPr lang="en-US" altLang="x-none" sz="2400">
                <a:solidFill>
                  <a:srgbClr val="0000CC"/>
                </a:solidFill>
                <a:latin typeface="Times New Roman" panose="02020603050405020304" pitchFamily="18" charset="0"/>
              </a:rPr>
              <a:t>nhưng yếu hơn </a:t>
            </a:r>
            <a:r>
              <a:rPr lang="en-US" altLang="x-none" sz="2400" b="1">
                <a:solidFill>
                  <a:srgbClr val="0000CC"/>
                </a:solidFill>
                <a:latin typeface="Times New Roman" panose="02020603050405020304" pitchFamily="18" charset="0"/>
              </a:rPr>
              <a:t>N</a:t>
            </a:r>
            <a:r>
              <a:rPr lang="en-US" altLang="x-none" sz="2400">
                <a:solidFill>
                  <a:srgbClr val="0000CC"/>
                </a:solidFill>
                <a:latin typeface="Times New Roman" panose="02020603050405020304" pitchFamily="18" charset="0"/>
              </a:rPr>
              <a:t> và </a:t>
            </a:r>
            <a:r>
              <a:rPr lang="en-US" altLang="x-none" sz="2400" b="1">
                <a:solidFill>
                  <a:srgbClr val="0000CC"/>
                </a:solidFill>
                <a:latin typeface="Times New Roman" panose="02020603050405020304" pitchFamily="18" charset="0"/>
              </a:rPr>
              <a:t>S</a:t>
            </a:r>
          </a:p>
        </p:txBody>
      </p:sp>
      <p:grpSp>
        <p:nvGrpSpPr>
          <p:cNvPr id="7" name="Group 15">
            <a:extLst>
              <a:ext uri="{FF2B5EF4-FFF2-40B4-BE49-F238E27FC236}">
                <a16:creationId xmlns="" xmlns:a16="http://schemas.microsoft.com/office/drawing/2014/main" id="{A3AEAD7A-AECD-2547-817B-5471B90B0924}"/>
              </a:ext>
            </a:extLst>
          </p:cNvPr>
          <p:cNvGrpSpPr>
            <a:grpSpLocks/>
          </p:cNvGrpSpPr>
          <p:nvPr/>
        </p:nvGrpSpPr>
        <p:grpSpPr bwMode="auto">
          <a:xfrm>
            <a:off x="5257800" y="2286000"/>
            <a:ext cx="3429000" cy="2286000"/>
            <a:chOff x="480" y="1344"/>
            <a:chExt cx="1968" cy="1392"/>
          </a:xfrm>
        </p:grpSpPr>
        <p:grpSp>
          <p:nvGrpSpPr>
            <p:cNvPr id="23565" name="Group 16">
              <a:extLst>
                <a:ext uri="{FF2B5EF4-FFF2-40B4-BE49-F238E27FC236}">
                  <a16:creationId xmlns="" xmlns:a16="http://schemas.microsoft.com/office/drawing/2014/main" id="{3C4776F9-D760-354C-B098-D38BE3729B03}"/>
                </a:ext>
              </a:extLst>
            </p:cNvPr>
            <p:cNvGrpSpPr>
              <a:grpSpLocks/>
            </p:cNvGrpSpPr>
            <p:nvPr/>
          </p:nvGrpSpPr>
          <p:grpSpPr bwMode="auto">
            <a:xfrm>
              <a:off x="480" y="2160"/>
              <a:ext cx="1968" cy="576"/>
              <a:chOff x="528" y="2688"/>
              <a:chExt cx="1968" cy="576"/>
            </a:xfrm>
          </p:grpSpPr>
          <p:sp>
            <p:nvSpPr>
              <p:cNvPr id="23568" name="Rectangle 17">
                <a:extLst>
                  <a:ext uri="{FF2B5EF4-FFF2-40B4-BE49-F238E27FC236}">
                    <a16:creationId xmlns="" xmlns:a16="http://schemas.microsoft.com/office/drawing/2014/main" id="{D5AC38D1-838F-5840-8684-B1B2132CF9A5}"/>
                  </a:ext>
                </a:extLst>
              </p:cNvPr>
              <p:cNvSpPr>
                <a:spLocks noChangeArrowheads="1"/>
              </p:cNvSpPr>
              <p:nvPr/>
            </p:nvSpPr>
            <p:spPr bwMode="auto">
              <a:xfrm>
                <a:off x="768" y="2688"/>
                <a:ext cx="1728"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2000" b="1">
                    <a:latin typeface="Times New Roman" panose="02020603050405020304" pitchFamily="18" charset="0"/>
                  </a:rPr>
                  <a:t>H</a:t>
                </a:r>
                <a:r>
                  <a:rPr lang="en-US" altLang="x-none" sz="2000" b="1" baseline="-25000">
                    <a:latin typeface="Times New Roman" panose="02020603050405020304" pitchFamily="18" charset="0"/>
                  </a:rPr>
                  <a:t>2</a:t>
                </a:r>
                <a:r>
                  <a:rPr lang="en-US" altLang="x-none" sz="2000" b="1">
                    <a:latin typeface="Times New Roman" panose="02020603050405020304" pitchFamily="18" charset="0"/>
                  </a:rPr>
                  <a:t>SiO</a:t>
                </a:r>
                <a:r>
                  <a:rPr lang="en-US" altLang="x-none" sz="2000" b="1" baseline="-25000">
                    <a:latin typeface="Times New Roman" panose="02020603050405020304" pitchFamily="18" charset="0"/>
                  </a:rPr>
                  <a:t>3</a:t>
                </a:r>
                <a:r>
                  <a:rPr lang="en-US" altLang="x-none" sz="2000" b="1">
                    <a:latin typeface="Times New Roman" panose="02020603050405020304" pitchFamily="18" charset="0"/>
                  </a:rPr>
                  <a:t> </a:t>
                </a:r>
                <a:r>
                  <a:rPr lang="en-US" altLang="x-none" sz="2000">
                    <a:latin typeface="Times New Roman" panose="02020603050405020304" pitchFamily="18" charset="0"/>
                  </a:rPr>
                  <a:t>  </a:t>
                </a:r>
                <a:r>
                  <a:rPr lang="en-US" altLang="x-none" sz="2000" b="1">
                    <a:latin typeface="Times New Roman" panose="02020603050405020304" pitchFamily="18" charset="0"/>
                  </a:rPr>
                  <a:t>H</a:t>
                </a:r>
                <a:r>
                  <a:rPr lang="en-US" altLang="x-none" sz="2000" b="1" baseline="-25000">
                    <a:latin typeface="Times New Roman" panose="02020603050405020304" pitchFamily="18" charset="0"/>
                  </a:rPr>
                  <a:t>3</a:t>
                </a:r>
                <a:r>
                  <a:rPr lang="en-US" altLang="x-none" sz="2000" b="1">
                    <a:latin typeface="Times New Roman" panose="02020603050405020304" pitchFamily="18" charset="0"/>
                  </a:rPr>
                  <a:t>PO</a:t>
                </a:r>
                <a:r>
                  <a:rPr lang="en-US" altLang="x-none" sz="2000" b="1" baseline="-25000">
                    <a:latin typeface="Times New Roman" panose="02020603050405020304" pitchFamily="18" charset="0"/>
                  </a:rPr>
                  <a:t>4</a:t>
                </a:r>
                <a:r>
                  <a:rPr lang="en-US" altLang="x-none" sz="2000">
                    <a:latin typeface="Times New Roman" panose="02020603050405020304" pitchFamily="18" charset="0"/>
                  </a:rPr>
                  <a:t>   </a:t>
                </a:r>
                <a:r>
                  <a:rPr lang="en-US" altLang="x-none" sz="2000" b="1">
                    <a:latin typeface="Times New Roman" panose="02020603050405020304" pitchFamily="18" charset="0"/>
                  </a:rPr>
                  <a:t>H</a:t>
                </a:r>
                <a:r>
                  <a:rPr lang="en-US" altLang="x-none" sz="2000" b="1" baseline="-25000">
                    <a:latin typeface="Times New Roman" panose="02020603050405020304" pitchFamily="18" charset="0"/>
                  </a:rPr>
                  <a:t>2</a:t>
                </a:r>
                <a:r>
                  <a:rPr lang="en-US" altLang="x-none" sz="2000" b="1">
                    <a:latin typeface="Times New Roman" panose="02020603050405020304" pitchFamily="18" charset="0"/>
                  </a:rPr>
                  <a:t>SO</a:t>
                </a:r>
                <a:r>
                  <a:rPr lang="en-US" altLang="x-none" sz="2000" b="1" baseline="-25000">
                    <a:latin typeface="Times New Roman" panose="02020603050405020304" pitchFamily="18" charset="0"/>
                  </a:rPr>
                  <a:t>4</a:t>
                </a:r>
                <a:endParaRPr lang="en-US" altLang="x-none" sz="2000" b="1">
                  <a:latin typeface="Times New Roman" panose="02020603050405020304" pitchFamily="18" charset="0"/>
                </a:endParaRPr>
              </a:p>
            </p:txBody>
          </p:sp>
          <p:sp>
            <p:nvSpPr>
              <p:cNvPr id="23569" name="Line 18">
                <a:extLst>
                  <a:ext uri="{FF2B5EF4-FFF2-40B4-BE49-F238E27FC236}">
                    <a16:creationId xmlns="" xmlns:a16="http://schemas.microsoft.com/office/drawing/2014/main" id="{0F785172-A01B-A94B-A20F-CA85E8E63871}"/>
                  </a:ext>
                </a:extLst>
              </p:cNvPr>
              <p:cNvSpPr>
                <a:spLocks noChangeShapeType="1"/>
              </p:cNvSpPr>
              <p:nvPr/>
            </p:nvSpPr>
            <p:spPr bwMode="auto">
              <a:xfrm>
                <a:off x="1296"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23570" name="Line 19">
                <a:extLst>
                  <a:ext uri="{FF2B5EF4-FFF2-40B4-BE49-F238E27FC236}">
                    <a16:creationId xmlns="" xmlns:a16="http://schemas.microsoft.com/office/drawing/2014/main" id="{5DA4642B-7842-6A4F-B511-77775F3B53E7}"/>
                  </a:ext>
                </a:extLst>
              </p:cNvPr>
              <p:cNvSpPr>
                <a:spLocks noChangeShapeType="1"/>
              </p:cNvSpPr>
              <p:nvPr/>
            </p:nvSpPr>
            <p:spPr bwMode="auto">
              <a:xfrm>
                <a:off x="1872" y="268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23571" name="Rectangle 20">
                <a:extLst>
                  <a:ext uri="{FF2B5EF4-FFF2-40B4-BE49-F238E27FC236}">
                    <a16:creationId xmlns="" xmlns:a16="http://schemas.microsoft.com/office/drawing/2014/main" id="{0CDDACE6-5764-B34A-95BF-90CE38CD761A}"/>
                  </a:ext>
                </a:extLst>
              </p:cNvPr>
              <p:cNvSpPr>
                <a:spLocks noChangeArrowheads="1"/>
              </p:cNvSpPr>
              <p:nvPr/>
            </p:nvSpPr>
            <p:spPr bwMode="auto">
              <a:xfrm>
                <a:off x="528" y="2688"/>
                <a:ext cx="24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2400" b="1"/>
                  <a:t>3</a:t>
                </a:r>
              </a:p>
            </p:txBody>
          </p:sp>
        </p:grpSp>
        <p:sp>
          <p:nvSpPr>
            <p:cNvPr id="23566" name="Text Box 21">
              <a:extLst>
                <a:ext uri="{FF2B5EF4-FFF2-40B4-BE49-F238E27FC236}">
                  <a16:creationId xmlns="" xmlns:a16="http://schemas.microsoft.com/office/drawing/2014/main" id="{5AD961C5-F28A-BC4C-BECA-2EB502FCB0C4}"/>
                </a:ext>
              </a:extLst>
            </p:cNvPr>
            <p:cNvSpPr txBox="1">
              <a:spLocks noChangeArrowheads="1"/>
            </p:cNvSpPr>
            <p:nvPr/>
          </p:nvSpPr>
          <p:spPr bwMode="auto">
            <a:xfrm>
              <a:off x="1248" y="1344"/>
              <a:ext cx="576" cy="2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x-none" b="1"/>
                <a:t> VA</a:t>
              </a:r>
            </a:p>
          </p:txBody>
        </p:sp>
        <p:sp>
          <p:nvSpPr>
            <p:cNvPr id="23567" name="Rectangle 22">
              <a:extLst>
                <a:ext uri="{FF2B5EF4-FFF2-40B4-BE49-F238E27FC236}">
                  <a16:creationId xmlns="" xmlns:a16="http://schemas.microsoft.com/office/drawing/2014/main" id="{41F65633-4B47-EB45-B71F-204CA668CEBC}"/>
                </a:ext>
              </a:extLst>
            </p:cNvPr>
            <p:cNvSpPr>
              <a:spLocks noChangeArrowheads="1"/>
            </p:cNvSpPr>
            <p:nvPr/>
          </p:nvSpPr>
          <p:spPr bwMode="auto">
            <a:xfrm>
              <a:off x="1248" y="1584"/>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2400" b="1">
                  <a:latin typeface="Times New Roman" panose="02020603050405020304" pitchFamily="18" charset="0"/>
                </a:rPr>
                <a:t>HNO</a:t>
              </a:r>
              <a:r>
                <a:rPr lang="en-US" altLang="x-none" sz="2400" b="1" baseline="-25000">
                  <a:latin typeface="Times New Roman" panose="02020603050405020304" pitchFamily="18" charset="0"/>
                </a:rPr>
                <a:t>3</a:t>
              </a:r>
              <a:endParaRPr lang="en-US" altLang="x-none" sz="2400" b="1">
                <a:latin typeface="Times New Roman" panose="02020603050405020304" pitchFamily="18" charset="0"/>
              </a:endParaRPr>
            </a:p>
          </p:txBody>
        </p:sp>
      </p:grpSp>
      <p:sp>
        <p:nvSpPr>
          <p:cNvPr id="24" name="Text Box 23">
            <a:extLst>
              <a:ext uri="{FF2B5EF4-FFF2-40B4-BE49-F238E27FC236}">
                <a16:creationId xmlns="" xmlns:a16="http://schemas.microsoft.com/office/drawing/2014/main" id="{60D74816-8601-BC48-BAF5-3152322FDB01}"/>
              </a:ext>
            </a:extLst>
          </p:cNvPr>
          <p:cNvSpPr txBox="1">
            <a:spLocks noChangeArrowheads="1"/>
          </p:cNvSpPr>
          <p:nvPr/>
        </p:nvSpPr>
        <p:spPr bwMode="auto">
          <a:xfrm>
            <a:off x="4953000" y="533400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400" b="1" dirty="0">
                <a:solidFill>
                  <a:srgbClr val="0000CC"/>
                </a:solidFill>
                <a:latin typeface="Times New Roman" panose="02020603050405020304" pitchFamily="18" charset="0"/>
              </a:rPr>
              <a:t>H</a:t>
            </a:r>
            <a:r>
              <a:rPr lang="en-US" altLang="x-none" sz="2400" b="1" baseline="-25000" dirty="0">
                <a:solidFill>
                  <a:srgbClr val="0000CC"/>
                </a:solidFill>
                <a:latin typeface="Times New Roman" panose="02020603050405020304" pitchFamily="18" charset="0"/>
              </a:rPr>
              <a:t>3</a:t>
            </a:r>
            <a:r>
              <a:rPr lang="en-US" altLang="x-none" sz="2400" b="1" dirty="0">
                <a:solidFill>
                  <a:srgbClr val="0000CC"/>
                </a:solidFill>
                <a:latin typeface="Times New Roman" panose="02020603050405020304" pitchFamily="18" charset="0"/>
              </a:rPr>
              <a:t>PO</a:t>
            </a:r>
            <a:r>
              <a:rPr lang="en-US" altLang="x-none" sz="2400" b="1" baseline="-25000" dirty="0">
                <a:solidFill>
                  <a:srgbClr val="0000CC"/>
                </a:solidFill>
                <a:latin typeface="Times New Roman" panose="02020603050405020304" pitchFamily="18" charset="0"/>
              </a:rPr>
              <a:t>4</a:t>
            </a:r>
            <a:r>
              <a:rPr lang="en-US" altLang="x-none" sz="2400" dirty="0">
                <a:solidFill>
                  <a:srgbClr val="0000CC"/>
                </a:solidFill>
                <a:latin typeface="Times New Roman" panose="02020603050405020304" pitchFamily="18" charset="0"/>
              </a:rPr>
              <a:t> </a:t>
            </a:r>
            <a:r>
              <a:rPr lang="en-US" altLang="x-none" sz="2400" dirty="0" err="1">
                <a:solidFill>
                  <a:srgbClr val="0000CC"/>
                </a:solidFill>
                <a:latin typeface="Times New Roman" panose="02020603050405020304" pitchFamily="18" charset="0"/>
              </a:rPr>
              <a:t>có</a:t>
            </a:r>
            <a:r>
              <a:rPr lang="en-US" altLang="x-none" sz="2400" dirty="0">
                <a:solidFill>
                  <a:srgbClr val="0000CC"/>
                </a:solidFill>
                <a:latin typeface="Times New Roman" panose="02020603050405020304" pitchFamily="18" charset="0"/>
              </a:rPr>
              <a:t> </a:t>
            </a:r>
            <a:r>
              <a:rPr lang="en-US" altLang="x-none" sz="2400" dirty="0" err="1">
                <a:solidFill>
                  <a:srgbClr val="0000CC"/>
                </a:solidFill>
                <a:latin typeface="Times New Roman" panose="02020603050405020304" pitchFamily="18" charset="0"/>
              </a:rPr>
              <a:t>tính</a:t>
            </a:r>
            <a:r>
              <a:rPr lang="en-US" altLang="x-none" sz="2400" dirty="0">
                <a:solidFill>
                  <a:srgbClr val="0000CC"/>
                </a:solidFill>
                <a:latin typeface="Times New Roman" panose="02020603050405020304" pitchFamily="18" charset="0"/>
              </a:rPr>
              <a:t> </a:t>
            </a:r>
            <a:r>
              <a:rPr lang="en-US" altLang="x-none" sz="2400" dirty="0" smtClean="0">
                <a:solidFill>
                  <a:srgbClr val="0000CC"/>
                </a:solidFill>
                <a:latin typeface="Times New Roman" panose="02020603050405020304" pitchFamily="18" charset="0"/>
              </a:rPr>
              <a:t>acid </a:t>
            </a:r>
            <a:r>
              <a:rPr lang="en-US" altLang="x-none" sz="2400" dirty="0" err="1">
                <a:solidFill>
                  <a:srgbClr val="0000CC"/>
                </a:solidFill>
                <a:latin typeface="Times New Roman" panose="02020603050405020304" pitchFamily="18" charset="0"/>
              </a:rPr>
              <a:t>mạnh</a:t>
            </a:r>
            <a:r>
              <a:rPr lang="en-US" altLang="x-none" sz="2400" dirty="0">
                <a:solidFill>
                  <a:srgbClr val="0000CC"/>
                </a:solidFill>
                <a:latin typeface="Times New Roman" panose="02020603050405020304" pitchFamily="18" charset="0"/>
              </a:rPr>
              <a:t>  </a:t>
            </a:r>
            <a:r>
              <a:rPr lang="en-US" altLang="x-none" sz="2400" dirty="0" err="1">
                <a:solidFill>
                  <a:srgbClr val="0000CC"/>
                </a:solidFill>
                <a:latin typeface="Times New Roman" panose="02020603050405020304" pitchFamily="18" charset="0"/>
              </a:rPr>
              <a:t>hơn</a:t>
            </a:r>
            <a:r>
              <a:rPr lang="en-US" altLang="x-none" sz="2400" dirty="0">
                <a:solidFill>
                  <a:srgbClr val="0000CC"/>
                </a:solidFill>
                <a:latin typeface="Times New Roman" panose="02020603050405020304" pitchFamily="18" charset="0"/>
              </a:rPr>
              <a:t>     </a:t>
            </a:r>
            <a:r>
              <a:rPr lang="en-US" altLang="x-none" sz="2400" b="1" dirty="0">
                <a:solidFill>
                  <a:srgbClr val="0000CC"/>
                </a:solidFill>
                <a:latin typeface="Times New Roman" panose="02020603050405020304" pitchFamily="18" charset="0"/>
              </a:rPr>
              <a:t>H</a:t>
            </a:r>
            <a:r>
              <a:rPr lang="en-US" altLang="x-none" sz="2400" b="1" baseline="-25000" dirty="0">
                <a:solidFill>
                  <a:srgbClr val="0000CC"/>
                </a:solidFill>
                <a:latin typeface="Times New Roman" panose="02020603050405020304" pitchFamily="18" charset="0"/>
              </a:rPr>
              <a:t>2</a:t>
            </a:r>
            <a:r>
              <a:rPr lang="en-US" altLang="x-none" sz="2400" b="1" dirty="0">
                <a:solidFill>
                  <a:srgbClr val="0000CC"/>
                </a:solidFill>
                <a:latin typeface="Times New Roman" panose="02020603050405020304" pitchFamily="18" charset="0"/>
              </a:rPr>
              <a:t>SiO</a:t>
            </a:r>
            <a:r>
              <a:rPr lang="en-US" altLang="x-none" sz="2400" b="1" baseline="-25000" dirty="0">
                <a:solidFill>
                  <a:srgbClr val="0000CC"/>
                </a:solidFill>
                <a:latin typeface="Times New Roman" panose="02020603050405020304" pitchFamily="18" charset="0"/>
              </a:rPr>
              <a:t>3</a:t>
            </a:r>
            <a:r>
              <a:rPr lang="en-US" altLang="x-none" sz="2400" dirty="0">
                <a:solidFill>
                  <a:srgbClr val="0000CC"/>
                </a:solidFill>
                <a:latin typeface="Times New Roman" panose="02020603050405020304" pitchFamily="18" charset="0"/>
              </a:rPr>
              <a:t>  </a:t>
            </a:r>
            <a:r>
              <a:rPr lang="en-US" altLang="x-none" sz="2400" dirty="0" err="1">
                <a:solidFill>
                  <a:srgbClr val="0000CC"/>
                </a:solidFill>
                <a:latin typeface="Times New Roman" panose="02020603050405020304" pitchFamily="18" charset="0"/>
              </a:rPr>
              <a:t>nhưng</a:t>
            </a:r>
            <a:r>
              <a:rPr lang="en-US" altLang="x-none" sz="2400" dirty="0">
                <a:solidFill>
                  <a:srgbClr val="0000CC"/>
                </a:solidFill>
                <a:latin typeface="Times New Roman" panose="02020603050405020304" pitchFamily="18" charset="0"/>
              </a:rPr>
              <a:t> </a:t>
            </a:r>
            <a:r>
              <a:rPr lang="en-US" altLang="x-none" sz="2400" dirty="0" err="1">
                <a:solidFill>
                  <a:srgbClr val="0000CC"/>
                </a:solidFill>
                <a:latin typeface="Times New Roman" panose="02020603050405020304" pitchFamily="18" charset="0"/>
              </a:rPr>
              <a:t>yếu</a:t>
            </a:r>
            <a:r>
              <a:rPr lang="en-US" altLang="x-none" sz="2400" dirty="0">
                <a:solidFill>
                  <a:srgbClr val="0000CC"/>
                </a:solidFill>
                <a:latin typeface="Times New Roman" panose="02020603050405020304" pitchFamily="18" charset="0"/>
              </a:rPr>
              <a:t> </a:t>
            </a:r>
            <a:r>
              <a:rPr lang="en-US" altLang="x-none" sz="2400" dirty="0" err="1">
                <a:solidFill>
                  <a:srgbClr val="0000CC"/>
                </a:solidFill>
                <a:latin typeface="Times New Roman" panose="02020603050405020304" pitchFamily="18" charset="0"/>
              </a:rPr>
              <a:t>hơn</a:t>
            </a:r>
            <a:r>
              <a:rPr lang="en-US" altLang="x-none" sz="2400" dirty="0">
                <a:solidFill>
                  <a:srgbClr val="0000CC"/>
                </a:solidFill>
                <a:latin typeface="Times New Roman" panose="02020603050405020304" pitchFamily="18" charset="0"/>
              </a:rPr>
              <a:t> </a:t>
            </a:r>
            <a:r>
              <a:rPr lang="en-US" altLang="x-none" sz="2400" b="1" dirty="0">
                <a:solidFill>
                  <a:srgbClr val="0000CC"/>
                </a:solidFill>
                <a:latin typeface="Times New Roman" panose="02020603050405020304" pitchFamily="18" charset="0"/>
              </a:rPr>
              <a:t>HNO</a:t>
            </a:r>
            <a:r>
              <a:rPr lang="en-US" altLang="x-none" sz="2400" baseline="-25000" dirty="0">
                <a:solidFill>
                  <a:srgbClr val="0000CC"/>
                </a:solidFill>
                <a:latin typeface="Times New Roman" panose="02020603050405020304" pitchFamily="18" charset="0"/>
              </a:rPr>
              <a:t>3</a:t>
            </a:r>
            <a:r>
              <a:rPr lang="en-US" altLang="x-none" sz="2400" dirty="0">
                <a:solidFill>
                  <a:srgbClr val="0000CC"/>
                </a:solidFill>
                <a:latin typeface="Times New Roman" panose="02020603050405020304" pitchFamily="18" charset="0"/>
              </a:rPr>
              <a:t> </a:t>
            </a:r>
            <a:r>
              <a:rPr lang="en-US" altLang="x-none" sz="2400" dirty="0" err="1">
                <a:solidFill>
                  <a:srgbClr val="0000CC"/>
                </a:solidFill>
                <a:latin typeface="Times New Roman" panose="02020603050405020304" pitchFamily="18" charset="0"/>
              </a:rPr>
              <a:t>và</a:t>
            </a:r>
            <a:r>
              <a:rPr lang="en-US" altLang="x-none" sz="2400" dirty="0">
                <a:solidFill>
                  <a:srgbClr val="0000CC"/>
                </a:solidFill>
                <a:latin typeface="Times New Roman" panose="02020603050405020304" pitchFamily="18" charset="0"/>
              </a:rPr>
              <a:t> </a:t>
            </a:r>
            <a:r>
              <a:rPr lang="en-US" altLang="x-none" sz="2400" b="1" dirty="0">
                <a:solidFill>
                  <a:srgbClr val="0000CC"/>
                </a:solidFill>
                <a:latin typeface="Times New Roman" panose="02020603050405020304" pitchFamily="18" charset="0"/>
              </a:rPr>
              <a:t>H</a:t>
            </a:r>
            <a:r>
              <a:rPr lang="en-US" altLang="x-none" sz="2400" b="1" baseline="-25000" dirty="0">
                <a:solidFill>
                  <a:srgbClr val="0000CC"/>
                </a:solidFill>
                <a:latin typeface="Times New Roman" panose="02020603050405020304" pitchFamily="18" charset="0"/>
              </a:rPr>
              <a:t>2</a:t>
            </a:r>
            <a:r>
              <a:rPr lang="en-US" altLang="x-none" sz="2400" b="1" dirty="0">
                <a:solidFill>
                  <a:srgbClr val="0000CC"/>
                </a:solidFill>
                <a:latin typeface="Times New Roman" panose="02020603050405020304" pitchFamily="18" charset="0"/>
              </a:rPr>
              <a:t>SO</a:t>
            </a:r>
            <a:r>
              <a:rPr lang="en-US" altLang="x-none" sz="2400" b="1" baseline="-25000" dirty="0">
                <a:solidFill>
                  <a:srgbClr val="0000CC"/>
                </a:solidFill>
                <a:latin typeface="Times New Roman" panose="02020603050405020304" pitchFamily="18" charset="0"/>
              </a:rPr>
              <a:t>4</a:t>
            </a:r>
            <a:endParaRPr lang="en-US" altLang="x-none" sz="2400" b="1" dirty="0">
              <a:solidFill>
                <a:srgbClr val="0000CC"/>
              </a:solidFill>
              <a:latin typeface="Times New Roman" panose="02020603050405020304" pitchFamily="18" charset="0"/>
            </a:endParaRPr>
          </a:p>
        </p:txBody>
      </p:sp>
      <p:sp>
        <p:nvSpPr>
          <p:cNvPr id="25" name="AutoShape 24">
            <a:extLst>
              <a:ext uri="{FF2B5EF4-FFF2-40B4-BE49-F238E27FC236}">
                <a16:creationId xmlns="" xmlns:a16="http://schemas.microsoft.com/office/drawing/2014/main" id="{41A6E0FD-9A75-2F45-812D-577A3668D5DA}"/>
              </a:ext>
            </a:extLst>
          </p:cNvPr>
          <p:cNvSpPr>
            <a:spLocks noChangeArrowheads="1"/>
          </p:cNvSpPr>
          <p:nvPr/>
        </p:nvSpPr>
        <p:spPr bwMode="auto">
          <a:xfrm>
            <a:off x="4191000" y="6000750"/>
            <a:ext cx="685800" cy="152400"/>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x-none"/>
          </a:p>
        </p:txBody>
      </p:sp>
      <p:sp>
        <p:nvSpPr>
          <p:cNvPr id="26" name="AutoShape 25">
            <a:extLst>
              <a:ext uri="{FF2B5EF4-FFF2-40B4-BE49-F238E27FC236}">
                <a16:creationId xmlns="" xmlns:a16="http://schemas.microsoft.com/office/drawing/2014/main" id="{21AA7D61-57F2-1B49-A616-0CE241A5BCA4}"/>
              </a:ext>
            </a:extLst>
          </p:cNvPr>
          <p:cNvSpPr>
            <a:spLocks noChangeArrowheads="1"/>
          </p:cNvSpPr>
          <p:nvPr/>
        </p:nvSpPr>
        <p:spPr bwMode="auto">
          <a:xfrm rot="5400000">
            <a:off x="3429000" y="3276600"/>
            <a:ext cx="2667000"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b="1" dirty="0" err="1">
                <a:latin typeface="Times New Roman" panose="02020603050405020304" pitchFamily="18" charset="0"/>
              </a:rPr>
              <a:t>Tính</a:t>
            </a:r>
            <a:r>
              <a:rPr lang="en-US" altLang="x-none" b="1" dirty="0">
                <a:latin typeface="Times New Roman" panose="02020603050405020304" pitchFamily="18" charset="0"/>
              </a:rPr>
              <a:t> </a:t>
            </a:r>
            <a:r>
              <a:rPr lang="en-US" altLang="x-none" b="1" u="sng" dirty="0" smtClean="0">
                <a:solidFill>
                  <a:srgbClr val="FF0000"/>
                </a:solidFill>
                <a:latin typeface="Times New Roman" panose="02020603050405020304" pitchFamily="18" charset="0"/>
              </a:rPr>
              <a:t>acid </a:t>
            </a:r>
            <a:r>
              <a:rPr lang="en-US" altLang="x-none" b="1" dirty="0" err="1">
                <a:latin typeface="Times New Roman" panose="02020603050405020304" pitchFamily="18" charset="0"/>
              </a:rPr>
              <a:t>giảm</a:t>
            </a:r>
            <a:r>
              <a:rPr lang="en-US" altLang="x-none" b="1" dirty="0">
                <a:latin typeface="Times New Roman" panose="02020603050405020304" pitchFamily="18" charset="0"/>
              </a:rPr>
              <a:t> </a:t>
            </a:r>
            <a:r>
              <a:rPr lang="en-US" altLang="x-none" b="1" dirty="0" err="1">
                <a:latin typeface="Times New Roman" panose="02020603050405020304" pitchFamily="18" charset="0"/>
              </a:rPr>
              <a:t>dần</a:t>
            </a:r>
            <a:endParaRPr lang="en-US" altLang="x-none" b="1" dirty="0">
              <a:latin typeface="Times New Roman" panose="02020603050405020304" pitchFamily="18" charset="0"/>
            </a:endParaRPr>
          </a:p>
        </p:txBody>
      </p:sp>
      <p:sp>
        <p:nvSpPr>
          <p:cNvPr id="27" name="AutoShape 26">
            <a:extLst>
              <a:ext uri="{FF2B5EF4-FFF2-40B4-BE49-F238E27FC236}">
                <a16:creationId xmlns="" xmlns:a16="http://schemas.microsoft.com/office/drawing/2014/main" id="{097BB233-A069-744C-9E58-30BB16540DCF}"/>
              </a:ext>
            </a:extLst>
          </p:cNvPr>
          <p:cNvSpPr>
            <a:spLocks noChangeArrowheads="1"/>
          </p:cNvSpPr>
          <p:nvPr/>
        </p:nvSpPr>
        <p:spPr bwMode="auto">
          <a:xfrm>
            <a:off x="5562600" y="4648200"/>
            <a:ext cx="2667000" cy="6858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b="1" dirty="0" err="1">
                <a:latin typeface="Times New Roman" panose="02020603050405020304" pitchFamily="18" charset="0"/>
              </a:rPr>
              <a:t>Tính</a:t>
            </a:r>
            <a:r>
              <a:rPr lang="en-US" altLang="x-none" b="1" u="sng" dirty="0">
                <a:latin typeface="Times New Roman" panose="02020603050405020304" pitchFamily="18" charset="0"/>
              </a:rPr>
              <a:t> </a:t>
            </a:r>
            <a:r>
              <a:rPr lang="en-US" altLang="x-none" b="1" u="sng" dirty="0" smtClean="0">
                <a:solidFill>
                  <a:srgbClr val="FF0000"/>
                </a:solidFill>
                <a:latin typeface="Times New Roman" panose="02020603050405020304" pitchFamily="18" charset="0"/>
              </a:rPr>
              <a:t>acid</a:t>
            </a:r>
            <a:r>
              <a:rPr lang="en-US" altLang="x-none" b="1" dirty="0" smtClean="0">
                <a:solidFill>
                  <a:srgbClr val="FF0000"/>
                </a:solidFill>
                <a:latin typeface="Times New Roman" panose="02020603050405020304" pitchFamily="18" charset="0"/>
              </a:rPr>
              <a:t> </a:t>
            </a:r>
            <a:r>
              <a:rPr lang="en-US" altLang="x-none" b="1" dirty="0" err="1">
                <a:latin typeface="Times New Roman" panose="02020603050405020304" pitchFamily="18" charset="0"/>
              </a:rPr>
              <a:t>tăng</a:t>
            </a:r>
            <a:r>
              <a:rPr lang="en-US" altLang="x-none" b="1" dirty="0">
                <a:latin typeface="Times New Roman" panose="02020603050405020304" pitchFamily="18" charset="0"/>
              </a:rPr>
              <a:t> </a:t>
            </a:r>
            <a:r>
              <a:rPr lang="en-US" altLang="x-none" b="1" dirty="0" err="1">
                <a:latin typeface="Times New Roman" panose="02020603050405020304" pitchFamily="18" charset="0"/>
              </a:rPr>
              <a:t>dần</a:t>
            </a:r>
            <a:endParaRPr lang="en-US" altLang="x-none"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par>
                                <p:cTn id="8" presetID="4"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ou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out)">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0" presetClass="entr" presetSubtype="0" fill="hold" grpId="0" nodeType="clickEffect">
                                  <p:stCondLst>
                                    <p:cond delay="0"/>
                                  </p:stCondLst>
                                  <p:iterate type="lt">
                                    <p:tmPct val="10000"/>
                                  </p:iterate>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animBg="1"/>
      <p:bldP spid="15" grpId="0"/>
      <p:bldP spid="24" grpId="0"/>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14400" y="762000"/>
            <a:ext cx="746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Hãy nêu xu hướng biến đổi tính chất của các nguyên tố, đơn chất và hợp chất trong bảng tuần hoàn để minh họa nội dung của định luật tuần hoàn?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05677769"/>
              </p:ext>
            </p:extLst>
          </p:nvPr>
        </p:nvGraphicFramePr>
        <p:xfrm>
          <a:off x="762000" y="2286000"/>
          <a:ext cx="7772400" cy="2926080"/>
        </p:xfrm>
        <a:graphic>
          <a:graphicData uri="http://schemas.openxmlformats.org/drawingml/2006/table">
            <a:tbl>
              <a:tblPr firstRow="1" firstCol="1" lastRow="1" lastCol="1" bandRow="1" bandCol="1"/>
              <a:tblGrid>
                <a:gridCol w="2601581"/>
                <a:gridCol w="2448963"/>
                <a:gridCol w="2721856"/>
              </a:tblGrid>
              <a:tr h="0">
                <a:tc>
                  <a:txBody>
                    <a:bodyPr/>
                    <a:lstStyle/>
                    <a:p>
                      <a:pPr algn="ctr">
                        <a:spcAft>
                          <a:spcPts val="0"/>
                        </a:spcAft>
                      </a:pPr>
                      <a:r>
                        <a:rPr lang="nb-NO" sz="2400" b="1" dirty="0">
                          <a:effectLst/>
                          <a:latin typeface="Times New Roman"/>
                          <a:ea typeface="Times New Roman"/>
                        </a:rPr>
                        <a:t>Tính chất</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nb-NO" sz="2400" b="1" dirty="0">
                          <a:effectLst/>
                          <a:latin typeface="Times New Roman"/>
                          <a:ea typeface="Times New Roman"/>
                        </a:rPr>
                        <a:t>Xu hướng biến đổi trong chu kì</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nb-NO" sz="2400" b="1" dirty="0">
                          <a:effectLst/>
                          <a:latin typeface="Times New Roman"/>
                          <a:ea typeface="Times New Roman"/>
                        </a:rPr>
                        <a:t>Xu hướng biến đổi trong </a:t>
                      </a:r>
                      <a:r>
                        <a:rPr lang="nb-NO" sz="2400" b="1" dirty="0" smtClean="0">
                          <a:effectLst/>
                          <a:latin typeface="Times New Roman"/>
                          <a:ea typeface="Times New Roman"/>
                        </a:rPr>
                        <a:t>nhóm A</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ctr">
                        <a:spcAft>
                          <a:spcPts val="0"/>
                        </a:spcAft>
                      </a:pPr>
                      <a:r>
                        <a:rPr lang="nb-NO" sz="2400">
                          <a:effectLst/>
                          <a:latin typeface="Times New Roman"/>
                          <a:ea typeface="Times New Roman"/>
                        </a:rPr>
                        <a:t>Bán kính nguyên tử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a:effectLst/>
                          <a:latin typeface="Times New Roman"/>
                          <a:ea typeface="Times New Roman"/>
                        </a:rPr>
                        <a:t>Độ âm điện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a:effectLst/>
                          <a:latin typeface="Times New Roman"/>
                          <a:ea typeface="Times New Roman"/>
                        </a:rPr>
                        <a:t>Tính kim loại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a:effectLst/>
                          <a:latin typeface="Times New Roman"/>
                          <a:ea typeface="Times New Roman"/>
                        </a:rPr>
                        <a:t>Tính phi kim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a:effectLst/>
                          <a:latin typeface="Times New Roman"/>
                          <a:ea typeface="Times New Roman"/>
                        </a:rPr>
                        <a:t> </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a:effectLst/>
                          <a:latin typeface="Times New Roman"/>
                          <a:ea typeface="Times New Roman"/>
                        </a:rPr>
                        <a:t>Tính acid</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dirty="0">
                          <a:effectLst/>
                          <a:latin typeface="Times New Roman"/>
                          <a:ea typeface="Times New Roman"/>
                        </a:rPr>
                        <a:t>Tính base</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5077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1B11FEDD-D8E0-B646-8C98-15AAA22AC808}"/>
              </a:ext>
            </a:extLst>
          </p:cNvPr>
          <p:cNvPicPr preferRelativeResize="0">
            <a:picLocks noChangeAspect="1" noChangeArrowheads="1"/>
          </p:cNvPicPr>
          <p:nvPr/>
        </p:nvPicPr>
        <p:blipFill>
          <a:blip r:embed="rId2"/>
          <a:srcRect/>
          <a:stretch>
            <a:fillRect/>
          </a:stretch>
        </p:blipFill>
        <p:spPr bwMode="auto">
          <a:xfrm>
            <a:off x="-38100" y="177855"/>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4" name="Text Box 3">
            <a:extLst>
              <a:ext uri="{FF2B5EF4-FFF2-40B4-BE49-F238E27FC236}">
                <a16:creationId xmlns="" xmlns:a16="http://schemas.microsoft.com/office/drawing/2014/main" id="{BE26A183-5CB1-8B49-8ED0-B4D966EEC9C8}"/>
              </a:ext>
            </a:extLst>
          </p:cNvPr>
          <p:cNvSpPr txBox="1">
            <a:spLocks noChangeArrowheads="1"/>
          </p:cNvSpPr>
          <p:nvPr/>
        </p:nvSpPr>
        <p:spPr bwMode="auto">
          <a:xfrm>
            <a:off x="-38100" y="127337"/>
            <a:ext cx="9182100" cy="1015663"/>
          </a:xfrm>
          <a:prstGeom prst="rect">
            <a:avLst/>
          </a:prstGeom>
          <a:solidFill>
            <a:srgbClr val="9437FF"/>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3200" b="1" i="1" dirty="0" err="1">
                <a:solidFill>
                  <a:schemeClr val="bg1"/>
                </a:solidFill>
                <a:latin typeface="Times New Roman" panose="02020603050405020304" pitchFamily="18" charset="0"/>
              </a:rPr>
              <a:t>Ví</a:t>
            </a:r>
            <a:r>
              <a:rPr lang="en-US" altLang="x-none" sz="3200" b="1" i="1" dirty="0">
                <a:solidFill>
                  <a:schemeClr val="bg1"/>
                </a:solidFill>
                <a:latin typeface="Times New Roman" panose="02020603050405020304" pitchFamily="18" charset="0"/>
              </a:rPr>
              <a:t> </a:t>
            </a:r>
            <a:r>
              <a:rPr lang="en-US" altLang="x-none" sz="3200" b="1" i="1" dirty="0" err="1">
                <a:solidFill>
                  <a:schemeClr val="bg1"/>
                </a:solidFill>
                <a:latin typeface="Times New Roman" panose="02020603050405020304" pitchFamily="18" charset="0"/>
              </a:rPr>
              <a:t>dụ</a:t>
            </a:r>
            <a:r>
              <a:rPr lang="en-US" altLang="x-none" sz="3200" b="1" i="1" dirty="0">
                <a:solidFill>
                  <a:schemeClr val="bg1"/>
                </a:solidFill>
                <a:latin typeface="Times New Roman" panose="02020603050405020304" pitchFamily="18" charset="0"/>
              </a:rPr>
              <a:t> : </a:t>
            </a:r>
            <a:r>
              <a:rPr lang="en-US" altLang="x-none" sz="2800" b="1" i="1" dirty="0">
                <a:solidFill>
                  <a:schemeClr val="bg1"/>
                </a:solidFill>
                <a:latin typeface="Times New Roman" panose="02020603050405020304" pitchFamily="18" charset="0"/>
              </a:rPr>
              <a:t>So </a:t>
            </a:r>
            <a:r>
              <a:rPr lang="en-US" altLang="x-none" sz="2800" b="1" i="1" dirty="0" err="1">
                <a:solidFill>
                  <a:schemeClr val="bg1"/>
                </a:solidFill>
                <a:latin typeface="Times New Roman" panose="02020603050405020304" pitchFamily="18" charset="0"/>
              </a:rPr>
              <a:t>sánh</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tính</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chất</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hoá</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học</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của</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nguyên</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tố</a:t>
            </a:r>
            <a:r>
              <a:rPr lang="en-US" altLang="x-none" sz="2800" b="1" i="1" dirty="0">
                <a:solidFill>
                  <a:schemeClr val="bg1"/>
                </a:solidFill>
                <a:latin typeface="Times New Roman" panose="02020603050405020304" pitchFamily="18" charset="0"/>
              </a:rPr>
              <a:t> </a:t>
            </a:r>
            <a:r>
              <a:rPr lang="en-US" altLang="x-none" sz="2800" b="1" dirty="0">
                <a:solidFill>
                  <a:schemeClr val="bg1"/>
                </a:solidFill>
                <a:latin typeface="Times New Roman" panose="02020603050405020304" pitchFamily="18" charset="0"/>
              </a:rPr>
              <a:t>Na</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với</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các</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nguyên</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tố</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lân</a:t>
            </a:r>
            <a:r>
              <a:rPr lang="en-US" altLang="x-none" sz="2800" b="1" i="1" dirty="0">
                <a:solidFill>
                  <a:schemeClr val="bg1"/>
                </a:solidFill>
                <a:latin typeface="Times New Roman" panose="02020603050405020304" pitchFamily="18" charset="0"/>
              </a:rPr>
              <a:t> </a:t>
            </a:r>
            <a:r>
              <a:rPr lang="en-US" altLang="x-none" sz="2800" b="1" i="1" dirty="0" err="1">
                <a:solidFill>
                  <a:schemeClr val="bg1"/>
                </a:solidFill>
                <a:latin typeface="Times New Roman" panose="02020603050405020304" pitchFamily="18" charset="0"/>
              </a:rPr>
              <a:t>cận</a:t>
            </a:r>
            <a:endParaRPr lang="en-US" altLang="x-none" sz="3200" b="1" i="1" dirty="0">
              <a:solidFill>
                <a:schemeClr val="bg1"/>
              </a:solidFill>
              <a:latin typeface="Times New Roman" panose="02020603050405020304" pitchFamily="18" charset="0"/>
            </a:endParaRPr>
          </a:p>
        </p:txBody>
      </p:sp>
      <p:sp>
        <p:nvSpPr>
          <p:cNvPr id="5" name="AutoShape 4">
            <a:extLst>
              <a:ext uri="{FF2B5EF4-FFF2-40B4-BE49-F238E27FC236}">
                <a16:creationId xmlns="" xmlns:a16="http://schemas.microsoft.com/office/drawing/2014/main" id="{D2D4B2AA-E9C7-8341-A8FA-B2EC5A2A5E8B}"/>
              </a:ext>
            </a:extLst>
          </p:cNvPr>
          <p:cNvSpPr>
            <a:spLocks noChangeArrowheads="1"/>
          </p:cNvSpPr>
          <p:nvPr/>
        </p:nvSpPr>
        <p:spPr bwMode="auto">
          <a:xfrm rot="5400000">
            <a:off x="-809625" y="2726271"/>
            <a:ext cx="2514600" cy="476250"/>
          </a:xfrm>
          <a:prstGeom prst="rightArrow">
            <a:avLst>
              <a:gd name="adj1" fmla="val 50000"/>
              <a:gd name="adj2" fmla="val 97222"/>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b="1" dirty="0" err="1">
                <a:latin typeface="Times New Roman" panose="02020603050405020304" pitchFamily="18" charset="0"/>
              </a:rPr>
              <a:t>Tính</a:t>
            </a:r>
            <a:r>
              <a:rPr lang="en-US" altLang="x-none" b="1" dirty="0">
                <a:latin typeface="Times New Roman" panose="02020603050405020304" pitchFamily="18" charset="0"/>
              </a:rPr>
              <a:t> </a:t>
            </a:r>
            <a:r>
              <a:rPr lang="en-US" altLang="x-none" b="1" u="sng" dirty="0">
                <a:solidFill>
                  <a:srgbClr val="FF0000"/>
                </a:solidFill>
                <a:latin typeface="Times New Roman" panose="02020603050405020304" pitchFamily="18" charset="0"/>
              </a:rPr>
              <a:t> </a:t>
            </a:r>
            <a:r>
              <a:rPr lang="en-US" altLang="x-none" b="1" u="sng" dirty="0" err="1">
                <a:solidFill>
                  <a:srgbClr val="FF0000"/>
                </a:solidFill>
                <a:latin typeface="Times New Roman" panose="02020603050405020304" pitchFamily="18" charset="0"/>
              </a:rPr>
              <a:t>kim</a:t>
            </a:r>
            <a:r>
              <a:rPr lang="en-US" altLang="x-none" b="1" u="sng" dirty="0">
                <a:solidFill>
                  <a:srgbClr val="FF0000"/>
                </a:solidFill>
                <a:latin typeface="Times New Roman" panose="02020603050405020304" pitchFamily="18" charset="0"/>
              </a:rPr>
              <a:t> </a:t>
            </a:r>
            <a:r>
              <a:rPr lang="en-US" altLang="x-none" b="1" u="sng" dirty="0" err="1">
                <a:solidFill>
                  <a:srgbClr val="FF0000"/>
                </a:solidFill>
                <a:latin typeface="Times New Roman" panose="02020603050405020304" pitchFamily="18" charset="0"/>
              </a:rPr>
              <a:t>loại</a:t>
            </a:r>
            <a:r>
              <a:rPr lang="en-US" altLang="x-none" b="1" u="sng" dirty="0">
                <a:solidFill>
                  <a:srgbClr val="FF0000"/>
                </a:solidFill>
                <a:latin typeface="Times New Roman" panose="02020603050405020304" pitchFamily="18" charset="0"/>
              </a:rPr>
              <a:t> </a:t>
            </a:r>
            <a:r>
              <a:rPr lang="en-US" altLang="x-none" b="1" dirty="0">
                <a:latin typeface="Times New Roman" panose="02020603050405020304" pitchFamily="18" charset="0"/>
              </a:rPr>
              <a:t> </a:t>
            </a:r>
            <a:r>
              <a:rPr lang="en-US" altLang="x-none" b="1" dirty="0" err="1">
                <a:latin typeface="Times New Roman" panose="02020603050405020304" pitchFamily="18" charset="0"/>
              </a:rPr>
              <a:t>tăng</a:t>
            </a:r>
            <a:r>
              <a:rPr lang="en-US" altLang="x-none" b="1" dirty="0">
                <a:latin typeface="Times New Roman" panose="02020603050405020304" pitchFamily="18" charset="0"/>
              </a:rPr>
              <a:t> </a:t>
            </a:r>
            <a:r>
              <a:rPr lang="en-US" altLang="x-none" b="1" dirty="0" err="1">
                <a:latin typeface="Times New Roman" panose="02020603050405020304" pitchFamily="18" charset="0"/>
              </a:rPr>
              <a:t>dần</a:t>
            </a:r>
            <a:endParaRPr lang="en-US" altLang="x-none" b="1" dirty="0">
              <a:latin typeface="Times New Roman" panose="02020603050405020304" pitchFamily="18" charset="0"/>
            </a:endParaRPr>
          </a:p>
        </p:txBody>
      </p:sp>
      <p:grpSp>
        <p:nvGrpSpPr>
          <p:cNvPr id="3" name="Group 5">
            <a:extLst>
              <a:ext uri="{FF2B5EF4-FFF2-40B4-BE49-F238E27FC236}">
                <a16:creationId xmlns="" xmlns:a16="http://schemas.microsoft.com/office/drawing/2014/main" id="{4AE6EE7B-0537-1549-B21F-62D72ACEE2FF}"/>
              </a:ext>
            </a:extLst>
          </p:cNvPr>
          <p:cNvGrpSpPr>
            <a:grpSpLocks/>
          </p:cNvGrpSpPr>
          <p:nvPr/>
        </p:nvGrpSpPr>
        <p:grpSpPr bwMode="auto">
          <a:xfrm>
            <a:off x="990600" y="1783296"/>
            <a:ext cx="3086100" cy="2133600"/>
            <a:chOff x="480" y="1350"/>
            <a:chExt cx="1944" cy="1392"/>
          </a:xfrm>
        </p:grpSpPr>
        <p:grpSp>
          <p:nvGrpSpPr>
            <p:cNvPr id="23572" name="Group 6">
              <a:extLst>
                <a:ext uri="{FF2B5EF4-FFF2-40B4-BE49-F238E27FC236}">
                  <a16:creationId xmlns="" xmlns:a16="http://schemas.microsoft.com/office/drawing/2014/main" id="{B7BF56F7-5B48-AE4D-96BA-9B08C68E1655}"/>
                </a:ext>
              </a:extLst>
            </p:cNvPr>
            <p:cNvGrpSpPr>
              <a:grpSpLocks/>
            </p:cNvGrpSpPr>
            <p:nvPr/>
          </p:nvGrpSpPr>
          <p:grpSpPr bwMode="auto">
            <a:xfrm>
              <a:off x="480" y="2160"/>
              <a:ext cx="804" cy="582"/>
              <a:chOff x="528" y="2688"/>
              <a:chExt cx="804" cy="582"/>
            </a:xfrm>
          </p:grpSpPr>
          <p:sp>
            <p:nvSpPr>
              <p:cNvPr id="23575" name="Rectangle 7">
                <a:extLst>
                  <a:ext uri="{FF2B5EF4-FFF2-40B4-BE49-F238E27FC236}">
                    <a16:creationId xmlns="" xmlns:a16="http://schemas.microsoft.com/office/drawing/2014/main" id="{539BD82E-0EEE-3447-86E1-E9654E1F4F4D}"/>
                  </a:ext>
                </a:extLst>
              </p:cNvPr>
              <p:cNvSpPr>
                <a:spLocks noChangeArrowheads="1"/>
              </p:cNvSpPr>
              <p:nvPr/>
            </p:nvSpPr>
            <p:spPr bwMode="auto">
              <a:xfrm>
                <a:off x="768" y="2694"/>
                <a:ext cx="564"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3200" b="1" dirty="0">
                    <a:latin typeface="Times New Roman" panose="02020603050405020304" pitchFamily="18" charset="0"/>
                  </a:rPr>
                  <a:t>K </a:t>
                </a:r>
                <a:r>
                  <a:rPr lang="en-US" altLang="x-none" dirty="0"/>
                  <a:t>       </a:t>
                </a:r>
                <a:r>
                  <a:rPr lang="en-US" altLang="x-none" b="1" dirty="0">
                    <a:latin typeface="Times New Roman" panose="02020603050405020304" pitchFamily="18" charset="0"/>
                  </a:rPr>
                  <a:t> </a:t>
                </a:r>
                <a:r>
                  <a:rPr lang="en-US" altLang="x-none" b="1" dirty="0"/>
                  <a:t>  </a:t>
                </a:r>
                <a:r>
                  <a:rPr lang="en-US" altLang="x-none" dirty="0"/>
                  <a:t>          </a:t>
                </a:r>
                <a:endParaRPr lang="en-US" altLang="x-none" sz="3200" b="1" dirty="0">
                  <a:latin typeface="Times New Roman" panose="02020603050405020304" pitchFamily="18" charset="0"/>
                </a:endParaRPr>
              </a:p>
            </p:txBody>
          </p:sp>
          <p:sp>
            <p:nvSpPr>
              <p:cNvPr id="23576" name="Line 8">
                <a:extLst>
                  <a:ext uri="{FF2B5EF4-FFF2-40B4-BE49-F238E27FC236}">
                    <a16:creationId xmlns="" xmlns:a16="http://schemas.microsoft.com/office/drawing/2014/main" id="{C5C545D4-D65D-7A46-8F4C-A8423ACB3A4D}"/>
                  </a:ext>
                </a:extLst>
              </p:cNvPr>
              <p:cNvSpPr>
                <a:spLocks noChangeShapeType="1"/>
              </p:cNvSpPr>
              <p:nvPr/>
            </p:nvSpPr>
            <p:spPr bwMode="auto">
              <a:xfrm>
                <a:off x="1328" y="2694"/>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23578" name="Rectangle 10">
                <a:extLst>
                  <a:ext uri="{FF2B5EF4-FFF2-40B4-BE49-F238E27FC236}">
                    <a16:creationId xmlns="" xmlns:a16="http://schemas.microsoft.com/office/drawing/2014/main" id="{A3BD3E34-6FCF-504B-A6D3-CCA8EC6C097A}"/>
                  </a:ext>
                </a:extLst>
              </p:cNvPr>
              <p:cNvSpPr>
                <a:spLocks noChangeArrowheads="1"/>
              </p:cNvSpPr>
              <p:nvPr/>
            </p:nvSpPr>
            <p:spPr bwMode="auto">
              <a:xfrm>
                <a:off x="528" y="2688"/>
                <a:ext cx="24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2400" b="1" dirty="0"/>
                  <a:t>4</a:t>
                </a:r>
              </a:p>
            </p:txBody>
          </p:sp>
        </p:grpSp>
        <p:sp>
          <p:nvSpPr>
            <p:cNvPr id="23573" name="Text Box 11">
              <a:extLst>
                <a:ext uri="{FF2B5EF4-FFF2-40B4-BE49-F238E27FC236}">
                  <a16:creationId xmlns="" xmlns:a16="http://schemas.microsoft.com/office/drawing/2014/main" id="{F134527F-25B7-A54A-95D2-E5080FA2BDF9}"/>
                </a:ext>
              </a:extLst>
            </p:cNvPr>
            <p:cNvSpPr txBox="1">
              <a:spLocks noChangeArrowheads="1"/>
            </p:cNvSpPr>
            <p:nvPr/>
          </p:nvSpPr>
          <p:spPr bwMode="auto">
            <a:xfrm>
              <a:off x="704" y="1350"/>
              <a:ext cx="576"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x-none" b="1" dirty="0"/>
                <a:t> IA</a:t>
              </a:r>
            </a:p>
          </p:txBody>
        </p:sp>
        <p:sp>
          <p:nvSpPr>
            <p:cNvPr id="23574" name="Rectangle 12">
              <a:extLst>
                <a:ext uri="{FF2B5EF4-FFF2-40B4-BE49-F238E27FC236}">
                  <a16:creationId xmlns="" xmlns:a16="http://schemas.microsoft.com/office/drawing/2014/main" id="{A2185E72-58E7-F849-A0BA-F091C4E5810A}"/>
                </a:ext>
              </a:extLst>
            </p:cNvPr>
            <p:cNvSpPr>
              <a:spLocks noChangeArrowheads="1"/>
            </p:cNvSpPr>
            <p:nvPr/>
          </p:nvSpPr>
          <p:spPr bwMode="auto">
            <a:xfrm>
              <a:off x="704" y="1584"/>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3200" b="1" dirty="0">
                  <a:latin typeface="Times New Roman" panose="02020603050405020304" pitchFamily="18" charset="0"/>
                </a:rPr>
                <a:t>Na</a:t>
              </a:r>
            </a:p>
          </p:txBody>
        </p:sp>
        <p:sp>
          <p:nvSpPr>
            <p:cNvPr id="28" name="Rectangle 12">
              <a:extLst>
                <a:ext uri="{FF2B5EF4-FFF2-40B4-BE49-F238E27FC236}">
                  <a16:creationId xmlns="" xmlns:a16="http://schemas.microsoft.com/office/drawing/2014/main" id="{1B061B25-AE55-7C48-87B0-704E675991D1}"/>
                </a:ext>
              </a:extLst>
            </p:cNvPr>
            <p:cNvSpPr>
              <a:spLocks noChangeArrowheads="1"/>
            </p:cNvSpPr>
            <p:nvPr/>
          </p:nvSpPr>
          <p:spPr bwMode="auto">
            <a:xfrm>
              <a:off x="1284" y="1592"/>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3200" b="1" dirty="0">
                  <a:latin typeface="Times New Roman" panose="02020603050405020304" pitchFamily="18" charset="0"/>
                </a:rPr>
                <a:t>Mg</a:t>
              </a:r>
            </a:p>
          </p:txBody>
        </p:sp>
        <p:sp>
          <p:nvSpPr>
            <p:cNvPr id="29" name="Rectangle 12">
              <a:extLst>
                <a:ext uri="{FF2B5EF4-FFF2-40B4-BE49-F238E27FC236}">
                  <a16:creationId xmlns="" xmlns:a16="http://schemas.microsoft.com/office/drawing/2014/main" id="{161EFE2A-3A44-9C43-BBA7-3259042F0D8E}"/>
                </a:ext>
              </a:extLst>
            </p:cNvPr>
            <p:cNvSpPr>
              <a:spLocks noChangeArrowheads="1"/>
            </p:cNvSpPr>
            <p:nvPr/>
          </p:nvSpPr>
          <p:spPr bwMode="auto">
            <a:xfrm>
              <a:off x="1848" y="1590"/>
              <a:ext cx="576" cy="576"/>
            </a:xfrm>
            <a:prstGeom prst="rect">
              <a:avLst/>
            </a:prstGeom>
            <a:solidFill>
              <a:srgbClr val="FF99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sz="3200" b="1" dirty="0">
                  <a:latin typeface="Times New Roman" panose="02020603050405020304" pitchFamily="18" charset="0"/>
                </a:rPr>
                <a:t>Al</a:t>
              </a:r>
            </a:p>
          </p:txBody>
        </p:sp>
      </p:grpSp>
      <p:sp>
        <p:nvSpPr>
          <p:cNvPr id="14" name="AutoShape 13">
            <a:extLst>
              <a:ext uri="{FF2B5EF4-FFF2-40B4-BE49-F238E27FC236}">
                <a16:creationId xmlns="" xmlns:a16="http://schemas.microsoft.com/office/drawing/2014/main" id="{BEA6CE6B-97A8-6846-ADE1-5C390A008E29}"/>
              </a:ext>
            </a:extLst>
          </p:cNvPr>
          <p:cNvSpPr>
            <a:spLocks noChangeArrowheads="1"/>
          </p:cNvSpPr>
          <p:nvPr/>
        </p:nvSpPr>
        <p:spPr bwMode="auto">
          <a:xfrm>
            <a:off x="762000" y="1249896"/>
            <a:ext cx="2667000" cy="533400"/>
          </a:xfrm>
          <a:prstGeom prst="rightArrow">
            <a:avLst>
              <a:gd name="adj1" fmla="val 50000"/>
              <a:gd name="adj2" fmla="val 104629"/>
            </a:avLst>
          </a:prstGeom>
          <a:solidFill>
            <a:srgbClr val="CCE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b="1" dirty="0" err="1">
                <a:latin typeface="Times New Roman" panose="02020603050405020304" pitchFamily="18" charset="0"/>
              </a:rPr>
              <a:t>Tính</a:t>
            </a:r>
            <a:r>
              <a:rPr lang="en-US" altLang="x-none" b="1" dirty="0">
                <a:latin typeface="Times New Roman" panose="02020603050405020304" pitchFamily="18" charset="0"/>
              </a:rPr>
              <a:t> </a:t>
            </a:r>
            <a:r>
              <a:rPr lang="en-US" altLang="x-none" b="1" u="sng" dirty="0" err="1">
                <a:solidFill>
                  <a:srgbClr val="FF0000"/>
                </a:solidFill>
                <a:latin typeface="Times New Roman" panose="02020603050405020304" pitchFamily="18" charset="0"/>
              </a:rPr>
              <a:t>kim</a:t>
            </a:r>
            <a:r>
              <a:rPr lang="en-US" altLang="x-none" b="1" u="sng" dirty="0">
                <a:solidFill>
                  <a:srgbClr val="FF0000"/>
                </a:solidFill>
                <a:latin typeface="Times New Roman" panose="02020603050405020304" pitchFamily="18" charset="0"/>
              </a:rPr>
              <a:t> </a:t>
            </a:r>
            <a:r>
              <a:rPr lang="en-US" altLang="x-none" b="1" u="sng" dirty="0" err="1">
                <a:solidFill>
                  <a:srgbClr val="FF0000"/>
                </a:solidFill>
                <a:latin typeface="Times New Roman" panose="02020603050405020304" pitchFamily="18" charset="0"/>
              </a:rPr>
              <a:t>loại</a:t>
            </a:r>
            <a:r>
              <a:rPr lang="en-US" altLang="x-none" b="1" u="sng" dirty="0">
                <a:solidFill>
                  <a:srgbClr val="FF0000"/>
                </a:solidFill>
                <a:latin typeface="Times New Roman" panose="02020603050405020304" pitchFamily="18" charset="0"/>
              </a:rPr>
              <a:t> </a:t>
            </a:r>
            <a:r>
              <a:rPr lang="en-US" altLang="x-none" b="1" dirty="0">
                <a:latin typeface="Times New Roman" panose="02020603050405020304" pitchFamily="18" charset="0"/>
              </a:rPr>
              <a:t> </a:t>
            </a:r>
            <a:r>
              <a:rPr lang="en-US" altLang="x-none" b="1" dirty="0" err="1">
                <a:latin typeface="Times New Roman" panose="02020603050405020304" pitchFamily="18" charset="0"/>
              </a:rPr>
              <a:t>giảm</a:t>
            </a:r>
            <a:r>
              <a:rPr lang="en-US" altLang="x-none" b="1" dirty="0">
                <a:latin typeface="Times New Roman" panose="02020603050405020304" pitchFamily="18" charset="0"/>
              </a:rPr>
              <a:t> </a:t>
            </a:r>
            <a:r>
              <a:rPr lang="en-US" altLang="x-none" b="1" dirty="0" err="1">
                <a:latin typeface="Times New Roman" panose="02020603050405020304" pitchFamily="18" charset="0"/>
              </a:rPr>
              <a:t>dần</a:t>
            </a:r>
            <a:endParaRPr lang="en-US" altLang="x-none" b="1" dirty="0">
              <a:latin typeface="Times New Roman" panose="02020603050405020304" pitchFamily="18" charset="0"/>
            </a:endParaRPr>
          </a:p>
        </p:txBody>
      </p:sp>
      <p:sp>
        <p:nvSpPr>
          <p:cNvPr id="15" name="Text Box 14">
            <a:extLst>
              <a:ext uri="{FF2B5EF4-FFF2-40B4-BE49-F238E27FC236}">
                <a16:creationId xmlns="" xmlns:a16="http://schemas.microsoft.com/office/drawing/2014/main" id="{8425BE1B-A6D6-3F4D-8049-7876F27BFF44}"/>
              </a:ext>
            </a:extLst>
          </p:cNvPr>
          <p:cNvSpPr txBox="1">
            <a:spLocks noChangeArrowheads="1"/>
          </p:cNvSpPr>
          <p:nvPr/>
        </p:nvSpPr>
        <p:spPr bwMode="auto">
          <a:xfrm>
            <a:off x="209549" y="4419600"/>
            <a:ext cx="2971801" cy="1815882"/>
          </a:xfrm>
          <a:prstGeom prst="rect">
            <a:avLst/>
          </a:prstGeom>
          <a:solidFill>
            <a:schemeClr val="accent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50000"/>
              </a:spcBef>
              <a:buFont typeface="Wingdings 3" pitchFamily="2" charset="2"/>
              <a:buChar char="["/>
            </a:pPr>
            <a:r>
              <a:rPr lang="en-US" altLang="x-none" sz="2800" dirty="0">
                <a:solidFill>
                  <a:schemeClr val="tx2">
                    <a:lumMod val="75000"/>
                  </a:schemeClr>
                </a:solidFill>
                <a:latin typeface="Times New Roman" panose="02020603050405020304" pitchFamily="18" charset="0"/>
                <a:sym typeface="Wingdings 3" pitchFamily="2" charset="2"/>
              </a:rPr>
              <a:t>Na&gt; Mg&gt;Al</a:t>
            </a:r>
          </a:p>
          <a:p>
            <a:pPr marL="342900" indent="-342900" eaLnBrk="1" hangingPunct="1">
              <a:spcBef>
                <a:spcPct val="50000"/>
              </a:spcBef>
              <a:buFont typeface="Wingdings 3" pitchFamily="2" charset="2"/>
              <a:buChar char="["/>
            </a:pPr>
            <a:r>
              <a:rPr lang="en-US" altLang="x-none" sz="2800" b="1" dirty="0">
                <a:solidFill>
                  <a:schemeClr val="tx2">
                    <a:lumMod val="75000"/>
                  </a:schemeClr>
                </a:solidFill>
                <a:latin typeface="Times New Roman" panose="02020603050405020304" pitchFamily="18" charset="0"/>
                <a:sym typeface="Wingdings 3" pitchFamily="2" charset="2"/>
              </a:rPr>
              <a:t>Na &lt;K</a:t>
            </a:r>
          </a:p>
          <a:p>
            <a:pPr marL="342900" indent="-342900" eaLnBrk="1" hangingPunct="1">
              <a:spcBef>
                <a:spcPct val="50000"/>
              </a:spcBef>
              <a:buFont typeface="Wingdings 3" pitchFamily="2" charset="2"/>
              <a:buChar char="["/>
            </a:pPr>
            <a:r>
              <a:rPr lang="en-US" altLang="x-none" sz="2800" b="1" dirty="0">
                <a:solidFill>
                  <a:schemeClr val="tx2">
                    <a:lumMod val="75000"/>
                  </a:schemeClr>
                </a:solidFill>
                <a:latin typeface="Times New Roman" panose="02020603050405020304" pitchFamily="18" charset="0"/>
                <a:sym typeface="Wingdings 3" pitchFamily="2" charset="2"/>
              </a:rPr>
              <a:t>K&gt;Na&gt;Mg&gt;Al</a:t>
            </a:r>
            <a:endParaRPr lang="en-US" altLang="x-none" sz="2400" b="1" dirty="0">
              <a:solidFill>
                <a:schemeClr val="tx2">
                  <a:lumMod val="75000"/>
                </a:schemeClr>
              </a:solidFill>
              <a:latin typeface="Times New Roman" panose="02020603050405020304" pitchFamily="18" charset="0"/>
            </a:endParaRPr>
          </a:p>
        </p:txBody>
      </p:sp>
      <p:sp>
        <p:nvSpPr>
          <p:cNvPr id="24" name="Text Box 23">
            <a:extLst>
              <a:ext uri="{FF2B5EF4-FFF2-40B4-BE49-F238E27FC236}">
                <a16:creationId xmlns="" xmlns:a16="http://schemas.microsoft.com/office/drawing/2014/main" id="{60D74816-8601-BC48-BAF5-3152322FDB01}"/>
              </a:ext>
            </a:extLst>
          </p:cNvPr>
          <p:cNvSpPr txBox="1">
            <a:spLocks noChangeArrowheads="1"/>
          </p:cNvSpPr>
          <p:nvPr/>
        </p:nvSpPr>
        <p:spPr bwMode="auto">
          <a:xfrm>
            <a:off x="4371340" y="4419600"/>
            <a:ext cx="4657725" cy="156966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400" b="1" dirty="0">
                <a:solidFill>
                  <a:srgbClr val="0000CC"/>
                </a:solidFill>
                <a:latin typeface="Times New Roman" panose="02020603050405020304" pitchFamily="18" charset="0"/>
              </a:rPr>
              <a:t>KOH&gt;NaOH</a:t>
            </a:r>
          </a:p>
          <a:p>
            <a:pPr eaLnBrk="1" hangingPunct="1">
              <a:spcBef>
                <a:spcPct val="50000"/>
              </a:spcBef>
            </a:pPr>
            <a:r>
              <a:rPr lang="en-US" altLang="x-none" sz="2400" b="1" dirty="0">
                <a:solidFill>
                  <a:srgbClr val="0000CC"/>
                </a:solidFill>
                <a:latin typeface="Times New Roman" panose="02020603050405020304" pitchFamily="18" charset="0"/>
              </a:rPr>
              <a:t>NaOH&gt;Mg(OH)</a:t>
            </a:r>
            <a:r>
              <a:rPr lang="en-US" altLang="x-none" sz="2400" b="1" baseline="-25000" dirty="0">
                <a:solidFill>
                  <a:srgbClr val="0000CC"/>
                </a:solidFill>
                <a:latin typeface="Times New Roman" panose="02020603050405020304" pitchFamily="18" charset="0"/>
              </a:rPr>
              <a:t>2</a:t>
            </a:r>
            <a:r>
              <a:rPr lang="en-US" altLang="x-none" sz="2400" b="1" dirty="0">
                <a:solidFill>
                  <a:srgbClr val="0000CC"/>
                </a:solidFill>
                <a:latin typeface="Times New Roman" panose="02020603050405020304" pitchFamily="18" charset="0"/>
              </a:rPr>
              <a:t>&gt; Al(OH)</a:t>
            </a:r>
            <a:r>
              <a:rPr lang="en-US" altLang="x-none" sz="2400" b="1" baseline="-25000" dirty="0">
                <a:solidFill>
                  <a:srgbClr val="0000CC"/>
                </a:solidFill>
                <a:latin typeface="Times New Roman" panose="02020603050405020304" pitchFamily="18" charset="0"/>
              </a:rPr>
              <a:t>3</a:t>
            </a:r>
            <a:endParaRPr lang="en-US" altLang="x-none" sz="2400" b="1" dirty="0">
              <a:solidFill>
                <a:srgbClr val="0000CC"/>
              </a:solidFill>
              <a:latin typeface="Times New Roman" panose="02020603050405020304" pitchFamily="18" charset="0"/>
            </a:endParaRPr>
          </a:p>
          <a:p>
            <a:pPr eaLnBrk="1" hangingPunct="1">
              <a:spcBef>
                <a:spcPct val="50000"/>
              </a:spcBef>
            </a:pPr>
            <a:r>
              <a:rPr lang="en-US" altLang="x-none" sz="2400" b="1" dirty="0">
                <a:solidFill>
                  <a:srgbClr val="0000CC"/>
                </a:solidFill>
                <a:latin typeface="Times New Roman" panose="02020603050405020304" pitchFamily="18" charset="0"/>
              </a:rPr>
              <a:t>KOH&gt;NaOH&gt;Mg(OH)</a:t>
            </a:r>
            <a:r>
              <a:rPr lang="en-US" altLang="x-none" sz="2400" b="1" baseline="-25000" dirty="0">
                <a:solidFill>
                  <a:srgbClr val="0000CC"/>
                </a:solidFill>
                <a:latin typeface="Times New Roman" panose="02020603050405020304" pitchFamily="18" charset="0"/>
              </a:rPr>
              <a:t>2</a:t>
            </a:r>
            <a:r>
              <a:rPr lang="en-US" altLang="x-none" sz="2400" b="1" dirty="0">
                <a:solidFill>
                  <a:srgbClr val="0000CC"/>
                </a:solidFill>
                <a:latin typeface="Times New Roman" panose="02020603050405020304" pitchFamily="18" charset="0"/>
              </a:rPr>
              <a:t>&gt; Al(OH)</a:t>
            </a:r>
            <a:r>
              <a:rPr lang="en-US" altLang="x-none" sz="2400" b="1" baseline="-25000" dirty="0">
                <a:solidFill>
                  <a:srgbClr val="0000CC"/>
                </a:solidFill>
                <a:latin typeface="Times New Roman" panose="02020603050405020304" pitchFamily="18" charset="0"/>
              </a:rPr>
              <a:t>3</a:t>
            </a:r>
            <a:endParaRPr lang="en-US" altLang="x-none" sz="2400" b="1" dirty="0">
              <a:solidFill>
                <a:srgbClr val="0000CC"/>
              </a:solidFill>
              <a:latin typeface="Times New Roman" panose="02020603050405020304" pitchFamily="18" charset="0"/>
            </a:endParaRPr>
          </a:p>
        </p:txBody>
      </p:sp>
      <p:sp>
        <p:nvSpPr>
          <p:cNvPr id="25" name="AutoShape 24">
            <a:extLst>
              <a:ext uri="{FF2B5EF4-FFF2-40B4-BE49-F238E27FC236}">
                <a16:creationId xmlns="" xmlns:a16="http://schemas.microsoft.com/office/drawing/2014/main" id="{41A6E0FD-9A75-2F45-812D-577A3668D5DA}"/>
              </a:ext>
            </a:extLst>
          </p:cNvPr>
          <p:cNvSpPr>
            <a:spLocks noChangeArrowheads="1"/>
          </p:cNvSpPr>
          <p:nvPr/>
        </p:nvSpPr>
        <p:spPr bwMode="auto">
          <a:xfrm>
            <a:off x="3241675" y="5204430"/>
            <a:ext cx="1123950" cy="344488"/>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x-none"/>
          </a:p>
        </p:txBody>
      </p:sp>
      <p:sp>
        <p:nvSpPr>
          <p:cNvPr id="26" name="AutoShape 25">
            <a:extLst>
              <a:ext uri="{FF2B5EF4-FFF2-40B4-BE49-F238E27FC236}">
                <a16:creationId xmlns="" xmlns:a16="http://schemas.microsoft.com/office/drawing/2014/main" id="{21AA7D61-57F2-1B49-A616-0CE241A5BCA4}"/>
              </a:ext>
            </a:extLst>
          </p:cNvPr>
          <p:cNvSpPr>
            <a:spLocks noChangeArrowheads="1"/>
          </p:cNvSpPr>
          <p:nvPr/>
        </p:nvSpPr>
        <p:spPr bwMode="auto">
          <a:xfrm rot="5400000">
            <a:off x="3463398" y="2777598"/>
            <a:ext cx="2712504" cy="571500"/>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b="1" dirty="0" err="1">
                <a:latin typeface="Times New Roman" panose="02020603050405020304" pitchFamily="18" charset="0"/>
              </a:rPr>
              <a:t>Tính</a:t>
            </a:r>
            <a:r>
              <a:rPr lang="en-US" altLang="x-none" b="1" dirty="0">
                <a:latin typeface="Times New Roman" panose="02020603050405020304" pitchFamily="18" charset="0"/>
              </a:rPr>
              <a:t> </a:t>
            </a:r>
            <a:r>
              <a:rPr lang="en-US" altLang="x-none" b="1" dirty="0" smtClean="0">
                <a:solidFill>
                  <a:srgbClr val="FF0000"/>
                </a:solidFill>
                <a:latin typeface="Times New Roman" panose="02020603050405020304" pitchFamily="18" charset="0"/>
              </a:rPr>
              <a:t>base</a:t>
            </a:r>
            <a:r>
              <a:rPr lang="en-US" altLang="x-none" b="1" dirty="0" smtClean="0">
                <a:latin typeface="Times New Roman" panose="02020603050405020304" pitchFamily="18" charset="0"/>
              </a:rPr>
              <a:t> </a:t>
            </a:r>
            <a:r>
              <a:rPr lang="en-US" altLang="x-none" b="1" dirty="0" err="1">
                <a:latin typeface="Times New Roman" panose="02020603050405020304" pitchFamily="18" charset="0"/>
              </a:rPr>
              <a:t>tăng</a:t>
            </a:r>
            <a:r>
              <a:rPr lang="en-US" altLang="x-none" b="1" dirty="0">
                <a:latin typeface="Times New Roman" panose="02020603050405020304" pitchFamily="18" charset="0"/>
              </a:rPr>
              <a:t> </a:t>
            </a:r>
            <a:r>
              <a:rPr lang="en-US" altLang="x-none" b="1" dirty="0" err="1">
                <a:latin typeface="Times New Roman" panose="02020603050405020304" pitchFamily="18" charset="0"/>
              </a:rPr>
              <a:t>dần</a:t>
            </a:r>
            <a:endParaRPr lang="en-US" altLang="x-none" b="1" dirty="0">
              <a:latin typeface="Times New Roman" panose="02020603050405020304" pitchFamily="18" charset="0"/>
            </a:endParaRPr>
          </a:p>
        </p:txBody>
      </p:sp>
      <p:sp>
        <p:nvSpPr>
          <p:cNvPr id="27" name="AutoShape 26">
            <a:extLst>
              <a:ext uri="{FF2B5EF4-FFF2-40B4-BE49-F238E27FC236}">
                <a16:creationId xmlns="" xmlns:a16="http://schemas.microsoft.com/office/drawing/2014/main" id="{097BB233-A069-744C-9E58-30BB16540DCF}"/>
              </a:ext>
            </a:extLst>
          </p:cNvPr>
          <p:cNvSpPr>
            <a:spLocks noChangeArrowheads="1"/>
          </p:cNvSpPr>
          <p:nvPr/>
        </p:nvSpPr>
        <p:spPr bwMode="auto">
          <a:xfrm>
            <a:off x="5257800" y="1476388"/>
            <a:ext cx="2819400" cy="545884"/>
          </a:xfrm>
          <a:prstGeom prst="rightArrow">
            <a:avLst>
              <a:gd name="adj1" fmla="val 50000"/>
              <a:gd name="adj2" fmla="val 97222"/>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x-none" b="1" dirty="0" err="1">
                <a:latin typeface="Times New Roman" panose="02020603050405020304" pitchFamily="18" charset="0"/>
              </a:rPr>
              <a:t>Tính</a:t>
            </a:r>
            <a:r>
              <a:rPr lang="en-US" altLang="x-none" b="1" u="sng" dirty="0">
                <a:latin typeface="Times New Roman" panose="02020603050405020304" pitchFamily="18" charset="0"/>
              </a:rPr>
              <a:t> </a:t>
            </a:r>
            <a:r>
              <a:rPr lang="en-US" altLang="x-none" b="1" u="sng" dirty="0" smtClean="0">
                <a:solidFill>
                  <a:srgbClr val="FF0000"/>
                </a:solidFill>
                <a:latin typeface="Times New Roman" panose="02020603050405020304" pitchFamily="18" charset="0"/>
              </a:rPr>
              <a:t>base </a:t>
            </a:r>
            <a:r>
              <a:rPr lang="en-US" altLang="x-none" b="1" u="sng" dirty="0" err="1">
                <a:latin typeface="Times New Roman" panose="02020603050405020304" pitchFamily="18" charset="0"/>
              </a:rPr>
              <a:t>giảm</a:t>
            </a:r>
            <a:r>
              <a:rPr lang="en-US" altLang="x-none" b="1" dirty="0">
                <a:latin typeface="Times New Roman" panose="02020603050405020304" pitchFamily="18" charset="0"/>
              </a:rPr>
              <a:t> </a:t>
            </a:r>
            <a:r>
              <a:rPr lang="en-US" altLang="x-none" b="1" dirty="0" err="1">
                <a:latin typeface="Times New Roman" panose="02020603050405020304" pitchFamily="18" charset="0"/>
              </a:rPr>
              <a:t>dần</a:t>
            </a:r>
            <a:endParaRPr lang="en-US" altLang="x-none" b="1" dirty="0">
              <a:latin typeface="Times New Roman" panose="02020603050405020304" pitchFamily="18" charset="0"/>
            </a:endParaRPr>
          </a:p>
        </p:txBody>
      </p:sp>
      <p:graphicFrame>
        <p:nvGraphicFramePr>
          <p:cNvPr id="8" name="Table 8">
            <a:extLst>
              <a:ext uri="{FF2B5EF4-FFF2-40B4-BE49-F238E27FC236}">
                <a16:creationId xmlns="" xmlns:a16="http://schemas.microsoft.com/office/drawing/2014/main" id="{D6ED2B3E-EF8D-0342-8F92-3A33F186ABD7}"/>
              </a:ext>
            </a:extLst>
          </p:cNvPr>
          <p:cNvGraphicFramePr>
            <a:graphicFrameLocks noGrp="1"/>
          </p:cNvGraphicFramePr>
          <p:nvPr>
            <p:extLst>
              <p:ext uri="{D42A27DB-BD31-4B8C-83A1-F6EECF244321}">
                <p14:modId xmlns:p14="http://schemas.microsoft.com/office/powerpoint/2010/main" val="2707036844"/>
              </p:ext>
            </p:extLst>
          </p:nvPr>
        </p:nvGraphicFramePr>
        <p:xfrm>
          <a:off x="5029200" y="2042591"/>
          <a:ext cx="3810000" cy="896405"/>
        </p:xfrm>
        <a:graphic>
          <a:graphicData uri="http://schemas.openxmlformats.org/drawingml/2006/table">
            <a:tbl>
              <a:tblPr firstRow="1" bandRow="1">
                <a:tableStyleId>{5C22544A-7EE6-4342-B048-85BDC9FD1C3A}</a:tableStyleId>
              </a:tblPr>
              <a:tblGrid>
                <a:gridCol w="1029018">
                  <a:extLst>
                    <a:ext uri="{9D8B030D-6E8A-4147-A177-3AD203B41FA5}">
                      <a16:colId xmlns="" xmlns:a16="http://schemas.microsoft.com/office/drawing/2014/main" val="4164789088"/>
                    </a:ext>
                  </a:extLst>
                </a:gridCol>
                <a:gridCol w="1409382">
                  <a:extLst>
                    <a:ext uri="{9D8B030D-6E8A-4147-A177-3AD203B41FA5}">
                      <a16:colId xmlns="" xmlns:a16="http://schemas.microsoft.com/office/drawing/2014/main" val="3862312070"/>
                    </a:ext>
                  </a:extLst>
                </a:gridCol>
                <a:gridCol w="1371600">
                  <a:extLst>
                    <a:ext uri="{9D8B030D-6E8A-4147-A177-3AD203B41FA5}">
                      <a16:colId xmlns="" xmlns:a16="http://schemas.microsoft.com/office/drawing/2014/main" val="551139884"/>
                    </a:ext>
                  </a:extLst>
                </a:gridCol>
              </a:tblGrid>
              <a:tr h="896405">
                <a:tc>
                  <a:txBody>
                    <a:bodyPr/>
                    <a:lstStyle/>
                    <a:p>
                      <a:pPr algn="just"/>
                      <a:r>
                        <a:rPr lang="x-none" sz="2400" dirty="0">
                          <a:latin typeface="Times New Roman" panose="02020603050405020304" pitchFamily="18" charset="0"/>
                          <a:cs typeface="Times New Roman" panose="02020603050405020304" pitchFamily="18" charset="0"/>
                        </a:rPr>
                        <a:t>NaOH</a:t>
                      </a:r>
                    </a:p>
                  </a:txBody>
                  <a:tcPr>
                    <a:solidFill>
                      <a:schemeClr val="tx2"/>
                    </a:solidFill>
                  </a:tcPr>
                </a:tc>
                <a:tc>
                  <a:txBody>
                    <a:bodyPr/>
                    <a:lstStyle/>
                    <a:p>
                      <a:pPr algn="just"/>
                      <a:r>
                        <a:rPr lang="x-none" sz="2400" dirty="0">
                          <a:latin typeface="Times New Roman" panose="02020603050405020304" pitchFamily="18" charset="0"/>
                          <a:cs typeface="Times New Roman" panose="02020603050405020304" pitchFamily="18" charset="0"/>
                        </a:rPr>
                        <a:t>Mg(OH)</a:t>
                      </a:r>
                      <a:r>
                        <a:rPr lang="x-none" sz="2400" baseline="-25000" dirty="0">
                          <a:latin typeface="Times New Roman" panose="02020603050405020304" pitchFamily="18" charset="0"/>
                          <a:cs typeface="Times New Roman" panose="02020603050405020304" pitchFamily="18" charset="0"/>
                        </a:rPr>
                        <a:t>2</a:t>
                      </a:r>
                      <a:endParaRPr lang="x-none" sz="2400"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just"/>
                      <a:r>
                        <a:rPr lang="x-none" sz="2400" dirty="0">
                          <a:latin typeface="Times New Roman" panose="02020603050405020304" pitchFamily="18" charset="0"/>
                          <a:cs typeface="Times New Roman" panose="02020603050405020304" pitchFamily="18" charset="0"/>
                        </a:rPr>
                        <a:t>Al(OH)</a:t>
                      </a:r>
                      <a:r>
                        <a:rPr lang="x-none" sz="2400" baseline="-25000" dirty="0">
                          <a:latin typeface="Times New Roman" panose="02020603050405020304" pitchFamily="18" charset="0"/>
                          <a:cs typeface="Times New Roman" panose="02020603050405020304" pitchFamily="18" charset="0"/>
                        </a:rPr>
                        <a:t>3</a:t>
                      </a:r>
                      <a:endParaRPr lang="x-none" sz="24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extLst>
                  <a:ext uri="{0D108BD9-81ED-4DB2-BD59-A6C34878D82A}">
                    <a16:rowId xmlns="" xmlns:a16="http://schemas.microsoft.com/office/drawing/2014/main" val="2192897464"/>
                  </a:ext>
                </a:extLst>
              </a:tr>
            </a:tbl>
          </a:graphicData>
        </a:graphic>
      </p:graphicFrame>
      <p:graphicFrame>
        <p:nvGraphicFramePr>
          <p:cNvPr id="9" name="Table 9">
            <a:extLst>
              <a:ext uri="{FF2B5EF4-FFF2-40B4-BE49-F238E27FC236}">
                <a16:creationId xmlns="" xmlns:a16="http://schemas.microsoft.com/office/drawing/2014/main" id="{317E662E-9C38-3444-9F08-0BA4ACE96518}"/>
              </a:ext>
            </a:extLst>
          </p:cNvPr>
          <p:cNvGraphicFramePr>
            <a:graphicFrameLocks noGrp="1"/>
          </p:cNvGraphicFramePr>
          <p:nvPr>
            <p:extLst>
              <p:ext uri="{D42A27DB-BD31-4B8C-83A1-F6EECF244321}">
                <p14:modId xmlns:p14="http://schemas.microsoft.com/office/powerpoint/2010/main" val="3269413032"/>
              </p:ext>
            </p:extLst>
          </p:nvPr>
        </p:nvGraphicFramePr>
        <p:xfrm>
          <a:off x="5029200" y="2926296"/>
          <a:ext cx="1066800" cy="896405"/>
        </p:xfrm>
        <a:graphic>
          <a:graphicData uri="http://schemas.openxmlformats.org/drawingml/2006/table">
            <a:tbl>
              <a:tblPr firstRow="1" bandRow="1">
                <a:tableStyleId>{5C22544A-7EE6-4342-B048-85BDC9FD1C3A}</a:tableStyleId>
              </a:tblPr>
              <a:tblGrid>
                <a:gridCol w="1066800">
                  <a:extLst>
                    <a:ext uri="{9D8B030D-6E8A-4147-A177-3AD203B41FA5}">
                      <a16:colId xmlns="" xmlns:a16="http://schemas.microsoft.com/office/drawing/2014/main" val="1207240391"/>
                    </a:ext>
                  </a:extLst>
                </a:gridCol>
              </a:tblGrid>
              <a:tr h="896405">
                <a:tc>
                  <a:txBody>
                    <a:bodyPr/>
                    <a:lstStyle/>
                    <a:p>
                      <a:pPr algn="ctr"/>
                      <a:r>
                        <a:rPr lang="x-none" sz="2800" dirty="0">
                          <a:latin typeface="Times New Roman" panose="02020603050405020304" pitchFamily="18" charset="0"/>
                          <a:cs typeface="Times New Roman" panose="02020603050405020304" pitchFamily="18" charset="0"/>
                        </a:rPr>
                        <a:t>KOH</a:t>
                      </a:r>
                    </a:p>
                  </a:txBody>
                  <a:tcPr>
                    <a:solidFill>
                      <a:schemeClr val="tx2">
                        <a:lumMod val="50000"/>
                      </a:schemeClr>
                    </a:solidFill>
                  </a:tcPr>
                </a:tc>
                <a:extLst>
                  <a:ext uri="{0D108BD9-81ED-4DB2-BD59-A6C34878D82A}">
                    <a16:rowId xmlns="" xmlns:a16="http://schemas.microsoft.com/office/drawing/2014/main" val="2380687230"/>
                  </a:ext>
                </a:extLst>
              </a:tr>
            </a:tbl>
          </a:graphicData>
        </a:graphic>
      </p:graphicFrame>
    </p:spTree>
    <p:extLst>
      <p:ext uri="{BB962C8B-B14F-4D97-AF65-F5344CB8AC3E}">
        <p14:creationId xmlns:p14="http://schemas.microsoft.com/office/powerpoint/2010/main" val="1590837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5"/>
                                        </p:tgtEl>
                                        <p:attrNameLst>
                                          <p:attrName>style.visibility</p:attrName>
                                        </p:attrNameLst>
                                      </p:cBhvr>
                                      <p:to>
                                        <p:strVal val="visible"/>
                                      </p:to>
                                    </p:set>
                                    <p:anim calcmode="discrete" valueType="clr">
                                      <p:cBhvr override="childStyle">
                                        <p:cTn id="1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
                                        </p:tgtEl>
                                        <p:attrNameLst>
                                          <p:attrName>fillcolor</p:attrName>
                                        </p:attrNameLst>
                                      </p:cBhvr>
                                      <p:tavLst>
                                        <p:tav tm="0">
                                          <p:val>
                                            <p:clrVal>
                                              <a:schemeClr val="accent2"/>
                                            </p:clrVal>
                                          </p:val>
                                        </p:tav>
                                        <p:tav tm="50000">
                                          <p:val>
                                            <p:clrVal>
                                              <a:schemeClr val="hlink"/>
                                            </p:clrVal>
                                          </p:val>
                                        </p:tav>
                                      </p:tavLst>
                                    </p:anim>
                                    <p:set>
                                      <p:cBhvr>
                                        <p:cTn id="19" dur="80"/>
                                        <p:tgtEl>
                                          <p:spTgt spid="15"/>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downRight)">
                                      <p:cBhvr>
                                        <p:cTn id="41" dur="500"/>
                                        <p:tgtEl>
                                          <p:spTgt spid="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anim calcmode="lin" valueType="num">
                                      <p:cBhvr>
                                        <p:cTn id="47" dur="500" fill="hold"/>
                                        <p:tgtEl>
                                          <p:spTgt spid="24"/>
                                        </p:tgtEl>
                                        <p:attrNameLst>
                                          <p:attrName>ppt_x</p:attrName>
                                        </p:attrNameLst>
                                      </p:cBhvr>
                                      <p:tavLst>
                                        <p:tav tm="0">
                                          <p:val>
                                            <p:strVal val="#ppt_x-.1"/>
                                          </p:val>
                                        </p:tav>
                                        <p:tav tm="100000">
                                          <p:val>
                                            <p:strVal val="#ppt_x"/>
                                          </p:val>
                                        </p:tav>
                                      </p:tavLst>
                                    </p:anim>
                                    <p:anim calcmode="lin" valueType="num">
                                      <p:cBhvr>
                                        <p:cTn id="4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0">
            <a:extLst>
              <a:ext uri="{FF2B5EF4-FFF2-40B4-BE49-F238E27FC236}">
                <a16:creationId xmlns="" xmlns:a16="http://schemas.microsoft.com/office/drawing/2014/main" id="{431DA0AE-B9F9-514B-BCF9-4335AD3BCB5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x-none">
              <a:latin typeface="Calibri" panose="020F0502020204030204" pitchFamily="34" charset="0"/>
            </a:endParaRPr>
          </a:p>
        </p:txBody>
      </p:sp>
      <p:sp>
        <p:nvSpPr>
          <p:cNvPr id="27651" name="Rectangle 42">
            <a:extLst>
              <a:ext uri="{FF2B5EF4-FFF2-40B4-BE49-F238E27FC236}">
                <a16:creationId xmlns="" xmlns:a16="http://schemas.microsoft.com/office/drawing/2014/main" id="{A2033129-8018-4D44-B7C9-34A45DF190E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x-none">
              <a:latin typeface="Calibri" panose="020F0502020204030204" pitchFamily="34" charset="0"/>
            </a:endParaRPr>
          </a:p>
        </p:txBody>
      </p:sp>
      <p:pic>
        <p:nvPicPr>
          <p:cNvPr id="4" name="Picture 4">
            <a:extLst>
              <a:ext uri="{FF2B5EF4-FFF2-40B4-BE49-F238E27FC236}">
                <a16:creationId xmlns="" xmlns:a16="http://schemas.microsoft.com/office/drawing/2014/main" id="{415166AE-1C48-7747-BD0B-166D051691EC}"/>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5" name="AutoShape 4">
            <a:extLst>
              <a:ext uri="{FF2B5EF4-FFF2-40B4-BE49-F238E27FC236}">
                <a16:creationId xmlns="" xmlns:a16="http://schemas.microsoft.com/office/drawing/2014/main" id="{A7C8BBC6-92B4-B34B-8163-DAC71C138F36}"/>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6" name="Rectangle 3">
            <a:extLst>
              <a:ext uri="{FF2B5EF4-FFF2-40B4-BE49-F238E27FC236}">
                <a16:creationId xmlns="" xmlns:a16="http://schemas.microsoft.com/office/drawing/2014/main" id="{9453E7EA-C026-034F-905F-444FBCF8BD6B}"/>
              </a:ext>
            </a:extLst>
          </p:cNvPr>
          <p:cNvSpPr txBox="1">
            <a:spLocks noChangeArrowheads="1"/>
          </p:cNvSpPr>
          <p:nvPr/>
        </p:nvSpPr>
        <p:spPr>
          <a:xfrm>
            <a:off x="457200" y="1600200"/>
            <a:ext cx="8229600" cy="4038600"/>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533400" indent="-533400" eaLnBrk="0" hangingPunct="0">
              <a:spcBef>
                <a:spcPct val="20000"/>
              </a:spcBef>
              <a:buFont typeface="Wingdings" pitchFamily="2" charset="2"/>
              <a:buNone/>
              <a:defRPr/>
            </a:pPr>
            <a:r>
              <a:rPr lang="en-US" sz="3200" b="1" u="sng" dirty="0" err="1">
                <a:solidFill>
                  <a:schemeClr val="tx1"/>
                </a:solidFill>
                <a:latin typeface="Times New Roman" pitchFamily="18" charset="0"/>
                <a:cs typeface="Times New Roman" pitchFamily="18" charset="0"/>
              </a:rPr>
              <a:t>Bài</a:t>
            </a:r>
            <a:r>
              <a:rPr lang="en-US" sz="3200" b="1" u="sng" dirty="0">
                <a:solidFill>
                  <a:schemeClr val="tx1"/>
                </a:solidFill>
                <a:latin typeface="Times New Roman" pitchFamily="18" charset="0"/>
                <a:cs typeface="Times New Roman" pitchFamily="18" charset="0"/>
              </a:rPr>
              <a:t> 1</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tuần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hoàn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nguyên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tố</a:t>
            </a:r>
            <a:r>
              <a:rPr lang="en-US" sz="3200" b="1" dirty="0">
                <a:solidFill>
                  <a:schemeClr val="tx1"/>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X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16</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nguyên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tố</a:t>
            </a:r>
            <a:r>
              <a:rPr lang="en-US" sz="3200" b="1" dirty="0">
                <a:solidFill>
                  <a:schemeClr val="tx1"/>
                </a:solidFill>
                <a:latin typeface="Times New Roman" pitchFamily="18" charset="0"/>
                <a:cs typeface="Times New Roman" pitchFamily="18" charset="0"/>
              </a:rPr>
              <a:t> X </a:t>
            </a:r>
            <a:r>
              <a:rPr lang="en-US" sz="3200" b="1" dirty="0" err="1">
                <a:solidFill>
                  <a:schemeClr val="tx1"/>
                </a:solidFill>
                <a:latin typeface="Times New Roman" pitchFamily="18" charset="0"/>
                <a:cs typeface="Times New Roman" pitchFamily="18" charset="0"/>
              </a:rPr>
              <a:t>thuộc</a:t>
            </a:r>
            <a:r>
              <a:rPr lang="en-US" sz="3200" b="1" dirty="0">
                <a:solidFill>
                  <a:schemeClr val="tx1"/>
                </a:solidFill>
                <a:latin typeface="Times New Roman" pitchFamily="18" charset="0"/>
                <a:cs typeface="Times New Roman" pitchFamily="18" charset="0"/>
              </a:rPr>
              <a:t> :</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A.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3,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IVA</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B.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4,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VIA</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C.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3,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VIA</a:t>
            </a:r>
          </a:p>
          <a:p>
            <a:pPr marL="533400" indent="-533400" eaLnBrk="0" hangingPunct="0">
              <a:spcBef>
                <a:spcPct val="20000"/>
              </a:spcBef>
              <a:buFont typeface="Wingdings" pitchFamily="2" charset="2"/>
              <a:buNone/>
              <a:defRPr/>
            </a:pPr>
            <a:r>
              <a:rPr lang="en-US" sz="3200" b="1" dirty="0">
                <a:solidFill>
                  <a:schemeClr val="tx1"/>
                </a:solidFill>
                <a:latin typeface="Times New Roman" pitchFamily="18" charset="0"/>
                <a:cs typeface="Times New Roman" pitchFamily="18" charset="0"/>
              </a:rPr>
              <a:t>D.  Chu </a:t>
            </a:r>
            <a:r>
              <a:rPr lang="en-US" sz="3200" b="1" dirty="0" err="1">
                <a:solidFill>
                  <a:schemeClr val="tx1"/>
                </a:solidFill>
                <a:latin typeface="Times New Roman" pitchFamily="18" charset="0"/>
                <a:cs typeface="Times New Roman" pitchFamily="18" charset="0"/>
              </a:rPr>
              <a:t>kì</a:t>
            </a:r>
            <a:r>
              <a:rPr lang="en-US" sz="3200" b="1" dirty="0">
                <a:solidFill>
                  <a:schemeClr val="tx1"/>
                </a:solidFill>
                <a:latin typeface="Times New Roman" pitchFamily="18" charset="0"/>
                <a:cs typeface="Times New Roman" pitchFamily="18" charset="0"/>
              </a:rPr>
              <a:t> 4,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IVA</a:t>
            </a:r>
          </a:p>
        </p:txBody>
      </p:sp>
      <p:sp>
        <p:nvSpPr>
          <p:cNvPr id="9" name="AutoShape 10">
            <a:extLst>
              <a:ext uri="{FF2B5EF4-FFF2-40B4-BE49-F238E27FC236}">
                <a16:creationId xmlns="" xmlns:a16="http://schemas.microsoft.com/office/drawing/2014/main" id="{058E3926-5CD1-A745-B9AB-0636B46BCB7D}"/>
              </a:ext>
            </a:extLst>
          </p:cNvPr>
          <p:cNvSpPr>
            <a:spLocks noChangeArrowheads="1"/>
          </p:cNvSpPr>
          <p:nvPr/>
        </p:nvSpPr>
        <p:spPr bwMode="auto">
          <a:xfrm>
            <a:off x="5486400" y="7162800"/>
            <a:ext cx="2819400" cy="9906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x-none" sz="4000" b="1">
                <a:solidFill>
                  <a:srgbClr val="008000"/>
                </a:solidFill>
                <a:latin typeface="Times New Roman" panose="02020603050405020304" pitchFamily="18" charset="0"/>
              </a:rPr>
              <a:t>Đáp án: </a:t>
            </a:r>
            <a:r>
              <a:rPr lang="en-US" altLang="x-none" sz="4000" b="1">
                <a:solidFill>
                  <a:srgbClr val="FF0000"/>
                </a:solidFill>
                <a:latin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4" presetClass="path" presetSubtype="0" accel="50000" decel="50000" fill="hold" grpId="0" nodeType="clickEffect">
                                  <p:stCondLst>
                                    <p:cond delay="0"/>
                                  </p:stCondLst>
                                  <p:childTnLst>
                                    <p:animMotion origin="layout" path="M 3.33333E-6 1.11111E-6 L -0.00417 -0.50556 " pathEditMode="relative" rAng="0" ptsTypes="AA">
                                      <p:cBhvr>
                                        <p:cTn id="28" dur="1000" fill="hold"/>
                                        <p:tgtEl>
                                          <p:spTgt spid="9"/>
                                        </p:tgtEl>
                                        <p:attrNameLst>
                                          <p:attrName>ppt_x</p:attrName>
                                          <p:attrName>ppt_y</p:attrName>
                                        </p:attrNameLst>
                                      </p:cBhvr>
                                      <p:rCtr x="-208" y="-2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5118CB66-FFB5-FF49-A92C-39EB283B2417}"/>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Rectangle 4">
            <a:extLst>
              <a:ext uri="{FF2B5EF4-FFF2-40B4-BE49-F238E27FC236}">
                <a16:creationId xmlns="" xmlns:a16="http://schemas.microsoft.com/office/drawing/2014/main" id="{F1E994BC-53B9-D944-A23E-EAACDDCF4A00}"/>
              </a:ext>
            </a:extLst>
          </p:cNvPr>
          <p:cNvSpPr>
            <a:spLocks noChangeArrowheads="1"/>
          </p:cNvSpPr>
          <p:nvPr/>
        </p:nvSpPr>
        <p:spPr bwMode="auto">
          <a:xfrm>
            <a:off x="539750" y="1343025"/>
            <a:ext cx="7689850" cy="45243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463550" indent="-463550" algn="just">
              <a:defRPr/>
            </a:pP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2:</a:t>
            </a:r>
            <a:r>
              <a:rPr lang="vi-VN"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Dãy</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nguyên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tố</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được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xếp</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theo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chiều</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giảm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dần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tính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kim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loại</a:t>
            </a:r>
            <a:r>
              <a:rPr lang="fr-FR" sz="3200" b="1" dirty="0">
                <a:solidFill>
                  <a:schemeClr val="tx1"/>
                </a:solidFill>
                <a:latin typeface="Times New Roman" pitchFamily="18" charset="0"/>
                <a:cs typeface="Times New Roman" pitchFamily="18" charset="0"/>
              </a:rPr>
              <a:t> là:</a:t>
            </a:r>
            <a:endParaRPr lang="en-US" sz="3200" b="1" dirty="0">
              <a:solidFill>
                <a:schemeClr val="tx1"/>
              </a:solidFill>
              <a:latin typeface="Times New Roman" pitchFamily="18" charset="0"/>
              <a:cs typeface="Times New Roman" pitchFamily="18" charset="0"/>
            </a:endParaRPr>
          </a:p>
          <a:p>
            <a:pPr marL="463550" indent="-463550" algn="just">
              <a:defRPr/>
            </a:pPr>
            <a:endParaRPr lang="en-US" sz="3200" b="1" dirty="0">
              <a:solidFill>
                <a:schemeClr val="tx1"/>
              </a:solidFill>
              <a:latin typeface="Times New Roman" pitchFamily="18" charset="0"/>
              <a:cs typeface="Times New Roman" pitchFamily="18" charset="0"/>
            </a:endParaRPr>
          </a:p>
          <a:p>
            <a:pPr marL="514350" indent="-514350" algn="just">
              <a:lnSpc>
                <a:spcPct val="150000"/>
              </a:lnSpc>
              <a:buFontTx/>
              <a:buAutoNum type="alphaUcPeriod"/>
              <a:defRPr/>
            </a:pPr>
            <a:r>
              <a:rPr lang="en-US" sz="3200" b="1" dirty="0">
                <a:solidFill>
                  <a:schemeClr val="tx1"/>
                </a:solidFill>
                <a:latin typeface="Times New Roman" pitchFamily="18" charset="0"/>
                <a:cs typeface="Times New Roman" pitchFamily="18" charset="0"/>
              </a:rPr>
              <a:t>Li, Na, K, </a:t>
            </a:r>
            <a:r>
              <a:rPr lang="en-US" sz="3200" b="1" dirty="0" err="1">
                <a:solidFill>
                  <a:schemeClr val="tx1"/>
                </a:solidFill>
                <a:latin typeface="Times New Roman" pitchFamily="18" charset="0"/>
                <a:cs typeface="Times New Roman" pitchFamily="18" charset="0"/>
              </a:rPr>
              <a:t>Rb</a:t>
            </a:r>
            <a:r>
              <a:rPr lang="en-US" sz="3200" b="1" dirty="0">
                <a:solidFill>
                  <a:schemeClr val="tx1"/>
                </a:solidFill>
                <a:latin typeface="Times New Roman" pitchFamily="18" charset="0"/>
                <a:cs typeface="Times New Roman" pitchFamily="18" charset="0"/>
              </a:rPr>
              <a:t>.	   </a:t>
            </a:r>
          </a:p>
          <a:p>
            <a:pPr marL="514350" indent="-514350" algn="just">
              <a:lnSpc>
                <a:spcPct val="150000"/>
              </a:lnSpc>
              <a:buFontTx/>
              <a:buAutoNum type="alphaUcPeriod"/>
              <a:defRPr/>
            </a:pPr>
            <a:r>
              <a:rPr lang="en-US" sz="3200" b="1" dirty="0" smtClean="0">
                <a:solidFill>
                  <a:schemeClr val="tx1"/>
                </a:solidFill>
                <a:latin typeface="Times New Roman" pitchFamily="18" charset="0"/>
                <a:cs typeface="Times New Roman" pitchFamily="18" charset="0"/>
              </a:rPr>
              <a:t>F</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Cl</a:t>
            </a:r>
            <a:r>
              <a:rPr lang="en-US" sz="3200" b="1" dirty="0">
                <a:solidFill>
                  <a:schemeClr val="tx1"/>
                </a:solidFill>
                <a:latin typeface="Times New Roman" pitchFamily="18" charset="0"/>
                <a:cs typeface="Times New Roman" pitchFamily="18" charset="0"/>
              </a:rPr>
              <a:t>, Br, I.</a:t>
            </a:r>
            <a:endParaRPr lang="fr-FR" sz="3200" b="1" dirty="0">
              <a:solidFill>
                <a:schemeClr val="tx1"/>
              </a:solidFill>
              <a:latin typeface="Times New Roman" pitchFamily="18" charset="0"/>
              <a:cs typeface="Times New Roman" pitchFamily="18" charset="0"/>
            </a:endParaRPr>
          </a:p>
          <a:p>
            <a:pPr marL="463550" indent="-463550" algn="just">
              <a:lnSpc>
                <a:spcPct val="150000"/>
              </a:lnSpc>
              <a:defRPr/>
            </a:pPr>
            <a:r>
              <a:rPr lang="fr-FR" sz="3200" b="1" dirty="0">
                <a:solidFill>
                  <a:schemeClr val="tx1"/>
                </a:solidFill>
                <a:latin typeface="Times New Roman" pitchFamily="18" charset="0"/>
                <a:cs typeface="Times New Roman" pitchFamily="18" charset="0"/>
              </a:rPr>
              <a:t>C. O, S, Se, Te. 	            </a:t>
            </a:r>
          </a:p>
          <a:p>
            <a:pPr marL="463550" indent="-463550" algn="just">
              <a:lnSpc>
                <a:spcPct val="150000"/>
              </a:lnSpc>
              <a:defRPr/>
            </a:pPr>
            <a:r>
              <a:rPr lang="fr-FR" sz="3200" b="1" dirty="0">
                <a:solidFill>
                  <a:schemeClr val="tx1"/>
                </a:solidFill>
                <a:latin typeface="Times New Roman" pitchFamily="18" charset="0"/>
                <a:cs typeface="Times New Roman" pitchFamily="18" charset="0"/>
              </a:rPr>
              <a:t>D. Na, Mg, </a:t>
            </a:r>
            <a:r>
              <a:rPr lang="fr-FR" sz="3200" b="1" dirty="0" smtClean="0">
                <a:solidFill>
                  <a:schemeClr val="tx1"/>
                </a:solidFill>
                <a:latin typeface="Times New Roman" pitchFamily="18" charset="0"/>
                <a:cs typeface="Times New Roman" pitchFamily="18" charset="0"/>
              </a:rPr>
              <a:t>Al</a:t>
            </a:r>
            <a:r>
              <a:rPr lang="en-US" sz="3200" b="1" dirty="0" smtClean="0">
                <a:solidFill>
                  <a:schemeClr val="tx1"/>
                </a:solidFill>
                <a:latin typeface="Times New Roman" pitchFamily="18" charset="0"/>
                <a:cs typeface="Times New Roman" pitchFamily="18" charset="0"/>
              </a:rPr>
              <a:t> </a:t>
            </a:r>
            <a:endParaRPr lang="vi-VN" sz="3200" b="1" dirty="0">
              <a:solidFill>
                <a:schemeClr val="tx1"/>
              </a:solidFill>
              <a:latin typeface="Times New Roman" pitchFamily="18" charset="0"/>
              <a:cs typeface="Times New Roman" pitchFamily="18" charset="0"/>
            </a:endParaRPr>
          </a:p>
        </p:txBody>
      </p:sp>
      <p:sp>
        <p:nvSpPr>
          <p:cNvPr id="4" name="AutoShape 4">
            <a:extLst>
              <a:ext uri="{FF2B5EF4-FFF2-40B4-BE49-F238E27FC236}">
                <a16:creationId xmlns="" xmlns:a16="http://schemas.microsoft.com/office/drawing/2014/main" id="{73C9D4CE-52B3-F643-A180-FD34004FB10F}"/>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5" name="Donut 4">
            <a:extLst>
              <a:ext uri="{FF2B5EF4-FFF2-40B4-BE49-F238E27FC236}">
                <a16:creationId xmlns="" xmlns:a16="http://schemas.microsoft.com/office/drawing/2014/main" id="{C0B38164-98F4-CE45-838D-5CA78B0C28DE}"/>
              </a:ext>
            </a:extLst>
          </p:cNvPr>
          <p:cNvSpPr/>
          <p:nvPr/>
        </p:nvSpPr>
        <p:spPr>
          <a:xfrm>
            <a:off x="457200" y="5172075"/>
            <a:ext cx="685800" cy="685800"/>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02B503E-5709-304A-A550-19804FEB2EEE}"/>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AutoShape 4">
            <a:extLst>
              <a:ext uri="{FF2B5EF4-FFF2-40B4-BE49-F238E27FC236}">
                <a16:creationId xmlns="" xmlns:a16="http://schemas.microsoft.com/office/drawing/2014/main" id="{B8E8AE9D-F408-BD43-AC92-EA74DD498D7D}"/>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5" name="TextBox 4">
            <a:extLst>
              <a:ext uri="{FF2B5EF4-FFF2-40B4-BE49-F238E27FC236}">
                <a16:creationId xmlns="" xmlns:a16="http://schemas.microsoft.com/office/drawing/2014/main" id="{A31D189F-C2F6-7C40-AE94-BB8292518E41}"/>
              </a:ext>
            </a:extLst>
          </p:cNvPr>
          <p:cNvSpPr txBox="1"/>
          <p:nvPr/>
        </p:nvSpPr>
        <p:spPr>
          <a:xfrm>
            <a:off x="304800" y="990600"/>
            <a:ext cx="8610600"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indent="228600" algn="justLow" eaLnBrk="0" hangingPunct="0">
              <a:lnSpc>
                <a:spcPct val="150000"/>
              </a:lnSpc>
              <a:defRPr/>
            </a:pPr>
            <a:r>
              <a:rPr lang="en-US" sz="3200" u="sng" dirty="0" err="1">
                <a:solidFill>
                  <a:schemeClr val="tx1"/>
                </a:solidFill>
                <a:latin typeface="Times New Roman" pitchFamily="18" charset="0"/>
                <a:cs typeface="Times New Roman" pitchFamily="18" charset="0"/>
              </a:rPr>
              <a:t>Bài</a:t>
            </a:r>
            <a:r>
              <a:rPr lang="en-US" sz="3200" u="sng" dirty="0">
                <a:solidFill>
                  <a:schemeClr val="tx1"/>
                </a:solidFill>
                <a:latin typeface="Times New Roman" pitchFamily="18" charset="0"/>
                <a:cs typeface="Times New Roman" pitchFamily="18" charset="0"/>
              </a:rPr>
              <a:t> 3.</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Xếp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theo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chiều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tăng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dần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base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hydroxide </a:t>
            </a:r>
            <a:r>
              <a:rPr lang="en-US" sz="3200" dirty="0" err="1">
                <a:solidFill>
                  <a:schemeClr val="tx1"/>
                </a:solidFill>
                <a:latin typeface="Times New Roman" pitchFamily="18" charset="0"/>
                <a:cs typeface="Times New Roman" pitchFamily="18" charset="0"/>
              </a:rPr>
              <a:t>sau</a:t>
            </a:r>
            <a:r>
              <a:rPr lang="en-US" sz="3200" dirty="0">
                <a:solidFill>
                  <a:schemeClr val="tx1"/>
                </a:solidFill>
                <a:latin typeface="Times New Roman" pitchFamily="18" charset="0"/>
                <a:cs typeface="Times New Roman" pitchFamily="18" charset="0"/>
              </a:rPr>
              <a:t>: KOH; Mg(OH)</a:t>
            </a:r>
            <a:r>
              <a:rPr lang="en-US" sz="3200" baseline="-30000" dirty="0">
                <a:solidFill>
                  <a:schemeClr val="tx1"/>
                </a:solidFill>
                <a:latin typeface="Times New Roman" pitchFamily="18" charset="0"/>
                <a:cs typeface="Times New Roman" pitchFamily="18" charset="0"/>
              </a:rPr>
              <a:t>2</a:t>
            </a:r>
            <a:r>
              <a:rPr lang="en-US" sz="3200" dirty="0">
                <a:solidFill>
                  <a:schemeClr val="tx1"/>
                </a:solidFill>
                <a:latin typeface="Times New Roman" pitchFamily="18" charset="0"/>
                <a:cs typeface="Times New Roman" pitchFamily="18" charset="0"/>
              </a:rPr>
              <a:t>; Al(OH)</a:t>
            </a:r>
            <a:r>
              <a:rPr lang="en-US" sz="3200" baseline="-30000" dirty="0">
                <a:solidFill>
                  <a:schemeClr val="tx1"/>
                </a:solidFill>
                <a:latin typeface="Times New Roman" pitchFamily="18" charset="0"/>
                <a:cs typeface="Times New Roman" pitchFamily="18" charset="0"/>
              </a:rPr>
              <a:t>3</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NaOH</a:t>
            </a:r>
            <a:r>
              <a:rPr lang="en-US" sz="3200" dirty="0">
                <a:solidFill>
                  <a:schemeClr val="tx1"/>
                </a:solidFill>
                <a:latin typeface="Times New Roman" pitchFamily="18" charset="0"/>
                <a:cs typeface="Times New Roman" pitchFamily="18" charset="0"/>
              </a:rPr>
              <a:t>.</a:t>
            </a:r>
          </a:p>
        </p:txBody>
      </p:sp>
      <p:sp>
        <p:nvSpPr>
          <p:cNvPr id="8" name="Rounded Rectangle 7">
            <a:extLst>
              <a:ext uri="{FF2B5EF4-FFF2-40B4-BE49-F238E27FC236}">
                <a16:creationId xmlns="" xmlns:a16="http://schemas.microsoft.com/office/drawing/2014/main" id="{662DF9A4-1A73-234E-996D-46A2CAB168DE}"/>
              </a:ext>
            </a:extLst>
          </p:cNvPr>
          <p:cNvSpPr/>
          <p:nvPr/>
        </p:nvSpPr>
        <p:spPr>
          <a:xfrm>
            <a:off x="533400" y="2819400"/>
            <a:ext cx="8382000" cy="3048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sz="3200" b="1" dirty="0">
                <a:solidFill>
                  <a:srgbClr val="0000CC"/>
                </a:solidFill>
                <a:latin typeface="Times New Roman" pitchFamily="18" charset="0"/>
                <a:cs typeface="Times New Roman" pitchFamily="18" charset="0"/>
              </a:rPr>
              <a:t>A. KOH; 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Al(OH)</a:t>
            </a:r>
            <a:r>
              <a:rPr lang="en-US" sz="3200" b="1" baseline="-25000" dirty="0">
                <a:solidFill>
                  <a:srgbClr val="0000CC"/>
                </a:solidFill>
                <a:latin typeface="Times New Roman" pitchFamily="18" charset="0"/>
                <a:cs typeface="Times New Roman" pitchFamily="18" charset="0"/>
              </a:rPr>
              <a:t>3</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a:t>
            </a:r>
          </a:p>
          <a:p>
            <a:pPr>
              <a:lnSpc>
                <a:spcPct val="150000"/>
              </a:lnSpc>
              <a:defRPr/>
            </a:pPr>
            <a:r>
              <a:rPr lang="en-US" sz="3200" b="1" dirty="0">
                <a:solidFill>
                  <a:srgbClr val="0000CC"/>
                </a:solidFill>
                <a:latin typeface="Times New Roman" pitchFamily="18" charset="0"/>
                <a:cs typeface="Times New Roman" pitchFamily="18" charset="0"/>
              </a:rPr>
              <a:t>B.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 KOH, 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Al(OH)</a:t>
            </a:r>
            <a:r>
              <a:rPr lang="en-US" sz="3200" b="1" baseline="-25000" dirty="0">
                <a:solidFill>
                  <a:srgbClr val="0000CC"/>
                </a:solidFill>
                <a:latin typeface="Times New Roman" pitchFamily="18" charset="0"/>
                <a:cs typeface="Times New Roman" pitchFamily="18" charset="0"/>
              </a:rPr>
              <a:t>3</a:t>
            </a:r>
            <a:endParaRPr lang="en-US" sz="3200" b="1" dirty="0">
              <a:solidFill>
                <a:srgbClr val="0000CC"/>
              </a:solidFill>
              <a:latin typeface="Times New Roman" pitchFamily="18" charset="0"/>
              <a:cs typeface="Times New Roman" pitchFamily="18" charset="0"/>
            </a:endParaRPr>
          </a:p>
          <a:p>
            <a:pPr>
              <a:lnSpc>
                <a:spcPct val="150000"/>
              </a:lnSpc>
              <a:defRPr/>
            </a:pPr>
            <a:r>
              <a:rPr lang="pl-PL" sz="3200" b="1" dirty="0">
                <a:solidFill>
                  <a:srgbClr val="0000CC"/>
                </a:solidFill>
                <a:latin typeface="Times New Roman" pitchFamily="18" charset="0"/>
                <a:cs typeface="Times New Roman" pitchFamily="18" charset="0"/>
              </a:rPr>
              <a:t>C. </a:t>
            </a:r>
            <a:r>
              <a:rPr lang="en-US" sz="3200" b="1" dirty="0">
                <a:solidFill>
                  <a:srgbClr val="0000CC"/>
                </a:solidFill>
                <a:latin typeface="Times New Roman" pitchFamily="18" charset="0"/>
                <a:cs typeface="Times New Roman" pitchFamily="18" charset="0"/>
              </a:rPr>
              <a:t> Al(OH)</a:t>
            </a:r>
            <a:r>
              <a:rPr lang="en-US" sz="3200" b="1" baseline="-25000" dirty="0">
                <a:solidFill>
                  <a:srgbClr val="0000CC"/>
                </a:solidFill>
                <a:latin typeface="Times New Roman" pitchFamily="18" charset="0"/>
                <a:cs typeface="Times New Roman" pitchFamily="18" charset="0"/>
              </a:rPr>
              <a:t>3, </a:t>
            </a:r>
            <a:r>
              <a:rPr lang="en-US" sz="3200" b="1" dirty="0">
                <a:solidFill>
                  <a:srgbClr val="0000CC"/>
                </a:solidFill>
                <a:latin typeface="Times New Roman" pitchFamily="18" charset="0"/>
                <a:cs typeface="Times New Roman" pitchFamily="18" charset="0"/>
              </a:rPr>
              <a:t>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 KOH</a:t>
            </a:r>
          </a:p>
          <a:p>
            <a:pPr>
              <a:lnSpc>
                <a:spcPct val="150000"/>
              </a:lnSpc>
              <a:defRPr/>
            </a:pPr>
            <a:r>
              <a:rPr lang="pl-PL" sz="3200" b="1" dirty="0">
                <a:solidFill>
                  <a:srgbClr val="0000CC"/>
                </a:solidFill>
                <a:latin typeface="Times New Roman" pitchFamily="18" charset="0"/>
                <a:cs typeface="Times New Roman" pitchFamily="18" charset="0"/>
              </a:rPr>
              <a:t>D. </a:t>
            </a:r>
            <a:r>
              <a:rPr lang="en-US" sz="3200" b="1" dirty="0">
                <a:solidFill>
                  <a:srgbClr val="0000CC"/>
                </a:solidFill>
                <a:latin typeface="Times New Roman" pitchFamily="18" charset="0"/>
                <a:cs typeface="Times New Roman" pitchFamily="18" charset="0"/>
              </a:rPr>
              <a:t>Mg(OH)</a:t>
            </a:r>
            <a:r>
              <a:rPr lang="en-US" sz="3200" b="1" baseline="-25000" dirty="0">
                <a:solidFill>
                  <a:srgbClr val="0000CC"/>
                </a:solidFill>
                <a:latin typeface="Times New Roman" pitchFamily="18" charset="0"/>
                <a:cs typeface="Times New Roman" pitchFamily="18" charset="0"/>
              </a:rPr>
              <a:t>2</a:t>
            </a:r>
            <a:r>
              <a:rPr lang="en-US" sz="3200" b="1" dirty="0">
                <a:solidFill>
                  <a:srgbClr val="0000CC"/>
                </a:solidFill>
                <a:latin typeface="Times New Roman" pitchFamily="18" charset="0"/>
                <a:cs typeface="Times New Roman" pitchFamily="18" charset="0"/>
              </a:rPr>
              <a:t>; ; </a:t>
            </a:r>
            <a:r>
              <a:rPr lang="en-US" sz="3200" b="1" dirty="0" err="1">
                <a:solidFill>
                  <a:srgbClr val="0000CC"/>
                </a:solidFill>
                <a:latin typeface="Times New Roman" pitchFamily="18" charset="0"/>
                <a:cs typeface="Times New Roman" pitchFamily="18" charset="0"/>
              </a:rPr>
              <a:t>NaOH</a:t>
            </a:r>
            <a:r>
              <a:rPr lang="en-US" sz="3200" b="1" dirty="0">
                <a:solidFill>
                  <a:srgbClr val="0000CC"/>
                </a:solidFill>
                <a:latin typeface="Times New Roman" pitchFamily="18" charset="0"/>
                <a:cs typeface="Times New Roman" pitchFamily="18" charset="0"/>
              </a:rPr>
              <a:t>, KOH, Al(OH)</a:t>
            </a:r>
            <a:r>
              <a:rPr lang="en-US" sz="3200" b="1" baseline="-25000" dirty="0">
                <a:solidFill>
                  <a:srgbClr val="0000CC"/>
                </a:solidFill>
                <a:latin typeface="Times New Roman" pitchFamily="18" charset="0"/>
                <a:cs typeface="Times New Roman" pitchFamily="18" charset="0"/>
              </a:rPr>
              <a:t>3</a:t>
            </a:r>
            <a:endParaRPr lang="en-US" sz="3200" b="1" dirty="0">
              <a:solidFill>
                <a:srgbClr val="0000CC"/>
              </a:solidFill>
              <a:latin typeface="Times New Roman" pitchFamily="18" charset="0"/>
              <a:cs typeface="Times New Roman" pitchFamily="18" charset="0"/>
            </a:endParaRPr>
          </a:p>
        </p:txBody>
      </p:sp>
      <p:sp>
        <p:nvSpPr>
          <p:cNvPr id="6" name="Donut 5">
            <a:extLst>
              <a:ext uri="{FF2B5EF4-FFF2-40B4-BE49-F238E27FC236}">
                <a16:creationId xmlns="" xmlns:a16="http://schemas.microsoft.com/office/drawing/2014/main" id="{63FD0B59-0C88-0546-A957-D2A16BB1B893}"/>
              </a:ext>
            </a:extLst>
          </p:cNvPr>
          <p:cNvSpPr/>
          <p:nvPr/>
        </p:nvSpPr>
        <p:spPr>
          <a:xfrm>
            <a:off x="571500" y="4495800"/>
            <a:ext cx="685800" cy="685800"/>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ox(in)">
                                      <p:cBhvr>
                                        <p:cTn id="7" dur="500"/>
                                        <p:tgtEl>
                                          <p:spTgt spid="8">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in)">
                                      <p:cBhvr>
                                        <p:cTn id="10" dur="500"/>
                                        <p:tgtEl>
                                          <p:spTgt spid="8">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ox(in)">
                                      <p:cBhvr>
                                        <p:cTn id="13" dur="500"/>
                                        <p:tgtEl>
                                          <p:spTgt spid="8">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ox(in)">
                                      <p:cBhvr>
                                        <p:cTn id="16" dur="500"/>
                                        <p:tgtEl>
                                          <p:spTgt spid="8">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ox(in)">
                                      <p:cBhvr>
                                        <p:cTn id="19" dur="500"/>
                                        <p:tgtEl>
                                          <p:spTgt spid="8">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mph" presetSubtype="2" fill="hold" nodeType="clickEffect">
                                  <p:stCondLst>
                                    <p:cond delay="0"/>
                                  </p:stCondLst>
                                  <p:childTnLst>
                                    <p:animClr clrSpc="rgb" dir="cw">
                                      <p:cBhvr override="childStyle">
                                        <p:cTn id="23" dur="1000" fill="hold"/>
                                        <p:tgtEl>
                                          <p:spTgt spid="8">
                                            <p:txEl>
                                              <p:pRg st="2" end="2"/>
                                            </p:txEl>
                                          </p:spTgt>
                                        </p:tgtEl>
                                        <p:attrNameLst>
                                          <p:attrName>style.color</p:attrName>
                                        </p:attrNameLst>
                                      </p:cBhvr>
                                      <p:to>
                                        <a:srgbClr val="FF0000"/>
                                      </p:to>
                                    </p:animClr>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B5114590-3B99-E748-A26E-E2A690CF32B1}"/>
              </a:ext>
            </a:extLst>
          </p:cNvPr>
          <p:cNvPicPr preferRelativeResize="0">
            <a:picLocks noChangeAspect="1" noChangeArrowheads="1"/>
          </p:cNvPicPr>
          <p:nvPr/>
        </p:nvPicPr>
        <p:blipFill>
          <a:blip r:embed="rId2"/>
          <a:srcRect/>
          <a:stretch>
            <a:fillRect/>
          </a:stretch>
        </p:blipFill>
        <p:spPr bwMode="auto">
          <a:xfrm>
            <a:off x="76200" y="-3810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12" name="AutoShape 4">
            <a:extLst>
              <a:ext uri="{FF2B5EF4-FFF2-40B4-BE49-F238E27FC236}">
                <a16:creationId xmlns="" xmlns:a16="http://schemas.microsoft.com/office/drawing/2014/main" id="{C89DE6FB-1ADE-1D4D-A1B1-201EC18791F5}"/>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16" name="TextBox 15">
            <a:extLst>
              <a:ext uri="{FF2B5EF4-FFF2-40B4-BE49-F238E27FC236}">
                <a16:creationId xmlns="" xmlns:a16="http://schemas.microsoft.com/office/drawing/2014/main" id="{AA29F677-3A1B-3749-A04F-607A51D5AB82}"/>
              </a:ext>
            </a:extLst>
          </p:cNvPr>
          <p:cNvSpPr txBox="1">
            <a:spLocks noChangeArrowheads="1"/>
          </p:cNvSpPr>
          <p:nvPr/>
        </p:nvSpPr>
        <p:spPr bwMode="auto">
          <a:xfrm>
            <a:off x="914400" y="914400"/>
            <a:ext cx="7620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lnSpc>
                <a:spcPct val="150000"/>
              </a:lnSpc>
            </a:pPr>
            <a:r>
              <a:rPr lang="pt-BR" altLang="x-none" sz="3200" b="1">
                <a:latin typeface="Times New Roman" panose="02020603050405020304" pitchFamily="18" charset="0"/>
                <a:cs typeface="Times New Roman" panose="02020603050405020304" pitchFamily="18" charset="0"/>
              </a:rPr>
              <a:t>Bài 4: Nguyên tử nguyên tố R có tổng số hạt là 34, số hạt mang điện hơn nhiều  số hạt không mang điện là 10. Kí hiệu và vị trí của R trong bảng tuần hoàn là :</a:t>
            </a:r>
            <a:endParaRPr lang="en-US" altLang="x-none" sz="3200" b="1">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B366CDA4-740F-E84F-9688-3831CA58E07B}"/>
              </a:ext>
            </a:extLst>
          </p:cNvPr>
          <p:cNvSpPr txBox="1">
            <a:spLocks noChangeArrowheads="1"/>
          </p:cNvSpPr>
          <p:nvPr/>
        </p:nvSpPr>
        <p:spPr bwMode="auto">
          <a:xfrm>
            <a:off x="2590800" y="3827463"/>
            <a:ext cx="70866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lnSpc>
                <a:spcPct val="150000"/>
              </a:lnSpc>
            </a:pPr>
            <a:r>
              <a:rPr lang="en-US" altLang="x-none" sz="2800" b="1" dirty="0">
                <a:solidFill>
                  <a:srgbClr val="0000CC"/>
                </a:solidFill>
                <a:latin typeface="Times New Roman" panose="02020603050405020304" pitchFamily="18" charset="0"/>
                <a:cs typeface="Times New Roman" panose="02020603050405020304" pitchFamily="18" charset="0"/>
              </a:rPr>
              <a:t>A. Na, chu </a:t>
            </a:r>
            <a:r>
              <a:rPr lang="en-US" altLang="x-none" sz="2800" b="1" dirty="0" err="1">
                <a:solidFill>
                  <a:srgbClr val="0000CC"/>
                </a:solidFill>
                <a:latin typeface="Times New Roman" panose="02020603050405020304" pitchFamily="18" charset="0"/>
                <a:cs typeface="Times New Roman" panose="02020603050405020304" pitchFamily="18" charset="0"/>
              </a:rPr>
              <a:t>kì</a:t>
            </a:r>
            <a:r>
              <a:rPr lang="en-US" altLang="x-none" sz="2800" b="1" dirty="0">
                <a:solidFill>
                  <a:srgbClr val="0000CC"/>
                </a:solidFill>
                <a:latin typeface="Times New Roman" panose="02020603050405020304" pitchFamily="18" charset="0"/>
                <a:cs typeface="Times New Roman" panose="02020603050405020304" pitchFamily="18" charset="0"/>
              </a:rPr>
              <a:t> 3, </a:t>
            </a:r>
            <a:r>
              <a:rPr lang="en-US" altLang="x-none" sz="2800" b="1" dirty="0" err="1">
                <a:solidFill>
                  <a:srgbClr val="0000CC"/>
                </a:solidFill>
                <a:latin typeface="Times New Roman" panose="02020603050405020304" pitchFamily="18" charset="0"/>
                <a:cs typeface="Times New Roman" panose="02020603050405020304" pitchFamily="18" charset="0"/>
              </a:rPr>
              <a:t>nhóm</a:t>
            </a:r>
            <a:r>
              <a:rPr lang="en-US" altLang="x-none" sz="2800" b="1" dirty="0">
                <a:solidFill>
                  <a:srgbClr val="0000CC"/>
                </a:solidFill>
                <a:latin typeface="Times New Roman" panose="02020603050405020304" pitchFamily="18" charset="0"/>
                <a:cs typeface="Times New Roman" panose="02020603050405020304" pitchFamily="18" charset="0"/>
              </a:rPr>
              <a:t> IA.</a:t>
            </a:r>
          </a:p>
          <a:p>
            <a:pPr algn="justLow">
              <a:lnSpc>
                <a:spcPct val="150000"/>
              </a:lnSpc>
            </a:pPr>
            <a:r>
              <a:rPr lang="en-US" altLang="x-none" sz="2800" b="1" dirty="0">
                <a:solidFill>
                  <a:srgbClr val="0000CC"/>
                </a:solidFill>
                <a:latin typeface="Times New Roman" panose="02020603050405020304" pitchFamily="18" charset="0"/>
                <a:cs typeface="Times New Roman" panose="02020603050405020304" pitchFamily="18" charset="0"/>
              </a:rPr>
              <a:t>B. Mg, chu </a:t>
            </a:r>
            <a:r>
              <a:rPr lang="en-US" altLang="x-none" sz="2800" b="1" dirty="0" err="1">
                <a:solidFill>
                  <a:srgbClr val="0000CC"/>
                </a:solidFill>
                <a:latin typeface="Times New Roman" panose="02020603050405020304" pitchFamily="18" charset="0"/>
                <a:cs typeface="Times New Roman" panose="02020603050405020304" pitchFamily="18" charset="0"/>
              </a:rPr>
              <a:t>kì</a:t>
            </a:r>
            <a:r>
              <a:rPr lang="en-US" altLang="x-none" sz="2800" b="1" dirty="0">
                <a:solidFill>
                  <a:srgbClr val="0000CC"/>
                </a:solidFill>
                <a:latin typeface="Times New Roman" panose="02020603050405020304" pitchFamily="18" charset="0"/>
                <a:cs typeface="Times New Roman" panose="02020603050405020304" pitchFamily="18" charset="0"/>
              </a:rPr>
              <a:t> 3, </a:t>
            </a:r>
            <a:r>
              <a:rPr lang="en-US" altLang="x-none" sz="2800" b="1" dirty="0" err="1">
                <a:solidFill>
                  <a:srgbClr val="0000CC"/>
                </a:solidFill>
                <a:latin typeface="Times New Roman" panose="02020603050405020304" pitchFamily="18" charset="0"/>
                <a:cs typeface="Times New Roman" panose="02020603050405020304" pitchFamily="18" charset="0"/>
              </a:rPr>
              <a:t>nhóm</a:t>
            </a:r>
            <a:r>
              <a:rPr lang="en-US" altLang="x-none" sz="2800" b="1" dirty="0">
                <a:solidFill>
                  <a:srgbClr val="0000CC"/>
                </a:solidFill>
                <a:latin typeface="Times New Roman" panose="02020603050405020304" pitchFamily="18" charset="0"/>
                <a:cs typeface="Times New Roman" panose="02020603050405020304" pitchFamily="18" charset="0"/>
              </a:rPr>
              <a:t> IIA.</a:t>
            </a:r>
          </a:p>
          <a:p>
            <a:pPr algn="justLow">
              <a:lnSpc>
                <a:spcPct val="150000"/>
              </a:lnSpc>
            </a:pPr>
            <a:r>
              <a:rPr lang="en-US" altLang="x-none" sz="2800" b="1" dirty="0">
                <a:solidFill>
                  <a:srgbClr val="0000CC"/>
                </a:solidFill>
                <a:latin typeface="Times New Roman" panose="02020603050405020304" pitchFamily="18" charset="0"/>
                <a:cs typeface="Times New Roman" panose="02020603050405020304" pitchFamily="18" charset="0"/>
              </a:rPr>
              <a:t>C. F, chu </a:t>
            </a:r>
            <a:r>
              <a:rPr lang="en-US" altLang="x-none" sz="2800" b="1" dirty="0" err="1">
                <a:solidFill>
                  <a:srgbClr val="0000CC"/>
                </a:solidFill>
                <a:latin typeface="Times New Roman" panose="02020603050405020304" pitchFamily="18" charset="0"/>
                <a:cs typeface="Times New Roman" panose="02020603050405020304" pitchFamily="18" charset="0"/>
              </a:rPr>
              <a:t>kì</a:t>
            </a:r>
            <a:r>
              <a:rPr lang="en-US" altLang="x-none" sz="2800" b="1" dirty="0">
                <a:solidFill>
                  <a:srgbClr val="0000CC"/>
                </a:solidFill>
                <a:latin typeface="Times New Roman" panose="02020603050405020304" pitchFamily="18" charset="0"/>
                <a:cs typeface="Times New Roman" panose="02020603050405020304" pitchFamily="18" charset="0"/>
              </a:rPr>
              <a:t> 2, </a:t>
            </a:r>
            <a:r>
              <a:rPr lang="en-US" altLang="x-none" sz="2800" b="1" dirty="0" err="1">
                <a:solidFill>
                  <a:srgbClr val="0000CC"/>
                </a:solidFill>
                <a:latin typeface="Times New Roman" panose="02020603050405020304" pitchFamily="18" charset="0"/>
                <a:cs typeface="Times New Roman" panose="02020603050405020304" pitchFamily="18" charset="0"/>
              </a:rPr>
              <a:t>nhóm</a:t>
            </a:r>
            <a:r>
              <a:rPr lang="en-US" altLang="x-none" sz="2800" b="1" dirty="0">
                <a:solidFill>
                  <a:srgbClr val="0000CC"/>
                </a:solidFill>
                <a:latin typeface="Times New Roman" panose="02020603050405020304" pitchFamily="18" charset="0"/>
                <a:cs typeface="Times New Roman" panose="02020603050405020304" pitchFamily="18" charset="0"/>
              </a:rPr>
              <a:t> VIIA.</a:t>
            </a:r>
          </a:p>
          <a:p>
            <a:pPr algn="justLow">
              <a:lnSpc>
                <a:spcPct val="150000"/>
              </a:lnSpc>
            </a:pPr>
            <a:r>
              <a:rPr lang="en-US" altLang="x-none" sz="2800" b="1" dirty="0">
                <a:solidFill>
                  <a:srgbClr val="0000CC"/>
                </a:solidFill>
                <a:latin typeface="Times New Roman" panose="02020603050405020304" pitchFamily="18" charset="0"/>
                <a:cs typeface="Times New Roman" panose="02020603050405020304" pitchFamily="18" charset="0"/>
              </a:rPr>
              <a:t>D. Ne, chu </a:t>
            </a:r>
            <a:r>
              <a:rPr lang="en-US" altLang="x-none" sz="2800" b="1" dirty="0" err="1">
                <a:solidFill>
                  <a:srgbClr val="0000CC"/>
                </a:solidFill>
                <a:latin typeface="Times New Roman" panose="02020603050405020304" pitchFamily="18" charset="0"/>
                <a:cs typeface="Times New Roman" panose="02020603050405020304" pitchFamily="18" charset="0"/>
              </a:rPr>
              <a:t>kì</a:t>
            </a:r>
            <a:r>
              <a:rPr lang="en-US" altLang="x-none" sz="2800" b="1" dirty="0">
                <a:solidFill>
                  <a:srgbClr val="0000CC"/>
                </a:solidFill>
                <a:latin typeface="Times New Roman" panose="02020603050405020304" pitchFamily="18" charset="0"/>
                <a:cs typeface="Times New Roman" panose="02020603050405020304" pitchFamily="18" charset="0"/>
              </a:rPr>
              <a:t> 2, </a:t>
            </a:r>
            <a:r>
              <a:rPr lang="en-US" altLang="x-none" sz="2800" b="1" dirty="0" err="1">
                <a:solidFill>
                  <a:srgbClr val="0000CC"/>
                </a:solidFill>
                <a:latin typeface="Times New Roman" panose="02020603050405020304" pitchFamily="18" charset="0"/>
                <a:cs typeface="Times New Roman" panose="02020603050405020304" pitchFamily="18" charset="0"/>
              </a:rPr>
              <a:t>nhóm</a:t>
            </a:r>
            <a:r>
              <a:rPr lang="en-US" altLang="x-none" sz="2800" b="1" dirty="0">
                <a:solidFill>
                  <a:srgbClr val="0000CC"/>
                </a:solidFill>
                <a:latin typeface="Times New Roman" panose="02020603050405020304" pitchFamily="18" charset="0"/>
                <a:cs typeface="Times New Roman" panose="02020603050405020304" pitchFamily="18" charset="0"/>
              </a:rPr>
              <a:t> VIIIA. </a:t>
            </a:r>
          </a:p>
          <a:p>
            <a:pPr eaLnBrk="1" hangingPunct="1"/>
            <a:endParaRPr lang="en-US" altLang="x-none" dirty="0"/>
          </a:p>
        </p:txBody>
      </p:sp>
      <p:sp>
        <p:nvSpPr>
          <p:cNvPr id="6" name="Donut 5">
            <a:extLst>
              <a:ext uri="{FF2B5EF4-FFF2-40B4-BE49-F238E27FC236}">
                <a16:creationId xmlns="" xmlns:a16="http://schemas.microsoft.com/office/drawing/2014/main" id="{D549B0AD-90CC-B14F-8014-D68390AAFE43}"/>
              </a:ext>
            </a:extLst>
          </p:cNvPr>
          <p:cNvSpPr/>
          <p:nvPr/>
        </p:nvSpPr>
        <p:spPr>
          <a:xfrm>
            <a:off x="2590800" y="3883026"/>
            <a:ext cx="990600" cy="771525"/>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strips(downRight)">
                                      <p:cBhvr>
                                        <p:cTn id="12" dur="500"/>
                                        <p:tgtEl>
                                          <p:spTgt spid="17">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strips(downRight)">
                                      <p:cBhvr>
                                        <p:cTn id="15" dur="500"/>
                                        <p:tgtEl>
                                          <p:spTgt spid="17">
                                            <p:txEl>
                                              <p:pRg st="1" end="1"/>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strips(downRight)">
                                      <p:cBhvr>
                                        <p:cTn id="18" dur="500"/>
                                        <p:tgtEl>
                                          <p:spTgt spid="17">
                                            <p:txEl>
                                              <p:pRg st="2" end="2"/>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strips(downRight)">
                                      <p:cBhvr>
                                        <p:cTn id="21" dur="500"/>
                                        <p:tgtEl>
                                          <p:spTgt spid="1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mph" presetSubtype="2" fill="hold" nodeType="clickEffect">
                                  <p:stCondLst>
                                    <p:cond delay="0"/>
                                  </p:stCondLst>
                                  <p:childTnLst>
                                    <p:animClr clrSpc="rgb" dir="cw">
                                      <p:cBhvr override="childStyle">
                                        <p:cTn id="25" dur="1000" fill="hold"/>
                                        <p:tgtEl>
                                          <p:spTgt spid="17">
                                            <p:txEl>
                                              <p:pRg st="0" end="0"/>
                                            </p:txEl>
                                          </p:spTgt>
                                        </p:tgtEl>
                                        <p:attrNameLst>
                                          <p:attrName>style.color</p:attrName>
                                        </p:attrNameLst>
                                      </p:cBhvr>
                                      <p:to>
                                        <a:srgbClr val="FF0000"/>
                                      </p:to>
                                    </p:animClr>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edg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edge">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allAtOnce"/>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4687CCE8-0C3F-CA4D-A974-34E7D91E5D35}"/>
              </a:ext>
            </a:extLst>
          </p:cNvPr>
          <p:cNvPicPr preferRelativeResize="0">
            <a:picLocks noChangeAspect="1" noChangeArrowheads="1"/>
          </p:cNvPicPr>
          <p:nvPr/>
        </p:nvPicPr>
        <p:blipFill>
          <a:blip r:embed="rId3"/>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sp>
        <p:nvSpPr>
          <p:cNvPr id="3" name="AutoShape 4">
            <a:extLst>
              <a:ext uri="{FF2B5EF4-FFF2-40B4-BE49-F238E27FC236}">
                <a16:creationId xmlns="" xmlns:a16="http://schemas.microsoft.com/office/drawing/2014/main" id="{98644D25-3C8F-F04B-9B52-4F7C4D214BB2}"/>
              </a:ext>
            </a:extLst>
          </p:cNvPr>
          <p:cNvSpPr txBox="1">
            <a:spLocks noChangeArrowheads="1"/>
          </p:cNvSpPr>
          <p:nvPr/>
        </p:nvSpPr>
        <p:spPr>
          <a:xfrm>
            <a:off x="2667000" y="0"/>
            <a:ext cx="3962400" cy="762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eaLnBrk="0" hangingPunct="0">
              <a:defRPr/>
            </a:pPr>
            <a:r>
              <a:rPr lang="en-US" sz="4000" b="1" dirty="0" err="1">
                <a:solidFill>
                  <a:schemeClr val="tx1"/>
                </a:solidFill>
                <a:latin typeface="Times New Roman" pitchFamily="18" charset="0"/>
                <a:ea typeface="+mj-ea"/>
                <a:cs typeface="Times New Roman" pitchFamily="18" charset="0"/>
              </a:rPr>
              <a:t>Bài</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tập</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củng</a:t>
            </a:r>
            <a:r>
              <a:rPr lang="en-US" sz="4000" b="1" dirty="0">
                <a:solidFill>
                  <a:schemeClr val="tx1"/>
                </a:solidFill>
                <a:latin typeface="Times New Roman" pitchFamily="18" charset="0"/>
                <a:ea typeface="+mj-ea"/>
                <a:cs typeface="Times New Roman" pitchFamily="18" charset="0"/>
              </a:rPr>
              <a:t> </a:t>
            </a:r>
            <a:r>
              <a:rPr lang="en-US" sz="4000" b="1" dirty="0" err="1">
                <a:solidFill>
                  <a:schemeClr val="tx1"/>
                </a:solidFill>
                <a:latin typeface="Times New Roman" pitchFamily="18" charset="0"/>
                <a:ea typeface="+mj-ea"/>
                <a:cs typeface="Times New Roman" pitchFamily="18" charset="0"/>
              </a:rPr>
              <a:t>cố</a:t>
            </a:r>
            <a:endParaRPr lang="en-US" sz="4000" b="1" dirty="0">
              <a:solidFill>
                <a:schemeClr val="tx1"/>
              </a:solidFill>
              <a:latin typeface="Times New Roman" pitchFamily="18" charset="0"/>
              <a:ea typeface="+mj-ea"/>
              <a:cs typeface="Times New Roman" pitchFamily="18" charset="0"/>
            </a:endParaRPr>
          </a:p>
        </p:txBody>
      </p:sp>
      <p:sp>
        <p:nvSpPr>
          <p:cNvPr id="4" name="Rectangle 4">
            <a:extLst>
              <a:ext uri="{FF2B5EF4-FFF2-40B4-BE49-F238E27FC236}">
                <a16:creationId xmlns="" xmlns:a16="http://schemas.microsoft.com/office/drawing/2014/main" id="{0D8F39D2-7B42-5A43-B53A-A8C334CB49AD}"/>
              </a:ext>
            </a:extLst>
          </p:cNvPr>
          <p:cNvSpPr>
            <a:spLocks noChangeArrowheads="1"/>
          </p:cNvSpPr>
          <p:nvPr/>
        </p:nvSpPr>
        <p:spPr bwMode="auto">
          <a:xfrm>
            <a:off x="539750" y="1231900"/>
            <a:ext cx="8070850" cy="50165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463550" indent="-463550" algn="just">
              <a:defRPr/>
            </a:pP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5:</a:t>
            </a:r>
            <a:r>
              <a:rPr lang="vi-VN"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Nguyên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tố</a:t>
            </a:r>
            <a:r>
              <a:rPr lang="en-US" sz="3200" b="1" dirty="0">
                <a:solidFill>
                  <a:schemeClr val="tx1"/>
                </a:solidFill>
                <a:latin typeface="Times New Roman" pitchFamily="18" charset="0"/>
                <a:cs typeface="Times New Roman" pitchFamily="18" charset="0"/>
              </a:rPr>
              <a:t> R </a:t>
            </a:r>
            <a:r>
              <a:rPr lang="en-US" sz="3200" b="1" dirty="0" err="1">
                <a:solidFill>
                  <a:schemeClr val="tx1"/>
                </a:solidFill>
                <a:latin typeface="Times New Roman" pitchFamily="18" charset="0"/>
                <a:cs typeface="Times New Roman" pitchFamily="18" charset="0"/>
              </a:rPr>
              <a:t>thuộc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nhóm</a:t>
            </a:r>
            <a:r>
              <a:rPr lang="en-US" sz="3200" b="1" dirty="0">
                <a:solidFill>
                  <a:schemeClr val="tx1"/>
                </a:solidFill>
                <a:latin typeface="Times New Roman" pitchFamily="18" charset="0"/>
                <a:cs typeface="Times New Roman" pitchFamily="18" charset="0"/>
              </a:rPr>
              <a:t> VIA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tuần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hoàn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hợp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R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hiđro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5,882% </a:t>
            </a:r>
            <a:r>
              <a:rPr lang="en-US" sz="3200" b="1" dirty="0" err="1">
                <a:solidFill>
                  <a:schemeClr val="tx1"/>
                </a:solidFill>
                <a:latin typeface="Times New Roman" pitchFamily="18" charset="0"/>
                <a:cs typeface="Times New Roman" pitchFamily="18" charset="0"/>
              </a:rPr>
              <a:t>hiđro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lượng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Tìm</a:t>
            </a:r>
            <a:r>
              <a:rPr lang="en-US" sz="3200" b="1" dirty="0">
                <a:solidFill>
                  <a:schemeClr val="tx1"/>
                </a:solidFill>
                <a:latin typeface="Times New Roman" pitchFamily="18" charset="0"/>
                <a:cs typeface="Times New Roman" pitchFamily="18" charset="0"/>
              </a:rPr>
              <a:t> R?</a:t>
            </a:r>
          </a:p>
          <a:p>
            <a:pPr marL="514350" indent="-514350" algn="just">
              <a:lnSpc>
                <a:spcPct val="150000"/>
              </a:lnSpc>
              <a:buFontTx/>
              <a:buAutoNum type="alphaUcPeriod"/>
              <a:defRPr/>
            </a:pPr>
            <a:r>
              <a:rPr lang="en-US" sz="3200" b="1" dirty="0" err="1">
                <a:solidFill>
                  <a:schemeClr val="tx1"/>
                </a:solidFill>
                <a:latin typeface="Times New Roman" pitchFamily="18" charset="0"/>
                <a:cs typeface="Times New Roman" pitchFamily="18" charset="0"/>
              </a:rPr>
              <a:t>Oxi</a:t>
            </a:r>
            <a:r>
              <a:rPr lang="en-US" sz="3200" b="1" dirty="0">
                <a:solidFill>
                  <a:schemeClr val="tx1"/>
                </a:solidFill>
                <a:latin typeface="Times New Roman" pitchFamily="18" charset="0"/>
                <a:cs typeface="Times New Roman" pitchFamily="18" charset="0"/>
              </a:rPr>
              <a:t> (Z = 8)	   </a:t>
            </a:r>
          </a:p>
          <a:p>
            <a:pPr marL="514350" indent="-514350" algn="just">
              <a:lnSpc>
                <a:spcPct val="150000"/>
              </a:lnSpc>
              <a:buFontTx/>
              <a:buAutoNum type="alphaUcPeriod"/>
              <a:defRPr/>
            </a:pPr>
            <a:r>
              <a:rPr lang="en-US" sz="3200" b="1" dirty="0" err="1">
                <a:solidFill>
                  <a:schemeClr val="tx1"/>
                </a:solidFill>
                <a:latin typeface="Times New Roman" pitchFamily="18" charset="0"/>
                <a:cs typeface="Times New Roman" pitchFamily="18" charset="0"/>
              </a:rPr>
              <a:t>Lưu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huỳnh</a:t>
            </a:r>
            <a:r>
              <a:rPr lang="en-US" sz="3200" b="1" dirty="0">
                <a:solidFill>
                  <a:schemeClr val="tx1"/>
                </a:solidFill>
                <a:latin typeface="Times New Roman" pitchFamily="18" charset="0"/>
                <a:cs typeface="Times New Roman" pitchFamily="18" charset="0"/>
              </a:rPr>
              <a:t> ( Z = 16)</a:t>
            </a:r>
            <a:endParaRPr lang="fr-FR" sz="3200" b="1" dirty="0">
              <a:solidFill>
                <a:schemeClr val="tx1"/>
              </a:solidFill>
              <a:latin typeface="Times New Roman" pitchFamily="18" charset="0"/>
              <a:cs typeface="Times New Roman" pitchFamily="18" charset="0"/>
            </a:endParaRPr>
          </a:p>
          <a:p>
            <a:pPr marL="463550" indent="-463550" algn="just">
              <a:lnSpc>
                <a:spcPct val="150000"/>
              </a:lnSpc>
              <a:defRPr/>
            </a:pPr>
            <a:r>
              <a:rPr lang="fr-FR" sz="3200" b="1" dirty="0">
                <a:solidFill>
                  <a:schemeClr val="tx1"/>
                </a:solidFill>
                <a:latin typeface="Times New Roman" pitchFamily="18" charset="0"/>
                <a:cs typeface="Times New Roman" pitchFamily="18" charset="0"/>
              </a:rPr>
              <a:t>C. </a:t>
            </a:r>
            <a:r>
              <a:rPr lang="fr-FR" sz="3200" b="1" dirty="0" err="1">
                <a:solidFill>
                  <a:schemeClr val="tx1"/>
                </a:solidFill>
                <a:latin typeface="Times New Roman" pitchFamily="18" charset="0"/>
                <a:cs typeface="Times New Roman" pitchFamily="18" charset="0"/>
              </a:rPr>
              <a:t>Crom</a:t>
            </a:r>
            <a:r>
              <a:rPr lang="fr-FR" sz="3200" b="1" dirty="0">
                <a:solidFill>
                  <a:schemeClr val="tx1"/>
                </a:solidFill>
                <a:latin typeface="Times New Roman" pitchFamily="18" charset="0"/>
                <a:cs typeface="Times New Roman" pitchFamily="18" charset="0"/>
              </a:rPr>
              <a:t> (Z = 24)	            </a:t>
            </a:r>
          </a:p>
          <a:p>
            <a:pPr marL="463550" indent="-463550" algn="just">
              <a:lnSpc>
                <a:spcPct val="150000"/>
              </a:lnSpc>
              <a:defRPr/>
            </a:pPr>
            <a:r>
              <a:rPr lang="fr-FR" sz="3200" b="1" dirty="0">
                <a:solidFill>
                  <a:schemeClr val="tx1"/>
                </a:solidFill>
                <a:latin typeface="Times New Roman" pitchFamily="18" charset="0"/>
                <a:cs typeface="Times New Roman" pitchFamily="18" charset="0"/>
              </a:rPr>
              <a:t>D. </a:t>
            </a:r>
            <a:r>
              <a:rPr lang="en-US" sz="3200" b="1" dirty="0" err="1">
                <a:solidFill>
                  <a:schemeClr val="tx1"/>
                </a:solidFill>
                <a:latin typeface="Times New Roman" pitchFamily="18" charset="0"/>
                <a:cs typeface="Times New Roman" pitchFamily="18" charset="0"/>
              </a:rPr>
              <a:t>Selen</a:t>
            </a:r>
            <a:r>
              <a:rPr lang="en-US" sz="3200" b="1" dirty="0">
                <a:solidFill>
                  <a:schemeClr val="tx1"/>
                </a:solidFill>
                <a:latin typeface="Times New Roman" pitchFamily="18" charset="0"/>
                <a:cs typeface="Times New Roman" pitchFamily="18" charset="0"/>
              </a:rPr>
              <a:t> (Z = 34)</a:t>
            </a:r>
            <a:endParaRPr lang="vi-VN" sz="3200" b="1" dirty="0">
              <a:solidFill>
                <a:schemeClr val="tx1"/>
              </a:solidFill>
              <a:latin typeface="Times New Roman" pitchFamily="18" charset="0"/>
              <a:cs typeface="Times New Roman" pitchFamily="18" charset="0"/>
            </a:endParaRPr>
          </a:p>
        </p:txBody>
      </p:sp>
      <p:sp>
        <p:nvSpPr>
          <p:cNvPr id="5" name="Donut 4">
            <a:extLst>
              <a:ext uri="{FF2B5EF4-FFF2-40B4-BE49-F238E27FC236}">
                <a16:creationId xmlns="" xmlns:a16="http://schemas.microsoft.com/office/drawing/2014/main" id="{BB914044-D2F2-C948-A8BD-3435C6D3BB06}"/>
              </a:ext>
            </a:extLst>
          </p:cNvPr>
          <p:cNvSpPr/>
          <p:nvPr/>
        </p:nvSpPr>
        <p:spPr>
          <a:xfrm>
            <a:off x="457200" y="4038600"/>
            <a:ext cx="762000" cy="695325"/>
          </a:xfrm>
          <a:prstGeom prst="donut">
            <a:avLst>
              <a:gd name="adj" fmla="val 588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heckerboard(across)">
                                      <p:cBhvr>
                                        <p:cTn id="13" dur="500"/>
                                        <p:tgtEl>
                                          <p:spTgt spid="4">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checkerboard(across)">
                                      <p:cBhvr>
                                        <p:cTn id="16" dur="500"/>
                                        <p:tgtEl>
                                          <p:spTgt spid="4">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heckerboard(across)">
                                      <p:cBhvr>
                                        <p:cTn id="22" dur="500"/>
                                        <p:tgtEl>
                                          <p:spTgt spid="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2000" fill="hold"/>
                                        <p:tgtEl>
                                          <p:spTgt spid="4">
                                            <p:txEl>
                                              <p:pRg st="2" end="2"/>
                                            </p:txEl>
                                          </p:spTgt>
                                        </p:tgtEl>
                                        <p:attrNameLst>
                                          <p:attrName>style.color</p:attrName>
                                        </p:attrNameLst>
                                      </p:cBhvr>
                                      <p:to>
                                        <a:srgbClr val="FF0000"/>
                                      </p:to>
                                    </p:animClr>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edge">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1"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rames PPT 015">
            <a:extLst>
              <a:ext uri="{FF2B5EF4-FFF2-40B4-BE49-F238E27FC236}">
                <a16:creationId xmlns="" xmlns:a16="http://schemas.microsoft.com/office/drawing/2014/main" id="{D58239B2-BAAC-1441-8ADE-49C54F9A3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Cover">
            <a:extLst>
              <a:ext uri="{FF2B5EF4-FFF2-40B4-BE49-F238E27FC236}">
                <a16:creationId xmlns="" xmlns:a16="http://schemas.microsoft.com/office/drawing/2014/main" id="{33790060-6FA6-F545-977E-2EA8411BD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4951413"/>
            <a:ext cx="1627188"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a:extLst>
              <a:ext uri="{FF2B5EF4-FFF2-40B4-BE49-F238E27FC236}">
                <a16:creationId xmlns="" xmlns:a16="http://schemas.microsoft.com/office/drawing/2014/main" id="{FD3FC875-2C26-0F4A-A3DD-A48222E27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4933950"/>
            <a:ext cx="18796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a:extLst>
              <a:ext uri="{FF2B5EF4-FFF2-40B4-BE49-F238E27FC236}">
                <a16:creationId xmlns="" xmlns:a16="http://schemas.microsoft.com/office/drawing/2014/main" id="{5EEB63C9-482E-C640-A2C4-029451D05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150" y="4914900"/>
            <a:ext cx="1635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a:extLst>
              <a:ext uri="{FF2B5EF4-FFF2-40B4-BE49-F238E27FC236}">
                <a16:creationId xmlns="" xmlns:a16="http://schemas.microsoft.com/office/drawing/2014/main" id="{0567CAC6-2194-894A-8A63-24EBE9F1DB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150" y="4635500"/>
            <a:ext cx="174307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a:extLst>
              <a:ext uri="{FF2B5EF4-FFF2-40B4-BE49-F238E27FC236}">
                <a16:creationId xmlns="" xmlns:a16="http://schemas.microsoft.com/office/drawing/2014/main" id="{A8B8981A-23FE-284A-ADFA-D551E62FB4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0638" y="4102100"/>
            <a:ext cx="2024062"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a:extLst>
              <a:ext uri="{FF2B5EF4-FFF2-40B4-BE49-F238E27FC236}">
                <a16:creationId xmlns="" xmlns:a16="http://schemas.microsoft.com/office/drawing/2014/main" id="{F2C567A8-36FF-1A42-B359-B34CE9A7CD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7063" y="2755900"/>
            <a:ext cx="23304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 xmlns:a16="http://schemas.microsoft.com/office/drawing/2014/main" id="{17457CEB-833C-E240-B922-42A940967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2775" y="3678238"/>
            <a:ext cx="2232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 xmlns:a16="http://schemas.microsoft.com/office/drawing/2014/main" id="{11956397-4A73-774C-8C8D-E15F71A834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863850"/>
            <a:ext cx="18891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 xmlns:a16="http://schemas.microsoft.com/office/drawing/2014/main" id="{0D7FD66B-96EE-824F-868F-330C4B4AD0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2863" y="2611438"/>
            <a:ext cx="23304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 xmlns:a16="http://schemas.microsoft.com/office/drawing/2014/main" id="{9D3FFB1C-F62A-864E-B174-9F709F1C142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2711450"/>
            <a:ext cx="1336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 xmlns:a16="http://schemas.microsoft.com/office/drawing/2014/main" id="{86EBCEF8-CD13-5347-8BCC-29F7D32D9A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8775" y="1806575"/>
            <a:ext cx="17986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 xmlns:a16="http://schemas.microsoft.com/office/drawing/2014/main" id="{7B71E731-CD80-6349-8C03-A343A2384A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75100" y="1879600"/>
            <a:ext cx="16986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 xmlns:a16="http://schemas.microsoft.com/office/drawing/2014/main" id="{C89C95C0-73DF-1C4E-9E67-D5F5499C9E2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7063" y="2530475"/>
            <a:ext cx="25034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a:extLst>
              <a:ext uri="{FF2B5EF4-FFF2-40B4-BE49-F238E27FC236}">
                <a16:creationId xmlns="" xmlns:a16="http://schemas.microsoft.com/office/drawing/2014/main" id="{8ED2507C-9F72-7348-B8FC-43021F142C4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40175" y="1120775"/>
            <a:ext cx="173513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a:extLst>
              <a:ext uri="{FF2B5EF4-FFF2-40B4-BE49-F238E27FC236}">
                <a16:creationId xmlns="" xmlns:a16="http://schemas.microsoft.com/office/drawing/2014/main" id="{13994853-91F2-1043-8B3F-89BC0089F4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40175" y="741363"/>
            <a:ext cx="172561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 xmlns:a16="http://schemas.microsoft.com/office/drawing/2014/main" id="{07647D4E-EDE8-0D40-A3F5-7DA574DF1CB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67150" y="0"/>
            <a:ext cx="16446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 xmlns:a16="http://schemas.microsoft.com/office/drawing/2014/main" id="{FAEDB138-A588-1040-B805-C5EFDF16B1D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97063" y="812800"/>
            <a:ext cx="24034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 xmlns:a16="http://schemas.microsoft.com/office/drawing/2014/main" id="{FCC6ED96-E0AA-B84A-984F-12AD5813D0F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92213" y="2295525"/>
            <a:ext cx="18891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24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59C632E5-93A4-5540-BBF5-813926C695F5}"/>
              </a:ext>
            </a:extLst>
          </p:cNvPr>
          <p:cNvPicPr preferRelativeResize="0">
            <a:picLocks noChangeAspect="1" noChangeArrowheads="1"/>
          </p:cNvPicPr>
          <p:nvPr/>
        </p:nvPicPr>
        <p:blipFill>
          <a:blip r:embed="rId2"/>
          <a:srcRect/>
          <a:stretch>
            <a:fillRect/>
          </a:stretch>
        </p:blipFill>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pic>
        <p:nvPicPr>
          <p:cNvPr id="32771" name="Picture 3" descr="HL01">
            <a:extLst>
              <a:ext uri="{FF2B5EF4-FFF2-40B4-BE49-F238E27FC236}">
                <a16:creationId xmlns="" xmlns:a16="http://schemas.microsoft.com/office/drawing/2014/main" id="{852A8D7C-EF6A-504B-81DA-1B6EB1716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36">
            <a:extLst>
              <a:ext uri="{FF2B5EF4-FFF2-40B4-BE49-F238E27FC236}">
                <a16:creationId xmlns="" xmlns:a16="http://schemas.microsoft.com/office/drawing/2014/main" id="{8ABAA9FF-E702-E345-BF2C-BF59DA4F1C06}"/>
              </a:ext>
            </a:extLst>
          </p:cNvPr>
          <p:cNvSpPr txBox="1">
            <a:spLocks noChangeArrowheads="1"/>
          </p:cNvSpPr>
          <p:nvPr/>
        </p:nvSpPr>
        <p:spPr bwMode="auto">
          <a:xfrm>
            <a:off x="1752600" y="2590800"/>
            <a:ext cx="579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x-none" sz="4000" b="1" i="1">
                <a:solidFill>
                  <a:srgbClr val="FF0000"/>
                </a:solidFill>
                <a:latin typeface="Times New Roman" panose="02020603050405020304" pitchFamily="18" charset="0"/>
              </a:rPr>
              <a:t>CẢM ƠN  QUÝ THẦY CÔ VÀ CÁC EM HỌC SINH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14400" y="946666"/>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nb-NO"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Xu hướng biến đổi tính chất của các nguyên tố, đơn chất và hợp chất trong bảng tuần hoàn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26664313"/>
              </p:ext>
            </p:extLst>
          </p:nvPr>
        </p:nvGraphicFramePr>
        <p:xfrm>
          <a:off x="838200" y="2286000"/>
          <a:ext cx="7772400" cy="2926080"/>
        </p:xfrm>
        <a:graphic>
          <a:graphicData uri="http://schemas.openxmlformats.org/drawingml/2006/table">
            <a:tbl>
              <a:tblPr firstRow="1" firstCol="1" lastRow="1" lastCol="1" bandRow="1" bandCol="1"/>
              <a:tblGrid>
                <a:gridCol w="2601581"/>
                <a:gridCol w="2448963"/>
                <a:gridCol w="2721856"/>
              </a:tblGrid>
              <a:tr h="0">
                <a:tc>
                  <a:txBody>
                    <a:bodyPr/>
                    <a:lstStyle/>
                    <a:p>
                      <a:pPr algn="ctr">
                        <a:spcAft>
                          <a:spcPts val="0"/>
                        </a:spcAft>
                      </a:pPr>
                      <a:r>
                        <a:rPr lang="nb-NO" sz="2400" b="1" dirty="0">
                          <a:effectLst/>
                          <a:latin typeface="Times New Roman"/>
                          <a:ea typeface="Times New Roman"/>
                        </a:rPr>
                        <a:t>Tính chất</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nb-NO" sz="2400" b="1" dirty="0">
                          <a:effectLst/>
                          <a:latin typeface="Times New Roman"/>
                          <a:ea typeface="Times New Roman"/>
                        </a:rPr>
                        <a:t>Xu hướng biến đổi trong chu kì</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nb-NO" sz="2400" b="1" dirty="0">
                          <a:effectLst/>
                          <a:latin typeface="Times New Roman"/>
                          <a:ea typeface="Times New Roman"/>
                        </a:rPr>
                        <a:t>Xu hướng biến đổi trong </a:t>
                      </a:r>
                      <a:r>
                        <a:rPr lang="nb-NO" sz="2400" b="1" dirty="0" smtClean="0">
                          <a:effectLst/>
                          <a:latin typeface="Times New Roman"/>
                          <a:ea typeface="Times New Roman"/>
                        </a:rPr>
                        <a:t>nhóm A</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ctr">
                        <a:spcAft>
                          <a:spcPts val="0"/>
                        </a:spcAft>
                      </a:pPr>
                      <a:r>
                        <a:rPr lang="nb-NO" sz="2400">
                          <a:effectLst/>
                          <a:latin typeface="Times New Roman"/>
                          <a:ea typeface="Times New Roman"/>
                        </a:rPr>
                        <a:t>Bán kính nguyên tử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a:effectLst/>
                          <a:latin typeface="Times New Roman"/>
                          <a:ea typeface="Times New Roman"/>
                        </a:rPr>
                        <a:t> </a:t>
                      </a:r>
                      <a:r>
                        <a:rPr lang="nb-NO" sz="2400" dirty="0" smtClean="0">
                          <a:effectLst/>
                          <a:latin typeface="Times New Roman"/>
                          <a:ea typeface="Times New Roman"/>
                        </a:rPr>
                        <a:t>giảm</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a:effectLst/>
                          <a:latin typeface="Times New Roman"/>
                          <a:ea typeface="Times New Roman"/>
                        </a:rPr>
                        <a:t> </a:t>
                      </a:r>
                      <a:r>
                        <a:rPr lang="nb-NO" sz="2400" dirty="0" smtClean="0">
                          <a:effectLst/>
                          <a:latin typeface="Times New Roman"/>
                          <a:ea typeface="Times New Roman"/>
                        </a:rPr>
                        <a:t>tăng</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a:effectLst/>
                          <a:latin typeface="Times New Roman"/>
                          <a:ea typeface="Times New Roman"/>
                        </a:rPr>
                        <a:t>Độ âm điện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a:effectLst/>
                          <a:latin typeface="Times New Roman"/>
                          <a:ea typeface="Times New Roman"/>
                        </a:rPr>
                        <a:t> </a:t>
                      </a:r>
                      <a:r>
                        <a:rPr lang="nb-NO" sz="2400" dirty="0" smtClean="0">
                          <a:effectLst/>
                          <a:latin typeface="Times New Roman"/>
                          <a:ea typeface="Times New Roman"/>
                        </a:rPr>
                        <a:t>tăng</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smtClean="0">
                          <a:effectLst/>
                          <a:latin typeface="Times New Roman"/>
                          <a:ea typeface="Times New Roman"/>
                        </a:rPr>
                        <a:t>  giảm</a:t>
                      </a:r>
                      <a:r>
                        <a:rPr lang="nb-NO" sz="2400" dirty="0">
                          <a:effectLst/>
                          <a:latin typeface="Times New Roman"/>
                          <a:ea typeface="Times New Roman"/>
                        </a:rPr>
                        <a:t> </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a:effectLst/>
                          <a:latin typeface="Times New Roman"/>
                          <a:ea typeface="Times New Roman"/>
                        </a:rPr>
                        <a:t>Tính kim loại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a:effectLst/>
                          <a:latin typeface="Times New Roman"/>
                          <a:ea typeface="Times New Roman"/>
                        </a:rPr>
                        <a:t> </a:t>
                      </a:r>
                      <a:r>
                        <a:rPr lang="nb-NO" sz="2400" dirty="0" smtClean="0">
                          <a:effectLst/>
                          <a:latin typeface="Times New Roman"/>
                          <a:ea typeface="Times New Roman"/>
                        </a:rPr>
                        <a:t>giảm</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a:effectLst/>
                          <a:latin typeface="Times New Roman"/>
                          <a:ea typeface="Times New Roman"/>
                        </a:rPr>
                        <a:t> </a:t>
                      </a:r>
                      <a:r>
                        <a:rPr lang="nb-NO" sz="2400" dirty="0" smtClean="0">
                          <a:effectLst/>
                          <a:latin typeface="Times New Roman"/>
                          <a:ea typeface="Times New Roman"/>
                        </a:rPr>
                        <a:t>tăng</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a:effectLst/>
                          <a:latin typeface="Times New Roman"/>
                          <a:ea typeface="Times New Roman"/>
                        </a:rPr>
                        <a:t>Tính phi kim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smtClean="0">
                          <a:effectLst/>
                          <a:latin typeface="Times New Roman"/>
                          <a:ea typeface="Times New Roman"/>
                        </a:rPr>
                        <a:t>tăng</a:t>
                      </a:r>
                      <a:r>
                        <a:rPr lang="nb-NO" sz="2400" dirty="0">
                          <a:effectLst/>
                          <a:latin typeface="Times New Roman"/>
                          <a:ea typeface="Times New Roman"/>
                        </a:rPr>
                        <a:t> </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a:effectLst/>
                          <a:latin typeface="Times New Roman"/>
                          <a:ea typeface="Times New Roman"/>
                        </a:rPr>
                        <a:t> </a:t>
                      </a:r>
                      <a:r>
                        <a:rPr lang="nb-NO" sz="2400" dirty="0" smtClean="0">
                          <a:effectLst/>
                          <a:latin typeface="Times New Roman"/>
                          <a:ea typeface="Times New Roman"/>
                        </a:rPr>
                        <a:t>giảm</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a:effectLst/>
                          <a:latin typeface="Times New Roman"/>
                          <a:ea typeface="Times New Roman"/>
                        </a:rPr>
                        <a:t>Tính acid</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smtClean="0">
                          <a:effectLst/>
                          <a:latin typeface="Times New Roman"/>
                          <a:ea typeface="Times New Roman"/>
                        </a:rPr>
                        <a:t>tăng</a:t>
                      </a:r>
                      <a:r>
                        <a:rPr lang="nb-NO" sz="2400" dirty="0">
                          <a:effectLst/>
                          <a:latin typeface="Times New Roman"/>
                          <a:ea typeface="Times New Roman"/>
                        </a:rPr>
                        <a:t> </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a:effectLst/>
                          <a:latin typeface="Times New Roman"/>
                          <a:ea typeface="Times New Roman"/>
                        </a:rPr>
                        <a:t> </a:t>
                      </a:r>
                      <a:r>
                        <a:rPr lang="nb-NO" sz="2400" dirty="0" smtClean="0">
                          <a:effectLst/>
                          <a:latin typeface="Times New Roman"/>
                          <a:ea typeface="Times New Roman"/>
                        </a:rPr>
                        <a:t>giảm</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nb-NO" sz="2400" dirty="0">
                          <a:effectLst/>
                          <a:latin typeface="Times New Roman"/>
                          <a:ea typeface="Times New Roman"/>
                        </a:rPr>
                        <a:t>Tính base</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2400" dirty="0" smtClean="0">
                          <a:effectLst/>
                          <a:latin typeface="Times New Roman"/>
                          <a:ea typeface="Times New Roman"/>
                        </a:rPr>
                        <a:t>giảm</a:t>
                      </a:r>
                      <a:r>
                        <a:rPr lang="nb-NO" sz="2400" dirty="0">
                          <a:effectLst/>
                          <a:latin typeface="Times New Roman"/>
                          <a:ea typeface="Times New Roman"/>
                        </a:rPr>
                        <a:t> </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dirty="0" err="1" smtClean="0">
                          <a:effectLst/>
                          <a:latin typeface="Times New Roman"/>
                          <a:ea typeface="Times New Roman"/>
                        </a:rPr>
                        <a:t>tăng</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5953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E44BE5CB-4842-1F49-9A2E-5A5A825DEC53}"/>
              </a:ext>
            </a:extLst>
          </p:cNvPr>
          <p:cNvSpPr/>
          <p:nvPr/>
        </p:nvSpPr>
        <p:spPr>
          <a:xfrm>
            <a:off x="381000" y="273050"/>
            <a:ext cx="8458200" cy="488950"/>
          </a:xfrm>
          <a:prstGeom prst="roundRect">
            <a:avLst/>
          </a:prstGeom>
          <a:solidFill>
            <a:schemeClr val="bg2"/>
          </a:solidFill>
          <a:ln>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r>
              <a:rPr lang="en-US" sz="2000" b="1" dirty="0" smtClean="0">
                <a:solidFill>
                  <a:schemeClr val="tx2"/>
                </a:solidFill>
                <a:latin typeface="Times New Roman" pitchFamily="18" charset="0"/>
                <a:cs typeface="Times New Roman" pitchFamily="18" charset="0"/>
              </a:rPr>
              <a:t>2. Ý NGHĨA CỦA BẢNG TUẦN HOÀN CÁC NGUYÊN TỐ HÓA HỌC</a:t>
            </a:r>
            <a:endParaRPr lang="en-US" sz="2000" b="1" dirty="0">
              <a:solidFill>
                <a:schemeClr val="tx2"/>
              </a:solidFill>
              <a:latin typeface="Times New Roman" pitchFamily="18" charset="0"/>
              <a:cs typeface="Times New Roman" pitchFamily="18" charset="0"/>
            </a:endParaRPr>
          </a:p>
        </p:txBody>
      </p:sp>
      <p:pic>
        <p:nvPicPr>
          <p:cNvPr id="4" name="Picture 2" descr="Screenshot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828800"/>
            <a:ext cx="4114800" cy="41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6019800"/>
            <a:ext cx="3733800" cy="646331"/>
          </a:xfrm>
          <a:prstGeom prst="rect">
            <a:avLst/>
          </a:prstGeom>
        </p:spPr>
        <p:txBody>
          <a:bodyPr wrap="square">
            <a:spAutoFit/>
          </a:bodyPr>
          <a:lstStyle/>
          <a:p>
            <a:r>
              <a:rPr lang="nb-NO" dirty="0">
                <a:latin typeface="Times New Roman" pitchFamily="18" charset="0"/>
                <a:cs typeface="Times New Roman" pitchFamily="18" charset="0"/>
              </a:rPr>
              <a:t>H</a:t>
            </a:r>
            <a:r>
              <a:rPr lang="nb-NO" dirty="0" smtClean="0">
                <a:latin typeface="Times New Roman" pitchFamily="18" charset="0"/>
                <a:cs typeface="Times New Roman" pitchFamily="18" charset="0"/>
              </a:rPr>
              <a:t>ình </a:t>
            </a:r>
            <a:r>
              <a:rPr lang="nb-NO" dirty="0">
                <a:latin typeface="Times New Roman" pitchFamily="18" charset="0"/>
                <a:cs typeface="Times New Roman" pitchFamily="18" charset="0"/>
              </a:rPr>
              <a:t>7.1 </a:t>
            </a:r>
            <a:r>
              <a:rPr lang="nb-NO" dirty="0" smtClean="0">
                <a:latin typeface="Times New Roman" pitchFamily="18" charset="0"/>
                <a:cs typeface="Times New Roman" pitchFamily="18" charset="0"/>
              </a:rPr>
              <a:t>Mối quan hệ giữa vị trí, cấu hình electron và tính chất của  sodium</a:t>
            </a:r>
            <a:endParaRPr lang="en-US" dirty="0">
              <a:latin typeface="Times New Roman" pitchFamily="18" charset="0"/>
              <a:cs typeface="Times New Roman" pitchFamily="18" charset="0"/>
            </a:endParaRPr>
          </a:p>
        </p:txBody>
      </p:sp>
      <p:pic>
        <p:nvPicPr>
          <p:cNvPr id="6" name="Picture 3" descr="Screenshot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52601"/>
            <a:ext cx="44958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35500" y="6019800"/>
            <a:ext cx="4056519" cy="646331"/>
          </a:xfrm>
          <a:prstGeom prst="rect">
            <a:avLst/>
          </a:prstGeom>
        </p:spPr>
        <p:txBody>
          <a:bodyPr wrap="square">
            <a:spAutoFit/>
          </a:bodyPr>
          <a:lstStyle/>
          <a:p>
            <a:r>
              <a:rPr lang="nb-NO" dirty="0" smtClean="0">
                <a:latin typeface="Times New Roman" pitchFamily="18" charset="0"/>
                <a:cs typeface="Times New Roman" pitchFamily="18" charset="0"/>
              </a:rPr>
              <a:t>Bảng </a:t>
            </a:r>
            <a:r>
              <a:rPr lang="nb-NO" dirty="0">
                <a:latin typeface="Times New Roman" pitchFamily="18" charset="0"/>
                <a:cs typeface="Times New Roman" pitchFamily="18" charset="0"/>
              </a:rPr>
              <a:t>7.2</a:t>
            </a:r>
            <a:r>
              <a:rPr lang="nb-NO" dirty="0" smtClean="0">
                <a:latin typeface="Times New Roman" pitchFamily="18" charset="0"/>
                <a:cs typeface="Times New Roman" pitchFamily="18" charset="0"/>
              </a:rPr>
              <a:t>. Quan hệ giữa vị trí và tính chất của nguyên tố calcium (Z=20)</a:t>
            </a:r>
            <a:endParaRPr lang="en-US" dirty="0">
              <a:latin typeface="Times New Roman" pitchFamily="18" charset="0"/>
              <a:cs typeface="Times New Roman" pitchFamily="18" charset="0"/>
            </a:endParaRPr>
          </a:p>
        </p:txBody>
      </p:sp>
      <p:sp>
        <p:nvSpPr>
          <p:cNvPr id="10" name="Rectangle 9"/>
          <p:cNvSpPr/>
          <p:nvPr/>
        </p:nvSpPr>
        <p:spPr>
          <a:xfrm>
            <a:off x="703580" y="803701"/>
            <a:ext cx="7863840" cy="830997"/>
          </a:xfrm>
          <a:prstGeom prst="rect">
            <a:avLst/>
          </a:prstGeom>
        </p:spPr>
        <p:txBody>
          <a:bodyPr wrap="square">
            <a:spAutoFit/>
          </a:bodyPr>
          <a:lstStyle/>
          <a:p>
            <a:r>
              <a:rPr lang="nb-NO" sz="2400" dirty="0" smtClean="0">
                <a:solidFill>
                  <a:srgbClr val="FF0000"/>
                </a:solidFill>
                <a:latin typeface="Times New Roman" pitchFamily="18" charset="0"/>
                <a:cs typeface="Times New Roman" pitchFamily="18" charset="0"/>
              </a:rPr>
              <a:t> Mối quan hệ giữa vị trí, cấu hình electron và tính chất của nguyên tố trong bảng tuần hoàn</a:t>
            </a:r>
            <a:endParaRPr lang="en-US" sz="24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984251"/>
            <a:ext cx="75469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5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childTnLst>
                          </p:cTn>
                        </p:par>
                        <p:par>
                          <p:cTn id="21" fill="hold">
                            <p:stCondLst>
                              <p:cond delay="0"/>
                            </p:stCondLst>
                            <p:childTnLst>
                              <p:par>
                                <p:cTn id="22" presetID="2" presetClass="exit" presetSubtype="4" fill="hold" grpId="0" nodeType="afterEffect">
                                  <p:stCondLst>
                                    <p:cond delay="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440" y="533400"/>
            <a:ext cx="7543800" cy="400110"/>
          </a:xfrm>
          <a:prstGeom prst="rect">
            <a:avLst/>
          </a:prstGeom>
        </p:spPr>
        <p:txBody>
          <a:bodyPr wrap="square">
            <a:spAutoFit/>
          </a:bodyPr>
          <a:lstStyle/>
          <a:p>
            <a:pPr lvl="0" algn="ctr"/>
            <a:r>
              <a:rPr lang="nb-NO" sz="2000" b="1" dirty="0" smtClean="0">
                <a:solidFill>
                  <a:prstClr val="black"/>
                </a:solidFill>
                <a:latin typeface="Times New Roman" pitchFamily="18" charset="0"/>
                <a:cs typeface="Times New Roman" pitchFamily="18" charset="0"/>
              </a:rPr>
              <a:t>ĐÁP ÁN</a:t>
            </a:r>
            <a:endParaRPr lang="en-US" sz="2000" b="1" dirty="0">
              <a:solidFill>
                <a:prstClr val="black"/>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43735196"/>
              </p:ext>
            </p:extLst>
          </p:nvPr>
        </p:nvGraphicFramePr>
        <p:xfrm>
          <a:off x="381000" y="1143000"/>
          <a:ext cx="8458200" cy="5289234"/>
        </p:xfrm>
        <a:graphic>
          <a:graphicData uri="http://schemas.openxmlformats.org/drawingml/2006/table">
            <a:tbl>
              <a:tblPr firstRow="1" firstCol="1" lastRow="1" lastCol="1" bandRow="1" bandCol="1"/>
              <a:tblGrid>
                <a:gridCol w="5331499"/>
                <a:gridCol w="3126701"/>
              </a:tblGrid>
              <a:tr h="0">
                <a:tc>
                  <a:txBody>
                    <a:bodyPr/>
                    <a:lstStyle/>
                    <a:p>
                      <a:pPr algn="ctr">
                        <a:lnSpc>
                          <a:spcPct val="150000"/>
                        </a:lnSpc>
                        <a:spcAft>
                          <a:spcPts val="0"/>
                        </a:spcAft>
                      </a:pPr>
                      <a:r>
                        <a:rPr lang="pl-PL" sz="2400" b="1" dirty="0">
                          <a:effectLst/>
                          <a:latin typeface="Times New Roman"/>
                          <a:ea typeface="Times New Roman"/>
                        </a:rPr>
                        <a:t>Cấu tạo nguyên </a:t>
                      </a:r>
                      <a:r>
                        <a:rPr lang="pl-PL" sz="2400" b="1" dirty="0" smtClean="0">
                          <a:effectLst/>
                          <a:latin typeface="Times New Roman"/>
                          <a:ea typeface="Times New Roman"/>
                        </a:rPr>
                        <a:t>tử</a:t>
                      </a:r>
                      <a:r>
                        <a:rPr lang="en-US" sz="2400" b="1" dirty="0" smtClean="0">
                          <a:effectLst/>
                          <a:latin typeface="Times New Roman"/>
                          <a:ea typeface="Times New Roman"/>
                        </a:rPr>
                        <a:t> </a:t>
                      </a:r>
                      <a:r>
                        <a:rPr lang="en-US" sz="2400" b="1" dirty="0" err="1" smtClean="0">
                          <a:effectLst/>
                          <a:latin typeface="Times New Roman"/>
                          <a:ea typeface="Times New Roman"/>
                        </a:rPr>
                        <a:t>Ca</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pl-PL" sz="2400" b="1" dirty="0">
                          <a:effectLst/>
                          <a:latin typeface="Times New Roman"/>
                          <a:ea typeface="Times New Roman"/>
                        </a:rPr>
                        <a:t>Vị trí nguyên </a:t>
                      </a:r>
                      <a:r>
                        <a:rPr lang="pl-PL" sz="2400" b="1" dirty="0" smtClean="0">
                          <a:effectLst/>
                          <a:latin typeface="Times New Roman"/>
                          <a:ea typeface="Times New Roman"/>
                        </a:rPr>
                        <a:t>tố</a:t>
                      </a:r>
                      <a:r>
                        <a:rPr lang="en-US" sz="2400" b="1" baseline="0" dirty="0" smtClean="0">
                          <a:effectLst/>
                          <a:latin typeface="Times New Roman"/>
                          <a:ea typeface="Times New Roman"/>
                        </a:rPr>
                        <a:t> </a:t>
                      </a:r>
                      <a:r>
                        <a:rPr lang="en-US" sz="2400" b="1" baseline="0" dirty="0" err="1" smtClean="0">
                          <a:effectLst/>
                          <a:latin typeface="Times New Roman"/>
                          <a:ea typeface="Times New Roman"/>
                        </a:rPr>
                        <a:t>Ca</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2400" dirty="0" err="1" smtClean="0">
                          <a:effectLst/>
                          <a:latin typeface="Times New Roman"/>
                          <a:ea typeface="Times New Roman"/>
                        </a:rPr>
                        <a:t>Cấu</a:t>
                      </a:r>
                      <a:r>
                        <a:rPr lang="en-US" sz="2400" dirty="0" smtClean="0">
                          <a:effectLst/>
                          <a:latin typeface="Times New Roman"/>
                          <a:ea typeface="Times New Roman"/>
                        </a:rPr>
                        <a:t> </a:t>
                      </a:r>
                      <a:r>
                        <a:rPr lang="en-US" sz="2400" dirty="0" err="1" smtClean="0">
                          <a:effectLst/>
                          <a:latin typeface="Times New Roman"/>
                          <a:ea typeface="Times New Roman"/>
                        </a:rPr>
                        <a:t>hình</a:t>
                      </a:r>
                      <a:r>
                        <a:rPr lang="en-US" sz="2400" dirty="0" smtClean="0">
                          <a:effectLst/>
                          <a:latin typeface="Times New Roman"/>
                          <a:ea typeface="Times New Roman"/>
                        </a:rPr>
                        <a:t> electron: 1s</a:t>
                      </a:r>
                      <a:r>
                        <a:rPr lang="en-US" sz="2400" baseline="30000" dirty="0" smtClean="0">
                          <a:effectLst/>
                          <a:latin typeface="Times New Roman"/>
                          <a:ea typeface="Times New Roman"/>
                        </a:rPr>
                        <a:t>2</a:t>
                      </a:r>
                      <a:r>
                        <a:rPr lang="en-US" sz="2400" dirty="0" smtClean="0">
                          <a:effectLst/>
                          <a:latin typeface="Times New Roman"/>
                          <a:ea typeface="Times New Roman"/>
                        </a:rPr>
                        <a:t>2s</a:t>
                      </a:r>
                      <a:r>
                        <a:rPr lang="en-US" sz="2400" baseline="30000" dirty="0" smtClean="0">
                          <a:effectLst/>
                          <a:latin typeface="Times New Roman"/>
                          <a:ea typeface="Times New Roman"/>
                        </a:rPr>
                        <a:t>2</a:t>
                      </a:r>
                      <a:r>
                        <a:rPr lang="en-US" sz="2400" dirty="0" smtClean="0">
                          <a:effectLst/>
                          <a:latin typeface="Times New Roman"/>
                          <a:ea typeface="Times New Roman"/>
                        </a:rPr>
                        <a:t>2p</a:t>
                      </a:r>
                      <a:r>
                        <a:rPr lang="en-US" sz="2400" baseline="30000" dirty="0" smtClean="0">
                          <a:effectLst/>
                          <a:latin typeface="Times New Roman"/>
                          <a:ea typeface="Times New Roman"/>
                        </a:rPr>
                        <a:t>6</a:t>
                      </a:r>
                      <a:r>
                        <a:rPr lang="en-US" sz="2400" dirty="0" smtClean="0">
                          <a:effectLst/>
                          <a:latin typeface="Times New Roman"/>
                          <a:ea typeface="Times New Roman"/>
                        </a:rPr>
                        <a:t>3s</a:t>
                      </a:r>
                      <a:r>
                        <a:rPr lang="en-US" sz="2400" baseline="30000" dirty="0" smtClean="0">
                          <a:effectLst/>
                          <a:latin typeface="Times New Roman"/>
                          <a:ea typeface="Times New Roman"/>
                        </a:rPr>
                        <a:t>2</a:t>
                      </a:r>
                      <a:r>
                        <a:rPr lang="en-US" sz="2400" dirty="0" smtClean="0">
                          <a:effectLst/>
                          <a:latin typeface="Times New Roman"/>
                          <a:ea typeface="Times New Roman"/>
                        </a:rPr>
                        <a:t>3p</a:t>
                      </a:r>
                      <a:r>
                        <a:rPr lang="en-US" sz="2400" baseline="30000" dirty="0" smtClean="0">
                          <a:effectLst/>
                          <a:latin typeface="Times New Roman"/>
                          <a:ea typeface="Times New Roman"/>
                        </a:rPr>
                        <a:t>6</a:t>
                      </a:r>
                      <a:r>
                        <a:rPr lang="en-US" sz="2400" baseline="0" dirty="0" smtClean="0">
                          <a:effectLst/>
                          <a:latin typeface="Times New Roman"/>
                          <a:ea typeface="Times New Roman"/>
                        </a:rPr>
                        <a:t>4</a:t>
                      </a:r>
                      <a:r>
                        <a:rPr lang="en-US" sz="2400" dirty="0" smtClean="0">
                          <a:effectLst/>
                          <a:latin typeface="Times New Roman"/>
                          <a:ea typeface="Times New Roman"/>
                        </a:rPr>
                        <a:t>s</a:t>
                      </a:r>
                      <a:r>
                        <a:rPr lang="en-US" sz="2400" baseline="30000" dirty="0" smtClean="0">
                          <a:effectLst/>
                          <a:latin typeface="Times New Roman"/>
                          <a:ea typeface="Times New Roman"/>
                        </a:rPr>
                        <a:t>2</a:t>
                      </a:r>
                      <a:endParaRPr lang="en-US" sz="2400" dirty="0" smtClean="0">
                        <a:effectLst/>
                        <a:latin typeface="Times New Roman"/>
                        <a:ea typeface="Times New Roman"/>
                      </a:endParaRPr>
                    </a:p>
                    <a:p>
                      <a:pPr algn="just">
                        <a:lnSpc>
                          <a:spcPct val="150000"/>
                        </a:lnSpc>
                        <a:spcAft>
                          <a:spcPts val="0"/>
                        </a:spcAft>
                      </a:pPr>
                      <a:r>
                        <a:rPr lang="en-US" sz="2400" dirty="0" err="1" smtClean="0">
                          <a:effectLst/>
                          <a:latin typeface="Times New Roman"/>
                          <a:ea typeface="Times New Roman"/>
                        </a:rPr>
                        <a:t>Số</a:t>
                      </a:r>
                      <a:r>
                        <a:rPr lang="en-US" sz="2400" dirty="0" smtClean="0">
                          <a:effectLst/>
                          <a:latin typeface="Times New Roman"/>
                          <a:ea typeface="Times New Roman"/>
                        </a:rPr>
                        <a:t> </a:t>
                      </a:r>
                      <a:r>
                        <a:rPr lang="en-US" sz="2400" dirty="0">
                          <a:effectLst/>
                          <a:latin typeface="Times New Roman"/>
                          <a:ea typeface="Times New Roman"/>
                        </a:rPr>
                        <a:t>proton, </a:t>
                      </a:r>
                      <a:r>
                        <a:rPr lang="en-US" sz="2400" dirty="0" err="1">
                          <a:effectLst/>
                          <a:latin typeface="Times New Roman"/>
                          <a:ea typeface="Times New Roman"/>
                        </a:rPr>
                        <a:t>số</a:t>
                      </a:r>
                      <a:r>
                        <a:rPr lang="en-US" sz="2400" dirty="0">
                          <a:effectLst/>
                          <a:latin typeface="Times New Roman"/>
                          <a:ea typeface="Times New Roman"/>
                        </a:rPr>
                        <a:t> electron: </a:t>
                      </a:r>
                      <a:r>
                        <a:rPr lang="en-US" sz="2400" dirty="0" smtClean="0">
                          <a:effectLst/>
                          <a:latin typeface="Times New Roman"/>
                          <a:ea typeface="Times New Roman"/>
                        </a:rPr>
                        <a:t>20</a:t>
                      </a:r>
                      <a:endParaRPr lang="en-US" sz="2400" dirty="0">
                        <a:effectLst/>
                        <a:latin typeface="Times New Roman"/>
                        <a:ea typeface="Times New Roman"/>
                      </a:endParaRPr>
                    </a:p>
                    <a:p>
                      <a:pPr algn="just">
                        <a:lnSpc>
                          <a:spcPct val="150000"/>
                        </a:lnSpc>
                        <a:spcAft>
                          <a:spcPts val="0"/>
                        </a:spcAft>
                      </a:pPr>
                      <a:r>
                        <a:rPr lang="en-US" sz="2400" dirty="0" err="1" smtClean="0">
                          <a:effectLst/>
                          <a:latin typeface="Times New Roman"/>
                          <a:ea typeface="Times New Roman"/>
                        </a:rPr>
                        <a:t>Số</a:t>
                      </a:r>
                      <a:r>
                        <a:rPr lang="en-US" sz="2400" dirty="0" smtClean="0">
                          <a:effectLst/>
                          <a:latin typeface="Times New Roman"/>
                          <a:ea typeface="Times New Roman"/>
                        </a:rPr>
                        <a:t> </a:t>
                      </a:r>
                      <a:r>
                        <a:rPr lang="en-US" sz="2400" dirty="0" err="1">
                          <a:effectLst/>
                          <a:latin typeface="Times New Roman"/>
                          <a:ea typeface="Times New Roman"/>
                        </a:rPr>
                        <a:t>lớp</a:t>
                      </a:r>
                      <a:r>
                        <a:rPr lang="en-US" sz="2400" dirty="0">
                          <a:effectLst/>
                          <a:latin typeface="Times New Roman"/>
                          <a:ea typeface="Times New Roman"/>
                        </a:rPr>
                        <a:t> electron: </a:t>
                      </a:r>
                      <a:r>
                        <a:rPr lang="en-US" sz="2400" dirty="0" smtClean="0">
                          <a:effectLst/>
                          <a:latin typeface="Times New Roman"/>
                          <a:ea typeface="Times New Roman"/>
                        </a:rPr>
                        <a:t>4</a:t>
                      </a:r>
                      <a:endParaRPr lang="en-US" sz="2400" dirty="0">
                        <a:effectLst/>
                        <a:latin typeface="Times New Roman"/>
                        <a:ea typeface="Times New Roman"/>
                      </a:endParaRPr>
                    </a:p>
                    <a:p>
                      <a:pPr algn="just">
                        <a:lnSpc>
                          <a:spcPct val="150000"/>
                        </a:lnSpc>
                        <a:spcAft>
                          <a:spcPts val="0"/>
                        </a:spcAft>
                      </a:pPr>
                      <a:r>
                        <a:rPr lang="en-US" sz="2400" dirty="0" err="1">
                          <a:effectLst/>
                          <a:latin typeface="Times New Roman"/>
                          <a:ea typeface="Times New Roman"/>
                        </a:rPr>
                        <a:t>Số</a:t>
                      </a:r>
                      <a:r>
                        <a:rPr lang="en-US" sz="2400" dirty="0">
                          <a:effectLst/>
                          <a:latin typeface="Times New Roman"/>
                          <a:ea typeface="Times New Roman"/>
                        </a:rPr>
                        <a:t> electron </a:t>
                      </a:r>
                      <a:r>
                        <a:rPr lang="en-US" sz="2400" dirty="0" err="1">
                          <a:effectLst/>
                          <a:latin typeface="Times New Roman"/>
                          <a:ea typeface="Times New Roman"/>
                        </a:rPr>
                        <a:t>lớp</a:t>
                      </a:r>
                      <a:r>
                        <a:rPr lang="en-US" sz="2400" dirty="0">
                          <a:effectLst/>
                          <a:latin typeface="Times New Roman"/>
                          <a:ea typeface="Times New Roman"/>
                        </a:rPr>
                        <a:t> </a:t>
                      </a:r>
                      <a:r>
                        <a:rPr lang="en-US" sz="2400" dirty="0" err="1">
                          <a:effectLst/>
                          <a:latin typeface="Times New Roman"/>
                          <a:ea typeface="Times New Roman"/>
                        </a:rPr>
                        <a:t>ngoài</a:t>
                      </a:r>
                      <a:r>
                        <a:rPr lang="en-US" sz="2400" dirty="0">
                          <a:effectLst/>
                          <a:latin typeface="Times New Roman"/>
                          <a:ea typeface="Times New Roman"/>
                        </a:rPr>
                        <a:t> </a:t>
                      </a:r>
                      <a:r>
                        <a:rPr lang="en-US" sz="2400" dirty="0" err="1">
                          <a:effectLst/>
                          <a:latin typeface="Times New Roman"/>
                          <a:ea typeface="Times New Roman"/>
                        </a:rPr>
                        <a:t>cùng</a:t>
                      </a:r>
                      <a:r>
                        <a:rPr lang="en-US" sz="2400" dirty="0">
                          <a:effectLst/>
                          <a:latin typeface="Times New Roman"/>
                          <a:ea typeface="Times New Roman"/>
                        </a:rPr>
                        <a:t>: </a:t>
                      </a:r>
                      <a:r>
                        <a:rPr lang="en-US" sz="2400" dirty="0" smtClean="0">
                          <a:effectLst/>
                          <a:latin typeface="Times New Roman"/>
                          <a:ea typeface="Times New Roman"/>
                        </a:rPr>
                        <a:t>2</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400" dirty="0" err="1">
                          <a:effectLst/>
                          <a:latin typeface="Times New Roman"/>
                          <a:ea typeface="Times New Roman"/>
                        </a:rPr>
                        <a:t>Số</a:t>
                      </a:r>
                      <a:r>
                        <a:rPr lang="en-US" sz="2400" dirty="0">
                          <a:effectLst/>
                          <a:latin typeface="Times New Roman"/>
                          <a:ea typeface="Times New Roman"/>
                        </a:rPr>
                        <a:t> </a:t>
                      </a:r>
                      <a:r>
                        <a:rPr lang="en-US" sz="2400" dirty="0" err="1">
                          <a:effectLst/>
                          <a:latin typeface="Times New Roman"/>
                          <a:ea typeface="Times New Roman"/>
                        </a:rPr>
                        <a:t>thứ</a:t>
                      </a:r>
                      <a:r>
                        <a:rPr lang="en-US" sz="2400" dirty="0">
                          <a:effectLst/>
                          <a:latin typeface="Times New Roman"/>
                          <a:ea typeface="Times New Roman"/>
                        </a:rPr>
                        <a:t> </a:t>
                      </a:r>
                      <a:r>
                        <a:rPr lang="en-US" sz="2400" dirty="0" err="1">
                          <a:effectLst/>
                          <a:latin typeface="Times New Roman"/>
                          <a:ea typeface="Times New Roman"/>
                        </a:rPr>
                        <a:t>tự</a:t>
                      </a:r>
                      <a:r>
                        <a:rPr lang="en-US" sz="2400" dirty="0">
                          <a:effectLst/>
                          <a:latin typeface="Times New Roman"/>
                          <a:ea typeface="Times New Roman"/>
                        </a:rPr>
                        <a:t> ô: </a:t>
                      </a:r>
                      <a:r>
                        <a:rPr lang="en-US" sz="2400" dirty="0" smtClean="0">
                          <a:effectLst/>
                          <a:latin typeface="Times New Roman"/>
                          <a:ea typeface="Times New Roman"/>
                        </a:rPr>
                        <a:t>20</a:t>
                      </a:r>
                      <a:endParaRPr lang="en-US" sz="2400" dirty="0">
                        <a:effectLst/>
                        <a:latin typeface="Times New Roman"/>
                        <a:ea typeface="Times New Roman"/>
                      </a:endParaRPr>
                    </a:p>
                    <a:p>
                      <a:pPr algn="just">
                        <a:lnSpc>
                          <a:spcPct val="150000"/>
                        </a:lnSpc>
                        <a:spcAft>
                          <a:spcPts val="0"/>
                        </a:spcAft>
                      </a:pPr>
                      <a:r>
                        <a:rPr lang="en-US" sz="2400" dirty="0" err="1">
                          <a:effectLst/>
                          <a:latin typeface="Times New Roman"/>
                          <a:ea typeface="Times New Roman"/>
                        </a:rPr>
                        <a:t>Số</a:t>
                      </a:r>
                      <a:r>
                        <a:rPr lang="en-US" sz="2400" dirty="0">
                          <a:effectLst/>
                          <a:latin typeface="Times New Roman"/>
                          <a:ea typeface="Times New Roman"/>
                        </a:rPr>
                        <a:t> </a:t>
                      </a:r>
                      <a:r>
                        <a:rPr lang="en-US" sz="2400" dirty="0" err="1">
                          <a:effectLst/>
                          <a:latin typeface="Times New Roman"/>
                          <a:ea typeface="Times New Roman"/>
                        </a:rPr>
                        <a:t>thứ</a:t>
                      </a:r>
                      <a:r>
                        <a:rPr lang="en-US" sz="2400" dirty="0">
                          <a:effectLst/>
                          <a:latin typeface="Times New Roman"/>
                          <a:ea typeface="Times New Roman"/>
                        </a:rPr>
                        <a:t> </a:t>
                      </a:r>
                      <a:r>
                        <a:rPr lang="en-US" sz="2400" dirty="0" err="1">
                          <a:effectLst/>
                          <a:latin typeface="Times New Roman"/>
                          <a:ea typeface="Times New Roman"/>
                        </a:rPr>
                        <a:t>tự</a:t>
                      </a:r>
                      <a:r>
                        <a:rPr lang="en-US" sz="2400" dirty="0">
                          <a:effectLst/>
                          <a:latin typeface="Times New Roman"/>
                          <a:ea typeface="Times New Roman"/>
                        </a:rPr>
                        <a:t> </a:t>
                      </a:r>
                      <a:r>
                        <a:rPr lang="en-US" sz="2400" dirty="0" err="1">
                          <a:effectLst/>
                          <a:latin typeface="Times New Roman"/>
                          <a:ea typeface="Times New Roman"/>
                        </a:rPr>
                        <a:t>chu</a:t>
                      </a:r>
                      <a:r>
                        <a:rPr lang="en-US" sz="2400" dirty="0">
                          <a:effectLst/>
                          <a:latin typeface="Times New Roman"/>
                          <a:ea typeface="Times New Roman"/>
                        </a:rPr>
                        <a:t> </a:t>
                      </a:r>
                      <a:r>
                        <a:rPr lang="en-US" sz="2400" dirty="0" err="1">
                          <a:effectLst/>
                          <a:latin typeface="Times New Roman"/>
                          <a:ea typeface="Times New Roman"/>
                        </a:rPr>
                        <a:t>kì</a:t>
                      </a:r>
                      <a:r>
                        <a:rPr lang="en-US" sz="2400" dirty="0">
                          <a:effectLst/>
                          <a:latin typeface="Times New Roman"/>
                          <a:ea typeface="Times New Roman"/>
                        </a:rPr>
                        <a:t>: </a:t>
                      </a:r>
                      <a:r>
                        <a:rPr lang="en-US" sz="2400" dirty="0" smtClean="0">
                          <a:effectLst/>
                          <a:latin typeface="Times New Roman"/>
                          <a:ea typeface="Times New Roman"/>
                        </a:rPr>
                        <a:t>4</a:t>
                      </a:r>
                      <a:endParaRPr lang="en-US" sz="2400" dirty="0">
                        <a:effectLst/>
                        <a:latin typeface="Times New Roman"/>
                        <a:ea typeface="Times New Roman"/>
                      </a:endParaRPr>
                    </a:p>
                    <a:p>
                      <a:pPr>
                        <a:lnSpc>
                          <a:spcPct val="150000"/>
                        </a:lnSpc>
                        <a:spcAft>
                          <a:spcPts val="0"/>
                        </a:spcAft>
                      </a:pPr>
                      <a:r>
                        <a:rPr lang="pt-BR" sz="2400" dirty="0">
                          <a:effectLst/>
                          <a:latin typeface="Times New Roman"/>
                          <a:ea typeface="Times New Roman"/>
                        </a:rPr>
                        <a:t>Nhóm nguyên tố: </a:t>
                      </a:r>
                      <a:r>
                        <a:rPr lang="pt-BR" sz="2400" dirty="0" smtClean="0">
                          <a:effectLst/>
                          <a:latin typeface="Times New Roman"/>
                          <a:ea typeface="Times New Roman"/>
                        </a:rPr>
                        <a:t>IIA</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just">
                        <a:lnSpc>
                          <a:spcPct val="150000"/>
                        </a:lnSpc>
                        <a:spcAft>
                          <a:spcPts val="0"/>
                        </a:spcAft>
                      </a:pPr>
                      <a:r>
                        <a:rPr lang="pl-PL" sz="2400" dirty="0">
                          <a:effectLst/>
                          <a:latin typeface="Times New Roman"/>
                          <a:ea typeface="Times New Roman"/>
                        </a:rPr>
                        <a:t>- Tính kim loại, phi kim: </a:t>
                      </a:r>
                      <a:r>
                        <a:rPr lang="pl-PL" sz="2400" dirty="0" smtClean="0">
                          <a:effectLst/>
                          <a:latin typeface="Times New Roman"/>
                          <a:ea typeface="Times New Roman"/>
                        </a:rPr>
                        <a:t>kim </a:t>
                      </a:r>
                      <a:r>
                        <a:rPr lang="en-US" sz="2400" dirty="0" err="1" smtClean="0">
                          <a:effectLst/>
                          <a:latin typeface="Times New Roman"/>
                          <a:ea typeface="Times New Roman"/>
                        </a:rPr>
                        <a:t>loại</a:t>
                      </a:r>
                      <a:r>
                        <a:rPr lang="en-US" sz="2400" baseline="0" dirty="0" smtClean="0">
                          <a:effectLst/>
                          <a:latin typeface="Times New Roman"/>
                          <a:ea typeface="Times New Roman"/>
                        </a:rPr>
                        <a:t> </a:t>
                      </a:r>
                      <a:r>
                        <a:rPr lang="pl-PL" sz="2400" dirty="0" smtClean="0">
                          <a:effectLst/>
                          <a:latin typeface="Times New Roman"/>
                          <a:ea typeface="Times New Roman"/>
                        </a:rPr>
                        <a:t>mạnh</a:t>
                      </a:r>
                      <a:endParaRPr lang="en-US" sz="2400" dirty="0">
                        <a:effectLst/>
                        <a:latin typeface="Times New Roman"/>
                        <a:ea typeface="Times New Roman"/>
                      </a:endParaRPr>
                    </a:p>
                    <a:p>
                      <a:pPr algn="just">
                        <a:lnSpc>
                          <a:spcPct val="150000"/>
                        </a:lnSpc>
                        <a:spcAft>
                          <a:spcPts val="0"/>
                        </a:spcAft>
                      </a:pPr>
                      <a:r>
                        <a:rPr lang="pl-PL" sz="2400" dirty="0">
                          <a:effectLst/>
                          <a:latin typeface="Times New Roman"/>
                          <a:ea typeface="Times New Roman"/>
                        </a:rPr>
                        <a:t>- Hóa trị cao nhất với oxygen: </a:t>
                      </a:r>
                      <a:r>
                        <a:rPr lang="en-US" sz="2400" dirty="0" smtClean="0">
                          <a:effectLst/>
                          <a:latin typeface="Times New Roman"/>
                          <a:ea typeface="Times New Roman"/>
                        </a:rPr>
                        <a:t>2</a:t>
                      </a:r>
                      <a:endParaRPr lang="en-US" sz="2400" dirty="0">
                        <a:effectLst/>
                        <a:latin typeface="Times New Roman"/>
                        <a:ea typeface="Times New Roman"/>
                      </a:endParaRPr>
                    </a:p>
                    <a:p>
                      <a:pPr algn="just">
                        <a:lnSpc>
                          <a:spcPct val="150000"/>
                        </a:lnSpc>
                        <a:spcAft>
                          <a:spcPts val="0"/>
                        </a:spcAft>
                      </a:pPr>
                      <a:r>
                        <a:rPr lang="pl-PL" sz="2400" dirty="0" smtClean="0">
                          <a:effectLst/>
                          <a:latin typeface="Times New Roman"/>
                          <a:ea typeface="Times New Roman"/>
                        </a:rPr>
                        <a:t>- </a:t>
                      </a:r>
                      <a:r>
                        <a:rPr lang="pl-PL" sz="2400" dirty="0">
                          <a:effectLst/>
                          <a:latin typeface="Times New Roman"/>
                          <a:ea typeface="Times New Roman"/>
                        </a:rPr>
                        <a:t>Công thức oxide cao nhất: </a:t>
                      </a:r>
                      <a:r>
                        <a:rPr lang="en-US" sz="2400" dirty="0" err="1" smtClean="0">
                          <a:effectLst/>
                          <a:latin typeface="Times New Roman"/>
                          <a:ea typeface="Times New Roman"/>
                        </a:rPr>
                        <a:t>Ca</a:t>
                      </a:r>
                      <a:r>
                        <a:rPr lang="pl-PL" sz="2400" dirty="0" smtClean="0">
                          <a:effectLst/>
                          <a:latin typeface="Times New Roman"/>
                          <a:ea typeface="Times New Roman"/>
                        </a:rPr>
                        <a:t>O</a:t>
                      </a:r>
                      <a:endParaRPr lang="en-US" sz="2400" dirty="0">
                        <a:effectLst/>
                        <a:latin typeface="Times New Roman"/>
                        <a:ea typeface="Times New Roman"/>
                      </a:endParaRPr>
                    </a:p>
                    <a:p>
                      <a:pPr algn="just">
                        <a:lnSpc>
                          <a:spcPct val="150000"/>
                        </a:lnSpc>
                        <a:spcAft>
                          <a:spcPts val="0"/>
                        </a:spcAft>
                      </a:pPr>
                      <a:r>
                        <a:rPr lang="pl-PL" sz="2400" dirty="0" smtClean="0">
                          <a:effectLst/>
                          <a:latin typeface="Times New Roman"/>
                          <a:ea typeface="Times New Roman"/>
                        </a:rPr>
                        <a:t>- </a:t>
                      </a:r>
                      <a:r>
                        <a:rPr lang="pl-PL" sz="2400" dirty="0">
                          <a:effectLst/>
                          <a:latin typeface="Times New Roman"/>
                          <a:ea typeface="Times New Roman"/>
                        </a:rPr>
                        <a:t>Công thức </a:t>
                      </a:r>
                      <a:r>
                        <a:rPr lang="pl-PL" sz="2400" dirty="0" smtClean="0">
                          <a:effectLst/>
                          <a:latin typeface="Times New Roman"/>
                          <a:ea typeface="Times New Roman"/>
                        </a:rPr>
                        <a:t>hydroxide</a:t>
                      </a:r>
                      <a:r>
                        <a:rPr lang="en-US" sz="2400" dirty="0" smtClean="0">
                          <a:effectLst/>
                          <a:latin typeface="Times New Roman"/>
                          <a:ea typeface="Times New Roman"/>
                        </a:rPr>
                        <a:t> </a:t>
                      </a:r>
                      <a:r>
                        <a:rPr lang="en-US" sz="2400" dirty="0" err="1" smtClean="0">
                          <a:effectLst/>
                          <a:latin typeface="Times New Roman"/>
                          <a:ea typeface="Times New Roman"/>
                        </a:rPr>
                        <a:t>tương</a:t>
                      </a:r>
                      <a:r>
                        <a:rPr lang="en-US" sz="2400" baseline="0" dirty="0" smtClean="0">
                          <a:effectLst/>
                          <a:latin typeface="Times New Roman"/>
                          <a:ea typeface="Times New Roman"/>
                        </a:rPr>
                        <a:t> </a:t>
                      </a:r>
                      <a:r>
                        <a:rPr lang="en-US" sz="2400" baseline="0" dirty="0" err="1" smtClean="0">
                          <a:effectLst/>
                          <a:latin typeface="Times New Roman"/>
                          <a:ea typeface="Times New Roman"/>
                        </a:rPr>
                        <a:t>ứng</a:t>
                      </a:r>
                      <a:r>
                        <a:rPr lang="pl-PL" sz="2400" dirty="0" smtClean="0">
                          <a:effectLst/>
                          <a:latin typeface="Times New Roman"/>
                          <a:ea typeface="Times New Roman"/>
                        </a:rPr>
                        <a:t>: </a:t>
                      </a:r>
                      <a:r>
                        <a:rPr lang="en-US" sz="2400" dirty="0" err="1" smtClean="0">
                          <a:effectLst/>
                          <a:latin typeface="Times New Roman"/>
                          <a:ea typeface="Times New Roman"/>
                        </a:rPr>
                        <a:t>Ca</a:t>
                      </a:r>
                      <a:r>
                        <a:rPr lang="en-US" sz="2400" dirty="0" smtClean="0">
                          <a:effectLst/>
                          <a:latin typeface="Times New Roman"/>
                          <a:ea typeface="Times New Roman"/>
                        </a:rPr>
                        <a:t>(OH)</a:t>
                      </a:r>
                      <a:r>
                        <a:rPr lang="en-US" sz="2400" baseline="-25000" dirty="0" smtClean="0">
                          <a:effectLst/>
                          <a:latin typeface="Times New Roman"/>
                          <a:ea typeface="Times New Roman"/>
                        </a:rPr>
                        <a:t>2</a:t>
                      </a:r>
                      <a:endParaRPr lang="en-US" sz="2400" dirty="0">
                        <a:effectLst/>
                        <a:latin typeface="Times New Roman"/>
                        <a:ea typeface="Times New Roman"/>
                      </a:endParaRPr>
                    </a:p>
                    <a:p>
                      <a:pPr algn="just">
                        <a:lnSpc>
                          <a:spcPct val="150000"/>
                        </a:lnSpc>
                        <a:spcAft>
                          <a:spcPts val="0"/>
                        </a:spcAft>
                      </a:pPr>
                      <a:r>
                        <a:rPr lang="pl-PL" sz="2400" dirty="0" smtClean="0">
                          <a:effectLst/>
                          <a:latin typeface="Times New Roman"/>
                          <a:ea typeface="Times New Roman"/>
                        </a:rPr>
                        <a:t>-</a:t>
                      </a:r>
                      <a:r>
                        <a:rPr lang="en-US" sz="2400" dirty="0" smtClean="0">
                          <a:effectLst/>
                          <a:latin typeface="Times New Roman"/>
                          <a:ea typeface="Times New Roman"/>
                        </a:rPr>
                        <a:t> </a:t>
                      </a:r>
                      <a:r>
                        <a:rPr lang="pl-PL" sz="2400" dirty="0" smtClean="0">
                          <a:effectLst/>
                          <a:latin typeface="Times New Roman"/>
                          <a:ea typeface="Times New Roman"/>
                        </a:rPr>
                        <a:t> </a:t>
                      </a:r>
                      <a:r>
                        <a:rPr lang="en-US" sz="2400" dirty="0" smtClean="0">
                          <a:effectLst/>
                          <a:latin typeface="Times New Roman"/>
                          <a:ea typeface="Times New Roman"/>
                        </a:rPr>
                        <a:t>T</a:t>
                      </a:r>
                      <a:r>
                        <a:rPr lang="pl-PL" sz="2400" dirty="0" smtClean="0">
                          <a:effectLst/>
                          <a:latin typeface="Times New Roman"/>
                          <a:ea typeface="Times New Roman"/>
                        </a:rPr>
                        <a:t>ính acid, tính base </a:t>
                      </a:r>
                      <a:r>
                        <a:rPr lang="en-US" sz="2400" dirty="0" err="1" smtClean="0">
                          <a:effectLst/>
                          <a:latin typeface="Times New Roman"/>
                          <a:ea typeface="Times New Roman"/>
                        </a:rPr>
                        <a:t>của</a:t>
                      </a:r>
                      <a:r>
                        <a:rPr lang="en-US" sz="2400" baseline="0" dirty="0" smtClean="0">
                          <a:effectLst/>
                          <a:latin typeface="Times New Roman"/>
                          <a:ea typeface="Times New Roman"/>
                        </a:rPr>
                        <a:t> </a:t>
                      </a:r>
                      <a:r>
                        <a:rPr lang="en-US" sz="2400" dirty="0" smtClean="0">
                          <a:effectLst/>
                          <a:latin typeface="Times New Roman"/>
                          <a:ea typeface="Times New Roman"/>
                        </a:rPr>
                        <a:t>o</a:t>
                      </a:r>
                      <a:r>
                        <a:rPr lang="pl-PL" sz="2400" dirty="0" smtClean="0">
                          <a:effectLst/>
                          <a:latin typeface="Times New Roman"/>
                          <a:ea typeface="Times New Roman"/>
                        </a:rPr>
                        <a:t>xide </a:t>
                      </a:r>
                      <a:r>
                        <a:rPr lang="pl-PL" sz="2400" dirty="0">
                          <a:effectLst/>
                          <a:latin typeface="Times New Roman"/>
                          <a:ea typeface="Times New Roman"/>
                        </a:rPr>
                        <a:t>cao nhất và </a:t>
                      </a:r>
                      <a:r>
                        <a:rPr lang="pl-PL" sz="2400" dirty="0" smtClean="0">
                          <a:effectLst/>
                          <a:latin typeface="Times New Roman"/>
                          <a:ea typeface="Times New Roman"/>
                        </a:rPr>
                        <a:t>hydroxide</a:t>
                      </a:r>
                      <a:r>
                        <a:rPr lang="en-US" sz="2400" dirty="0" smtClean="0">
                          <a:effectLst/>
                          <a:latin typeface="Times New Roman"/>
                          <a:ea typeface="Times New Roman"/>
                        </a:rPr>
                        <a:t> </a:t>
                      </a:r>
                      <a:r>
                        <a:rPr lang="pl-PL" sz="2400" dirty="0" smtClean="0">
                          <a:effectLst/>
                          <a:latin typeface="Times New Roman"/>
                          <a:ea typeface="Times New Roman"/>
                        </a:rPr>
                        <a:t>: </a:t>
                      </a:r>
                      <a:r>
                        <a:rPr lang="en-US" sz="2400" dirty="0" smtClean="0">
                          <a:effectLst/>
                          <a:latin typeface="Times New Roman"/>
                          <a:ea typeface="Times New Roman"/>
                        </a:rPr>
                        <a:t>base</a:t>
                      </a:r>
                      <a:r>
                        <a:rPr lang="en-US" sz="2400" baseline="0" dirty="0" smtClean="0">
                          <a:effectLst/>
                          <a:latin typeface="Times New Roman"/>
                          <a:ea typeface="Times New Roman"/>
                        </a:rPr>
                        <a:t> </a:t>
                      </a:r>
                      <a:r>
                        <a:rPr lang="pl-PL" sz="2400" dirty="0" smtClean="0">
                          <a:effectLst/>
                          <a:latin typeface="Times New Roman"/>
                          <a:ea typeface="Times New Roman"/>
                        </a:rPr>
                        <a:t>mạnh</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3079360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080" y="2286000"/>
            <a:ext cx="8305800" cy="400110"/>
          </a:xfrm>
          <a:prstGeom prst="rect">
            <a:avLst/>
          </a:prstGeom>
        </p:spPr>
        <p:txBody>
          <a:bodyPr wrap="square">
            <a:spAutoFit/>
          </a:bodyPr>
          <a:lstStyle/>
          <a:p>
            <a:r>
              <a:rPr lang="nb-NO" sz="2000" b="1" dirty="0" smtClean="0">
                <a:latin typeface="Times New Roman" pitchFamily="18" charset="0"/>
                <a:cs typeface="Times New Roman" pitchFamily="18" charset="0"/>
              </a:rPr>
              <a:t>a</a:t>
            </a:r>
            <a:r>
              <a:rPr lang="nb-NO" sz="2000" b="1" dirty="0">
                <a:latin typeface="Times New Roman" pitchFamily="18" charset="0"/>
                <a:cs typeface="Times New Roman" pitchFamily="18" charset="0"/>
              </a:rPr>
              <a:t>. Quan hệ giữa vị trí của nguyên tố và cấu tạo nguyên tử của nó</a:t>
            </a:r>
            <a:r>
              <a:rPr lang="nb-NO"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3" name="Rounded Rectangle 2">
            <a:extLst>
              <a:ext uri="{FF2B5EF4-FFF2-40B4-BE49-F238E27FC236}">
                <a16:creationId xmlns="" xmlns:a16="http://schemas.microsoft.com/office/drawing/2014/main" id="{E44BE5CB-4842-1F49-9A2E-5A5A825DEC53}"/>
              </a:ext>
            </a:extLst>
          </p:cNvPr>
          <p:cNvSpPr/>
          <p:nvPr/>
        </p:nvSpPr>
        <p:spPr>
          <a:xfrm>
            <a:off x="381000" y="165100"/>
            <a:ext cx="8458200" cy="977900"/>
          </a:xfrm>
          <a:prstGeom prst="roundRect">
            <a:avLst/>
          </a:prstGeom>
          <a:solidFill>
            <a:schemeClr val="bg2"/>
          </a:solidFill>
          <a:ln>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just">
              <a:defRPr/>
            </a:pPr>
            <a:endParaRPr lang="en-US" sz="3600" dirty="0">
              <a:solidFill>
                <a:schemeClr val="tx2"/>
              </a:solidFill>
              <a:latin typeface="Times New Roman" pitchFamily="18" charset="0"/>
              <a:cs typeface="Times New Roman" pitchFamily="18" charset="0"/>
            </a:endParaRPr>
          </a:p>
          <a:p>
            <a:pPr algn="just">
              <a:defRPr/>
            </a:pPr>
            <a:r>
              <a:rPr lang="en-US" sz="2800" b="1" dirty="0" smtClean="0">
                <a:solidFill>
                  <a:schemeClr val="tx2"/>
                </a:solidFill>
                <a:latin typeface="Times New Roman" pitchFamily="18" charset="0"/>
                <a:cs typeface="Times New Roman" pitchFamily="18" charset="0"/>
              </a:rPr>
              <a:t>2. Ý NGHĨA CỦA BẢNG TUẦN HOÀN CÁC NGUYÊN TỐ HÓA HỌC</a:t>
            </a:r>
            <a:endParaRPr lang="en-US" sz="2800" b="1" dirty="0">
              <a:solidFill>
                <a:schemeClr val="tx2"/>
              </a:solidFill>
              <a:latin typeface="Times New Roman" pitchFamily="18" charset="0"/>
              <a:cs typeface="Times New Roman" pitchFamily="18" charset="0"/>
            </a:endParaRPr>
          </a:p>
          <a:p>
            <a:pPr algn="ctr">
              <a:defRPr/>
            </a:pPr>
            <a:endParaRPr lang="en-US" sz="3600" b="1" dirty="0">
              <a:solidFill>
                <a:srgbClr val="CC0000"/>
              </a:solidFill>
              <a:latin typeface="Times New Roman" pitchFamily="18" charset="0"/>
              <a:cs typeface="Times New Roman" pitchFamily="18" charset="0"/>
            </a:endParaRPr>
          </a:p>
        </p:txBody>
      </p:sp>
      <p:sp>
        <p:nvSpPr>
          <p:cNvPr id="4" name="Rectangle 3"/>
          <p:cNvSpPr/>
          <p:nvPr/>
        </p:nvSpPr>
        <p:spPr>
          <a:xfrm>
            <a:off x="457200" y="1295401"/>
            <a:ext cx="8305800" cy="1015663"/>
          </a:xfrm>
          <a:prstGeom prst="rect">
            <a:avLst/>
          </a:prstGeom>
        </p:spPr>
        <p:txBody>
          <a:bodyPr wrap="square">
            <a:spAutoFit/>
          </a:bodyPr>
          <a:lstStyle/>
          <a:p>
            <a:r>
              <a:rPr lang="nb-NO" sz="2000" dirty="0" smtClean="0">
                <a:solidFill>
                  <a:srgbClr val="FF0000"/>
                </a:solidFill>
                <a:latin typeface="Times New Roman" pitchFamily="18" charset="0"/>
                <a:cs typeface="Times New Roman" pitchFamily="18" charset="0"/>
              </a:rPr>
              <a:t>Khi biết vị trí của nguyên tố trong bảng tuần hoàn ta có thể suy ra cấu tạo nguyên tử của nguyên tố đó và ngược lại. Từ đó có thể suy ra tính chất hóa học cơ bản của nó.</a:t>
            </a:r>
            <a:r>
              <a:rPr lang="en-US" sz="2000" dirty="0">
                <a:latin typeface="Times New Roman" pitchFamily="18" charset="0"/>
                <a:cs typeface="Times New Roman" pitchFamily="18" charset="0"/>
              </a:rPr>
              <a:t> </a:t>
            </a:r>
            <a:endParaRPr lang="en-US" sz="2000" dirty="0">
              <a:solidFill>
                <a:srgbClr val="FF0000"/>
              </a:solidFill>
            </a:endParaRPr>
          </a:p>
        </p:txBody>
      </p:sp>
      <p:sp>
        <p:nvSpPr>
          <p:cNvPr id="5" name="Rectangle 4"/>
          <p:cNvSpPr/>
          <p:nvPr/>
        </p:nvSpPr>
        <p:spPr>
          <a:xfrm>
            <a:off x="637540" y="3546953"/>
            <a:ext cx="8277860" cy="1015663"/>
          </a:xfrm>
          <a:prstGeom prst="rect">
            <a:avLst/>
          </a:prstGeom>
        </p:spPr>
        <p:txBody>
          <a:bodyPr wrap="square">
            <a:spAutoFit/>
          </a:bodyPr>
          <a:lstStyle/>
          <a:p>
            <a:r>
              <a:rPr lang="pt-BR" sz="2000" b="1" dirty="0">
                <a:latin typeface="Times New Roman" pitchFamily="18" charset="0"/>
                <a:cs typeface="Times New Roman" pitchFamily="18" charset="0"/>
              </a:rPr>
              <a:t>b. Quan hệ giữa vị trí và tính chất của nguyên tố:</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       Biết được vị trí của một nguyên tố trong BTH, có thể suy ra những tính chất hóa học cơ bản của nó </a:t>
            </a:r>
            <a:r>
              <a:rPr lang="pt-BR"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Rectangle 5"/>
          <p:cNvSpPr/>
          <p:nvPr/>
        </p:nvSpPr>
        <p:spPr>
          <a:xfrm>
            <a:off x="1676400" y="2613392"/>
            <a:ext cx="6172200" cy="1015663"/>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1/  STT ô </a:t>
            </a:r>
            <a:r>
              <a:rPr lang="en-US" sz="2000" dirty="0" err="1">
                <a:solidFill>
                  <a:prstClr val="black"/>
                </a:solidFill>
                <a:latin typeface="Times New Roman" pitchFamily="18" charset="0"/>
                <a:cs typeface="Times New Roman" pitchFamily="18" charset="0"/>
              </a:rPr>
              <a:t>nguyên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tố</a:t>
            </a:r>
            <a:r>
              <a:rPr lang="en-US" sz="2000" dirty="0">
                <a:solidFill>
                  <a:prstClr val="black"/>
                </a:solidFill>
                <a:latin typeface="Times New Roman" pitchFamily="18" charset="0"/>
                <a:cs typeface="Times New Roman" pitchFamily="18" charset="0"/>
              </a:rPr>
              <a:t>   =   Z   =   P  =   </a:t>
            </a:r>
            <a:r>
              <a:rPr lang="en-US" sz="2000" dirty="0" smtClean="0">
                <a:solidFill>
                  <a:prstClr val="black"/>
                </a:solidFill>
                <a:latin typeface="Times New Roman" pitchFamily="18" charset="0"/>
                <a:cs typeface="Times New Roman" pitchFamily="18" charset="0"/>
              </a:rPr>
              <a:t>E</a:t>
            </a:r>
          </a:p>
          <a:p>
            <a:pPr lvl="0"/>
            <a:r>
              <a:rPr lang="en-US" sz="2000" dirty="0" smtClean="0">
                <a:solidFill>
                  <a:prstClr val="black"/>
                </a:solidFill>
                <a:latin typeface="Times New Roman" pitchFamily="18" charset="0"/>
                <a:cs typeface="Times New Roman" pitchFamily="18" charset="0"/>
              </a:rPr>
              <a:t>2</a:t>
            </a:r>
            <a:r>
              <a:rPr lang="en-US" sz="2000" dirty="0">
                <a:solidFill>
                  <a:prstClr val="black"/>
                </a:solidFill>
                <a:latin typeface="Times New Roman" pitchFamily="18" charset="0"/>
                <a:cs typeface="Times New Roman" pitchFamily="18" charset="0"/>
              </a:rPr>
              <a:t>/  STT </a:t>
            </a:r>
            <a:r>
              <a:rPr lang="en-US" sz="2000" dirty="0" err="1">
                <a:solidFill>
                  <a:prstClr val="black"/>
                </a:solidFill>
                <a:latin typeface="Times New Roman" pitchFamily="18" charset="0"/>
                <a:cs typeface="Times New Roman" pitchFamily="18" charset="0"/>
              </a:rPr>
              <a:t>chu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kì</a:t>
            </a:r>
            <a:r>
              <a:rPr lang="en-US" sz="2000" dirty="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số</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lớp</a:t>
            </a:r>
            <a:r>
              <a:rPr lang="en-US" sz="2000" dirty="0">
                <a:solidFill>
                  <a:prstClr val="black"/>
                </a:solidFill>
                <a:latin typeface="Times New Roman" pitchFamily="18" charset="0"/>
                <a:cs typeface="Times New Roman" pitchFamily="18" charset="0"/>
              </a:rPr>
              <a:t> electron</a:t>
            </a:r>
          </a:p>
          <a:p>
            <a:pPr lvl="0"/>
            <a:r>
              <a:rPr lang="en-US" sz="2000" dirty="0" smtClean="0">
                <a:solidFill>
                  <a:prstClr val="black"/>
                </a:solidFill>
                <a:latin typeface="Times New Roman" pitchFamily="18" charset="0"/>
                <a:cs typeface="Times New Roman" pitchFamily="18" charset="0"/>
              </a:rPr>
              <a:t>3</a:t>
            </a:r>
            <a:r>
              <a:rPr lang="en-US" sz="2000" dirty="0">
                <a:solidFill>
                  <a:prstClr val="black"/>
                </a:solidFill>
                <a:latin typeface="Times New Roman" pitchFamily="18" charset="0"/>
                <a:cs typeface="Times New Roman" pitchFamily="18" charset="0"/>
              </a:rPr>
              <a:t>/ STT </a:t>
            </a:r>
            <a:r>
              <a:rPr lang="en-US" sz="2000" dirty="0" err="1">
                <a:solidFill>
                  <a:prstClr val="black"/>
                </a:solidFill>
                <a:latin typeface="Times New Roman" pitchFamily="18" charset="0"/>
                <a:cs typeface="Times New Roman" pitchFamily="18" charset="0"/>
              </a:rPr>
              <a:t>nhóm</a:t>
            </a:r>
            <a:r>
              <a:rPr lang="en-US" sz="2000" dirty="0">
                <a:solidFill>
                  <a:prstClr val="black"/>
                </a:solidFill>
                <a:latin typeface="Times New Roman" pitchFamily="18" charset="0"/>
                <a:cs typeface="Times New Roman" pitchFamily="18" charset="0"/>
              </a:rPr>
              <a:t> A = </a:t>
            </a:r>
            <a:r>
              <a:rPr lang="en-US" sz="2000" dirty="0" err="1">
                <a:solidFill>
                  <a:prstClr val="black"/>
                </a:solidFill>
                <a:latin typeface="Times New Roman" pitchFamily="18" charset="0"/>
                <a:cs typeface="Times New Roman" pitchFamily="18" charset="0"/>
              </a:rPr>
              <a:t>số</a:t>
            </a:r>
            <a:r>
              <a:rPr lang="en-US" sz="2000" dirty="0">
                <a:solidFill>
                  <a:prstClr val="black"/>
                </a:solidFill>
                <a:latin typeface="Times New Roman" pitchFamily="18" charset="0"/>
                <a:cs typeface="Times New Roman" pitchFamily="18" charset="0"/>
              </a:rPr>
              <a:t> electron </a:t>
            </a:r>
            <a:r>
              <a:rPr lang="en-US" sz="2000" dirty="0" err="1">
                <a:solidFill>
                  <a:prstClr val="black"/>
                </a:solidFill>
                <a:latin typeface="Times New Roman" pitchFamily="18" charset="0"/>
                <a:cs typeface="Times New Roman" pitchFamily="18" charset="0"/>
              </a:rPr>
              <a:t>lớp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ngoài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cùng</a:t>
            </a:r>
            <a:endParaRPr lang="en-US" sz="2000" dirty="0">
              <a:solidFill>
                <a:prstClr val="black"/>
              </a:solidFill>
              <a:latin typeface="Times New Roman" pitchFamily="18" charset="0"/>
              <a:cs typeface="Times New Roman" pitchFamily="18" charset="0"/>
            </a:endParaRPr>
          </a:p>
        </p:txBody>
      </p:sp>
      <p:sp>
        <p:nvSpPr>
          <p:cNvPr id="7" name="Rectangle 6"/>
          <p:cNvSpPr/>
          <p:nvPr/>
        </p:nvSpPr>
        <p:spPr>
          <a:xfrm>
            <a:off x="152400" y="4495800"/>
            <a:ext cx="8763000" cy="1631216"/>
          </a:xfrm>
          <a:prstGeom prst="rect">
            <a:avLst/>
          </a:prstGeom>
        </p:spPr>
        <p:txBody>
          <a:bodyPr wrap="square">
            <a:spAutoFit/>
          </a:bodyPr>
          <a:lstStyle/>
          <a:p>
            <a:pPr lvl="0"/>
            <a:r>
              <a:rPr lang="pt-BR" sz="2000" dirty="0">
                <a:solidFill>
                  <a:prstClr val="black"/>
                </a:solidFill>
                <a:latin typeface="Times New Roman" pitchFamily="18" charset="0"/>
                <a:cs typeface="Times New Roman" pitchFamily="18" charset="0"/>
              </a:rPr>
              <a:t> </a:t>
            </a:r>
            <a:r>
              <a:rPr lang="pt-BR" sz="2000" dirty="0" smtClean="0">
                <a:solidFill>
                  <a:prstClr val="black"/>
                </a:solidFill>
                <a:latin typeface="Times New Roman" pitchFamily="18" charset="0"/>
                <a:cs typeface="Times New Roman" pitchFamily="18" charset="0"/>
              </a:rPr>
              <a:t>     - </a:t>
            </a:r>
            <a:r>
              <a:rPr lang="pt-BR" sz="2000" dirty="0">
                <a:solidFill>
                  <a:prstClr val="black"/>
                </a:solidFill>
                <a:latin typeface="Times New Roman" pitchFamily="18" charset="0"/>
                <a:cs typeface="Times New Roman" pitchFamily="18" charset="0"/>
              </a:rPr>
              <a:t>Tính kim loại, tính phi kim </a:t>
            </a:r>
            <a:endParaRPr lang="en-US" sz="2000" dirty="0">
              <a:solidFill>
                <a:prstClr val="black"/>
              </a:solidFill>
              <a:latin typeface="Times New Roman" pitchFamily="18" charset="0"/>
              <a:cs typeface="Times New Roman" pitchFamily="18" charset="0"/>
            </a:endParaRPr>
          </a:p>
          <a:p>
            <a:pPr lvl="0"/>
            <a:r>
              <a:rPr lang="pt-BR" sz="2000" dirty="0">
                <a:solidFill>
                  <a:prstClr val="black"/>
                </a:solidFill>
                <a:latin typeface="Times New Roman" pitchFamily="18" charset="0"/>
                <a:cs typeface="Times New Roman" pitchFamily="18" charset="0"/>
              </a:rPr>
              <a:t>      - Hóa trị cao nhất của nguyên tố trong hợp chất với oxide = STT nhóm A </a:t>
            </a:r>
          </a:p>
          <a:p>
            <a:pPr lvl="0"/>
            <a:r>
              <a:rPr lang="pt-BR" sz="2000" dirty="0">
                <a:solidFill>
                  <a:prstClr val="black"/>
                </a:solidFill>
                <a:latin typeface="Times New Roman" pitchFamily="18" charset="0"/>
                <a:cs typeface="Times New Roman" pitchFamily="18" charset="0"/>
              </a:rPr>
              <a:t>      - Hóa trị của nguyên tố trong hợp chất với hydrogen (nếu có) = 8 - STT nhóm A </a:t>
            </a:r>
          </a:p>
          <a:p>
            <a:pPr lvl="0"/>
            <a:r>
              <a:rPr lang="pt-BR" sz="2000" dirty="0">
                <a:solidFill>
                  <a:prstClr val="black"/>
                </a:solidFill>
                <a:latin typeface="Times New Roman" pitchFamily="18" charset="0"/>
                <a:cs typeface="Times New Roman" pitchFamily="18" charset="0"/>
              </a:rPr>
              <a:t>      - Công thức oxide cao nhất, hydroxide tương ứng và tính acid hay base của chúng.</a:t>
            </a:r>
            <a:endParaRPr lang="en-US" dirty="0"/>
          </a:p>
        </p:txBody>
      </p:sp>
    </p:spTree>
    <p:extLst>
      <p:ext uri="{BB962C8B-B14F-4D97-AF65-F5344CB8AC3E}">
        <p14:creationId xmlns:p14="http://schemas.microsoft.com/office/powerpoint/2010/main" val="9290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68514"/>
            <a:ext cx="8229600" cy="707886"/>
          </a:xfrm>
          <a:prstGeom prst="rect">
            <a:avLst/>
          </a:prstGeom>
        </p:spPr>
        <p:txBody>
          <a:bodyPr wrap="square">
            <a:spAutoFit/>
          </a:bodyPr>
          <a:lstStyle/>
          <a:p>
            <a:r>
              <a:rPr lang="en-US" sz="2000" b="1" dirty="0" err="1" smtClean="0">
                <a:solidFill>
                  <a:srgbClr val="FF0000"/>
                </a:solidFill>
                <a:latin typeface="Times New Roman" pitchFamily="18" charset="0"/>
                <a:cs typeface="Times New Roman" pitchFamily="18" charset="0"/>
              </a:rPr>
              <a:t>Bài</a:t>
            </a:r>
            <a:r>
              <a:rPr lang="en-US" sz="2000" b="1" dirty="0" smtClean="0">
                <a:solidFill>
                  <a:srgbClr val="FF0000"/>
                </a:solidFill>
                <a:latin typeface="Times New Roman" pitchFamily="18" charset="0"/>
                <a:cs typeface="Times New Roman" pitchFamily="18" charset="0"/>
              </a:rPr>
              <a:t> 1</a:t>
            </a:r>
            <a:r>
              <a:rPr lang="pl-PL" sz="2000" b="1" dirty="0" smtClean="0">
                <a:solidFill>
                  <a:srgbClr val="FF0000"/>
                </a:solidFill>
                <a:latin typeface="Times New Roman" pitchFamily="18" charset="0"/>
                <a:cs typeface="Times New Roman" pitchFamily="18" charset="0"/>
              </a:rPr>
              <a:t>.</a:t>
            </a:r>
            <a:r>
              <a:rPr lang="pl-PL" sz="2000" dirty="0" smtClean="0">
                <a:solidFill>
                  <a:srgbClr val="FF0000"/>
                </a:solidFill>
                <a:latin typeface="Times New Roman" pitchFamily="18" charset="0"/>
                <a:cs typeface="Times New Roman" pitchFamily="18" charset="0"/>
              </a:rPr>
              <a:t> </a:t>
            </a:r>
            <a:r>
              <a:rPr lang="pl-PL" sz="2000" dirty="0">
                <a:solidFill>
                  <a:srgbClr val="FF0000"/>
                </a:solidFill>
                <a:latin typeface="Times New Roman" pitchFamily="18" charset="0"/>
                <a:cs typeface="Times New Roman" pitchFamily="18" charset="0"/>
              </a:rPr>
              <a:t>Nguyên tố potassium thuộc ô 19 trong bảng tuần hoàn. Cho biết cấu tạo nguyên tử của nguyên </a:t>
            </a:r>
            <a:r>
              <a:rPr lang="pl-PL" sz="2000" dirty="0" smtClean="0">
                <a:solidFill>
                  <a:srgbClr val="FF0000"/>
                </a:solidFill>
                <a:latin typeface="Times New Roman" pitchFamily="18" charset="0"/>
                <a:cs typeface="Times New Roman" pitchFamily="18" charset="0"/>
              </a:rPr>
              <a:t>tố</a:t>
            </a:r>
            <a:r>
              <a:rPr lang="en-US" sz="2000" dirty="0" smtClean="0">
                <a:solidFill>
                  <a:srgbClr val="FF0000"/>
                </a:solidFill>
                <a:latin typeface="Times New Roman" pitchFamily="18" charset="0"/>
                <a:cs typeface="Times New Roman" pitchFamily="18" charset="0"/>
              </a:rPr>
              <a:t> </a:t>
            </a:r>
            <a:r>
              <a:rPr lang="pl-PL" sz="2000" dirty="0" smtClean="0">
                <a:solidFill>
                  <a:srgbClr val="FF0000"/>
                </a:solidFill>
                <a:latin typeface="Times New Roman" pitchFamily="18" charset="0"/>
                <a:cs typeface="Times New Roman" pitchFamily="18" charset="0"/>
              </a:rPr>
              <a:t>potassium.</a:t>
            </a:r>
            <a:endParaRPr lang="en-US" sz="2000" dirty="0">
              <a:solidFill>
                <a:srgbClr val="FF0000"/>
              </a:solidFill>
              <a:latin typeface="Times New Roman" pitchFamily="18" charset="0"/>
              <a:cs typeface="Times New Roman" pitchFamily="18" charset="0"/>
            </a:endParaRPr>
          </a:p>
        </p:txBody>
      </p:sp>
      <p:sp>
        <p:nvSpPr>
          <p:cNvPr id="8" name="Rectangle 7"/>
          <p:cNvSpPr/>
          <p:nvPr/>
        </p:nvSpPr>
        <p:spPr>
          <a:xfrm>
            <a:off x="762000" y="545068"/>
            <a:ext cx="7467600" cy="369332"/>
          </a:xfrm>
          <a:prstGeom prst="rect">
            <a:avLst/>
          </a:prstGeom>
        </p:spPr>
        <p:txBody>
          <a:bodyPr wrap="square">
            <a:spAutoFit/>
          </a:bodyPr>
          <a:lstStyle/>
          <a:p>
            <a:r>
              <a:rPr lang="en-US" b="1" dirty="0" err="1" smtClean="0">
                <a:solidFill>
                  <a:srgbClr val="005493"/>
                </a:solidFill>
              </a:rPr>
              <a:t>Hoạt</a:t>
            </a:r>
            <a:r>
              <a:rPr lang="en-US" b="1" dirty="0" smtClean="0">
                <a:solidFill>
                  <a:srgbClr val="005493"/>
                </a:solidFill>
              </a:rPr>
              <a:t> </a:t>
            </a:r>
            <a:r>
              <a:rPr lang="en-US" b="1" dirty="0" err="1" smtClean="0">
                <a:solidFill>
                  <a:srgbClr val="005493"/>
                </a:solidFill>
              </a:rPr>
              <a:t>động</a:t>
            </a:r>
            <a:r>
              <a:rPr lang="en-US" b="1" dirty="0" smtClean="0">
                <a:solidFill>
                  <a:srgbClr val="005493"/>
                </a:solidFill>
              </a:rPr>
              <a:t> </a:t>
            </a:r>
            <a:r>
              <a:rPr lang="en-US" b="1" dirty="0" err="1" smtClean="0">
                <a:solidFill>
                  <a:srgbClr val="005493"/>
                </a:solidFill>
              </a:rPr>
              <a:t>nhóm</a:t>
            </a:r>
            <a:r>
              <a:rPr lang="en-US" b="1" dirty="0" smtClean="0">
                <a:solidFill>
                  <a:srgbClr val="005493"/>
                </a:solidFill>
              </a:rPr>
              <a:t>: </a:t>
            </a:r>
            <a:r>
              <a:rPr lang="en-US" b="1" dirty="0" err="1" smtClean="0">
                <a:solidFill>
                  <a:srgbClr val="005493"/>
                </a:solidFill>
              </a:rPr>
              <a:t>Mỗi</a:t>
            </a:r>
            <a:r>
              <a:rPr lang="en-US" b="1" dirty="0" smtClean="0">
                <a:solidFill>
                  <a:srgbClr val="005493"/>
                </a:solidFill>
              </a:rPr>
              <a:t> </a:t>
            </a:r>
            <a:r>
              <a:rPr lang="en-US" b="1" dirty="0" err="1" smtClean="0">
                <a:solidFill>
                  <a:srgbClr val="005493"/>
                </a:solidFill>
              </a:rPr>
              <a:t>nhóm</a:t>
            </a:r>
            <a:r>
              <a:rPr lang="en-US" b="1" dirty="0" smtClean="0">
                <a:solidFill>
                  <a:srgbClr val="005493"/>
                </a:solidFill>
              </a:rPr>
              <a:t> </a:t>
            </a:r>
            <a:r>
              <a:rPr lang="en-US" b="1" dirty="0" err="1" smtClean="0">
                <a:solidFill>
                  <a:srgbClr val="005493"/>
                </a:solidFill>
              </a:rPr>
              <a:t>hoàn</a:t>
            </a:r>
            <a:r>
              <a:rPr lang="en-US" b="1" dirty="0" smtClean="0">
                <a:solidFill>
                  <a:srgbClr val="005493"/>
                </a:solidFill>
              </a:rPr>
              <a:t> </a:t>
            </a:r>
            <a:r>
              <a:rPr lang="en-US" b="1" dirty="0" err="1" smtClean="0">
                <a:solidFill>
                  <a:srgbClr val="005493"/>
                </a:solidFill>
              </a:rPr>
              <a:t>thành</a:t>
            </a:r>
            <a:r>
              <a:rPr lang="en-US" b="1" dirty="0" smtClean="0">
                <a:solidFill>
                  <a:srgbClr val="005493"/>
                </a:solidFill>
              </a:rPr>
              <a:t> 2 </a:t>
            </a:r>
            <a:r>
              <a:rPr lang="en-US" b="1" dirty="0" err="1" smtClean="0">
                <a:solidFill>
                  <a:srgbClr val="005493"/>
                </a:solidFill>
              </a:rPr>
              <a:t>bài</a:t>
            </a:r>
            <a:r>
              <a:rPr lang="en-US" b="1" dirty="0" smtClean="0">
                <a:solidFill>
                  <a:srgbClr val="005493"/>
                </a:solidFill>
              </a:rPr>
              <a:t> </a:t>
            </a:r>
            <a:r>
              <a:rPr lang="en-US" b="1" dirty="0" err="1" smtClean="0">
                <a:solidFill>
                  <a:srgbClr val="005493"/>
                </a:solidFill>
              </a:rPr>
              <a:t>tập</a:t>
            </a:r>
            <a:r>
              <a:rPr lang="en-US" b="1" dirty="0" smtClean="0">
                <a:solidFill>
                  <a:srgbClr val="005493"/>
                </a:solidFill>
              </a:rPr>
              <a:t> </a:t>
            </a:r>
            <a:r>
              <a:rPr lang="en-US" b="1" dirty="0" err="1" smtClean="0">
                <a:solidFill>
                  <a:srgbClr val="005493"/>
                </a:solidFill>
              </a:rPr>
              <a:t>sau</a:t>
            </a:r>
            <a:r>
              <a:rPr lang="en-US" b="1" dirty="0" smtClean="0">
                <a:solidFill>
                  <a:srgbClr val="005493"/>
                </a:solidFill>
              </a:rPr>
              <a:t>:  (8 </a:t>
            </a:r>
            <a:r>
              <a:rPr lang="en-US" b="1" dirty="0" err="1" smtClean="0">
                <a:solidFill>
                  <a:srgbClr val="005493"/>
                </a:solidFill>
              </a:rPr>
              <a:t>phút</a:t>
            </a:r>
            <a:r>
              <a:rPr lang="en-US" b="1" dirty="0" smtClean="0">
                <a:solidFill>
                  <a:srgbClr val="005493"/>
                </a:solidFill>
              </a:rPr>
              <a:t>)</a:t>
            </a:r>
            <a:endParaRPr lang="en-US" dirty="0">
              <a:solidFill>
                <a:srgbClr val="005493"/>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3654425"/>
            <a:ext cx="82184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4199727738"/>
              </p:ext>
            </p:extLst>
          </p:nvPr>
        </p:nvGraphicFramePr>
        <p:xfrm>
          <a:off x="461962" y="1828800"/>
          <a:ext cx="8218487" cy="1828800"/>
        </p:xfrm>
        <a:graphic>
          <a:graphicData uri="http://schemas.openxmlformats.org/drawingml/2006/table">
            <a:tbl>
              <a:tblPr firstRow="1" firstCol="1" lastRow="1" lastCol="1" bandRow="1" bandCol="1"/>
              <a:tblGrid>
                <a:gridCol w="3407884"/>
                <a:gridCol w="4810603"/>
              </a:tblGrid>
              <a:tr h="289560">
                <a:tc>
                  <a:txBody>
                    <a:bodyPr/>
                    <a:lstStyle/>
                    <a:p>
                      <a:pPr algn="ctr">
                        <a:spcAft>
                          <a:spcPts val="0"/>
                        </a:spcAft>
                      </a:pPr>
                      <a:r>
                        <a:rPr lang="pl-PL" sz="2400" b="1" dirty="0">
                          <a:solidFill>
                            <a:srgbClr val="FF0000"/>
                          </a:solidFill>
                          <a:effectLst/>
                          <a:latin typeface="Times New Roman"/>
                          <a:ea typeface="Times New Roman"/>
                        </a:rPr>
                        <a:t>Vị trí nguyên tố</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pl-PL" sz="2400" b="1">
                          <a:solidFill>
                            <a:srgbClr val="FF0000"/>
                          </a:solidFill>
                          <a:effectLst/>
                          <a:latin typeface="Times New Roman"/>
                          <a:ea typeface="Times New Roman"/>
                        </a:rPr>
                        <a:t>Cấu tạo nguyên tử</a:t>
                      </a:r>
                      <a:endParaRPr lang="en-US" sz="24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58240">
                <a:tc>
                  <a:txBody>
                    <a:bodyPr/>
                    <a:lstStyle/>
                    <a:p>
                      <a:pPr algn="just">
                        <a:spcAft>
                          <a:spcPts val="0"/>
                        </a:spcAft>
                      </a:pPr>
                      <a:r>
                        <a:rPr lang="pl-PL" sz="2400" dirty="0">
                          <a:solidFill>
                            <a:srgbClr val="FF0000"/>
                          </a:solidFill>
                          <a:effectLst/>
                          <a:latin typeface="Times New Roman"/>
                          <a:ea typeface="Times New Roman"/>
                        </a:rPr>
                        <a:t>Số thứ tự ô: </a:t>
                      </a:r>
                      <a:endParaRPr lang="en-US" sz="2400" dirty="0">
                        <a:solidFill>
                          <a:srgbClr val="FF0000"/>
                        </a:solidFill>
                        <a:effectLst/>
                        <a:latin typeface="Times New Roman"/>
                        <a:ea typeface="Times New Roman"/>
                      </a:endParaRPr>
                    </a:p>
                    <a:p>
                      <a:pPr algn="just">
                        <a:spcAft>
                          <a:spcPts val="0"/>
                        </a:spcAft>
                      </a:pPr>
                      <a:r>
                        <a:rPr lang="pl-PL" sz="2400" dirty="0">
                          <a:solidFill>
                            <a:srgbClr val="FF0000"/>
                          </a:solidFill>
                          <a:effectLst/>
                          <a:latin typeface="Times New Roman"/>
                          <a:ea typeface="Times New Roman"/>
                        </a:rPr>
                        <a:t>Số thứ tự chu kì: </a:t>
                      </a:r>
                      <a:endParaRPr lang="en-US" sz="2400" dirty="0">
                        <a:solidFill>
                          <a:srgbClr val="FF0000"/>
                        </a:solidFill>
                        <a:effectLst/>
                        <a:latin typeface="Times New Roman"/>
                        <a:ea typeface="Times New Roman"/>
                      </a:endParaRPr>
                    </a:p>
                    <a:p>
                      <a:pPr>
                        <a:spcAft>
                          <a:spcPts val="0"/>
                        </a:spcAft>
                      </a:pPr>
                      <a:r>
                        <a:rPr lang="pt-BR" sz="2400" dirty="0">
                          <a:solidFill>
                            <a:srgbClr val="FF0000"/>
                          </a:solidFill>
                          <a:effectLst/>
                          <a:latin typeface="Times New Roman"/>
                          <a:ea typeface="Times New Roman"/>
                        </a:rPr>
                        <a:t>Nhóm nguyên tố: </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dirty="0" err="1">
                          <a:solidFill>
                            <a:srgbClr val="FF0000"/>
                          </a:solidFill>
                          <a:effectLst/>
                          <a:latin typeface="Times New Roman"/>
                          <a:ea typeface="Times New Roman"/>
                        </a:rPr>
                        <a:t>Số</a:t>
                      </a:r>
                      <a:r>
                        <a:rPr lang="en-US" sz="2400" dirty="0">
                          <a:solidFill>
                            <a:srgbClr val="FF0000"/>
                          </a:solidFill>
                          <a:effectLst/>
                          <a:latin typeface="Times New Roman"/>
                          <a:ea typeface="Times New Roman"/>
                        </a:rPr>
                        <a:t> proton, </a:t>
                      </a:r>
                      <a:r>
                        <a:rPr lang="en-US" sz="2400" dirty="0" err="1">
                          <a:solidFill>
                            <a:srgbClr val="FF0000"/>
                          </a:solidFill>
                          <a:effectLst/>
                          <a:latin typeface="Times New Roman"/>
                          <a:ea typeface="Times New Roman"/>
                        </a:rPr>
                        <a:t>số</a:t>
                      </a:r>
                      <a:r>
                        <a:rPr lang="en-US" sz="2400" dirty="0">
                          <a:solidFill>
                            <a:srgbClr val="FF0000"/>
                          </a:solidFill>
                          <a:effectLst/>
                          <a:latin typeface="Times New Roman"/>
                          <a:ea typeface="Times New Roman"/>
                        </a:rPr>
                        <a:t> electron: </a:t>
                      </a:r>
                    </a:p>
                    <a:p>
                      <a:pPr algn="just">
                        <a:spcAft>
                          <a:spcPts val="0"/>
                        </a:spcAft>
                      </a:pPr>
                      <a:r>
                        <a:rPr lang="en-US" sz="2400" dirty="0" err="1">
                          <a:solidFill>
                            <a:srgbClr val="FF0000"/>
                          </a:solidFill>
                          <a:effectLst/>
                          <a:latin typeface="Times New Roman"/>
                          <a:ea typeface="Times New Roman"/>
                        </a:rPr>
                        <a:t>Cấu</a:t>
                      </a:r>
                      <a:r>
                        <a:rPr lang="en-US" sz="2400" dirty="0">
                          <a:solidFill>
                            <a:srgbClr val="FF0000"/>
                          </a:solidFill>
                          <a:effectLst/>
                          <a:latin typeface="Times New Roman"/>
                          <a:ea typeface="Times New Roman"/>
                        </a:rPr>
                        <a:t> </a:t>
                      </a:r>
                      <a:r>
                        <a:rPr lang="en-US" sz="2400" dirty="0" err="1">
                          <a:solidFill>
                            <a:srgbClr val="FF0000"/>
                          </a:solidFill>
                          <a:effectLst/>
                          <a:latin typeface="Times New Roman"/>
                          <a:ea typeface="Times New Roman"/>
                        </a:rPr>
                        <a:t>hình</a:t>
                      </a:r>
                      <a:r>
                        <a:rPr lang="en-US" sz="2400" dirty="0">
                          <a:solidFill>
                            <a:srgbClr val="FF0000"/>
                          </a:solidFill>
                          <a:effectLst/>
                          <a:latin typeface="Times New Roman"/>
                          <a:ea typeface="Times New Roman"/>
                        </a:rPr>
                        <a:t> electron: </a:t>
                      </a:r>
                      <a:endParaRPr lang="en-US" sz="2400" dirty="0" smtClean="0">
                        <a:solidFill>
                          <a:srgbClr val="FF0000"/>
                        </a:solidFill>
                        <a:effectLst/>
                        <a:latin typeface="Times New Roman"/>
                        <a:ea typeface="Times New Roman"/>
                      </a:endParaRPr>
                    </a:p>
                    <a:p>
                      <a:pPr algn="just">
                        <a:spcAft>
                          <a:spcPts val="0"/>
                        </a:spcAft>
                      </a:pPr>
                      <a:r>
                        <a:rPr lang="en-US" sz="2400" dirty="0" err="1" smtClean="0">
                          <a:solidFill>
                            <a:srgbClr val="FF0000"/>
                          </a:solidFill>
                          <a:effectLst/>
                          <a:latin typeface="Times New Roman"/>
                          <a:ea typeface="Times New Roman"/>
                        </a:rPr>
                        <a:t>Số</a:t>
                      </a:r>
                      <a:r>
                        <a:rPr lang="en-US" sz="2400" dirty="0" smtClean="0">
                          <a:solidFill>
                            <a:srgbClr val="FF0000"/>
                          </a:solidFill>
                          <a:effectLst/>
                          <a:latin typeface="Times New Roman"/>
                          <a:ea typeface="Times New Roman"/>
                        </a:rPr>
                        <a:t> </a:t>
                      </a:r>
                      <a:r>
                        <a:rPr lang="en-US" sz="2400" dirty="0" err="1">
                          <a:solidFill>
                            <a:srgbClr val="FF0000"/>
                          </a:solidFill>
                          <a:effectLst/>
                          <a:latin typeface="Times New Roman"/>
                          <a:ea typeface="Times New Roman"/>
                        </a:rPr>
                        <a:t>lớp</a:t>
                      </a:r>
                      <a:r>
                        <a:rPr lang="en-US" sz="2400" dirty="0">
                          <a:solidFill>
                            <a:srgbClr val="FF0000"/>
                          </a:solidFill>
                          <a:effectLst/>
                          <a:latin typeface="Times New Roman"/>
                          <a:ea typeface="Times New Roman"/>
                        </a:rPr>
                        <a:t> electron: </a:t>
                      </a:r>
                    </a:p>
                    <a:p>
                      <a:pPr algn="just">
                        <a:spcAft>
                          <a:spcPts val="0"/>
                        </a:spcAft>
                      </a:pPr>
                      <a:r>
                        <a:rPr lang="en-US" sz="2400" dirty="0" err="1">
                          <a:solidFill>
                            <a:srgbClr val="FF0000"/>
                          </a:solidFill>
                          <a:effectLst/>
                          <a:latin typeface="Times New Roman"/>
                          <a:ea typeface="Times New Roman"/>
                        </a:rPr>
                        <a:t>Số</a:t>
                      </a:r>
                      <a:r>
                        <a:rPr lang="en-US" sz="2400" dirty="0">
                          <a:solidFill>
                            <a:srgbClr val="FF0000"/>
                          </a:solidFill>
                          <a:effectLst/>
                          <a:latin typeface="Times New Roman"/>
                          <a:ea typeface="Times New Roman"/>
                        </a:rPr>
                        <a:t> electron </a:t>
                      </a:r>
                      <a:r>
                        <a:rPr lang="en-US" sz="2400" dirty="0" err="1">
                          <a:solidFill>
                            <a:srgbClr val="FF0000"/>
                          </a:solidFill>
                          <a:effectLst/>
                          <a:latin typeface="Times New Roman"/>
                          <a:ea typeface="Times New Roman"/>
                        </a:rPr>
                        <a:t>lớp</a:t>
                      </a:r>
                      <a:r>
                        <a:rPr lang="en-US" sz="2400" dirty="0">
                          <a:solidFill>
                            <a:srgbClr val="FF0000"/>
                          </a:solidFill>
                          <a:effectLst/>
                          <a:latin typeface="Times New Roman"/>
                          <a:ea typeface="Times New Roman"/>
                        </a:rPr>
                        <a:t> </a:t>
                      </a:r>
                      <a:r>
                        <a:rPr lang="en-US" sz="2400" dirty="0" err="1">
                          <a:solidFill>
                            <a:srgbClr val="FF0000"/>
                          </a:solidFill>
                          <a:effectLst/>
                          <a:latin typeface="Times New Roman"/>
                          <a:ea typeface="Times New Roman"/>
                        </a:rPr>
                        <a:t>ngoài</a:t>
                      </a:r>
                      <a:r>
                        <a:rPr lang="en-US" sz="2400" dirty="0">
                          <a:solidFill>
                            <a:srgbClr val="FF0000"/>
                          </a:solidFill>
                          <a:effectLst/>
                          <a:latin typeface="Times New Roman"/>
                          <a:ea typeface="Times New Roman"/>
                        </a:rPr>
                        <a:t> </a:t>
                      </a:r>
                      <a:r>
                        <a:rPr lang="en-US" sz="2400" dirty="0" err="1">
                          <a:solidFill>
                            <a:srgbClr val="FF0000"/>
                          </a:solidFill>
                          <a:effectLst/>
                          <a:latin typeface="Times New Roman"/>
                          <a:ea typeface="Times New Roman"/>
                        </a:rPr>
                        <a:t>cùng</a:t>
                      </a:r>
                      <a:r>
                        <a:rPr lang="en-US" sz="2400" dirty="0">
                          <a:solidFill>
                            <a:srgbClr val="FF0000"/>
                          </a:solidFill>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81974808"/>
              </p:ext>
            </p:extLst>
          </p:nvPr>
        </p:nvGraphicFramePr>
        <p:xfrm>
          <a:off x="441643" y="4572000"/>
          <a:ext cx="8321357" cy="1828800"/>
        </p:xfrm>
        <a:graphic>
          <a:graphicData uri="http://schemas.openxmlformats.org/drawingml/2006/table">
            <a:tbl>
              <a:tblPr firstRow="1" firstCol="1" lastRow="1" lastCol="1" bandRow="1" bandCol="1"/>
              <a:tblGrid>
                <a:gridCol w="4807421"/>
                <a:gridCol w="3513936"/>
              </a:tblGrid>
              <a:tr h="303403">
                <a:tc>
                  <a:txBody>
                    <a:bodyPr/>
                    <a:lstStyle/>
                    <a:p>
                      <a:pPr algn="ctr">
                        <a:spcAft>
                          <a:spcPts val="0"/>
                        </a:spcAft>
                      </a:pPr>
                      <a:r>
                        <a:rPr lang="pl-PL" sz="2400" b="1" dirty="0">
                          <a:effectLst/>
                          <a:latin typeface="Times New Roman"/>
                          <a:ea typeface="Times New Roman"/>
                        </a:rPr>
                        <a:t>Cấu tạo nguyên tử</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pl-PL" sz="2400" b="1">
                          <a:effectLst/>
                          <a:latin typeface="Times New Roman"/>
                          <a:ea typeface="Times New Roman"/>
                        </a:rPr>
                        <a:t>Vị trí nguyên tố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13612">
                <a:tc>
                  <a:txBody>
                    <a:bodyPr/>
                    <a:lstStyle/>
                    <a:p>
                      <a:pPr algn="just">
                        <a:spcAft>
                          <a:spcPts val="0"/>
                        </a:spcAft>
                      </a:pPr>
                      <a:r>
                        <a:rPr lang="en-US" sz="2400" dirty="0" err="1">
                          <a:effectLst/>
                          <a:latin typeface="Times New Roman"/>
                          <a:ea typeface="Times New Roman"/>
                        </a:rPr>
                        <a:t>Số</a:t>
                      </a:r>
                      <a:r>
                        <a:rPr lang="en-US" sz="2400" dirty="0">
                          <a:effectLst/>
                          <a:latin typeface="Times New Roman"/>
                          <a:ea typeface="Times New Roman"/>
                        </a:rPr>
                        <a:t> proton, </a:t>
                      </a:r>
                      <a:r>
                        <a:rPr lang="en-US" sz="2400" dirty="0" err="1">
                          <a:effectLst/>
                          <a:latin typeface="Times New Roman"/>
                          <a:ea typeface="Times New Roman"/>
                        </a:rPr>
                        <a:t>số</a:t>
                      </a:r>
                      <a:r>
                        <a:rPr lang="en-US" sz="2400" dirty="0">
                          <a:effectLst/>
                          <a:latin typeface="Times New Roman"/>
                          <a:ea typeface="Times New Roman"/>
                        </a:rPr>
                        <a:t> electron: </a:t>
                      </a:r>
                    </a:p>
                    <a:p>
                      <a:pPr algn="just">
                        <a:spcAft>
                          <a:spcPts val="0"/>
                        </a:spcAft>
                      </a:pPr>
                      <a:r>
                        <a:rPr lang="en-US" sz="2400" dirty="0" err="1">
                          <a:effectLst/>
                          <a:latin typeface="Times New Roman"/>
                          <a:ea typeface="Times New Roman"/>
                        </a:rPr>
                        <a:t>Cấu</a:t>
                      </a:r>
                      <a:r>
                        <a:rPr lang="en-US" sz="2400" dirty="0">
                          <a:effectLst/>
                          <a:latin typeface="Times New Roman"/>
                          <a:ea typeface="Times New Roman"/>
                        </a:rPr>
                        <a:t> </a:t>
                      </a:r>
                      <a:r>
                        <a:rPr lang="en-US" sz="2400" dirty="0" err="1">
                          <a:effectLst/>
                          <a:latin typeface="Times New Roman"/>
                          <a:ea typeface="Times New Roman"/>
                        </a:rPr>
                        <a:t>hình</a:t>
                      </a:r>
                      <a:r>
                        <a:rPr lang="en-US" sz="2400" dirty="0">
                          <a:effectLst/>
                          <a:latin typeface="Times New Roman"/>
                          <a:ea typeface="Times New Roman"/>
                        </a:rPr>
                        <a:t> electron: </a:t>
                      </a:r>
                      <a:endParaRPr lang="en-US" sz="2400" dirty="0" smtClean="0">
                        <a:effectLst/>
                        <a:latin typeface="Times New Roman"/>
                        <a:ea typeface="Times New Roman"/>
                      </a:endParaRPr>
                    </a:p>
                    <a:p>
                      <a:pPr algn="just">
                        <a:spcAft>
                          <a:spcPts val="0"/>
                        </a:spcAft>
                      </a:pPr>
                      <a:r>
                        <a:rPr lang="en-US" sz="2400" dirty="0" err="1" smtClean="0">
                          <a:effectLst/>
                          <a:latin typeface="Times New Roman"/>
                          <a:ea typeface="Times New Roman"/>
                        </a:rPr>
                        <a:t>Số</a:t>
                      </a:r>
                      <a:r>
                        <a:rPr lang="en-US" sz="2400" dirty="0" smtClean="0">
                          <a:effectLst/>
                          <a:latin typeface="Times New Roman"/>
                          <a:ea typeface="Times New Roman"/>
                        </a:rPr>
                        <a:t> </a:t>
                      </a:r>
                      <a:r>
                        <a:rPr lang="en-US" sz="2400" dirty="0" err="1">
                          <a:effectLst/>
                          <a:latin typeface="Times New Roman"/>
                          <a:ea typeface="Times New Roman"/>
                        </a:rPr>
                        <a:t>lớp</a:t>
                      </a:r>
                      <a:r>
                        <a:rPr lang="en-US" sz="2400" dirty="0">
                          <a:effectLst/>
                          <a:latin typeface="Times New Roman"/>
                          <a:ea typeface="Times New Roman"/>
                        </a:rPr>
                        <a:t> electron: </a:t>
                      </a:r>
                    </a:p>
                    <a:p>
                      <a:pPr algn="just">
                        <a:spcAft>
                          <a:spcPts val="0"/>
                        </a:spcAft>
                      </a:pPr>
                      <a:r>
                        <a:rPr lang="en-US" sz="2400" dirty="0" err="1">
                          <a:effectLst/>
                          <a:latin typeface="Times New Roman"/>
                          <a:ea typeface="Times New Roman"/>
                        </a:rPr>
                        <a:t>Số</a:t>
                      </a:r>
                      <a:r>
                        <a:rPr lang="en-US" sz="2400" dirty="0">
                          <a:effectLst/>
                          <a:latin typeface="Times New Roman"/>
                          <a:ea typeface="Times New Roman"/>
                        </a:rPr>
                        <a:t> electron </a:t>
                      </a:r>
                      <a:r>
                        <a:rPr lang="en-US" sz="2400" dirty="0" err="1">
                          <a:effectLst/>
                          <a:latin typeface="Times New Roman"/>
                          <a:ea typeface="Times New Roman"/>
                        </a:rPr>
                        <a:t>lớp</a:t>
                      </a:r>
                      <a:r>
                        <a:rPr lang="en-US" sz="2400" dirty="0">
                          <a:effectLst/>
                          <a:latin typeface="Times New Roman"/>
                          <a:ea typeface="Times New Roman"/>
                        </a:rPr>
                        <a:t> </a:t>
                      </a:r>
                      <a:r>
                        <a:rPr lang="en-US" sz="2400" dirty="0" err="1">
                          <a:effectLst/>
                          <a:latin typeface="Times New Roman"/>
                          <a:ea typeface="Times New Roman"/>
                        </a:rPr>
                        <a:t>ngoài</a:t>
                      </a:r>
                      <a:r>
                        <a:rPr lang="en-US" sz="2400" dirty="0">
                          <a:effectLst/>
                          <a:latin typeface="Times New Roman"/>
                          <a:ea typeface="Times New Roman"/>
                        </a:rPr>
                        <a:t> </a:t>
                      </a:r>
                      <a:r>
                        <a:rPr lang="en-US" sz="2400" dirty="0" err="1">
                          <a:effectLst/>
                          <a:latin typeface="Times New Roman"/>
                          <a:ea typeface="Times New Roman"/>
                        </a:rPr>
                        <a:t>cùng</a:t>
                      </a:r>
                      <a:r>
                        <a:rPr lang="en-US" sz="24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dirty="0" err="1">
                          <a:effectLst/>
                          <a:latin typeface="Times New Roman"/>
                          <a:ea typeface="Times New Roman"/>
                        </a:rPr>
                        <a:t>Số</a:t>
                      </a:r>
                      <a:r>
                        <a:rPr lang="en-US" sz="2400" dirty="0">
                          <a:effectLst/>
                          <a:latin typeface="Times New Roman"/>
                          <a:ea typeface="Times New Roman"/>
                        </a:rPr>
                        <a:t> </a:t>
                      </a:r>
                      <a:r>
                        <a:rPr lang="en-US" sz="2400" dirty="0" err="1">
                          <a:effectLst/>
                          <a:latin typeface="Times New Roman"/>
                          <a:ea typeface="Times New Roman"/>
                        </a:rPr>
                        <a:t>thứ</a:t>
                      </a:r>
                      <a:r>
                        <a:rPr lang="en-US" sz="2400" dirty="0">
                          <a:effectLst/>
                          <a:latin typeface="Times New Roman"/>
                          <a:ea typeface="Times New Roman"/>
                        </a:rPr>
                        <a:t> </a:t>
                      </a:r>
                      <a:r>
                        <a:rPr lang="en-US" sz="2400" dirty="0" err="1">
                          <a:effectLst/>
                          <a:latin typeface="Times New Roman"/>
                          <a:ea typeface="Times New Roman"/>
                        </a:rPr>
                        <a:t>tự</a:t>
                      </a:r>
                      <a:r>
                        <a:rPr lang="en-US" sz="2400" dirty="0">
                          <a:effectLst/>
                          <a:latin typeface="Times New Roman"/>
                          <a:ea typeface="Times New Roman"/>
                        </a:rPr>
                        <a:t> ô: </a:t>
                      </a:r>
                    </a:p>
                    <a:p>
                      <a:pPr algn="just">
                        <a:spcAft>
                          <a:spcPts val="0"/>
                        </a:spcAft>
                      </a:pPr>
                      <a:r>
                        <a:rPr lang="en-US" sz="2400" dirty="0" err="1">
                          <a:effectLst/>
                          <a:latin typeface="Times New Roman"/>
                          <a:ea typeface="Times New Roman"/>
                        </a:rPr>
                        <a:t>Số</a:t>
                      </a:r>
                      <a:r>
                        <a:rPr lang="en-US" sz="2400" dirty="0">
                          <a:effectLst/>
                          <a:latin typeface="Times New Roman"/>
                          <a:ea typeface="Times New Roman"/>
                        </a:rPr>
                        <a:t> </a:t>
                      </a:r>
                      <a:r>
                        <a:rPr lang="en-US" sz="2400" dirty="0" err="1">
                          <a:effectLst/>
                          <a:latin typeface="Times New Roman"/>
                          <a:ea typeface="Times New Roman"/>
                        </a:rPr>
                        <a:t>thứ</a:t>
                      </a:r>
                      <a:r>
                        <a:rPr lang="en-US" sz="2400" dirty="0">
                          <a:effectLst/>
                          <a:latin typeface="Times New Roman"/>
                          <a:ea typeface="Times New Roman"/>
                        </a:rPr>
                        <a:t> </a:t>
                      </a:r>
                      <a:r>
                        <a:rPr lang="en-US" sz="2400" dirty="0" err="1">
                          <a:effectLst/>
                          <a:latin typeface="Times New Roman"/>
                          <a:ea typeface="Times New Roman"/>
                        </a:rPr>
                        <a:t>tự</a:t>
                      </a:r>
                      <a:r>
                        <a:rPr lang="en-US" sz="2400" dirty="0">
                          <a:effectLst/>
                          <a:latin typeface="Times New Roman"/>
                          <a:ea typeface="Times New Roman"/>
                        </a:rPr>
                        <a:t> </a:t>
                      </a:r>
                      <a:r>
                        <a:rPr lang="en-US" sz="2400" dirty="0" err="1">
                          <a:effectLst/>
                          <a:latin typeface="Times New Roman"/>
                          <a:ea typeface="Times New Roman"/>
                        </a:rPr>
                        <a:t>chu</a:t>
                      </a:r>
                      <a:r>
                        <a:rPr lang="en-US" sz="2400" dirty="0">
                          <a:effectLst/>
                          <a:latin typeface="Times New Roman"/>
                          <a:ea typeface="Times New Roman"/>
                        </a:rPr>
                        <a:t> </a:t>
                      </a:r>
                      <a:r>
                        <a:rPr lang="en-US" sz="2400" dirty="0" err="1" smtClean="0">
                          <a:effectLst/>
                          <a:latin typeface="Times New Roman"/>
                          <a:ea typeface="Times New Roman"/>
                        </a:rPr>
                        <a:t>kì</a:t>
                      </a:r>
                      <a:r>
                        <a:rPr lang="en-US" sz="2400" dirty="0" smtClean="0">
                          <a:effectLst/>
                          <a:latin typeface="Times New Roman"/>
                          <a:ea typeface="Times New Roman"/>
                        </a:rPr>
                        <a:t>:</a:t>
                      </a:r>
                      <a:endParaRPr lang="en-US" sz="2400" dirty="0">
                        <a:effectLst/>
                        <a:latin typeface="Times New Roman"/>
                        <a:ea typeface="Times New Roman"/>
                      </a:endParaRPr>
                    </a:p>
                    <a:p>
                      <a:pPr>
                        <a:spcAft>
                          <a:spcPts val="0"/>
                        </a:spcAft>
                      </a:pPr>
                      <a:r>
                        <a:rPr lang="pt-BR" sz="2400" dirty="0">
                          <a:effectLst/>
                          <a:latin typeface="Times New Roman"/>
                          <a:ea typeface="Times New Roman"/>
                        </a:rPr>
                        <a:t>Nhóm nguyên tố: </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4604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53534"/>
            <a:ext cx="8229600" cy="707886"/>
          </a:xfrm>
          <a:prstGeom prst="rect">
            <a:avLst/>
          </a:prstGeom>
        </p:spPr>
        <p:txBody>
          <a:bodyPr wrap="square">
            <a:spAutoFit/>
          </a:bodyPr>
          <a:lstStyle/>
          <a:p>
            <a:r>
              <a:rPr lang="en-US" sz="2000" b="1" dirty="0" err="1" smtClean="0">
                <a:solidFill>
                  <a:srgbClr val="FF0000"/>
                </a:solidFill>
                <a:latin typeface="Times New Roman" pitchFamily="18" charset="0"/>
                <a:cs typeface="Times New Roman" pitchFamily="18" charset="0"/>
              </a:rPr>
              <a:t>Bài</a:t>
            </a:r>
            <a:r>
              <a:rPr lang="en-US" sz="2000" b="1" dirty="0" smtClean="0">
                <a:solidFill>
                  <a:srgbClr val="FF0000"/>
                </a:solidFill>
                <a:latin typeface="Times New Roman" pitchFamily="18" charset="0"/>
                <a:cs typeface="Times New Roman" pitchFamily="18" charset="0"/>
              </a:rPr>
              <a:t> 1</a:t>
            </a:r>
            <a:r>
              <a:rPr lang="pl-PL" sz="2000" b="1" dirty="0" smtClean="0">
                <a:solidFill>
                  <a:srgbClr val="FF0000"/>
                </a:solidFill>
                <a:latin typeface="Times New Roman" pitchFamily="18" charset="0"/>
                <a:cs typeface="Times New Roman" pitchFamily="18" charset="0"/>
              </a:rPr>
              <a:t>.</a:t>
            </a:r>
            <a:r>
              <a:rPr lang="pl-PL" sz="2000" dirty="0" smtClean="0">
                <a:solidFill>
                  <a:srgbClr val="FF0000"/>
                </a:solidFill>
                <a:latin typeface="Times New Roman" pitchFamily="18" charset="0"/>
                <a:cs typeface="Times New Roman" pitchFamily="18" charset="0"/>
              </a:rPr>
              <a:t> </a:t>
            </a:r>
            <a:r>
              <a:rPr lang="pl-PL" sz="2000" dirty="0">
                <a:solidFill>
                  <a:srgbClr val="FF0000"/>
                </a:solidFill>
                <a:latin typeface="Times New Roman" pitchFamily="18" charset="0"/>
                <a:cs typeface="Times New Roman" pitchFamily="18" charset="0"/>
              </a:rPr>
              <a:t>Nguyên tố potassium thuộc ô 19 trong bảng tuần hoàn. Cho biết cấu tạo nguyên tử của nguyên </a:t>
            </a:r>
            <a:r>
              <a:rPr lang="pl-PL" sz="2000" dirty="0" smtClean="0">
                <a:solidFill>
                  <a:srgbClr val="FF0000"/>
                </a:solidFill>
                <a:latin typeface="Times New Roman" pitchFamily="18" charset="0"/>
                <a:cs typeface="Times New Roman" pitchFamily="18" charset="0"/>
              </a:rPr>
              <a:t>tố</a:t>
            </a:r>
            <a:r>
              <a:rPr lang="en-US" sz="2000" dirty="0" smtClean="0">
                <a:solidFill>
                  <a:srgbClr val="FF0000"/>
                </a:solidFill>
                <a:latin typeface="Times New Roman" pitchFamily="18" charset="0"/>
                <a:cs typeface="Times New Roman" pitchFamily="18" charset="0"/>
              </a:rPr>
              <a:t> </a:t>
            </a:r>
            <a:r>
              <a:rPr lang="pl-PL" sz="2000" dirty="0" smtClean="0">
                <a:solidFill>
                  <a:srgbClr val="FF0000"/>
                </a:solidFill>
                <a:latin typeface="Times New Roman" pitchFamily="18" charset="0"/>
                <a:cs typeface="Times New Roman" pitchFamily="18" charset="0"/>
              </a:rPr>
              <a:t>potassium.</a:t>
            </a:r>
            <a:endParaRPr lang="en-US" sz="20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3349625"/>
            <a:ext cx="82184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720406734"/>
              </p:ext>
            </p:extLst>
          </p:nvPr>
        </p:nvGraphicFramePr>
        <p:xfrm>
          <a:off x="461962" y="1447800"/>
          <a:ext cx="8218487" cy="1828800"/>
        </p:xfrm>
        <a:graphic>
          <a:graphicData uri="http://schemas.openxmlformats.org/drawingml/2006/table">
            <a:tbl>
              <a:tblPr firstRow="1" firstCol="1" lastRow="1" lastCol="1" bandRow="1" bandCol="1"/>
              <a:tblGrid>
                <a:gridCol w="3407884"/>
                <a:gridCol w="4810603"/>
              </a:tblGrid>
              <a:tr h="289560">
                <a:tc>
                  <a:txBody>
                    <a:bodyPr/>
                    <a:lstStyle/>
                    <a:p>
                      <a:pPr algn="ctr">
                        <a:spcAft>
                          <a:spcPts val="0"/>
                        </a:spcAft>
                      </a:pPr>
                      <a:r>
                        <a:rPr lang="pl-PL" sz="2400" b="1" dirty="0">
                          <a:solidFill>
                            <a:srgbClr val="FF0000"/>
                          </a:solidFill>
                          <a:effectLst/>
                          <a:latin typeface="Times New Roman"/>
                          <a:ea typeface="Times New Roman"/>
                        </a:rPr>
                        <a:t>Vị trí nguyên tố</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pl-PL" sz="2400" b="1">
                          <a:solidFill>
                            <a:srgbClr val="FF0000"/>
                          </a:solidFill>
                          <a:effectLst/>
                          <a:latin typeface="Times New Roman"/>
                          <a:ea typeface="Times New Roman"/>
                        </a:rPr>
                        <a:t>Cấu tạo nguyên tử</a:t>
                      </a:r>
                      <a:endParaRPr lang="en-US" sz="24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58240">
                <a:tc>
                  <a:txBody>
                    <a:bodyPr/>
                    <a:lstStyle/>
                    <a:p>
                      <a:pPr algn="just">
                        <a:spcAft>
                          <a:spcPts val="0"/>
                        </a:spcAft>
                      </a:pPr>
                      <a:r>
                        <a:rPr lang="pl-PL" sz="2400" dirty="0">
                          <a:solidFill>
                            <a:srgbClr val="FF0000"/>
                          </a:solidFill>
                          <a:effectLst/>
                          <a:latin typeface="Times New Roman"/>
                          <a:ea typeface="Times New Roman"/>
                        </a:rPr>
                        <a:t>Số thứ tự ô: 19</a:t>
                      </a:r>
                      <a:endParaRPr lang="en-US" sz="2400" dirty="0">
                        <a:solidFill>
                          <a:srgbClr val="FF0000"/>
                        </a:solidFill>
                        <a:effectLst/>
                        <a:latin typeface="Times New Roman"/>
                        <a:ea typeface="Times New Roman"/>
                      </a:endParaRPr>
                    </a:p>
                    <a:p>
                      <a:pPr algn="just">
                        <a:spcAft>
                          <a:spcPts val="0"/>
                        </a:spcAft>
                      </a:pPr>
                      <a:r>
                        <a:rPr lang="pl-PL" sz="2400" dirty="0">
                          <a:solidFill>
                            <a:srgbClr val="FF0000"/>
                          </a:solidFill>
                          <a:effectLst/>
                          <a:latin typeface="Times New Roman"/>
                          <a:ea typeface="Times New Roman"/>
                        </a:rPr>
                        <a:t>Số thứ tự chu kì: 4 </a:t>
                      </a:r>
                      <a:endParaRPr lang="en-US" sz="2400" dirty="0">
                        <a:solidFill>
                          <a:srgbClr val="FF0000"/>
                        </a:solidFill>
                        <a:effectLst/>
                        <a:latin typeface="Times New Roman"/>
                        <a:ea typeface="Times New Roman"/>
                      </a:endParaRPr>
                    </a:p>
                    <a:p>
                      <a:pPr>
                        <a:spcAft>
                          <a:spcPts val="0"/>
                        </a:spcAft>
                      </a:pPr>
                      <a:r>
                        <a:rPr lang="pt-BR" sz="2400" dirty="0">
                          <a:solidFill>
                            <a:srgbClr val="FF0000"/>
                          </a:solidFill>
                          <a:effectLst/>
                          <a:latin typeface="Times New Roman"/>
                          <a:ea typeface="Times New Roman"/>
                        </a:rPr>
                        <a:t>Nhóm nguyên tố: IA</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dirty="0" err="1">
                          <a:solidFill>
                            <a:srgbClr val="FF0000"/>
                          </a:solidFill>
                          <a:effectLst/>
                          <a:latin typeface="Times New Roman"/>
                          <a:ea typeface="Times New Roman"/>
                        </a:rPr>
                        <a:t>Số</a:t>
                      </a:r>
                      <a:r>
                        <a:rPr lang="en-US" sz="2400" dirty="0">
                          <a:solidFill>
                            <a:srgbClr val="FF0000"/>
                          </a:solidFill>
                          <a:effectLst/>
                          <a:latin typeface="Times New Roman"/>
                          <a:ea typeface="Times New Roman"/>
                        </a:rPr>
                        <a:t> proton, </a:t>
                      </a:r>
                      <a:r>
                        <a:rPr lang="en-US" sz="2400" dirty="0" err="1">
                          <a:solidFill>
                            <a:srgbClr val="FF0000"/>
                          </a:solidFill>
                          <a:effectLst/>
                          <a:latin typeface="Times New Roman"/>
                          <a:ea typeface="Times New Roman"/>
                        </a:rPr>
                        <a:t>số</a:t>
                      </a:r>
                      <a:r>
                        <a:rPr lang="en-US" sz="2400" dirty="0">
                          <a:solidFill>
                            <a:srgbClr val="FF0000"/>
                          </a:solidFill>
                          <a:effectLst/>
                          <a:latin typeface="Times New Roman"/>
                          <a:ea typeface="Times New Roman"/>
                        </a:rPr>
                        <a:t> electron: 19</a:t>
                      </a:r>
                    </a:p>
                    <a:p>
                      <a:pPr algn="just">
                        <a:spcAft>
                          <a:spcPts val="0"/>
                        </a:spcAft>
                      </a:pPr>
                      <a:r>
                        <a:rPr lang="en-US" sz="2400" dirty="0" err="1">
                          <a:solidFill>
                            <a:srgbClr val="FF0000"/>
                          </a:solidFill>
                          <a:effectLst/>
                          <a:latin typeface="Times New Roman"/>
                          <a:ea typeface="Times New Roman"/>
                        </a:rPr>
                        <a:t>Cấu</a:t>
                      </a:r>
                      <a:r>
                        <a:rPr lang="en-US" sz="2400" dirty="0">
                          <a:solidFill>
                            <a:srgbClr val="FF0000"/>
                          </a:solidFill>
                          <a:effectLst/>
                          <a:latin typeface="Times New Roman"/>
                          <a:ea typeface="Times New Roman"/>
                        </a:rPr>
                        <a:t> </a:t>
                      </a:r>
                      <a:r>
                        <a:rPr lang="en-US" sz="2400" dirty="0" err="1">
                          <a:solidFill>
                            <a:srgbClr val="FF0000"/>
                          </a:solidFill>
                          <a:effectLst/>
                          <a:latin typeface="Times New Roman"/>
                          <a:ea typeface="Times New Roman"/>
                        </a:rPr>
                        <a:t>hình</a:t>
                      </a:r>
                      <a:r>
                        <a:rPr lang="en-US" sz="2400" dirty="0">
                          <a:solidFill>
                            <a:srgbClr val="FF0000"/>
                          </a:solidFill>
                          <a:effectLst/>
                          <a:latin typeface="Times New Roman"/>
                          <a:ea typeface="Times New Roman"/>
                        </a:rPr>
                        <a:t> electron: 1s</a:t>
                      </a:r>
                      <a:r>
                        <a:rPr lang="en-US" sz="2400" baseline="30000" dirty="0">
                          <a:solidFill>
                            <a:srgbClr val="FF0000"/>
                          </a:solidFill>
                          <a:effectLst/>
                          <a:latin typeface="Times New Roman"/>
                          <a:ea typeface="Times New Roman"/>
                        </a:rPr>
                        <a:t>2</a:t>
                      </a:r>
                      <a:r>
                        <a:rPr lang="en-US" sz="2400" dirty="0">
                          <a:solidFill>
                            <a:srgbClr val="FF0000"/>
                          </a:solidFill>
                          <a:effectLst/>
                          <a:latin typeface="Times New Roman"/>
                          <a:ea typeface="Times New Roman"/>
                        </a:rPr>
                        <a:t>2s</a:t>
                      </a:r>
                      <a:r>
                        <a:rPr lang="en-US" sz="2400" baseline="30000" dirty="0">
                          <a:solidFill>
                            <a:srgbClr val="FF0000"/>
                          </a:solidFill>
                          <a:effectLst/>
                          <a:latin typeface="Times New Roman"/>
                          <a:ea typeface="Times New Roman"/>
                        </a:rPr>
                        <a:t>2</a:t>
                      </a:r>
                      <a:r>
                        <a:rPr lang="en-US" sz="2400" dirty="0">
                          <a:solidFill>
                            <a:srgbClr val="FF0000"/>
                          </a:solidFill>
                          <a:effectLst/>
                          <a:latin typeface="Times New Roman"/>
                          <a:ea typeface="Times New Roman"/>
                        </a:rPr>
                        <a:t>2p</a:t>
                      </a:r>
                      <a:r>
                        <a:rPr lang="en-US" sz="2400" baseline="30000" dirty="0">
                          <a:solidFill>
                            <a:srgbClr val="FF0000"/>
                          </a:solidFill>
                          <a:effectLst/>
                          <a:latin typeface="Times New Roman"/>
                          <a:ea typeface="Times New Roman"/>
                        </a:rPr>
                        <a:t>6</a:t>
                      </a:r>
                      <a:r>
                        <a:rPr lang="en-US" sz="2400" dirty="0">
                          <a:solidFill>
                            <a:srgbClr val="FF0000"/>
                          </a:solidFill>
                          <a:effectLst/>
                          <a:latin typeface="Times New Roman"/>
                          <a:ea typeface="Times New Roman"/>
                        </a:rPr>
                        <a:t>3s</a:t>
                      </a:r>
                      <a:r>
                        <a:rPr lang="en-US" sz="2400" baseline="30000" dirty="0">
                          <a:solidFill>
                            <a:srgbClr val="FF0000"/>
                          </a:solidFill>
                          <a:effectLst/>
                          <a:latin typeface="Times New Roman"/>
                          <a:ea typeface="Times New Roman"/>
                        </a:rPr>
                        <a:t>2</a:t>
                      </a:r>
                      <a:r>
                        <a:rPr lang="en-US" sz="2400" dirty="0">
                          <a:solidFill>
                            <a:srgbClr val="FF0000"/>
                          </a:solidFill>
                          <a:effectLst/>
                          <a:latin typeface="Times New Roman"/>
                          <a:ea typeface="Times New Roman"/>
                        </a:rPr>
                        <a:t>3p</a:t>
                      </a:r>
                      <a:r>
                        <a:rPr lang="en-US" sz="2400" baseline="30000" dirty="0">
                          <a:solidFill>
                            <a:srgbClr val="FF0000"/>
                          </a:solidFill>
                          <a:effectLst/>
                          <a:latin typeface="Times New Roman"/>
                          <a:ea typeface="Times New Roman"/>
                        </a:rPr>
                        <a:t>6</a:t>
                      </a:r>
                      <a:r>
                        <a:rPr lang="en-US" sz="2400" dirty="0">
                          <a:solidFill>
                            <a:srgbClr val="FF0000"/>
                          </a:solidFill>
                          <a:effectLst/>
                          <a:latin typeface="Times New Roman"/>
                          <a:ea typeface="Times New Roman"/>
                        </a:rPr>
                        <a:t>4s</a:t>
                      </a:r>
                      <a:r>
                        <a:rPr lang="en-US" sz="2400" baseline="30000" dirty="0">
                          <a:solidFill>
                            <a:srgbClr val="FF0000"/>
                          </a:solidFill>
                          <a:effectLst/>
                          <a:latin typeface="Times New Roman"/>
                          <a:ea typeface="Times New Roman"/>
                        </a:rPr>
                        <a:t>1</a:t>
                      </a:r>
                      <a:endParaRPr lang="en-US" sz="2400" dirty="0">
                        <a:solidFill>
                          <a:srgbClr val="FF0000"/>
                        </a:solidFill>
                        <a:effectLst/>
                        <a:latin typeface="Times New Roman"/>
                        <a:ea typeface="Times New Roman"/>
                      </a:endParaRPr>
                    </a:p>
                    <a:p>
                      <a:pPr algn="just">
                        <a:spcAft>
                          <a:spcPts val="0"/>
                        </a:spcAft>
                      </a:pPr>
                      <a:r>
                        <a:rPr lang="en-US" sz="2400" dirty="0" err="1">
                          <a:solidFill>
                            <a:srgbClr val="FF0000"/>
                          </a:solidFill>
                          <a:effectLst/>
                          <a:latin typeface="Times New Roman"/>
                          <a:ea typeface="Times New Roman"/>
                        </a:rPr>
                        <a:t>Số</a:t>
                      </a:r>
                      <a:r>
                        <a:rPr lang="en-US" sz="2400" dirty="0">
                          <a:solidFill>
                            <a:srgbClr val="FF0000"/>
                          </a:solidFill>
                          <a:effectLst/>
                          <a:latin typeface="Times New Roman"/>
                          <a:ea typeface="Times New Roman"/>
                        </a:rPr>
                        <a:t> </a:t>
                      </a:r>
                      <a:r>
                        <a:rPr lang="en-US" sz="2400" dirty="0" err="1">
                          <a:solidFill>
                            <a:srgbClr val="FF0000"/>
                          </a:solidFill>
                          <a:effectLst/>
                          <a:latin typeface="Times New Roman"/>
                          <a:ea typeface="Times New Roman"/>
                        </a:rPr>
                        <a:t>lớp</a:t>
                      </a:r>
                      <a:r>
                        <a:rPr lang="en-US" sz="2400" dirty="0">
                          <a:solidFill>
                            <a:srgbClr val="FF0000"/>
                          </a:solidFill>
                          <a:effectLst/>
                          <a:latin typeface="Times New Roman"/>
                          <a:ea typeface="Times New Roman"/>
                        </a:rPr>
                        <a:t> electron: 4</a:t>
                      </a:r>
                    </a:p>
                    <a:p>
                      <a:pPr algn="just">
                        <a:spcAft>
                          <a:spcPts val="0"/>
                        </a:spcAft>
                      </a:pPr>
                      <a:r>
                        <a:rPr lang="en-US" sz="2400" dirty="0" err="1">
                          <a:solidFill>
                            <a:srgbClr val="FF0000"/>
                          </a:solidFill>
                          <a:effectLst/>
                          <a:latin typeface="Times New Roman"/>
                          <a:ea typeface="Times New Roman"/>
                        </a:rPr>
                        <a:t>Số</a:t>
                      </a:r>
                      <a:r>
                        <a:rPr lang="en-US" sz="2400" dirty="0">
                          <a:solidFill>
                            <a:srgbClr val="FF0000"/>
                          </a:solidFill>
                          <a:effectLst/>
                          <a:latin typeface="Times New Roman"/>
                          <a:ea typeface="Times New Roman"/>
                        </a:rPr>
                        <a:t> electron </a:t>
                      </a:r>
                      <a:r>
                        <a:rPr lang="en-US" sz="2400" dirty="0" err="1">
                          <a:solidFill>
                            <a:srgbClr val="FF0000"/>
                          </a:solidFill>
                          <a:effectLst/>
                          <a:latin typeface="Times New Roman"/>
                          <a:ea typeface="Times New Roman"/>
                        </a:rPr>
                        <a:t>lớp</a:t>
                      </a:r>
                      <a:r>
                        <a:rPr lang="en-US" sz="2400" dirty="0">
                          <a:solidFill>
                            <a:srgbClr val="FF0000"/>
                          </a:solidFill>
                          <a:effectLst/>
                          <a:latin typeface="Times New Roman"/>
                          <a:ea typeface="Times New Roman"/>
                        </a:rPr>
                        <a:t> </a:t>
                      </a:r>
                      <a:r>
                        <a:rPr lang="en-US" sz="2400" dirty="0" err="1">
                          <a:solidFill>
                            <a:srgbClr val="FF0000"/>
                          </a:solidFill>
                          <a:effectLst/>
                          <a:latin typeface="Times New Roman"/>
                          <a:ea typeface="Times New Roman"/>
                        </a:rPr>
                        <a:t>ngoài</a:t>
                      </a:r>
                      <a:r>
                        <a:rPr lang="en-US" sz="2400" dirty="0">
                          <a:solidFill>
                            <a:srgbClr val="FF0000"/>
                          </a:solidFill>
                          <a:effectLst/>
                          <a:latin typeface="Times New Roman"/>
                          <a:ea typeface="Times New Roman"/>
                        </a:rPr>
                        <a:t> </a:t>
                      </a:r>
                      <a:r>
                        <a:rPr lang="en-US" sz="2400" dirty="0" err="1">
                          <a:solidFill>
                            <a:srgbClr val="FF0000"/>
                          </a:solidFill>
                          <a:effectLst/>
                          <a:latin typeface="Times New Roman"/>
                          <a:ea typeface="Times New Roman"/>
                        </a:rPr>
                        <a:t>cùng</a:t>
                      </a:r>
                      <a:r>
                        <a:rPr lang="en-US" sz="2400" dirty="0">
                          <a:solidFill>
                            <a:srgbClr val="FF0000"/>
                          </a:solidFill>
                          <a:effectLst/>
                          <a:latin typeface="Times New Roman"/>
                          <a:ea typeface="Times New Roman"/>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17544987"/>
              </p:ext>
            </p:extLst>
          </p:nvPr>
        </p:nvGraphicFramePr>
        <p:xfrm>
          <a:off x="441643" y="4267200"/>
          <a:ext cx="8321357" cy="1828800"/>
        </p:xfrm>
        <a:graphic>
          <a:graphicData uri="http://schemas.openxmlformats.org/drawingml/2006/table">
            <a:tbl>
              <a:tblPr firstRow="1" firstCol="1" lastRow="1" lastCol="1" bandRow="1" bandCol="1"/>
              <a:tblGrid>
                <a:gridCol w="4807421"/>
                <a:gridCol w="3513936"/>
              </a:tblGrid>
              <a:tr h="303403">
                <a:tc>
                  <a:txBody>
                    <a:bodyPr/>
                    <a:lstStyle/>
                    <a:p>
                      <a:pPr algn="ctr">
                        <a:spcAft>
                          <a:spcPts val="0"/>
                        </a:spcAft>
                      </a:pPr>
                      <a:r>
                        <a:rPr lang="pl-PL" sz="2400" b="1">
                          <a:effectLst/>
                          <a:latin typeface="Times New Roman"/>
                          <a:ea typeface="Times New Roman"/>
                        </a:rPr>
                        <a:t>Cấu tạo nguyên tử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pl-PL" sz="2400" b="1">
                          <a:effectLst/>
                          <a:latin typeface="Times New Roman"/>
                          <a:ea typeface="Times New Roman"/>
                        </a:rPr>
                        <a:t>Vị trí nguyên tố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13612">
                <a:tc>
                  <a:txBody>
                    <a:bodyPr/>
                    <a:lstStyle/>
                    <a:p>
                      <a:pPr algn="just">
                        <a:spcAft>
                          <a:spcPts val="0"/>
                        </a:spcAft>
                      </a:pPr>
                      <a:r>
                        <a:rPr lang="en-US" sz="2400">
                          <a:effectLst/>
                          <a:latin typeface="Times New Roman"/>
                          <a:ea typeface="Times New Roman"/>
                        </a:rPr>
                        <a:t>Số proton, số electron: 17</a:t>
                      </a:r>
                    </a:p>
                    <a:p>
                      <a:pPr algn="just">
                        <a:spcAft>
                          <a:spcPts val="0"/>
                        </a:spcAft>
                      </a:pPr>
                      <a:r>
                        <a:rPr lang="en-US" sz="2400">
                          <a:effectLst/>
                          <a:latin typeface="Times New Roman"/>
                          <a:ea typeface="Times New Roman"/>
                        </a:rPr>
                        <a:t>Cấu hình electron: 1s</a:t>
                      </a:r>
                      <a:r>
                        <a:rPr lang="en-US" sz="2400" baseline="30000">
                          <a:effectLst/>
                          <a:latin typeface="Times New Roman"/>
                          <a:ea typeface="Times New Roman"/>
                        </a:rPr>
                        <a:t>2</a:t>
                      </a:r>
                      <a:r>
                        <a:rPr lang="en-US" sz="2400">
                          <a:effectLst/>
                          <a:latin typeface="Times New Roman"/>
                          <a:ea typeface="Times New Roman"/>
                        </a:rPr>
                        <a:t>2s</a:t>
                      </a:r>
                      <a:r>
                        <a:rPr lang="en-US" sz="2400" baseline="30000">
                          <a:effectLst/>
                          <a:latin typeface="Times New Roman"/>
                          <a:ea typeface="Times New Roman"/>
                        </a:rPr>
                        <a:t>2</a:t>
                      </a:r>
                      <a:r>
                        <a:rPr lang="en-US" sz="2400">
                          <a:effectLst/>
                          <a:latin typeface="Times New Roman"/>
                          <a:ea typeface="Times New Roman"/>
                        </a:rPr>
                        <a:t>2p</a:t>
                      </a:r>
                      <a:r>
                        <a:rPr lang="en-US" sz="2400" baseline="30000">
                          <a:effectLst/>
                          <a:latin typeface="Times New Roman"/>
                          <a:ea typeface="Times New Roman"/>
                        </a:rPr>
                        <a:t>6</a:t>
                      </a:r>
                      <a:r>
                        <a:rPr lang="en-US" sz="2400">
                          <a:effectLst/>
                          <a:latin typeface="Times New Roman"/>
                          <a:ea typeface="Times New Roman"/>
                        </a:rPr>
                        <a:t>3s</a:t>
                      </a:r>
                      <a:r>
                        <a:rPr lang="en-US" sz="2400" baseline="30000">
                          <a:effectLst/>
                          <a:latin typeface="Times New Roman"/>
                          <a:ea typeface="Times New Roman"/>
                        </a:rPr>
                        <a:t>2</a:t>
                      </a:r>
                      <a:r>
                        <a:rPr lang="en-US" sz="2400">
                          <a:effectLst/>
                          <a:latin typeface="Times New Roman"/>
                          <a:ea typeface="Times New Roman"/>
                        </a:rPr>
                        <a:t>3p</a:t>
                      </a:r>
                      <a:r>
                        <a:rPr lang="en-US" sz="2400" baseline="30000">
                          <a:effectLst/>
                          <a:latin typeface="Times New Roman"/>
                          <a:ea typeface="Times New Roman"/>
                        </a:rPr>
                        <a:t>5</a:t>
                      </a:r>
                      <a:endParaRPr lang="en-US" sz="2400">
                        <a:effectLst/>
                        <a:latin typeface="Times New Roman"/>
                        <a:ea typeface="Times New Roman"/>
                      </a:endParaRPr>
                    </a:p>
                    <a:p>
                      <a:pPr algn="just">
                        <a:spcAft>
                          <a:spcPts val="0"/>
                        </a:spcAft>
                      </a:pPr>
                      <a:r>
                        <a:rPr lang="en-US" sz="2400">
                          <a:effectLst/>
                          <a:latin typeface="Times New Roman"/>
                          <a:ea typeface="Times New Roman"/>
                        </a:rPr>
                        <a:t>Số lớp electron: 3</a:t>
                      </a:r>
                    </a:p>
                    <a:p>
                      <a:pPr algn="just">
                        <a:spcAft>
                          <a:spcPts val="0"/>
                        </a:spcAft>
                      </a:pPr>
                      <a:r>
                        <a:rPr lang="en-US" sz="2400">
                          <a:effectLst/>
                          <a:latin typeface="Times New Roman"/>
                          <a:ea typeface="Times New Roman"/>
                        </a:rPr>
                        <a:t>Số electron lớp ngoài cùng: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dirty="0" err="1">
                          <a:effectLst/>
                          <a:latin typeface="Times New Roman"/>
                          <a:ea typeface="Times New Roman"/>
                        </a:rPr>
                        <a:t>Số</a:t>
                      </a:r>
                      <a:r>
                        <a:rPr lang="en-US" sz="2400" dirty="0">
                          <a:effectLst/>
                          <a:latin typeface="Times New Roman"/>
                          <a:ea typeface="Times New Roman"/>
                        </a:rPr>
                        <a:t> </a:t>
                      </a:r>
                      <a:r>
                        <a:rPr lang="en-US" sz="2400" dirty="0" err="1">
                          <a:effectLst/>
                          <a:latin typeface="Times New Roman"/>
                          <a:ea typeface="Times New Roman"/>
                        </a:rPr>
                        <a:t>thứ</a:t>
                      </a:r>
                      <a:r>
                        <a:rPr lang="en-US" sz="2400" dirty="0">
                          <a:effectLst/>
                          <a:latin typeface="Times New Roman"/>
                          <a:ea typeface="Times New Roman"/>
                        </a:rPr>
                        <a:t> </a:t>
                      </a:r>
                      <a:r>
                        <a:rPr lang="en-US" sz="2400" dirty="0" err="1">
                          <a:effectLst/>
                          <a:latin typeface="Times New Roman"/>
                          <a:ea typeface="Times New Roman"/>
                        </a:rPr>
                        <a:t>tự</a:t>
                      </a:r>
                      <a:r>
                        <a:rPr lang="en-US" sz="2400" dirty="0">
                          <a:effectLst/>
                          <a:latin typeface="Times New Roman"/>
                          <a:ea typeface="Times New Roman"/>
                        </a:rPr>
                        <a:t> ô: 17</a:t>
                      </a:r>
                    </a:p>
                    <a:p>
                      <a:pPr algn="just">
                        <a:spcAft>
                          <a:spcPts val="0"/>
                        </a:spcAft>
                      </a:pPr>
                      <a:r>
                        <a:rPr lang="en-US" sz="2400" dirty="0" err="1">
                          <a:effectLst/>
                          <a:latin typeface="Times New Roman"/>
                          <a:ea typeface="Times New Roman"/>
                        </a:rPr>
                        <a:t>Số</a:t>
                      </a:r>
                      <a:r>
                        <a:rPr lang="en-US" sz="2400" dirty="0">
                          <a:effectLst/>
                          <a:latin typeface="Times New Roman"/>
                          <a:ea typeface="Times New Roman"/>
                        </a:rPr>
                        <a:t> </a:t>
                      </a:r>
                      <a:r>
                        <a:rPr lang="en-US" sz="2400" dirty="0" err="1">
                          <a:effectLst/>
                          <a:latin typeface="Times New Roman"/>
                          <a:ea typeface="Times New Roman"/>
                        </a:rPr>
                        <a:t>thứ</a:t>
                      </a:r>
                      <a:r>
                        <a:rPr lang="en-US" sz="2400" dirty="0">
                          <a:effectLst/>
                          <a:latin typeface="Times New Roman"/>
                          <a:ea typeface="Times New Roman"/>
                        </a:rPr>
                        <a:t> </a:t>
                      </a:r>
                      <a:r>
                        <a:rPr lang="en-US" sz="2400" dirty="0" err="1">
                          <a:effectLst/>
                          <a:latin typeface="Times New Roman"/>
                          <a:ea typeface="Times New Roman"/>
                        </a:rPr>
                        <a:t>tự</a:t>
                      </a:r>
                      <a:r>
                        <a:rPr lang="en-US" sz="2400" dirty="0">
                          <a:effectLst/>
                          <a:latin typeface="Times New Roman"/>
                          <a:ea typeface="Times New Roman"/>
                        </a:rPr>
                        <a:t> </a:t>
                      </a:r>
                      <a:r>
                        <a:rPr lang="en-US" sz="2400" dirty="0" err="1">
                          <a:effectLst/>
                          <a:latin typeface="Times New Roman"/>
                          <a:ea typeface="Times New Roman"/>
                        </a:rPr>
                        <a:t>chu</a:t>
                      </a:r>
                      <a:r>
                        <a:rPr lang="en-US" sz="2400" dirty="0">
                          <a:effectLst/>
                          <a:latin typeface="Times New Roman"/>
                          <a:ea typeface="Times New Roman"/>
                        </a:rPr>
                        <a:t> </a:t>
                      </a:r>
                      <a:r>
                        <a:rPr lang="en-US" sz="2400" dirty="0" err="1">
                          <a:effectLst/>
                          <a:latin typeface="Times New Roman"/>
                          <a:ea typeface="Times New Roman"/>
                        </a:rPr>
                        <a:t>kì</a:t>
                      </a:r>
                      <a:r>
                        <a:rPr lang="en-US" sz="2400" dirty="0">
                          <a:effectLst/>
                          <a:latin typeface="Times New Roman"/>
                          <a:ea typeface="Times New Roman"/>
                        </a:rPr>
                        <a:t>: 3</a:t>
                      </a:r>
                    </a:p>
                    <a:p>
                      <a:pPr>
                        <a:spcAft>
                          <a:spcPts val="0"/>
                        </a:spcAft>
                      </a:pPr>
                      <a:r>
                        <a:rPr lang="pt-BR" sz="2400" dirty="0">
                          <a:effectLst/>
                          <a:latin typeface="Times New Roman"/>
                          <a:ea typeface="Times New Roman"/>
                        </a:rPr>
                        <a:t>Nhóm nguyên tố: VIIA</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1503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y nghia bang tuan hoan\tu lieu\xe oto.png">
            <a:extLst>
              <a:ext uri="{FF2B5EF4-FFF2-40B4-BE49-F238E27FC236}">
                <a16:creationId xmlns="" xmlns:a16="http://schemas.microsoft.com/office/drawing/2014/main" id="{0A760A29-C949-C244-9D0F-FD6AAFB5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9">
            <a:extLst>
              <a:ext uri="{FF2B5EF4-FFF2-40B4-BE49-F238E27FC236}">
                <a16:creationId xmlns="" xmlns:a16="http://schemas.microsoft.com/office/drawing/2014/main" id="{19F36CC8-A99A-8F4C-9E7F-9128657A9FED}"/>
              </a:ext>
            </a:extLst>
          </p:cNvPr>
          <p:cNvSpPr/>
          <p:nvPr/>
        </p:nvSpPr>
        <p:spPr>
          <a:xfrm>
            <a:off x="4876800" y="44450"/>
            <a:ext cx="2209800" cy="990600"/>
          </a:xfrm>
          <a:prstGeom prst="wedgeEllipseCallout">
            <a:avLst>
              <a:gd name="adj1" fmla="val -72682"/>
              <a:gd name="adj2" fmla="val 469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000" dirty="0" err="1" smtClean="0">
                <a:solidFill>
                  <a:prstClr val="black"/>
                </a:solidFill>
              </a:rPr>
              <a:t>Sulfurcó</a:t>
            </a:r>
            <a:r>
              <a:rPr lang="en-US" sz="2000" dirty="0" smtClean="0">
                <a:solidFill>
                  <a:prstClr val="black"/>
                </a:solidFill>
              </a:rPr>
              <a:t> </a:t>
            </a:r>
            <a:r>
              <a:rPr lang="en-US" sz="2000" dirty="0" err="1">
                <a:solidFill>
                  <a:prstClr val="black"/>
                </a:solidFill>
              </a:rPr>
              <a:t>tính</a:t>
            </a:r>
            <a:r>
              <a:rPr lang="en-US" sz="2000" dirty="0">
                <a:solidFill>
                  <a:prstClr val="black"/>
                </a:solidFill>
              </a:rPr>
              <a:t> </a:t>
            </a:r>
            <a:r>
              <a:rPr lang="en-US" sz="2000" dirty="0" err="1">
                <a:solidFill>
                  <a:prstClr val="black"/>
                </a:solidFill>
              </a:rPr>
              <a:t>kim</a:t>
            </a:r>
            <a:r>
              <a:rPr lang="en-US" sz="2000" dirty="0">
                <a:solidFill>
                  <a:prstClr val="black"/>
                </a:solidFill>
              </a:rPr>
              <a:t> </a:t>
            </a:r>
            <a:r>
              <a:rPr lang="en-US" sz="2000" dirty="0" err="1">
                <a:solidFill>
                  <a:prstClr val="black"/>
                </a:solidFill>
              </a:rPr>
              <a:t>loại</a:t>
            </a:r>
            <a:r>
              <a:rPr lang="en-US" sz="2000" dirty="0">
                <a:solidFill>
                  <a:prstClr val="black"/>
                </a:solidFill>
              </a:rPr>
              <a:t> hay phi </a:t>
            </a:r>
            <a:r>
              <a:rPr lang="en-US" sz="2000" dirty="0" err="1">
                <a:solidFill>
                  <a:prstClr val="black"/>
                </a:solidFill>
              </a:rPr>
              <a:t>kim</a:t>
            </a:r>
            <a:r>
              <a:rPr lang="en-US" sz="2000" dirty="0">
                <a:solidFill>
                  <a:prstClr val="black"/>
                </a:solidFill>
              </a:rPr>
              <a:t>?</a:t>
            </a:r>
          </a:p>
        </p:txBody>
      </p:sp>
      <p:sp>
        <p:nvSpPr>
          <p:cNvPr id="11" name="Oval 10">
            <a:extLst>
              <a:ext uri="{FF2B5EF4-FFF2-40B4-BE49-F238E27FC236}">
                <a16:creationId xmlns="" xmlns:a16="http://schemas.microsoft.com/office/drawing/2014/main" id="{01BC6C59-AAE9-F741-8D31-BE679E8B8C97}"/>
              </a:ext>
            </a:extLst>
          </p:cNvPr>
          <p:cNvSpPr/>
          <p:nvPr/>
        </p:nvSpPr>
        <p:spPr>
          <a:xfrm>
            <a:off x="3280133" y="76200"/>
            <a:ext cx="11430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black"/>
                </a:solidFill>
              </a:rPr>
              <a:t>Phi </a:t>
            </a:r>
            <a:r>
              <a:rPr lang="en-US" sz="2400" b="1" dirty="0" err="1">
                <a:solidFill>
                  <a:prstClr val="black"/>
                </a:solidFill>
              </a:rPr>
              <a:t>kim</a:t>
            </a:r>
            <a:endParaRPr lang="en-US" sz="2400" b="1" dirty="0">
              <a:solidFill>
                <a:prstClr val="black"/>
              </a:solidFill>
            </a:endParaRPr>
          </a:p>
        </p:txBody>
      </p:sp>
      <p:cxnSp>
        <p:nvCxnSpPr>
          <p:cNvPr id="13" name="Straight Connector 12">
            <a:extLst>
              <a:ext uri="{FF2B5EF4-FFF2-40B4-BE49-F238E27FC236}">
                <a16:creationId xmlns="" xmlns:a16="http://schemas.microsoft.com/office/drawing/2014/main" id="{16FCA97E-C45F-7A45-B009-13EB52118A7D}"/>
              </a:ext>
            </a:extLst>
          </p:cNvPr>
          <p:cNvCxnSpPr/>
          <p:nvPr/>
        </p:nvCxnSpPr>
        <p:spPr>
          <a:xfrm>
            <a:off x="4267200" y="1219200"/>
            <a:ext cx="3581400" cy="137160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2" descr="D:\y nghia bang tuan hoan\tu lieu\xe oto.png">
            <a:extLst>
              <a:ext uri="{FF2B5EF4-FFF2-40B4-BE49-F238E27FC236}">
                <a16:creationId xmlns="" xmlns:a16="http://schemas.microsoft.com/office/drawing/2014/main" id="{161E5560-5D1D-ED4A-8440-904BA1473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708025"/>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a:extLst>
              <a:ext uri="{FF2B5EF4-FFF2-40B4-BE49-F238E27FC236}">
                <a16:creationId xmlns="" xmlns:a16="http://schemas.microsoft.com/office/drawing/2014/main" id="{597F9924-2817-D54C-8259-F693DCE3A876}"/>
              </a:ext>
            </a:extLst>
          </p:cNvPr>
          <p:cNvSpPr/>
          <p:nvPr/>
        </p:nvSpPr>
        <p:spPr>
          <a:xfrm>
            <a:off x="4116388" y="728663"/>
            <a:ext cx="533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prstClr val="white"/>
                </a:solidFill>
              </a:rPr>
              <a:t>1</a:t>
            </a:r>
          </a:p>
        </p:txBody>
      </p:sp>
      <p:pic>
        <p:nvPicPr>
          <p:cNvPr id="18" name="Picture 2" descr="D:\y nghia bang tuan hoan\tu lieu\xe oto.png">
            <a:extLst>
              <a:ext uri="{FF2B5EF4-FFF2-40B4-BE49-F238E27FC236}">
                <a16:creationId xmlns="" xmlns:a16="http://schemas.microsoft.com/office/drawing/2014/main" id="{3C62550D-0557-D147-9F69-58F2FEE3B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71770">
            <a:off x="3827463" y="71755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 xmlns:a16="http://schemas.microsoft.com/office/drawing/2014/main" id="{4889BD87-F269-C242-969D-51916C5D78CB}"/>
              </a:ext>
            </a:extLst>
          </p:cNvPr>
          <p:cNvSpPr/>
          <p:nvPr/>
        </p:nvSpPr>
        <p:spPr>
          <a:xfrm rot="1117644">
            <a:off x="7539038" y="2052638"/>
            <a:ext cx="533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a:solidFill>
                  <a:prstClr val="white"/>
                </a:solidFill>
              </a:rPr>
              <a:t>2</a:t>
            </a:r>
          </a:p>
        </p:txBody>
      </p:sp>
      <p:sp>
        <p:nvSpPr>
          <p:cNvPr id="21" name="Oval Callout 20">
            <a:extLst>
              <a:ext uri="{FF2B5EF4-FFF2-40B4-BE49-F238E27FC236}">
                <a16:creationId xmlns="" xmlns:a16="http://schemas.microsoft.com/office/drawing/2014/main" id="{A930B303-602A-8544-A415-8DA0306CDA09}"/>
              </a:ext>
            </a:extLst>
          </p:cNvPr>
          <p:cNvSpPr/>
          <p:nvPr/>
        </p:nvSpPr>
        <p:spPr>
          <a:xfrm>
            <a:off x="6934200" y="0"/>
            <a:ext cx="2209800" cy="1676400"/>
          </a:xfrm>
          <a:prstGeom prst="wedgeEllipseCallout">
            <a:avLst>
              <a:gd name="adj1" fmla="val -6831"/>
              <a:gd name="adj2" fmla="val 8190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prstClr val="black"/>
                </a:solidFill>
              </a:rPr>
              <a:t>Hóa</a:t>
            </a:r>
            <a:r>
              <a:rPr lang="en-US" sz="2000" b="1" dirty="0">
                <a:solidFill>
                  <a:prstClr val="black"/>
                </a:solidFill>
              </a:rPr>
              <a:t> </a:t>
            </a:r>
            <a:r>
              <a:rPr lang="en-US" sz="2000" b="1" dirty="0" err="1">
                <a:solidFill>
                  <a:prstClr val="black"/>
                </a:solidFill>
              </a:rPr>
              <a:t>trị</a:t>
            </a:r>
            <a:r>
              <a:rPr lang="en-US" sz="2000" b="1" dirty="0">
                <a:solidFill>
                  <a:prstClr val="black"/>
                </a:solidFill>
              </a:rPr>
              <a:t> </a:t>
            </a:r>
            <a:r>
              <a:rPr lang="en-US" sz="2000" b="1" dirty="0" err="1">
                <a:solidFill>
                  <a:prstClr val="black"/>
                </a:solidFill>
              </a:rPr>
              <a:t>cao</a:t>
            </a:r>
            <a:r>
              <a:rPr lang="en-US" sz="2000" b="1" dirty="0">
                <a:solidFill>
                  <a:prstClr val="black"/>
                </a:solidFill>
              </a:rPr>
              <a:t> </a:t>
            </a:r>
            <a:r>
              <a:rPr lang="en-US" sz="2000" b="1" dirty="0" err="1">
                <a:solidFill>
                  <a:prstClr val="black"/>
                </a:solidFill>
              </a:rPr>
              <a:t>nhất</a:t>
            </a:r>
            <a:r>
              <a:rPr lang="en-US" sz="2000" b="1" dirty="0">
                <a:solidFill>
                  <a:prstClr val="black"/>
                </a:solidFill>
              </a:rPr>
              <a:t> </a:t>
            </a:r>
            <a:r>
              <a:rPr lang="en-US" sz="2000" b="1" dirty="0" err="1">
                <a:solidFill>
                  <a:prstClr val="black"/>
                </a:solidFill>
              </a:rPr>
              <a:t>của</a:t>
            </a:r>
            <a:r>
              <a:rPr lang="en-US" sz="2000" b="1" dirty="0">
                <a:solidFill>
                  <a:prstClr val="black"/>
                </a:solidFill>
              </a:rPr>
              <a:t> </a:t>
            </a:r>
            <a:r>
              <a:rPr lang="en-US" sz="2000" b="1" dirty="0" smtClean="0">
                <a:solidFill>
                  <a:prstClr val="black"/>
                </a:solidFill>
              </a:rPr>
              <a:t>sulfur </a:t>
            </a:r>
            <a:r>
              <a:rPr lang="en-US" sz="2000" b="1" dirty="0" err="1">
                <a:solidFill>
                  <a:prstClr val="black"/>
                </a:solidFill>
              </a:rPr>
              <a:t>trong</a:t>
            </a:r>
            <a:r>
              <a:rPr lang="en-US" sz="2000" b="1" dirty="0">
                <a:solidFill>
                  <a:prstClr val="black"/>
                </a:solidFill>
              </a:rPr>
              <a:t> </a:t>
            </a:r>
            <a:r>
              <a:rPr lang="en-US" sz="2000" b="1" dirty="0" err="1">
                <a:solidFill>
                  <a:prstClr val="black"/>
                </a:solidFill>
              </a:rPr>
              <a:t>hợp</a:t>
            </a:r>
            <a:r>
              <a:rPr lang="en-US" sz="2000" b="1" dirty="0">
                <a:solidFill>
                  <a:prstClr val="black"/>
                </a:solidFill>
              </a:rPr>
              <a:t> </a:t>
            </a:r>
            <a:r>
              <a:rPr lang="en-US" sz="2000" b="1" dirty="0" err="1">
                <a:solidFill>
                  <a:prstClr val="black"/>
                </a:solidFill>
              </a:rPr>
              <a:t>chất</a:t>
            </a:r>
            <a:r>
              <a:rPr lang="en-US" sz="2000" b="1" dirty="0">
                <a:solidFill>
                  <a:prstClr val="black"/>
                </a:solidFill>
              </a:rPr>
              <a:t> </a:t>
            </a:r>
            <a:r>
              <a:rPr lang="en-US" sz="2000" b="1" dirty="0" err="1">
                <a:solidFill>
                  <a:prstClr val="black"/>
                </a:solidFill>
              </a:rPr>
              <a:t>với</a:t>
            </a:r>
            <a:r>
              <a:rPr lang="en-US" sz="2000" b="1" dirty="0">
                <a:solidFill>
                  <a:prstClr val="black"/>
                </a:solidFill>
              </a:rPr>
              <a:t> </a:t>
            </a:r>
            <a:r>
              <a:rPr lang="en-US" sz="2000" b="1" dirty="0" smtClean="0">
                <a:solidFill>
                  <a:prstClr val="black"/>
                </a:solidFill>
              </a:rPr>
              <a:t>oxygen</a:t>
            </a:r>
            <a:endParaRPr lang="en-US" sz="2000" b="1" dirty="0">
              <a:solidFill>
                <a:prstClr val="black"/>
              </a:solidFill>
            </a:endParaRPr>
          </a:p>
        </p:txBody>
      </p:sp>
      <p:sp>
        <p:nvSpPr>
          <p:cNvPr id="22" name="Oval 21">
            <a:extLst>
              <a:ext uri="{FF2B5EF4-FFF2-40B4-BE49-F238E27FC236}">
                <a16:creationId xmlns="" xmlns:a16="http://schemas.microsoft.com/office/drawing/2014/main" id="{B507E184-5F0D-3341-A11D-C9480FFBCCA3}"/>
              </a:ext>
            </a:extLst>
          </p:cNvPr>
          <p:cNvSpPr/>
          <p:nvPr/>
        </p:nvSpPr>
        <p:spPr>
          <a:xfrm>
            <a:off x="7688580" y="1328737"/>
            <a:ext cx="14478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a:solidFill>
                  <a:prstClr val="black"/>
                </a:solidFill>
              </a:rPr>
              <a:t>HT </a:t>
            </a:r>
            <a:r>
              <a:rPr lang="en-US" b="1" dirty="0" err="1">
                <a:solidFill>
                  <a:prstClr val="black"/>
                </a:solidFill>
              </a:rPr>
              <a:t>cao</a:t>
            </a:r>
            <a:r>
              <a:rPr lang="en-US" b="1" dirty="0">
                <a:solidFill>
                  <a:prstClr val="black"/>
                </a:solidFill>
              </a:rPr>
              <a:t> </a:t>
            </a:r>
            <a:r>
              <a:rPr lang="en-US" b="1" dirty="0" err="1">
                <a:solidFill>
                  <a:prstClr val="black"/>
                </a:solidFill>
              </a:rPr>
              <a:t>nhất</a:t>
            </a:r>
            <a:r>
              <a:rPr lang="en-US" b="1" dirty="0">
                <a:solidFill>
                  <a:prstClr val="black"/>
                </a:solidFill>
              </a:rPr>
              <a:t> </a:t>
            </a:r>
            <a:r>
              <a:rPr lang="en-US" b="1" dirty="0" err="1">
                <a:solidFill>
                  <a:prstClr val="black"/>
                </a:solidFill>
              </a:rPr>
              <a:t>trong</a:t>
            </a:r>
            <a:r>
              <a:rPr lang="en-US" b="1" dirty="0">
                <a:solidFill>
                  <a:prstClr val="black"/>
                </a:solidFill>
              </a:rPr>
              <a:t> </a:t>
            </a:r>
            <a:r>
              <a:rPr lang="en-US" b="1" dirty="0" smtClean="0">
                <a:solidFill>
                  <a:prstClr val="black"/>
                </a:solidFill>
              </a:rPr>
              <a:t>oxide: </a:t>
            </a:r>
            <a:r>
              <a:rPr lang="en-US" sz="2800" b="1" dirty="0">
                <a:solidFill>
                  <a:prstClr val="black"/>
                </a:solidFill>
              </a:rPr>
              <a:t>6</a:t>
            </a:r>
          </a:p>
        </p:txBody>
      </p:sp>
      <p:cxnSp>
        <p:nvCxnSpPr>
          <p:cNvPr id="24" name="Straight Connector 23">
            <a:extLst>
              <a:ext uri="{FF2B5EF4-FFF2-40B4-BE49-F238E27FC236}">
                <a16:creationId xmlns="" xmlns:a16="http://schemas.microsoft.com/office/drawing/2014/main" id="{54ECE80A-99F4-1145-AEA9-1CE366CDB09D}"/>
              </a:ext>
            </a:extLst>
          </p:cNvPr>
          <p:cNvCxnSpPr/>
          <p:nvPr/>
        </p:nvCxnSpPr>
        <p:spPr>
          <a:xfrm rot="10800000" flipV="1">
            <a:off x="3200400" y="2590800"/>
            <a:ext cx="4724400" cy="30480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 descr="D:\y nghia bang tuan hoan\tu lieu\xe oto.png">
            <a:extLst>
              <a:ext uri="{FF2B5EF4-FFF2-40B4-BE49-F238E27FC236}">
                <a16:creationId xmlns="" xmlns:a16="http://schemas.microsoft.com/office/drawing/2014/main" id="{E1326E5C-F25D-F847-93C9-78653AF39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76855" flipH="1">
            <a:off x="6705600" y="2057400"/>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a:extLst>
              <a:ext uri="{FF2B5EF4-FFF2-40B4-BE49-F238E27FC236}">
                <a16:creationId xmlns="" xmlns:a16="http://schemas.microsoft.com/office/drawing/2014/main" id="{EC2F07F2-29B1-A04D-8FDF-29F5F985DBF6}"/>
              </a:ext>
            </a:extLst>
          </p:cNvPr>
          <p:cNvSpPr/>
          <p:nvPr/>
        </p:nvSpPr>
        <p:spPr>
          <a:xfrm rot="21316133">
            <a:off x="3135313" y="2406650"/>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3</a:t>
            </a:r>
          </a:p>
        </p:txBody>
      </p:sp>
      <p:sp>
        <p:nvSpPr>
          <p:cNvPr id="30" name="Oval Callout 29">
            <a:extLst>
              <a:ext uri="{FF2B5EF4-FFF2-40B4-BE49-F238E27FC236}">
                <a16:creationId xmlns="" xmlns:a16="http://schemas.microsoft.com/office/drawing/2014/main" id="{200C8754-82C0-554B-A6D8-9D2959103FE5}"/>
              </a:ext>
            </a:extLst>
          </p:cNvPr>
          <p:cNvSpPr/>
          <p:nvPr/>
        </p:nvSpPr>
        <p:spPr>
          <a:xfrm flipH="1">
            <a:off x="5287850" y="1185863"/>
            <a:ext cx="2514600" cy="1066800"/>
          </a:xfrm>
          <a:prstGeom prst="wedgeEllipseCallout">
            <a:avLst>
              <a:gd name="adj1" fmla="val 107157"/>
              <a:gd name="adj2" fmla="val 554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prstClr val="black"/>
                </a:solidFill>
              </a:rPr>
              <a:t>Công</a:t>
            </a:r>
            <a:r>
              <a:rPr lang="en-US" sz="2000" b="1" dirty="0">
                <a:solidFill>
                  <a:prstClr val="black"/>
                </a:solidFill>
              </a:rPr>
              <a:t> </a:t>
            </a:r>
            <a:r>
              <a:rPr lang="en-US" sz="2000" b="1" dirty="0" err="1">
                <a:solidFill>
                  <a:prstClr val="black"/>
                </a:solidFill>
              </a:rPr>
              <a:t>thức</a:t>
            </a:r>
            <a:r>
              <a:rPr lang="en-US" sz="2000" b="1" dirty="0">
                <a:solidFill>
                  <a:prstClr val="black"/>
                </a:solidFill>
              </a:rPr>
              <a:t> </a:t>
            </a:r>
            <a:r>
              <a:rPr lang="en-US" sz="2000" b="1" dirty="0" smtClean="0">
                <a:solidFill>
                  <a:prstClr val="black"/>
                </a:solidFill>
              </a:rPr>
              <a:t>oxide </a:t>
            </a:r>
            <a:r>
              <a:rPr lang="en-US" sz="2000" b="1" dirty="0" err="1">
                <a:solidFill>
                  <a:prstClr val="black"/>
                </a:solidFill>
              </a:rPr>
              <a:t>cao</a:t>
            </a:r>
            <a:r>
              <a:rPr lang="en-US" sz="2000" b="1" dirty="0">
                <a:solidFill>
                  <a:prstClr val="black"/>
                </a:solidFill>
              </a:rPr>
              <a:t> </a:t>
            </a:r>
            <a:r>
              <a:rPr lang="en-US" sz="2000" b="1" dirty="0" err="1">
                <a:solidFill>
                  <a:prstClr val="black"/>
                </a:solidFill>
              </a:rPr>
              <a:t>nhất</a:t>
            </a:r>
            <a:endParaRPr lang="en-US" sz="2000" b="1" dirty="0">
              <a:solidFill>
                <a:prstClr val="black"/>
              </a:solidFill>
            </a:endParaRPr>
          </a:p>
        </p:txBody>
      </p:sp>
      <p:sp>
        <p:nvSpPr>
          <p:cNvPr id="31" name="Oval 30">
            <a:extLst>
              <a:ext uri="{FF2B5EF4-FFF2-40B4-BE49-F238E27FC236}">
                <a16:creationId xmlns="" xmlns:a16="http://schemas.microsoft.com/office/drawing/2014/main" id="{AB742ED6-5F90-5844-99E8-22619A3F96FF}"/>
              </a:ext>
            </a:extLst>
          </p:cNvPr>
          <p:cNvSpPr/>
          <p:nvPr/>
        </p:nvSpPr>
        <p:spPr>
          <a:xfrm>
            <a:off x="3581400" y="1905000"/>
            <a:ext cx="11430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prstClr val="black"/>
                </a:solidFill>
              </a:rPr>
              <a:t>SO</a:t>
            </a:r>
            <a:r>
              <a:rPr lang="en-US" sz="2400" b="1" baseline="-25000">
                <a:solidFill>
                  <a:prstClr val="black"/>
                </a:solidFill>
              </a:rPr>
              <a:t>3</a:t>
            </a:r>
            <a:endParaRPr lang="en-US" sz="2400" b="1">
              <a:solidFill>
                <a:prstClr val="black"/>
              </a:solidFill>
            </a:endParaRPr>
          </a:p>
        </p:txBody>
      </p:sp>
      <p:cxnSp>
        <p:nvCxnSpPr>
          <p:cNvPr id="33" name="Straight Connector 32">
            <a:extLst>
              <a:ext uri="{FF2B5EF4-FFF2-40B4-BE49-F238E27FC236}">
                <a16:creationId xmlns="" xmlns:a16="http://schemas.microsoft.com/office/drawing/2014/main" id="{22BBCCF0-3734-C342-B9DD-9343052C2696}"/>
              </a:ext>
            </a:extLst>
          </p:cNvPr>
          <p:cNvCxnSpPr>
            <a:endCxn id="35" idx="2"/>
          </p:cNvCxnSpPr>
          <p:nvPr/>
        </p:nvCxnSpPr>
        <p:spPr>
          <a:xfrm rot="10800000" flipV="1">
            <a:off x="288925" y="2895600"/>
            <a:ext cx="2855913" cy="904875"/>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2" descr="D:\y nghia bang tuan hoan\tu lieu\xe oto.png">
            <a:extLst>
              <a:ext uri="{FF2B5EF4-FFF2-40B4-BE49-F238E27FC236}">
                <a16:creationId xmlns="" xmlns:a16="http://schemas.microsoft.com/office/drawing/2014/main" id="{F37103FE-ADD5-4D4F-956D-90F45DD9C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59528" flipH="1">
            <a:off x="2716213" y="2308225"/>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34">
            <a:extLst>
              <a:ext uri="{FF2B5EF4-FFF2-40B4-BE49-F238E27FC236}">
                <a16:creationId xmlns="" xmlns:a16="http://schemas.microsoft.com/office/drawing/2014/main" id="{EBA8535C-7E68-174C-8AA5-F2D2D250FD3C}"/>
              </a:ext>
            </a:extLst>
          </p:cNvPr>
          <p:cNvSpPr/>
          <p:nvPr/>
        </p:nvSpPr>
        <p:spPr>
          <a:xfrm rot="20625223">
            <a:off x="-80963" y="3352800"/>
            <a:ext cx="609601"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4</a:t>
            </a:r>
          </a:p>
        </p:txBody>
      </p:sp>
      <p:sp>
        <p:nvSpPr>
          <p:cNvPr id="36" name="Oval 35">
            <a:extLst>
              <a:ext uri="{FF2B5EF4-FFF2-40B4-BE49-F238E27FC236}">
                <a16:creationId xmlns="" xmlns:a16="http://schemas.microsoft.com/office/drawing/2014/main" id="{F7A36EE3-98DF-C445-A4A7-B63BE363DDB4}"/>
              </a:ext>
            </a:extLst>
          </p:cNvPr>
          <p:cNvSpPr/>
          <p:nvPr/>
        </p:nvSpPr>
        <p:spPr>
          <a:xfrm>
            <a:off x="169208" y="2524125"/>
            <a:ext cx="1600200" cy="12096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000" b="1" dirty="0">
                <a:solidFill>
                  <a:prstClr val="black"/>
                </a:solidFill>
              </a:rPr>
              <a:t>HT </a:t>
            </a:r>
            <a:r>
              <a:rPr lang="en-US" sz="2000" b="1" dirty="0" err="1">
                <a:solidFill>
                  <a:prstClr val="black"/>
                </a:solidFill>
              </a:rPr>
              <a:t>trong</a:t>
            </a:r>
            <a:r>
              <a:rPr lang="en-US" sz="2000" b="1" dirty="0">
                <a:solidFill>
                  <a:prstClr val="black"/>
                </a:solidFill>
              </a:rPr>
              <a:t> HC </a:t>
            </a:r>
            <a:r>
              <a:rPr lang="en-US" sz="2000" b="1" dirty="0" err="1">
                <a:solidFill>
                  <a:prstClr val="black"/>
                </a:solidFill>
              </a:rPr>
              <a:t>với</a:t>
            </a:r>
            <a:r>
              <a:rPr lang="en-US" sz="2000" b="1" dirty="0">
                <a:solidFill>
                  <a:prstClr val="black"/>
                </a:solidFill>
              </a:rPr>
              <a:t> </a:t>
            </a:r>
            <a:r>
              <a:rPr lang="en-US" sz="2000" b="1" dirty="0" smtClean="0">
                <a:solidFill>
                  <a:prstClr val="black"/>
                </a:solidFill>
              </a:rPr>
              <a:t>hydrogen: </a:t>
            </a:r>
            <a:r>
              <a:rPr lang="en-US" sz="2400" b="1" dirty="0">
                <a:solidFill>
                  <a:prstClr val="black"/>
                </a:solidFill>
              </a:rPr>
              <a:t>2</a:t>
            </a:r>
          </a:p>
        </p:txBody>
      </p:sp>
      <p:sp>
        <p:nvSpPr>
          <p:cNvPr id="37" name="Oval Callout 36">
            <a:extLst>
              <a:ext uri="{FF2B5EF4-FFF2-40B4-BE49-F238E27FC236}">
                <a16:creationId xmlns="" xmlns:a16="http://schemas.microsoft.com/office/drawing/2014/main" id="{07EF62B3-58AE-B54F-8A78-8B18768CFCC4}"/>
              </a:ext>
            </a:extLst>
          </p:cNvPr>
          <p:cNvSpPr/>
          <p:nvPr/>
        </p:nvSpPr>
        <p:spPr>
          <a:xfrm>
            <a:off x="0" y="1524000"/>
            <a:ext cx="2514600" cy="1066800"/>
          </a:xfrm>
          <a:prstGeom prst="wedgeEllipseCallout">
            <a:avLst>
              <a:gd name="adj1" fmla="val -30325"/>
              <a:gd name="adj2" fmla="val 1268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prstClr val="black"/>
                </a:solidFill>
              </a:rPr>
              <a:t>Hóa</a:t>
            </a:r>
            <a:r>
              <a:rPr lang="en-US" sz="2000" b="1" dirty="0">
                <a:solidFill>
                  <a:prstClr val="black"/>
                </a:solidFill>
              </a:rPr>
              <a:t> </a:t>
            </a:r>
            <a:r>
              <a:rPr lang="en-US" sz="2000" b="1" dirty="0" err="1">
                <a:solidFill>
                  <a:prstClr val="black"/>
                </a:solidFill>
              </a:rPr>
              <a:t>trị</a:t>
            </a:r>
            <a:r>
              <a:rPr lang="en-US" sz="2000" b="1" dirty="0">
                <a:solidFill>
                  <a:prstClr val="black"/>
                </a:solidFill>
              </a:rPr>
              <a:t> </a:t>
            </a:r>
            <a:r>
              <a:rPr lang="en-US" sz="2000" b="1" dirty="0" err="1">
                <a:solidFill>
                  <a:prstClr val="black"/>
                </a:solidFill>
              </a:rPr>
              <a:t>của</a:t>
            </a:r>
            <a:r>
              <a:rPr lang="en-US" sz="2000" b="1" dirty="0">
                <a:solidFill>
                  <a:prstClr val="black"/>
                </a:solidFill>
              </a:rPr>
              <a:t> </a:t>
            </a:r>
            <a:r>
              <a:rPr lang="en-US" sz="2000" b="1" dirty="0" smtClean="0">
                <a:solidFill>
                  <a:prstClr val="black"/>
                </a:solidFill>
              </a:rPr>
              <a:t>sulfur </a:t>
            </a:r>
            <a:r>
              <a:rPr lang="en-US" sz="2000" b="1" dirty="0" err="1">
                <a:solidFill>
                  <a:prstClr val="black"/>
                </a:solidFill>
              </a:rPr>
              <a:t>trong</a:t>
            </a:r>
            <a:r>
              <a:rPr lang="en-US" sz="2000" b="1" dirty="0">
                <a:solidFill>
                  <a:prstClr val="black"/>
                </a:solidFill>
              </a:rPr>
              <a:t> HC </a:t>
            </a:r>
            <a:r>
              <a:rPr lang="en-US" sz="2000" b="1" dirty="0" err="1">
                <a:solidFill>
                  <a:prstClr val="black"/>
                </a:solidFill>
              </a:rPr>
              <a:t>với</a:t>
            </a:r>
            <a:r>
              <a:rPr lang="en-US" sz="2000" b="1" dirty="0">
                <a:solidFill>
                  <a:prstClr val="black"/>
                </a:solidFill>
              </a:rPr>
              <a:t> </a:t>
            </a:r>
            <a:r>
              <a:rPr lang="en-US" sz="2000" b="1" dirty="0" smtClean="0">
                <a:solidFill>
                  <a:prstClr val="black"/>
                </a:solidFill>
              </a:rPr>
              <a:t>Hydrogen?</a:t>
            </a:r>
            <a:endParaRPr lang="en-US" sz="2000" b="1" dirty="0">
              <a:solidFill>
                <a:prstClr val="black"/>
              </a:solidFill>
            </a:endParaRPr>
          </a:p>
        </p:txBody>
      </p:sp>
      <p:cxnSp>
        <p:nvCxnSpPr>
          <p:cNvPr id="39" name="Straight Connector 38">
            <a:extLst>
              <a:ext uri="{FF2B5EF4-FFF2-40B4-BE49-F238E27FC236}">
                <a16:creationId xmlns="" xmlns:a16="http://schemas.microsoft.com/office/drawing/2014/main" id="{BF3EE4A3-727E-6540-B251-27DD40587AC0}"/>
              </a:ext>
            </a:extLst>
          </p:cNvPr>
          <p:cNvCxnSpPr/>
          <p:nvPr/>
        </p:nvCxnSpPr>
        <p:spPr>
          <a:xfrm rot="16200000" flipH="1">
            <a:off x="2316956" y="1893095"/>
            <a:ext cx="238125" cy="4075112"/>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Picture 2" descr="D:\y nghia bang tuan hoan\tu lieu\xe oto.png">
            <a:extLst>
              <a:ext uri="{FF2B5EF4-FFF2-40B4-BE49-F238E27FC236}">
                <a16:creationId xmlns="" xmlns:a16="http://schemas.microsoft.com/office/drawing/2014/main" id="{DA12750F-8F88-0E4A-8F4A-883B0CD2F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9713">
            <a:off x="25400" y="3273425"/>
            <a:ext cx="1295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ed Rectangle 43">
            <a:extLst>
              <a:ext uri="{FF2B5EF4-FFF2-40B4-BE49-F238E27FC236}">
                <a16:creationId xmlns="" xmlns:a16="http://schemas.microsoft.com/office/drawing/2014/main" id="{605C6C1D-D698-7F42-9EA9-88F1D5361192}"/>
              </a:ext>
            </a:extLst>
          </p:cNvPr>
          <p:cNvSpPr/>
          <p:nvPr/>
        </p:nvSpPr>
        <p:spPr>
          <a:xfrm>
            <a:off x="4310063" y="3549650"/>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5</a:t>
            </a:r>
          </a:p>
        </p:txBody>
      </p:sp>
      <p:sp>
        <p:nvSpPr>
          <p:cNvPr id="45" name="Oval Callout 44">
            <a:extLst>
              <a:ext uri="{FF2B5EF4-FFF2-40B4-BE49-F238E27FC236}">
                <a16:creationId xmlns="" xmlns:a16="http://schemas.microsoft.com/office/drawing/2014/main" id="{C6AB1280-B276-0742-B82E-639E2534AFA0}"/>
              </a:ext>
            </a:extLst>
          </p:cNvPr>
          <p:cNvSpPr/>
          <p:nvPr/>
        </p:nvSpPr>
        <p:spPr>
          <a:xfrm>
            <a:off x="5486400" y="2339975"/>
            <a:ext cx="3276600" cy="990600"/>
          </a:xfrm>
          <a:prstGeom prst="wedgeEllipseCallout">
            <a:avLst>
              <a:gd name="adj1" fmla="val -88639"/>
              <a:gd name="adj2" fmla="val 920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prstClr val="black"/>
                </a:solidFill>
              </a:rPr>
              <a:t>Công</a:t>
            </a:r>
            <a:r>
              <a:rPr lang="en-US" sz="2000" b="1" dirty="0">
                <a:solidFill>
                  <a:prstClr val="black"/>
                </a:solidFill>
              </a:rPr>
              <a:t> </a:t>
            </a:r>
            <a:r>
              <a:rPr lang="en-US" sz="2000" b="1" dirty="0" err="1">
                <a:solidFill>
                  <a:prstClr val="black"/>
                </a:solidFill>
              </a:rPr>
              <a:t>thức</a:t>
            </a:r>
            <a:r>
              <a:rPr lang="en-US" sz="2000" b="1" dirty="0">
                <a:solidFill>
                  <a:prstClr val="black"/>
                </a:solidFill>
              </a:rPr>
              <a:t> </a:t>
            </a:r>
            <a:r>
              <a:rPr lang="en-US" sz="2000" b="1" dirty="0" err="1">
                <a:solidFill>
                  <a:prstClr val="black"/>
                </a:solidFill>
              </a:rPr>
              <a:t>hợp</a:t>
            </a:r>
            <a:r>
              <a:rPr lang="en-US" sz="2000" b="1" dirty="0">
                <a:solidFill>
                  <a:prstClr val="black"/>
                </a:solidFill>
              </a:rPr>
              <a:t> </a:t>
            </a:r>
            <a:r>
              <a:rPr lang="en-US" sz="2000" b="1" dirty="0" err="1">
                <a:solidFill>
                  <a:prstClr val="black"/>
                </a:solidFill>
              </a:rPr>
              <a:t>chất</a:t>
            </a:r>
            <a:r>
              <a:rPr lang="en-US" sz="2000" b="1" dirty="0">
                <a:solidFill>
                  <a:prstClr val="black"/>
                </a:solidFill>
              </a:rPr>
              <a:t> </a:t>
            </a:r>
            <a:r>
              <a:rPr lang="en-US" sz="2000" b="1" dirty="0" err="1">
                <a:solidFill>
                  <a:prstClr val="black"/>
                </a:solidFill>
              </a:rPr>
              <a:t>khí</a:t>
            </a:r>
            <a:r>
              <a:rPr lang="en-US" sz="2000" b="1" dirty="0">
                <a:solidFill>
                  <a:prstClr val="black"/>
                </a:solidFill>
              </a:rPr>
              <a:t> </a:t>
            </a:r>
            <a:r>
              <a:rPr lang="en-US" sz="2000" b="1" dirty="0" err="1">
                <a:solidFill>
                  <a:prstClr val="black"/>
                </a:solidFill>
              </a:rPr>
              <a:t>với</a:t>
            </a:r>
            <a:r>
              <a:rPr lang="en-US" sz="2000" b="1" dirty="0">
                <a:solidFill>
                  <a:prstClr val="black"/>
                </a:solidFill>
              </a:rPr>
              <a:t> </a:t>
            </a:r>
            <a:r>
              <a:rPr lang="en-US" sz="2000" b="1" dirty="0" smtClean="0">
                <a:solidFill>
                  <a:prstClr val="black"/>
                </a:solidFill>
              </a:rPr>
              <a:t>Hydrogen?</a:t>
            </a:r>
            <a:endParaRPr lang="en-US" sz="2000" b="1" dirty="0">
              <a:solidFill>
                <a:prstClr val="black"/>
              </a:solidFill>
            </a:endParaRPr>
          </a:p>
        </p:txBody>
      </p:sp>
      <p:sp>
        <p:nvSpPr>
          <p:cNvPr id="46" name="Oval 45">
            <a:extLst>
              <a:ext uri="{FF2B5EF4-FFF2-40B4-BE49-F238E27FC236}">
                <a16:creationId xmlns="" xmlns:a16="http://schemas.microsoft.com/office/drawing/2014/main" id="{4A4C52DD-ABE8-734A-8884-4B75B5D84A20}"/>
              </a:ext>
            </a:extLst>
          </p:cNvPr>
          <p:cNvSpPr/>
          <p:nvPr/>
        </p:nvSpPr>
        <p:spPr>
          <a:xfrm>
            <a:off x="3619500" y="3200609"/>
            <a:ext cx="1295400"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3200" b="1">
                <a:solidFill>
                  <a:prstClr val="black"/>
                </a:solidFill>
              </a:rPr>
              <a:t>H</a:t>
            </a:r>
            <a:r>
              <a:rPr lang="en-US" sz="3200" b="1" baseline="-25000">
                <a:solidFill>
                  <a:prstClr val="black"/>
                </a:solidFill>
              </a:rPr>
              <a:t>2</a:t>
            </a:r>
            <a:r>
              <a:rPr lang="en-US" sz="3200" b="1">
                <a:solidFill>
                  <a:prstClr val="black"/>
                </a:solidFill>
              </a:rPr>
              <a:t>S</a:t>
            </a:r>
          </a:p>
        </p:txBody>
      </p:sp>
      <p:cxnSp>
        <p:nvCxnSpPr>
          <p:cNvPr id="48" name="Straight Connector 47">
            <a:extLst>
              <a:ext uri="{FF2B5EF4-FFF2-40B4-BE49-F238E27FC236}">
                <a16:creationId xmlns="" xmlns:a16="http://schemas.microsoft.com/office/drawing/2014/main" id="{5F379221-0A0D-D142-8455-236EBA1649CE}"/>
              </a:ext>
            </a:extLst>
          </p:cNvPr>
          <p:cNvCxnSpPr/>
          <p:nvPr/>
        </p:nvCxnSpPr>
        <p:spPr>
          <a:xfrm>
            <a:off x="4495800" y="4038600"/>
            <a:ext cx="3733800" cy="990600"/>
          </a:xfrm>
          <a:prstGeom prst="line">
            <a:avLst/>
          </a:prstGeom>
        </p:spPr>
        <p:style>
          <a:lnRef idx="1">
            <a:schemeClr val="accent1"/>
          </a:lnRef>
          <a:fillRef idx="0">
            <a:schemeClr val="accent1"/>
          </a:fillRef>
          <a:effectRef idx="0">
            <a:schemeClr val="accent1"/>
          </a:effectRef>
          <a:fontRef idx="minor">
            <a:schemeClr val="tx1"/>
          </a:fontRef>
        </p:style>
      </p:cxnSp>
      <p:pic>
        <p:nvPicPr>
          <p:cNvPr id="49" name="Picture 2" descr="D:\y nghia bang tuan hoan\tu lieu\xe oto.png">
            <a:extLst>
              <a:ext uri="{FF2B5EF4-FFF2-40B4-BE49-F238E27FC236}">
                <a16:creationId xmlns="" xmlns:a16="http://schemas.microsoft.com/office/drawing/2014/main" id="{62C2FB50-DA64-AC46-92B6-6B68D9B3DC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00434">
            <a:off x="4467225" y="3663950"/>
            <a:ext cx="1295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Callout 49">
            <a:extLst>
              <a:ext uri="{FF2B5EF4-FFF2-40B4-BE49-F238E27FC236}">
                <a16:creationId xmlns="" xmlns:a16="http://schemas.microsoft.com/office/drawing/2014/main" id="{F9D8A66D-1F47-6945-B123-AF6E019A088A}"/>
              </a:ext>
            </a:extLst>
          </p:cNvPr>
          <p:cNvSpPr/>
          <p:nvPr/>
        </p:nvSpPr>
        <p:spPr>
          <a:xfrm>
            <a:off x="7010400" y="2286000"/>
            <a:ext cx="2286000" cy="1371600"/>
          </a:xfrm>
          <a:prstGeom prst="wedgeEllipseCallout">
            <a:avLst>
              <a:gd name="adj1" fmla="val 21430"/>
              <a:gd name="adj2" fmla="val 1247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prstClr val="black"/>
                </a:solidFill>
              </a:rPr>
              <a:t>Công</a:t>
            </a:r>
            <a:r>
              <a:rPr lang="en-US" sz="2000" b="1" dirty="0">
                <a:solidFill>
                  <a:prstClr val="black"/>
                </a:solidFill>
              </a:rPr>
              <a:t> </a:t>
            </a:r>
            <a:r>
              <a:rPr lang="en-US" sz="2000" b="1" dirty="0" err="1">
                <a:solidFill>
                  <a:prstClr val="black"/>
                </a:solidFill>
              </a:rPr>
              <a:t>thức</a:t>
            </a:r>
            <a:r>
              <a:rPr lang="en-US" sz="2000" b="1" dirty="0">
                <a:solidFill>
                  <a:prstClr val="black"/>
                </a:solidFill>
              </a:rPr>
              <a:t> </a:t>
            </a:r>
            <a:r>
              <a:rPr lang="en-US" sz="2000" b="1" dirty="0" smtClean="0">
                <a:solidFill>
                  <a:prstClr val="black"/>
                </a:solidFill>
              </a:rPr>
              <a:t>hydroxide </a:t>
            </a:r>
            <a:r>
              <a:rPr lang="en-US" sz="2000" b="1" dirty="0" err="1" smtClean="0">
                <a:solidFill>
                  <a:prstClr val="black"/>
                </a:solidFill>
              </a:rPr>
              <a:t>của</a:t>
            </a:r>
            <a:r>
              <a:rPr lang="en-US" sz="2000" b="1" dirty="0" smtClean="0">
                <a:solidFill>
                  <a:prstClr val="black"/>
                </a:solidFill>
              </a:rPr>
              <a:t> sulfur </a:t>
            </a:r>
            <a:r>
              <a:rPr lang="en-US" sz="2000" b="1" dirty="0">
                <a:solidFill>
                  <a:prstClr val="black"/>
                </a:solidFill>
              </a:rPr>
              <a:t>?</a:t>
            </a:r>
          </a:p>
        </p:txBody>
      </p:sp>
      <p:sp>
        <p:nvSpPr>
          <p:cNvPr id="51" name="Rounded Rectangle 50">
            <a:extLst>
              <a:ext uri="{FF2B5EF4-FFF2-40B4-BE49-F238E27FC236}">
                <a16:creationId xmlns="" xmlns:a16="http://schemas.microsoft.com/office/drawing/2014/main" id="{CC0C14E2-1A9B-414C-B8CE-669EC898CB18}"/>
              </a:ext>
            </a:extLst>
          </p:cNvPr>
          <p:cNvSpPr/>
          <p:nvPr/>
        </p:nvSpPr>
        <p:spPr>
          <a:xfrm rot="901564">
            <a:off x="8278813" y="4643438"/>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6</a:t>
            </a:r>
          </a:p>
        </p:txBody>
      </p:sp>
      <p:sp>
        <p:nvSpPr>
          <p:cNvPr id="52" name="Oval 51">
            <a:extLst>
              <a:ext uri="{FF2B5EF4-FFF2-40B4-BE49-F238E27FC236}">
                <a16:creationId xmlns="" xmlns:a16="http://schemas.microsoft.com/office/drawing/2014/main" id="{3E1677E7-10F8-574E-A73B-E2A0183366E9}"/>
              </a:ext>
            </a:extLst>
          </p:cNvPr>
          <p:cNvSpPr/>
          <p:nvPr/>
        </p:nvSpPr>
        <p:spPr>
          <a:xfrm>
            <a:off x="7633050" y="4088093"/>
            <a:ext cx="1447800" cy="990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3200" b="1">
                <a:solidFill>
                  <a:prstClr val="black"/>
                </a:solidFill>
              </a:rPr>
              <a:t>H</a:t>
            </a:r>
            <a:r>
              <a:rPr lang="en-US" sz="3200" b="1" baseline="-25000">
                <a:solidFill>
                  <a:prstClr val="black"/>
                </a:solidFill>
              </a:rPr>
              <a:t>2</a:t>
            </a:r>
            <a:r>
              <a:rPr lang="en-US" sz="3200" b="1">
                <a:solidFill>
                  <a:prstClr val="black"/>
                </a:solidFill>
              </a:rPr>
              <a:t>SO</a:t>
            </a:r>
            <a:r>
              <a:rPr lang="en-US" sz="3200" b="1" baseline="-25000">
                <a:solidFill>
                  <a:prstClr val="black"/>
                </a:solidFill>
              </a:rPr>
              <a:t>4</a:t>
            </a:r>
            <a:endParaRPr lang="en-US" sz="3200" b="1">
              <a:solidFill>
                <a:prstClr val="black"/>
              </a:solidFill>
            </a:endParaRPr>
          </a:p>
        </p:txBody>
      </p:sp>
      <p:cxnSp>
        <p:nvCxnSpPr>
          <p:cNvPr id="54" name="Straight Connector 53">
            <a:extLst>
              <a:ext uri="{FF2B5EF4-FFF2-40B4-BE49-F238E27FC236}">
                <a16:creationId xmlns="" xmlns:a16="http://schemas.microsoft.com/office/drawing/2014/main" id="{B8E3C3C8-2C66-D141-BD5E-41018610DD90}"/>
              </a:ext>
            </a:extLst>
          </p:cNvPr>
          <p:cNvCxnSpPr/>
          <p:nvPr/>
        </p:nvCxnSpPr>
        <p:spPr>
          <a:xfrm rot="10800000" flipV="1">
            <a:off x="4724400" y="5029200"/>
            <a:ext cx="3505200" cy="533400"/>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Picture 2" descr="D:\y nghia bang tuan hoan\tu lieu\xe oto.png">
            <a:extLst>
              <a:ext uri="{FF2B5EF4-FFF2-40B4-BE49-F238E27FC236}">
                <a16:creationId xmlns="" xmlns:a16="http://schemas.microsoft.com/office/drawing/2014/main" id="{241B0D30-4221-1149-AA34-C41EF7B1CD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07786" flipH="1">
            <a:off x="7267575" y="4425950"/>
            <a:ext cx="1471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ounded Rectangle 55">
            <a:extLst>
              <a:ext uri="{FF2B5EF4-FFF2-40B4-BE49-F238E27FC236}">
                <a16:creationId xmlns="" xmlns:a16="http://schemas.microsoft.com/office/drawing/2014/main" id="{7E56BA19-F09A-7245-8DFE-C878BCF084F3}"/>
              </a:ext>
            </a:extLst>
          </p:cNvPr>
          <p:cNvSpPr/>
          <p:nvPr/>
        </p:nvSpPr>
        <p:spPr>
          <a:xfrm>
            <a:off x="4038600" y="5105400"/>
            <a:ext cx="60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solidFill>
                  <a:prstClr val="white"/>
                </a:solidFill>
              </a:rPr>
              <a:t>7</a:t>
            </a:r>
          </a:p>
        </p:txBody>
      </p:sp>
      <p:sp>
        <p:nvSpPr>
          <p:cNvPr id="57" name="Oval Callout 56">
            <a:extLst>
              <a:ext uri="{FF2B5EF4-FFF2-40B4-BE49-F238E27FC236}">
                <a16:creationId xmlns="" xmlns:a16="http://schemas.microsoft.com/office/drawing/2014/main" id="{1C8765B7-18A1-BF4F-A4E4-A1042CF31976}"/>
              </a:ext>
            </a:extLst>
          </p:cNvPr>
          <p:cNvSpPr/>
          <p:nvPr/>
        </p:nvSpPr>
        <p:spPr>
          <a:xfrm>
            <a:off x="-152400" y="3352800"/>
            <a:ext cx="2286000" cy="1371600"/>
          </a:xfrm>
          <a:prstGeom prst="wedgeEllipseCallout">
            <a:avLst>
              <a:gd name="adj1" fmla="val 148344"/>
              <a:gd name="adj2" fmla="val 951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prstClr val="black"/>
                </a:solidFill>
              </a:rPr>
              <a:t>SO</a:t>
            </a:r>
            <a:r>
              <a:rPr lang="en-US" sz="2000" b="1" baseline="-25000" dirty="0">
                <a:solidFill>
                  <a:prstClr val="black"/>
                </a:solidFill>
              </a:rPr>
              <a:t>3</a:t>
            </a:r>
            <a:r>
              <a:rPr lang="en-US" sz="2000" b="1" dirty="0">
                <a:solidFill>
                  <a:prstClr val="black"/>
                </a:solidFill>
              </a:rPr>
              <a:t> </a:t>
            </a:r>
            <a:r>
              <a:rPr lang="en-US" sz="2000" b="1" dirty="0" err="1">
                <a:solidFill>
                  <a:prstClr val="black"/>
                </a:solidFill>
              </a:rPr>
              <a:t>và</a:t>
            </a:r>
            <a:r>
              <a:rPr lang="en-US" sz="2000" b="1" dirty="0">
                <a:solidFill>
                  <a:prstClr val="black"/>
                </a:solidFill>
              </a:rPr>
              <a:t> H</a:t>
            </a:r>
            <a:r>
              <a:rPr lang="en-US" sz="2000" b="1" baseline="-25000" dirty="0">
                <a:solidFill>
                  <a:prstClr val="black"/>
                </a:solidFill>
              </a:rPr>
              <a:t>2</a:t>
            </a:r>
            <a:r>
              <a:rPr lang="en-US" sz="2000" b="1" dirty="0">
                <a:solidFill>
                  <a:prstClr val="black"/>
                </a:solidFill>
              </a:rPr>
              <a:t> SO</a:t>
            </a:r>
            <a:r>
              <a:rPr lang="en-US" sz="2000" b="1" baseline="-25000" dirty="0">
                <a:solidFill>
                  <a:prstClr val="black"/>
                </a:solidFill>
              </a:rPr>
              <a:t>4</a:t>
            </a:r>
            <a:r>
              <a:rPr lang="en-US" sz="2000" b="1" dirty="0">
                <a:solidFill>
                  <a:prstClr val="black"/>
                </a:solidFill>
              </a:rPr>
              <a:t>  </a:t>
            </a:r>
            <a:r>
              <a:rPr lang="en-US" sz="2000" b="1" dirty="0" err="1">
                <a:solidFill>
                  <a:prstClr val="black"/>
                </a:solidFill>
              </a:rPr>
              <a:t>có</a:t>
            </a:r>
            <a:r>
              <a:rPr lang="en-US" sz="2000" b="1" dirty="0">
                <a:solidFill>
                  <a:prstClr val="black"/>
                </a:solidFill>
              </a:rPr>
              <a:t> </a:t>
            </a:r>
            <a:r>
              <a:rPr lang="en-US" sz="2000" b="1" dirty="0" err="1">
                <a:solidFill>
                  <a:prstClr val="black"/>
                </a:solidFill>
              </a:rPr>
              <a:t>tính</a:t>
            </a:r>
            <a:r>
              <a:rPr lang="en-US" sz="2000" b="1" dirty="0">
                <a:solidFill>
                  <a:prstClr val="black"/>
                </a:solidFill>
              </a:rPr>
              <a:t> </a:t>
            </a:r>
            <a:r>
              <a:rPr lang="en-US" sz="2000" b="1" dirty="0" err="1" smtClean="0">
                <a:solidFill>
                  <a:prstClr val="black"/>
                </a:solidFill>
              </a:rPr>
              <a:t>acide</a:t>
            </a:r>
            <a:r>
              <a:rPr lang="en-US" sz="2000" b="1" dirty="0" smtClean="0">
                <a:solidFill>
                  <a:prstClr val="black"/>
                </a:solidFill>
              </a:rPr>
              <a:t> </a:t>
            </a:r>
            <a:r>
              <a:rPr lang="en-US" sz="2000" b="1" dirty="0">
                <a:solidFill>
                  <a:prstClr val="black"/>
                </a:solidFill>
              </a:rPr>
              <a:t>hay </a:t>
            </a:r>
            <a:r>
              <a:rPr lang="en-US" sz="2000" b="1" dirty="0" smtClean="0">
                <a:solidFill>
                  <a:prstClr val="black"/>
                </a:solidFill>
              </a:rPr>
              <a:t>base?</a:t>
            </a:r>
            <a:endParaRPr lang="en-US" sz="2000" b="1" dirty="0">
              <a:solidFill>
                <a:prstClr val="black"/>
              </a:solidFill>
            </a:endParaRPr>
          </a:p>
        </p:txBody>
      </p:sp>
      <p:sp>
        <p:nvSpPr>
          <p:cNvPr id="58" name="Oval 57">
            <a:extLst>
              <a:ext uri="{FF2B5EF4-FFF2-40B4-BE49-F238E27FC236}">
                <a16:creationId xmlns="" xmlns:a16="http://schemas.microsoft.com/office/drawing/2014/main" id="{71968840-5682-5443-A56A-35C9979E3845}"/>
              </a:ext>
            </a:extLst>
          </p:cNvPr>
          <p:cNvSpPr/>
          <p:nvPr/>
        </p:nvSpPr>
        <p:spPr>
          <a:xfrm rot="20960381">
            <a:off x="3741388" y="5032584"/>
            <a:ext cx="2541587"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400" b="1" dirty="0">
                <a:solidFill>
                  <a:prstClr val="black"/>
                </a:solidFill>
              </a:rPr>
              <a:t>SO</a:t>
            </a:r>
            <a:r>
              <a:rPr lang="en-US" sz="2400" b="1" baseline="-25000" dirty="0">
                <a:solidFill>
                  <a:prstClr val="black"/>
                </a:solidFill>
              </a:rPr>
              <a:t>3</a:t>
            </a:r>
            <a:r>
              <a:rPr lang="en-US" sz="2400" b="1" dirty="0">
                <a:solidFill>
                  <a:prstClr val="black"/>
                </a:solidFill>
              </a:rPr>
              <a:t> </a:t>
            </a:r>
            <a:r>
              <a:rPr lang="en-US" sz="2400" b="1" dirty="0" err="1">
                <a:solidFill>
                  <a:prstClr val="black"/>
                </a:solidFill>
              </a:rPr>
              <a:t>và</a:t>
            </a:r>
            <a:r>
              <a:rPr lang="en-US" sz="2400" b="1" dirty="0">
                <a:solidFill>
                  <a:prstClr val="black"/>
                </a:solidFill>
              </a:rPr>
              <a:t> H</a:t>
            </a:r>
            <a:r>
              <a:rPr lang="en-US" sz="2400" b="1" baseline="-25000" dirty="0">
                <a:solidFill>
                  <a:prstClr val="black"/>
                </a:solidFill>
              </a:rPr>
              <a:t>2</a:t>
            </a:r>
            <a:r>
              <a:rPr lang="en-US" sz="2400" b="1" dirty="0">
                <a:solidFill>
                  <a:prstClr val="black"/>
                </a:solidFill>
              </a:rPr>
              <a:t> SO</a:t>
            </a:r>
            <a:r>
              <a:rPr lang="en-US" sz="2400" b="1" baseline="-25000" dirty="0">
                <a:solidFill>
                  <a:prstClr val="black"/>
                </a:solidFill>
              </a:rPr>
              <a:t>4</a:t>
            </a:r>
            <a:r>
              <a:rPr lang="en-US" sz="2400" b="1" dirty="0">
                <a:solidFill>
                  <a:prstClr val="black"/>
                </a:solidFill>
              </a:rPr>
              <a:t> </a:t>
            </a:r>
            <a:r>
              <a:rPr lang="en-US" sz="2400" b="1" dirty="0" err="1">
                <a:solidFill>
                  <a:prstClr val="black"/>
                </a:solidFill>
              </a:rPr>
              <a:t>có</a:t>
            </a:r>
            <a:r>
              <a:rPr lang="en-US" sz="2400" b="1" dirty="0">
                <a:solidFill>
                  <a:prstClr val="black"/>
                </a:solidFill>
              </a:rPr>
              <a:t> </a:t>
            </a:r>
            <a:r>
              <a:rPr lang="en-US" sz="2400" b="1" dirty="0" err="1">
                <a:solidFill>
                  <a:prstClr val="black"/>
                </a:solidFill>
              </a:rPr>
              <a:t>tính</a:t>
            </a:r>
            <a:r>
              <a:rPr lang="en-US" sz="2400" b="1" dirty="0">
                <a:solidFill>
                  <a:prstClr val="black"/>
                </a:solidFill>
              </a:rPr>
              <a:t> </a:t>
            </a:r>
            <a:r>
              <a:rPr lang="en-US" sz="2400" b="1" dirty="0" smtClean="0">
                <a:solidFill>
                  <a:prstClr val="black"/>
                </a:solidFill>
              </a:rPr>
              <a:t>acid</a:t>
            </a:r>
            <a:endParaRPr lang="en-US" sz="2400" b="1" dirty="0">
              <a:solidFill>
                <a:prstClr val="black"/>
              </a:solidFill>
            </a:endParaRPr>
          </a:p>
        </p:txBody>
      </p:sp>
      <p:cxnSp>
        <p:nvCxnSpPr>
          <p:cNvPr id="60" name="Straight Connector 59">
            <a:extLst>
              <a:ext uri="{FF2B5EF4-FFF2-40B4-BE49-F238E27FC236}">
                <a16:creationId xmlns="" xmlns:a16="http://schemas.microsoft.com/office/drawing/2014/main" id="{3D45A72F-B94D-4249-8127-056AC0F61FA4}"/>
              </a:ext>
            </a:extLst>
          </p:cNvPr>
          <p:cNvCxnSpPr/>
          <p:nvPr/>
        </p:nvCxnSpPr>
        <p:spPr>
          <a:xfrm>
            <a:off x="1676400" y="5562600"/>
            <a:ext cx="304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639" name="Picture 3" descr="D:\y nghia bang tuan hoan\tu lieu\600px.jpg">
            <a:extLst>
              <a:ext uri="{FF2B5EF4-FFF2-40B4-BE49-F238E27FC236}">
                <a16:creationId xmlns="" xmlns:a16="http://schemas.microsoft.com/office/drawing/2014/main" id="{837E7DA8-D2EC-A24A-A551-C234B9D168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00600"/>
            <a:ext cx="1619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D:\y nghia bang tuan hoan\tu lieu\xe oto.png">
            <a:extLst>
              <a:ext uri="{FF2B5EF4-FFF2-40B4-BE49-F238E27FC236}">
                <a16:creationId xmlns="" xmlns:a16="http://schemas.microsoft.com/office/drawing/2014/main" id="{CE82F896-0CF3-1846-A796-96C4453343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5029200"/>
            <a:ext cx="13192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Connector 64">
            <a:extLst>
              <a:ext uri="{FF2B5EF4-FFF2-40B4-BE49-F238E27FC236}">
                <a16:creationId xmlns="" xmlns:a16="http://schemas.microsoft.com/office/drawing/2014/main" id="{82E23759-4A15-354A-B153-32BB3AC80DA1}"/>
              </a:ext>
            </a:extLst>
          </p:cNvPr>
          <p:cNvCxnSpPr/>
          <p:nvPr/>
        </p:nvCxnSpPr>
        <p:spPr>
          <a:xfrm>
            <a:off x="152400" y="1219200"/>
            <a:ext cx="4114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41">
            <a:extLst>
              <a:ext uri="{FF2B5EF4-FFF2-40B4-BE49-F238E27FC236}">
                <a16:creationId xmlns="" xmlns:a16="http://schemas.microsoft.com/office/drawing/2014/main" id="{098D42B1-7D51-D140-98EB-9DD8698F71FA}"/>
              </a:ext>
            </a:extLst>
          </p:cNvPr>
          <p:cNvGrpSpPr>
            <a:grpSpLocks/>
          </p:cNvGrpSpPr>
          <p:nvPr/>
        </p:nvGrpSpPr>
        <p:grpSpPr bwMode="auto">
          <a:xfrm>
            <a:off x="304800" y="136128"/>
            <a:ext cx="1374775" cy="1159272"/>
            <a:chOff x="378177" y="3276600"/>
            <a:chExt cx="1374423" cy="1828800"/>
          </a:xfrm>
        </p:grpSpPr>
        <p:sp>
          <p:nvSpPr>
            <p:cNvPr id="47" name="Rectangle 46">
              <a:extLst>
                <a:ext uri="{FF2B5EF4-FFF2-40B4-BE49-F238E27FC236}">
                  <a16:creationId xmlns="" xmlns:a16="http://schemas.microsoft.com/office/drawing/2014/main" id="{5314C096-E56A-F24E-B4EF-6D07C4E3889F}"/>
                </a:ext>
              </a:extLst>
            </p:cNvPr>
            <p:cNvSpPr/>
            <p:nvPr/>
          </p:nvSpPr>
          <p:spPr>
            <a:xfrm>
              <a:off x="381351" y="3276600"/>
              <a:ext cx="1371249" cy="182880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645" name="TextBox 52">
              <a:extLst>
                <a:ext uri="{FF2B5EF4-FFF2-40B4-BE49-F238E27FC236}">
                  <a16:creationId xmlns="" xmlns:a16="http://schemas.microsoft.com/office/drawing/2014/main" id="{58D07644-5DC3-B345-A5F2-363D15D4C8FD}"/>
                </a:ext>
              </a:extLst>
            </p:cNvPr>
            <p:cNvSpPr txBox="1">
              <a:spLocks noChangeArrowheads="1"/>
            </p:cNvSpPr>
            <p:nvPr/>
          </p:nvSpPr>
          <p:spPr bwMode="auto">
            <a:xfrm>
              <a:off x="423333" y="3493880"/>
              <a:ext cx="643466" cy="135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000" b="1" dirty="0">
                  <a:solidFill>
                    <a:srgbClr val="000000"/>
                  </a:solidFill>
                  <a:latin typeface="Calibri" panose="020F0502020204030204" pitchFamily="34" charset="0"/>
                </a:rPr>
                <a:t>S</a:t>
              </a:r>
            </a:p>
          </p:txBody>
        </p:sp>
        <p:sp>
          <p:nvSpPr>
            <p:cNvPr id="25646" name="TextBox 58">
              <a:extLst>
                <a:ext uri="{FF2B5EF4-FFF2-40B4-BE49-F238E27FC236}">
                  <a16:creationId xmlns="" xmlns:a16="http://schemas.microsoft.com/office/drawing/2014/main" id="{A4281AA2-C55F-C840-9068-4F977F782F17}"/>
                </a:ext>
              </a:extLst>
            </p:cNvPr>
            <p:cNvSpPr txBox="1">
              <a:spLocks noChangeArrowheads="1"/>
            </p:cNvSpPr>
            <p:nvPr/>
          </p:nvSpPr>
          <p:spPr bwMode="auto">
            <a:xfrm>
              <a:off x="378177" y="4343400"/>
              <a:ext cx="1295400" cy="5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000000"/>
                  </a:solidFill>
                  <a:latin typeface="Calibri" panose="020F0502020204030204" pitchFamily="34" charset="0"/>
                </a:rPr>
                <a:t>Sulfur</a:t>
              </a:r>
              <a:endParaRPr lang="en-US" altLang="en-US" b="1" dirty="0">
                <a:solidFill>
                  <a:srgbClr val="000000"/>
                </a:solidFill>
                <a:latin typeface="Calibri" panose="020F0502020204030204" pitchFamily="34" charset="0"/>
              </a:endParaRPr>
            </a:p>
          </p:txBody>
        </p:sp>
        <p:sp>
          <p:nvSpPr>
            <p:cNvPr id="25647" name="TextBox 60">
              <a:extLst>
                <a:ext uri="{FF2B5EF4-FFF2-40B4-BE49-F238E27FC236}">
                  <a16:creationId xmlns="" xmlns:a16="http://schemas.microsoft.com/office/drawing/2014/main" id="{2FAD4612-C577-C348-B99A-D086401806C0}"/>
                </a:ext>
              </a:extLst>
            </p:cNvPr>
            <p:cNvSpPr txBox="1">
              <a:spLocks noChangeArrowheads="1"/>
            </p:cNvSpPr>
            <p:nvPr/>
          </p:nvSpPr>
          <p:spPr bwMode="auto">
            <a:xfrm>
              <a:off x="389466" y="4648200"/>
              <a:ext cx="12192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 panose="020F0502020204030204" pitchFamily="34" charset="0"/>
                </a:rPr>
                <a:t>[Ne]3s</a:t>
              </a:r>
              <a:r>
                <a:rPr lang="en-US" altLang="en-US" b="1" baseline="30000">
                  <a:solidFill>
                    <a:srgbClr val="000000"/>
                  </a:solidFill>
                  <a:latin typeface="Calibri" panose="020F0502020204030204" pitchFamily="34" charset="0"/>
                </a:rPr>
                <a:t>2</a:t>
              </a:r>
              <a:r>
                <a:rPr lang="en-US" altLang="en-US" b="1">
                  <a:solidFill>
                    <a:srgbClr val="000000"/>
                  </a:solidFill>
                  <a:latin typeface="Calibri" panose="020F0502020204030204" pitchFamily="34" charset="0"/>
                </a:rPr>
                <a:t>3p</a:t>
              </a:r>
              <a:r>
                <a:rPr lang="en-US" altLang="en-US" b="1" baseline="30000">
                  <a:solidFill>
                    <a:srgbClr val="000000"/>
                  </a:solidFill>
                  <a:latin typeface="Calibri" panose="020F0502020204030204" pitchFamily="34" charset="0"/>
                </a:rPr>
                <a:t>5</a:t>
              </a:r>
              <a:endParaRPr lang="en-US" altLang="en-US" b="1">
                <a:solidFill>
                  <a:srgbClr val="000000"/>
                </a:solidFill>
                <a:latin typeface="Calibri" panose="020F0502020204030204" pitchFamily="34" charset="0"/>
              </a:endParaRPr>
            </a:p>
          </p:txBody>
        </p:sp>
        <p:sp>
          <p:nvSpPr>
            <p:cNvPr id="25648" name="TextBox 62">
              <a:extLst>
                <a:ext uri="{FF2B5EF4-FFF2-40B4-BE49-F238E27FC236}">
                  <a16:creationId xmlns="" xmlns:a16="http://schemas.microsoft.com/office/drawing/2014/main" id="{EEC000EA-9A16-964D-8AA7-D71C82DFDFD0}"/>
                </a:ext>
              </a:extLst>
            </p:cNvPr>
            <p:cNvSpPr txBox="1">
              <a:spLocks noChangeArrowheads="1"/>
            </p:cNvSpPr>
            <p:nvPr/>
          </p:nvSpPr>
          <p:spPr bwMode="auto">
            <a:xfrm>
              <a:off x="437445" y="3290651"/>
              <a:ext cx="685800" cy="43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0000"/>
                  </a:solidFill>
                  <a:latin typeface="Calibri" panose="020F0502020204030204" pitchFamily="34" charset="0"/>
                </a:rPr>
                <a:t>16</a:t>
              </a:r>
            </a:p>
          </p:txBody>
        </p:sp>
        <p:sp>
          <p:nvSpPr>
            <p:cNvPr id="25649" name="TextBox 63">
              <a:extLst>
                <a:ext uri="{FF2B5EF4-FFF2-40B4-BE49-F238E27FC236}">
                  <a16:creationId xmlns="" xmlns:a16="http://schemas.microsoft.com/office/drawing/2014/main" id="{7BAF2950-B257-234C-B8B5-0F4CB1DD402E}"/>
                </a:ext>
              </a:extLst>
            </p:cNvPr>
            <p:cNvSpPr txBox="1">
              <a:spLocks noChangeArrowheads="1"/>
            </p:cNvSpPr>
            <p:nvPr/>
          </p:nvSpPr>
          <p:spPr bwMode="auto">
            <a:xfrm>
              <a:off x="990600" y="3352800"/>
              <a:ext cx="7620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000000"/>
                  </a:solidFill>
                  <a:latin typeface="Calibri" panose="020F0502020204030204" pitchFamily="34" charset="0"/>
                </a:rPr>
                <a:t>32,06</a:t>
              </a:r>
            </a:p>
          </p:txBody>
        </p:sp>
        <p:sp>
          <p:nvSpPr>
            <p:cNvPr id="25650" name="TextBox 65">
              <a:extLst>
                <a:ext uri="{FF2B5EF4-FFF2-40B4-BE49-F238E27FC236}">
                  <a16:creationId xmlns="" xmlns:a16="http://schemas.microsoft.com/office/drawing/2014/main" id="{7D2684B2-7041-7348-9C2D-2CCAFB5BC67A}"/>
                </a:ext>
              </a:extLst>
            </p:cNvPr>
            <p:cNvSpPr txBox="1">
              <a:spLocks noChangeArrowheads="1"/>
            </p:cNvSpPr>
            <p:nvPr/>
          </p:nvSpPr>
          <p:spPr bwMode="auto">
            <a:xfrm>
              <a:off x="1066800" y="3962400"/>
              <a:ext cx="685800" cy="4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Calibri" panose="020F0502020204030204" pitchFamily="34" charset="0"/>
                </a:rPr>
                <a:t>2,58</a:t>
              </a:r>
            </a:p>
          </p:txBody>
        </p:sp>
      </p:grpSp>
      <p:pic>
        <p:nvPicPr>
          <p:cNvPr id="67" name="Picture 5" descr="D:\y nghia bang tuan hoan(lop 10)\tu lieu\xe oto.png">
            <a:extLst>
              <a:ext uri="{FF2B5EF4-FFF2-40B4-BE49-F238E27FC236}">
                <a16:creationId xmlns="" xmlns:a16="http://schemas.microsoft.com/office/drawing/2014/main" id="{182079B5-1844-BF43-B5D1-B208E13C94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066800"/>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089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withEffect">
                                  <p:stCondLst>
                                    <p:cond delay="0"/>
                                  </p:stCondLst>
                                  <p:childTnLst>
                                    <p:animEffect transition="out" filter="blinds(horizontal)">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nodeType="clickEffect">
                                  <p:stCondLst>
                                    <p:cond delay="0"/>
                                  </p:stCondLst>
                                  <p:childTnLst>
                                    <p:animMotion origin="layout" path="M -3.33333E-6 1.45732E-6 L 0.27917 0.00624 " pathEditMode="relative" rAng="0" ptsTypes="AA">
                                      <p:cBhvr>
                                        <p:cTn id="11" dur="2000" fill="hold"/>
                                        <p:tgtEl>
                                          <p:spTgt spid="3074"/>
                                        </p:tgtEl>
                                        <p:attrNameLst>
                                          <p:attrName>ppt_x</p:attrName>
                                          <p:attrName>ppt_y</p:attrName>
                                        </p:attrNameLst>
                                      </p:cBhvr>
                                      <p:rCtr x="1400000" y="30000"/>
                                    </p:animMotion>
                                  </p:childTnLst>
                                  <p:subTnLst>
                                    <p:audio>
                                      <p:cMediaNode>
                                        <p:cTn display="0" masterRel="sameClick">
                                          <p:stCondLst>
                                            <p:cond evt="begin" delay="0">
                                              <p:tn val="10"/>
                                            </p:cond>
                                          </p:stCondLst>
                                          <p:endCondLst>
                                            <p:cond evt="onStopAudio" delay="0">
                                              <p:tgtEl>
                                                <p:sldTgt/>
                                              </p:tgtEl>
                                            </p:cond>
                                          </p:endCondLst>
                                        </p:cTn>
                                        <p:tgtEl>
                                          <p:sndTgt r:embed="rId2" name="Nissan brake sound - Copy.wav"/>
                                        </p:tgtEl>
                                      </p:cMediaNode>
                                    </p:audio>
                                  </p:subTnLst>
                                </p:cTn>
                              </p:par>
                            </p:childTnLst>
                          </p:cTn>
                        </p:par>
                        <p:par>
                          <p:cTn id="12" fill="hold" nodeType="afterGroup">
                            <p:stCondLst>
                              <p:cond delay="2000"/>
                            </p:stCondLst>
                            <p:childTnLst>
                              <p:par>
                                <p:cTn id="13" presetID="26"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LENH MO RA.WAV"/>
                                        </p:tgtEl>
                                      </p:cMediaNode>
                                    </p:audio>
                                  </p:subTnLst>
                                </p:cTn>
                              </p:par>
                            </p:childTnLst>
                          </p:cTn>
                        </p:par>
                        <p:par>
                          <p:cTn id="38" fill="hold" nodeType="afterGroup">
                            <p:stCondLst>
                              <p:cond delay="500"/>
                            </p:stCondLst>
                            <p:childTnLst>
                              <p:par>
                                <p:cTn id="39" presetID="4" presetClass="exit" presetSubtype="16" fill="hold" grpId="1" nodeType="afterEffect">
                                  <p:stCondLst>
                                    <p:cond delay="0"/>
                                  </p:stCondLst>
                                  <p:childTnLst>
                                    <p:animEffect transition="out" filter="box(in)">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 presetClass="exit" presetSubtype="16" fill="hold" grpId="0" nodeType="withEffect">
                                  <p:stCondLst>
                                    <p:cond delay="0"/>
                                  </p:stCondLst>
                                  <p:childTnLst>
                                    <p:animEffect transition="out" filter="box(in)">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par>
                          <p:cTn id="45" fill="hold" nodeType="afterGroup">
                            <p:stCondLst>
                              <p:cond delay="1000"/>
                            </p:stCondLst>
                            <p:childTnLst>
                              <p:par>
                                <p:cTn id="46" presetID="10" presetClass="exit" presetSubtype="0" fill="hold" nodeType="afterEffect">
                                  <p:stCondLst>
                                    <p:cond delay="0"/>
                                  </p:stCondLst>
                                  <p:childTnLst>
                                    <p:animEffect transition="out" filter="fade">
                                      <p:cBhvr>
                                        <p:cTn id="47" dur="2000"/>
                                        <p:tgtEl>
                                          <p:spTgt spid="3074"/>
                                        </p:tgtEl>
                                      </p:cBhvr>
                                    </p:animEffect>
                                    <p:set>
                                      <p:cBhvr>
                                        <p:cTn id="48" dur="1" fill="hold">
                                          <p:stCondLst>
                                            <p:cond delay="1999"/>
                                          </p:stCondLst>
                                        </p:cTn>
                                        <p:tgtEl>
                                          <p:spTgt spid="307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63" presetClass="path" presetSubtype="0" accel="50000" decel="50000" fill="hold" nodeType="clickEffect">
                                  <p:stCondLst>
                                    <p:cond delay="0"/>
                                  </p:stCondLst>
                                  <p:childTnLst>
                                    <p:animMotion origin="layout" path="M -0.00521 0.00301 L 0.07291 0.00601 " pathEditMode="relative" rAng="0" ptsTypes="AA">
                                      <p:cBhvr>
                                        <p:cTn id="52" dur="2000" fill="hold"/>
                                        <p:tgtEl>
                                          <p:spTgt spid="15"/>
                                        </p:tgtEl>
                                        <p:attrNameLst>
                                          <p:attrName>ppt_x</p:attrName>
                                          <p:attrName>ppt_y</p:attrName>
                                        </p:attrNameLst>
                                      </p:cBhvr>
                                      <p:rCtr x="390000" y="10000"/>
                                    </p:animMotion>
                                  </p:childTnLst>
                                </p:cTn>
                              </p:par>
                            </p:childTnLst>
                          </p:cTn>
                        </p:par>
                        <p:par>
                          <p:cTn id="53" fill="hold" nodeType="afterGroup">
                            <p:stCondLst>
                              <p:cond delay="2000"/>
                            </p:stCondLst>
                            <p:childTnLst>
                              <p:par>
                                <p:cTn id="54" presetID="10" presetClass="exit" presetSubtype="0" fill="hold" nodeType="afterEffect">
                                  <p:stCondLst>
                                    <p:cond delay="0"/>
                                  </p:stCondLst>
                                  <p:childTnLst>
                                    <p:animEffect transition="out" filter="fade">
                                      <p:cBhvr>
                                        <p:cTn id="55" dur="100"/>
                                        <p:tgtEl>
                                          <p:spTgt spid="15"/>
                                        </p:tgtEl>
                                      </p:cBhvr>
                                    </p:animEffect>
                                    <p:set>
                                      <p:cBhvr>
                                        <p:cTn id="56" dur="1" fill="hold">
                                          <p:stCondLst>
                                            <p:cond delay="99"/>
                                          </p:stCondLst>
                                        </p:cTn>
                                        <p:tgtEl>
                                          <p:spTgt spid="15"/>
                                        </p:tgtEl>
                                        <p:attrNameLst>
                                          <p:attrName>style.visibility</p:attrName>
                                        </p:attrNameLst>
                                      </p:cBhvr>
                                      <p:to>
                                        <p:strVal val="hidden"/>
                                      </p:to>
                                    </p:set>
                                  </p:childTnLst>
                                </p:cTn>
                              </p:par>
                            </p:childTnLst>
                          </p:cTn>
                        </p:par>
                        <p:par>
                          <p:cTn id="57" fill="hold" nodeType="afterGroup">
                            <p:stCondLst>
                              <p:cond delay="2100"/>
                            </p:stCondLst>
                            <p:childTnLst>
                              <p:par>
                                <p:cTn id="58" presetID="9"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ssolve">
                                      <p:cBhvr>
                                        <p:cTn id="60" dur="100"/>
                                        <p:tgtEl>
                                          <p:spTgt spid="18"/>
                                        </p:tgtEl>
                                      </p:cBhvr>
                                    </p:animEffect>
                                  </p:childTnLst>
                                </p:cTn>
                              </p:par>
                            </p:childTnLst>
                          </p:cTn>
                        </p:par>
                        <p:par>
                          <p:cTn id="61" fill="hold" nodeType="afterGroup">
                            <p:stCondLst>
                              <p:cond delay="2200"/>
                            </p:stCondLst>
                            <p:childTnLst>
                              <p:par>
                                <p:cTn id="62" presetID="63" presetClass="path" presetSubtype="0" accel="50000" decel="50000" fill="hold" nodeType="afterEffect">
                                  <p:stCondLst>
                                    <p:cond delay="0"/>
                                  </p:stCondLst>
                                  <p:childTnLst>
                                    <p:animMotion origin="layout" path="M -0.01372 0.00301 L 0.2717 0.15869 " pathEditMode="relative" rAng="0" ptsTypes="AA">
                                      <p:cBhvr>
                                        <p:cTn id="63" dur="2000" fill="hold"/>
                                        <p:tgtEl>
                                          <p:spTgt spid="18"/>
                                        </p:tgtEl>
                                        <p:attrNameLst>
                                          <p:attrName>ppt_x</p:attrName>
                                          <p:attrName>ppt_y</p:attrName>
                                        </p:attrNameLst>
                                      </p:cBhvr>
                                      <p:rCtr x="1430000" y="780000"/>
                                    </p:animMotion>
                                  </p:childTnLst>
                                  <p:subTnLst>
                                    <p:audio>
                                      <p:cMediaNode>
                                        <p:cTn display="0" masterRel="sameClick">
                                          <p:stCondLst>
                                            <p:cond evt="begin" delay="0">
                                              <p:tn val="62"/>
                                            </p:cond>
                                          </p:stCondLst>
                                          <p:endCondLst>
                                            <p:cond evt="onStopAudio" delay="0">
                                              <p:tgtEl>
                                                <p:sldTgt/>
                                              </p:tgtEl>
                                            </p:cond>
                                          </p:endCondLst>
                                        </p:cTn>
                                        <p:tgtEl>
                                          <p:sndTgt r:embed="rId2" name="Nissan brake sound - Copy.wav"/>
                                        </p:tgtEl>
                                      </p:cMediaNode>
                                    </p:audio>
                                  </p:subTnLst>
                                </p:cTn>
                              </p:par>
                            </p:childTnLst>
                          </p:cTn>
                        </p:par>
                        <p:par>
                          <p:cTn id="64" fill="hold" nodeType="afterGroup">
                            <p:stCondLst>
                              <p:cond delay="4200"/>
                            </p:stCondLst>
                            <p:childTnLst>
                              <p:par>
                                <p:cTn id="65" presetID="26"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80">
                                          <p:stCondLst>
                                            <p:cond delay="0"/>
                                          </p:stCondLst>
                                        </p:cTn>
                                        <p:tgtEl>
                                          <p:spTgt spid="21"/>
                                        </p:tgtEl>
                                      </p:cBhvr>
                                    </p:animEffect>
                                    <p:anim calcmode="lin" valueType="num">
                                      <p:cBhvr>
                                        <p:cTn id="6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3" dur="26">
                                          <p:stCondLst>
                                            <p:cond delay="650"/>
                                          </p:stCondLst>
                                        </p:cTn>
                                        <p:tgtEl>
                                          <p:spTgt spid="21"/>
                                        </p:tgtEl>
                                      </p:cBhvr>
                                      <p:to x="100000" y="60000"/>
                                    </p:animScale>
                                    <p:animScale>
                                      <p:cBhvr>
                                        <p:cTn id="74" dur="166" decel="50000">
                                          <p:stCondLst>
                                            <p:cond delay="676"/>
                                          </p:stCondLst>
                                        </p:cTn>
                                        <p:tgtEl>
                                          <p:spTgt spid="21"/>
                                        </p:tgtEl>
                                      </p:cBhvr>
                                      <p:to x="100000" y="100000"/>
                                    </p:animScale>
                                    <p:animScale>
                                      <p:cBhvr>
                                        <p:cTn id="75" dur="26">
                                          <p:stCondLst>
                                            <p:cond delay="1312"/>
                                          </p:stCondLst>
                                        </p:cTn>
                                        <p:tgtEl>
                                          <p:spTgt spid="21"/>
                                        </p:tgtEl>
                                      </p:cBhvr>
                                      <p:to x="100000" y="80000"/>
                                    </p:animScale>
                                    <p:animScale>
                                      <p:cBhvr>
                                        <p:cTn id="76" dur="166" decel="50000">
                                          <p:stCondLst>
                                            <p:cond delay="1338"/>
                                          </p:stCondLst>
                                        </p:cTn>
                                        <p:tgtEl>
                                          <p:spTgt spid="21"/>
                                        </p:tgtEl>
                                      </p:cBhvr>
                                      <p:to x="100000" y="100000"/>
                                    </p:animScale>
                                    <p:animScale>
                                      <p:cBhvr>
                                        <p:cTn id="77" dur="26">
                                          <p:stCondLst>
                                            <p:cond delay="1642"/>
                                          </p:stCondLst>
                                        </p:cTn>
                                        <p:tgtEl>
                                          <p:spTgt spid="21"/>
                                        </p:tgtEl>
                                      </p:cBhvr>
                                      <p:to x="100000" y="90000"/>
                                    </p:animScale>
                                    <p:animScale>
                                      <p:cBhvr>
                                        <p:cTn id="78" dur="166" decel="50000">
                                          <p:stCondLst>
                                            <p:cond delay="1668"/>
                                          </p:stCondLst>
                                        </p:cTn>
                                        <p:tgtEl>
                                          <p:spTgt spid="21"/>
                                        </p:tgtEl>
                                      </p:cBhvr>
                                      <p:to x="100000" y="100000"/>
                                    </p:animScale>
                                    <p:animScale>
                                      <p:cBhvr>
                                        <p:cTn id="79" dur="26">
                                          <p:stCondLst>
                                            <p:cond delay="1808"/>
                                          </p:stCondLst>
                                        </p:cTn>
                                        <p:tgtEl>
                                          <p:spTgt spid="21"/>
                                        </p:tgtEl>
                                      </p:cBhvr>
                                      <p:to x="100000" y="95000"/>
                                    </p:animScale>
                                    <p:animScale>
                                      <p:cBhvr>
                                        <p:cTn id="80" dur="166" decel="50000">
                                          <p:stCondLst>
                                            <p:cond delay="1834"/>
                                          </p:stCondLst>
                                        </p:cTn>
                                        <p:tgtEl>
                                          <p:spTgt spid="21"/>
                                        </p:tgtEl>
                                      </p:cBhvr>
                                      <p:to x="100000" y="100000"/>
                                    </p:animScale>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LENH MO RA.WAV"/>
                                        </p:tgtEl>
                                      </p:cMediaNode>
                                    </p:audio>
                                  </p:subTnLst>
                                </p:cTn>
                              </p:par>
                            </p:childTnLst>
                          </p:cTn>
                        </p:par>
                        <p:par>
                          <p:cTn id="87" fill="hold" nodeType="afterGroup">
                            <p:stCondLst>
                              <p:cond delay="500"/>
                            </p:stCondLst>
                            <p:childTnLst>
                              <p:par>
                                <p:cTn id="88" presetID="3" presetClass="exit" presetSubtype="10" fill="hold" grpId="1" nodeType="afterEffect">
                                  <p:stCondLst>
                                    <p:cond delay="0"/>
                                  </p:stCondLst>
                                  <p:childTnLst>
                                    <p:animEffect transition="out" filter="blinds(horizontal)">
                                      <p:cBhvr>
                                        <p:cTn id="89" dur="500"/>
                                        <p:tgtEl>
                                          <p:spTgt spid="21"/>
                                        </p:tgtEl>
                                      </p:cBhvr>
                                    </p:animEffect>
                                    <p:set>
                                      <p:cBhvr>
                                        <p:cTn id="90" dur="1" fill="hold">
                                          <p:stCondLst>
                                            <p:cond delay="499"/>
                                          </p:stCondLst>
                                        </p:cTn>
                                        <p:tgtEl>
                                          <p:spTgt spid="21"/>
                                        </p:tgtEl>
                                        <p:attrNameLst>
                                          <p:attrName>style.visibility</p:attrName>
                                        </p:attrNameLst>
                                      </p:cBhvr>
                                      <p:to>
                                        <p:strVal val="hidden"/>
                                      </p:to>
                                    </p:set>
                                  </p:childTnLst>
                                </p:cTn>
                              </p:par>
                              <p:par>
                                <p:cTn id="91" presetID="3" presetClass="exit" presetSubtype="10" fill="hold" grpId="0" nodeType="withEffect">
                                  <p:stCondLst>
                                    <p:cond delay="0"/>
                                  </p:stCondLst>
                                  <p:childTnLst>
                                    <p:animEffect transition="out" filter="blinds(horizontal)">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nodeType="clickEffect">
                                  <p:stCondLst>
                                    <p:cond delay="0"/>
                                  </p:stCondLst>
                                  <p:childTnLst>
                                    <p:animEffect transition="out" filter="fade">
                                      <p:cBhvr>
                                        <p:cTn id="97" dur="100"/>
                                        <p:tgtEl>
                                          <p:spTgt spid="18"/>
                                        </p:tgtEl>
                                      </p:cBhvr>
                                    </p:animEffect>
                                    <p:set>
                                      <p:cBhvr>
                                        <p:cTn id="98" dur="1" fill="hold">
                                          <p:stCondLst>
                                            <p:cond delay="99"/>
                                          </p:stCondLst>
                                        </p:cTn>
                                        <p:tgtEl>
                                          <p:spTgt spid="18"/>
                                        </p:tgtEl>
                                        <p:attrNameLst>
                                          <p:attrName>style.visibility</p:attrName>
                                        </p:attrNameLst>
                                      </p:cBhvr>
                                      <p:to>
                                        <p:strVal val="hidden"/>
                                      </p:to>
                                    </p:set>
                                  </p:childTnLst>
                                </p:cTn>
                              </p:par>
                            </p:childTnLst>
                          </p:cTn>
                        </p:par>
                        <p:par>
                          <p:cTn id="99" fill="hold" nodeType="afterGroup">
                            <p:stCondLst>
                              <p:cond delay="100"/>
                            </p:stCondLst>
                            <p:childTnLst>
                              <p:par>
                                <p:cTn id="100" presetID="9" presetClass="entr" presetSubtype="0" fill="hold"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dissolve">
                                      <p:cBhvr>
                                        <p:cTn id="102" dur="100"/>
                                        <p:tgtEl>
                                          <p:spTgt spid="25"/>
                                        </p:tgtEl>
                                      </p:cBhvr>
                                    </p:animEffect>
                                  </p:childTnLst>
                                </p:cTn>
                              </p:par>
                            </p:childTnLst>
                          </p:cTn>
                        </p:par>
                        <p:par>
                          <p:cTn id="103" fill="hold" nodeType="afterGroup">
                            <p:stCondLst>
                              <p:cond delay="200"/>
                            </p:stCondLst>
                            <p:childTnLst>
                              <p:par>
                                <p:cTn id="104" presetID="35" presetClass="path" presetSubtype="0" accel="50000" decel="50000" fill="hold" nodeType="afterEffect">
                                  <p:stCondLst>
                                    <p:cond delay="0"/>
                                  </p:stCondLst>
                                  <p:childTnLst>
                                    <p:animMotion origin="layout" path="M 2.77778E-7 2.49827E-7 L -0.32691 0.02845 " pathEditMode="relative" rAng="0" ptsTypes="AA">
                                      <p:cBhvr>
                                        <p:cTn id="105" dur="2000" fill="hold"/>
                                        <p:tgtEl>
                                          <p:spTgt spid="25"/>
                                        </p:tgtEl>
                                        <p:attrNameLst>
                                          <p:attrName>ppt_x</p:attrName>
                                          <p:attrName>ppt_y</p:attrName>
                                        </p:attrNameLst>
                                      </p:cBhvr>
                                      <p:rCtr x="-1640000" y="140000"/>
                                    </p:animMotion>
                                  </p:childTnLst>
                                  <p:subTnLst>
                                    <p:audio>
                                      <p:cMediaNode>
                                        <p:cTn display="0" masterRel="sameClick">
                                          <p:stCondLst>
                                            <p:cond evt="begin" delay="0">
                                              <p:tn val="104"/>
                                            </p:cond>
                                          </p:stCondLst>
                                          <p:endCondLst>
                                            <p:cond evt="onStopAudio" delay="0">
                                              <p:tgtEl>
                                                <p:sldTgt/>
                                              </p:tgtEl>
                                            </p:cond>
                                          </p:endCondLst>
                                        </p:cTn>
                                        <p:tgtEl>
                                          <p:sndTgt r:embed="rId2" name="Nissan brake sound - Copy.wav"/>
                                        </p:tgtEl>
                                      </p:cMediaNode>
                                    </p:audio>
                                  </p:subTnLst>
                                </p:cTn>
                              </p:par>
                            </p:childTnLst>
                          </p:cTn>
                        </p:par>
                        <p:par>
                          <p:cTn id="106" fill="hold" nodeType="afterGroup">
                            <p:stCondLst>
                              <p:cond delay="2200"/>
                            </p:stCondLst>
                            <p:childTnLst>
                              <p:par>
                                <p:cTn id="107" presetID="26" presetClass="entr" presetSubtype="0"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80">
                                          <p:stCondLst>
                                            <p:cond delay="0"/>
                                          </p:stCondLst>
                                        </p:cTn>
                                        <p:tgtEl>
                                          <p:spTgt spid="30"/>
                                        </p:tgtEl>
                                      </p:cBhvr>
                                    </p:animEffect>
                                    <p:anim calcmode="lin" valueType="num">
                                      <p:cBhvr>
                                        <p:cTn id="11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15" dur="26">
                                          <p:stCondLst>
                                            <p:cond delay="650"/>
                                          </p:stCondLst>
                                        </p:cTn>
                                        <p:tgtEl>
                                          <p:spTgt spid="30"/>
                                        </p:tgtEl>
                                      </p:cBhvr>
                                      <p:to x="100000" y="60000"/>
                                    </p:animScale>
                                    <p:animScale>
                                      <p:cBhvr>
                                        <p:cTn id="116" dur="166" decel="50000">
                                          <p:stCondLst>
                                            <p:cond delay="676"/>
                                          </p:stCondLst>
                                        </p:cTn>
                                        <p:tgtEl>
                                          <p:spTgt spid="30"/>
                                        </p:tgtEl>
                                      </p:cBhvr>
                                      <p:to x="100000" y="100000"/>
                                    </p:animScale>
                                    <p:animScale>
                                      <p:cBhvr>
                                        <p:cTn id="117" dur="26">
                                          <p:stCondLst>
                                            <p:cond delay="1312"/>
                                          </p:stCondLst>
                                        </p:cTn>
                                        <p:tgtEl>
                                          <p:spTgt spid="30"/>
                                        </p:tgtEl>
                                      </p:cBhvr>
                                      <p:to x="100000" y="80000"/>
                                    </p:animScale>
                                    <p:animScale>
                                      <p:cBhvr>
                                        <p:cTn id="118" dur="166" decel="50000">
                                          <p:stCondLst>
                                            <p:cond delay="1338"/>
                                          </p:stCondLst>
                                        </p:cTn>
                                        <p:tgtEl>
                                          <p:spTgt spid="30"/>
                                        </p:tgtEl>
                                      </p:cBhvr>
                                      <p:to x="100000" y="100000"/>
                                    </p:animScale>
                                    <p:animScale>
                                      <p:cBhvr>
                                        <p:cTn id="119" dur="26">
                                          <p:stCondLst>
                                            <p:cond delay="1642"/>
                                          </p:stCondLst>
                                        </p:cTn>
                                        <p:tgtEl>
                                          <p:spTgt spid="30"/>
                                        </p:tgtEl>
                                      </p:cBhvr>
                                      <p:to x="100000" y="90000"/>
                                    </p:animScale>
                                    <p:animScale>
                                      <p:cBhvr>
                                        <p:cTn id="120" dur="166" decel="50000">
                                          <p:stCondLst>
                                            <p:cond delay="1668"/>
                                          </p:stCondLst>
                                        </p:cTn>
                                        <p:tgtEl>
                                          <p:spTgt spid="30"/>
                                        </p:tgtEl>
                                      </p:cBhvr>
                                      <p:to x="100000" y="100000"/>
                                    </p:animScale>
                                    <p:animScale>
                                      <p:cBhvr>
                                        <p:cTn id="121" dur="26">
                                          <p:stCondLst>
                                            <p:cond delay="1808"/>
                                          </p:stCondLst>
                                        </p:cTn>
                                        <p:tgtEl>
                                          <p:spTgt spid="30"/>
                                        </p:tgtEl>
                                      </p:cBhvr>
                                      <p:to x="100000" y="95000"/>
                                    </p:animScale>
                                    <p:animScale>
                                      <p:cBhvr>
                                        <p:cTn id="122" dur="166" decel="50000">
                                          <p:stCondLst>
                                            <p:cond delay="1834"/>
                                          </p:stCondLst>
                                        </p:cTn>
                                        <p:tgtEl>
                                          <p:spTgt spid="30"/>
                                        </p:tgtEl>
                                      </p:cBhvr>
                                      <p:to x="100000" y="100000"/>
                                    </p:animScale>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500" fill="hold"/>
                                        <p:tgtEl>
                                          <p:spTgt spid="31"/>
                                        </p:tgtEl>
                                        <p:attrNameLst>
                                          <p:attrName>ppt_w</p:attrName>
                                        </p:attrNameLst>
                                      </p:cBhvr>
                                      <p:tavLst>
                                        <p:tav tm="0">
                                          <p:val>
                                            <p:fltVal val="0"/>
                                          </p:val>
                                        </p:tav>
                                        <p:tav tm="100000">
                                          <p:val>
                                            <p:strVal val="#ppt_w"/>
                                          </p:val>
                                        </p:tav>
                                      </p:tavLst>
                                    </p:anim>
                                    <p:anim calcmode="lin" valueType="num">
                                      <p:cBhvr>
                                        <p:cTn id="128" dur="500" fill="hold"/>
                                        <p:tgtEl>
                                          <p:spTgt spid="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5"/>
                                            </p:cond>
                                          </p:stCondLst>
                                          <p:endCondLst>
                                            <p:cond evt="onStopAudio" delay="0">
                                              <p:tgtEl>
                                                <p:sldTgt/>
                                              </p:tgtEl>
                                            </p:cond>
                                          </p:endCondLst>
                                        </p:cTn>
                                        <p:tgtEl>
                                          <p:sndTgt r:embed="rId3" name="LENH MO RA.WAV"/>
                                        </p:tgtEl>
                                      </p:cMediaNode>
                                    </p:audio>
                                  </p:subTnLst>
                                </p:cTn>
                              </p:par>
                              <p:par>
                                <p:cTn id="129" presetID="3" presetClass="exit" presetSubtype="10" fill="hold" grpId="0" nodeType="withEffect">
                                  <p:stCondLst>
                                    <p:cond delay="0"/>
                                  </p:stCondLst>
                                  <p:childTnLst>
                                    <p:animEffect transition="out" filter="blinds(horizontal)">
                                      <p:cBhvr>
                                        <p:cTn id="130" dur="500"/>
                                        <p:tgtEl>
                                          <p:spTgt spid="26"/>
                                        </p:tgtEl>
                                      </p:cBhvr>
                                    </p:animEffect>
                                    <p:set>
                                      <p:cBhvr>
                                        <p:cTn id="131" dur="1" fill="hold">
                                          <p:stCondLst>
                                            <p:cond delay="499"/>
                                          </p:stCondLst>
                                        </p:cTn>
                                        <p:tgtEl>
                                          <p:spTgt spid="26"/>
                                        </p:tgtEl>
                                        <p:attrNameLst>
                                          <p:attrName>style.visibility</p:attrName>
                                        </p:attrNameLst>
                                      </p:cBhvr>
                                      <p:to>
                                        <p:strVal val="hidden"/>
                                      </p:to>
                                    </p:set>
                                  </p:childTnLst>
                                </p:cTn>
                              </p:par>
                            </p:childTnLst>
                          </p:cTn>
                        </p:par>
                        <p:par>
                          <p:cTn id="132" fill="hold" nodeType="afterGroup">
                            <p:stCondLst>
                              <p:cond delay="500"/>
                            </p:stCondLst>
                            <p:childTnLst>
                              <p:par>
                                <p:cTn id="133" presetID="3" presetClass="exit" presetSubtype="10" fill="hold" grpId="1" nodeType="afterEffect">
                                  <p:stCondLst>
                                    <p:cond delay="0"/>
                                  </p:stCondLst>
                                  <p:childTnLst>
                                    <p:animEffect transition="out" filter="blinds(horizontal)">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xit" presetSubtype="0" fill="hold" nodeType="clickEffect">
                                  <p:stCondLst>
                                    <p:cond delay="0"/>
                                  </p:stCondLst>
                                  <p:childTnLst>
                                    <p:animEffect transition="out" filter="fade">
                                      <p:cBhvr>
                                        <p:cTn id="139" dur="100"/>
                                        <p:tgtEl>
                                          <p:spTgt spid="25"/>
                                        </p:tgtEl>
                                      </p:cBhvr>
                                    </p:animEffect>
                                    <p:set>
                                      <p:cBhvr>
                                        <p:cTn id="140" dur="1" fill="hold">
                                          <p:stCondLst>
                                            <p:cond delay="99"/>
                                          </p:stCondLst>
                                        </p:cTn>
                                        <p:tgtEl>
                                          <p:spTgt spid="25"/>
                                        </p:tgtEl>
                                        <p:attrNameLst>
                                          <p:attrName>style.visibility</p:attrName>
                                        </p:attrNameLst>
                                      </p:cBhvr>
                                      <p:to>
                                        <p:strVal val="hidden"/>
                                      </p:to>
                                    </p:set>
                                  </p:childTnLst>
                                </p:cTn>
                              </p:par>
                            </p:childTnLst>
                          </p:cTn>
                        </p:par>
                        <p:par>
                          <p:cTn id="141" fill="hold" nodeType="afterGroup">
                            <p:stCondLst>
                              <p:cond delay="100"/>
                            </p:stCondLst>
                            <p:childTnLst>
                              <p:par>
                                <p:cTn id="142" presetID="9" presetClass="entr" presetSubtype="0" fill="hold" nodeType="after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dissolve">
                                      <p:cBhvr>
                                        <p:cTn id="144" dur="100"/>
                                        <p:tgtEl>
                                          <p:spTgt spid="34"/>
                                        </p:tgtEl>
                                      </p:cBhvr>
                                    </p:animEffect>
                                  </p:childTnLst>
                                </p:cTn>
                              </p:par>
                            </p:childTnLst>
                          </p:cTn>
                        </p:par>
                        <p:par>
                          <p:cTn id="145" fill="hold" nodeType="afterGroup">
                            <p:stCondLst>
                              <p:cond delay="200"/>
                            </p:stCondLst>
                            <p:childTnLst>
                              <p:par>
                                <p:cTn id="146" presetID="35" presetClass="path" presetSubtype="0" accel="50000" decel="50000" fill="hold" nodeType="afterEffect">
                                  <p:stCondLst>
                                    <p:cond delay="0"/>
                                  </p:stCondLst>
                                  <p:childTnLst>
                                    <p:animMotion origin="layout" path="M 5E-6 1.55679E-6 L -0.24063 0.10294 " pathEditMode="relative" rAng="0" ptsTypes="AA">
                                      <p:cBhvr>
                                        <p:cTn id="147" dur="2000" fill="hold"/>
                                        <p:tgtEl>
                                          <p:spTgt spid="34"/>
                                        </p:tgtEl>
                                        <p:attrNameLst>
                                          <p:attrName>ppt_x</p:attrName>
                                          <p:attrName>ppt_y</p:attrName>
                                        </p:attrNameLst>
                                      </p:cBhvr>
                                      <p:rCtr x="-1200000" y="510000"/>
                                    </p:animMotion>
                                  </p:childTnLst>
                                  <p:subTnLst>
                                    <p:audio>
                                      <p:cMediaNode>
                                        <p:cTn display="0" masterRel="sameClick">
                                          <p:stCondLst>
                                            <p:cond evt="begin" delay="0">
                                              <p:tn val="146"/>
                                            </p:cond>
                                          </p:stCondLst>
                                          <p:endCondLst>
                                            <p:cond evt="onStopAudio" delay="0">
                                              <p:tgtEl>
                                                <p:sldTgt/>
                                              </p:tgtEl>
                                            </p:cond>
                                          </p:endCondLst>
                                        </p:cTn>
                                        <p:tgtEl>
                                          <p:sndTgt r:embed="rId2" name="Nissan brake sound - Copy.wav"/>
                                        </p:tgtEl>
                                      </p:cMediaNode>
                                    </p:audio>
                                  </p:subTnLst>
                                </p:cTn>
                              </p:par>
                            </p:childTnLst>
                          </p:cTn>
                        </p:par>
                        <p:par>
                          <p:cTn id="148" fill="hold" nodeType="afterGroup">
                            <p:stCondLst>
                              <p:cond delay="2700"/>
                            </p:stCondLst>
                            <p:childTnLst>
                              <p:par>
                                <p:cTn id="149" presetID="26" presetClass="entr" presetSubtype="0" fill="hold" grpId="0" nodeType="after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wipe(down)">
                                      <p:cBhvr>
                                        <p:cTn id="151" dur="580">
                                          <p:stCondLst>
                                            <p:cond delay="0"/>
                                          </p:stCondLst>
                                        </p:cTn>
                                        <p:tgtEl>
                                          <p:spTgt spid="37"/>
                                        </p:tgtEl>
                                      </p:cBhvr>
                                    </p:animEffect>
                                    <p:anim calcmode="lin" valueType="num">
                                      <p:cBhvr>
                                        <p:cTn id="15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57" dur="26">
                                          <p:stCondLst>
                                            <p:cond delay="650"/>
                                          </p:stCondLst>
                                        </p:cTn>
                                        <p:tgtEl>
                                          <p:spTgt spid="37"/>
                                        </p:tgtEl>
                                      </p:cBhvr>
                                      <p:to x="100000" y="60000"/>
                                    </p:animScale>
                                    <p:animScale>
                                      <p:cBhvr>
                                        <p:cTn id="158" dur="166" decel="50000">
                                          <p:stCondLst>
                                            <p:cond delay="676"/>
                                          </p:stCondLst>
                                        </p:cTn>
                                        <p:tgtEl>
                                          <p:spTgt spid="37"/>
                                        </p:tgtEl>
                                      </p:cBhvr>
                                      <p:to x="100000" y="100000"/>
                                    </p:animScale>
                                    <p:animScale>
                                      <p:cBhvr>
                                        <p:cTn id="159" dur="26">
                                          <p:stCondLst>
                                            <p:cond delay="1312"/>
                                          </p:stCondLst>
                                        </p:cTn>
                                        <p:tgtEl>
                                          <p:spTgt spid="37"/>
                                        </p:tgtEl>
                                      </p:cBhvr>
                                      <p:to x="100000" y="80000"/>
                                    </p:animScale>
                                    <p:animScale>
                                      <p:cBhvr>
                                        <p:cTn id="160" dur="166" decel="50000">
                                          <p:stCondLst>
                                            <p:cond delay="1338"/>
                                          </p:stCondLst>
                                        </p:cTn>
                                        <p:tgtEl>
                                          <p:spTgt spid="37"/>
                                        </p:tgtEl>
                                      </p:cBhvr>
                                      <p:to x="100000" y="100000"/>
                                    </p:animScale>
                                    <p:animScale>
                                      <p:cBhvr>
                                        <p:cTn id="161" dur="26">
                                          <p:stCondLst>
                                            <p:cond delay="1642"/>
                                          </p:stCondLst>
                                        </p:cTn>
                                        <p:tgtEl>
                                          <p:spTgt spid="37"/>
                                        </p:tgtEl>
                                      </p:cBhvr>
                                      <p:to x="100000" y="90000"/>
                                    </p:animScale>
                                    <p:animScale>
                                      <p:cBhvr>
                                        <p:cTn id="162" dur="166" decel="50000">
                                          <p:stCondLst>
                                            <p:cond delay="1668"/>
                                          </p:stCondLst>
                                        </p:cTn>
                                        <p:tgtEl>
                                          <p:spTgt spid="37"/>
                                        </p:tgtEl>
                                      </p:cBhvr>
                                      <p:to x="100000" y="100000"/>
                                    </p:animScale>
                                    <p:animScale>
                                      <p:cBhvr>
                                        <p:cTn id="163" dur="26">
                                          <p:stCondLst>
                                            <p:cond delay="1808"/>
                                          </p:stCondLst>
                                        </p:cTn>
                                        <p:tgtEl>
                                          <p:spTgt spid="37"/>
                                        </p:tgtEl>
                                      </p:cBhvr>
                                      <p:to x="100000" y="95000"/>
                                    </p:animScale>
                                    <p:animScale>
                                      <p:cBhvr>
                                        <p:cTn id="164" dur="166" decel="50000">
                                          <p:stCondLst>
                                            <p:cond delay="1834"/>
                                          </p:stCondLst>
                                        </p:cTn>
                                        <p:tgtEl>
                                          <p:spTgt spid="37"/>
                                        </p:tgtEl>
                                      </p:cBhvr>
                                      <p:to x="100000" y="100000"/>
                                    </p:animScale>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3" presetClass="entr" presetSubtype="16" fill="hold" grpId="0" nodeType="click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p:cTn id="169" dur="500" fill="hold"/>
                                        <p:tgtEl>
                                          <p:spTgt spid="36"/>
                                        </p:tgtEl>
                                        <p:attrNameLst>
                                          <p:attrName>ppt_w</p:attrName>
                                        </p:attrNameLst>
                                      </p:cBhvr>
                                      <p:tavLst>
                                        <p:tav tm="0">
                                          <p:val>
                                            <p:fltVal val="0"/>
                                          </p:val>
                                        </p:tav>
                                        <p:tav tm="100000">
                                          <p:val>
                                            <p:strVal val="#ppt_w"/>
                                          </p:val>
                                        </p:tav>
                                      </p:tavLst>
                                    </p:anim>
                                    <p:anim calcmode="lin" valueType="num">
                                      <p:cBhvr>
                                        <p:cTn id="170" dur="500" fill="hold"/>
                                        <p:tgtEl>
                                          <p:spTgt spid="3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7"/>
                                            </p:cond>
                                          </p:stCondLst>
                                          <p:endCondLst>
                                            <p:cond evt="onStopAudio" delay="0">
                                              <p:tgtEl>
                                                <p:sldTgt/>
                                              </p:tgtEl>
                                            </p:cond>
                                          </p:endCondLst>
                                        </p:cTn>
                                        <p:tgtEl>
                                          <p:sndTgt r:embed="rId3" name="LENH MO RA.WAV"/>
                                        </p:tgtEl>
                                      </p:cMediaNode>
                                    </p:audio>
                                  </p:subTnLst>
                                </p:cTn>
                              </p:par>
                            </p:childTnLst>
                          </p:cTn>
                        </p:par>
                        <p:par>
                          <p:cTn id="171" fill="hold" nodeType="afterGroup">
                            <p:stCondLst>
                              <p:cond delay="500"/>
                            </p:stCondLst>
                            <p:childTnLst>
                              <p:par>
                                <p:cTn id="172" presetID="3" presetClass="exit" presetSubtype="10" fill="hold" grpId="1" nodeType="afterEffect">
                                  <p:stCondLst>
                                    <p:cond delay="0"/>
                                  </p:stCondLst>
                                  <p:childTnLst>
                                    <p:animEffect transition="out" filter="blinds(horizontal)">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par>
                                <p:cTn id="175" presetID="3" presetClass="exit" presetSubtype="10" fill="hold" grpId="0" nodeType="withEffect">
                                  <p:stCondLst>
                                    <p:cond delay="0"/>
                                  </p:stCondLst>
                                  <p:childTnLst>
                                    <p:animEffect transition="out" filter="blinds(horizontal)">
                                      <p:cBhvr>
                                        <p:cTn id="176" dur="500"/>
                                        <p:tgtEl>
                                          <p:spTgt spid="35"/>
                                        </p:tgtEl>
                                      </p:cBhvr>
                                    </p:animEffect>
                                    <p:set>
                                      <p:cBhvr>
                                        <p:cTn id="177" dur="1" fill="hold">
                                          <p:stCondLst>
                                            <p:cond delay="499"/>
                                          </p:stCondLst>
                                        </p:cTn>
                                        <p:tgtEl>
                                          <p:spTgt spid="35"/>
                                        </p:tgtEl>
                                        <p:attrNameLst>
                                          <p:attrName>style.visibility</p:attrName>
                                        </p:attrNameLst>
                                      </p:cBhvr>
                                      <p:to>
                                        <p:strVal val="hidden"/>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xit" presetSubtype="0" fill="hold" nodeType="clickEffect">
                                  <p:stCondLst>
                                    <p:cond delay="0"/>
                                  </p:stCondLst>
                                  <p:childTnLst>
                                    <p:animEffect transition="out" filter="fade">
                                      <p:cBhvr>
                                        <p:cTn id="181" dur="100"/>
                                        <p:tgtEl>
                                          <p:spTgt spid="34"/>
                                        </p:tgtEl>
                                      </p:cBhvr>
                                    </p:animEffect>
                                    <p:set>
                                      <p:cBhvr>
                                        <p:cTn id="182" dur="1" fill="hold">
                                          <p:stCondLst>
                                            <p:cond delay="99"/>
                                          </p:stCondLst>
                                        </p:cTn>
                                        <p:tgtEl>
                                          <p:spTgt spid="34"/>
                                        </p:tgtEl>
                                        <p:attrNameLst>
                                          <p:attrName>style.visibility</p:attrName>
                                        </p:attrNameLst>
                                      </p:cBhvr>
                                      <p:to>
                                        <p:strVal val="hidden"/>
                                      </p:to>
                                    </p:set>
                                  </p:childTnLst>
                                </p:cTn>
                              </p:par>
                            </p:childTnLst>
                          </p:cTn>
                        </p:par>
                        <p:par>
                          <p:cTn id="183" fill="hold" nodeType="afterGroup">
                            <p:stCondLst>
                              <p:cond delay="100"/>
                            </p:stCondLst>
                            <p:childTnLst>
                              <p:par>
                                <p:cTn id="184" presetID="9" presetClass="entr" presetSubtype="0" fill="hold" nodeType="after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dissolve">
                                      <p:cBhvr>
                                        <p:cTn id="186" dur="100"/>
                                        <p:tgtEl>
                                          <p:spTgt spid="43"/>
                                        </p:tgtEl>
                                      </p:cBhvr>
                                    </p:animEffect>
                                  </p:childTnLst>
                                </p:cTn>
                              </p:par>
                            </p:childTnLst>
                          </p:cTn>
                        </p:par>
                        <p:par>
                          <p:cTn id="187" fill="hold" nodeType="afterGroup">
                            <p:stCondLst>
                              <p:cond delay="200"/>
                            </p:stCondLst>
                            <p:childTnLst>
                              <p:par>
                                <p:cTn id="188" presetID="35" presetClass="path" presetSubtype="0" accel="50000" decel="50000" fill="hold" nodeType="afterEffect">
                                  <p:stCondLst>
                                    <p:cond delay="0"/>
                                  </p:stCondLst>
                                  <p:childTnLst>
                                    <p:animMotion origin="layout" path="M -1.11111E-6 2.69195E-6 L 0.34306 0.02983 " pathEditMode="relative" rAng="0" ptsTypes="AA">
                                      <p:cBhvr>
                                        <p:cTn id="189" dur="2000" fill="hold"/>
                                        <p:tgtEl>
                                          <p:spTgt spid="43"/>
                                        </p:tgtEl>
                                        <p:attrNameLst>
                                          <p:attrName>ppt_x</p:attrName>
                                          <p:attrName>ppt_y</p:attrName>
                                        </p:attrNameLst>
                                      </p:cBhvr>
                                      <p:rCtr x="1720000" y="150000"/>
                                    </p:animMotion>
                                  </p:childTnLst>
                                  <p:subTnLst>
                                    <p:audio>
                                      <p:cMediaNode>
                                        <p:cTn display="0" masterRel="sameClick">
                                          <p:stCondLst>
                                            <p:cond evt="begin" delay="0">
                                              <p:tn val="188"/>
                                            </p:cond>
                                          </p:stCondLst>
                                          <p:endCondLst>
                                            <p:cond evt="onStopAudio" delay="0">
                                              <p:tgtEl>
                                                <p:sldTgt/>
                                              </p:tgtEl>
                                            </p:cond>
                                          </p:endCondLst>
                                        </p:cTn>
                                        <p:tgtEl>
                                          <p:sndTgt r:embed="rId2" name="Nissan brake sound - Copy.wav"/>
                                        </p:tgtEl>
                                      </p:cMediaNode>
                                    </p:audio>
                                  </p:subTnLst>
                                </p:cTn>
                              </p:par>
                            </p:childTnLst>
                          </p:cTn>
                        </p:par>
                        <p:par>
                          <p:cTn id="190" fill="hold" nodeType="afterGroup">
                            <p:stCondLst>
                              <p:cond delay="2200"/>
                            </p:stCondLst>
                            <p:childTnLst>
                              <p:par>
                                <p:cTn id="191" presetID="26" presetClass="entr" presetSubtype="0" fill="hold" grpId="0" nodeType="afterEffect">
                                  <p:stCondLst>
                                    <p:cond delay="0"/>
                                  </p:stCondLst>
                                  <p:childTnLst>
                                    <p:set>
                                      <p:cBhvr>
                                        <p:cTn id="192" dur="1" fill="hold">
                                          <p:stCondLst>
                                            <p:cond delay="0"/>
                                          </p:stCondLst>
                                        </p:cTn>
                                        <p:tgtEl>
                                          <p:spTgt spid="45"/>
                                        </p:tgtEl>
                                        <p:attrNameLst>
                                          <p:attrName>style.visibility</p:attrName>
                                        </p:attrNameLst>
                                      </p:cBhvr>
                                      <p:to>
                                        <p:strVal val="visible"/>
                                      </p:to>
                                    </p:set>
                                    <p:animEffect transition="in" filter="wipe(down)">
                                      <p:cBhvr>
                                        <p:cTn id="193" dur="580">
                                          <p:stCondLst>
                                            <p:cond delay="0"/>
                                          </p:stCondLst>
                                        </p:cTn>
                                        <p:tgtEl>
                                          <p:spTgt spid="45"/>
                                        </p:tgtEl>
                                      </p:cBhvr>
                                    </p:animEffect>
                                    <p:anim calcmode="lin" valueType="num">
                                      <p:cBhvr>
                                        <p:cTn id="19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99" dur="26">
                                          <p:stCondLst>
                                            <p:cond delay="650"/>
                                          </p:stCondLst>
                                        </p:cTn>
                                        <p:tgtEl>
                                          <p:spTgt spid="45"/>
                                        </p:tgtEl>
                                      </p:cBhvr>
                                      <p:to x="100000" y="60000"/>
                                    </p:animScale>
                                    <p:animScale>
                                      <p:cBhvr>
                                        <p:cTn id="200" dur="166" decel="50000">
                                          <p:stCondLst>
                                            <p:cond delay="676"/>
                                          </p:stCondLst>
                                        </p:cTn>
                                        <p:tgtEl>
                                          <p:spTgt spid="45"/>
                                        </p:tgtEl>
                                      </p:cBhvr>
                                      <p:to x="100000" y="100000"/>
                                    </p:animScale>
                                    <p:animScale>
                                      <p:cBhvr>
                                        <p:cTn id="201" dur="26">
                                          <p:stCondLst>
                                            <p:cond delay="1312"/>
                                          </p:stCondLst>
                                        </p:cTn>
                                        <p:tgtEl>
                                          <p:spTgt spid="45"/>
                                        </p:tgtEl>
                                      </p:cBhvr>
                                      <p:to x="100000" y="80000"/>
                                    </p:animScale>
                                    <p:animScale>
                                      <p:cBhvr>
                                        <p:cTn id="202" dur="166" decel="50000">
                                          <p:stCondLst>
                                            <p:cond delay="1338"/>
                                          </p:stCondLst>
                                        </p:cTn>
                                        <p:tgtEl>
                                          <p:spTgt spid="45"/>
                                        </p:tgtEl>
                                      </p:cBhvr>
                                      <p:to x="100000" y="100000"/>
                                    </p:animScale>
                                    <p:animScale>
                                      <p:cBhvr>
                                        <p:cTn id="203" dur="26">
                                          <p:stCondLst>
                                            <p:cond delay="1642"/>
                                          </p:stCondLst>
                                        </p:cTn>
                                        <p:tgtEl>
                                          <p:spTgt spid="45"/>
                                        </p:tgtEl>
                                      </p:cBhvr>
                                      <p:to x="100000" y="90000"/>
                                    </p:animScale>
                                    <p:animScale>
                                      <p:cBhvr>
                                        <p:cTn id="204" dur="166" decel="50000">
                                          <p:stCondLst>
                                            <p:cond delay="1668"/>
                                          </p:stCondLst>
                                        </p:cTn>
                                        <p:tgtEl>
                                          <p:spTgt spid="45"/>
                                        </p:tgtEl>
                                      </p:cBhvr>
                                      <p:to x="100000" y="100000"/>
                                    </p:animScale>
                                    <p:animScale>
                                      <p:cBhvr>
                                        <p:cTn id="205" dur="26">
                                          <p:stCondLst>
                                            <p:cond delay="1808"/>
                                          </p:stCondLst>
                                        </p:cTn>
                                        <p:tgtEl>
                                          <p:spTgt spid="45"/>
                                        </p:tgtEl>
                                      </p:cBhvr>
                                      <p:to x="100000" y="95000"/>
                                    </p:animScale>
                                    <p:animScale>
                                      <p:cBhvr>
                                        <p:cTn id="206" dur="166" decel="50000">
                                          <p:stCondLst>
                                            <p:cond delay="1834"/>
                                          </p:stCondLst>
                                        </p:cTn>
                                        <p:tgtEl>
                                          <p:spTgt spid="45"/>
                                        </p:tgtEl>
                                      </p:cBhvr>
                                      <p:to x="100000" y="100000"/>
                                    </p:animScale>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3" presetClass="entr" presetSubtype="16" fill="hold" grpId="0" nodeType="clickEffect">
                                  <p:stCondLst>
                                    <p:cond delay="0"/>
                                  </p:stCondLst>
                                  <p:childTnLst>
                                    <p:set>
                                      <p:cBhvr>
                                        <p:cTn id="210" dur="1" fill="hold">
                                          <p:stCondLst>
                                            <p:cond delay="0"/>
                                          </p:stCondLst>
                                        </p:cTn>
                                        <p:tgtEl>
                                          <p:spTgt spid="46"/>
                                        </p:tgtEl>
                                        <p:attrNameLst>
                                          <p:attrName>style.visibility</p:attrName>
                                        </p:attrNameLst>
                                      </p:cBhvr>
                                      <p:to>
                                        <p:strVal val="visible"/>
                                      </p:to>
                                    </p:set>
                                    <p:anim calcmode="lin" valueType="num">
                                      <p:cBhvr>
                                        <p:cTn id="211" dur="500" fill="hold"/>
                                        <p:tgtEl>
                                          <p:spTgt spid="46"/>
                                        </p:tgtEl>
                                        <p:attrNameLst>
                                          <p:attrName>ppt_w</p:attrName>
                                        </p:attrNameLst>
                                      </p:cBhvr>
                                      <p:tavLst>
                                        <p:tav tm="0">
                                          <p:val>
                                            <p:fltVal val="0"/>
                                          </p:val>
                                        </p:tav>
                                        <p:tav tm="100000">
                                          <p:val>
                                            <p:strVal val="#ppt_w"/>
                                          </p:val>
                                        </p:tav>
                                      </p:tavLst>
                                    </p:anim>
                                    <p:anim calcmode="lin" valueType="num">
                                      <p:cBhvr>
                                        <p:cTn id="212" dur="500" fill="hold"/>
                                        <p:tgtEl>
                                          <p:spTgt spid="4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9"/>
                                            </p:cond>
                                          </p:stCondLst>
                                          <p:endCondLst>
                                            <p:cond evt="onStopAudio" delay="0">
                                              <p:tgtEl>
                                                <p:sldTgt/>
                                              </p:tgtEl>
                                            </p:cond>
                                          </p:endCondLst>
                                        </p:cTn>
                                        <p:tgtEl>
                                          <p:sndTgt r:embed="rId3" name="LENH MO RA.WAV"/>
                                        </p:tgtEl>
                                      </p:cMediaNode>
                                    </p:audio>
                                  </p:subTnLst>
                                </p:cTn>
                              </p:par>
                            </p:childTnLst>
                          </p:cTn>
                        </p:par>
                        <p:par>
                          <p:cTn id="213" fill="hold" nodeType="afterGroup">
                            <p:stCondLst>
                              <p:cond delay="500"/>
                            </p:stCondLst>
                            <p:childTnLst>
                              <p:par>
                                <p:cTn id="214" presetID="3" presetClass="exit" presetSubtype="10" fill="hold" grpId="1" nodeType="afterEffect">
                                  <p:stCondLst>
                                    <p:cond delay="0"/>
                                  </p:stCondLst>
                                  <p:childTnLst>
                                    <p:animEffect transition="out" filter="blinds(horizontal)">
                                      <p:cBhvr>
                                        <p:cTn id="215" dur="500"/>
                                        <p:tgtEl>
                                          <p:spTgt spid="45"/>
                                        </p:tgtEl>
                                      </p:cBhvr>
                                    </p:animEffect>
                                    <p:set>
                                      <p:cBhvr>
                                        <p:cTn id="216" dur="1" fill="hold">
                                          <p:stCondLst>
                                            <p:cond delay="499"/>
                                          </p:stCondLst>
                                        </p:cTn>
                                        <p:tgtEl>
                                          <p:spTgt spid="45"/>
                                        </p:tgtEl>
                                        <p:attrNameLst>
                                          <p:attrName>style.visibility</p:attrName>
                                        </p:attrNameLst>
                                      </p:cBhvr>
                                      <p:to>
                                        <p:strVal val="hidden"/>
                                      </p:to>
                                    </p:set>
                                  </p:childTnLst>
                                </p:cTn>
                              </p:par>
                              <p:par>
                                <p:cTn id="217" presetID="3" presetClass="exit" presetSubtype="10" fill="hold" grpId="0" nodeType="withEffect">
                                  <p:stCondLst>
                                    <p:cond delay="0"/>
                                  </p:stCondLst>
                                  <p:childTnLst>
                                    <p:animEffect transition="out" filter="blinds(horizontal)">
                                      <p:cBhvr>
                                        <p:cTn id="218" dur="500"/>
                                        <p:tgtEl>
                                          <p:spTgt spid="44"/>
                                        </p:tgtEl>
                                      </p:cBhvr>
                                    </p:animEffect>
                                    <p:set>
                                      <p:cBhvr>
                                        <p:cTn id="219" dur="1" fill="hold">
                                          <p:stCondLst>
                                            <p:cond delay="499"/>
                                          </p:stCondLst>
                                        </p:cTn>
                                        <p:tgtEl>
                                          <p:spTgt spid="44"/>
                                        </p:tgtEl>
                                        <p:attrNameLst>
                                          <p:attrName>style.visibility</p:attrName>
                                        </p:attrNameLst>
                                      </p:cBhvr>
                                      <p:to>
                                        <p:strVal val="hidden"/>
                                      </p:to>
                                    </p:se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0" presetClass="exit" presetSubtype="0" fill="hold" nodeType="clickEffect">
                                  <p:stCondLst>
                                    <p:cond delay="0"/>
                                  </p:stCondLst>
                                  <p:childTnLst>
                                    <p:animEffect transition="out" filter="fade">
                                      <p:cBhvr>
                                        <p:cTn id="223" dur="100"/>
                                        <p:tgtEl>
                                          <p:spTgt spid="43"/>
                                        </p:tgtEl>
                                      </p:cBhvr>
                                    </p:animEffect>
                                    <p:set>
                                      <p:cBhvr>
                                        <p:cTn id="224" dur="1" fill="hold">
                                          <p:stCondLst>
                                            <p:cond delay="99"/>
                                          </p:stCondLst>
                                        </p:cTn>
                                        <p:tgtEl>
                                          <p:spTgt spid="43"/>
                                        </p:tgtEl>
                                        <p:attrNameLst>
                                          <p:attrName>style.visibility</p:attrName>
                                        </p:attrNameLst>
                                      </p:cBhvr>
                                      <p:to>
                                        <p:strVal val="hidden"/>
                                      </p:to>
                                    </p:set>
                                  </p:childTnLst>
                                </p:cTn>
                              </p:par>
                            </p:childTnLst>
                          </p:cTn>
                        </p:par>
                        <p:par>
                          <p:cTn id="225" fill="hold" nodeType="afterGroup">
                            <p:stCondLst>
                              <p:cond delay="100"/>
                            </p:stCondLst>
                            <p:childTnLst>
                              <p:par>
                                <p:cTn id="226" presetID="9" presetClass="entr" presetSubtype="0" fill="hold" nodeType="afterEffect">
                                  <p:stCondLst>
                                    <p:cond delay="0"/>
                                  </p:stCondLst>
                                  <p:childTnLst>
                                    <p:set>
                                      <p:cBhvr>
                                        <p:cTn id="227" dur="1" fill="hold">
                                          <p:stCondLst>
                                            <p:cond delay="0"/>
                                          </p:stCondLst>
                                        </p:cTn>
                                        <p:tgtEl>
                                          <p:spTgt spid="49"/>
                                        </p:tgtEl>
                                        <p:attrNameLst>
                                          <p:attrName>style.visibility</p:attrName>
                                        </p:attrNameLst>
                                      </p:cBhvr>
                                      <p:to>
                                        <p:strVal val="visible"/>
                                      </p:to>
                                    </p:set>
                                    <p:animEffect transition="in" filter="dissolve">
                                      <p:cBhvr>
                                        <p:cTn id="228" dur="100"/>
                                        <p:tgtEl>
                                          <p:spTgt spid="49"/>
                                        </p:tgtEl>
                                      </p:cBhvr>
                                    </p:animEffect>
                                  </p:childTnLst>
                                </p:cTn>
                              </p:par>
                            </p:childTnLst>
                          </p:cTn>
                        </p:par>
                        <p:par>
                          <p:cTn id="229" fill="hold" nodeType="afterGroup">
                            <p:stCondLst>
                              <p:cond delay="200"/>
                            </p:stCondLst>
                            <p:childTnLst>
                              <p:par>
                                <p:cTn id="230" presetID="35" presetClass="path" presetSubtype="0" accel="50000" decel="50000" fill="hold" nodeType="afterEffect">
                                  <p:stCondLst>
                                    <p:cond delay="0"/>
                                  </p:stCondLst>
                                  <p:childTnLst>
                                    <p:animMotion origin="layout" path="M 5E-6 9.25069E-7 L 0.27396 0.10615 " pathEditMode="relative" rAng="0" ptsTypes="AA">
                                      <p:cBhvr>
                                        <p:cTn id="231" dur="2000" fill="hold"/>
                                        <p:tgtEl>
                                          <p:spTgt spid="49"/>
                                        </p:tgtEl>
                                        <p:attrNameLst>
                                          <p:attrName>ppt_x</p:attrName>
                                          <p:attrName>ppt_y</p:attrName>
                                        </p:attrNameLst>
                                      </p:cBhvr>
                                      <p:rCtr x="1370000" y="530000"/>
                                    </p:animMotion>
                                  </p:childTnLst>
                                  <p:subTnLst>
                                    <p:audio>
                                      <p:cMediaNode>
                                        <p:cTn display="0" masterRel="sameClick">
                                          <p:stCondLst>
                                            <p:cond evt="begin" delay="0">
                                              <p:tn val="230"/>
                                            </p:cond>
                                          </p:stCondLst>
                                          <p:endCondLst>
                                            <p:cond evt="onStopAudio" delay="0">
                                              <p:tgtEl>
                                                <p:sldTgt/>
                                              </p:tgtEl>
                                            </p:cond>
                                          </p:endCondLst>
                                        </p:cTn>
                                        <p:tgtEl>
                                          <p:sndTgt r:embed="rId2" name="Nissan brake sound - Copy.wav"/>
                                        </p:tgtEl>
                                      </p:cMediaNode>
                                    </p:audio>
                                  </p:subTnLst>
                                </p:cTn>
                              </p:par>
                            </p:childTnLst>
                          </p:cTn>
                        </p:par>
                        <p:par>
                          <p:cTn id="232" fill="hold" nodeType="afterGroup">
                            <p:stCondLst>
                              <p:cond delay="2200"/>
                            </p:stCondLst>
                            <p:childTnLst>
                              <p:par>
                                <p:cTn id="233" presetID="26" presetClass="entr" presetSubtype="0" fill="hold" grpId="0" nodeType="afterEffect">
                                  <p:stCondLst>
                                    <p:cond delay="0"/>
                                  </p:stCondLst>
                                  <p:childTnLst>
                                    <p:set>
                                      <p:cBhvr>
                                        <p:cTn id="234" dur="1" fill="hold">
                                          <p:stCondLst>
                                            <p:cond delay="0"/>
                                          </p:stCondLst>
                                        </p:cTn>
                                        <p:tgtEl>
                                          <p:spTgt spid="50"/>
                                        </p:tgtEl>
                                        <p:attrNameLst>
                                          <p:attrName>style.visibility</p:attrName>
                                        </p:attrNameLst>
                                      </p:cBhvr>
                                      <p:to>
                                        <p:strVal val="visible"/>
                                      </p:to>
                                    </p:set>
                                    <p:animEffect transition="in" filter="wipe(down)">
                                      <p:cBhvr>
                                        <p:cTn id="235" dur="580">
                                          <p:stCondLst>
                                            <p:cond delay="0"/>
                                          </p:stCondLst>
                                        </p:cTn>
                                        <p:tgtEl>
                                          <p:spTgt spid="50"/>
                                        </p:tgtEl>
                                      </p:cBhvr>
                                    </p:animEffect>
                                    <p:anim calcmode="lin" valueType="num">
                                      <p:cBhvr>
                                        <p:cTn id="236"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41" dur="26">
                                          <p:stCondLst>
                                            <p:cond delay="650"/>
                                          </p:stCondLst>
                                        </p:cTn>
                                        <p:tgtEl>
                                          <p:spTgt spid="50"/>
                                        </p:tgtEl>
                                      </p:cBhvr>
                                      <p:to x="100000" y="60000"/>
                                    </p:animScale>
                                    <p:animScale>
                                      <p:cBhvr>
                                        <p:cTn id="242" dur="166" decel="50000">
                                          <p:stCondLst>
                                            <p:cond delay="676"/>
                                          </p:stCondLst>
                                        </p:cTn>
                                        <p:tgtEl>
                                          <p:spTgt spid="50"/>
                                        </p:tgtEl>
                                      </p:cBhvr>
                                      <p:to x="100000" y="100000"/>
                                    </p:animScale>
                                    <p:animScale>
                                      <p:cBhvr>
                                        <p:cTn id="243" dur="26">
                                          <p:stCondLst>
                                            <p:cond delay="1312"/>
                                          </p:stCondLst>
                                        </p:cTn>
                                        <p:tgtEl>
                                          <p:spTgt spid="50"/>
                                        </p:tgtEl>
                                      </p:cBhvr>
                                      <p:to x="100000" y="80000"/>
                                    </p:animScale>
                                    <p:animScale>
                                      <p:cBhvr>
                                        <p:cTn id="244" dur="166" decel="50000">
                                          <p:stCondLst>
                                            <p:cond delay="1338"/>
                                          </p:stCondLst>
                                        </p:cTn>
                                        <p:tgtEl>
                                          <p:spTgt spid="50"/>
                                        </p:tgtEl>
                                      </p:cBhvr>
                                      <p:to x="100000" y="100000"/>
                                    </p:animScale>
                                    <p:animScale>
                                      <p:cBhvr>
                                        <p:cTn id="245" dur="26">
                                          <p:stCondLst>
                                            <p:cond delay="1642"/>
                                          </p:stCondLst>
                                        </p:cTn>
                                        <p:tgtEl>
                                          <p:spTgt spid="50"/>
                                        </p:tgtEl>
                                      </p:cBhvr>
                                      <p:to x="100000" y="90000"/>
                                    </p:animScale>
                                    <p:animScale>
                                      <p:cBhvr>
                                        <p:cTn id="246" dur="166" decel="50000">
                                          <p:stCondLst>
                                            <p:cond delay="1668"/>
                                          </p:stCondLst>
                                        </p:cTn>
                                        <p:tgtEl>
                                          <p:spTgt spid="50"/>
                                        </p:tgtEl>
                                      </p:cBhvr>
                                      <p:to x="100000" y="100000"/>
                                    </p:animScale>
                                    <p:animScale>
                                      <p:cBhvr>
                                        <p:cTn id="247" dur="26">
                                          <p:stCondLst>
                                            <p:cond delay="1808"/>
                                          </p:stCondLst>
                                        </p:cTn>
                                        <p:tgtEl>
                                          <p:spTgt spid="50"/>
                                        </p:tgtEl>
                                      </p:cBhvr>
                                      <p:to x="100000" y="95000"/>
                                    </p:animScale>
                                    <p:animScale>
                                      <p:cBhvr>
                                        <p:cTn id="248" dur="166" decel="50000">
                                          <p:stCondLst>
                                            <p:cond delay="1834"/>
                                          </p:stCondLst>
                                        </p:cTn>
                                        <p:tgtEl>
                                          <p:spTgt spid="50"/>
                                        </p:tgtEl>
                                      </p:cBhvr>
                                      <p:to x="100000" y="100000"/>
                                    </p:animScale>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3" presetClass="entr" presetSubtype="16" fill="hold" grpId="0" nodeType="clickEffect">
                                  <p:stCondLst>
                                    <p:cond delay="0"/>
                                  </p:stCondLst>
                                  <p:childTnLst>
                                    <p:set>
                                      <p:cBhvr>
                                        <p:cTn id="252" dur="1" fill="hold">
                                          <p:stCondLst>
                                            <p:cond delay="0"/>
                                          </p:stCondLst>
                                        </p:cTn>
                                        <p:tgtEl>
                                          <p:spTgt spid="52"/>
                                        </p:tgtEl>
                                        <p:attrNameLst>
                                          <p:attrName>style.visibility</p:attrName>
                                        </p:attrNameLst>
                                      </p:cBhvr>
                                      <p:to>
                                        <p:strVal val="visible"/>
                                      </p:to>
                                    </p:set>
                                    <p:anim calcmode="lin" valueType="num">
                                      <p:cBhvr>
                                        <p:cTn id="253" dur="500" fill="hold"/>
                                        <p:tgtEl>
                                          <p:spTgt spid="52"/>
                                        </p:tgtEl>
                                        <p:attrNameLst>
                                          <p:attrName>ppt_w</p:attrName>
                                        </p:attrNameLst>
                                      </p:cBhvr>
                                      <p:tavLst>
                                        <p:tav tm="0">
                                          <p:val>
                                            <p:fltVal val="0"/>
                                          </p:val>
                                        </p:tav>
                                        <p:tav tm="100000">
                                          <p:val>
                                            <p:strVal val="#ppt_w"/>
                                          </p:val>
                                        </p:tav>
                                      </p:tavLst>
                                    </p:anim>
                                    <p:anim calcmode="lin" valueType="num">
                                      <p:cBhvr>
                                        <p:cTn id="254" dur="500" fill="hold"/>
                                        <p:tgtEl>
                                          <p:spTgt spid="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1"/>
                                            </p:cond>
                                          </p:stCondLst>
                                          <p:endCondLst>
                                            <p:cond evt="onStopAudio" delay="0">
                                              <p:tgtEl>
                                                <p:sldTgt/>
                                              </p:tgtEl>
                                            </p:cond>
                                          </p:endCondLst>
                                        </p:cTn>
                                        <p:tgtEl>
                                          <p:sndTgt r:embed="rId3" name="LENH MO RA.WAV"/>
                                        </p:tgtEl>
                                      </p:cMediaNode>
                                    </p:audio>
                                  </p:subTnLst>
                                </p:cTn>
                              </p:par>
                            </p:childTnLst>
                          </p:cTn>
                        </p:par>
                        <p:par>
                          <p:cTn id="255" fill="hold" nodeType="afterGroup">
                            <p:stCondLst>
                              <p:cond delay="500"/>
                            </p:stCondLst>
                            <p:childTnLst>
                              <p:par>
                                <p:cTn id="256" presetID="3" presetClass="exit" presetSubtype="10" fill="hold" grpId="1" nodeType="afterEffect">
                                  <p:stCondLst>
                                    <p:cond delay="0"/>
                                  </p:stCondLst>
                                  <p:childTnLst>
                                    <p:animEffect transition="out" filter="blinds(horizontal)">
                                      <p:cBhvr>
                                        <p:cTn id="257" dur="500"/>
                                        <p:tgtEl>
                                          <p:spTgt spid="50"/>
                                        </p:tgtEl>
                                      </p:cBhvr>
                                    </p:animEffect>
                                    <p:set>
                                      <p:cBhvr>
                                        <p:cTn id="258" dur="1" fill="hold">
                                          <p:stCondLst>
                                            <p:cond delay="499"/>
                                          </p:stCondLst>
                                        </p:cTn>
                                        <p:tgtEl>
                                          <p:spTgt spid="50"/>
                                        </p:tgtEl>
                                        <p:attrNameLst>
                                          <p:attrName>style.visibility</p:attrName>
                                        </p:attrNameLst>
                                      </p:cBhvr>
                                      <p:to>
                                        <p:strVal val="hidden"/>
                                      </p:to>
                                    </p:set>
                                  </p:childTnLst>
                                </p:cTn>
                              </p:par>
                              <p:par>
                                <p:cTn id="259" presetID="3" presetClass="exit" presetSubtype="10" fill="hold" grpId="0" nodeType="withEffect">
                                  <p:stCondLst>
                                    <p:cond delay="0"/>
                                  </p:stCondLst>
                                  <p:childTnLst>
                                    <p:animEffect transition="out" filter="blinds(horizontal)">
                                      <p:cBhvr>
                                        <p:cTn id="260" dur="500"/>
                                        <p:tgtEl>
                                          <p:spTgt spid="51"/>
                                        </p:tgtEl>
                                      </p:cBhvr>
                                    </p:animEffect>
                                    <p:set>
                                      <p:cBhvr>
                                        <p:cTn id="261" dur="1" fill="hold">
                                          <p:stCondLst>
                                            <p:cond delay="499"/>
                                          </p:stCondLst>
                                        </p:cTn>
                                        <p:tgtEl>
                                          <p:spTgt spid="51"/>
                                        </p:tgtEl>
                                        <p:attrNameLst>
                                          <p:attrName>style.visibility</p:attrName>
                                        </p:attrNameLst>
                                      </p:cBhvr>
                                      <p:to>
                                        <p:strVal val="hidden"/>
                                      </p:to>
                                    </p:se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10" presetClass="exit" presetSubtype="0" fill="hold" nodeType="clickEffect">
                                  <p:stCondLst>
                                    <p:cond delay="0"/>
                                  </p:stCondLst>
                                  <p:childTnLst>
                                    <p:animEffect transition="out" filter="fade">
                                      <p:cBhvr>
                                        <p:cTn id="265" dur="100"/>
                                        <p:tgtEl>
                                          <p:spTgt spid="49"/>
                                        </p:tgtEl>
                                      </p:cBhvr>
                                    </p:animEffect>
                                    <p:set>
                                      <p:cBhvr>
                                        <p:cTn id="266" dur="1" fill="hold">
                                          <p:stCondLst>
                                            <p:cond delay="99"/>
                                          </p:stCondLst>
                                        </p:cTn>
                                        <p:tgtEl>
                                          <p:spTgt spid="49"/>
                                        </p:tgtEl>
                                        <p:attrNameLst>
                                          <p:attrName>style.visibility</p:attrName>
                                        </p:attrNameLst>
                                      </p:cBhvr>
                                      <p:to>
                                        <p:strVal val="hidden"/>
                                      </p:to>
                                    </p:set>
                                  </p:childTnLst>
                                </p:cTn>
                              </p:par>
                            </p:childTnLst>
                          </p:cTn>
                        </p:par>
                        <p:par>
                          <p:cTn id="267" fill="hold" nodeType="afterGroup">
                            <p:stCondLst>
                              <p:cond delay="100"/>
                            </p:stCondLst>
                            <p:childTnLst>
                              <p:par>
                                <p:cTn id="268" presetID="9" presetClass="entr" presetSubtype="0" fill="hold" nodeType="afterEffect">
                                  <p:stCondLst>
                                    <p:cond delay="0"/>
                                  </p:stCondLst>
                                  <p:childTnLst>
                                    <p:set>
                                      <p:cBhvr>
                                        <p:cTn id="269" dur="1" fill="hold">
                                          <p:stCondLst>
                                            <p:cond delay="0"/>
                                          </p:stCondLst>
                                        </p:cTn>
                                        <p:tgtEl>
                                          <p:spTgt spid="55"/>
                                        </p:tgtEl>
                                        <p:attrNameLst>
                                          <p:attrName>style.visibility</p:attrName>
                                        </p:attrNameLst>
                                      </p:cBhvr>
                                      <p:to>
                                        <p:strVal val="visible"/>
                                      </p:to>
                                    </p:set>
                                    <p:animEffect transition="in" filter="dissolve">
                                      <p:cBhvr>
                                        <p:cTn id="270" dur="100"/>
                                        <p:tgtEl>
                                          <p:spTgt spid="55"/>
                                        </p:tgtEl>
                                      </p:cBhvr>
                                    </p:animEffect>
                                  </p:childTnLst>
                                </p:cTn>
                              </p:par>
                            </p:childTnLst>
                          </p:cTn>
                        </p:par>
                        <p:par>
                          <p:cTn id="271" fill="hold" nodeType="afterGroup">
                            <p:stCondLst>
                              <p:cond delay="200"/>
                            </p:stCondLst>
                            <p:childTnLst>
                              <p:par>
                                <p:cTn id="272" presetID="35" presetClass="path" presetSubtype="0" accel="50000" decel="50000" fill="hold" nodeType="afterEffect">
                                  <p:stCondLst>
                                    <p:cond delay="0"/>
                                  </p:stCondLst>
                                  <p:childTnLst>
                                    <p:animMotion origin="layout" path="M -3.61111E-6 4.71785E-6 L -0.29184 0.05666 " pathEditMode="relative" rAng="0" ptsTypes="AA">
                                      <p:cBhvr>
                                        <p:cTn id="273" dur="2000" fill="hold"/>
                                        <p:tgtEl>
                                          <p:spTgt spid="55"/>
                                        </p:tgtEl>
                                        <p:attrNameLst>
                                          <p:attrName>ppt_x</p:attrName>
                                          <p:attrName>ppt_y</p:attrName>
                                        </p:attrNameLst>
                                      </p:cBhvr>
                                      <p:rCtr x="-1460000" y="280000"/>
                                    </p:animMotion>
                                  </p:childTnLst>
                                  <p:subTnLst>
                                    <p:audio>
                                      <p:cMediaNode>
                                        <p:cTn display="0" masterRel="sameClick">
                                          <p:stCondLst>
                                            <p:cond evt="begin" delay="0">
                                              <p:tn val="272"/>
                                            </p:cond>
                                          </p:stCondLst>
                                          <p:endCondLst>
                                            <p:cond evt="onStopAudio" delay="0">
                                              <p:tgtEl>
                                                <p:sldTgt/>
                                              </p:tgtEl>
                                            </p:cond>
                                          </p:endCondLst>
                                        </p:cTn>
                                        <p:tgtEl>
                                          <p:sndTgt r:embed="rId2" name="Nissan brake sound - Copy.wav"/>
                                        </p:tgtEl>
                                      </p:cMediaNode>
                                    </p:audio>
                                  </p:subTnLst>
                                </p:cTn>
                              </p:par>
                            </p:childTnLst>
                          </p:cTn>
                        </p:par>
                        <p:par>
                          <p:cTn id="274" fill="hold" nodeType="afterGroup">
                            <p:stCondLst>
                              <p:cond delay="2200"/>
                            </p:stCondLst>
                            <p:childTnLst>
                              <p:par>
                                <p:cTn id="275" presetID="26" presetClass="entr" presetSubtype="0" fill="hold" grpId="0" nodeType="afterEffect">
                                  <p:stCondLst>
                                    <p:cond delay="0"/>
                                  </p:stCondLst>
                                  <p:childTnLst>
                                    <p:set>
                                      <p:cBhvr>
                                        <p:cTn id="276" dur="1" fill="hold">
                                          <p:stCondLst>
                                            <p:cond delay="0"/>
                                          </p:stCondLst>
                                        </p:cTn>
                                        <p:tgtEl>
                                          <p:spTgt spid="57"/>
                                        </p:tgtEl>
                                        <p:attrNameLst>
                                          <p:attrName>style.visibility</p:attrName>
                                        </p:attrNameLst>
                                      </p:cBhvr>
                                      <p:to>
                                        <p:strVal val="visible"/>
                                      </p:to>
                                    </p:set>
                                    <p:animEffect transition="in" filter="wipe(down)">
                                      <p:cBhvr>
                                        <p:cTn id="277" dur="580">
                                          <p:stCondLst>
                                            <p:cond delay="0"/>
                                          </p:stCondLst>
                                        </p:cTn>
                                        <p:tgtEl>
                                          <p:spTgt spid="57"/>
                                        </p:tgtEl>
                                      </p:cBhvr>
                                    </p:animEffect>
                                    <p:anim calcmode="lin" valueType="num">
                                      <p:cBhvr>
                                        <p:cTn id="278"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83" dur="26">
                                          <p:stCondLst>
                                            <p:cond delay="650"/>
                                          </p:stCondLst>
                                        </p:cTn>
                                        <p:tgtEl>
                                          <p:spTgt spid="57"/>
                                        </p:tgtEl>
                                      </p:cBhvr>
                                      <p:to x="100000" y="60000"/>
                                    </p:animScale>
                                    <p:animScale>
                                      <p:cBhvr>
                                        <p:cTn id="284" dur="166" decel="50000">
                                          <p:stCondLst>
                                            <p:cond delay="676"/>
                                          </p:stCondLst>
                                        </p:cTn>
                                        <p:tgtEl>
                                          <p:spTgt spid="57"/>
                                        </p:tgtEl>
                                      </p:cBhvr>
                                      <p:to x="100000" y="100000"/>
                                    </p:animScale>
                                    <p:animScale>
                                      <p:cBhvr>
                                        <p:cTn id="285" dur="26">
                                          <p:stCondLst>
                                            <p:cond delay="1312"/>
                                          </p:stCondLst>
                                        </p:cTn>
                                        <p:tgtEl>
                                          <p:spTgt spid="57"/>
                                        </p:tgtEl>
                                      </p:cBhvr>
                                      <p:to x="100000" y="80000"/>
                                    </p:animScale>
                                    <p:animScale>
                                      <p:cBhvr>
                                        <p:cTn id="286" dur="166" decel="50000">
                                          <p:stCondLst>
                                            <p:cond delay="1338"/>
                                          </p:stCondLst>
                                        </p:cTn>
                                        <p:tgtEl>
                                          <p:spTgt spid="57"/>
                                        </p:tgtEl>
                                      </p:cBhvr>
                                      <p:to x="100000" y="100000"/>
                                    </p:animScale>
                                    <p:animScale>
                                      <p:cBhvr>
                                        <p:cTn id="287" dur="26">
                                          <p:stCondLst>
                                            <p:cond delay="1642"/>
                                          </p:stCondLst>
                                        </p:cTn>
                                        <p:tgtEl>
                                          <p:spTgt spid="57"/>
                                        </p:tgtEl>
                                      </p:cBhvr>
                                      <p:to x="100000" y="90000"/>
                                    </p:animScale>
                                    <p:animScale>
                                      <p:cBhvr>
                                        <p:cTn id="288" dur="166" decel="50000">
                                          <p:stCondLst>
                                            <p:cond delay="1668"/>
                                          </p:stCondLst>
                                        </p:cTn>
                                        <p:tgtEl>
                                          <p:spTgt spid="57"/>
                                        </p:tgtEl>
                                      </p:cBhvr>
                                      <p:to x="100000" y="100000"/>
                                    </p:animScale>
                                    <p:animScale>
                                      <p:cBhvr>
                                        <p:cTn id="289" dur="26">
                                          <p:stCondLst>
                                            <p:cond delay="1808"/>
                                          </p:stCondLst>
                                        </p:cTn>
                                        <p:tgtEl>
                                          <p:spTgt spid="57"/>
                                        </p:tgtEl>
                                      </p:cBhvr>
                                      <p:to x="100000" y="95000"/>
                                    </p:animScale>
                                    <p:animScale>
                                      <p:cBhvr>
                                        <p:cTn id="290" dur="166" decel="50000">
                                          <p:stCondLst>
                                            <p:cond delay="1834"/>
                                          </p:stCondLst>
                                        </p:cTn>
                                        <p:tgtEl>
                                          <p:spTgt spid="57"/>
                                        </p:tgtEl>
                                      </p:cBhvr>
                                      <p:to x="100000" y="100000"/>
                                    </p:animScale>
                                  </p:childTnLst>
                                </p:cTn>
                              </p:par>
                            </p:childTnLst>
                          </p:cTn>
                        </p:par>
                      </p:childTnLst>
                    </p:cTn>
                  </p:par>
                  <p:par>
                    <p:cTn id="291" fill="hold" nodeType="clickPar">
                      <p:stCondLst>
                        <p:cond delay="indefinite"/>
                      </p:stCondLst>
                      <p:childTnLst>
                        <p:par>
                          <p:cTn id="292" fill="hold" nodeType="withGroup">
                            <p:stCondLst>
                              <p:cond delay="0"/>
                            </p:stCondLst>
                            <p:childTnLst>
                              <p:par>
                                <p:cTn id="293" presetID="23" presetClass="entr" presetSubtype="16" fill="hold" grpId="0" nodeType="clickEffect">
                                  <p:stCondLst>
                                    <p:cond delay="0"/>
                                  </p:stCondLst>
                                  <p:childTnLst>
                                    <p:set>
                                      <p:cBhvr>
                                        <p:cTn id="294" dur="1" fill="hold">
                                          <p:stCondLst>
                                            <p:cond delay="0"/>
                                          </p:stCondLst>
                                        </p:cTn>
                                        <p:tgtEl>
                                          <p:spTgt spid="58"/>
                                        </p:tgtEl>
                                        <p:attrNameLst>
                                          <p:attrName>style.visibility</p:attrName>
                                        </p:attrNameLst>
                                      </p:cBhvr>
                                      <p:to>
                                        <p:strVal val="visible"/>
                                      </p:to>
                                    </p:set>
                                    <p:anim calcmode="lin" valueType="num">
                                      <p:cBhvr>
                                        <p:cTn id="295" dur="500" fill="hold"/>
                                        <p:tgtEl>
                                          <p:spTgt spid="58"/>
                                        </p:tgtEl>
                                        <p:attrNameLst>
                                          <p:attrName>ppt_w</p:attrName>
                                        </p:attrNameLst>
                                      </p:cBhvr>
                                      <p:tavLst>
                                        <p:tav tm="0">
                                          <p:val>
                                            <p:fltVal val="0"/>
                                          </p:val>
                                        </p:tav>
                                        <p:tav tm="100000">
                                          <p:val>
                                            <p:strVal val="#ppt_w"/>
                                          </p:val>
                                        </p:tav>
                                      </p:tavLst>
                                    </p:anim>
                                    <p:anim calcmode="lin" valueType="num">
                                      <p:cBhvr>
                                        <p:cTn id="296" dur="500" fill="hold"/>
                                        <p:tgtEl>
                                          <p:spTgt spid="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3"/>
                                            </p:cond>
                                          </p:stCondLst>
                                          <p:endCondLst>
                                            <p:cond evt="onStopAudio" delay="0">
                                              <p:tgtEl>
                                                <p:sldTgt/>
                                              </p:tgtEl>
                                            </p:cond>
                                          </p:endCondLst>
                                        </p:cTn>
                                        <p:tgtEl>
                                          <p:sndTgt r:embed="rId3" name="LENH MO RA.WAV"/>
                                        </p:tgtEl>
                                      </p:cMediaNode>
                                    </p:audio>
                                  </p:subTnLst>
                                </p:cTn>
                              </p:par>
                            </p:childTnLst>
                          </p:cTn>
                        </p:par>
                        <p:par>
                          <p:cTn id="297" fill="hold" nodeType="afterGroup">
                            <p:stCondLst>
                              <p:cond delay="500"/>
                            </p:stCondLst>
                            <p:childTnLst>
                              <p:par>
                                <p:cTn id="298" presetID="3" presetClass="exit" presetSubtype="10" fill="hold" grpId="1" nodeType="afterEffect">
                                  <p:stCondLst>
                                    <p:cond delay="0"/>
                                  </p:stCondLst>
                                  <p:childTnLst>
                                    <p:animEffect transition="out" filter="blinds(horizontal)">
                                      <p:cBhvr>
                                        <p:cTn id="299" dur="500"/>
                                        <p:tgtEl>
                                          <p:spTgt spid="57"/>
                                        </p:tgtEl>
                                      </p:cBhvr>
                                    </p:animEffect>
                                    <p:set>
                                      <p:cBhvr>
                                        <p:cTn id="300" dur="1" fill="hold">
                                          <p:stCondLst>
                                            <p:cond delay="499"/>
                                          </p:stCondLst>
                                        </p:cTn>
                                        <p:tgtEl>
                                          <p:spTgt spid="57"/>
                                        </p:tgtEl>
                                        <p:attrNameLst>
                                          <p:attrName>style.visibility</p:attrName>
                                        </p:attrNameLst>
                                      </p:cBhvr>
                                      <p:to>
                                        <p:strVal val="hidden"/>
                                      </p:to>
                                    </p:set>
                                  </p:childTnLst>
                                </p:cTn>
                              </p:par>
                              <p:par>
                                <p:cTn id="301" presetID="3" presetClass="exit" presetSubtype="10" fill="hold" grpId="0" nodeType="withEffect">
                                  <p:stCondLst>
                                    <p:cond delay="0"/>
                                  </p:stCondLst>
                                  <p:childTnLst>
                                    <p:animEffect transition="out" filter="blinds(horizontal)">
                                      <p:cBhvr>
                                        <p:cTn id="302" dur="500"/>
                                        <p:tgtEl>
                                          <p:spTgt spid="56"/>
                                        </p:tgtEl>
                                      </p:cBhvr>
                                    </p:animEffect>
                                    <p:set>
                                      <p:cBhvr>
                                        <p:cTn id="303" dur="1" fill="hold">
                                          <p:stCondLst>
                                            <p:cond delay="499"/>
                                          </p:stCondLst>
                                        </p:cTn>
                                        <p:tgtEl>
                                          <p:spTgt spid="56"/>
                                        </p:tgtEl>
                                        <p:attrNameLst>
                                          <p:attrName>style.visibility</p:attrName>
                                        </p:attrNameLst>
                                      </p:cBhvr>
                                      <p:to>
                                        <p:strVal val="hidden"/>
                                      </p:to>
                                    </p:set>
                                  </p:childTnLst>
                                </p:cTn>
                              </p:par>
                            </p:childTnLst>
                          </p:cTn>
                        </p:par>
                      </p:childTnLst>
                    </p:cTn>
                  </p:par>
                  <p:par>
                    <p:cTn id="304" fill="hold" nodeType="clickPar">
                      <p:stCondLst>
                        <p:cond delay="indefinite"/>
                      </p:stCondLst>
                      <p:childTnLst>
                        <p:par>
                          <p:cTn id="305" fill="hold" nodeType="withGroup">
                            <p:stCondLst>
                              <p:cond delay="0"/>
                            </p:stCondLst>
                            <p:childTnLst>
                              <p:par>
                                <p:cTn id="306" presetID="10" presetClass="exit" presetSubtype="0" fill="hold" nodeType="clickEffect">
                                  <p:stCondLst>
                                    <p:cond delay="0"/>
                                  </p:stCondLst>
                                  <p:childTnLst>
                                    <p:animEffect transition="out" filter="fade">
                                      <p:cBhvr>
                                        <p:cTn id="307" dur="100"/>
                                        <p:tgtEl>
                                          <p:spTgt spid="55"/>
                                        </p:tgtEl>
                                      </p:cBhvr>
                                    </p:animEffect>
                                    <p:set>
                                      <p:cBhvr>
                                        <p:cTn id="308" dur="1" fill="hold">
                                          <p:stCondLst>
                                            <p:cond delay="99"/>
                                          </p:stCondLst>
                                        </p:cTn>
                                        <p:tgtEl>
                                          <p:spTgt spid="55"/>
                                        </p:tgtEl>
                                        <p:attrNameLst>
                                          <p:attrName>style.visibility</p:attrName>
                                        </p:attrNameLst>
                                      </p:cBhvr>
                                      <p:to>
                                        <p:strVal val="hidden"/>
                                      </p:to>
                                    </p:set>
                                  </p:childTnLst>
                                </p:cTn>
                              </p:par>
                            </p:childTnLst>
                          </p:cTn>
                        </p:par>
                        <p:par>
                          <p:cTn id="309" fill="hold" nodeType="afterGroup">
                            <p:stCondLst>
                              <p:cond delay="100"/>
                            </p:stCondLst>
                            <p:childTnLst>
                              <p:par>
                                <p:cTn id="310" presetID="9" presetClass="entr" presetSubtype="0" fill="hold" nodeType="afterEffect">
                                  <p:stCondLst>
                                    <p:cond delay="0"/>
                                  </p:stCondLst>
                                  <p:childTnLst>
                                    <p:set>
                                      <p:cBhvr>
                                        <p:cTn id="311" dur="1" fill="hold">
                                          <p:stCondLst>
                                            <p:cond delay="0"/>
                                          </p:stCondLst>
                                        </p:cTn>
                                        <p:tgtEl>
                                          <p:spTgt spid="62"/>
                                        </p:tgtEl>
                                        <p:attrNameLst>
                                          <p:attrName>style.visibility</p:attrName>
                                        </p:attrNameLst>
                                      </p:cBhvr>
                                      <p:to>
                                        <p:strVal val="visible"/>
                                      </p:to>
                                    </p:set>
                                    <p:animEffect transition="in" filter="dissolve">
                                      <p:cBhvr>
                                        <p:cTn id="312" dur="100"/>
                                        <p:tgtEl>
                                          <p:spTgt spid="62"/>
                                        </p:tgtEl>
                                      </p:cBhvr>
                                    </p:animEffect>
                                  </p:childTnLst>
                                </p:cTn>
                              </p:par>
                            </p:childTnLst>
                          </p:cTn>
                        </p:par>
                        <p:par>
                          <p:cTn id="313" fill="hold" nodeType="afterGroup">
                            <p:stCondLst>
                              <p:cond delay="200"/>
                            </p:stCondLst>
                            <p:childTnLst>
                              <p:par>
                                <p:cTn id="314" presetID="35" presetClass="path" presetSubtype="0" accel="50000" decel="50000" fill="hold" nodeType="afterEffect">
                                  <p:stCondLst>
                                    <p:cond delay="0"/>
                                  </p:stCondLst>
                                  <p:childTnLst>
                                    <p:animMotion origin="layout" path="M 4.72222E-6 2.91696E-6 L -0.26372 0.00717 " pathEditMode="relative" rAng="0" ptsTypes="AA">
                                      <p:cBhvr>
                                        <p:cTn id="315" dur="2000" fill="hold"/>
                                        <p:tgtEl>
                                          <p:spTgt spid="62"/>
                                        </p:tgtEl>
                                        <p:attrNameLst>
                                          <p:attrName>ppt_x</p:attrName>
                                          <p:attrName>ppt_y</p:attrName>
                                        </p:attrNameLst>
                                      </p:cBhvr>
                                      <p:rCtr x="-1320000" y="30000"/>
                                    </p:animMotion>
                                  </p:childTnLst>
                                  <p:subTnLst>
                                    <p:audio>
                                      <p:cMediaNode>
                                        <p:cTn display="0" masterRel="sameClick">
                                          <p:stCondLst>
                                            <p:cond evt="begin" delay="0">
                                              <p:tn val="314"/>
                                            </p:cond>
                                          </p:stCondLst>
                                          <p:endCondLst>
                                            <p:cond evt="onStopAudio" delay="0">
                                              <p:tgtEl>
                                                <p:sldTgt/>
                                              </p:tgtEl>
                                            </p:cond>
                                          </p:endCondLst>
                                        </p:cTn>
                                        <p:tgtEl>
                                          <p:sndTgt r:embed="rId2" name="Nissan brake sound - Cop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7" grpId="0" animBg="1"/>
      <p:bldP spid="19" grpId="0" animBg="1"/>
      <p:bldP spid="21" grpId="0" animBg="1"/>
      <p:bldP spid="21" grpId="1" animBg="1"/>
      <p:bldP spid="22" grpId="0" animBg="1"/>
      <p:bldP spid="26" grpId="0" animBg="1"/>
      <p:bldP spid="30" grpId="0" animBg="1"/>
      <p:bldP spid="30" grpId="1" animBg="1"/>
      <p:bldP spid="31" grpId="0" animBg="1"/>
      <p:bldP spid="35" grpId="0" animBg="1"/>
      <p:bldP spid="36" grpId="0" animBg="1"/>
      <p:bldP spid="37" grpId="0" animBg="1"/>
      <p:bldP spid="37" grpId="1" animBg="1"/>
      <p:bldP spid="44" grpId="0" animBg="1"/>
      <p:bldP spid="45" grpId="0" animBg="1"/>
      <p:bldP spid="45" grpId="1" animBg="1"/>
      <p:bldP spid="46" grpId="0" animBg="1"/>
      <p:bldP spid="50" grpId="0" animBg="1"/>
      <p:bldP spid="50" grpId="1" animBg="1"/>
      <p:bldP spid="51" grpId="0" animBg="1"/>
      <p:bldP spid="52" grpId="0" animBg="1"/>
      <p:bldP spid="56" grpId="0" animBg="1"/>
      <p:bldP spid="57" grpId="0" animBg="1"/>
      <p:bldP spid="57" grpId="1" animBg="1"/>
      <p:bldP spid="5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2379</TotalTime>
  <Words>1779</Words>
  <Application>Microsoft Office PowerPoint</Application>
  <PresentationFormat>On-screen Show (4:3)</PresentationFormat>
  <Paragraphs>309</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 tính phi kim của F, Cl, Br, I</vt:lpstr>
      <vt:lpstr>So sánh tính phi kim của Si, Cl, P, S</vt:lpstr>
      <vt:lpstr>So sánh tính kim loại của Al, Mg, Na</vt:lpstr>
      <vt:lpstr>So sánh tính kim loại của K, Na, Li, Rb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370</cp:revision>
  <dcterms:created xsi:type="dcterms:W3CDTF">2010-09-26T13:32:21Z</dcterms:created>
  <dcterms:modified xsi:type="dcterms:W3CDTF">2022-11-14T11:44:47Z</dcterms:modified>
</cp:coreProperties>
</file>