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95" r:id="rId3"/>
    <p:sldId id="296" r:id="rId4"/>
    <p:sldId id="305" r:id="rId5"/>
    <p:sldId id="298" r:id="rId6"/>
    <p:sldId id="306" r:id="rId7"/>
    <p:sldId id="307" r:id="rId8"/>
    <p:sldId id="308" r:id="rId9"/>
    <p:sldId id="320" r:id="rId10"/>
    <p:sldId id="310" r:id="rId11"/>
    <p:sldId id="311" r:id="rId12"/>
    <p:sldId id="316" r:id="rId13"/>
    <p:sldId id="317" r:id="rId14"/>
    <p:sldId id="314" r:id="rId15"/>
    <p:sldId id="315" r:id="rId16"/>
    <p:sldId id="302" r:id="rId17"/>
    <p:sldId id="318" r:id="rId18"/>
    <p:sldId id="319" r:id="rId19"/>
    <p:sldId id="278" r:id="rId20"/>
    <p:sldId id="285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C944C"/>
    <a:srgbClr val="FF0066"/>
    <a:srgbClr val="0000CC"/>
    <a:srgbClr val="FFCCFF"/>
    <a:srgbClr val="FFFFCC"/>
    <a:srgbClr val="F45B3C"/>
    <a:srgbClr val="8CB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24" autoAdjust="0"/>
  </p:normalViewPr>
  <p:slideViewPr>
    <p:cSldViewPr snapToGrid="0">
      <p:cViewPr varScale="1">
        <p:scale>
          <a:sx n="81" d="100"/>
          <a:sy n="81" d="100"/>
        </p:scale>
        <p:origin x="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7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4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2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2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0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09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6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FCE4FB-4785-42D2-B077-0B694E4E8AF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E580C9-D1F7-4D0B-8F9F-B6C962351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D7B3-2741-4361-A40B-627BBE75E3E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CBBE-D32E-4584-A118-779BA4A5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file:///G:\DAIHOCHUE\BGDT-Truong-PDL\giao%20an%20anh%20van\TATCA\1.1.pp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hyperlink" Target="../../../../Ngoan/Hoc%20DHSP%20Tin/Hau-Ngoan/noidung.ppt#-1,1,Slide 1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Ngoan/Hoc%20DHSP%20Tin/Hau-Ngoan/noidung.ppt#-1,1,Slide 1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hyperlink" Target="https://www.youtube.com/watch?v=XRXZON--A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Ngoan/Hoc%20DHSP%20Tin/Hau-Ngoan/noidung.ppt#-1,1,Slide 1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ask%201.mp3" TargetMode="External"/><Relationship Id="rId2" Type="http://schemas.openxmlformats.org/officeDocument/2006/relationships/hyperlink" Target="https://www.sachmem.vn/trial/books/293/exercises/48952/169?type=teacher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2286001" y="1710612"/>
            <a:ext cx="7848600" cy="95011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Revue" pitchFamily="34" charset="0"/>
              </a:rPr>
              <a:t>ENGLISH 10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Revue" pitchFamily="34" charset="0"/>
            </a:endParaRPr>
          </a:p>
        </p:txBody>
      </p:sp>
      <p:pic>
        <p:nvPicPr>
          <p:cNvPr id="36867" name="Picture 3" descr="17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"/>
            <a:ext cx="1981200" cy="1219200"/>
          </a:xfrm>
          <a:prstGeom prst="rect">
            <a:avLst/>
          </a:prstGeom>
          <a:noFill/>
        </p:spPr>
      </p:pic>
      <p:pic>
        <p:nvPicPr>
          <p:cNvPr id="36868" name="Picture 4" descr="khung1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1524000" y="4572000"/>
            <a:ext cx="1066800" cy="2286000"/>
          </a:xfrm>
          <a:prstGeom prst="rect">
            <a:avLst/>
          </a:prstGeom>
          <a:noFill/>
        </p:spPr>
      </p:pic>
      <p:pic>
        <p:nvPicPr>
          <p:cNvPr id="36869" name="Picture 5" descr="khung1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/>
          <a:stretch>
            <a:fillRect/>
          </a:stretch>
        </p:blipFill>
        <p:spPr bwMode="auto">
          <a:xfrm>
            <a:off x="9677400" y="4800600"/>
            <a:ext cx="1066800" cy="2133600"/>
          </a:xfrm>
          <a:prstGeom prst="rect">
            <a:avLst/>
          </a:prstGeom>
          <a:noFill/>
        </p:spPr>
      </p:pic>
      <p:pic>
        <p:nvPicPr>
          <p:cNvPr id="36870" name="Picture 6" descr="DAYD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6388100"/>
            <a:ext cx="678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1837026" y="3198381"/>
            <a:ext cx="1812347" cy="4410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200" kern="10" dirty="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.VnBlack" pitchFamily="34" charset="0"/>
              </a:rPr>
              <a:t>UNIT 10</a:t>
            </a:r>
            <a:endParaRPr lang="en-US" sz="3200" kern="10" dirty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.VnBlack" pitchFamily="34" charset="0"/>
            </a:endParaRP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2133600" y="3803650"/>
            <a:ext cx="7924800" cy="13017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37319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-----------------------------</a:t>
            </a:r>
          </a:p>
        </p:txBody>
      </p:sp>
      <p:pic>
        <p:nvPicPr>
          <p:cNvPr id="36873" name="Picture 9" descr="TXTBOOK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5410201"/>
            <a:ext cx="1828800" cy="881063"/>
          </a:xfrm>
          <a:prstGeom prst="rect">
            <a:avLst/>
          </a:prstGeom>
          <a:noFill/>
        </p:spPr>
      </p:pic>
      <p:pic>
        <p:nvPicPr>
          <p:cNvPr id="36875" name="Picture 11" descr="floral">
            <a:hlinkClick r:id="rId8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54176" y="152401"/>
            <a:ext cx="631825" cy="417513"/>
          </a:xfrm>
          <a:prstGeom prst="rect">
            <a:avLst/>
          </a:prstGeom>
          <a:noFill/>
        </p:spPr>
      </p:pic>
      <p:pic>
        <p:nvPicPr>
          <p:cNvPr id="36876" name="Picture 12" descr="floral">
            <a:hlinkClick r:id="rId8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07576" y="142876"/>
            <a:ext cx="631825" cy="417513"/>
          </a:xfrm>
          <a:prstGeom prst="rect">
            <a:avLst/>
          </a:prstGeom>
          <a:noFill/>
        </p:spPr>
      </p:pic>
      <p:sp>
        <p:nvSpPr>
          <p:cNvPr id="13" name="WordArt 5">
            <a:hlinkClick r:id="rId10" action="ppaction://hlinkpres?slideindex=1&amp;slidetitle=Slide 1"/>
          </p:cNvPr>
          <p:cNvSpPr>
            <a:spLocks noChangeArrowheads="1" noChangeShapeType="1" noTextEdit="1"/>
          </p:cNvSpPr>
          <p:nvPr/>
        </p:nvSpPr>
        <p:spPr bwMode="auto">
          <a:xfrm>
            <a:off x="4322617" y="3193257"/>
            <a:ext cx="624840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Broad" pitchFamily="2" charset="0"/>
              </a:rPr>
              <a:t>ECOTOURISM</a:t>
            </a:r>
            <a:endParaRPr lang="en-US" sz="3600" kern="10" dirty="0">
              <a:ln w="12700">
                <a:solidFill>
                  <a:srgbClr val="A50021"/>
                </a:solidFill>
                <a:round/>
                <a:headEnd/>
                <a:tailEnd/>
              </a:ln>
              <a:solidFill>
                <a:srgbClr val="FFFF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Broad" pitchFamily="2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76500" y="404878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.VnBlack" pitchFamily="34" charset="0"/>
              </a:rPr>
              <a:t>Lesson 7 </a:t>
            </a:r>
            <a:r>
              <a:rPr lang="en-US" sz="2800" b="1" dirty="0">
                <a:solidFill>
                  <a:srgbClr val="FF0000"/>
                </a:solidFill>
                <a:latin typeface=".VnBlack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.VnBlack" pitchFamily="34" charset="0"/>
              </a:rPr>
              <a:t>Communication &amp; Culture</a:t>
            </a:r>
          </a:p>
        </p:txBody>
      </p:sp>
    </p:spTree>
    <p:extLst>
      <p:ext uri="{BB962C8B-B14F-4D97-AF65-F5344CB8AC3E}">
        <p14:creationId xmlns:p14="http://schemas.microsoft.com/office/powerpoint/2010/main" val="11576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1" grpId="0" animBg="1"/>
      <p:bldP spid="36872" grpId="0" animBg="1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3" y="166676"/>
            <a:ext cx="10972800" cy="55738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Suggested answer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509" y="641682"/>
            <a:ext cx="109810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Woman: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me. I have a problem and I need your advice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Guide: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What’s the matter?</a:t>
            </a:r>
          </a:p>
          <a:p>
            <a:pPr algn="just"/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Woman: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Well, I have an eco-tour to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my colleagues.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I bring?</a:t>
            </a:r>
          </a:p>
          <a:p>
            <a:pPr algn="just"/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Guide: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had better bring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swimwear as there are many beautiful beaches. You also take fashionable clothes with you to check.</a:t>
            </a:r>
            <a:endParaRPr lang="en-US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Woman: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Right. And we plan to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seafood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evening. That would be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wonderful!</a:t>
            </a:r>
            <a:endParaRPr lang="en-US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Guide: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were you, I would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enjoy seafood in the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afternoon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breakfast.</a:t>
            </a:r>
          </a:p>
          <a:p>
            <a:pPr algn="just"/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Woman: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That’s a great idea. Thanks!</a:t>
            </a:r>
            <a:endParaRPr lang="en-US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3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781176" y="1003301"/>
            <a:ext cx="1819275" cy="822305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89803" dir="2700000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VNI-Zap" pitchFamily="2" charset="0"/>
              </a:rPr>
              <a:t>Unit </a:t>
            </a:r>
            <a:endParaRPr lang="en-US" sz="4400" b="1" dirty="0">
              <a:solidFill>
                <a:srgbClr val="0000FF"/>
              </a:solidFill>
              <a:latin typeface="VNI-Zap" pitchFamily="2" charset="0"/>
            </a:endParaRPr>
          </a:p>
        </p:txBody>
      </p:sp>
      <p:sp>
        <p:nvSpPr>
          <p:cNvPr id="37891" name="Oval 3" descr="Dashed horizontal"/>
          <p:cNvSpPr>
            <a:spLocks noChangeArrowheads="1"/>
          </p:cNvSpPr>
          <p:nvPr/>
        </p:nvSpPr>
        <p:spPr bwMode="auto">
          <a:xfrm>
            <a:off x="1691149" y="1117601"/>
            <a:ext cx="1956928" cy="735747"/>
          </a:xfrm>
          <a:prstGeom prst="ellipse">
            <a:avLst/>
          </a:prstGeom>
          <a:pattFill prst="dashHorz">
            <a:fgClr>
              <a:srgbClr val="FFFF00"/>
            </a:fgClr>
            <a:bgClr>
              <a:srgbClr val="00CC99"/>
            </a:bgClr>
          </a:pattFill>
          <a:ln w="9525">
            <a:solidFill>
              <a:srgbClr val="0066FF"/>
            </a:solidFill>
            <a:round/>
            <a:headEnd/>
            <a:tailEnd/>
          </a:ln>
          <a:effectLst>
            <a:outerShdw dist="89803" dir="2700000" algn="ctr" rotWithShape="0">
              <a:schemeClr val="folHlink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  <a:latin typeface=".VnAristote" pitchFamily="34" charset="0"/>
              </a:rPr>
              <a:t>Unit  </a:t>
            </a:r>
            <a:r>
              <a:rPr lang="en-US" sz="2800" b="1" dirty="0" smtClean="0">
                <a:solidFill>
                  <a:srgbClr val="CC3300"/>
                </a:solidFill>
                <a:latin typeface=".VnAristote" pitchFamily="34" charset="0"/>
              </a:rPr>
              <a:t>10</a:t>
            </a:r>
            <a:endParaRPr lang="en-US" sz="4000" b="1" dirty="0">
              <a:solidFill>
                <a:srgbClr val="CC3300"/>
              </a:solidFill>
              <a:latin typeface=".VnAristote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889001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93" name="WordArt 5">
            <a:hlinkClick r:id="rId2" action="ppaction://hlinkpres?slideindex=1&amp;slidetitle=Slide 1"/>
          </p:cNvPr>
          <p:cNvSpPr>
            <a:spLocks noChangeArrowheads="1" noChangeShapeType="1" noTextEdit="1"/>
          </p:cNvSpPr>
          <p:nvPr/>
        </p:nvSpPr>
        <p:spPr bwMode="auto">
          <a:xfrm>
            <a:off x="3851275" y="971550"/>
            <a:ext cx="624840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Broad" pitchFamily="2" charset="0"/>
              </a:rPr>
              <a:t>ECOTOURISM</a:t>
            </a:r>
            <a:endParaRPr lang="en-US" sz="3600" kern="10" dirty="0">
              <a:ln w="12700">
                <a:solidFill>
                  <a:srgbClr val="A50021"/>
                </a:solidFill>
                <a:round/>
                <a:headEnd/>
                <a:tailEnd/>
              </a:ln>
              <a:solidFill>
                <a:srgbClr val="FFFF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Broad" pitchFamily="2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72000" y="1466850"/>
            <a:ext cx="518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.VnBlack" pitchFamily="34" charset="0"/>
              </a:rPr>
              <a:t>Lesson </a:t>
            </a:r>
            <a:r>
              <a:rPr lang="en-US" sz="2000" b="1" dirty="0" smtClean="0">
                <a:solidFill>
                  <a:srgbClr val="FF0000"/>
                </a:solidFill>
                <a:latin typeface=".VnBlack" pitchFamily="34" charset="0"/>
              </a:rPr>
              <a:t>7: Communication &amp; Culture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.VnBlack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.VnBlack" pitchFamily="34" charset="0"/>
              </a:rPr>
              <a:t>(page </a:t>
            </a:r>
            <a:r>
              <a:rPr lang="en-US" sz="2000" b="1" dirty="0" smtClean="0">
                <a:solidFill>
                  <a:srgbClr val="FF0000"/>
                </a:solidFill>
                <a:latin typeface=".VnBlack" pitchFamily="34" charset="0"/>
              </a:rPr>
              <a:t>117)</a:t>
            </a:r>
            <a:endParaRPr lang="en-US" sz="20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683934"/>
            <a:ext cx="6415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I. EVERYDAY ENGLISH</a:t>
            </a:r>
            <a:r>
              <a:rPr lang="en-US" sz="3600" dirty="0" smtClean="0"/>
              <a:t>: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ASKING FOR AND GIVING ADVICE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9" y="4114684"/>
            <a:ext cx="7577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II. CLIL: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ENVIRONMENTAL IMPACT OF TOURISM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3" grpId="0" animBg="1"/>
      <p:bldP spid="37894" grpId="0"/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562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PRE-READING QUESTION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596" y="779326"/>
            <a:ext cx="9769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1. What kinds of impact does tourism have on the environment?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597" y="1605197"/>
            <a:ext cx="701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2. Name some types of tourism do you know?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596" y="2192384"/>
            <a:ext cx="7014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3. Look at the two pictures on page 117 in TB: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think of opposite adjectives to describe them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04" y="5804814"/>
            <a:ext cx="780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4. Why is tourism called “ the smokeless industry”?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mg.loigiaihay.com/picture/2023/0329/tieng-anh-10-unit-10-communication-and-culture-clil-1680058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39" y="3041069"/>
            <a:ext cx="6825134" cy="291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9192" y="1121701"/>
            <a:ext cx="377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C944C"/>
                </a:solidFill>
              </a:rPr>
              <a:t>-&gt; negative and positive</a:t>
            </a:r>
            <a:endParaRPr lang="en-US" sz="2800" b="1" dirty="0">
              <a:solidFill>
                <a:srgbClr val="2C944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040" y="1335528"/>
            <a:ext cx="39951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C944C"/>
                </a:solidFill>
              </a:rPr>
              <a:t>=&gt; </a:t>
            </a:r>
            <a:r>
              <a:rPr lang="en-US" sz="2800" b="1" dirty="0" err="1" smtClean="0">
                <a:solidFill>
                  <a:srgbClr val="2C944C"/>
                </a:solidFill>
              </a:rPr>
              <a:t>i</a:t>
            </a:r>
            <a:r>
              <a:rPr lang="en-US" sz="2800" b="1" dirty="0" smtClean="0">
                <a:solidFill>
                  <a:srgbClr val="2C944C"/>
                </a:solidFill>
              </a:rPr>
              <a:t>. Mass tourism</a:t>
            </a:r>
          </a:p>
          <a:p>
            <a:r>
              <a:rPr lang="en-US" sz="2800" b="1" dirty="0">
                <a:solidFill>
                  <a:srgbClr val="2C944C"/>
                </a:solidFill>
              </a:rPr>
              <a:t> </a:t>
            </a:r>
            <a:r>
              <a:rPr lang="en-US" sz="2800" b="1" dirty="0" smtClean="0">
                <a:solidFill>
                  <a:srgbClr val="2C944C"/>
                </a:solidFill>
              </a:rPr>
              <a:t>    ii. Ecotourism</a:t>
            </a:r>
          </a:p>
          <a:p>
            <a:r>
              <a:rPr lang="en-US" sz="2800" b="1" dirty="0">
                <a:solidFill>
                  <a:srgbClr val="2C944C"/>
                </a:solidFill>
              </a:rPr>
              <a:t> </a:t>
            </a:r>
            <a:r>
              <a:rPr lang="en-US" sz="2800" b="1" dirty="0" smtClean="0">
                <a:solidFill>
                  <a:srgbClr val="2C944C"/>
                </a:solidFill>
              </a:rPr>
              <a:t>    iii. Sustainable tourism</a:t>
            </a:r>
          </a:p>
          <a:p>
            <a:r>
              <a:rPr lang="en-US" sz="2800" b="1" dirty="0">
                <a:solidFill>
                  <a:srgbClr val="2C944C"/>
                </a:solidFill>
              </a:rPr>
              <a:t> </a:t>
            </a:r>
            <a:r>
              <a:rPr lang="en-US" sz="2800" b="1" dirty="0" smtClean="0">
                <a:solidFill>
                  <a:srgbClr val="2C944C"/>
                </a:solidFill>
              </a:rPr>
              <a:t>    iv. Responsible tourism</a:t>
            </a:r>
            <a:endParaRPr lang="en-US" sz="2800" b="1" dirty="0">
              <a:solidFill>
                <a:srgbClr val="2C944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596" y="3390384"/>
            <a:ext cx="36074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2C944C"/>
                </a:solidFill>
              </a:rPr>
              <a:t>p1: crowded, noisy,</a:t>
            </a:r>
          </a:p>
          <a:p>
            <a:r>
              <a:rPr lang="en-US" sz="2800" b="1" dirty="0">
                <a:solidFill>
                  <a:srgbClr val="2C944C"/>
                </a:solidFill>
              </a:rPr>
              <a:t> </a:t>
            </a:r>
            <a:r>
              <a:rPr lang="en-US" sz="2800" b="1" dirty="0" smtClean="0">
                <a:solidFill>
                  <a:srgbClr val="2C944C"/>
                </a:solidFill>
              </a:rPr>
              <a:t>           polluted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2C944C"/>
                </a:solidFill>
              </a:rPr>
              <a:t>P2: private, quiet, </a:t>
            </a:r>
          </a:p>
          <a:p>
            <a:r>
              <a:rPr lang="en-US" sz="2800" b="1" dirty="0">
                <a:solidFill>
                  <a:srgbClr val="2C944C"/>
                </a:solidFill>
              </a:rPr>
              <a:t> </a:t>
            </a:r>
            <a:r>
              <a:rPr lang="en-US" sz="2800" b="1" dirty="0" smtClean="0">
                <a:solidFill>
                  <a:srgbClr val="2C944C"/>
                </a:solidFill>
              </a:rPr>
              <a:t>           eco-friendly</a:t>
            </a:r>
            <a:endParaRPr lang="en-US" sz="2800" b="1" dirty="0">
              <a:solidFill>
                <a:srgbClr val="2C944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2086" y="6076728"/>
            <a:ext cx="1018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C944C"/>
                </a:solidFill>
              </a:rPr>
              <a:t>=&gt; </a:t>
            </a:r>
            <a:r>
              <a:rPr lang="en-US" sz="2800" b="1" dirty="0">
                <a:solidFill>
                  <a:srgbClr val="2C944C"/>
                </a:solidFill>
              </a:rPr>
              <a:t>not make or manufacture an actual product and </a:t>
            </a:r>
            <a:r>
              <a:rPr lang="en-US" sz="2800" b="1" dirty="0" smtClean="0">
                <a:solidFill>
                  <a:srgbClr val="2C944C"/>
                </a:solidFill>
              </a:rPr>
              <a:t> </a:t>
            </a:r>
            <a:r>
              <a:rPr lang="en-US" sz="2800" b="1" dirty="0">
                <a:solidFill>
                  <a:srgbClr val="2C944C"/>
                </a:solidFill>
              </a:rPr>
              <a:t>non-polluting</a:t>
            </a:r>
          </a:p>
        </p:txBody>
      </p:sp>
    </p:spTree>
    <p:extLst>
      <p:ext uri="{BB962C8B-B14F-4D97-AF65-F5344CB8AC3E}">
        <p14:creationId xmlns:p14="http://schemas.microsoft.com/office/powerpoint/2010/main" val="28474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02376"/>
              </p:ext>
            </p:extLst>
          </p:nvPr>
        </p:nvGraphicFramePr>
        <p:xfrm>
          <a:off x="1232926" y="2164485"/>
          <a:ext cx="9509214" cy="342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607"/>
                <a:gridCol w="4754607"/>
              </a:tblGrid>
              <a:tr h="77107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NEGATIVE IMPACT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POSITIVE IMPACT</a:t>
                      </a:r>
                      <a:endParaRPr lang="en-US" sz="3200" b="1" dirty="0"/>
                    </a:p>
                  </a:txBody>
                  <a:tcPr/>
                </a:tc>
              </a:tr>
              <a:tr h="264465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(1) ……………………………………………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(2) …………………………………………… (3) …………………………………………… (4) ……………………………………………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29945" y="2874327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tourism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8486" y="2874327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Ecotourism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626" y="3694670"/>
            <a:ext cx="412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tourism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3155" y="4582061"/>
            <a:ext cx="419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tourism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099" y="203084"/>
            <a:ext cx="102908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CLIL: Task 1.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Read the text below and fill in each gap in the table below with ONE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of the highlighted words from the text: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26" y="1588079"/>
            <a:ext cx="10949477" cy="50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099" y="203084"/>
            <a:ext cx="102706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CLIL: Task 2.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Which kind of tourism does each description below fit best? Tick (√)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The appropriate column.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83622"/>
              </p:ext>
            </p:extLst>
          </p:nvPr>
        </p:nvGraphicFramePr>
        <p:xfrm>
          <a:off x="700217" y="1897221"/>
          <a:ext cx="10882184" cy="45293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62615"/>
                <a:gridCol w="1482811"/>
                <a:gridCol w="1556952"/>
                <a:gridCol w="1655805"/>
                <a:gridCol w="1524001"/>
              </a:tblGrid>
              <a:tr h="543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 latinLnBrk="0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Mass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 latinLnBrk="0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Ecotourism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 latinLnBrk="0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Sustainable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 latinLnBrk="0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Responsible tourism</a:t>
                      </a:r>
                    </a:p>
                  </a:txBody>
                  <a:tcPr/>
                </a:tc>
              </a:tr>
              <a:tr h="820442">
                <a:tc>
                  <a:txBody>
                    <a:bodyPr/>
                    <a:lstStyle/>
                    <a:p>
                      <a:pPr rtl="0" fontAlgn="t" latinLnBrk="0"/>
                      <a:r>
                        <a:rPr lang="en-US" sz="2800" dirty="0">
                          <a:effectLst/>
                        </a:rPr>
                        <a:t>1. It attracts 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</a:rPr>
                        <a:t>many tourists</a:t>
                      </a:r>
                      <a:r>
                        <a:rPr lang="en-US" sz="2800" dirty="0">
                          <a:effectLst/>
                        </a:rPr>
                        <a:t> at the same time.</a:t>
                      </a:r>
                      <a:endParaRPr lang="en-US" sz="28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dirty="0">
                          <a:solidFill>
                            <a:srgbClr val="FF0066"/>
                          </a:solidFill>
                          <a:effectLst/>
                        </a:rPr>
                        <a:t> </a:t>
                      </a:r>
                      <a:endParaRPr lang="en-US" sz="4000" b="0" dirty="0">
                        <a:solidFill>
                          <a:srgbClr val="FF0066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</a:tr>
              <a:tr h="1490178">
                <a:tc>
                  <a:txBody>
                    <a:bodyPr/>
                    <a:lstStyle/>
                    <a:p>
                      <a:pPr rtl="0" fontAlgn="t" latinLnBrk="0"/>
                      <a:r>
                        <a:rPr lang="en-US" sz="2800" dirty="0">
                          <a:effectLst/>
                        </a:rPr>
                        <a:t>2. It stresses the active 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</a:rPr>
                        <a:t>role and specific actions of visitors </a:t>
                      </a:r>
                      <a:r>
                        <a:rPr lang="en-US" sz="2800" dirty="0">
                          <a:effectLst/>
                        </a:rPr>
                        <a:t>in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saving the environment</a:t>
                      </a:r>
                      <a:r>
                        <a:rPr lang="en-US" sz="2800" dirty="0">
                          <a:effectLst/>
                        </a:rPr>
                        <a:t>. </a:t>
                      </a:r>
                      <a:endParaRPr lang="en-US" sz="28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effectLst/>
                        </a:rPr>
                        <a:t> 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  <a:endParaRPr lang="en-US" b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  <a:endParaRPr lang="en-US" b="0">
                        <a:effectLst/>
                      </a:endParaRPr>
                    </a:p>
                  </a:txBody>
                  <a:tcPr/>
                </a:tc>
              </a:tr>
              <a:tr h="1393215">
                <a:tc>
                  <a:txBody>
                    <a:bodyPr/>
                    <a:lstStyle/>
                    <a:p>
                      <a:pPr rtl="0" fontAlgn="t" latinLnBrk="0"/>
                      <a:r>
                        <a:rPr lang="en-US" sz="2800" dirty="0">
                          <a:effectLst/>
                        </a:rPr>
                        <a:t>3. It stresses the role of the 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</a:rPr>
                        <a:t>whole tourist industry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  <a:endParaRPr lang="en-US" b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3535" y="252901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66"/>
                </a:solidFill>
              </a:rPr>
              <a:t>√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0499124" y="37605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66"/>
                </a:solidFill>
              </a:rPr>
              <a:t>√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8855675" y="542049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66"/>
                </a:solidFill>
              </a:rPr>
              <a:t>√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518712" y="2814030"/>
            <a:ext cx="7199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C944C"/>
                </a:solidFill>
              </a:rPr>
              <a:t>Tens of thousands of people crowding the same places </a:t>
            </a:r>
          </a:p>
          <a:p>
            <a:r>
              <a:rPr lang="en-US" sz="2400" b="1" dirty="0" smtClean="0">
                <a:solidFill>
                  <a:srgbClr val="2C944C"/>
                </a:solidFill>
              </a:rPr>
              <a:t>at the same time of year</a:t>
            </a:r>
            <a:endParaRPr lang="en-US" sz="2400" b="1" dirty="0">
              <a:solidFill>
                <a:srgbClr val="2C944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6388" y="3938020"/>
            <a:ext cx="5433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C944C"/>
                </a:solidFill>
              </a:rPr>
              <a:t>Relating to specific actions of individuals,</a:t>
            </a:r>
          </a:p>
          <a:p>
            <a:r>
              <a:rPr lang="en-US" sz="2400" b="1" dirty="0" smtClean="0">
                <a:solidFill>
                  <a:srgbClr val="2C944C"/>
                </a:solidFill>
              </a:rPr>
              <a:t>businesses and communities</a:t>
            </a:r>
            <a:endParaRPr lang="en-US" sz="2400" b="1" dirty="0">
              <a:solidFill>
                <a:srgbClr val="2C944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6044" y="5248858"/>
            <a:ext cx="5619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C944C"/>
                </a:solidFill>
              </a:rPr>
              <a:t>Referring to actions of the tourist industry </a:t>
            </a:r>
          </a:p>
          <a:p>
            <a:r>
              <a:rPr lang="en-US" sz="2400" b="1" dirty="0" smtClean="0">
                <a:solidFill>
                  <a:srgbClr val="2C944C"/>
                </a:solidFill>
              </a:rPr>
              <a:t>as a whole</a:t>
            </a:r>
            <a:endParaRPr lang="en-US" sz="2400" b="1" dirty="0">
              <a:solidFill>
                <a:srgbClr val="2C9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35702" y="240753"/>
            <a:ext cx="2169184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latin typeface="OpenSans"/>
              </a:rPr>
              <a:t>Mass tourism</a:t>
            </a:r>
            <a:endParaRPr lang="en-US" alt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960108" y="4837800"/>
            <a:ext cx="9872648" cy="15081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- Avoid </a:t>
            </a:r>
            <a:r>
              <a:rPr lang="en-US" sz="2300" dirty="0">
                <a:solidFill>
                  <a:schemeClr val="tx1"/>
                </a:solidFill>
              </a:rPr>
              <a:t>mass tourism by putting together a trip off the beaten track. 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- Choose </a:t>
            </a:r>
            <a:r>
              <a:rPr lang="en-US" sz="2300" dirty="0">
                <a:solidFill>
                  <a:schemeClr val="tx1"/>
                </a:solidFill>
              </a:rPr>
              <a:t>locations that still receive few </a:t>
            </a:r>
            <a:r>
              <a:rPr lang="en-US" sz="2300" dirty="0" smtClean="0">
                <a:solidFill>
                  <a:schemeClr val="tx1"/>
                </a:solidFill>
              </a:rPr>
              <a:t>tourists </a:t>
            </a:r>
          </a:p>
          <a:p>
            <a:pPr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- Stay </a:t>
            </a:r>
            <a:r>
              <a:rPr lang="en-US" sz="2300" dirty="0">
                <a:solidFill>
                  <a:schemeClr val="tx1"/>
                </a:solidFill>
              </a:rPr>
              <a:t>at small-scale lodges and homestays 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- Eat </a:t>
            </a:r>
            <a:r>
              <a:rPr lang="en-US" sz="2300" dirty="0">
                <a:solidFill>
                  <a:schemeClr val="tx1"/>
                </a:solidFill>
              </a:rPr>
              <a:t>at locally owned restaurants and food trucks.</a:t>
            </a:r>
          </a:p>
        </p:txBody>
      </p:sp>
      <p:pic>
        <p:nvPicPr>
          <p:cNvPr id="2050" name="Picture 2" descr="Beach chaos threatens Europe as temperatures rise | C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89" y="862515"/>
            <a:ext cx="5722784" cy="38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5416"/>
            <a:ext cx="10972800" cy="469557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https://www.youtube.com/watch?v=XRXZON--</a:t>
            </a:r>
            <a:r>
              <a:rPr lang="en-US" sz="2400" dirty="0" smtClean="0">
                <a:hlinkClick r:id="rId2"/>
              </a:rPr>
              <a:t>Ang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864973"/>
            <a:ext cx="973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Watch the video and take notes some positive and negative impact of tourism on the environment.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323" y="2193702"/>
            <a:ext cx="3216361" cy="1868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53" y="2193702"/>
            <a:ext cx="3158696" cy="1170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12" y="4457961"/>
            <a:ext cx="2442004" cy="1593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323" y="4457961"/>
            <a:ext cx="3045483" cy="1324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9062" y="4457961"/>
            <a:ext cx="3694140" cy="920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5407" y="2193702"/>
            <a:ext cx="2901450" cy="1386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449" y="1350721"/>
            <a:ext cx="2786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POSITIVE IMPACT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46" y="2606235"/>
            <a:ext cx="3572262" cy="1561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233" y="3750610"/>
            <a:ext cx="3551990" cy="1374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46" y="4437751"/>
            <a:ext cx="2855569" cy="878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233" y="802636"/>
            <a:ext cx="3822099" cy="1369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46" y="5586225"/>
            <a:ext cx="3679352" cy="730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518" y="5301841"/>
            <a:ext cx="4128316" cy="1015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993" y="2412744"/>
            <a:ext cx="3256521" cy="1160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5016" y="1276865"/>
            <a:ext cx="330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NEGATIVE IMPACT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1551" y="660303"/>
            <a:ext cx="10019731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Rockwell Condensed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  <a:p>
            <a:pPr>
              <a:spcAft>
                <a:spcPts val="0"/>
              </a:spcAft>
            </a:pPr>
            <a:endParaRPr lang="en-US" sz="4000" b="1" dirty="0" smtClean="0">
              <a:solidFill>
                <a:srgbClr val="FF0000"/>
              </a:solidFill>
              <a:latin typeface="Rockwell Condensed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Tx/>
              <a:buChar char="-"/>
            </a:pPr>
            <a:r>
              <a:rPr lang="en-US" sz="4000" b="1" dirty="0" smtClean="0">
                <a:solidFill>
                  <a:srgbClr val="FF0000"/>
                </a:solidFill>
                <a:latin typeface="Rockwell Condensed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how to ask for and give advice</a:t>
            </a:r>
          </a:p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Rockwell Condensed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practice them</a:t>
            </a:r>
          </a:p>
          <a:p>
            <a:pPr marL="571500" indent="-571500">
              <a:spcAft>
                <a:spcPts val="0"/>
              </a:spcAft>
              <a:buFontTx/>
              <a:buChar char="-"/>
            </a:pPr>
            <a:r>
              <a:rPr lang="en-US" sz="4000" b="1" dirty="0" smtClean="0">
                <a:solidFill>
                  <a:srgbClr val="FF0000"/>
                </a:solidFill>
                <a:latin typeface="Rockwell Condensed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the text again and distinguish the</a:t>
            </a:r>
          </a:p>
          <a:p>
            <a:pPr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Rockwell Condensed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Rockwell Condensed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of tourism.</a:t>
            </a:r>
          </a:p>
          <a:p>
            <a:pPr marL="571500" indent="-571500">
              <a:spcAft>
                <a:spcPts val="0"/>
              </a:spcAft>
              <a:buFontTx/>
              <a:buChar char="-"/>
            </a:pPr>
            <a:r>
              <a:rPr lang="en-US" sz="4000" b="1" dirty="0" smtClean="0">
                <a:solidFill>
                  <a:srgbClr val="FF0000"/>
                </a:solidFill>
                <a:latin typeface="Rockwell Condensed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“Looking back” and complete the</a:t>
            </a:r>
          </a:p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Rockwell Condensed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“Project” to present next period.</a:t>
            </a:r>
            <a:endParaRPr lang="en-US" sz="4000" b="1" dirty="0">
              <a:solidFill>
                <a:srgbClr val="FF0000"/>
              </a:solidFill>
              <a:effectLst/>
              <a:latin typeface="Rockwell Condensed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34" y="2141041"/>
            <a:ext cx="121211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/>
              <a:t>  </a:t>
            </a:r>
            <a:r>
              <a:rPr lang="en-US" sz="4000" dirty="0"/>
              <a:t/>
            </a:r>
            <a:br>
              <a:rPr lang="en-US" sz="4000" dirty="0"/>
            </a:br>
            <a:endParaRPr lang="en-US" sz="8800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01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ç¸éåç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69900"/>
            <a:ext cx="11366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am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6" y="358585"/>
            <a:ext cx="8373533" cy="628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32999" y="4885267"/>
            <a:ext cx="174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stressful exam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ước Du Hí: 'Làm vlog du lịch để thu hút khách đến quê hương' - VnExpress 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593124"/>
            <a:ext cx="8810359" cy="58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34792" y="1454558"/>
            <a:ext cx="38474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</a:rPr>
              <a:t>what clothes to wear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2470" y="2415978"/>
            <a:ext cx="43695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</a:rPr>
              <a:t>what equipment to bring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8062" y="3377398"/>
            <a:ext cx="36867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</a:rPr>
              <a:t>what activities to do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062" y="4459117"/>
            <a:ext cx="35223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</a:rPr>
              <a:t>what/where to eat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0890" y="198287"/>
            <a:ext cx="82008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kinds  of advice do you need before a tour/trip?</a:t>
            </a:r>
          </a:p>
        </p:txBody>
      </p:sp>
    </p:spTree>
    <p:extLst>
      <p:ext uri="{BB962C8B-B14F-4D97-AF65-F5344CB8AC3E}">
        <p14:creationId xmlns:p14="http://schemas.microsoft.com/office/powerpoint/2010/main" val="29823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781176" y="1003301"/>
            <a:ext cx="1819275" cy="822305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89803" dir="2700000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VNI-Zap" pitchFamily="2" charset="0"/>
              </a:rPr>
              <a:t>Unit </a:t>
            </a:r>
            <a:endParaRPr lang="en-US" sz="4400" b="1" dirty="0">
              <a:solidFill>
                <a:srgbClr val="0000FF"/>
              </a:solidFill>
              <a:latin typeface="VNI-Zap" pitchFamily="2" charset="0"/>
            </a:endParaRPr>
          </a:p>
        </p:txBody>
      </p:sp>
      <p:sp>
        <p:nvSpPr>
          <p:cNvPr id="37891" name="Oval 3" descr="Dashed horizontal"/>
          <p:cNvSpPr>
            <a:spLocks noChangeArrowheads="1"/>
          </p:cNvSpPr>
          <p:nvPr/>
        </p:nvSpPr>
        <p:spPr bwMode="auto">
          <a:xfrm>
            <a:off x="1691149" y="1117601"/>
            <a:ext cx="1956928" cy="735747"/>
          </a:xfrm>
          <a:prstGeom prst="ellipse">
            <a:avLst/>
          </a:prstGeom>
          <a:pattFill prst="dashHorz">
            <a:fgClr>
              <a:srgbClr val="FFFF00"/>
            </a:fgClr>
            <a:bgClr>
              <a:srgbClr val="00CC99"/>
            </a:bgClr>
          </a:pattFill>
          <a:ln w="9525">
            <a:solidFill>
              <a:srgbClr val="0066FF"/>
            </a:solidFill>
            <a:round/>
            <a:headEnd/>
            <a:tailEnd/>
          </a:ln>
          <a:effectLst>
            <a:outerShdw dist="89803" dir="2700000" algn="ctr" rotWithShape="0">
              <a:schemeClr val="folHlink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  <a:latin typeface=".VnAristote" pitchFamily="34" charset="0"/>
              </a:rPr>
              <a:t>Unit  </a:t>
            </a:r>
            <a:r>
              <a:rPr lang="en-US" sz="2800" b="1" dirty="0" smtClean="0">
                <a:solidFill>
                  <a:srgbClr val="CC3300"/>
                </a:solidFill>
                <a:latin typeface=".VnAristote" pitchFamily="34" charset="0"/>
              </a:rPr>
              <a:t>10</a:t>
            </a:r>
            <a:endParaRPr lang="en-US" sz="4000" b="1" dirty="0">
              <a:solidFill>
                <a:srgbClr val="CC3300"/>
              </a:solidFill>
              <a:latin typeface=".VnAristote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889001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93" name="WordArt 5">
            <a:hlinkClick r:id="rId2" action="ppaction://hlinkpres?slideindex=1&amp;slidetitle=Slide 1"/>
          </p:cNvPr>
          <p:cNvSpPr>
            <a:spLocks noChangeArrowheads="1" noChangeShapeType="1" noTextEdit="1"/>
          </p:cNvSpPr>
          <p:nvPr/>
        </p:nvSpPr>
        <p:spPr bwMode="auto">
          <a:xfrm>
            <a:off x="3851275" y="971550"/>
            <a:ext cx="624840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Broad" pitchFamily="2" charset="0"/>
              </a:rPr>
              <a:t>ECOTOURISM</a:t>
            </a:r>
            <a:endParaRPr lang="en-US" sz="3600" kern="10" dirty="0">
              <a:ln w="12700">
                <a:solidFill>
                  <a:srgbClr val="A50021"/>
                </a:solidFill>
                <a:round/>
                <a:headEnd/>
                <a:tailEnd/>
              </a:ln>
              <a:solidFill>
                <a:srgbClr val="FFFF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Broad" pitchFamily="2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72000" y="1466850"/>
            <a:ext cx="518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.VnBlack" pitchFamily="34" charset="0"/>
              </a:rPr>
              <a:t>Lesson </a:t>
            </a:r>
            <a:r>
              <a:rPr lang="en-US" sz="2000" b="1" dirty="0" smtClean="0">
                <a:solidFill>
                  <a:srgbClr val="FF0000"/>
                </a:solidFill>
                <a:latin typeface=".VnBlack" pitchFamily="34" charset="0"/>
              </a:rPr>
              <a:t>7: Communication &amp; Culture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.VnBlack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.VnBlack" pitchFamily="34" charset="0"/>
              </a:rPr>
              <a:t>(page </a:t>
            </a:r>
            <a:r>
              <a:rPr lang="en-US" sz="2000" b="1" dirty="0" smtClean="0">
                <a:solidFill>
                  <a:srgbClr val="FF0000"/>
                </a:solidFill>
                <a:latin typeface=".VnBlack" pitchFamily="34" charset="0"/>
              </a:rPr>
              <a:t>117)</a:t>
            </a:r>
            <a:endParaRPr lang="en-US" sz="20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683934"/>
            <a:ext cx="6415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I. EVERYDAY ENGLISH</a:t>
            </a:r>
            <a:r>
              <a:rPr lang="en-US" sz="3600" dirty="0" smtClean="0"/>
              <a:t>: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ASKING FOR AND GIVING ADVICE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9" y="4114684"/>
            <a:ext cx="92722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Task 1.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Listen to a conversation between a woman and a tour guide.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Fill in each gap with ONE word you hear.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Then practice it with your partner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3" grpId="0" animBg="1"/>
      <p:bldP spid="37894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4465" y="362635"/>
            <a:ext cx="9906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www.sachmem.vn/trial/books/293/exercises/48952/169?type=teacher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24465" y="1024467"/>
            <a:ext cx="104563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Woman: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me. What do you think we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)…….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wear tomorrow?</a:t>
            </a:r>
          </a:p>
          <a:p>
            <a:pPr algn="just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Guide:</a:t>
            </a:r>
            <a:r>
              <a:rPr lang="en-US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it may be windy on the beach, so if I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)………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you, I would bring some warm clothes.</a:t>
            </a:r>
          </a:p>
          <a:p>
            <a:pPr algn="just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Woman: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Thanks. And my friend is interested in diving.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(3)………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he bring his equipment?</a:t>
            </a:r>
          </a:p>
          <a:p>
            <a:pPr algn="just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Guide:</a:t>
            </a:r>
            <a:r>
              <a:rPr lang="en-US" sz="3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think that would be a good idea because the sea will probably be rough tomorrow. I’d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(4)………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surfing instead. People can rent surfboards and wetsuits at the beach shop.</a:t>
            </a:r>
          </a:p>
          <a:p>
            <a:pPr algn="just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Woman: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a great idea.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                     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task 1.mp3</a:t>
            </a:r>
            <a:endParaRPr lang="en-US" sz="32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772" y="231604"/>
            <a:ext cx="1505464" cy="100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30860"/>
            <a:ext cx="1104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Practice with your partner: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5" y="1600200"/>
            <a:ext cx="1157335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7099" y="203084"/>
            <a:ext cx="10583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Task 2.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Work in pairs. Make similar conversations asking for and giving advice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 about trips. Use the expressions below to help you: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2634"/>
              </p:ext>
            </p:extLst>
          </p:nvPr>
        </p:nvGraphicFramePr>
        <p:xfrm>
          <a:off x="1092200" y="1600200"/>
          <a:ext cx="10223500" cy="48432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11750"/>
                <a:gridCol w="5111750"/>
              </a:tblGrid>
              <a:tr h="22198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Useful expressions</a:t>
                      </a:r>
                    </a:p>
                  </a:txBody>
                  <a:tcPr marL="19856" marR="19856" marT="3773" marB="377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2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Asking for advice</a:t>
                      </a:r>
                    </a:p>
                  </a:txBody>
                  <a:tcPr marL="19856" marR="19856" marT="3773" marB="377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Giving advice</a:t>
                      </a:r>
                    </a:p>
                  </a:txBody>
                  <a:tcPr marL="19856" marR="19856" marT="3773" marB="3773"/>
                </a:tc>
              </a:tr>
              <a:tr h="3974762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you help me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(with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))?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have a problem and I need your help / advice.</a:t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I (do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)?</a:t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think I should (do / bring...)?</a:t>
                      </a:r>
                    </a:p>
                  </a:txBody>
                  <a:tcPr marL="19856" marR="19856" marT="3773" marB="377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should / ought to / had better (do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 / It’ll be a good idea (to 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I were you, I would (do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about / How about (doing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)?</a:t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don’t you (do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)?</a:t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I’d recommend (doing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19856" marR="19856" marT="3773" marB="377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0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324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Destinations in </a:t>
            </a:r>
            <a:r>
              <a:rPr lang="en-US" b="1" dirty="0" err="1" smtClean="0">
                <a:solidFill>
                  <a:srgbClr val="0000FF"/>
                </a:solidFill>
              </a:rPr>
              <a:t>Binh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Dinh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ẩm nang Du lịch KỲ CO 2024 từ A-Z: lưu trú, ăn chơi, đặc sản...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9" y="949443"/>
            <a:ext cx="4490565" cy="268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eck-in cầu tre vượt đầm Trà Ổ - Báo điện tử Bình Đị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85467"/>
            <a:ext cx="4853311" cy="26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00" y="3908509"/>
            <a:ext cx="4490565" cy="2727925"/>
          </a:xfrm>
          <a:prstGeom prst="rect">
            <a:avLst/>
          </a:prstGeom>
        </p:spPr>
      </p:pic>
      <p:pic>
        <p:nvPicPr>
          <p:cNvPr id="1030" name="Picture 6" descr="Tour Quy Nhơn: Cồn Chim Tuy Phước 1 ngày giá r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8507"/>
            <a:ext cx="4853311" cy="27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our Hà Nội Quy Nhơn Kỳ Co Eo Gió giá tốt nhất ❷⓿❷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2" y="802793"/>
            <a:ext cx="4770497" cy="29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02302" y="1770353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KY CO BEACH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Review Đầm Trà Ổ | Phù Mỹ - Bình Định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t="13347" r="361" b="13436"/>
          <a:stretch/>
        </p:blipFill>
        <p:spPr bwMode="auto">
          <a:xfrm>
            <a:off x="6038335" y="802794"/>
            <a:ext cx="5403808" cy="29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53068" y="1247133"/>
            <a:ext cx="250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 O LAGOON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6" descr="Tour Bình Định 1 ngày khám phá Tây Sơn Hầm Hô khởi hành Từ Quy Nhơ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0" y="3908507"/>
            <a:ext cx="4908567" cy="27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3425" y="4458616"/>
            <a:ext cx="4483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HAM HO ECOTOURISM AREA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8" descr="Du lịch Cồn Chim Quy Nhơn - Nét độc đáo trên Đầm Thị Nại - Thích Tou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83" y="3908507"/>
            <a:ext cx="5387332" cy="27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90140" y="5538769"/>
            <a:ext cx="4747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 CHIM ECOTOURSIM AREA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420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Make a similar conversation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122" name="Picture 2" descr="Phước Du Hí: 'Làm vlog du lịch để thu hút khách đến quê hương' - VnExpress 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07" y="1054443"/>
            <a:ext cx="3781168" cy="50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460" y="2372497"/>
            <a:ext cx="7204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visit ……………………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help me with some information about ………..?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I wear and bring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I should bring my camera?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53082" y="5338120"/>
            <a:ext cx="6878594" cy="1112108"/>
          </a:xfrm>
          <a:prstGeom prst="wedgeRectCallout">
            <a:avLst>
              <a:gd name="adj1" fmla="val 86323"/>
              <a:gd name="adj2" fmla="val -23518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is a beautiful natural beach in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here, you can ….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you should bring ….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Tour Hà Nội Quy Nhơn Kỳ Co Eo Gió giá tốt nhất ❷⓿❷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27" y="1054443"/>
            <a:ext cx="2595708" cy="16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35&quot;&gt;&lt;/object&gt;&lt;object type=&quot;2&quot; unique_id=&quot;10036&quot;&gt;&lt;object type=&quot;3&quot; unique_id=&quot;10037&quot;&gt;&lt;property id=&quot;20148&quot; value=&quot;5&quot;/&gt;&lt;property id=&quot;20300&quot; value=&quot;Slide 1&quot;/&gt;&lt;property id=&quot;20307&quot; value=&quot;295&quot;/&gt;&lt;/object&gt;&lt;object type=&quot;3&quot; unique_id=&quot;10038&quot;&gt;&lt;property id=&quot;20148&quot; value=&quot;5&quot;/&gt;&lt;property id=&quot;20300&quot; value=&quot;Slide 2&quot;/&gt;&lt;property id=&quot;20307&quot; value=&quot;296&quot;/&gt;&lt;/object&gt;&lt;object type=&quot;3&quot; unique_id=&quot;10039&quot;&gt;&lt;property id=&quot;20148&quot; value=&quot;5&quot;/&gt;&lt;property id=&quot;20300&quot; value=&quot;Slide 3&quot;/&gt;&lt;property id=&quot;20307&quot; value=&quot;297&quot;/&gt;&lt;/object&gt;&lt;object type=&quot;3&quot; unique_id=&quot;10040&quot;&gt;&lt;property id=&quot;20148&quot; value=&quot;5&quot;/&gt;&lt;property id=&quot;20300&quot; value=&quot;Slide 4&quot;/&gt;&lt;property id=&quot;20307&quot; value=&quot;298&quot;/&gt;&lt;/object&gt;&lt;object type=&quot;3&quot; unique_id=&quot;10041&quot;&gt;&lt;property id=&quot;20148&quot; value=&quot;5&quot;/&gt;&lt;property id=&quot;20300&quot; value=&quot;Slide 5&quot;/&gt;&lt;property id=&quot;20307&quot; value=&quot;267&quot;/&gt;&lt;/object&gt;&lt;object type=&quot;3&quot; unique_id=&quot;10042&quot;&gt;&lt;property id=&quot;20148&quot; value=&quot;5&quot;/&gt;&lt;property id=&quot;20300&quot; value=&quot;Slide 6&quot;/&gt;&lt;property id=&quot;20307&quot; value=&quot;294&quot;/&gt;&lt;/object&gt;&lt;object type=&quot;3&quot; unique_id=&quot;10043&quot;&gt;&lt;property id=&quot;20148&quot; value=&quot;5&quot;/&gt;&lt;property id=&quot;20300&quot; value=&quot;Slide 7&quot;/&gt;&lt;property id=&quot;20307&quot; value=&quot;300&quot;/&gt;&lt;/object&gt;&lt;object type=&quot;3&quot; unique_id=&quot;10044&quot;&gt;&lt;property id=&quot;20148&quot; value=&quot;5&quot;/&gt;&lt;property id=&quot;20300&quot; value=&quot;Slide 8&quot;/&gt;&lt;property id=&quot;20307&quot; value=&quot;301&quot;/&gt;&lt;/object&gt;&lt;object type=&quot;3&quot; unique_id=&quot;10045&quot;&gt;&lt;property id=&quot;20148&quot; value=&quot;5&quot;/&gt;&lt;property id=&quot;20300&quot; value=&quot;Slide 9&quot;/&gt;&lt;property id=&quot;20307&quot; value=&quot;302&quot;/&gt;&lt;/object&gt;&lt;object type=&quot;3&quot; unique_id=&quot;10046&quot;&gt;&lt;property id=&quot;20148&quot; value=&quot;5&quot;/&gt;&lt;property id=&quot;20300&quot; value=&quot;Slide 10&quot;/&gt;&lt;property id=&quot;20307&quot; value=&quot;283&quot;/&gt;&lt;/object&gt;&lt;object type=&quot;3&quot; unique_id=&quot;10047&quot;&gt;&lt;property id=&quot;20148&quot; value=&quot;5&quot;/&gt;&lt;property id=&quot;20300&quot; value=&quot;Slide 11&quot;/&gt;&lt;property id=&quot;20307&quot; value=&quot;303&quot;/&gt;&lt;/object&gt;&lt;object type=&quot;3&quot; unique_id=&quot;10048&quot;&gt;&lt;property id=&quot;20148&quot; value=&quot;5&quot;/&gt;&lt;property id=&quot;20300&quot; value=&quot;Slide 12&quot;/&gt;&lt;property id=&quot;20307&quot; value=&quot;304&quot;/&gt;&lt;/object&gt;&lt;object type=&quot;3&quot; unique_id=&quot;10049&quot;&gt;&lt;property id=&quot;20148&quot; value=&quot;5&quot;/&gt;&lt;property id=&quot;20300&quot; value=&quot;Slide 13&quot;/&gt;&lt;property id=&quot;20307&quot; value=&quot;274&quot;/&gt;&lt;/object&gt;&lt;object type=&quot;3&quot; unique_id=&quot;10050&quot;&gt;&lt;property id=&quot;20148&quot; value=&quot;5&quot;/&gt;&lt;property id=&quot;20300&quot; value=&quot;Slide 14&quot;/&gt;&lt;property id=&quot;20307&quot; value=&quot;278&quot;/&gt;&lt;/object&gt;&lt;object type=&quot;3&quot; unique_id=&quot;10051&quot;&gt;&lt;property id=&quot;20148&quot; value=&quot;5&quot;/&gt;&lt;property id=&quot;20300&quot; value=&quot;Slide 15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2592</TotalTime>
  <Words>624</Words>
  <Application>Microsoft Office PowerPoint</Application>
  <PresentationFormat>Widescreen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.VnAristote</vt:lpstr>
      <vt:lpstr>.VnBlack</vt:lpstr>
      <vt:lpstr>.VnRevue</vt:lpstr>
      <vt:lpstr>Arial</vt:lpstr>
      <vt:lpstr>Arial Black</vt:lpstr>
      <vt:lpstr>Calibri</vt:lpstr>
      <vt:lpstr>Georgia</vt:lpstr>
      <vt:lpstr>OpenSans</vt:lpstr>
      <vt:lpstr>Rockwell Condensed</vt:lpstr>
      <vt:lpstr>Symbol</vt:lpstr>
      <vt:lpstr>Times New Roman</vt:lpstr>
      <vt:lpstr>Trebuchet MS</vt:lpstr>
      <vt:lpstr>VNI-Broad</vt:lpstr>
      <vt:lpstr>VNI-Zap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your partner:</vt:lpstr>
      <vt:lpstr>PowerPoint Presentation</vt:lpstr>
      <vt:lpstr>Destinations in Binh Dinh</vt:lpstr>
      <vt:lpstr>Make a similar conversation:</vt:lpstr>
      <vt:lpstr>Suggested answer:</vt:lpstr>
      <vt:lpstr>PowerPoint Presentation</vt:lpstr>
      <vt:lpstr>PRE-READING QUESTION:</vt:lpstr>
      <vt:lpstr>PowerPoint Presentation</vt:lpstr>
      <vt:lpstr>PowerPoint Presentation</vt:lpstr>
      <vt:lpstr>PowerPoint Presentation</vt:lpstr>
      <vt:lpstr>https://www.youtube.com/watch?v=XRXZON--Ang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Cpn63TNH</dc:creator>
  <cp:lastModifiedBy>Administrator</cp:lastModifiedBy>
  <cp:revision>241</cp:revision>
  <dcterms:created xsi:type="dcterms:W3CDTF">2018-04-03T07:21:18Z</dcterms:created>
  <dcterms:modified xsi:type="dcterms:W3CDTF">2024-05-06T23:51:14Z</dcterms:modified>
</cp:coreProperties>
</file>