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9"/>
  </p:notesMasterIdLst>
  <p:sldIdLst>
    <p:sldId id="1335" r:id="rId2"/>
    <p:sldId id="1309" r:id="rId3"/>
    <p:sldId id="1165" r:id="rId4"/>
    <p:sldId id="948" r:id="rId5"/>
    <p:sldId id="1336" r:id="rId6"/>
    <p:sldId id="1332" r:id="rId7"/>
    <p:sldId id="1276" r:id="rId8"/>
    <p:sldId id="1333" r:id="rId9"/>
    <p:sldId id="1311" r:id="rId10"/>
    <p:sldId id="1312" r:id="rId11"/>
    <p:sldId id="1313" r:id="rId12"/>
    <p:sldId id="1314" r:id="rId13"/>
    <p:sldId id="1317" r:id="rId14"/>
    <p:sldId id="1318" r:id="rId15"/>
    <p:sldId id="1319" r:id="rId16"/>
    <p:sldId id="1320" r:id="rId17"/>
    <p:sldId id="1334" r:id="rId18"/>
    <p:sldId id="1321" r:id="rId19"/>
    <p:sldId id="1322" r:id="rId20"/>
    <p:sldId id="1325" r:id="rId21"/>
    <p:sldId id="1326" r:id="rId22"/>
    <p:sldId id="1327" r:id="rId23"/>
    <p:sldId id="1328" r:id="rId24"/>
    <p:sldId id="1329" r:id="rId25"/>
    <p:sldId id="1330" r:id="rId26"/>
    <p:sldId id="1331" r:id="rId27"/>
    <p:sldId id="132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FFFFFF"/>
    <a:srgbClr val="0000CC"/>
    <a:srgbClr val="FFFF00"/>
    <a:srgbClr val="009900"/>
    <a:srgbClr val="006600"/>
    <a:srgbClr val="3333FF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2109" autoAdjust="0"/>
  </p:normalViewPr>
  <p:slideViewPr>
    <p:cSldViewPr>
      <p:cViewPr>
        <p:scale>
          <a:sx n="75" d="100"/>
          <a:sy n="75" d="100"/>
        </p:scale>
        <p:origin x="-522" y="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AED22-7A29-4A9E-B8EC-A32B4889A174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15DA6-C5A1-4164-8FBC-E4B0D1B4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3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0951B6A-88F5-4A0A-8784-CC211F7B3F52}" type="slidenum">
              <a:rPr lang="vi-VN" altLang="vi-VN" sz="1200">
                <a:cs typeface="Arial" panose="020B0604020202020204" pitchFamily="34" charset="0"/>
              </a:rPr>
              <a:pPr/>
              <a:t>27</a:t>
            </a:fld>
            <a:endParaRPr lang="vi-VN" altLang="vi-VN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4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7FAA9-0797-459A-9DDC-60AF31E58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875974-2CCF-4A28-9DE5-C32BEC3E4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F8F5FF-506E-4093-88E4-B6335DFC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ECB38B-AEBD-499C-AE7B-5F6085F6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F8A1FD-F559-44C6-9C31-56C1B1BC0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41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46C5B-19CD-41D1-9132-4B557BDE5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EA42BF-3120-4E76-884E-0CEC68192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564130-D43C-4C8C-A12F-3DE1D2098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259756-8432-4456-88F5-6345E305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978EF2-FDDE-41E0-9ECA-20FA235B4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88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6EAB19A-A275-4334-BBD8-852322B71F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466FD98-FFBC-4F1B-BCE7-1F21202BA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30E5B2-D5F2-443F-BA61-0F871C6A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3AD875-7D32-4D5F-A51B-F8694B31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60F68A-15C9-4184-9377-52EEABB4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7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258939-70BC-40D1-852F-4B22446DB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B4CD1E-A1B4-4A03-B224-33D828934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BCF2DA-1CD5-433D-8597-AD8A0A55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CAD618-837E-4107-AE34-36BB1D98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C747F4-25AF-4FFF-81AB-FAFC091C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55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9E61F-6057-47E9-A50C-B41118FF2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F20EAC-53FA-4099-A1B5-9B68AA856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4FE59E-42BB-431F-B6DD-E7837926D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778F29-8DAD-4F66-9A9F-07BF23F3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24F01A-1056-4DDB-85AB-180AEEA14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38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5EDF39-ABF5-446D-BAAB-4D564D4F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F32148-B6EE-49B6-9897-890CA65F3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99BE846-7945-4CBD-996F-CD7AECDC6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D7488A-DC32-4854-92FA-E1C67D4D7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3EB1F2-1F80-4C49-ACC5-D166A8E4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3158AA-AED6-4347-8E80-69F1CA77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671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46516C-30DF-425E-94E5-3D9DCF47E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FF750B-417B-41E3-920A-DA318CAB2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DE2D2E-3395-432D-B6CC-A44212910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0728D25-7F46-4AF7-A948-2E1ACE114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C7B626C-C118-465A-A34B-482EF3680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7C7E667-D97F-4B74-A5F8-3D3F775E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F10FA65-DB34-4462-8479-733096EA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8B1572C-B771-4677-BC85-6BFCACCE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77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75350B-39AB-44BC-A510-71F23373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986D1C-A2CD-40AE-A45A-6F397346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AC07C9-B8D9-45A8-99FC-2AC9ED73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D5A4D27-9D6C-4811-8F2D-6712C855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897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52FFB9D-1CF4-446E-8DFD-DC02C2D5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608C77E-9C22-43AA-B179-0C3C6947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04FACC6-65C2-4A6A-937D-AF68F54A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9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CE74D6-7A89-4C06-9A1B-662FAAC0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FFECAD-3DE0-4C62-8BB1-F01CA5C9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23EE00-159F-4D36-B948-F6C6C6162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EB7696-0AAA-4E5A-89B9-FE591AB80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5AE5D0-34CD-413E-BD2E-091DF24A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88E662-FEDD-47BA-BEA8-E108B936B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06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983A6-3DB1-45B6-8B85-998A932E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01F2E7C-EF7E-4C6E-ADE8-B2F30A917F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A8E69C-7FAF-4C20-A3B4-D7945CE2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E374EA-1756-4EAA-BFC5-D0F7B61E3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FB0CC2F-DB2A-4976-9DC1-7C1DBF46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8B8417-9F8B-4609-8B23-ACF9B086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29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2A905A1-B0BA-40AD-A229-2828D5B6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2CDACB-D038-441F-BFB0-50458B8D8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1176A6-B0E3-41CC-B3B6-1822956F2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1F2AA0-E0A1-4E3F-A3AE-A9D779EB9B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B959DA-681D-4127-AE60-01C4F3E9C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81DF2-B961-4A43-8B93-FE9979AA9A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48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8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1.png"/><Relationship Id="rId5" Type="http://schemas.openxmlformats.org/officeDocument/2006/relationships/image" Target="../media/image360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0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microsoft.com/office/2007/relationships/hdphoto" Target="../media/hdphoto3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6.wdp"/><Relationship Id="rId4" Type="http://schemas.openxmlformats.org/officeDocument/2006/relationships/image" Target="../media/image31.png"/><Relationship Id="rId9" Type="http://schemas.openxmlformats.org/officeDocument/2006/relationships/image" Target="../media/image2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6.png"/><Relationship Id="rId7" Type="http://schemas.openxmlformats.org/officeDocument/2006/relationships/image" Target="../media/image3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41.png"/><Relationship Id="rId4" Type="http://schemas.openxmlformats.org/officeDocument/2006/relationships/image" Target="../media/image7.png"/><Relationship Id="rId9" Type="http://schemas.openxmlformats.org/officeDocument/2006/relationships/image" Target="../media/image390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3.wdp"/><Relationship Id="rId7" Type="http://schemas.openxmlformats.org/officeDocument/2006/relationships/image" Target="../media/image45.png"/><Relationship Id="rId12" Type="http://schemas.openxmlformats.org/officeDocument/2006/relationships/image" Target="../media/image4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microsoft.com/office/2007/relationships/hdphoto" Target="../media/hdphoto11.wdp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7.png"/><Relationship Id="rId7" Type="http://schemas.openxmlformats.org/officeDocument/2006/relationships/image" Target="../media/image5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3.bin"/><Relationship Id="rId3" Type="http://schemas.openxmlformats.org/officeDocument/2006/relationships/image" Target="../media/image6.png"/><Relationship Id="rId7" Type="http://schemas.openxmlformats.org/officeDocument/2006/relationships/image" Target="../media/image540.png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450.png"/><Relationship Id="rId10" Type="http://schemas.openxmlformats.org/officeDocument/2006/relationships/image" Target="../media/image57.png"/><Relationship Id="rId4" Type="http://schemas.openxmlformats.org/officeDocument/2006/relationships/image" Target="../media/image7.png"/><Relationship Id="rId9" Type="http://schemas.openxmlformats.org/officeDocument/2006/relationships/image" Target="../media/image9.png"/><Relationship Id="rId14" Type="http://schemas.openxmlformats.org/officeDocument/2006/relationships/image" Target="../media/image5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0.png"/><Relationship Id="rId3" Type="http://schemas.openxmlformats.org/officeDocument/2006/relationships/image" Target="../media/image7.png"/><Relationship Id="rId7" Type="http://schemas.openxmlformats.org/officeDocument/2006/relationships/image" Target="../media/image5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8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microsoft.com/office/2007/relationships/hdphoto" Target="../media/hdphoto3.wdp"/><Relationship Id="rId7" Type="http://schemas.openxmlformats.org/officeDocument/2006/relationships/image" Target="../media/image6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hyperlink" Target="Bai%2013%20-%20Tong%20hop%20va%20phan%20tich%20luc.%20Can%20bang%20luc.pptx#27. PowerPoint Presentation" TargetMode="External"/><Relationship Id="rId5" Type="http://schemas.microsoft.com/office/2007/relationships/hdphoto" Target="../media/hdphoto12.wdp"/><Relationship Id="rId10" Type="http://schemas.openxmlformats.org/officeDocument/2006/relationships/image" Target="../media/image66.png"/><Relationship Id="rId4" Type="http://schemas.openxmlformats.org/officeDocument/2006/relationships/image" Target="../media/image51.png"/><Relationship Id="rId9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Bai%2013%20-%20Tong%20hop%20va%20phan%20tich%20luc.%20Can%20bang%20luc.pptx#27. PowerPoint Presentatio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Bai%2013%20-%20Tong%20hop%20va%20phan%20tich%20luc.%20Can%20bang%20luc.pptx#27. PowerPoint Present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hyperlink" Target="Bai%2013%20-%20Tong%20hop%20va%20phan%20tich%20luc.%20Can%20bang%20luc.pptx#27. PowerPoint Presen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hyperlink" Target="Bai%2013%20-%20Tong%20hop%20va%20phan%20tich%20luc.%20Can%20bang%20luc.pptx#27. PowerPoint Presentation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hyperlink" Target="Bai%2013%20-%20Tong%20hop%20va%20phan%20tich%20luc.%20Can%20bang%20luc.pptx#27. PowerPoint Presentatio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Bai%2013%20-%20Tong%20hop%20va%20phan%20tich%20luc.%20Can%20bang%20luc.pptx#27. PowerPoint Presentatio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Bai%2013%20-%20Tong%20hop%20va%20phan%20tich%20luc.%20Can%20bang%20luc.pptx#27. PowerPoint Presen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15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image" Target="../media/image6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0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14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10" Type="http://schemas.openxmlformats.org/officeDocument/2006/relationships/image" Target="../media/image33.png"/><Relationship Id="rId4" Type="http://schemas.openxmlformats.org/officeDocument/2006/relationships/image" Target="../media/image7.png"/><Relationship Id="rId9" Type="http://schemas.openxmlformats.org/officeDocument/2006/relationships/image" Target="../media/image3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61.png"/><Relationship Id="rId3" Type="http://schemas.openxmlformats.org/officeDocument/2006/relationships/image" Target="../media/image8.png"/><Relationship Id="rId7" Type="http://schemas.openxmlformats.org/officeDocument/2006/relationships/image" Target="../media/image221.png"/><Relationship Id="rId12" Type="http://schemas.openxmlformats.org/officeDocument/2006/relationships/image" Target="../media/image350.png"/><Relationship Id="rId1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36.png"/><Relationship Id="rId5" Type="http://schemas.openxmlformats.org/officeDocument/2006/relationships/image" Target="../media/image6.png"/><Relationship Id="rId15" Type="http://schemas.openxmlformats.org/officeDocument/2006/relationships/image" Target="../media/image16.wmf"/><Relationship Id="rId10" Type="http://schemas.openxmlformats.org/officeDocument/2006/relationships/image" Target="../media/image35.png"/><Relationship Id="rId4" Type="http://schemas.openxmlformats.org/officeDocument/2006/relationships/image" Target="../media/image330.png"/><Relationship Id="rId9" Type="http://schemas.openxmlformats.org/officeDocument/2006/relationships/image" Target="../media/image320.png"/><Relationship Id="rId1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>
            <a:normAutofit fontScale="70000" lnSpcReduction="20000"/>
          </a:bodyPr>
          <a:lstStyle/>
          <a:p>
            <a:endParaRPr lang="en-US" sz="3000" b="1" dirty="0" smtClean="0">
              <a:solidFill>
                <a:srgbClr val="00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100" b="1" dirty="0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</a:t>
            </a:r>
            <a:r>
              <a:rPr lang="en-US" sz="51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VÀ ĐÀO TẠO BÌNH ĐỊNH</a:t>
            </a:r>
            <a:br>
              <a:rPr lang="en-US" sz="51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100" b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THPT SỐ 2 </a:t>
            </a:r>
            <a:r>
              <a:rPr lang="en-US" sz="5100" b="1" dirty="0" smtClean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 MỸ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LÝ - HÓA</a:t>
            </a:r>
          </a:p>
          <a:p>
            <a:r>
              <a:rPr lang="en-US" sz="2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19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5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en-US" sz="5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NGỌC LONG</a:t>
            </a:r>
            <a:endParaRPr lang="en-US" sz="5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600" dirty="0">
              <a:latin typeface=".VnAristote" panose="020B7200000000000000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0" y="1905000"/>
            <a:ext cx="314960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76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xmlns="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xmlns="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xmlns="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383307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29">
                <a:extLst>
                  <a:ext uri="{FF2B5EF4-FFF2-40B4-BE49-F238E27FC236}">
                    <a16:creationId xmlns:a16="http://schemas.microsoft.com/office/drawing/2014/main" xmlns="" id="{A0300333-C687-4848-8F80-51CDEBECBD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744" y="729713"/>
                <a:ext cx="10164080" cy="14026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</a:pP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1. Cho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lực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quy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F = 6 N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F = 8 N.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hợp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lực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F = 10 N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lực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bao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nhiêu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Vẽ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5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</a:t>
                </a:r>
                <a:r>
                  <a:rPr lang="en-US" sz="25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họa</a:t>
                </a:r>
                <a:endParaRPr lang="en-US" sz="2500" dirty="0">
                  <a:effectLst/>
                  <a:latin typeface="Arial" panose="020B0604020202020204" pitchFamily="34" charset="0"/>
                  <a:ea typeface="游明朝" panose="02020400000000000000" pitchFamily="18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 Box 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0300333-C687-4848-8F80-51CDEBECB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2744" y="729713"/>
                <a:ext cx="10164080" cy="1402692"/>
              </a:xfrm>
              <a:prstGeom prst="rect">
                <a:avLst/>
              </a:prstGeom>
              <a:blipFill rotWithShape="1">
                <a:blip r:embed="rId2"/>
                <a:stretch>
                  <a:fillRect l="-960" t="-3478" r="-1020" b="-95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xmlns="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4054346-99DE-3414-27A2-C17F8542D540}"/>
              </a:ext>
            </a:extLst>
          </p:cNvPr>
          <p:cNvGrpSpPr/>
          <p:nvPr/>
        </p:nvGrpSpPr>
        <p:grpSpPr>
          <a:xfrm>
            <a:off x="3342551" y="2177426"/>
            <a:ext cx="6907816" cy="3762192"/>
            <a:chOff x="3342551" y="2177426"/>
            <a:chExt cx="6907816" cy="3762192"/>
          </a:xfrm>
        </p:grpSpPr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xmlns="" id="{31C15FE9-12FA-6E2C-E21D-FF1EF7C1A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2551" y="3664805"/>
              <a:ext cx="719137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50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xmlns="" id="{644C175D-8CDC-0EF4-BEA2-09A30970F8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12470" y="4651620"/>
              <a:ext cx="1447006" cy="1147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0">
              <a:extLst>
                <a:ext uri="{FF2B5EF4-FFF2-40B4-BE49-F238E27FC236}">
                  <a16:creationId xmlns:a16="http://schemas.microsoft.com/office/drawing/2014/main" xmlns="" id="{432F472E-64B9-8BE4-EDD1-7FB008B9CC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0666" y="2729270"/>
              <a:ext cx="1649580" cy="3058103"/>
              <a:chOff x="811" y="1884"/>
              <a:chExt cx="1299" cy="2445"/>
            </a:xfrm>
          </p:grpSpPr>
          <p:sp>
            <p:nvSpPr>
              <p:cNvPr id="16" name="Line 11">
                <a:extLst>
                  <a:ext uri="{FF2B5EF4-FFF2-40B4-BE49-F238E27FC236}">
                    <a16:creationId xmlns:a16="http://schemas.microsoft.com/office/drawing/2014/main" xmlns="" id="{16A6A788-65DB-177F-D662-D7D7BCFCF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0" y="1884"/>
                <a:ext cx="1127" cy="913"/>
              </a:xfrm>
              <a:prstGeom prst="line">
                <a:avLst/>
              </a:prstGeom>
              <a:noFill/>
              <a:ln w="444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2">
                <a:extLst>
                  <a:ext uri="{FF2B5EF4-FFF2-40B4-BE49-F238E27FC236}">
                    <a16:creationId xmlns:a16="http://schemas.microsoft.com/office/drawing/2014/main" xmlns="" id="{D4D5F625-2129-FE16-A779-932026B32C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1" y="2797"/>
                <a:ext cx="1299" cy="1532"/>
              </a:xfrm>
              <a:prstGeom prst="line">
                <a:avLst/>
              </a:prstGeom>
              <a:noFill/>
              <a:ln w="444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Line 13">
              <a:extLst>
                <a:ext uri="{FF2B5EF4-FFF2-40B4-BE49-F238E27FC236}">
                  <a16:creationId xmlns:a16="http://schemas.microsoft.com/office/drawing/2014/main" xmlns="" id="{C29E2522-7F6E-E901-D7BD-CECFCEC6D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3256" y="2735461"/>
              <a:ext cx="1676220" cy="1916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xmlns="" id="{855A4FCC-C2A2-CF72-F643-031258A2A2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2096" y="3882780"/>
              <a:ext cx="3107380" cy="768840"/>
            </a:xfrm>
            <a:prstGeom prst="line">
              <a:avLst/>
            </a:prstGeom>
            <a:noFill/>
            <a:ln w="44450">
              <a:solidFill>
                <a:srgbClr val="FC260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5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bject 4">
                  <a:extLst>
                    <a:ext uri="{FF2B5EF4-FFF2-40B4-BE49-F238E27FC236}">
                      <a16:creationId xmlns:a16="http://schemas.microsoft.com/office/drawing/2014/main" xmlns="" id="{ACBB28DA-A18B-2703-CE52-7A28EEB11A33}"/>
                    </a:ext>
                  </a:extLst>
                </p:cNvPr>
                <p:cNvSpPr txBox="1"/>
                <p:nvPr/>
              </p:nvSpPr>
              <p:spPr bwMode="auto">
                <a:xfrm>
                  <a:off x="6614659" y="4267200"/>
                  <a:ext cx="3635708" cy="720725"/>
                </a:xfrm>
                <a:prstGeom prst="rect">
                  <a:avLst/>
                </a:prstGeom>
                <a:noFill/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3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groupCh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30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30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3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21" name="Object 4">
                  <a:extLst>
                    <a:ext uri="{FF2B5EF4-FFF2-40B4-BE49-F238E27FC236}">
                      <a16:creationId xmlns:a16="http://schemas.microsoft.com/office/drawing/2014/main" id="{ACBB28DA-A18B-2703-CE52-7A28EEB11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14659" y="4267200"/>
                  <a:ext cx="3635708" cy="72072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9415D617-289D-2D6F-67F2-972B0F8E3E36}"/>
                    </a:ext>
                  </a:extLst>
                </p:cNvPr>
                <p:cNvSpPr txBox="1"/>
                <p:nvPr/>
              </p:nvSpPr>
              <p:spPr>
                <a:xfrm>
                  <a:off x="6321366" y="5365230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415D617-289D-2D6F-67F2-972B0F8E3E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1366" y="5365230"/>
                  <a:ext cx="725214" cy="57438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 Box 21">
                  <a:extLst>
                    <a:ext uri="{FF2B5EF4-FFF2-40B4-BE49-F238E27FC236}">
                      <a16:creationId xmlns:a16="http://schemas.microsoft.com/office/drawing/2014/main" xmlns="" id="{A7C42B34-80C9-9B9D-2334-6691256FEF4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50578" y="2177426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 Box 21">
                  <a:extLst>
                    <a:ext uri="{FF2B5EF4-FFF2-40B4-BE49-F238E27FC236}">
                      <a16:creationId xmlns:a16="http://schemas.microsoft.com/office/drawing/2014/main" id="{A7C42B34-80C9-9B9D-2334-6691256FEF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50578" y="2177426"/>
                  <a:ext cx="615355" cy="63182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AD215850-A6D3-AA43-E0BC-9943C810879E}"/>
                </a:ext>
              </a:extLst>
            </p:cNvPr>
            <p:cNvSpPr txBox="1"/>
            <p:nvPr/>
          </p:nvSpPr>
          <p:spPr>
            <a:xfrm>
              <a:off x="4018442" y="4888176"/>
              <a:ext cx="100409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8 N </a:t>
              </a:r>
              <a:endParaRPr lang="en-US" sz="25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95B406BF-5235-92C6-4EAA-FE24D869A8AE}"/>
                </a:ext>
              </a:extLst>
            </p:cNvPr>
            <p:cNvSpPr txBox="1"/>
            <p:nvPr/>
          </p:nvSpPr>
          <p:spPr>
            <a:xfrm>
              <a:off x="3888829" y="2841371"/>
              <a:ext cx="100409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 N </a:t>
              </a:r>
              <a:endParaRPr lang="en-US" sz="25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7CA230C1-118C-D8F2-7684-634077ED06C8}"/>
                </a:ext>
              </a:extLst>
            </p:cNvPr>
            <p:cNvSpPr txBox="1"/>
            <p:nvPr/>
          </p:nvSpPr>
          <p:spPr>
            <a:xfrm>
              <a:off x="5293065" y="4411122"/>
              <a:ext cx="100409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5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 N </a:t>
              </a:r>
              <a:endParaRPr lang="en-US" sz="2500"/>
            </a:p>
          </p:txBody>
        </p:sp>
      </p:grpSp>
    </p:spTree>
    <p:extLst>
      <p:ext uri="{BB962C8B-B14F-4D97-AF65-F5344CB8AC3E}">
        <p14:creationId xmlns:p14="http://schemas.microsoft.com/office/powerpoint/2010/main" val="37264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xmlns="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xmlns="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xmlns="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838200" y="762000"/>
            <a:ext cx="10972800" cy="2785378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xmlns="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1528" y="762000"/>
            <a:ext cx="10344672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8 000 N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en-US" sz="25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marR="0" indent="-457200" algn="just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sz="25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500" dirty="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xmlns="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259AF13-5E7E-7F7F-1BD1-348DEAE99EA8}"/>
              </a:ext>
            </a:extLst>
          </p:cNvPr>
          <p:cNvGrpSpPr/>
          <p:nvPr/>
        </p:nvGrpSpPr>
        <p:grpSpPr>
          <a:xfrm>
            <a:off x="3886200" y="3587172"/>
            <a:ext cx="4876800" cy="3100775"/>
            <a:chOff x="6934200" y="3810000"/>
            <a:chExt cx="4876800" cy="31007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0E45D38-686A-9C7E-08D8-6C95C0F5988F}"/>
                </a:ext>
              </a:extLst>
            </p:cNvPr>
            <p:cNvSpPr/>
            <p:nvPr/>
          </p:nvSpPr>
          <p:spPr>
            <a:xfrm>
              <a:off x="6934200" y="3810000"/>
              <a:ext cx="4876800" cy="3100775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 descr="Diagram&#10;&#10;Description automatically generated">
              <a:extLst>
                <a:ext uri="{FF2B5EF4-FFF2-40B4-BE49-F238E27FC236}">
                  <a16:creationId xmlns:a16="http://schemas.microsoft.com/office/drawing/2014/main" xmlns="" id="{3F783B01-6C7C-E905-27E8-D9921D857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77" t="16417" b="16675"/>
            <a:stretch/>
          </p:blipFill>
          <p:spPr>
            <a:xfrm>
              <a:off x="9906000" y="4193272"/>
              <a:ext cx="1905000" cy="2229683"/>
            </a:xfrm>
            <a:prstGeom prst="rect">
              <a:avLst/>
            </a:prstGeom>
          </p:spPr>
        </p:pic>
        <p:pic>
          <p:nvPicPr>
            <p:cNvPr id="28" name="Picture 27" descr="Diagram&#10;&#10;Description automatically generated">
              <a:extLst>
                <a:ext uri="{FF2B5EF4-FFF2-40B4-BE49-F238E27FC236}">
                  <a16:creationId xmlns:a16="http://schemas.microsoft.com/office/drawing/2014/main" xmlns="" id="{A33EF672-AF42-AA82-CF4D-2E0D1FAAD3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968" b="62763"/>
            <a:stretch/>
          </p:blipFill>
          <p:spPr>
            <a:xfrm rot="21213743">
              <a:off x="7158758" y="4006912"/>
              <a:ext cx="1380546" cy="1249015"/>
            </a:xfrm>
            <a:prstGeom prst="rect">
              <a:avLst/>
            </a:prstGeom>
          </p:spPr>
        </p:pic>
        <p:pic>
          <p:nvPicPr>
            <p:cNvPr id="29" name="Picture 28" descr="Diagram&#10;&#10;Description automatically generated">
              <a:extLst>
                <a:ext uri="{FF2B5EF4-FFF2-40B4-BE49-F238E27FC236}">
                  <a16:creationId xmlns:a16="http://schemas.microsoft.com/office/drawing/2014/main" xmlns="" id="{ABAAD2C9-59F1-E922-361D-48C0AE72F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103" r="66129"/>
            <a:stretch/>
          </p:blipFill>
          <p:spPr>
            <a:xfrm>
              <a:off x="7205149" y="5606476"/>
              <a:ext cx="1569798" cy="1304299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D78BDA5D-D34B-1F6D-163F-D4CFD67D16D1}"/>
                </a:ext>
              </a:extLst>
            </p:cNvPr>
            <p:cNvCxnSpPr/>
            <p:nvPr/>
          </p:nvCxnSpPr>
          <p:spPr>
            <a:xfrm flipH="1" flipV="1">
              <a:off x="8286750" y="4904837"/>
              <a:ext cx="1638300" cy="60097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D1292AF8-D71E-56F1-5A2D-2D804A5B7B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3396" y="5513725"/>
              <a:ext cx="1696853" cy="60819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0301892-0901-EE9B-856D-F9F354D80CA9}"/>
              </a:ext>
            </a:extLst>
          </p:cNvPr>
          <p:cNvSpPr/>
          <p:nvPr/>
        </p:nvSpPr>
        <p:spPr>
          <a:xfrm rot="15008203">
            <a:off x="6588590" y="4943067"/>
            <a:ext cx="304800" cy="583240"/>
          </a:xfrm>
          <a:prstGeom prst="arc">
            <a:avLst>
              <a:gd name="adj1" fmla="val 15279342"/>
              <a:gd name="adj2" fmla="val 181641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4CBF9B4-240A-9A02-C44C-7D58A86DE678}"/>
              </a:ext>
            </a:extLst>
          </p:cNvPr>
          <p:cNvSpPr txBox="1"/>
          <p:nvPr/>
        </p:nvSpPr>
        <p:spPr>
          <a:xfrm>
            <a:off x="5748908" y="5024520"/>
            <a:ext cx="6130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/>
              <a:t>30</a:t>
            </a:r>
            <a:r>
              <a:rPr lang="en-US" sz="1500" baseline="30000"/>
              <a:t>0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564F6A5B-4C8F-64A9-DBFB-2E1A5C7BE3AD}"/>
              </a:ext>
            </a:extLst>
          </p:cNvPr>
          <p:cNvCxnSpPr>
            <a:cxnSpLocks/>
          </p:cNvCxnSpPr>
          <p:nvPr/>
        </p:nvCxnSpPr>
        <p:spPr>
          <a:xfrm flipH="1" flipV="1">
            <a:off x="6172200" y="4992268"/>
            <a:ext cx="704850" cy="29058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E93F806A-5AFF-56AA-9B09-F69DED67662C}"/>
              </a:ext>
            </a:extLst>
          </p:cNvPr>
          <p:cNvCxnSpPr>
            <a:cxnSpLocks/>
          </p:cNvCxnSpPr>
          <p:nvPr/>
        </p:nvCxnSpPr>
        <p:spPr>
          <a:xfrm flipH="1">
            <a:off x="6229142" y="5276863"/>
            <a:ext cx="636807" cy="25373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Line 13">
            <a:extLst>
              <a:ext uri="{FF2B5EF4-FFF2-40B4-BE49-F238E27FC236}">
                <a16:creationId xmlns:a16="http://schemas.microsoft.com/office/drawing/2014/main" xmlns="" id="{E168B150-47AA-42F2-D7B6-B06D2DF4B3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4654" y="4992267"/>
            <a:ext cx="615356" cy="25553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3">
            <a:extLst>
              <a:ext uri="{FF2B5EF4-FFF2-40B4-BE49-F238E27FC236}">
                <a16:creationId xmlns:a16="http://schemas.microsoft.com/office/drawing/2014/main" xmlns="" id="{FEFE0707-ACCD-33D2-D7EB-D1FA5AD1FF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8122" y="5255712"/>
            <a:ext cx="751020" cy="28279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244A13BF-036C-92AB-CB4B-233B27AC49C5}"/>
              </a:ext>
            </a:extLst>
          </p:cNvPr>
          <p:cNvCxnSpPr>
            <a:cxnSpLocks/>
          </p:cNvCxnSpPr>
          <p:nvPr/>
        </p:nvCxnSpPr>
        <p:spPr>
          <a:xfrm flipH="1" flipV="1">
            <a:off x="5491073" y="5259867"/>
            <a:ext cx="1385977" cy="4597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CBAE0115-190A-131F-B6A4-F4371719549C}"/>
                  </a:ext>
                </a:extLst>
              </p:cNvPr>
              <p:cNvSpPr txBox="1"/>
              <p:nvPr/>
            </p:nvSpPr>
            <p:spPr>
              <a:xfrm>
                <a:off x="5952108" y="5730418"/>
                <a:ext cx="725214" cy="574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25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5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5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5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lang="en-US" sz="25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BAE0115-190A-131F-B6A4-F43717195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108" y="5730418"/>
                <a:ext cx="725214" cy="574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21">
                <a:extLst>
                  <a:ext uri="{FF2B5EF4-FFF2-40B4-BE49-F238E27FC236}">
                    <a16:creationId xmlns:a16="http://schemas.microsoft.com/office/drawing/2014/main" xmlns="" id="{254E7F6E-02C7-1309-851C-F6A5B34484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21113" y="4218632"/>
                <a:ext cx="615355" cy="631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28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lang="en-US" altLang="en-US" sz="2500" dirty="0">
                  <a:solidFill>
                    <a:srgbClr val="FFFF0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 Box 21">
                <a:extLst>
                  <a:ext uri="{FF2B5EF4-FFF2-40B4-BE49-F238E27FC236}">
                    <a16:creationId xmlns:a16="http://schemas.microsoft.com/office/drawing/2014/main" id="{254E7F6E-02C7-1309-851C-F6A5B3448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1113" y="4218632"/>
                <a:ext cx="615355" cy="631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bject 4">
                <a:extLst>
                  <a:ext uri="{FF2B5EF4-FFF2-40B4-BE49-F238E27FC236}">
                    <a16:creationId xmlns:a16="http://schemas.microsoft.com/office/drawing/2014/main" xmlns="" id="{CE595A88-EE8F-8F68-E5BC-668A7A09B377}"/>
                  </a:ext>
                </a:extLst>
              </p:cNvPr>
              <p:cNvSpPr txBox="1"/>
              <p:nvPr/>
            </p:nvSpPr>
            <p:spPr bwMode="auto">
              <a:xfrm>
                <a:off x="4535168" y="4896710"/>
                <a:ext cx="751019" cy="720725"/>
              </a:xfrm>
              <a:prstGeom prst="rect">
                <a:avLst/>
              </a:prstGeom>
              <a:noFill/>
              <a:ln w="38100" cmpd="sng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52" name="Object 4">
                <a:extLst>
                  <a:ext uri="{FF2B5EF4-FFF2-40B4-BE49-F238E27FC236}">
                    <a16:creationId xmlns:a16="http://schemas.microsoft.com/office/drawing/2014/main" id="{CE595A88-EE8F-8F68-E5BC-668A7A09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35168" y="4896710"/>
                <a:ext cx="751019" cy="7207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 cmpd="sng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4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/>
      <p:bldP spid="47" grpId="0" animBg="1"/>
      <p:bldP spid="48" grpId="0" animBg="1"/>
      <p:bldP spid="50" grpId="0"/>
      <p:bldP spid="51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xmlns="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8" y="1152624"/>
            <a:ext cx="11575321" cy="153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3FA9DBC-BF95-4EC2-BFC4-109933DF35D2}"/>
              </a:ext>
            </a:extLst>
          </p:cNvPr>
          <p:cNvSpPr txBox="1"/>
          <p:nvPr/>
        </p:nvSpPr>
        <p:spPr>
          <a:xfrm>
            <a:off x="964898" y="1291259"/>
            <a:ext cx="1016030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yên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73C1F69-8E21-D8B6-BC86-7F16C76EEF7D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xmlns="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:a16="http://schemas.microsoft.com/office/drawing/2014/main" xmlns="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:a16="http://schemas.microsoft.com/office/drawing/2014/main" xmlns="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xmlns="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Các lực cân bằng và không cân bằng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:a16="http://schemas.microsoft.com/office/drawing/2014/main" xmlns="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23" y="632845"/>
            <a:ext cx="99089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1.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Các</a:t>
            </a: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lực</a:t>
            </a: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cân</a:t>
            </a: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bằng</a:t>
            </a:r>
            <a:endParaRPr lang="en-US" altLang="en-US" sz="2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AB8CA44-D416-5B39-A166-E2DF71DA4774}"/>
              </a:ext>
            </a:extLst>
          </p:cNvPr>
          <p:cNvGrpSpPr/>
          <p:nvPr/>
        </p:nvGrpSpPr>
        <p:grpSpPr>
          <a:xfrm>
            <a:off x="2971800" y="2743200"/>
            <a:ext cx="5381062" cy="890097"/>
            <a:chOff x="2971800" y="2643692"/>
            <a:chExt cx="5381062" cy="890097"/>
          </a:xfrm>
        </p:grpSpPr>
        <p:pic>
          <p:nvPicPr>
            <p:cNvPr id="22" name="Picture 21" descr="empty-red-rectangle">
              <a:extLst>
                <a:ext uri="{FF2B5EF4-FFF2-40B4-BE49-F238E27FC236}">
                  <a16:creationId xmlns:a16="http://schemas.microsoft.com/office/drawing/2014/main" xmlns="" id="{D83FF970-6EC2-C71A-735A-262F24285C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2643692"/>
              <a:ext cx="5381062" cy="890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bject 4">
                  <a:extLst>
                    <a:ext uri="{FF2B5EF4-FFF2-40B4-BE49-F238E27FC236}">
                      <a16:creationId xmlns:a16="http://schemas.microsoft.com/office/drawing/2014/main" xmlns="" id="{32444E98-BA98-3D8F-F3BA-ED0CA9EE4460}"/>
                    </a:ext>
                  </a:extLst>
                </p:cNvPr>
                <p:cNvSpPr txBox="1"/>
                <p:nvPr/>
              </p:nvSpPr>
              <p:spPr bwMode="auto">
                <a:xfrm>
                  <a:off x="3352799" y="2707825"/>
                  <a:ext cx="4809852" cy="601527"/>
                </a:xfrm>
                <a:prstGeom prst="rect">
                  <a:avLst/>
                </a:prstGeom>
                <a:noFill/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:pPr algn="ctr"/>
                  <a14:m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</m:oMath>
                  </a14:m>
                  <a:r>
                    <a:rPr lang="en-US" sz="3000" dirty="0"/>
                    <a:t> +</a:t>
                  </a:r>
                  <a14:m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groupChr>
                      <m:r>
                        <a:rPr lang="en-US" sz="3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+…</m:t>
                      </m: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/>
                            </m:rPr>
                            <a:rPr 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groupChr>
                    </m:oMath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23" name="Object 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32444E98-BA98-3D8F-F3BA-ED0CA9EE44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2799" y="2707825"/>
                  <a:ext cx="4809852" cy="60152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42424"/>
                  </a:stretch>
                </a:blipFill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Text Box 5">
            <a:extLst>
              <a:ext uri="{FF2B5EF4-FFF2-40B4-BE49-F238E27FC236}">
                <a16:creationId xmlns:a16="http://schemas.microsoft.com/office/drawing/2014/main" xmlns="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030" y="3733800"/>
            <a:ext cx="5734693" cy="461665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Điều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kiện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để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một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hệ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hai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lực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cân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bằng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?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36" y="4117032"/>
            <a:ext cx="44862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37242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3C5C4186-1B81-E63F-A5D8-41FF8B639B40}"/>
              </a:ext>
            </a:extLst>
          </p:cNvPr>
          <p:cNvSpPr txBox="1"/>
          <p:nvPr/>
        </p:nvSpPr>
        <p:spPr>
          <a:xfrm>
            <a:off x="5998874" y="5715000"/>
            <a:ext cx="451672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</a:t>
            </a:r>
            <a:r>
              <a:rPr lang="en-US" sz="25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Cùng</a:t>
            </a:r>
            <a:r>
              <a:rPr lang="en-US" sz="25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25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lớn</a:t>
            </a:r>
            <a:r>
              <a:rPr lang="en-US" sz="25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5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lang="en-US" sz="25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gược</a:t>
            </a:r>
            <a:r>
              <a:rPr lang="en-US" sz="25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chiều</a:t>
            </a:r>
            <a:endParaRPr lang="en-US" sz="2500" i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5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sz="25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Cùng</a:t>
            </a:r>
            <a:r>
              <a:rPr lang="en-US" sz="25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tác</a:t>
            </a:r>
            <a:r>
              <a:rPr lang="en-US" sz="25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dụng</a:t>
            </a:r>
            <a:r>
              <a:rPr lang="en-US" sz="25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vào</a:t>
            </a:r>
            <a:r>
              <a:rPr lang="en-US" sz="25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một</a:t>
            </a:r>
            <a:r>
              <a:rPr lang="en-US" sz="25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vật</a:t>
            </a:r>
            <a:endParaRPr 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3C5C4186-1B81-E63F-A5D8-41FF8B639B40}"/>
                  </a:ext>
                </a:extLst>
              </p:cNvPr>
              <p:cNvSpPr txBox="1"/>
              <p:nvPr/>
            </p:nvSpPr>
            <p:spPr>
              <a:xfrm>
                <a:off x="158196" y="5822950"/>
                <a:ext cx="5599529" cy="523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5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Hai</a:t>
                </a:r>
                <a:r>
                  <a:rPr lang="en-US" sz="25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lực</a:t>
                </a:r>
                <a:r>
                  <a:rPr lang="en-US" sz="25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500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5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5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5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500" baseline="-25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5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cân</a:t>
                </a:r>
                <a:r>
                  <a:rPr lang="en-US" sz="25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bằng</a:t>
                </a:r>
                <a:r>
                  <a:rPr lang="en-US" sz="2500" i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i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nhau</a:t>
                </a:r>
                <a:endParaRPr lang="en-US" sz="25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C5C4186-1B81-E63F-A5D8-41FF8B639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96" y="5822950"/>
                <a:ext cx="5599529" cy="523798"/>
              </a:xfrm>
              <a:prstGeom prst="rect">
                <a:avLst/>
              </a:prstGeom>
              <a:blipFill rotWithShape="1">
                <a:blip r:embed="rId9"/>
                <a:stretch>
                  <a:fillRect t="-1163" b="-25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3C5C4186-1B81-E63F-A5D8-41FF8B639B40}"/>
              </a:ext>
            </a:extLst>
          </p:cNvPr>
          <p:cNvSpPr txBox="1"/>
          <p:nvPr/>
        </p:nvSpPr>
        <p:spPr>
          <a:xfrm>
            <a:off x="877029" y="3639978"/>
            <a:ext cx="110417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Ví</a:t>
            </a:r>
            <a:r>
              <a:rPr lang="en-US" sz="25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dụ</a:t>
            </a:r>
            <a:r>
              <a:rPr lang="en-US" sz="25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40796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51" grpId="0" animBg="1"/>
      <p:bldP spid="53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xmlns="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xmlns="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xmlns="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30651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xmlns="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3677" y="721783"/>
            <a:ext cx="7982473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quyển sách đang nằm yên trên mặt bàn.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những lực nào tác dụng lên quyển sách?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lực này có cân bằng không? Vì sao?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xmlns="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pic>
        <p:nvPicPr>
          <p:cNvPr id="10" name="Picture 9" descr="A picture containing furniture, table&#10;&#10;Description automatically generated">
            <a:extLst>
              <a:ext uri="{FF2B5EF4-FFF2-40B4-BE49-F238E27FC236}">
                <a16:creationId xmlns:a16="http://schemas.microsoft.com/office/drawing/2014/main" xmlns="" id="{5C2D976D-5A3C-1CBC-B1E6-FD7A8F984D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6" t="33451" r="9210" b="13444"/>
          <a:stretch/>
        </p:blipFill>
        <p:spPr>
          <a:xfrm>
            <a:off x="2971800" y="3276600"/>
            <a:ext cx="4908900" cy="3038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4577A90-0C01-E66B-C9D8-46D3592411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8568" r="91700">
                        <a14:foregroundMark x1="8701" y1="56111" x2="8701" y2="56111"/>
                        <a14:foregroundMark x1="91031" y1="74167" x2="91031" y2="74167"/>
                        <a14:foregroundMark x1="91700" y1="42500" x2="91700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37" y="2828991"/>
            <a:ext cx="1905000" cy="91807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A35727E3-191F-3D10-5E67-0BE61048A66D}"/>
              </a:ext>
            </a:extLst>
          </p:cNvPr>
          <p:cNvCxnSpPr>
            <a:cxnSpLocks/>
          </p:cNvCxnSpPr>
          <p:nvPr/>
        </p:nvCxnSpPr>
        <p:spPr>
          <a:xfrm flipV="1">
            <a:off x="5728325" y="2757649"/>
            <a:ext cx="0" cy="74783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38CCB464-E3C1-E57E-8C0F-57C28AC16D67}"/>
                  </a:ext>
                </a:extLst>
              </p:cNvPr>
              <p:cNvSpPr txBox="1"/>
              <p:nvPr/>
            </p:nvSpPr>
            <p:spPr>
              <a:xfrm>
                <a:off x="5715000" y="2218724"/>
                <a:ext cx="762000" cy="782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en-US" sz="400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8CCB464-E3C1-E57E-8C0F-57C28AC16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218724"/>
                <a:ext cx="762000" cy="7825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D5F7F56D-401C-B584-451D-838308675746}"/>
              </a:ext>
            </a:extLst>
          </p:cNvPr>
          <p:cNvCxnSpPr>
            <a:cxnSpLocks/>
          </p:cNvCxnSpPr>
          <p:nvPr/>
        </p:nvCxnSpPr>
        <p:spPr>
          <a:xfrm>
            <a:off x="5624535" y="3361724"/>
            <a:ext cx="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ADF24424-FC2C-27CE-699F-17D5087368E5}"/>
                  </a:ext>
                </a:extLst>
              </p:cNvPr>
              <p:cNvSpPr txBox="1"/>
              <p:nvPr/>
            </p:nvSpPr>
            <p:spPr>
              <a:xfrm>
                <a:off x="5563914" y="3693830"/>
                <a:ext cx="762000" cy="782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</m:oMath>
                  </m:oMathPara>
                </a14:m>
                <a:endParaRPr lang="en-US" sz="40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DF24424-FC2C-27CE-699F-17D508736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914" y="3693830"/>
                <a:ext cx="762000" cy="7825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34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xmlns="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8" y="1152624"/>
            <a:ext cx="11575321" cy="130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3FA9DBC-BF95-4EC2-BFC4-109933DF35D2}"/>
              </a:ext>
            </a:extLst>
          </p:cNvPr>
          <p:cNvSpPr txBox="1"/>
          <p:nvPr/>
        </p:nvSpPr>
        <p:spPr>
          <a:xfrm>
            <a:off x="777547" y="1311608"/>
            <a:ext cx="103880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Khi hợp lực của các lực khác 0 thì các lực này không cân bằng.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73C1F69-8E21-D8B6-BC86-7F16C76EEF7D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xmlns="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:a16="http://schemas.microsoft.com/office/drawing/2014/main" xmlns="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:a16="http://schemas.microsoft.com/office/drawing/2014/main" xmlns="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xmlns="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Các lực cân bằng và không cân bằng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:a16="http://schemas.microsoft.com/office/drawing/2014/main" xmlns="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23" y="632845"/>
            <a:ext cx="99089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2. Các lực không cân bằng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4814B7E-A3F5-09FC-F95F-B8CC03829031}"/>
              </a:ext>
            </a:extLst>
          </p:cNvPr>
          <p:cNvSpPr txBox="1"/>
          <p:nvPr/>
        </p:nvSpPr>
        <p:spPr>
          <a:xfrm>
            <a:off x="568896" y="2599167"/>
            <a:ext cx="11013504" cy="1327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chịu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</a:t>
            </a:r>
            <a:r>
              <a:rPr lang="en-US" sz="2500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400 N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</a:t>
            </a:r>
            <a:r>
              <a:rPr lang="en-US" sz="2500" i="1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300 N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2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5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25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25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25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ợp</a:t>
            </a:r>
            <a:r>
              <a:rPr lang="en-US" sz="25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sz="25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25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5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25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ô </a:t>
            </a:r>
            <a:r>
              <a:rPr lang="en-US" sz="25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</a:t>
            </a:r>
            <a:r>
              <a:rPr lang="en-US" sz="25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5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25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5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25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5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2500" i="1" dirty="0">
              <a:effectLst/>
              <a:latin typeface="Arial" panose="020B0604020202020204" pitchFamily="34" charset="0"/>
              <a:ea typeface="游明朝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FDC659E-5970-E428-E6DC-3A907234391D}"/>
              </a:ext>
            </a:extLst>
          </p:cNvPr>
          <p:cNvSpPr txBox="1"/>
          <p:nvPr/>
        </p:nvSpPr>
        <p:spPr>
          <a:xfrm>
            <a:off x="1295400" y="5656581"/>
            <a:ext cx="8915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5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5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lực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sz="2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2500" i="1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F</a:t>
            </a:r>
            <a:r>
              <a:rPr lang="en-US" sz="2500" i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5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 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</a:t>
            </a:r>
            <a:endParaRPr lang="en-US" sz="25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5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5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5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lang="en-US" sz="2500" i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5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&gt; F</a:t>
            </a:r>
            <a:r>
              <a:rPr lang="en-US" sz="2500" i="1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5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25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5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tốc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</a:t>
            </a:r>
            <a:r>
              <a:rPr lang="en-US" sz="2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500" dirty="0"/>
          </a:p>
        </p:txBody>
      </p:sp>
      <p:pic>
        <p:nvPicPr>
          <p:cNvPr id="38" name="Picture 37" descr="A picture containing car, projector&#10;&#10;Description automatically generated">
            <a:extLst>
              <a:ext uri="{FF2B5EF4-FFF2-40B4-BE49-F238E27FC236}">
                <a16:creationId xmlns:a16="http://schemas.microsoft.com/office/drawing/2014/main" xmlns="" id="{BF3DDD1F-759A-A5D9-5298-DB47B09390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167" r="95333">
                        <a14:foregroundMark x1="6333" y1="56667" x2="6833" y2="56889"/>
                        <a14:foregroundMark x1="18667" y1="43778" x2="18667" y2="43778"/>
                        <a14:foregroundMark x1="35833" y1="35333" x2="35833" y2="35333"/>
                        <a14:foregroundMark x1="39500" y1="32222" x2="39500" y2="32222"/>
                        <a14:foregroundMark x1="46667" y1="29556" x2="46667" y2="29556"/>
                        <a14:foregroundMark x1="59833" y1="28444" x2="59833" y2="28444"/>
                        <a14:foregroundMark x1="68000" y1="27333" x2="68000" y2="27333"/>
                        <a14:foregroundMark x1="72500" y1="27778" x2="72500" y2="27778"/>
                        <a14:foregroundMark x1="68333" y1="29333" x2="68333" y2="29333"/>
                        <a14:foregroundMark x1="64333" y1="28222" x2="63833" y2="28222"/>
                        <a14:foregroundMark x1="58667" y1="28222" x2="58667" y2="28222"/>
                        <a14:foregroundMark x1="54167" y1="28667" x2="54167" y2="28667"/>
                        <a14:foregroundMark x1="50167" y1="27778" x2="50167" y2="27778"/>
                        <a14:foregroundMark x1="45000" y1="29333" x2="45000" y2="29333"/>
                        <a14:foregroundMark x1="43167" y1="30889" x2="43167" y2="30889"/>
                        <a14:foregroundMark x1="91667" y1="49333" x2="91667" y2="49333"/>
                        <a14:foregroundMark x1="95333" y1="56444" x2="95333" y2="56444"/>
                        <a14:foregroundMark x1="57000" y1="29111" x2="57000" y2="29111"/>
                        <a14:foregroundMark x1="17500" y1="43111" x2="17500" y2="43111"/>
                        <a14:foregroundMark x1="13833" y1="44000" x2="13833" y2="44000"/>
                        <a14:foregroundMark x1="11667" y1="45333" x2="11667" y2="45333"/>
                        <a14:foregroundMark x1="10333" y1="45333" x2="10333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" t="22885" r="1" b="25138"/>
          <a:stretch/>
        </p:blipFill>
        <p:spPr>
          <a:xfrm flipH="1">
            <a:off x="2582352" y="3429000"/>
            <a:ext cx="5991720" cy="2227581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62D6D538-C1A4-787E-EDD9-4211DA4E8EA6}"/>
              </a:ext>
            </a:extLst>
          </p:cNvPr>
          <p:cNvGrpSpPr/>
          <p:nvPr/>
        </p:nvGrpSpPr>
        <p:grpSpPr>
          <a:xfrm>
            <a:off x="4923351" y="3946481"/>
            <a:ext cx="4292159" cy="635651"/>
            <a:chOff x="4923351" y="3946481"/>
            <a:chExt cx="4292159" cy="635651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40419F9A-2B35-E06B-0A8A-27EE5512C23E}"/>
                </a:ext>
              </a:extLst>
            </p:cNvPr>
            <p:cNvCxnSpPr>
              <a:cxnSpLocks/>
            </p:cNvCxnSpPr>
            <p:nvPr/>
          </p:nvCxnSpPr>
          <p:spPr>
            <a:xfrm>
              <a:off x="4923351" y="4558170"/>
              <a:ext cx="3908272" cy="23962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xmlns="" id="{F265990D-7AE1-BF27-63F0-BFFCA6AA592E}"/>
                    </a:ext>
                  </a:extLst>
                </p:cNvPr>
                <p:cNvSpPr txBox="1"/>
                <p:nvPr/>
              </p:nvSpPr>
              <p:spPr>
                <a:xfrm>
                  <a:off x="8017898" y="3946481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sz="3000" b="1" i="1" baseline="-2500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265990D-7AE1-BF27-63F0-BFFCA6AA59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7898" y="3946481"/>
                  <a:ext cx="1197612" cy="6101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4D8D1C4-E84E-0B86-B616-623A649A1784}"/>
              </a:ext>
            </a:extLst>
          </p:cNvPr>
          <p:cNvGrpSpPr/>
          <p:nvPr/>
        </p:nvGrpSpPr>
        <p:grpSpPr>
          <a:xfrm>
            <a:off x="2133600" y="3674238"/>
            <a:ext cx="2859371" cy="937914"/>
            <a:chOff x="2133600" y="3674238"/>
            <a:chExt cx="2859371" cy="937914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BB4AE498-3A68-42EA-C3E1-9AA9A790CD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82352" y="4556584"/>
              <a:ext cx="2340999" cy="1586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xmlns="" id="{C96B5B92-5CA9-ED9B-43A6-772C6A24BB7F}"/>
                    </a:ext>
                  </a:extLst>
                </p:cNvPr>
                <p:cNvSpPr txBox="1"/>
                <p:nvPr/>
              </p:nvSpPr>
              <p:spPr>
                <a:xfrm>
                  <a:off x="2133600" y="3674238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sz="3000" b="1" i="1" baseline="-2500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96B5B92-5CA9-ED9B-43A6-772C6A24BB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00" y="3674238"/>
                  <a:ext cx="1197612" cy="6101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A715A046-D4BC-C59F-95DB-A4A830C05D03}"/>
                </a:ext>
              </a:extLst>
            </p:cNvPr>
            <p:cNvSpPr/>
            <p:nvPr/>
          </p:nvSpPr>
          <p:spPr>
            <a:xfrm>
              <a:off x="4883381" y="4495800"/>
              <a:ext cx="109590" cy="1163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82D76EFE-38A9-9A8B-3F47-05A90D278AF5}"/>
              </a:ext>
            </a:extLst>
          </p:cNvPr>
          <p:cNvGrpSpPr/>
          <p:nvPr/>
        </p:nvGrpSpPr>
        <p:grpSpPr>
          <a:xfrm>
            <a:off x="4883381" y="3709051"/>
            <a:ext cx="2086722" cy="801372"/>
            <a:chOff x="4883381" y="3709051"/>
            <a:chExt cx="2086722" cy="801372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303779A4-BA4C-6165-E298-09333D62EAF2}"/>
                </a:ext>
              </a:extLst>
            </p:cNvPr>
            <p:cNvCxnSpPr>
              <a:cxnSpLocks/>
            </p:cNvCxnSpPr>
            <p:nvPr/>
          </p:nvCxnSpPr>
          <p:spPr>
            <a:xfrm>
              <a:off x="4923351" y="4452247"/>
              <a:ext cx="154607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xmlns="" id="{9D4D691E-D712-C9B0-D4B2-54B3AFBB704E}"/>
                    </a:ext>
                  </a:extLst>
                </p:cNvPr>
                <p:cNvSpPr txBox="1"/>
                <p:nvPr/>
              </p:nvSpPr>
              <p:spPr>
                <a:xfrm>
                  <a:off x="5772491" y="3709051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D4D691E-D712-C9B0-D4B2-54B3AFBB70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2491" y="3709051"/>
                  <a:ext cx="1197612" cy="61010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F8A7D30E-73D7-41A6-5300-7CECF54997CE}"/>
                </a:ext>
              </a:extLst>
            </p:cNvPr>
            <p:cNvSpPr/>
            <p:nvPr/>
          </p:nvSpPr>
          <p:spPr>
            <a:xfrm>
              <a:off x="4883381" y="4394071"/>
              <a:ext cx="109590" cy="1163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6EBAC82-9832-FDEB-0FC5-5D6475ACDFFB}"/>
              </a:ext>
            </a:extLst>
          </p:cNvPr>
          <p:cNvSpPr txBox="1"/>
          <p:nvPr/>
        </p:nvSpPr>
        <p:spPr>
          <a:xfrm>
            <a:off x="741612" y="1827159"/>
            <a:ext cx="103880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Hợp lực hay các lực không cân bằng này làm thay đổi vận tốc của vật</a:t>
            </a:r>
          </a:p>
        </p:txBody>
      </p:sp>
    </p:spTree>
    <p:extLst>
      <p:ext uri="{BB962C8B-B14F-4D97-AF65-F5344CB8AC3E}">
        <p14:creationId xmlns:p14="http://schemas.microsoft.com/office/powerpoint/2010/main" val="57838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32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xmlns="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xmlns="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xmlns="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30651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xmlns="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764" y="658855"/>
            <a:ext cx="10504636" cy="135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mỗi cặp tình huống ở Hình. </a:t>
            </a:r>
          </a:p>
          <a:p>
            <a:pPr marL="284163" marR="0" indent="-2841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Tình huống nào có hợp lực khác 0? </a:t>
            </a:r>
          </a:p>
          <a:p>
            <a:pPr marL="284163" marR="0" indent="-284163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n-US" sz="26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Mô tả sự thay đổi vận tốc (độ lớn, hướng) của mỗi vật (nếu có).</a:t>
            </a:r>
            <a:endParaRPr lang="en-US" sz="26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xmlns="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539DE41-6196-D3B0-BCF2-9CFAB0010065}"/>
              </a:ext>
            </a:extLst>
          </p:cNvPr>
          <p:cNvGrpSpPr/>
          <p:nvPr/>
        </p:nvGrpSpPr>
        <p:grpSpPr>
          <a:xfrm>
            <a:off x="321655" y="3142031"/>
            <a:ext cx="2691046" cy="2867373"/>
            <a:chOff x="321655" y="3562847"/>
            <a:chExt cx="2691046" cy="2867373"/>
          </a:xfrm>
        </p:grpSpPr>
        <p:pic>
          <p:nvPicPr>
            <p:cNvPr id="4" name="Picture 3" descr="A picture containing furniture, table, wooden, seat&#10;&#10;Description automatically generated">
              <a:extLst>
                <a:ext uri="{FF2B5EF4-FFF2-40B4-BE49-F238E27FC236}">
                  <a16:creationId xmlns:a16="http://schemas.microsoft.com/office/drawing/2014/main" xmlns="" id="{4890ECC0-1C55-F1A8-D902-CA720C76F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55" y="3617388"/>
              <a:ext cx="2691046" cy="1750642"/>
            </a:xfrm>
            <a:prstGeom prst="rect">
              <a:avLst/>
            </a:prstGeom>
          </p:spPr>
        </p:pic>
        <p:pic>
          <p:nvPicPr>
            <p:cNvPr id="6" name="Picture 5" descr="A close-up of a pencil&#10;&#10;Description automatically generated with medium confidence">
              <a:extLst>
                <a:ext uri="{FF2B5EF4-FFF2-40B4-BE49-F238E27FC236}">
                  <a16:creationId xmlns:a16="http://schemas.microsoft.com/office/drawing/2014/main" xmlns="" id="{DD4CA6B9-04EB-A007-906D-815E6F6D8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2" t="31071" r="11987" b="24388"/>
            <a:stretch/>
          </p:blipFill>
          <p:spPr>
            <a:xfrm>
              <a:off x="1388456" y="3562847"/>
              <a:ext cx="533400" cy="28314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E179B9E-285E-5256-FEA5-B7F6542747A0}"/>
                </a:ext>
              </a:extLst>
            </p:cNvPr>
            <p:cNvSpPr txBox="1"/>
            <p:nvPr/>
          </p:nvSpPr>
          <p:spPr>
            <a:xfrm>
              <a:off x="523655" y="5631540"/>
              <a:ext cx="2489046" cy="798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Bút chì nằm yên trên mặt bàn</a:t>
              </a:r>
              <a:endParaRPr lang="en-US" sz="2200">
                <a:effectLst/>
                <a:latin typeface="Calibri" panose="020F0502020204030204" pitchFamily="34" charset="0"/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4A68CA5-A0B0-0DDA-5F8E-4BC69EF1F94D}"/>
              </a:ext>
            </a:extLst>
          </p:cNvPr>
          <p:cNvGrpSpPr/>
          <p:nvPr/>
        </p:nvGrpSpPr>
        <p:grpSpPr>
          <a:xfrm>
            <a:off x="2825377" y="2918860"/>
            <a:ext cx="3657600" cy="3433884"/>
            <a:chOff x="2825377" y="3339676"/>
            <a:chExt cx="3657600" cy="3433884"/>
          </a:xfrm>
        </p:grpSpPr>
        <p:pic>
          <p:nvPicPr>
            <p:cNvPr id="20" name="Picture 19" descr="A picture containing furniture, table, wooden, seat&#10;&#10;Description automatically generated">
              <a:extLst>
                <a:ext uri="{FF2B5EF4-FFF2-40B4-BE49-F238E27FC236}">
                  <a16:creationId xmlns:a16="http://schemas.microsoft.com/office/drawing/2014/main" xmlns="" id="{6A210200-5BF6-227A-35EB-BBF84CD0D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7739" y="3629315"/>
              <a:ext cx="2691046" cy="1750642"/>
            </a:xfrm>
            <a:prstGeom prst="rect">
              <a:avLst/>
            </a:prstGeom>
          </p:spPr>
        </p:pic>
        <p:pic>
          <p:nvPicPr>
            <p:cNvPr id="27" name="Picture 26" descr="A close-up of a pencil&#10;&#10;Description automatically generated with medium confidence">
              <a:extLst>
                <a:ext uri="{FF2B5EF4-FFF2-40B4-BE49-F238E27FC236}">
                  <a16:creationId xmlns:a16="http://schemas.microsoft.com/office/drawing/2014/main" xmlns="" id="{9D933FBB-30F5-3DED-A0AC-755F9EEE7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2" t="31071" r="11987" b="24388"/>
            <a:stretch/>
          </p:blipFill>
          <p:spPr>
            <a:xfrm>
              <a:off x="3875351" y="3541673"/>
              <a:ext cx="618318" cy="328217"/>
            </a:xfrm>
            <a:prstGeom prst="rect">
              <a:avLst/>
            </a:prstGeom>
          </p:spPr>
        </p:pic>
        <p:pic>
          <p:nvPicPr>
            <p:cNvPr id="28" name="Picture 27" descr="A hand with a thumb up&#10;&#10;Description automatically generated with low confidence">
              <a:extLst>
                <a:ext uri="{FF2B5EF4-FFF2-40B4-BE49-F238E27FC236}">
                  <a16:creationId xmlns:a16="http://schemas.microsoft.com/office/drawing/2014/main" xmlns="" id="{6A0FA4D6-FBA7-DF2C-68F0-1BD3C797A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143" b="94286" l="10000" r="90000">
                          <a14:foregroundMark x1="29000" y1="10000" x2="29000" y2="10000"/>
                          <a14:foregroundMark x1="25500" y1="7143" x2="25500" y2="7143"/>
                          <a14:foregroundMark x1="58167" y1="94286" x2="58167" y2="942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12625" flipH="1">
              <a:off x="4350614" y="3278375"/>
              <a:ext cx="735617" cy="85822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7D587F9-317C-9831-045D-2A845F10663B}"/>
                </a:ext>
              </a:extLst>
            </p:cNvPr>
            <p:cNvSpPr txBox="1"/>
            <p:nvPr/>
          </p:nvSpPr>
          <p:spPr>
            <a:xfrm>
              <a:off x="2825377" y="5665564"/>
              <a:ext cx="3657600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Dùng tay đẩy để bút chì chuyển động nhanh dần</a:t>
              </a:r>
            </a:p>
            <a:p>
              <a:pPr algn="ctr"/>
              <a:endParaRPr lang="en-US" sz="220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F07A32F-4C29-4CED-2DDF-967D6E94EDA6}"/>
              </a:ext>
            </a:extLst>
          </p:cNvPr>
          <p:cNvGrpSpPr/>
          <p:nvPr/>
        </p:nvGrpSpPr>
        <p:grpSpPr>
          <a:xfrm>
            <a:off x="6234149" y="2667000"/>
            <a:ext cx="3132474" cy="3321671"/>
            <a:chOff x="6234149" y="3087816"/>
            <a:chExt cx="3132474" cy="332167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52A40DF6-493B-23B9-E5E2-6E3A735E89B6}"/>
                </a:ext>
              </a:extLst>
            </p:cNvPr>
            <p:cNvSpPr txBox="1"/>
            <p:nvPr/>
          </p:nvSpPr>
          <p:spPr>
            <a:xfrm>
              <a:off x="6547223" y="5640046"/>
              <a:ext cx="28194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Quả bóng đang nằm yên ở gần mép bàn </a:t>
              </a:r>
              <a:endParaRPr lang="en-US" sz="2200"/>
            </a:p>
          </p:txBody>
        </p:sp>
        <p:pic>
          <p:nvPicPr>
            <p:cNvPr id="19" name="Picture 18" descr="A picture containing furniture, wooden, table, seat&#10;&#10;Description automatically generated">
              <a:extLst>
                <a:ext uri="{FF2B5EF4-FFF2-40B4-BE49-F238E27FC236}">
                  <a16:creationId xmlns:a16="http://schemas.microsoft.com/office/drawing/2014/main" xmlns="" id="{96987089-9595-6A9B-2650-AB9775C65C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75"/>
            <a:stretch/>
          </p:blipFill>
          <p:spPr>
            <a:xfrm>
              <a:off x="6234149" y="3562847"/>
              <a:ext cx="2185339" cy="1801154"/>
            </a:xfrm>
            <a:prstGeom prst="rect">
              <a:avLst/>
            </a:prstGeom>
          </p:spPr>
        </p:pic>
        <p:pic>
          <p:nvPicPr>
            <p:cNvPr id="22" name="Picture 21" descr="A white and black football ball&#10;&#10;Description automatically generated with low confidence">
              <a:extLst>
                <a:ext uri="{FF2B5EF4-FFF2-40B4-BE49-F238E27FC236}">
                  <a16:creationId xmlns:a16="http://schemas.microsoft.com/office/drawing/2014/main" xmlns="" id="{99F4F696-60C8-ACFF-43F6-73018C140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6818" y="3087816"/>
              <a:ext cx="681514" cy="682367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AB4174E-9CF3-2632-55FB-BD8105305ACB}"/>
              </a:ext>
            </a:extLst>
          </p:cNvPr>
          <p:cNvGrpSpPr/>
          <p:nvPr/>
        </p:nvGrpSpPr>
        <p:grpSpPr>
          <a:xfrm>
            <a:off x="9220200" y="3167432"/>
            <a:ext cx="2901577" cy="2827452"/>
            <a:chOff x="9220200" y="3588248"/>
            <a:chExt cx="2901577" cy="282745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0169FA0-8A71-1737-33BC-3F50AA408E3F}"/>
                </a:ext>
              </a:extLst>
            </p:cNvPr>
            <p:cNvSpPr txBox="1"/>
            <p:nvPr/>
          </p:nvSpPr>
          <p:spPr>
            <a:xfrm>
              <a:off x="9302377" y="5646259"/>
              <a:ext cx="28194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Quả bóng vừa rơi khỏi mép bàn </a:t>
              </a:r>
              <a:endParaRPr lang="en-US" sz="2200"/>
            </a:p>
          </p:txBody>
        </p:sp>
        <p:pic>
          <p:nvPicPr>
            <p:cNvPr id="37" name="Picture 36" descr="A picture containing furniture, wooden, table, seat&#10;&#10;Description automatically generated">
              <a:extLst>
                <a:ext uri="{FF2B5EF4-FFF2-40B4-BE49-F238E27FC236}">
                  <a16:creationId xmlns:a16="http://schemas.microsoft.com/office/drawing/2014/main" xmlns="" id="{8D9AC29B-242B-F108-A658-6065D359E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75"/>
            <a:stretch/>
          </p:blipFill>
          <p:spPr>
            <a:xfrm>
              <a:off x="9220200" y="3588248"/>
              <a:ext cx="2185339" cy="1801153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xmlns="" id="{2D826A75-C9B9-3596-93F5-07C1038AD96E}"/>
                </a:ext>
              </a:extLst>
            </p:cNvPr>
            <p:cNvGrpSpPr/>
            <p:nvPr/>
          </p:nvGrpSpPr>
          <p:grpSpPr>
            <a:xfrm>
              <a:off x="10591800" y="4114800"/>
              <a:ext cx="457200" cy="498994"/>
              <a:chOff x="10591800" y="4114800"/>
              <a:chExt cx="457200" cy="498994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xmlns="" id="{B5D7C204-ADB9-9868-CA47-C392482CB5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04235" y="4267200"/>
                <a:ext cx="0" cy="242354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860CF01E-4BB1-FF99-A403-C571946A3A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856357" y="4114800"/>
                <a:ext cx="0" cy="374024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F70617B7-A637-7532-D962-AAA5C8EC3A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49000" y="4357486"/>
                <a:ext cx="0" cy="152069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E3242100-E8BE-FBB6-E578-813A8F29BC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72800" y="4199050"/>
                <a:ext cx="0" cy="262675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xmlns="" id="{75E541F4-84B3-3ED6-B16F-3717E1A23A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91800" y="4461725"/>
                <a:ext cx="0" cy="152069"/>
              </a:xfrm>
              <a:prstGeom prst="line">
                <a:avLst/>
              </a:prstGeom>
              <a:ln w="28575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2" name="Picture 51" descr="A white and black football ball&#10;&#10;Description automatically generated with low confidence">
              <a:extLst>
                <a:ext uri="{FF2B5EF4-FFF2-40B4-BE49-F238E27FC236}">
                  <a16:creationId xmlns:a16="http://schemas.microsoft.com/office/drawing/2014/main" xmlns="" id="{FF77826A-A0F4-C843-F6D5-763A1D025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5600" y="4461725"/>
              <a:ext cx="681514" cy="682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392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73C1F69-8E21-D8B6-BC86-7F16C76EEF7D}"/>
              </a:ext>
            </a:extLst>
          </p:cNvPr>
          <p:cNvGrpSpPr/>
          <p:nvPr/>
        </p:nvGrpSpPr>
        <p:grpSpPr>
          <a:xfrm>
            <a:off x="16042" y="37699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xmlns="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:a16="http://schemas.microsoft.com/office/drawing/2014/main" xmlns="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:a16="http://schemas.microsoft.com/office/drawing/2014/main" xmlns="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xmlns="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Phân tích lực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:a16="http://schemas.microsoft.com/office/drawing/2014/main" xmlns="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39" y="1916505"/>
            <a:ext cx="30024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1. Quy tắc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33549B6E-BD7E-E596-3084-2844FA498B6B}"/>
              </a:ext>
            </a:extLst>
          </p:cNvPr>
          <p:cNvCxnSpPr>
            <a:cxnSpLocks/>
          </p:cNvCxnSpPr>
          <p:nvPr/>
        </p:nvCxnSpPr>
        <p:spPr>
          <a:xfrm flipV="1">
            <a:off x="8040970" y="3609456"/>
            <a:ext cx="2046752" cy="1103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8F76A6E6-0A15-BE6F-C20B-BBA59A34C2C5}"/>
                  </a:ext>
                </a:extLst>
              </p:cNvPr>
              <p:cNvSpPr txBox="1"/>
              <p:nvPr/>
            </p:nvSpPr>
            <p:spPr>
              <a:xfrm>
                <a:off x="9515521" y="3080675"/>
                <a:ext cx="1197612" cy="61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n-US" sz="3000" b="1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76A6E6-0A15-BE6F-C20B-BBA59A34C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521" y="3080675"/>
                <a:ext cx="1197612" cy="6101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A3EADBB0-7802-D0D0-BE49-8D83B3A8381A}"/>
                  </a:ext>
                </a:extLst>
              </p:cNvPr>
              <p:cNvSpPr txBox="1"/>
              <p:nvPr/>
            </p:nvSpPr>
            <p:spPr>
              <a:xfrm>
                <a:off x="696002" y="2764364"/>
                <a:ext cx="6238197" cy="496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5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500" dirty="0" err="1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hân</a:t>
                </a:r>
                <a:r>
                  <a:rPr lang="en-US" sz="2500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5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5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5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smtClean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 </a:t>
                </a:r>
                <a:r>
                  <a:rPr lang="en-US" sz="25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5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sz="25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endParaRPr lang="en-US" sz="25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A3EADBB0-7802-D0D0-BE49-8D83B3A83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2" y="2764364"/>
                <a:ext cx="6238197" cy="496867"/>
              </a:xfrm>
              <a:prstGeom prst="rect">
                <a:avLst/>
              </a:prstGeom>
              <a:blipFill rotWithShape="1">
                <a:blip r:embed="rId8"/>
                <a:stretch>
                  <a:fillRect l="-1564" t="-4878" b="-28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" name="Picture 60" descr="empty-red-rectangle">
            <a:extLst>
              <a:ext uri="{FF2B5EF4-FFF2-40B4-BE49-F238E27FC236}">
                <a16:creationId xmlns:a16="http://schemas.microsoft.com/office/drawing/2014/main" xmlns="" id="{5BE11B45-E73A-13EB-759A-2DF28A7B0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45" y="750206"/>
            <a:ext cx="10624109" cy="106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1FA8F8B-5492-FB1E-29EF-0FF6DA3C0289}"/>
              </a:ext>
            </a:extLst>
          </p:cNvPr>
          <p:cNvSpPr txBox="1"/>
          <p:nvPr/>
        </p:nvSpPr>
        <p:spPr>
          <a:xfrm>
            <a:off x="1079458" y="852558"/>
            <a:ext cx="95856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Phân tích lực 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là thay thế một lực bằng các lực thành phần có tác dụng giống hệt lực đó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5" grpId="0"/>
      <p:bldP spid="60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73C1F69-8E21-D8B6-BC86-7F16C76EEF7D}"/>
              </a:ext>
            </a:extLst>
          </p:cNvPr>
          <p:cNvGrpSpPr/>
          <p:nvPr/>
        </p:nvGrpSpPr>
        <p:grpSpPr>
          <a:xfrm>
            <a:off x="16042" y="37699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xmlns="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:a16="http://schemas.microsoft.com/office/drawing/2014/main" xmlns="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:a16="http://schemas.microsoft.com/office/drawing/2014/main" xmlns="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xmlns="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Phân tích lực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:a16="http://schemas.microsoft.com/office/drawing/2014/main" xmlns="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39" y="1916505"/>
            <a:ext cx="300246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1. Quy tắc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963117B6-0AA7-681F-3990-59D8DA9148F4}"/>
              </a:ext>
            </a:extLst>
          </p:cNvPr>
          <p:cNvCxnSpPr>
            <a:cxnSpLocks/>
          </p:cNvCxnSpPr>
          <p:nvPr/>
        </p:nvCxnSpPr>
        <p:spPr>
          <a:xfrm>
            <a:off x="8040086" y="4726734"/>
            <a:ext cx="3429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EB7F5BA4-E78A-320E-818D-CD5E64E298CA}"/>
              </a:ext>
            </a:extLst>
          </p:cNvPr>
          <p:cNvCxnSpPr>
            <a:cxnSpLocks/>
          </p:cNvCxnSpPr>
          <p:nvPr/>
        </p:nvCxnSpPr>
        <p:spPr>
          <a:xfrm flipV="1">
            <a:off x="8040086" y="2904869"/>
            <a:ext cx="16898" cy="18319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F67A6C0-AAF7-D914-77A4-1622B471230B}"/>
              </a:ext>
            </a:extLst>
          </p:cNvPr>
          <p:cNvGrpSpPr/>
          <p:nvPr/>
        </p:nvGrpSpPr>
        <p:grpSpPr>
          <a:xfrm>
            <a:off x="8009606" y="4712898"/>
            <a:ext cx="2435598" cy="726455"/>
            <a:chOff x="4923351" y="4558170"/>
            <a:chExt cx="4507078" cy="726455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84C07A2D-E955-95EB-4AF8-A6E963030822}"/>
                </a:ext>
              </a:extLst>
            </p:cNvPr>
            <p:cNvCxnSpPr>
              <a:cxnSpLocks/>
            </p:cNvCxnSpPr>
            <p:nvPr/>
          </p:nvCxnSpPr>
          <p:spPr>
            <a:xfrm>
              <a:off x="4923351" y="4558170"/>
              <a:ext cx="3908272" cy="23962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xmlns="" id="{AF9C9201-86E4-3B31-3EF3-E064E39729E0}"/>
                    </a:ext>
                  </a:extLst>
                </p:cNvPr>
                <p:cNvSpPr txBox="1"/>
                <p:nvPr/>
              </p:nvSpPr>
              <p:spPr>
                <a:xfrm>
                  <a:off x="8232818" y="4674522"/>
                  <a:ext cx="1197611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sz="3000" b="1" i="1" baseline="-2500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oMath>
                    </m:oMathPara>
                  </a14:m>
                  <a:endParaRPr lang="en-US" sz="3000" b="1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F9C9201-86E4-3B31-3EF3-E064E39729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2818" y="4674522"/>
                  <a:ext cx="1197611" cy="6101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2593248E-1B26-A7BB-5163-B4FFC164B452}"/>
              </a:ext>
            </a:extLst>
          </p:cNvPr>
          <p:cNvGrpSpPr/>
          <p:nvPr/>
        </p:nvGrpSpPr>
        <p:grpSpPr>
          <a:xfrm>
            <a:off x="6973286" y="3117013"/>
            <a:ext cx="1197612" cy="1648935"/>
            <a:chOff x="3875663" y="2963217"/>
            <a:chExt cx="1197612" cy="1648935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A8F19619-BC6B-D1EA-E1F7-2693331B18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29653" y="3488665"/>
              <a:ext cx="0" cy="1102510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xmlns="" id="{A10D03DC-FB4B-7CA0-84BA-F2367EC98052}"/>
                    </a:ext>
                  </a:extLst>
                </p:cNvPr>
                <p:cNvSpPr txBox="1"/>
                <p:nvPr/>
              </p:nvSpPr>
              <p:spPr>
                <a:xfrm>
                  <a:off x="3875663" y="2963217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sz="3000" b="1" i="1" baseline="-2500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oMath>
                    </m:oMathPara>
                  </a14:m>
                  <a:endParaRPr lang="en-US" sz="3000" b="1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A10D03DC-FB4B-7CA0-84BA-F2367EC980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5663" y="2963217"/>
                  <a:ext cx="1197612" cy="61010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DD34397D-C656-BF84-AAD9-5076965BD67C}"/>
                </a:ext>
              </a:extLst>
            </p:cNvPr>
            <p:cNvSpPr/>
            <p:nvPr/>
          </p:nvSpPr>
          <p:spPr>
            <a:xfrm>
              <a:off x="4883381" y="4495800"/>
              <a:ext cx="109590" cy="11635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BB70ECF-0BB8-6BF2-204C-4C3EE17B35E8}"/>
              </a:ext>
            </a:extLst>
          </p:cNvPr>
          <p:cNvCxnSpPr>
            <a:cxnSpLocks/>
          </p:cNvCxnSpPr>
          <p:nvPr/>
        </p:nvCxnSpPr>
        <p:spPr>
          <a:xfrm>
            <a:off x="7987364" y="3609456"/>
            <a:ext cx="212147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56FE6105-071D-9B54-4F83-F2749D8136A0}"/>
              </a:ext>
            </a:extLst>
          </p:cNvPr>
          <p:cNvCxnSpPr>
            <a:cxnSpLocks/>
          </p:cNvCxnSpPr>
          <p:nvPr/>
        </p:nvCxnSpPr>
        <p:spPr>
          <a:xfrm flipV="1">
            <a:off x="10108843" y="3642461"/>
            <a:ext cx="0" cy="11234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33549B6E-BD7E-E596-3084-2844FA498B6B}"/>
              </a:ext>
            </a:extLst>
          </p:cNvPr>
          <p:cNvCxnSpPr>
            <a:cxnSpLocks/>
          </p:cNvCxnSpPr>
          <p:nvPr/>
        </p:nvCxnSpPr>
        <p:spPr>
          <a:xfrm flipV="1">
            <a:off x="8040970" y="3609456"/>
            <a:ext cx="2046752" cy="11031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8F76A6E6-0A15-BE6F-C20B-BBA59A34C2C5}"/>
                  </a:ext>
                </a:extLst>
              </p:cNvPr>
              <p:cNvSpPr txBox="1"/>
              <p:nvPr/>
            </p:nvSpPr>
            <p:spPr>
              <a:xfrm>
                <a:off x="9515521" y="3080675"/>
                <a:ext cx="1197612" cy="61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n-US" sz="3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F76A6E6-0A15-BE6F-C20B-BBA59A34C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5521" y="3080675"/>
                <a:ext cx="1197612" cy="6101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9DEE483F-4826-5165-1A69-1E0EA7D491BF}"/>
              </a:ext>
            </a:extLst>
          </p:cNvPr>
          <p:cNvSpPr txBox="1"/>
          <p:nvPr/>
        </p:nvSpPr>
        <p:spPr>
          <a:xfrm>
            <a:off x="11252828" y="4765948"/>
            <a:ext cx="4325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5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1CD9018F-3D63-8283-2B5A-E721561932E8}"/>
              </a:ext>
            </a:extLst>
          </p:cNvPr>
          <p:cNvSpPr txBox="1"/>
          <p:nvPr/>
        </p:nvSpPr>
        <p:spPr>
          <a:xfrm>
            <a:off x="7531644" y="2617428"/>
            <a:ext cx="4325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2500"/>
          </a:p>
        </p:txBody>
      </p:sp>
      <p:pic>
        <p:nvPicPr>
          <p:cNvPr id="59" name="Picture 5" descr="empty-blue-rectangle">
            <a:extLst>
              <a:ext uri="{FF2B5EF4-FFF2-40B4-BE49-F238E27FC236}">
                <a16:creationId xmlns:a16="http://schemas.microsoft.com/office/drawing/2014/main" xmlns="" id="{5DE119C0-DEA5-0EA2-E6D9-5CAB9818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1" y="2603542"/>
            <a:ext cx="6658068" cy="394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3EADBB0-7802-D0D0-BE49-8D83B3A8381A}"/>
              </a:ext>
            </a:extLst>
          </p:cNvPr>
          <p:cNvSpPr txBox="1"/>
          <p:nvPr/>
        </p:nvSpPr>
        <p:spPr>
          <a:xfrm>
            <a:off x="696003" y="2764364"/>
            <a:ext cx="5832176" cy="2120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hường phân tích một lực thành hai lực thành phần vuông góc với nhau </a:t>
            </a:r>
            <a:r>
              <a:rPr lang="en-US" sz="25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lực thành phần này không có tác dụng nào theo phương của lực thành phần kia </a:t>
            </a:r>
          </a:p>
        </p:txBody>
      </p:sp>
      <p:pic>
        <p:nvPicPr>
          <p:cNvPr id="61" name="Picture 60" descr="empty-red-rectangle">
            <a:extLst>
              <a:ext uri="{FF2B5EF4-FFF2-40B4-BE49-F238E27FC236}">
                <a16:creationId xmlns:a16="http://schemas.microsoft.com/office/drawing/2014/main" xmlns="" id="{5BE11B45-E73A-13EB-759A-2DF28A7B0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45" y="750206"/>
            <a:ext cx="10624109" cy="106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11FA8F8B-5492-FB1E-29EF-0FF6DA3C0289}"/>
              </a:ext>
            </a:extLst>
          </p:cNvPr>
          <p:cNvSpPr txBox="1"/>
          <p:nvPr/>
        </p:nvSpPr>
        <p:spPr>
          <a:xfrm>
            <a:off x="1079458" y="852558"/>
            <a:ext cx="95856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Phân tích lực 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là thay thế một lực bằng các lực thành phần có tác dụng giống hệt lực đó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19971DF-F108-2955-4B27-5E9972F15E91}"/>
              </a:ext>
            </a:extLst>
          </p:cNvPr>
          <p:cNvSpPr txBox="1"/>
          <p:nvPr/>
        </p:nvSpPr>
        <p:spPr>
          <a:xfrm>
            <a:off x="758191" y="5001843"/>
            <a:ext cx="5832176" cy="1297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 tích lực là phép làm ngược lại với tổng hợp lực nhưng chỉ được áp dụng vào trường hợp riêng nêu trên.</a:t>
            </a:r>
          </a:p>
        </p:txBody>
      </p:sp>
      <p:sp>
        <p:nvSpPr>
          <p:cNvPr id="37" name="Arc 36"/>
          <p:cNvSpPr/>
          <p:nvPr/>
        </p:nvSpPr>
        <p:spPr>
          <a:xfrm rot="1097671">
            <a:off x="8352456" y="4437544"/>
            <a:ext cx="235175" cy="424101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9D40D12D-8EC5-3083-BAEA-5F395ADF42B8}"/>
                  </a:ext>
                </a:extLst>
              </p:cNvPr>
              <p:cNvSpPr txBox="1"/>
              <p:nvPr/>
            </p:nvSpPr>
            <p:spPr>
              <a:xfrm>
                <a:off x="8701739" y="4249680"/>
                <a:ext cx="600729" cy="491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sz="25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D40D12D-8EC5-3083-BAEA-5F395ADF4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739" y="4249680"/>
                <a:ext cx="600729" cy="4915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332531"/>
              </p:ext>
            </p:extLst>
          </p:nvPr>
        </p:nvGraphicFramePr>
        <p:xfrm>
          <a:off x="7823700" y="5243002"/>
          <a:ext cx="1930886" cy="569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r:id="rId11" imgW="800100" imgH="228600" progId="Equation.DSMT4">
                  <p:embed/>
                </p:oleObj>
              </mc:Choice>
              <mc:Fallback>
                <p:oleObj r:id="rId11" imgW="800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700" y="5243002"/>
                        <a:ext cx="1930886" cy="5692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925040"/>
              </p:ext>
            </p:extLst>
          </p:nvPr>
        </p:nvGraphicFramePr>
        <p:xfrm>
          <a:off x="7826618" y="5869599"/>
          <a:ext cx="1971404" cy="632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r:id="rId13" imgW="787400" imgH="241300" progId="Equation.DSMT4">
                  <p:embed/>
                </p:oleObj>
              </mc:Choice>
              <mc:Fallback>
                <p:oleObj r:id="rId13" imgW="787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6618" y="5869599"/>
                        <a:ext cx="1971404" cy="6328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740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58" grpId="0"/>
      <p:bldP spid="60" grpId="0"/>
      <p:bldP spid="32" grpId="0"/>
      <p:bldP spid="37" grpId="0" animBg="1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73C1F69-8E21-D8B6-BC86-7F16C76EEF7D}"/>
              </a:ext>
            </a:extLst>
          </p:cNvPr>
          <p:cNvGrpSpPr/>
          <p:nvPr/>
        </p:nvGrpSpPr>
        <p:grpSpPr>
          <a:xfrm>
            <a:off x="16042" y="37699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xmlns="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:a16="http://schemas.microsoft.com/office/drawing/2014/main" xmlns="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:a16="http://schemas.microsoft.com/office/drawing/2014/main" xmlns="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xmlns="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Phân tích lực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:a16="http://schemas.microsoft.com/office/drawing/2014/main" xmlns="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79" y="714836"/>
            <a:ext cx="285552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2. Chú ý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59" name="Picture 5" descr="empty-blue-rectangle">
            <a:extLst>
              <a:ext uri="{FF2B5EF4-FFF2-40B4-BE49-F238E27FC236}">
                <a16:creationId xmlns:a16="http://schemas.microsoft.com/office/drawing/2014/main" xmlns="" id="{5DE119C0-DEA5-0EA2-E6D9-5CAB9818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57765"/>
            <a:ext cx="11075744" cy="110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5FDF1CD-64ED-377B-4CBB-08647844D837}"/>
              </a:ext>
            </a:extLst>
          </p:cNvPr>
          <p:cNvSpPr txBox="1"/>
          <p:nvPr/>
        </p:nvSpPr>
        <p:spPr>
          <a:xfrm>
            <a:off x="999641" y="1366513"/>
            <a:ext cx="10022843" cy="949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 khi xác định được một lực có tác dụng theo hai phương vuông nào thì mới phân tích lực theo hai phương vuông góc đó</a:t>
            </a:r>
            <a:endParaRPr lang="en-US" sz="270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xmlns="" id="{7F82F816-A740-5115-E354-5960974CB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142" y="2479633"/>
            <a:ext cx="285552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3. Ví dụ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1FA6681A-BB9B-7076-4984-712AF25FED7C}"/>
              </a:ext>
            </a:extLst>
          </p:cNvPr>
          <p:cNvSpPr txBox="1"/>
          <p:nvPr/>
        </p:nvSpPr>
        <p:spPr>
          <a:xfrm>
            <a:off x="914400" y="2895600"/>
            <a:ext cx="509666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Xét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đang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trượt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phẳng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nghiêng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nhẵn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5BD8AFE-DC7E-050B-1A92-2AD625BAE218}"/>
              </a:ext>
            </a:extLst>
          </p:cNvPr>
          <p:cNvSpPr txBox="1"/>
          <p:nvPr/>
        </p:nvSpPr>
        <p:spPr>
          <a:xfrm>
            <a:off x="887696" y="4188839"/>
            <a:ext cx="509666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ột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nó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ép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vật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mặt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phẳng</a:t>
            </a:r>
            <a:r>
              <a:rPr lang="en-US" sz="2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nghiêng</a:t>
            </a:r>
            <a:endParaRPr lang="en-US" sz="25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B53C68D-4396-B6C2-0956-97E2C951A29B}"/>
              </a:ext>
            </a:extLst>
          </p:cNvPr>
          <p:cNvSpPr txBox="1"/>
          <p:nvPr/>
        </p:nvSpPr>
        <p:spPr>
          <a:xfrm>
            <a:off x="887696" y="5054005"/>
            <a:ext cx="509666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Mặt khác nó kéo vật trượt theo mặt phẳng nghiêng xuống dưới.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283C22C1-7DAC-946B-F434-48BBCB856C65}"/>
                  </a:ext>
                </a:extLst>
              </p:cNvPr>
              <p:cNvSpPr txBox="1"/>
              <p:nvPr/>
            </p:nvSpPr>
            <p:spPr>
              <a:xfrm>
                <a:off x="704331" y="5905895"/>
                <a:ext cx="5096663" cy="908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 P</a:t>
                </a: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hân tích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</m:acc>
                  </m:oMath>
                </a14:m>
                <a:r>
                  <a:rPr lang="en-US" sz="250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theo hai phương vuông góc như hình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3C22C1-7DAC-946B-F434-48BBCB856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31" y="5905895"/>
                <a:ext cx="5096663" cy="908518"/>
              </a:xfrm>
              <a:prstGeom prst="rect">
                <a:avLst/>
              </a:prstGeom>
              <a:blipFill>
                <a:blip r:embed="rId6"/>
                <a:stretch>
                  <a:fillRect l="-2033" t="-1342" r="-1914" b="-15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5B6805E-E420-2546-6E86-2EE4E66731C3}"/>
              </a:ext>
            </a:extLst>
          </p:cNvPr>
          <p:cNvGrpSpPr/>
          <p:nvPr/>
        </p:nvGrpSpPr>
        <p:grpSpPr>
          <a:xfrm flipH="1">
            <a:off x="6971023" y="3352800"/>
            <a:ext cx="4242938" cy="2317718"/>
            <a:chOff x="5738750" y="3550581"/>
            <a:chExt cx="3994479" cy="231771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3743C35D-24F7-5130-13F5-9169B57A7370}"/>
                </a:ext>
              </a:extLst>
            </p:cNvPr>
            <p:cNvSpPr/>
            <p:nvPr/>
          </p:nvSpPr>
          <p:spPr>
            <a:xfrm rot="20005018">
              <a:off x="8095054" y="3673085"/>
              <a:ext cx="657568" cy="51822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964EE22C-A4E9-54CB-607E-7EB169F28B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751" y="3550581"/>
              <a:ext cx="3994478" cy="2062825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FAEF15F9-DB6A-55E1-FC54-EDE50ECCFA86}"/>
                </a:ext>
              </a:extLst>
            </p:cNvPr>
            <p:cNvSpPr/>
            <p:nvPr/>
          </p:nvSpPr>
          <p:spPr bwMode="auto">
            <a:xfrm>
              <a:off x="5738750" y="5613407"/>
              <a:ext cx="3994477" cy="2548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Arial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417E67AA-A5AD-9324-CD05-3FEA4A9968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750" y="5613406"/>
              <a:ext cx="3994478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CA8901F5-2F76-70F4-1BE5-B7FF3CAE0E84}"/>
                  </a:ext>
                </a:extLst>
              </p:cNvPr>
              <p:cNvSpPr txBox="1"/>
              <p:nvPr/>
            </p:nvSpPr>
            <p:spPr>
              <a:xfrm>
                <a:off x="8935452" y="3589573"/>
                <a:ext cx="647182" cy="61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3000" b="1" i="1" baseline="-2500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acc>
                    </m:oMath>
                  </m:oMathPara>
                </a14:m>
                <a:endParaRPr lang="en-US" sz="3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A8901F5-2F76-70F4-1BE5-B7FF3CAE0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452" y="3589573"/>
                <a:ext cx="647182" cy="6101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CF90368-35A8-1E2D-0F0D-B0188AC2AACF}"/>
              </a:ext>
            </a:extLst>
          </p:cNvPr>
          <p:cNvGrpSpPr/>
          <p:nvPr/>
        </p:nvGrpSpPr>
        <p:grpSpPr>
          <a:xfrm>
            <a:off x="6994338" y="3684274"/>
            <a:ext cx="1373609" cy="1107912"/>
            <a:chOff x="3896715" y="4044510"/>
            <a:chExt cx="1373609" cy="1107912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C2338B66-12EA-4ACF-6C85-84F9EF333B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27177" y="4044510"/>
              <a:ext cx="443147" cy="907094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xmlns="" id="{C5D35E9C-378A-8641-8333-C58D01876529}"/>
                    </a:ext>
                  </a:extLst>
                </p:cNvPr>
                <p:cNvSpPr txBox="1"/>
                <p:nvPr/>
              </p:nvSpPr>
              <p:spPr>
                <a:xfrm>
                  <a:off x="3896715" y="4542319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3000" b="1" i="1" baseline="-2500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acc>
                      </m:oMath>
                    </m:oMathPara>
                  </a14:m>
                  <a:endParaRPr lang="en-US" sz="30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5D35E9C-378A-8641-8333-C58D018765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6715" y="4542319"/>
                  <a:ext cx="1197612" cy="6101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F2644270-2765-7A1F-69F5-1D84029FEDE9}"/>
              </a:ext>
            </a:extLst>
          </p:cNvPr>
          <p:cNvCxnSpPr>
            <a:cxnSpLocks/>
          </p:cNvCxnSpPr>
          <p:nvPr/>
        </p:nvCxnSpPr>
        <p:spPr>
          <a:xfrm flipH="1">
            <a:off x="8361858" y="3691756"/>
            <a:ext cx="20142" cy="11004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1A0CEB84-F989-270B-7F9B-FDA4C4141706}"/>
                  </a:ext>
                </a:extLst>
              </p:cNvPr>
              <p:cNvSpPr txBox="1"/>
              <p:nvPr/>
            </p:nvSpPr>
            <p:spPr>
              <a:xfrm>
                <a:off x="7924800" y="4645842"/>
                <a:ext cx="1197612" cy="61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</m:oMath>
                  </m:oMathPara>
                </a14:m>
                <a:endParaRPr lang="en-US" sz="3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A0CEB84-F989-270B-7F9B-FDA4C4141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645842"/>
                <a:ext cx="1197612" cy="61010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A7190FB3-5ACB-D50D-EB2B-07C5016E69AC}"/>
              </a:ext>
            </a:extLst>
          </p:cNvPr>
          <p:cNvCxnSpPr>
            <a:cxnSpLocks/>
          </p:cNvCxnSpPr>
          <p:nvPr/>
        </p:nvCxnSpPr>
        <p:spPr>
          <a:xfrm>
            <a:off x="8373266" y="3700889"/>
            <a:ext cx="425651" cy="210105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4F1A64E8-127C-5851-F32B-7EE3A41E40FC}"/>
              </a:ext>
            </a:extLst>
          </p:cNvPr>
          <p:cNvCxnSpPr>
            <a:cxnSpLocks/>
          </p:cNvCxnSpPr>
          <p:nvPr/>
        </p:nvCxnSpPr>
        <p:spPr>
          <a:xfrm>
            <a:off x="7933592" y="4579474"/>
            <a:ext cx="434355" cy="2127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7E82456A-C61B-7789-E6D4-1DF470AED936}"/>
              </a:ext>
            </a:extLst>
          </p:cNvPr>
          <p:cNvCxnSpPr>
            <a:cxnSpLocks/>
          </p:cNvCxnSpPr>
          <p:nvPr/>
        </p:nvCxnSpPr>
        <p:spPr>
          <a:xfrm flipV="1">
            <a:off x="8378311" y="3917379"/>
            <a:ext cx="420606" cy="8815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27100" y="3736224"/>
                <a:ext cx="3763466" cy="523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Trọng </a:t>
                </a:r>
                <a:r>
                  <a:rPr lang="en-US" sz="2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lực</a:t>
                </a:r>
                <a:r>
                  <a:rPr lang="en-US" sz="2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5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25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</m:e>
                    </m:acc>
                  </m:oMath>
                </a14:m>
                <a:r>
                  <a:rPr lang="en-US" sz="2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2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tác</a:t>
                </a:r>
                <a:r>
                  <a:rPr lang="en-US" sz="2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25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dụng</a:t>
                </a:r>
                <a:r>
                  <a:rPr lang="en-US" sz="25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100" y="3736224"/>
                <a:ext cx="3763466" cy="523798"/>
              </a:xfrm>
              <a:prstGeom prst="rect">
                <a:avLst/>
              </a:prstGeom>
              <a:blipFill rotWithShape="1">
                <a:blip r:embed="rId10"/>
                <a:stretch>
                  <a:fillRect l="-2593" b="-26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673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7" grpId="0"/>
      <p:bldP spid="38" grpId="0"/>
      <p:bldP spid="15" grpId="0"/>
      <p:bldP spid="16" grpId="0"/>
      <p:bldP spid="20" grpId="0"/>
      <p:bldP spid="36" grpId="0"/>
      <p:bldP spid="44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xmlns="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xmlns="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xmlns="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71816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xmlns="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925" y="761999"/>
            <a:ext cx="10504636" cy="171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vật được giữ yên trên một mặt phẳng nghiêng nhẵn bởi một lò xo.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những lực nào tác dụng lên vật?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25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 tích trọng lực tác dụng lên vật thành hai lực thành phần và nêu rõ tác dụng của hai lực này.</a:t>
            </a:r>
            <a:endParaRPr lang="en-US" sz="2500"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xmlns="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6CE680A-65BF-CB9E-66B0-36F1182FB472}"/>
              </a:ext>
            </a:extLst>
          </p:cNvPr>
          <p:cNvGrpSpPr/>
          <p:nvPr/>
        </p:nvGrpSpPr>
        <p:grpSpPr>
          <a:xfrm>
            <a:off x="3343947" y="3076849"/>
            <a:ext cx="4079531" cy="2601980"/>
            <a:chOff x="3343947" y="3076849"/>
            <a:chExt cx="4079531" cy="2601980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C00CD21D-40DD-A600-1F46-BDF075A00DE9}"/>
                </a:ext>
              </a:extLst>
            </p:cNvPr>
            <p:cNvGrpSpPr/>
            <p:nvPr/>
          </p:nvGrpSpPr>
          <p:grpSpPr>
            <a:xfrm>
              <a:off x="3343947" y="3076849"/>
              <a:ext cx="4079531" cy="2601980"/>
              <a:chOff x="3343947" y="3076849"/>
              <a:chExt cx="4079531" cy="260198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CB6E09C6-2A7D-B317-DBE1-A14E3446F6A4}"/>
                  </a:ext>
                </a:extLst>
              </p:cNvPr>
              <p:cNvGrpSpPr/>
              <p:nvPr/>
            </p:nvGrpSpPr>
            <p:grpSpPr>
              <a:xfrm>
                <a:off x="3381386" y="3076849"/>
                <a:ext cx="4042092" cy="2601980"/>
                <a:chOff x="5691136" y="3266319"/>
                <a:chExt cx="4042092" cy="2601980"/>
              </a:xfrm>
            </p:grpSpPr>
            <p:pic>
              <p:nvPicPr>
                <p:cNvPr id="7" name="Picture 6" descr="A pile of coins&#10;&#10;Description automatically generated with low confidence">
                  <a:extLst>
                    <a:ext uri="{FF2B5EF4-FFF2-40B4-BE49-F238E27FC236}">
                      <a16:creationId xmlns:a16="http://schemas.microsoft.com/office/drawing/2014/main" xmlns="" id="{D5D8CC62-17A1-FD9E-AC13-C4F2586E12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421" b="93295" l="78929" r="97500">
                              <a14:foregroundMark x1="91310" y1="36805" x2="91310" y2="36805"/>
                              <a14:foregroundMark x1="93333" y1="28673" x2="93333" y2="28673"/>
                              <a14:foregroundMark x1="84643" y1="29387" x2="84643" y2="29387"/>
                              <a14:foregroundMark x1="83214" y1="30813" x2="83214" y2="30813"/>
                              <a14:foregroundMark x1="93452" y1="33381" x2="93452" y2="33381"/>
                              <a14:foregroundMark x1="96310" y1="34237" x2="96667" y2="36091"/>
                              <a14:foregroundMark x1="84405" y1="37660" x2="84405" y2="37660"/>
                              <a14:foregroundMark x1="81786" y1="39372" x2="82500" y2="39372"/>
                              <a14:foregroundMark x1="96548" y1="42511" x2="96548" y2="42511"/>
                              <a14:foregroundMark x1="93333" y1="25678" x2="93333" y2="25678"/>
                              <a14:foregroundMark x1="87976" y1="22539" x2="87976" y2="22539"/>
                              <a14:foregroundMark x1="94881" y1="19971" x2="94881" y2="19971"/>
                              <a14:foregroundMark x1="95714" y1="19686" x2="95714" y2="19686"/>
                              <a14:foregroundMark x1="96548" y1="27389" x2="96548" y2="27389"/>
                              <a14:foregroundMark x1="96310" y1="18973" x2="96310" y2="18973"/>
                              <a14:foregroundMark x1="94643" y1="11698" x2="94643" y2="11698"/>
                              <a14:foregroundMark x1="84286" y1="9843" x2="84286" y2="9843"/>
                              <a14:foregroundMark x1="82976" y1="8274" x2="82976" y2="8274"/>
                              <a14:foregroundMark x1="95833" y1="12553" x2="95833" y2="12553"/>
                              <a14:foregroundMark x1="95714" y1="5706" x2="95714" y2="5706"/>
                              <a14:foregroundMark x1="95357" y1="7418" x2="95357" y2="7418"/>
                              <a14:foregroundMark x1="96071" y1="91869" x2="96071" y2="91869"/>
                              <a14:foregroundMark x1="83452" y1="93295" x2="83452" y2="93295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6667" t="3210"/>
                <a:stretch/>
              </p:blipFill>
              <p:spPr>
                <a:xfrm rot="3791097">
                  <a:off x="7245500" y="2645817"/>
                  <a:ext cx="407422" cy="3516149"/>
                </a:xfrm>
                <a:prstGeom prst="rect">
                  <a:avLst/>
                </a:prstGeom>
              </p:spPr>
            </p:pic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373AF05B-6A78-8233-CBC3-E14FDB1BDCB7}"/>
                    </a:ext>
                  </a:extLst>
                </p:cNvPr>
                <p:cNvSpPr/>
                <p:nvPr/>
              </p:nvSpPr>
              <p:spPr>
                <a:xfrm rot="19871309">
                  <a:off x="7130608" y="4193072"/>
                  <a:ext cx="657568" cy="51822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xmlns="" id="{58C46B1A-BA97-4680-2E56-0E6F0EE4FFC6}"/>
                    </a:ext>
                  </a:extLst>
                </p:cNvPr>
                <p:cNvSpPr/>
                <p:nvPr/>
              </p:nvSpPr>
              <p:spPr>
                <a:xfrm rot="3531798">
                  <a:off x="8671185" y="3506938"/>
                  <a:ext cx="611978" cy="13074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xmlns="" id="{980C4B56-C261-B1B2-C351-27E1FA1D6F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38751" y="3786591"/>
                  <a:ext cx="3452597" cy="1826815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xmlns="" id="{0E342CB3-BCA3-40C6-6E62-F93FAE120848}"/>
                    </a:ext>
                  </a:extLst>
                </p:cNvPr>
                <p:cNvSpPr/>
                <p:nvPr/>
              </p:nvSpPr>
              <p:spPr bwMode="auto">
                <a:xfrm>
                  <a:off x="5738750" y="5613407"/>
                  <a:ext cx="3994477" cy="25489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85000"/>
                        <a:shade val="30000"/>
                        <a:satMod val="115000"/>
                      </a:schemeClr>
                    </a:gs>
                    <a:gs pos="50000">
                      <a:schemeClr val="bg1">
                        <a:lumMod val="85000"/>
                        <a:shade val="67500"/>
                        <a:satMod val="115000"/>
                      </a:schemeClr>
                    </a:gs>
                    <a:gs pos="100000">
                      <a:schemeClr val="bg1">
                        <a:lumMod val="85000"/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0000" tIns="46800" rIns="90000" bIns="468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Bef>
                      <a:spcPct val="0"/>
                    </a:spcBef>
                  </a:pPr>
                  <a:endParaRPr lang="en-US" sz="2000">
                    <a:solidFill>
                      <a:schemeClr val="tx1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xmlns="" id="{6992BAEE-36E6-811B-25BE-3076AB56B5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38750" y="5613406"/>
                  <a:ext cx="3994478" cy="0"/>
                </a:xfrm>
                <a:prstGeom prst="line">
                  <a:avLst/>
                </a:prstGeom>
                <a:ln w="127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Arc 48">
                <a:extLst>
                  <a:ext uri="{FF2B5EF4-FFF2-40B4-BE49-F238E27FC236}">
                    <a16:creationId xmlns:a16="http://schemas.microsoft.com/office/drawing/2014/main" xmlns="" id="{E3037D18-D0C0-FF80-7613-02C9611C81F2}"/>
                  </a:ext>
                </a:extLst>
              </p:cNvPr>
              <p:cNvSpPr/>
              <p:nvPr/>
            </p:nvSpPr>
            <p:spPr>
              <a:xfrm rot="15008203" flipH="1" flipV="1">
                <a:off x="3419780" y="4954129"/>
                <a:ext cx="558560" cy="710226"/>
              </a:xfrm>
              <a:prstGeom prst="arc">
                <a:avLst>
                  <a:gd name="adj1" fmla="val 15279342"/>
                  <a:gd name="adj2" fmla="val 18164111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B351AD42-2D41-2956-8F07-5119443BF1F4}"/>
                </a:ext>
              </a:extLst>
            </p:cNvPr>
            <p:cNvSpPr txBox="1"/>
            <p:nvPr/>
          </p:nvSpPr>
          <p:spPr>
            <a:xfrm>
              <a:off x="4143500" y="4883666"/>
              <a:ext cx="55362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endParaRPr lang="en-US" sz="3000">
                <a:solidFill>
                  <a:srgbClr val="FF0000"/>
                </a:solidFill>
              </a:endParaRP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F2644270-2765-7A1F-69F5-1D84029FEDE9}"/>
              </a:ext>
            </a:extLst>
          </p:cNvPr>
          <p:cNvCxnSpPr>
            <a:cxnSpLocks/>
          </p:cNvCxnSpPr>
          <p:nvPr/>
        </p:nvCxnSpPr>
        <p:spPr>
          <a:xfrm flipH="1">
            <a:off x="5181600" y="4205788"/>
            <a:ext cx="20142" cy="11004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CF90368-35A8-1E2D-0F0D-B0188AC2AACF}"/>
              </a:ext>
            </a:extLst>
          </p:cNvPr>
          <p:cNvGrpSpPr/>
          <p:nvPr/>
        </p:nvGrpSpPr>
        <p:grpSpPr>
          <a:xfrm>
            <a:off x="5201743" y="4157124"/>
            <a:ext cx="1251507" cy="1208982"/>
            <a:chOff x="5270325" y="4044510"/>
            <a:chExt cx="1251507" cy="1208982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C2338B66-12EA-4ACF-6C85-84F9EF333B83}"/>
                </a:ext>
              </a:extLst>
            </p:cNvPr>
            <p:cNvCxnSpPr>
              <a:cxnSpLocks/>
            </p:cNvCxnSpPr>
            <p:nvPr/>
          </p:nvCxnSpPr>
          <p:spPr>
            <a:xfrm>
              <a:off x="5270325" y="4044510"/>
              <a:ext cx="437057" cy="90393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xmlns="" id="{C5D35E9C-378A-8641-8333-C58D01876529}"/>
                    </a:ext>
                  </a:extLst>
                </p:cNvPr>
                <p:cNvSpPr txBox="1"/>
                <p:nvPr/>
              </p:nvSpPr>
              <p:spPr>
                <a:xfrm>
                  <a:off x="5324220" y="4643389"/>
                  <a:ext cx="1197612" cy="6101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sz="3000" b="1" i="1" baseline="-2500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acc>
                      </m:oMath>
                    </m:oMathPara>
                  </a14:m>
                  <a:endParaRPr lang="en-US" sz="3000" b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C5D35E9C-378A-8641-8333-C58D018765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4220" y="4643389"/>
                  <a:ext cx="1197612" cy="61010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A7190FB3-5ACB-D50D-EB2B-07C5016E69AC}"/>
              </a:ext>
            </a:extLst>
          </p:cNvPr>
          <p:cNvCxnSpPr>
            <a:cxnSpLocks/>
          </p:cNvCxnSpPr>
          <p:nvPr/>
        </p:nvCxnSpPr>
        <p:spPr>
          <a:xfrm flipH="1">
            <a:off x="4697120" y="4214921"/>
            <a:ext cx="504622" cy="29560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C2338B66-12EA-4ACF-6C85-84F9EF333B83}"/>
              </a:ext>
            </a:extLst>
          </p:cNvPr>
          <p:cNvCxnSpPr>
            <a:cxnSpLocks/>
          </p:cNvCxnSpPr>
          <p:nvPr/>
        </p:nvCxnSpPr>
        <p:spPr>
          <a:xfrm flipH="1" flipV="1">
            <a:off x="4800600" y="3264314"/>
            <a:ext cx="404712" cy="92668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A7190FB3-5ACB-D50D-EB2B-07C5016E69AC}"/>
              </a:ext>
            </a:extLst>
          </p:cNvPr>
          <p:cNvCxnSpPr>
            <a:cxnSpLocks/>
          </p:cNvCxnSpPr>
          <p:nvPr/>
        </p:nvCxnSpPr>
        <p:spPr>
          <a:xfrm flipV="1">
            <a:off x="5214698" y="3862279"/>
            <a:ext cx="500302" cy="32872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1A0CEB84-F989-270B-7F9B-FDA4C4141706}"/>
                  </a:ext>
                </a:extLst>
              </p:cNvPr>
              <p:cNvSpPr txBox="1"/>
              <p:nvPr/>
            </p:nvSpPr>
            <p:spPr>
              <a:xfrm>
                <a:off x="4671720" y="5257297"/>
                <a:ext cx="1197612" cy="61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acc>
                    </m:oMath>
                  </m:oMathPara>
                </a14:m>
                <a:endParaRPr lang="en-US" sz="3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A0CEB84-F989-270B-7F9B-FDA4C4141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720" y="5257297"/>
                <a:ext cx="1197612" cy="6101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CA8901F5-2F76-70F4-1BE5-B7FF3CAE0E84}"/>
                  </a:ext>
                </a:extLst>
              </p:cNvPr>
              <p:cNvSpPr txBox="1"/>
              <p:nvPr/>
            </p:nvSpPr>
            <p:spPr>
              <a:xfrm>
                <a:off x="4024538" y="4157124"/>
                <a:ext cx="647182" cy="61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3000" b="1" i="1" baseline="-2500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acc>
                    </m:oMath>
                  </m:oMathPara>
                </a14:m>
                <a:endParaRPr lang="en-US" sz="3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A8901F5-2F76-70F4-1BE5-B7FF3CAE0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538" y="4157124"/>
                <a:ext cx="647182" cy="61010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CA8901F5-2F76-70F4-1BE5-B7FF3CAE0E84}"/>
                  </a:ext>
                </a:extLst>
              </p:cNvPr>
              <p:cNvSpPr txBox="1"/>
              <p:nvPr/>
            </p:nvSpPr>
            <p:spPr>
              <a:xfrm>
                <a:off x="5096680" y="3190944"/>
                <a:ext cx="647182" cy="622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0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𝑭</m:t>
                          </m:r>
                          <m:r>
                            <a:rPr lang="en-US" sz="3000" b="1" i="1" baseline="-2500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đ</m:t>
                          </m:r>
                          <m:r>
                            <a:rPr lang="en-US" sz="3000" b="1" i="1" baseline="-2500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𝒉</m:t>
                          </m:r>
                        </m:e>
                      </m:acc>
                    </m:oMath>
                  </m:oMathPara>
                </a14:m>
                <a:endParaRPr lang="en-US" sz="3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A8901F5-2F76-70F4-1BE5-B7FF3CAE0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680" y="3190944"/>
                <a:ext cx="647182" cy="62267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C5D35E9C-378A-8641-8333-C58D01876529}"/>
                  </a:ext>
                </a:extLst>
              </p:cNvPr>
              <p:cNvSpPr txBox="1"/>
              <p:nvPr/>
            </p:nvSpPr>
            <p:spPr>
              <a:xfrm>
                <a:off x="3962400" y="3019284"/>
                <a:ext cx="1197612" cy="610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30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000" b="1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𝑵</m:t>
                          </m:r>
                        </m:e>
                      </m:acc>
                    </m:oMath>
                  </m:oMathPara>
                </a14:m>
                <a:endParaRPr lang="en-US" sz="3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5D35E9C-378A-8641-8333-C58D01876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019284"/>
                <a:ext cx="1197612" cy="61010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7E82456A-C61B-7789-E6D4-1DF470AED936}"/>
              </a:ext>
            </a:extLst>
          </p:cNvPr>
          <p:cNvCxnSpPr>
            <a:cxnSpLocks/>
          </p:cNvCxnSpPr>
          <p:nvPr/>
        </p:nvCxnSpPr>
        <p:spPr>
          <a:xfrm flipH="1" flipV="1">
            <a:off x="4724400" y="4462175"/>
            <a:ext cx="378257" cy="7951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7E82456A-C61B-7789-E6D4-1DF470AED936}"/>
              </a:ext>
            </a:extLst>
          </p:cNvPr>
          <p:cNvCxnSpPr>
            <a:cxnSpLocks/>
          </p:cNvCxnSpPr>
          <p:nvPr/>
        </p:nvCxnSpPr>
        <p:spPr>
          <a:xfrm flipV="1">
            <a:off x="5201743" y="5061054"/>
            <a:ext cx="420606" cy="25186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Arrow 1">
            <a:hlinkClick r:id="rId11" action="ppaction://hlinkpres?slideindex=27&amp;slidetitle=PowerPoint Presentation"/>
          </p:cNvPr>
          <p:cNvSpPr/>
          <p:nvPr/>
        </p:nvSpPr>
        <p:spPr>
          <a:xfrm>
            <a:off x="11506200" y="6477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0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4" descr="A picture containing water, boat, outdoor, traveling&#10;&#10;Description automatically generated">
            <a:extLst>
              <a:ext uri="{FF2B5EF4-FFF2-40B4-BE49-F238E27FC236}">
                <a16:creationId xmlns:a16="http://schemas.microsoft.com/office/drawing/2014/main" xmlns="" id="{E5D5C6C2-51E5-FD8D-DAE7-9EBA25FB7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xmlns="" id="{5FBA39A0-626B-0498-2B2A-4FE40F8C9CD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404519"/>
            <a:ext cx="11470912" cy="71508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III: ĐỘNG LỰC HỌC</a:t>
            </a:r>
            <a:endParaRPr lang="en-US" alt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xmlns="" id="{5FBA39A0-626B-0498-2B2A-4FE40F8C9CD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2100977"/>
            <a:ext cx="11470912" cy="132802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</a:t>
            </a:r>
          </a:p>
          <a:p>
            <a:pPr algn="ctr"/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TỔNG HỢP VÀ PHÂN TÍCH LỰC. CÂN BẰNG LỰC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xmlns="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xmlns="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hlinkClick r:id="rId2" action="ppaction://hlinkpres?slideindex=27&amp;slidetitle=PowerPoint Presentation"/>
              <a:extLst>
                <a:ext uri="{FF2B5EF4-FFF2-40B4-BE49-F238E27FC236}">
                  <a16:creationId xmlns:a16="http://schemas.microsoft.com/office/drawing/2014/main" xmlns="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71816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xmlns="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580" y="928582"/>
            <a:ext cx="1050463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α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= F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+ F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+ 2F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.cosα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= F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+ F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- 2F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.cosα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+ 2F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.cosα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= F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+ F</a:t>
            </a:r>
            <a:r>
              <a:rPr lang="en-US" sz="28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2F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800709" y="2819400"/>
            <a:ext cx="10972800" cy="171816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47" name="Text Box 29">
            <a:extLst>
              <a:ext uri="{FF2B5EF4-FFF2-40B4-BE49-F238E27FC236}">
                <a16:creationId xmlns:a16="http://schemas.microsoft.com/office/drawing/2014/main" xmlns="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880" y="2985983"/>
            <a:ext cx="1050463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 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12 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25 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15 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 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796798" y="4800600"/>
            <a:ext cx="10972800" cy="171816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29">
                <a:extLst>
                  <a:ext uri="{FF2B5EF4-FFF2-40B4-BE49-F238E27FC236}">
                    <a16:creationId xmlns:a16="http://schemas.microsoft.com/office/drawing/2014/main" xmlns="" id="{A0300333-C687-4848-8F80-51CDEBECBD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6969" y="4967183"/>
                <a:ext cx="10504636" cy="15295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3.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h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ợp bởi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F = F</a:t>
                </a:r>
                <a:r>
                  <a:rPr lang="en-US" sz="2800" i="1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+ F</a:t>
                </a:r>
                <a:r>
                  <a:rPr lang="en-US" sz="2800" i="1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0</a:t>
                </a:r>
                <a:r>
                  <a:rPr lang="en-US" sz="2800" baseline="30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90</a:t>
                </a:r>
                <a:r>
                  <a:rPr lang="en-US" sz="2800" baseline="30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180</a:t>
                </a:r>
                <a:r>
                  <a:rPr lang="en-US" sz="2800" baseline="30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0&lt;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&lt; 90</a:t>
                </a:r>
                <a:r>
                  <a:rPr lang="en-US" sz="2800" baseline="30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Text Box 29">
                <a:extLst>
                  <a:ext uri="{FF2B5EF4-FFF2-40B4-BE49-F238E27FC236}">
                    <a16:creationId xmlns:a16="http://schemas.microsoft.com/office/drawing/2014/main" xmlns="" id="{A0300333-C687-4848-8F80-51CDEBECB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6969" y="4967183"/>
                <a:ext cx="10504636" cy="1529521"/>
              </a:xfrm>
              <a:prstGeom prst="rect">
                <a:avLst/>
              </a:prstGeom>
              <a:blipFill rotWithShape="1">
                <a:blip r:embed="rId3"/>
                <a:stretch>
                  <a:fillRect l="-1160" t="-398" r="-1160" b="-79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1026969" y="1392480"/>
            <a:ext cx="497031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33800" y="3913778"/>
            <a:ext cx="497031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6968" y="5943600"/>
            <a:ext cx="497031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3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xmlns="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xmlns="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hlinkClick r:id="rId2" action="ppaction://hlinkpres?slideindex=27&amp;slidetitle=PowerPoint Presentation"/>
              <a:extLst>
                <a:ext uri="{FF2B5EF4-FFF2-40B4-BE49-F238E27FC236}">
                  <a16:creationId xmlns:a16="http://schemas.microsoft.com/office/drawing/2014/main" xmlns="" id="{2D81FD56-72A7-41B1-BE9A-DBEF44418680}"/>
                </a:ext>
              </a:extLst>
            </p:cNvPr>
            <p:cNvSpPr/>
            <p:nvPr/>
          </p:nvSpPr>
          <p:spPr>
            <a:xfrm>
              <a:off x="77334" y="60487"/>
              <a:ext cx="2124730" cy="111812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71816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29">
                <a:extLst>
                  <a:ext uri="{FF2B5EF4-FFF2-40B4-BE49-F238E27FC236}">
                    <a16:creationId xmlns:a16="http://schemas.microsoft.com/office/drawing/2014/main" xmlns="" id="{A0300333-C687-4848-8F80-51CDEBECBD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3580" y="928582"/>
                <a:ext cx="10504636" cy="14895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4.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Có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h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ợp bởi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F = F</a:t>
                </a:r>
                <a:r>
                  <a:rPr lang="en-US" sz="2800" i="1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800" i="1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0</a:t>
                </a:r>
                <a:r>
                  <a:rPr lang="en-US" sz="2800" baseline="30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		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90</a:t>
                </a:r>
                <a:r>
                  <a:rPr lang="en-US" sz="2800" baseline="30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180</a:t>
                </a:r>
                <a:r>
                  <a:rPr lang="en-US" sz="2800" baseline="30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0&lt;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90</a:t>
                </a:r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800" baseline="-25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 Box 29">
                <a:extLst>
                  <a:ext uri="{FF2B5EF4-FFF2-40B4-BE49-F238E27FC236}">
                    <a16:creationId xmlns:a16="http://schemas.microsoft.com/office/drawing/2014/main" xmlns="" id="{A0300333-C687-4848-8F80-51CDEBECB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580" y="928582"/>
                <a:ext cx="10504636" cy="1489510"/>
              </a:xfrm>
              <a:prstGeom prst="rect">
                <a:avLst/>
              </a:prstGeom>
              <a:blipFill rotWithShape="1">
                <a:blip r:embed="rId3"/>
                <a:stretch>
                  <a:fillRect l="-1161" t="-408" r="-1219" b="-106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800709" y="2819400"/>
            <a:ext cx="10972800" cy="171816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47" name="Text Box 29">
            <a:extLst>
              <a:ext uri="{FF2B5EF4-FFF2-40B4-BE49-F238E27FC236}">
                <a16:creationId xmlns:a16="http://schemas.microsoft.com/office/drawing/2014/main" xmlns="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880" y="2985983"/>
            <a:ext cx="1050463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600 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600 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90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180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796798" y="4800600"/>
            <a:ext cx="10972800" cy="171816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29">
                <a:extLst>
                  <a:ext uri="{FF2B5EF4-FFF2-40B4-BE49-F238E27FC236}">
                    <a16:creationId xmlns:a16="http://schemas.microsoft.com/office/drawing/2014/main" xmlns="" id="{A0300333-C687-4848-8F80-51CDEBECBD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6969" y="4967183"/>
                <a:ext cx="10504636" cy="14895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6.</a:t>
                </a:r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Có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α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h</a:t>
                </a:r>
                <a:r>
                  <a:rPr lang="vi-VN" sz="2800" dirty="0">
                    <a:latin typeface="Times New Roman" pitchFamily="18" charset="0"/>
                    <a:cs typeface="Times New Roman" pitchFamily="18" charset="0"/>
                  </a:rPr>
                  <a:t>ợp bởi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.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thì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0</a:t>
                </a:r>
                <a:r>
                  <a:rPr lang="en-US" sz="2800" baseline="30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		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B.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90</a:t>
                </a:r>
                <a:r>
                  <a:rPr lang="en-US" sz="2800" baseline="30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180</a:t>
                </a:r>
                <a:r>
                  <a:rPr lang="en-US" sz="2800" baseline="30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		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0&lt;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90</a:t>
                </a:r>
                <a:r>
                  <a:rPr lang="en-US" sz="2800" baseline="30000" dirty="0" smtClean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800" baseline="-250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Text Box 29">
                <a:extLst>
                  <a:ext uri="{FF2B5EF4-FFF2-40B4-BE49-F238E27FC236}">
                    <a16:creationId xmlns:a16="http://schemas.microsoft.com/office/drawing/2014/main" xmlns="" id="{A0300333-C687-4848-8F80-51CDEBECB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6969" y="4967183"/>
                <a:ext cx="10504636" cy="1489510"/>
              </a:xfrm>
              <a:prstGeom prst="rect">
                <a:avLst/>
              </a:prstGeom>
              <a:blipFill rotWithShape="1">
                <a:blip r:embed="rId4"/>
                <a:stretch>
                  <a:fillRect l="-1160" t="-410" r="-1160" b="-110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86401"/>
            <a:ext cx="1600200" cy="55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6553200" y="1934060"/>
            <a:ext cx="497031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296400" y="3913778"/>
            <a:ext cx="497031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0000" y="5999493"/>
            <a:ext cx="497031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8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xmlns="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xmlns="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hlinkClick r:id="rId2" action="ppaction://hlinkpres?slideindex=27&amp;slidetitle=PowerPoint Presentation"/>
              <a:extLst>
                <a:ext uri="{FF2B5EF4-FFF2-40B4-BE49-F238E27FC236}">
                  <a16:creationId xmlns:a16="http://schemas.microsoft.com/office/drawing/2014/main" xmlns="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71816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29">
                <a:extLst>
                  <a:ext uri="{FF2B5EF4-FFF2-40B4-BE49-F238E27FC236}">
                    <a16:creationId xmlns:a16="http://schemas.microsoft.com/office/drawing/2014/main" xmlns="" id="{A0300333-C687-4848-8F80-51CDEBECBD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3580" y="928582"/>
                <a:ext cx="10504636" cy="14269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7.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qui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F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30N.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tạo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bởi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120</a:t>
                </a:r>
                <a:r>
                  <a:rPr lang="en-US" sz="2800" baseline="30000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60 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B.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30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30 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  <a:cs typeface="Times New Roman" pitchFamily="18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 Box 29">
                <a:extLst>
                  <a:ext uri="{FF2B5EF4-FFF2-40B4-BE49-F238E27FC236}">
                    <a16:creationId xmlns:a16="http://schemas.microsoft.com/office/drawing/2014/main" xmlns="" id="{A0300333-C687-4848-8F80-51CDEBECB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580" y="928582"/>
                <a:ext cx="10504636" cy="1426929"/>
              </a:xfrm>
              <a:prstGeom prst="rect">
                <a:avLst/>
              </a:prstGeom>
              <a:blipFill rotWithShape="1">
                <a:blip r:embed="rId3"/>
                <a:stretch>
                  <a:fillRect l="-1161" t="-4274" r="-1219" b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800709" y="2819400"/>
            <a:ext cx="10972800" cy="171816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29">
                <a:extLst>
                  <a:ext uri="{FF2B5EF4-FFF2-40B4-BE49-F238E27FC236}">
                    <a16:creationId xmlns:a16="http://schemas.microsoft.com/office/drawing/2014/main" xmlns="" id="{A0300333-C687-4848-8F80-51CDEBECBD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0880" y="2985983"/>
                <a:ext cx="10627720" cy="1528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8.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= F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chúng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F = F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+ F</a:t>
                </a:r>
                <a:r>
                  <a:rPr lang="en-US" sz="2800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F= F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-F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2.	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	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F=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2F</a:t>
                </a:r>
                <a:r>
                  <a:rPr lang="en-US" sz="2800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os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F= 2F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latin typeface="Cambria Math"/>
                            <a:ea typeface="Cambria Math"/>
                            <a:cs typeface="Times New Roman" pitchFamily="18" charset="0"/>
                            <a:sym typeface="Symbol"/>
                          </a:rPr>
                          <m:t>𝛼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Text Box 29">
                <a:extLst>
                  <a:ext uri="{FF2B5EF4-FFF2-40B4-BE49-F238E27FC236}">
                    <a16:creationId xmlns:a16="http://schemas.microsoft.com/office/drawing/2014/main" xmlns="" id="{A0300333-C687-4848-8F80-51CDEBECB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0880" y="2985983"/>
                <a:ext cx="10627720" cy="1528303"/>
              </a:xfrm>
              <a:prstGeom prst="rect">
                <a:avLst/>
              </a:prstGeom>
              <a:blipFill rotWithShape="1">
                <a:blip r:embed="rId4"/>
                <a:stretch>
                  <a:fillRect l="-1147" t="-3984" r="-1147" b="-39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796798" y="4800600"/>
            <a:ext cx="10972800" cy="171816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51" name="Text Box 29">
            <a:extLst>
              <a:ext uri="{FF2B5EF4-FFF2-40B4-BE49-F238E27FC236}">
                <a16:creationId xmlns:a16="http://schemas.microsoft.com/office/drawing/2014/main" xmlns="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69" y="4800600"/>
            <a:ext cx="10504636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ctr"/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53200" y="1898311"/>
            <a:ext cx="497031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296400" y="3962400"/>
            <a:ext cx="497031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56253" y="5105400"/>
            <a:ext cx="497031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6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xmlns="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xmlns="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hlinkClick r:id="rId2" action="ppaction://hlinkpres?slideindex=27&amp;slidetitle=PowerPoint Presentation"/>
              <a:extLst>
                <a:ext uri="{FF2B5EF4-FFF2-40B4-BE49-F238E27FC236}">
                  <a16:creationId xmlns:a16="http://schemas.microsoft.com/office/drawing/2014/main" xmlns="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71816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xmlns="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580" y="928582"/>
            <a:ext cx="1050463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 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 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 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 font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0.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800709" y="2819400"/>
            <a:ext cx="10972800" cy="171816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29">
                <a:extLst>
                  <a:ext uri="{FF2B5EF4-FFF2-40B4-BE49-F238E27FC236}">
                    <a16:creationId xmlns:a16="http://schemas.microsoft.com/office/drawing/2014/main" xmlns="" id="{A0300333-C687-4848-8F80-51CDEBECBD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0880" y="2895600"/>
                <a:ext cx="10504636" cy="16144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 fontAlgn="ctr"/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11.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quy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Điều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kiện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  <a:p>
                <a:pPr font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song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song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ngược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fontAlgn="ctr"/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60</a:t>
                </a:r>
                <a:r>
                  <a:rPr lang="en-US" sz="2400" baseline="300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song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song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chiều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Text Box 29">
                <a:extLst>
                  <a:ext uri="{FF2B5EF4-FFF2-40B4-BE49-F238E27FC236}">
                    <a16:creationId xmlns="" xmlns:a16="http://schemas.microsoft.com/office/drawing/2014/main" id="{A0300333-C687-4848-8F80-51CDEBECB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0880" y="2895600"/>
                <a:ext cx="10504636" cy="1614416"/>
              </a:xfrm>
              <a:prstGeom prst="rect">
                <a:avLst/>
              </a:prstGeom>
              <a:blipFill rotWithShape="1">
                <a:blip r:embed="rId3"/>
                <a:stretch>
                  <a:fillRect l="-871" t="-1509" r="-929" b="-75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796798" y="4800600"/>
            <a:ext cx="10972800" cy="171816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51" name="Text Box 29">
            <a:extLst>
              <a:ext uri="{FF2B5EF4-FFF2-40B4-BE49-F238E27FC236}">
                <a16:creationId xmlns:a16="http://schemas.microsoft.com/office/drawing/2014/main" xmlns="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69" y="4800600"/>
            <a:ext cx="1050463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1026969" y="1856377"/>
            <a:ext cx="497031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70066" y="4080362"/>
            <a:ext cx="497031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930853" y="5103688"/>
            <a:ext cx="497031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xmlns="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xmlns="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hlinkClick r:id="rId2" action="ppaction://hlinkpres?slideindex=27&amp;slidetitle=PowerPoint Presentation"/>
              <a:extLst>
                <a:ext uri="{FF2B5EF4-FFF2-40B4-BE49-F238E27FC236}">
                  <a16:creationId xmlns:a16="http://schemas.microsoft.com/office/drawing/2014/main" xmlns="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71816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xmlns="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580" y="1027093"/>
            <a:ext cx="105046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	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6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800709" y="2819400"/>
            <a:ext cx="10972800" cy="171816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29">
                <a:extLst>
                  <a:ext uri="{FF2B5EF4-FFF2-40B4-BE49-F238E27FC236}">
                    <a16:creationId xmlns:a16="http://schemas.microsoft.com/office/drawing/2014/main" xmlns="" id="{A0300333-C687-4848-8F80-51CDEBECBD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0880" y="2819400"/>
                <a:ext cx="10504636" cy="1659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14.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Phát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mối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quan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giờ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	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giờ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luôn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luôn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   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luôn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7" name="Text Box 29">
                <a:extLst>
                  <a:ext uri="{FF2B5EF4-FFF2-40B4-BE49-F238E27FC236}">
                    <a16:creationId xmlns:a16="http://schemas.microsoft.com/office/drawing/2014/main" xmlns="" id="{A0300333-C687-4848-8F80-51CDEBECB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0880" y="2819400"/>
                <a:ext cx="10504636" cy="1659172"/>
              </a:xfrm>
              <a:prstGeom prst="rect">
                <a:avLst/>
              </a:prstGeom>
              <a:blipFill rotWithShape="1">
                <a:blip r:embed="rId3"/>
                <a:stretch>
                  <a:fillRect l="-871" r="-929" b="-73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796798" y="4800600"/>
            <a:ext cx="10972800" cy="171816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51" name="Text Box 29">
            <a:extLst>
              <a:ext uri="{FF2B5EF4-FFF2-40B4-BE49-F238E27FC236}">
                <a16:creationId xmlns:a16="http://schemas.microsoft.com/office/drawing/2014/main" xmlns="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69" y="4967183"/>
            <a:ext cx="1050463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	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1049064" y="1538877"/>
            <a:ext cx="497031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38800" y="4023549"/>
            <a:ext cx="497031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26969" y="5464090"/>
            <a:ext cx="497031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2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xmlns="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xmlns="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hlinkClick r:id="rId2" action="ppaction://hlinkpres?slideindex=27&amp;slidetitle=PowerPoint Presentation"/>
              <a:extLst>
                <a:ext uri="{FF2B5EF4-FFF2-40B4-BE49-F238E27FC236}">
                  <a16:creationId xmlns:a16="http://schemas.microsoft.com/office/drawing/2014/main" xmlns="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838200" y="761999"/>
            <a:ext cx="10972800" cy="171816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xmlns="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580" y="1027093"/>
            <a:ext cx="1050463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 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11 N.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fontAlgn="ctr"/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19 N.	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15 N.	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3 N.	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2 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800709" y="2819400"/>
            <a:ext cx="10972800" cy="171816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47" name="Text Box 29">
            <a:extLst>
              <a:ext uri="{FF2B5EF4-FFF2-40B4-BE49-F238E27FC236}">
                <a16:creationId xmlns:a16="http://schemas.microsoft.com/office/drawing/2014/main" xmlns="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880" y="2958405"/>
            <a:ext cx="1050463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8 N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12 N.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19 N.	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4 N.	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N.	</a:t>
            </a:r>
            <a:r>
              <a:rPr lang="fr-FR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fr-FR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7 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796798" y="4800600"/>
            <a:ext cx="10972800" cy="171816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51" name="Text Box 29">
            <a:extLst>
              <a:ext uri="{FF2B5EF4-FFF2-40B4-BE49-F238E27FC236}">
                <a16:creationId xmlns:a16="http://schemas.microsoft.com/office/drawing/2014/main" xmlns="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69" y="4967183"/>
            <a:ext cx="1050463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F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=10 N.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vecto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19,3 N.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9,7 N.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17,3 N.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8,7 N.</a:t>
            </a:r>
          </a:p>
        </p:txBody>
      </p:sp>
      <p:sp>
        <p:nvSpPr>
          <p:cNvPr id="11" name="Oval 10"/>
          <p:cNvSpPr/>
          <p:nvPr/>
        </p:nvSpPr>
        <p:spPr>
          <a:xfrm>
            <a:off x="3810000" y="1909354"/>
            <a:ext cx="497031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53200" y="3886200"/>
            <a:ext cx="497031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83253" y="5894978"/>
            <a:ext cx="497031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xmlns="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xmlns="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hlinkClick r:id="rId2" action="ppaction://hlinkpres?slideindex=27&amp;slidetitle=PowerPoint Presentation"/>
              <a:extLst>
                <a:ext uri="{FF2B5EF4-FFF2-40B4-BE49-F238E27FC236}">
                  <a16:creationId xmlns:a16="http://schemas.microsoft.com/office/drawing/2014/main" xmlns="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838200" y="761998"/>
            <a:ext cx="10972800" cy="2362201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29">
                <a:extLst>
                  <a:ext uri="{FF2B5EF4-FFF2-40B4-BE49-F238E27FC236}">
                    <a16:creationId xmlns:a16="http://schemas.microsoft.com/office/drawing/2014/main" xmlns="" id="{A0300333-C687-4848-8F80-51CDEBECBD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3580" y="1027093"/>
                <a:ext cx="10504636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19. </a:t>
                </a:r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Một chất điểm có trong lượng P đặt trên mặt phẳng </a:t>
                </a:r>
                <a:r>
                  <a:rPr lang="nl-NL" sz="2800" dirty="0" smtClean="0">
                    <a:latin typeface="Times New Roman" pitchFamily="18" charset="0"/>
                    <a:cs typeface="Times New Roman" pitchFamily="18" charset="0"/>
                  </a:rPr>
                  <a:t>nghiêng góc </a:t>
                </a:r>
                <a14:m>
                  <m:oMath xmlns:m="http://schemas.openxmlformats.org/officeDocument/2006/math">
                    <m:r>
                      <a:rPr lang="nl-NL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nl-NL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so với phương ngang. Áp lực của chất điểm lên mặt phẳng nghiêng là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nl-NL" sz="28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P.	</a:t>
                </a:r>
                <a:r>
                  <a:rPr lang="nl-NL" sz="2800" dirty="0" smtClean="0">
                    <a:latin typeface="Times New Roman" pitchFamily="18" charset="0"/>
                    <a:cs typeface="Times New Roman" pitchFamily="18" charset="0"/>
                  </a:rPr>
                  <a:t>		</a:t>
                </a:r>
                <a:r>
                  <a:rPr lang="nl-NL" sz="28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nl-NL" sz="28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nl-NL" sz="2800" dirty="0" smtClean="0">
                    <a:latin typeface="Times New Roman" pitchFamily="18" charset="0"/>
                    <a:cs typeface="Times New Roman" pitchFamily="18" charset="0"/>
                  </a:rPr>
                  <a:t>Psin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nl-NL" sz="2800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28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28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nl-NL" sz="28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nl-NL" sz="2800" dirty="0" smtClean="0">
                    <a:latin typeface="Times New Roman" pitchFamily="18" charset="0"/>
                    <a:cs typeface="Times New Roman" pitchFamily="18" charset="0"/>
                  </a:rPr>
                  <a:t>Pcos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.	</a:t>
                </a:r>
                <a:r>
                  <a:rPr lang="nl-NL" sz="28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nl-NL" sz="2800" b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nl-NL" sz="2800" b="1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nl-NL" sz="2800" dirty="0"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 Box 29">
                <a:extLst>
                  <a:ext uri="{FF2B5EF4-FFF2-40B4-BE49-F238E27FC236}">
                    <a16:creationId xmlns:a16="http://schemas.microsoft.com/office/drawing/2014/main" xmlns="" id="{A0300333-C687-4848-8F80-51CDEBECB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580" y="1027093"/>
                <a:ext cx="10504636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161" t="-3356" r="-1219" b="-8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800709" y="3615838"/>
            <a:ext cx="10972800" cy="255636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29">
                <a:extLst>
                  <a:ext uri="{FF2B5EF4-FFF2-40B4-BE49-F238E27FC236}">
                    <a16:creationId xmlns:a16="http://schemas.microsoft.com/office/drawing/2014/main" xmlns="" id="{A0300333-C687-4848-8F80-51CDEBECBD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0880" y="3754843"/>
                <a:ext cx="10504636" cy="23083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 err="1" smtClean="0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20.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F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, F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độ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lực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chúng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đây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đúng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giờ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B.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bao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giờ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C.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F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luôn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luôn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cả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F</a:t>
                </a:r>
                <a:r>
                  <a:rPr lang="en-US" sz="24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D.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mọi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𝐹</m:t>
                    </m:r>
                    <m:r>
                      <a:rPr lang="en-US" sz="2400" i="1">
                        <a:latin typeface="Cambria Math"/>
                        <a:ea typeface="Cambria Math"/>
                        <a:cs typeface="Times New Roman" pitchFamily="18" charset="0"/>
                      </a:rPr>
                      <m:t>≤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Text Box 29">
                <a:extLst>
                  <a:ext uri="{FF2B5EF4-FFF2-40B4-BE49-F238E27FC236}">
                    <a16:creationId xmlns:a16="http://schemas.microsoft.com/office/drawing/2014/main" xmlns="" id="{A0300333-C687-4848-8F80-51CDEBECB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0880" y="3754843"/>
                <a:ext cx="10504636" cy="2308324"/>
              </a:xfrm>
              <a:prstGeom prst="rect">
                <a:avLst/>
              </a:prstGeom>
              <a:blipFill rotWithShape="1">
                <a:blip r:embed="rId4"/>
                <a:stretch>
                  <a:fillRect l="-871" t="-2111" r="-929" b="-50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6553200" y="2385775"/>
            <a:ext cx="497031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26968" y="5620844"/>
            <a:ext cx="497031" cy="457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8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-35636" y="400870"/>
            <a:ext cx="12192000" cy="1400175"/>
          </a:xfrm>
          <a:prstGeom prst="rect">
            <a:avLst/>
          </a:prstGeom>
          <a:noFill/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vi-VN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</a:t>
            </a:r>
            <a:r>
              <a:rPr lang="en-US" altLang="vi-VN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VÀ ĐÀO TẠO BÌNH ĐỊNH</a:t>
            </a:r>
            <a:r>
              <a:rPr lang="en-US" altLang="vi-VN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THPT </a:t>
            </a:r>
            <a:r>
              <a:rPr lang="en-US" altLang="vi-VN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2 PHÙ MỸ</a:t>
            </a:r>
            <a:endParaRPr lang="en-US" altLang="vi-VN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TỔ: LÝ - HÓA</a:t>
            </a:r>
            <a:endParaRPr lang="vi-VN" sz="2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-10583" y="4086225"/>
            <a:ext cx="12192000" cy="1400175"/>
          </a:xfrm>
          <a:prstGeom prst="rect">
            <a:avLst/>
          </a:prstGeom>
          <a:noFill/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vi-V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TÔ NGỌC LONG</a:t>
            </a: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1066800" y="2037497"/>
            <a:ext cx="10363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7D3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CẢM ƠN QUÝ THẦY CÔ</a:t>
            </a:r>
          </a:p>
          <a:p>
            <a:pPr algn="ctr">
              <a:spcBef>
                <a:spcPct val="50000"/>
              </a:spcBef>
            </a:pPr>
            <a:r>
              <a:rPr lang="en-US" sz="4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 HỌC SINH</a:t>
            </a:r>
            <a:endParaRPr lang="en-US" sz="48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19636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6">
            <a:extLst>
              <a:ext uri="{FF2B5EF4-FFF2-40B4-BE49-F238E27FC236}">
                <a16:creationId xmlns:a16="http://schemas.microsoft.com/office/drawing/2014/main" xmlns="" id="{915A7278-3680-4F63-87E9-B2B61DDA569A}"/>
              </a:ext>
            </a:extLst>
          </p:cNvPr>
          <p:cNvGrpSpPr/>
          <p:nvPr/>
        </p:nvGrpSpPr>
        <p:grpSpPr>
          <a:xfrm>
            <a:off x="4876800" y="153812"/>
            <a:ext cx="2269096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57">
              <a:extLst>
                <a:ext uri="{FF2B5EF4-FFF2-40B4-BE49-F238E27FC236}">
                  <a16:creationId xmlns:a16="http://schemas.microsoft.com/office/drawing/2014/main" xmlns="" id="{B5301CE9-501A-4EE2-9D96-48AEC9FE29FF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>
              <a:extLst>
                <a:ext uri="{FF2B5EF4-FFF2-40B4-BE49-F238E27FC236}">
                  <a16:creationId xmlns:a16="http://schemas.microsoft.com/office/drawing/2014/main" xmlns="" id="{04006ED8-2EC5-4CA8-9308-7E51B58A717D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C509900-4AC3-45EA-A45F-EC1B97DE1172}"/>
              </a:ext>
            </a:extLst>
          </p:cNvPr>
          <p:cNvSpPr/>
          <p:nvPr/>
        </p:nvSpPr>
        <p:spPr>
          <a:xfrm>
            <a:off x="641722" y="838922"/>
            <a:ext cx="11275469" cy="1778312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12" name="Text Box 29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189C30EA-1D33-48C1-A547-C2D77244D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123" y="849432"/>
            <a:ext cx="10816067" cy="173893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hầm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Thiêm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(TP HCM) </a:t>
            </a:r>
            <a:r>
              <a:rPr lang="en-US" sz="25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5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</a:pP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5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500" dirty="0">
              <a:solidFill>
                <a:schemeClr val="tx1"/>
              </a:solidFill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xmlns="" id="{1149712E-DBF9-D71F-A46C-A903E6F1D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179" y="3810000"/>
            <a:ext cx="405162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ngầm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hầm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Thiêm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TP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Minh.</a:t>
            </a:r>
            <a:endParaRPr lang="vi-VN" alt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xmlns="" id="{B71935B7-A5B1-98EB-10D6-840EBC580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07" y="2820632"/>
            <a:ext cx="6350491" cy="3369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7" y="773020"/>
            <a:ext cx="11294548" cy="598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7216F74-D0F4-9D91-8CA3-EAD355525E30}"/>
              </a:ext>
            </a:extLst>
          </p:cNvPr>
          <p:cNvGrpSpPr/>
          <p:nvPr/>
        </p:nvGrpSpPr>
        <p:grpSpPr>
          <a:xfrm>
            <a:off x="354750" y="489991"/>
            <a:ext cx="573943" cy="732171"/>
            <a:chOff x="492857" y="487470"/>
            <a:chExt cx="573943" cy="73217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E421933C-2E4F-D71C-C37B-BFE023129DD6}"/>
                </a:ext>
              </a:extLst>
            </p:cNvPr>
            <p:cNvGrpSpPr/>
            <p:nvPr/>
          </p:nvGrpSpPr>
          <p:grpSpPr>
            <a:xfrm>
              <a:off x="492857" y="487470"/>
              <a:ext cx="573943" cy="531990"/>
              <a:chOff x="492857" y="307120"/>
              <a:chExt cx="758778" cy="712340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B63D7165-747D-6AE5-0D3A-B29609E43398}"/>
                  </a:ext>
                </a:extLst>
              </p:cNvPr>
              <p:cNvSpPr/>
              <p:nvPr/>
            </p:nvSpPr>
            <p:spPr>
              <a:xfrm>
                <a:off x="504123" y="333892"/>
                <a:ext cx="685800" cy="65963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1" name="Picture 30" descr="Logo&#10;&#10;Description automatically generated">
                <a:extLst>
                  <a:ext uri="{FF2B5EF4-FFF2-40B4-BE49-F238E27FC236}">
                    <a16:creationId xmlns:a16="http://schemas.microsoft.com/office/drawing/2014/main" xmlns="" id="{464C6B4A-4DBC-92A0-49AF-A24BAE27A4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89" t="8771" r="26000" b="14679"/>
              <a:stretch/>
            </p:blipFill>
            <p:spPr>
              <a:xfrm>
                <a:off x="492857" y="307120"/>
                <a:ext cx="758778" cy="712340"/>
              </a:xfrm>
              <a:prstGeom prst="rect">
                <a:avLst/>
              </a:prstGeom>
            </p:spPr>
          </p:pic>
        </p:grpSp>
        <p:pic>
          <p:nvPicPr>
            <p:cNvPr id="29" name="Picture 28" descr="A picture containing handwear&#10;&#10;Description automatically generated">
              <a:extLst>
                <a:ext uri="{FF2B5EF4-FFF2-40B4-BE49-F238E27FC236}">
                  <a16:creationId xmlns:a16="http://schemas.microsoft.com/office/drawing/2014/main" xmlns="" id="{7C1437E1-7205-62BE-22E1-981A831C6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418" b="89942" l="7111" r="93889">
                          <a14:foregroundMark x1="42222" y1="5222" x2="42222" y2="5222"/>
                          <a14:foregroundMark x1="42667" y1="1934" x2="42667" y2="1934"/>
                          <a14:foregroundMark x1="7333" y1="34687" x2="7333" y2="34687"/>
                          <a14:foregroundMark x1="93889" y1="38878" x2="93889" y2="38878"/>
                          <a14:foregroundMark x1="42889" y1="1418" x2="42889" y2="14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77"/>
            <a:stretch/>
          </p:blipFill>
          <p:spPr>
            <a:xfrm>
              <a:off x="600775" y="770499"/>
              <a:ext cx="292432" cy="449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24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5094BBC-4AEF-45E2-800C-D9EB80EB9602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5" name="Group 70">
              <a:extLst>
                <a:ext uri="{FF2B5EF4-FFF2-40B4-BE49-F238E27FC236}">
                  <a16:creationId xmlns:a16="http://schemas.microsoft.com/office/drawing/2014/main" xmlns="" id="{22027F8E-E199-4A54-B069-309AC2530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8" name="Picture 8" descr="empty-green-rectangle">
                <a:extLst>
                  <a:ext uri="{FF2B5EF4-FFF2-40B4-BE49-F238E27FC236}">
                    <a16:creationId xmlns:a16="http://schemas.microsoft.com/office/drawing/2014/main" xmlns="" id="{1EE22726-B2BB-421D-B925-BEC456C648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green-top-faded">
                <a:extLst>
                  <a:ext uri="{FF2B5EF4-FFF2-40B4-BE49-F238E27FC236}">
                    <a16:creationId xmlns:a16="http://schemas.microsoft.com/office/drawing/2014/main" xmlns="" id="{06869E57-2328-4344-AAC1-8990C425C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F6D9640-ADB6-4E6A-B6DE-3A9270062E7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1026060">
              <a:extLst>
                <a:ext uri="{FF2B5EF4-FFF2-40B4-BE49-F238E27FC236}">
                  <a16:creationId xmlns:a16="http://schemas.microsoft.com/office/drawing/2014/main" xmlns="" id="{071903BE-FA19-43F4-A858-1F57B905E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Tổng hợp lực – hợp lực tác dụng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xmlns="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7472"/>
            <a:ext cx="11463557" cy="118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3FA9DBC-BF95-4EC2-BFC4-109933DF35D2}"/>
              </a:ext>
            </a:extLst>
          </p:cNvPr>
          <p:cNvSpPr txBox="1"/>
          <p:nvPr/>
        </p:nvSpPr>
        <p:spPr>
          <a:xfrm>
            <a:off x="1028700" y="873818"/>
            <a:ext cx="10134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700" b="1">
                <a:latin typeface="Arial" panose="020B0604020202020204" pitchFamily="34" charset="0"/>
                <a:cs typeface="Arial" panose="020B0604020202020204" pitchFamily="34" charset="0"/>
              </a:rPr>
              <a:t>Tổng hợp lực </a:t>
            </a:r>
            <a:r>
              <a:rPr lang="en-US" sz="2700">
                <a:latin typeface="Arial" panose="020B0604020202020204" pitchFamily="34" charset="0"/>
                <a:cs typeface="Arial" panose="020B0604020202020204" pitchFamily="34" charset="0"/>
              </a:rPr>
              <a:t>là phép thay thế các lực tác dụng đồng thời vào cùng một vật bằng một lực có tác dụng giống hệt như các lực ấy.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EC2ABAC-2CCC-07C5-9B80-C55E837F7D6A}"/>
              </a:ext>
            </a:extLst>
          </p:cNvPr>
          <p:cNvGrpSpPr/>
          <p:nvPr/>
        </p:nvGrpSpPr>
        <p:grpSpPr>
          <a:xfrm>
            <a:off x="3976639" y="3013739"/>
            <a:ext cx="3962400" cy="861774"/>
            <a:chOff x="2514600" y="3290062"/>
            <a:chExt cx="3962400" cy="1066477"/>
          </a:xfrm>
        </p:grpSpPr>
        <p:pic>
          <p:nvPicPr>
            <p:cNvPr id="13" name="Picture 12" descr="empty-red-rectangle">
              <a:extLst>
                <a:ext uri="{FF2B5EF4-FFF2-40B4-BE49-F238E27FC236}">
                  <a16:creationId xmlns:a16="http://schemas.microsoft.com/office/drawing/2014/main" xmlns="" id="{3C49D5BC-5275-7225-D5F5-24138FA67D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3290062"/>
              <a:ext cx="3962400" cy="1066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4">
                  <a:extLst>
                    <a:ext uri="{FF2B5EF4-FFF2-40B4-BE49-F238E27FC236}">
                      <a16:creationId xmlns:a16="http://schemas.microsoft.com/office/drawing/2014/main" xmlns="" id="{E65DEF46-97B3-0A80-1488-0A1DDC2D3AC6}"/>
                    </a:ext>
                  </a:extLst>
                </p:cNvPr>
                <p:cNvSpPr txBox="1"/>
                <p:nvPr/>
              </p:nvSpPr>
              <p:spPr bwMode="auto">
                <a:xfrm>
                  <a:off x="2837319" y="3326374"/>
                  <a:ext cx="3635708" cy="720725"/>
                </a:xfrm>
                <a:prstGeom prst="rect">
                  <a:avLst/>
                </a:prstGeom>
                <a:noFill/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noAutofit/>
                </a:bodyPr>
                <a:lstStyle/>
                <a:p>
                  <a14:m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</m:oMath>
                  </a14:m>
                  <a:r>
                    <a:rPr lang="en-US" sz="3000"/>
                    <a:t>+</a:t>
                  </a:r>
                  <a:r>
                    <a:rPr lang="en-US" sz="3000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groupChr>
                    </m:oMath>
                  </a14:m>
                  <a:r>
                    <a:rPr lang="en-US" sz="3000"/>
                    <a:t>+…</a:t>
                  </a:r>
                </a:p>
              </p:txBody>
            </p:sp>
          </mc:Choice>
          <mc:Fallback xmlns="">
            <p:sp>
              <p:nvSpPr>
                <p:cNvPr id="14" name="Object 4">
                  <a:extLst>
                    <a:ext uri="{FF2B5EF4-FFF2-40B4-BE49-F238E27FC236}">
                      <a16:creationId xmlns:a16="http://schemas.microsoft.com/office/drawing/2014/main" id="{E65DEF46-97B3-0A80-1488-0A1DDC2D3A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37319" y="3326374"/>
                  <a:ext cx="3635708" cy="720725"/>
                </a:xfrm>
                <a:prstGeom prst="rect">
                  <a:avLst/>
                </a:prstGeom>
                <a:blipFill>
                  <a:blip r:embed="rId6"/>
                  <a:stretch>
                    <a:fillRect b="-46875"/>
                  </a:stretch>
                </a:blipFill>
                <a:ln w="38100" cmpd="sng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06CA75E-BB7C-DEE5-0706-6CDC80B7DCCA}"/>
              </a:ext>
            </a:extLst>
          </p:cNvPr>
          <p:cNvSpPr txBox="1"/>
          <p:nvPr/>
        </p:nvSpPr>
        <p:spPr>
          <a:xfrm>
            <a:off x="725846" y="1964704"/>
            <a:ext cx="941375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b="1" i="1">
                <a:latin typeface="Arial" panose="020B0604020202020204" pitchFamily="34" charset="0"/>
                <a:cs typeface="Arial" panose="020B0604020202020204" pitchFamily="34" charset="0"/>
              </a:rPr>
              <a:t>Lực thay thế </a:t>
            </a:r>
            <a:r>
              <a:rPr lang="en-US" sz="2500" i="1">
                <a:latin typeface="Arial" panose="020B0604020202020204" pitchFamily="34" charset="0"/>
                <a:cs typeface="Arial" panose="020B0604020202020204" pitchFamily="34" charset="0"/>
              </a:rPr>
              <a:t>này gọi là </a:t>
            </a:r>
            <a:r>
              <a:rPr lang="en-US" sz="2500" b="1" i="1">
                <a:latin typeface="Arial" panose="020B0604020202020204" pitchFamily="34" charset="0"/>
                <a:cs typeface="Arial" panose="020B0604020202020204" pitchFamily="34" charset="0"/>
              </a:rPr>
              <a:t>hợp lực</a:t>
            </a:r>
            <a:r>
              <a:rPr lang="en-US" sz="2500" i="1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1" name="Picture 8">
            <a:extLst>
              <a:ext uri="{FF2B5EF4-FFF2-40B4-BE49-F238E27FC236}">
                <a16:creationId xmlns:a16="http://schemas.microsoft.com/office/drawing/2014/main" xmlns="" id="{89B3DD2B-8007-2B7E-DC0F-D97E067FF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74" y="3951713"/>
            <a:ext cx="5078074" cy="2830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>
            <a:extLst>
              <a:ext uri="{FF2B5EF4-FFF2-40B4-BE49-F238E27FC236}">
                <a16:creationId xmlns:a16="http://schemas.microsoft.com/office/drawing/2014/main" xmlns="" id="{ED3A69CE-3E25-55F2-DE2C-403CCF518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909" y="4038600"/>
            <a:ext cx="5293169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55688117-B3C9-4ECA-D27E-E55C6CA062F3}"/>
              </a:ext>
            </a:extLst>
          </p:cNvPr>
          <p:cNvSpPr txBox="1"/>
          <p:nvPr/>
        </p:nvSpPr>
        <p:spPr>
          <a:xfrm>
            <a:off x="725846" y="2478730"/>
            <a:ext cx="941375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500" i="1">
                <a:latin typeface="Arial" panose="020B0604020202020204" pitchFamily="34" charset="0"/>
                <a:cs typeface="Arial" panose="020B0604020202020204" pitchFamily="34" charset="0"/>
              </a:rPr>
              <a:t>Về mặt toán học, ta có thể tìm hợp lực bằng phép cộng vectơ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F901AB38-2524-E765-67DD-EF997432B56C}"/>
              </a:ext>
            </a:extLst>
          </p:cNvPr>
          <p:cNvCxnSpPr>
            <a:cxnSpLocks/>
          </p:cNvCxnSpPr>
          <p:nvPr/>
        </p:nvCxnSpPr>
        <p:spPr>
          <a:xfrm flipH="1">
            <a:off x="1752600" y="4988924"/>
            <a:ext cx="321546" cy="39355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12042F30-ABED-1160-0601-594B56545AF0}"/>
              </a:ext>
            </a:extLst>
          </p:cNvPr>
          <p:cNvCxnSpPr>
            <a:cxnSpLocks/>
          </p:cNvCxnSpPr>
          <p:nvPr/>
        </p:nvCxnSpPr>
        <p:spPr>
          <a:xfrm>
            <a:off x="2895600" y="4876800"/>
            <a:ext cx="762000" cy="32311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39E942C1-D567-9338-17B1-A89785918C89}"/>
                  </a:ext>
                </a:extLst>
              </p:cNvPr>
              <p:cNvSpPr txBox="1"/>
              <p:nvPr/>
            </p:nvSpPr>
            <p:spPr>
              <a:xfrm>
                <a:off x="3733800" y="4648200"/>
                <a:ext cx="402576" cy="399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4000" b="0" i="1" baseline="-250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9E942C1-D567-9338-17B1-A89785918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648200"/>
                <a:ext cx="402576" cy="399316"/>
              </a:xfrm>
              <a:prstGeom prst="rect">
                <a:avLst/>
              </a:prstGeom>
              <a:blipFill rotWithShape="1">
                <a:blip r:embed="rId8"/>
                <a:stretch>
                  <a:fillRect l="-1515" r="-24242" b="-7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C71B6E42-780E-7429-0EEE-10B42D59BE96}"/>
                  </a:ext>
                </a:extLst>
              </p:cNvPr>
              <p:cNvSpPr txBox="1"/>
              <p:nvPr/>
            </p:nvSpPr>
            <p:spPr>
              <a:xfrm>
                <a:off x="1066800" y="5000258"/>
                <a:ext cx="402576" cy="399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4000" b="0" i="1" baseline="-2500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71B6E42-780E-7429-0EEE-10B42D59B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000258"/>
                <a:ext cx="402576" cy="399316"/>
              </a:xfrm>
              <a:prstGeom prst="rect">
                <a:avLst/>
              </a:prstGeom>
              <a:blipFill rotWithShape="1">
                <a:blip r:embed="rId9"/>
                <a:stretch>
                  <a:fillRect r="-24242" b="-6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051863B4-1951-B846-546B-AD6F8B1C3EDF}"/>
              </a:ext>
            </a:extLst>
          </p:cNvPr>
          <p:cNvCxnSpPr>
            <a:cxnSpLocks/>
          </p:cNvCxnSpPr>
          <p:nvPr/>
        </p:nvCxnSpPr>
        <p:spPr>
          <a:xfrm>
            <a:off x="7924800" y="4953000"/>
            <a:ext cx="583693" cy="9144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9D632818-8E9A-588A-05A8-D69DBFC2936F}"/>
                  </a:ext>
                </a:extLst>
              </p:cNvPr>
              <p:cNvSpPr txBox="1"/>
              <p:nvPr/>
            </p:nvSpPr>
            <p:spPr>
              <a:xfrm>
                <a:off x="8678372" y="5604492"/>
                <a:ext cx="448071" cy="690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0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4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D632818-8E9A-588A-05A8-D69DBFC293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8372" y="5604492"/>
                <a:ext cx="448071" cy="6902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51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1" grpId="0"/>
      <p:bldP spid="33" grpId="0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56">
            <a:extLst>
              <a:ext uri="{FF2B5EF4-FFF2-40B4-BE49-F238E27FC236}">
                <a16:creationId xmlns:a16="http://schemas.microsoft.com/office/drawing/2014/main" xmlns="" id="{191916B2-4ACD-4AAC-8F91-D3547A606C07}"/>
              </a:ext>
            </a:extLst>
          </p:cNvPr>
          <p:cNvGrpSpPr/>
          <p:nvPr/>
        </p:nvGrpSpPr>
        <p:grpSpPr>
          <a:xfrm>
            <a:off x="4718423" y="126868"/>
            <a:ext cx="2590800" cy="531988"/>
            <a:chOff x="2193" y="0"/>
            <a:chExt cx="2245706" cy="1239104"/>
          </a:xfr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Rounded Rectangle 57">
              <a:extLst>
                <a:ext uri="{FF2B5EF4-FFF2-40B4-BE49-F238E27FC236}">
                  <a16:creationId xmlns:a16="http://schemas.microsoft.com/office/drawing/2014/main" xmlns="" id="{F99A500B-7AFE-42F1-982B-FB60E374A9A0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>
              <a:extLst>
                <a:ext uri="{FF2B5EF4-FFF2-40B4-BE49-F238E27FC236}">
                  <a16:creationId xmlns:a16="http://schemas.microsoft.com/office/drawing/2014/main" xmlns="" id="{2D81FD56-72A7-41B1-BE9A-DBEF44418680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>
                  <a:latin typeface="Arial" panose="020B0604020202020204" pitchFamily="34" charset="0"/>
                  <a:cs typeface="Arial" panose="020B0604020202020204" pitchFamily="34" charset="0"/>
                </a:rPr>
                <a:t>Câu hỏi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E7BC6088-E3D7-4AEC-8453-6B51263F81F1}"/>
              </a:ext>
            </a:extLst>
          </p:cNvPr>
          <p:cNvSpPr/>
          <p:nvPr/>
        </p:nvSpPr>
        <p:spPr>
          <a:xfrm>
            <a:off x="798081" y="770401"/>
            <a:ext cx="10567141" cy="894861"/>
          </a:xfrm>
          <a:prstGeom prst="roundRect">
            <a:avLst>
              <a:gd name="adj" fmla="val 8564"/>
            </a:avLst>
          </a:prstGeom>
          <a:solidFill>
            <a:schemeClr val="accent5">
              <a:lumMod val="20000"/>
              <a:lumOff val="80000"/>
            </a:schemeClr>
          </a:solidFill>
          <a:ln cmpd="dbl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xmlns="" id="{A0300333-C687-4848-8F80-51CDEBEC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349" y="724546"/>
            <a:ext cx="9478279" cy="959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700" dirty="0">
              <a:solidFill>
                <a:srgbClr val="FF0000"/>
              </a:solidFill>
              <a:effectLst/>
              <a:latin typeface="Calibri" panose="020F0502020204030204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DE850E9-C099-536B-328F-F52F75901BF9}"/>
              </a:ext>
            </a:extLst>
          </p:cNvPr>
          <p:cNvGrpSpPr/>
          <p:nvPr/>
        </p:nvGrpSpPr>
        <p:grpSpPr>
          <a:xfrm>
            <a:off x="523655" y="427780"/>
            <a:ext cx="629089" cy="639020"/>
            <a:chOff x="493574" y="321685"/>
            <a:chExt cx="755550" cy="79069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E528D5BC-B358-859B-E466-E89F286A6671}"/>
                </a:ext>
              </a:extLst>
            </p:cNvPr>
            <p:cNvSpPr/>
            <p:nvPr/>
          </p:nvSpPr>
          <p:spPr>
            <a:xfrm>
              <a:off x="504123" y="333892"/>
              <a:ext cx="644399" cy="659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Icon&#10;&#10;Description automatically generated">
              <a:extLst>
                <a:ext uri="{FF2B5EF4-FFF2-40B4-BE49-F238E27FC236}">
                  <a16:creationId xmlns:a16="http://schemas.microsoft.com/office/drawing/2014/main" xmlns="" id="{8F02AD5B-862A-99DE-18B0-942F0EA44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000" b="90000" l="7442" r="90349">
                          <a14:foregroundMark x1="7558" y1="39556" x2="7558" y2="39556"/>
                          <a14:foregroundMark x1="46744" y1="8556" x2="46744" y2="8556"/>
                          <a14:foregroundMark x1="49302" y1="7000" x2="49302" y2="7000"/>
                          <a14:foregroundMark x1="90349" y1="44333" x2="90349" y2="44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74" y="321685"/>
              <a:ext cx="755550" cy="790692"/>
            </a:xfrm>
            <a:prstGeom prst="rect">
              <a:avLst/>
            </a:prstGeom>
          </p:spPr>
        </p:pic>
      </p:grp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609ADA55-E641-57EC-0DC4-D2C96F0857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5546" r="4444" b="7037"/>
          <a:stretch/>
        </p:blipFill>
        <p:spPr>
          <a:xfrm>
            <a:off x="6035983" y="1907624"/>
            <a:ext cx="5329239" cy="3525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7D6FFC70-2AE4-D876-8D1E-8CE4A676C4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5" t="29259" r="10456" b="11482"/>
          <a:stretch/>
        </p:blipFill>
        <p:spPr>
          <a:xfrm>
            <a:off x="990600" y="2590800"/>
            <a:ext cx="4795838" cy="2841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43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xmlns="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8" y="1152624"/>
            <a:ext cx="11575321" cy="273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3FA9DBC-BF95-4EC2-BFC4-109933DF35D2}"/>
              </a:ext>
            </a:extLst>
          </p:cNvPr>
          <p:cNvSpPr txBox="1"/>
          <p:nvPr/>
        </p:nvSpPr>
        <p:spPr>
          <a:xfrm>
            <a:off x="831207" y="1805226"/>
            <a:ext cx="103880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>
              <a:buAutoNum type="alphaLcParenR"/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73C1F69-8E21-D8B6-BC86-7F16C76EEF7D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xmlns="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:a16="http://schemas.microsoft.com/office/drawing/2014/main" xmlns="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:a16="http://schemas.microsoft.com/office/drawing/2014/main" xmlns="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xmlns="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Tổng hợp lực – hợp lực tác dụng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:a16="http://schemas.microsoft.com/office/drawing/2014/main" xmlns="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23" y="632845"/>
            <a:ext cx="66618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1. Tổng hợp hai lực cùng phương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38ED6D3B-BD16-883A-4E0A-5CD18AB8399A}"/>
              </a:ext>
            </a:extLst>
          </p:cNvPr>
          <p:cNvSpPr txBox="1"/>
          <p:nvPr/>
        </p:nvSpPr>
        <p:spPr>
          <a:xfrm>
            <a:off x="889579" y="3090912"/>
            <a:ext cx="10388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A25C41AF-5E84-E346-81F5-39636344BA74}"/>
              </a:ext>
            </a:extLst>
          </p:cNvPr>
          <p:cNvSpPr txBox="1"/>
          <p:nvPr/>
        </p:nvSpPr>
        <p:spPr>
          <a:xfrm>
            <a:off x="831207" y="2590800"/>
            <a:ext cx="10388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 Box 5">
            <a:extLst>
              <a:ext uri="{FF2B5EF4-FFF2-40B4-BE49-F238E27FC236}">
                <a16:creationId xmlns:a16="http://schemas.microsoft.com/office/drawing/2014/main" xmlns="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07" y="1303728"/>
            <a:ext cx="102304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Thảo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luận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nhóm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13.2a, 13.2b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D3D9CE38-E72D-5C26-5336-716822FA8C5B}"/>
              </a:ext>
            </a:extLst>
          </p:cNvPr>
          <p:cNvGrpSpPr/>
          <p:nvPr/>
        </p:nvGrpSpPr>
        <p:grpSpPr>
          <a:xfrm>
            <a:off x="1537147" y="3886200"/>
            <a:ext cx="4025453" cy="1799813"/>
            <a:chOff x="1794641" y="3226764"/>
            <a:chExt cx="4025453" cy="1418813"/>
          </a:xfrm>
        </p:grpSpPr>
        <p:pic>
          <p:nvPicPr>
            <p:cNvPr id="125" name="Picture 124" descr="A picture containing icon&#10;&#10;Description automatically generated">
              <a:extLst>
                <a:ext uri="{FF2B5EF4-FFF2-40B4-BE49-F238E27FC236}">
                  <a16:creationId xmlns:a16="http://schemas.microsoft.com/office/drawing/2014/main" xmlns="" id="{2A0319BA-1D36-24A2-A81E-FEBB73284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" t="21111" r="2311" b="14445"/>
            <a:stretch/>
          </p:blipFill>
          <p:spPr>
            <a:xfrm>
              <a:off x="2194688" y="3429000"/>
              <a:ext cx="1690859" cy="11548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xmlns="" id="{29DDC0AD-C4C0-971C-DDB7-E7F8EEB5BAA8}"/>
                    </a:ext>
                  </a:extLst>
                </p:cNvPr>
                <p:cNvSpPr txBox="1"/>
                <p:nvPr/>
              </p:nvSpPr>
              <p:spPr>
                <a:xfrm>
                  <a:off x="5094880" y="4064634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9DDC0AD-C4C0-971C-DDB7-E7F8EEB5BA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4880" y="4064634"/>
                  <a:ext cx="725214" cy="5743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 Box 21">
                  <a:extLst>
                    <a:ext uri="{FF2B5EF4-FFF2-40B4-BE49-F238E27FC236}">
                      <a16:creationId xmlns:a16="http://schemas.microsoft.com/office/drawing/2014/main" xmlns="" id="{BAB18333-2019-8E40-C559-75A4B16C3A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35732" y="3226764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 Box 21">
                  <a:extLst>
                    <a:ext uri="{FF2B5EF4-FFF2-40B4-BE49-F238E27FC236}">
                      <a16:creationId xmlns:a16="http://schemas.microsoft.com/office/drawing/2014/main" id="{BAB18333-2019-8E40-C559-75A4B16C3A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535732" y="3226764"/>
                  <a:ext cx="615355" cy="63182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xmlns="" id="{642B4F61-9DD9-4D46-CF8A-E7CE7973FFCB}"/>
                </a:ext>
              </a:extLst>
            </p:cNvPr>
            <p:cNvGrpSpPr/>
            <p:nvPr/>
          </p:nvGrpSpPr>
          <p:grpSpPr>
            <a:xfrm>
              <a:off x="3810000" y="3968643"/>
              <a:ext cx="1600200" cy="75564"/>
              <a:chOff x="9144000" y="4795707"/>
              <a:chExt cx="1600200" cy="75564"/>
            </a:xfrm>
          </p:grpSpPr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xmlns="" id="{A743FA17-EB47-BCE1-854E-D8381A62AE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1592318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xmlns="" id="{8CBE4D41-25BC-E9C6-838E-54D5178ECCD4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xmlns="" id="{6248B87B-A533-E84B-5B95-DEFCC45F16E1}"/>
                </a:ext>
              </a:extLst>
            </p:cNvPr>
            <p:cNvGrpSpPr/>
            <p:nvPr/>
          </p:nvGrpSpPr>
          <p:grpSpPr>
            <a:xfrm>
              <a:off x="3817882" y="3808958"/>
              <a:ext cx="914400" cy="75564"/>
              <a:chOff x="9144000" y="4795707"/>
              <a:chExt cx="914400" cy="75564"/>
            </a:xfrm>
          </p:grpSpPr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xmlns="" id="{028ECC8E-76B1-74DD-42C3-D81F68F8D1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xmlns="" id="{C26987D6-8199-BBE4-6A73-B0717DB7F96F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6937F288-24E5-00A0-DC7B-21B76A8022D1}"/>
                </a:ext>
              </a:extLst>
            </p:cNvPr>
            <p:cNvSpPr/>
            <p:nvPr/>
          </p:nvSpPr>
          <p:spPr bwMode="auto">
            <a:xfrm>
              <a:off x="1794641" y="4528710"/>
              <a:ext cx="2819400" cy="1168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xmlns="" id="{3D8C4458-D4A7-B99E-2EAD-6E2CDD21FCFE}"/>
                </a:ext>
              </a:extLst>
            </p:cNvPr>
            <p:cNvSpPr txBox="1"/>
            <p:nvPr/>
          </p:nvSpPr>
          <p:spPr>
            <a:xfrm>
              <a:off x="3984779" y="3373328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xmlns="" id="{E7C85392-CE57-5CDA-6FD9-67357C8A9BE6}"/>
                </a:ext>
              </a:extLst>
            </p:cNvPr>
            <p:cNvSpPr txBox="1"/>
            <p:nvPr/>
          </p:nvSpPr>
          <p:spPr>
            <a:xfrm>
              <a:off x="4134099" y="4062884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5 N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3C91E764-2E32-649F-6D4A-1F60C0AED6E5}"/>
              </a:ext>
            </a:extLst>
          </p:cNvPr>
          <p:cNvGrpSpPr/>
          <p:nvPr/>
        </p:nvGrpSpPr>
        <p:grpSpPr>
          <a:xfrm>
            <a:off x="6198464" y="3886200"/>
            <a:ext cx="4621936" cy="1800756"/>
            <a:chOff x="1062846" y="4760442"/>
            <a:chExt cx="4621936" cy="1419756"/>
          </a:xfrm>
        </p:grpSpPr>
        <p:pic>
          <p:nvPicPr>
            <p:cNvPr id="151" name="Picture 150" descr="A picture containing icon&#10;&#10;Description automatically generated">
              <a:extLst>
                <a:ext uri="{FF2B5EF4-FFF2-40B4-BE49-F238E27FC236}">
                  <a16:creationId xmlns:a16="http://schemas.microsoft.com/office/drawing/2014/main" xmlns="" id="{6DA976EA-042E-CC17-CF29-E8999C31C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" t="21111" r="2311" b="14445"/>
            <a:stretch/>
          </p:blipFill>
          <p:spPr>
            <a:xfrm>
              <a:off x="2203221" y="4963621"/>
              <a:ext cx="1690859" cy="1154850"/>
            </a:xfrm>
            <a:prstGeom prst="rect">
              <a:avLst/>
            </a:prstGeom>
          </p:spPr>
        </p:pic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xmlns="" id="{BD911D5A-3C95-AE55-6AA5-B58F3BD500E0}"/>
                </a:ext>
              </a:extLst>
            </p:cNvPr>
            <p:cNvSpPr/>
            <p:nvPr/>
          </p:nvSpPr>
          <p:spPr bwMode="auto">
            <a:xfrm>
              <a:off x="1803174" y="6063331"/>
              <a:ext cx="2819400" cy="1168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xmlns="" id="{41C7CB53-960A-32BF-7762-BA51708820B2}"/>
                    </a:ext>
                  </a:extLst>
                </p:cNvPr>
                <p:cNvSpPr txBox="1"/>
                <p:nvPr/>
              </p:nvSpPr>
              <p:spPr>
                <a:xfrm>
                  <a:off x="5004797" y="4839770"/>
                  <a:ext cx="679985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1C7CB53-960A-32BF-7762-BA5170882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797" y="4839770"/>
                  <a:ext cx="679985" cy="5743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 Box 21">
                  <a:extLst>
                    <a:ext uri="{FF2B5EF4-FFF2-40B4-BE49-F238E27FC236}">
                      <a16:creationId xmlns:a16="http://schemas.microsoft.com/office/drawing/2014/main" xmlns="" id="{AC69A1C4-D51F-9389-09F8-2817185BE5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62846" y="4760442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3" name="Text Box 21">
                  <a:extLst>
                    <a:ext uri="{FF2B5EF4-FFF2-40B4-BE49-F238E27FC236}">
                      <a16:creationId xmlns:a16="http://schemas.microsoft.com/office/drawing/2014/main" id="{AC69A1C4-D51F-9389-09F8-2817185BE5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62846" y="4760442"/>
                  <a:ext cx="615355" cy="63182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xmlns="" id="{087FA02B-86EA-448B-C8BE-632014D15126}"/>
                </a:ext>
              </a:extLst>
            </p:cNvPr>
            <p:cNvGrpSpPr/>
            <p:nvPr/>
          </p:nvGrpSpPr>
          <p:grpSpPr>
            <a:xfrm>
              <a:off x="3810000" y="5474185"/>
              <a:ext cx="1600200" cy="75564"/>
              <a:chOff x="9144000" y="4795707"/>
              <a:chExt cx="1600200" cy="75564"/>
            </a:xfrm>
          </p:grpSpPr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xmlns="" id="{54FA4B33-BB74-B17A-E4A6-06C2362A51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1592318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xmlns="" id="{C9D56CFE-4076-2E94-F857-A2B3C8180251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xmlns="" id="{8A574056-6BBF-84C5-AEDB-D56C4DF671B9}"/>
                </a:ext>
              </a:extLst>
            </p:cNvPr>
            <p:cNvGrpSpPr/>
            <p:nvPr/>
          </p:nvGrpSpPr>
          <p:grpSpPr>
            <a:xfrm rot="10800000">
              <a:off x="1416827" y="5469350"/>
              <a:ext cx="914400" cy="75564"/>
              <a:chOff x="9144000" y="4795707"/>
              <a:chExt cx="914400" cy="75564"/>
            </a:xfrm>
          </p:grpSpPr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xmlns="" id="{49CB8628-48C6-96E7-9AC9-64D2DF626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xmlns="" id="{9DC738BC-2BF3-32DD-8B7F-95EDA8F6C98F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A577FE67-BFBF-3012-82FF-4B45D088540E}"/>
                </a:ext>
              </a:extLst>
            </p:cNvPr>
            <p:cNvSpPr txBox="1"/>
            <p:nvPr/>
          </p:nvSpPr>
          <p:spPr>
            <a:xfrm>
              <a:off x="1549459" y="4922662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xmlns="" id="{EA07DB5C-0BF2-8856-AC50-0846901F7D3F}"/>
                </a:ext>
              </a:extLst>
            </p:cNvPr>
            <p:cNvSpPr txBox="1"/>
            <p:nvPr/>
          </p:nvSpPr>
          <p:spPr>
            <a:xfrm>
              <a:off x="4198882" y="4996894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5 N</a:t>
              </a:r>
            </a:p>
          </p:txBody>
        </p:sp>
      </p:grpSp>
      <p:sp>
        <p:nvSpPr>
          <p:cNvPr id="172" name="Text Box 5">
            <a:extLst>
              <a:ext uri="{FF2B5EF4-FFF2-40B4-BE49-F238E27FC236}">
                <a16:creationId xmlns:a16="http://schemas.microsoft.com/office/drawing/2014/main" xmlns="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253" y="5939135"/>
            <a:ext cx="1833936" cy="46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13.2a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3" name="Text Box 5">
            <a:extLst>
              <a:ext uri="{FF2B5EF4-FFF2-40B4-BE49-F238E27FC236}">
                <a16:creationId xmlns:a16="http://schemas.microsoft.com/office/drawing/2014/main" xmlns="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128" y="5939135"/>
            <a:ext cx="1833936" cy="46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13.2b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04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1" grpId="0"/>
      <p:bldP spid="132" grpId="0"/>
      <p:bldP spid="120" grpId="0"/>
      <p:bldP spid="172" grpId="0"/>
      <p:bldP spid="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3FA9DBC-BF95-4EC2-BFC4-109933DF35D2}"/>
              </a:ext>
            </a:extLst>
          </p:cNvPr>
          <p:cNvSpPr txBox="1"/>
          <p:nvPr/>
        </p:nvSpPr>
        <p:spPr>
          <a:xfrm>
            <a:off x="777547" y="1205824"/>
            <a:ext cx="1038802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indent="-457200">
              <a:buAutoNum type="alphaLcParenR"/>
            </a:pP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73C1F69-8E21-D8B6-BC86-7F16C76EEF7D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xmlns="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:a16="http://schemas.microsoft.com/office/drawing/2014/main" xmlns="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:a16="http://schemas.microsoft.com/office/drawing/2014/main" xmlns="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xmlns="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Tổng hợp lực – hợp lực tác dụng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:a16="http://schemas.microsoft.com/office/drawing/2014/main" xmlns="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23" y="632845"/>
            <a:ext cx="66618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>
                <a:solidFill>
                  <a:srgbClr val="0070C0"/>
                </a:solidFill>
                <a:cs typeface="Arial" panose="020B0604020202020204" pitchFamily="34" charset="0"/>
              </a:rPr>
              <a:t>1. Tổng hợp hai lực cùng phương</a:t>
            </a:r>
            <a:endParaRPr lang="en-US" altLang="en-US" sz="260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xmlns="" id="{AC456A0B-BA53-E859-0EA2-53A559D14B0B}"/>
              </a:ext>
            </a:extLst>
          </p:cNvPr>
          <p:cNvGrpSpPr/>
          <p:nvPr/>
        </p:nvGrpSpPr>
        <p:grpSpPr>
          <a:xfrm>
            <a:off x="6173124" y="2191137"/>
            <a:ext cx="3398848" cy="1042134"/>
            <a:chOff x="7775476" y="3334495"/>
            <a:chExt cx="3398848" cy="104213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5762E72-653C-60F9-EE00-1D1396ED8D46}"/>
                </a:ext>
              </a:extLst>
            </p:cNvPr>
            <p:cNvSpPr txBox="1"/>
            <p:nvPr/>
          </p:nvSpPr>
          <p:spPr>
            <a:xfrm>
              <a:off x="9040365" y="3387209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B71659D7-3EC7-F4A5-1601-73538ACA277F}"/>
                </a:ext>
              </a:extLst>
            </p:cNvPr>
            <p:cNvSpPr/>
            <p:nvPr/>
          </p:nvSpPr>
          <p:spPr>
            <a:xfrm>
              <a:off x="7775476" y="3802243"/>
              <a:ext cx="1177823" cy="5743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A72D0BB0-F3BB-47DF-D484-20A077660DDE}"/>
                </a:ext>
              </a:extLst>
            </p:cNvPr>
            <p:cNvGrpSpPr/>
            <p:nvPr/>
          </p:nvGrpSpPr>
          <p:grpSpPr>
            <a:xfrm>
              <a:off x="8909272" y="4049037"/>
              <a:ext cx="1600200" cy="151764"/>
              <a:chOff x="9144000" y="4757607"/>
              <a:chExt cx="1600200" cy="151764"/>
            </a:xfrm>
          </p:grpSpPr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xmlns="" id="{5F68387A-7B49-7BC4-80AE-A74D3205E8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1592318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xmlns="" id="{E8689CC9-AECB-45F4-FDD6-D657662D65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9AE944DF-C960-2F3A-9E5D-2713EDDF2A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68A3A044-5A45-1E57-79DF-8DF44C776C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584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xmlns="" id="{3DA368F2-AE6B-66CE-F7B1-E9F1F54F3B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632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B37D93E2-E508-9F48-BEB6-954C5687ED6E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24C2DEFD-71B0-0EB9-5D71-2ED0A12A79BA}"/>
                </a:ext>
              </a:extLst>
            </p:cNvPr>
            <p:cNvGrpSpPr/>
            <p:nvPr/>
          </p:nvGrpSpPr>
          <p:grpSpPr>
            <a:xfrm>
              <a:off x="8893894" y="3889304"/>
              <a:ext cx="939800" cy="151764"/>
              <a:chOff x="9144000" y="4757607"/>
              <a:chExt cx="939800" cy="151764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xmlns="" id="{DBE43500-3BE5-41DB-038D-92A1780B60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772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50A8163A-FFD8-6A85-090D-92A4B7E122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42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1B67AF05-38BA-58AB-CED9-6B96374D77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790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AD869E78-E56A-5DC8-0701-BD1586136753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xmlns="" id="{B01CF2AA-6BB2-8134-E66D-5A09D4AB7D6C}"/>
                    </a:ext>
                  </a:extLst>
                </p:cNvPr>
                <p:cNvSpPr txBox="1"/>
                <p:nvPr/>
              </p:nvSpPr>
              <p:spPr>
                <a:xfrm>
                  <a:off x="10449110" y="3740052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B01CF2AA-6BB2-8134-E66D-5A09D4AB7D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9110" y="3740052"/>
                  <a:ext cx="725214" cy="57438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 Box 21">
                  <a:extLst>
                    <a:ext uri="{FF2B5EF4-FFF2-40B4-BE49-F238E27FC236}">
                      <a16:creationId xmlns:a16="http://schemas.microsoft.com/office/drawing/2014/main" xmlns="" id="{561500FC-0E94-FC13-CB55-3EFA2F6D5F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26493" y="3334495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7" name="Text Box 21">
                  <a:extLst>
                    <a:ext uri="{FF2B5EF4-FFF2-40B4-BE49-F238E27FC236}">
                      <a16:creationId xmlns:a16="http://schemas.microsoft.com/office/drawing/2014/main" id="{561500FC-0E94-FC13-CB55-3EFA2F6D5F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26493" y="3334495"/>
                  <a:ext cx="615355" cy="6318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xmlns="" id="{03F26165-4AC6-EF4E-7335-A804ABBB9B85}"/>
                </a:ext>
              </a:extLst>
            </p:cNvPr>
            <p:cNvSpPr txBox="1"/>
            <p:nvPr/>
          </p:nvSpPr>
          <p:spPr>
            <a:xfrm>
              <a:off x="10073446" y="3675830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5 N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xmlns="" id="{19A2B359-B398-43CD-F2BF-F24B4BD683D4}"/>
              </a:ext>
            </a:extLst>
          </p:cNvPr>
          <p:cNvGrpSpPr/>
          <p:nvPr/>
        </p:nvGrpSpPr>
        <p:grpSpPr>
          <a:xfrm>
            <a:off x="6338915" y="4419600"/>
            <a:ext cx="4649227" cy="1224287"/>
            <a:chOff x="6525097" y="4898273"/>
            <a:chExt cx="4649227" cy="1224287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A620C2FA-C87B-0D60-6D08-B86BB8CC4D2C}"/>
                </a:ext>
              </a:extLst>
            </p:cNvPr>
            <p:cNvSpPr txBox="1"/>
            <p:nvPr/>
          </p:nvSpPr>
          <p:spPr>
            <a:xfrm>
              <a:off x="7120782" y="5081953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xmlns="" id="{031E765A-0A51-5562-9810-7772C7468965}"/>
                </a:ext>
              </a:extLst>
            </p:cNvPr>
            <p:cNvSpPr/>
            <p:nvPr/>
          </p:nvSpPr>
          <p:spPr>
            <a:xfrm>
              <a:off x="7775476" y="5315978"/>
              <a:ext cx="1177823" cy="5743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B1F8B30D-16DD-3E35-FC19-EF2D9645BE9A}"/>
                </a:ext>
              </a:extLst>
            </p:cNvPr>
            <p:cNvGrpSpPr/>
            <p:nvPr/>
          </p:nvGrpSpPr>
          <p:grpSpPr>
            <a:xfrm>
              <a:off x="8947371" y="5520564"/>
              <a:ext cx="1600200" cy="151764"/>
              <a:chOff x="9144000" y="4757607"/>
              <a:chExt cx="1600200" cy="151764"/>
            </a:xfrm>
          </p:grpSpPr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xmlns="" id="{2E2F9ABA-3918-40F9-83F2-8C1F29733F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1592318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xmlns="" id="{6E4732A2-6B42-1822-D19B-CEE5C909A3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xmlns="" id="{5B18CAF0-F4A6-A383-BDEF-6F607B04AA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xmlns="" id="{0E138972-B7DB-9E65-15D8-6D4FF50690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584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xmlns="" id="{56EA0281-9F53-B122-9DA8-1AAC9DD04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63200" y="4757607"/>
                <a:ext cx="0" cy="151764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92F5B61F-8AF4-4F6F-3837-E4671DF9DE2A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xmlns="" id="{062714A4-0A8D-DE5D-F869-3E2CAFD9A83B}"/>
                </a:ext>
              </a:extLst>
            </p:cNvPr>
            <p:cNvGrpSpPr/>
            <p:nvPr/>
          </p:nvGrpSpPr>
          <p:grpSpPr>
            <a:xfrm rot="10800000">
              <a:off x="6899640" y="5572792"/>
              <a:ext cx="914400" cy="151764"/>
              <a:chOff x="9144000" y="4757607"/>
              <a:chExt cx="914400" cy="151764"/>
            </a:xfrm>
          </p:grpSpPr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xmlns="" id="{B0C09823-DC54-0BAB-6A06-4A53BECBB0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FA0090AF-D6E4-2147-08CD-2DD5C40FDF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xmlns="" id="{BD5DCC54-0782-1D14-4C91-27DE9D4F15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53600" y="4757607"/>
                <a:ext cx="0" cy="15176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CBB8B0B7-0815-46FE-F93C-B4B7426592D1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xmlns="" id="{3A3A7AA4-80D6-E077-A868-4926A71450F6}"/>
                    </a:ext>
                  </a:extLst>
                </p:cNvPr>
                <p:cNvSpPr txBox="1"/>
                <p:nvPr/>
              </p:nvSpPr>
              <p:spPr>
                <a:xfrm>
                  <a:off x="10449110" y="5548172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3A3A7AA4-80D6-E077-A868-4926A71450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49110" y="5548172"/>
                  <a:ext cx="725214" cy="5743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 Box 21">
                  <a:extLst>
                    <a:ext uri="{FF2B5EF4-FFF2-40B4-BE49-F238E27FC236}">
                      <a16:creationId xmlns:a16="http://schemas.microsoft.com/office/drawing/2014/main" xmlns="" id="{B3612DAF-B25F-B7D3-F6F7-BEFFB2A824A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525097" y="4898273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2" name="Text Box 21">
                  <a:extLst>
                    <a:ext uri="{FF2B5EF4-FFF2-40B4-BE49-F238E27FC236}">
                      <a16:creationId xmlns:a16="http://schemas.microsoft.com/office/drawing/2014/main" id="{B3612DAF-B25F-B7D3-F6F7-BEFFB2A824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25097" y="4898273"/>
                  <a:ext cx="615355" cy="63182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15EF77FC-BBB9-D57F-E5E2-FF511A835AF3}"/>
                </a:ext>
              </a:extLst>
            </p:cNvPr>
            <p:cNvSpPr txBox="1"/>
            <p:nvPr/>
          </p:nvSpPr>
          <p:spPr>
            <a:xfrm>
              <a:off x="9719883" y="5183219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latin typeface="Arial" panose="020B0604020202020204" pitchFamily="34" charset="0"/>
                  <a:cs typeface="Arial" panose="020B0604020202020204" pitchFamily="34" charset="0"/>
                </a:rPr>
                <a:t>5 N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CF69CEDF-AAF2-511A-B849-A480E0EA9877}"/>
              </a:ext>
            </a:extLst>
          </p:cNvPr>
          <p:cNvGrpSpPr/>
          <p:nvPr/>
        </p:nvGrpSpPr>
        <p:grpSpPr>
          <a:xfrm>
            <a:off x="8508502" y="5181600"/>
            <a:ext cx="1363716" cy="574388"/>
            <a:chOff x="8717405" y="5661155"/>
            <a:chExt cx="1363716" cy="574388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xmlns="" id="{2BFB22FE-3984-D74A-A2A0-176FC52C1634}"/>
                </a:ext>
              </a:extLst>
            </p:cNvPr>
            <p:cNvGrpSpPr/>
            <p:nvPr/>
          </p:nvGrpSpPr>
          <p:grpSpPr>
            <a:xfrm>
              <a:off x="8970092" y="5678708"/>
              <a:ext cx="624601" cy="151764"/>
              <a:chOff x="9144000" y="4757607"/>
              <a:chExt cx="624601" cy="151764"/>
            </a:xfrm>
          </p:grpSpPr>
          <p:cxnSp>
            <p:nvCxnSpPr>
              <p:cNvPr id="105" name="Straight Arrow Connector 104">
                <a:extLst>
                  <a:ext uri="{FF2B5EF4-FFF2-40B4-BE49-F238E27FC236}">
                    <a16:creationId xmlns:a16="http://schemas.microsoft.com/office/drawing/2014/main" xmlns="" id="{5E2A7EC1-524B-0562-029A-A7D482EAA0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616719" cy="0"/>
              </a:xfrm>
              <a:prstGeom prst="straightConnector1">
                <a:avLst/>
              </a:prstGeom>
              <a:ln w="3810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10862191-C77B-146B-E5DC-35B3EB245A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8800" y="4757607"/>
                <a:ext cx="0" cy="15176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xmlns="" id="{D0A68AB9-DD04-999E-A795-AD8788158954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53D7FA72-9DDE-0DDA-BE02-32AC15F11675}"/>
                </a:ext>
              </a:extLst>
            </p:cNvPr>
            <p:cNvSpPr txBox="1"/>
            <p:nvPr/>
          </p:nvSpPr>
          <p:spPr>
            <a:xfrm>
              <a:off x="8717405" y="5737355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xmlns="" id="{A9F7C1E4-EA4E-AD07-75EE-FEC349067356}"/>
                    </a:ext>
                  </a:extLst>
                </p:cNvPr>
                <p:cNvSpPr txBox="1"/>
                <p:nvPr/>
              </p:nvSpPr>
              <p:spPr>
                <a:xfrm>
                  <a:off x="9355907" y="5661155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en-US" sz="25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groupChr>
                      </m:oMath>
                    </m:oMathPara>
                  </a14:m>
                  <a:endParaRPr lang="en-US" sz="25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A9F7C1E4-EA4E-AD07-75EE-FEC3490673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5907" y="5661155"/>
                  <a:ext cx="725214" cy="574388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0C432C5F-6D7D-265C-9CCB-BA20A84B432B}"/>
              </a:ext>
            </a:extLst>
          </p:cNvPr>
          <p:cNvGrpSpPr/>
          <p:nvPr/>
        </p:nvGrpSpPr>
        <p:grpSpPr>
          <a:xfrm>
            <a:off x="7306920" y="2681010"/>
            <a:ext cx="3318615" cy="908528"/>
            <a:chOff x="8909272" y="3824368"/>
            <a:chExt cx="3318615" cy="908528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xmlns="" id="{4560EE4A-94C8-C239-8714-49CC041DD1B6}"/>
                </a:ext>
              </a:extLst>
            </p:cNvPr>
            <p:cNvGrpSpPr/>
            <p:nvPr/>
          </p:nvGrpSpPr>
          <p:grpSpPr>
            <a:xfrm>
              <a:off x="8909272" y="4210777"/>
              <a:ext cx="2749328" cy="165852"/>
              <a:chOff x="8909272" y="4210777"/>
              <a:chExt cx="2749328" cy="165852"/>
            </a:xfrm>
          </p:grpSpPr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xmlns="" id="{A9BD2DF1-DEC5-29C0-8774-761F608E269B}"/>
                  </a:ext>
                </a:extLst>
              </p:cNvPr>
              <p:cNvGrpSpPr/>
              <p:nvPr/>
            </p:nvGrpSpPr>
            <p:grpSpPr>
              <a:xfrm>
                <a:off x="8909272" y="4210777"/>
                <a:ext cx="2749328" cy="151764"/>
                <a:chOff x="9144000" y="4757607"/>
                <a:chExt cx="2749328" cy="151764"/>
              </a:xfrm>
            </p:grpSpPr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xmlns="" id="{8FBBFCCD-0DE6-9D9C-BD52-DE44C64E0F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51882" y="4833489"/>
                  <a:ext cx="2741446" cy="0"/>
                </a:xfrm>
                <a:prstGeom prst="straightConnector1">
                  <a:avLst/>
                </a:prstGeom>
                <a:ln w="3810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xmlns="" id="{1CABBE54-EB64-D0FD-E0B8-07DB9C7679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48800" y="4757607"/>
                  <a:ext cx="0" cy="151764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xmlns="" id="{AEB45151-CA37-7C18-A54B-2FB5285A3A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753600" y="4757607"/>
                  <a:ext cx="0" cy="151764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xmlns="" id="{B348355E-A8D0-7750-1123-1C1F42AEB9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58400" y="4757607"/>
                  <a:ext cx="0" cy="151764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xmlns="" id="{20E853C2-DD07-AE82-E285-77F9E43C37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363200" y="4757607"/>
                  <a:ext cx="0" cy="151764"/>
                </a:xfrm>
                <a:prstGeom prst="lin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xmlns="" id="{A622B9DA-1DCC-1AAF-4184-A8D1CC781DE4}"/>
                    </a:ext>
                  </a:extLst>
                </p:cNvPr>
                <p:cNvSpPr/>
                <p:nvPr/>
              </p:nvSpPr>
              <p:spPr>
                <a:xfrm>
                  <a:off x="9144000" y="4795707"/>
                  <a:ext cx="76198" cy="75564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xmlns="" id="{91B0AD65-894D-553A-A602-E7AF83CAC4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06297" y="4210777"/>
                <a:ext cx="0" cy="15176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xmlns="" id="{AC4942AA-989C-A9A8-2BD3-F2BBE21D2B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8904" y="4214465"/>
                <a:ext cx="0" cy="15176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xmlns="" id="{E9C6953B-364B-52CB-B6F1-484727A2C1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77600" y="4224865"/>
                <a:ext cx="0" cy="15176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xmlns="" id="{9C1F9467-358C-A55E-E262-C9CB02325D6E}"/>
                    </a:ext>
                  </a:extLst>
                </p:cNvPr>
                <p:cNvSpPr txBox="1"/>
                <p:nvPr/>
              </p:nvSpPr>
              <p:spPr>
                <a:xfrm>
                  <a:off x="11502673" y="4158508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a:rPr lang="en-US" sz="25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groupChr>
                      </m:oMath>
                    </m:oMathPara>
                  </a14:m>
                  <a:endParaRPr lang="en-US" sz="2500" b="1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9C1F9467-358C-A55E-E262-C9CB02325D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02673" y="4158508"/>
                  <a:ext cx="725214" cy="574388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xmlns="" id="{C198B504-6924-7F14-846B-654CA67136D7}"/>
                </a:ext>
              </a:extLst>
            </p:cNvPr>
            <p:cNvSpPr txBox="1"/>
            <p:nvPr/>
          </p:nvSpPr>
          <p:spPr>
            <a:xfrm>
              <a:off x="11165568" y="3824368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N</a:t>
              </a:r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38ED6D3B-BD16-883A-4E0A-5CD18AB8399A}"/>
              </a:ext>
            </a:extLst>
          </p:cNvPr>
          <p:cNvSpPr txBox="1"/>
          <p:nvPr/>
        </p:nvSpPr>
        <p:spPr>
          <a:xfrm>
            <a:off x="1219200" y="6187716"/>
            <a:ext cx="68049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A25C41AF-5E84-E346-81F5-39636344BA74}"/>
              </a:ext>
            </a:extLst>
          </p:cNvPr>
          <p:cNvSpPr txBox="1"/>
          <p:nvPr/>
        </p:nvSpPr>
        <p:spPr>
          <a:xfrm>
            <a:off x="848174" y="4094946"/>
            <a:ext cx="1038802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b) 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ngược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id="{38ED6D3B-BD16-883A-4E0A-5CD18AB8399A}"/>
                  </a:ext>
                </a:extLst>
              </p:cNvPr>
              <p:cNvSpPr txBox="1"/>
              <p:nvPr/>
            </p:nvSpPr>
            <p:spPr>
              <a:xfrm>
                <a:off x="5803005" y="3505200"/>
                <a:ext cx="5194011" cy="574388"/>
              </a:xfrm>
              <a:prstGeom prst="rect">
                <a:avLst/>
              </a:prstGeom>
              <a:noFill/>
              <a:ln w="38100">
                <a:solidFill>
                  <a:srgbClr val="FF66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 = F</a:t>
                </a:r>
                <a:r>
                  <a:rPr lang="en-US" sz="25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F</a:t>
                </a:r>
                <a:r>
                  <a:rPr lang="en-US" sz="25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vertJc m:val="bot"/>
                        <m:ctrlP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groupChrPr>
                      <m:e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groupChr>
                    <m:r>
                      <a:rPr lang="en-US" sz="25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vertJc m:val="bot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groupChr>
                    <m:r>
                      <a:rPr lang="en-US" sz="2400" b="0" i="0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groupChr>
                      <m:groupChrPr>
                        <m:chr m:val="→"/>
                        <m:pos m:val="top"/>
                        <m:vertJc m:val="bot"/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groupChr>
                  </m:oMath>
                </a14:m>
                <a:endParaRPr lang="en-US" sz="25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8ED6D3B-BD16-883A-4E0A-5CD18AB83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005" y="3505200"/>
                <a:ext cx="5194011" cy="574388"/>
              </a:xfrm>
              <a:prstGeom prst="rect">
                <a:avLst/>
              </a:prstGeom>
              <a:blipFill rotWithShape="1">
                <a:blip r:embed="rId16"/>
                <a:stretch>
                  <a:fillRect l="-1632" b="-19000"/>
                </a:stretch>
              </a:blipFill>
              <a:ln w="38100">
                <a:solidFill>
                  <a:srgbClr val="FF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id="{38ED6D3B-BD16-883A-4E0A-5CD18AB8399A}"/>
                  </a:ext>
                </a:extLst>
              </p:cNvPr>
              <p:cNvSpPr txBox="1"/>
              <p:nvPr/>
            </p:nvSpPr>
            <p:spPr>
              <a:xfrm>
                <a:off x="5633913" y="5673861"/>
                <a:ext cx="6251990" cy="574388"/>
              </a:xfrm>
              <a:prstGeom prst="rect">
                <a:avLst/>
              </a:prstGeom>
              <a:noFill/>
              <a:ln w="38100">
                <a:solidFill>
                  <a:srgbClr val="FF66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 = F</a:t>
                </a:r>
                <a:r>
                  <a:rPr lang="en-US" sz="25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F</a:t>
                </a:r>
                <a:r>
                  <a:rPr lang="en-US" sz="2500" i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5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vertJc m:val="bot"/>
                        <m:ctrlPr>
                          <a:rPr lang="en-US" sz="25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groupChrPr>
                      <m:e>
                        <m:r>
                          <a:rPr lang="en-US" sz="25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groupChr>
                    <m:r>
                      <a:rPr lang="en-US" sz="2500" b="1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hướng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vertJc m:val="bot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groupCh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 (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h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ơ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5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8ED6D3B-BD16-883A-4E0A-5CD18AB83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913" y="5673861"/>
                <a:ext cx="6251990" cy="574388"/>
              </a:xfrm>
              <a:prstGeom prst="rect">
                <a:avLst/>
              </a:prstGeom>
              <a:blipFill rotWithShape="1">
                <a:blip r:embed="rId17"/>
                <a:stretch>
                  <a:fillRect l="-1260" b="-20000"/>
                </a:stretch>
              </a:blipFill>
              <a:ln w="38100">
                <a:solidFill>
                  <a:srgbClr val="FF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92" y="2087563"/>
            <a:ext cx="402907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3C91E764-2E32-649F-6D4A-1F60C0AED6E5}"/>
              </a:ext>
            </a:extLst>
          </p:cNvPr>
          <p:cNvGrpSpPr/>
          <p:nvPr/>
        </p:nvGrpSpPr>
        <p:grpSpPr>
          <a:xfrm>
            <a:off x="725846" y="4419600"/>
            <a:ext cx="4621936" cy="1800756"/>
            <a:chOff x="1062846" y="4760442"/>
            <a:chExt cx="4621936" cy="1419756"/>
          </a:xfrm>
        </p:grpSpPr>
        <p:pic>
          <p:nvPicPr>
            <p:cNvPr id="120" name="Picture 119" descr="A picture containing icon&#10;&#10;Description automatically generated">
              <a:extLst>
                <a:ext uri="{FF2B5EF4-FFF2-40B4-BE49-F238E27FC236}">
                  <a16:creationId xmlns:a16="http://schemas.microsoft.com/office/drawing/2014/main" xmlns="" id="{6DA976EA-042E-CC17-CF29-E8999C31C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4" t="21111" r="2311" b="14445"/>
            <a:stretch/>
          </p:blipFill>
          <p:spPr>
            <a:xfrm>
              <a:off x="2203221" y="4963621"/>
              <a:ext cx="1690859" cy="1154850"/>
            </a:xfrm>
            <a:prstGeom prst="rect">
              <a:avLst/>
            </a:prstGeom>
          </p:spPr>
        </p:pic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xmlns="" id="{BD911D5A-3C95-AE55-6AA5-B58F3BD500E0}"/>
                </a:ext>
              </a:extLst>
            </p:cNvPr>
            <p:cNvSpPr/>
            <p:nvPr/>
          </p:nvSpPr>
          <p:spPr bwMode="auto">
            <a:xfrm>
              <a:off x="1803174" y="6063331"/>
              <a:ext cx="2819400" cy="1168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endParaRPr lang="en-US" sz="2000">
                <a:solidFill>
                  <a:schemeClr val="tx1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>
                  <a:extLst>
                    <a:ext uri="{FF2B5EF4-FFF2-40B4-BE49-F238E27FC236}">
                      <a16:creationId xmlns:a16="http://schemas.microsoft.com/office/drawing/2014/main" xmlns="" id="{41C7CB53-960A-32BF-7762-BA51708820B2}"/>
                    </a:ext>
                  </a:extLst>
                </p:cNvPr>
                <p:cNvSpPr txBox="1"/>
                <p:nvPr/>
              </p:nvSpPr>
              <p:spPr>
                <a:xfrm>
                  <a:off x="5004797" y="4839770"/>
                  <a:ext cx="679985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1C7CB53-960A-32BF-7762-BA5170882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4797" y="4839770"/>
                  <a:ext cx="679985" cy="57438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 Box 21">
                  <a:extLst>
                    <a:ext uri="{FF2B5EF4-FFF2-40B4-BE49-F238E27FC236}">
                      <a16:creationId xmlns:a16="http://schemas.microsoft.com/office/drawing/2014/main" xmlns="" id="{AC69A1C4-D51F-9389-09F8-2817185BE5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62846" y="4760442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3" name="Text Box 21">
                  <a:extLst>
                    <a:ext uri="{FF2B5EF4-FFF2-40B4-BE49-F238E27FC236}">
                      <a16:creationId xmlns:a16="http://schemas.microsoft.com/office/drawing/2014/main" id="{AC69A1C4-D51F-9389-09F8-2817185BE5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62846" y="4760442"/>
                  <a:ext cx="615355" cy="63182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xmlns="" id="{087FA02B-86EA-448B-C8BE-632014D15126}"/>
                </a:ext>
              </a:extLst>
            </p:cNvPr>
            <p:cNvGrpSpPr/>
            <p:nvPr/>
          </p:nvGrpSpPr>
          <p:grpSpPr>
            <a:xfrm>
              <a:off x="3810000" y="5474185"/>
              <a:ext cx="1600200" cy="75564"/>
              <a:chOff x="9144000" y="4795707"/>
              <a:chExt cx="1600200" cy="75564"/>
            </a:xfrm>
          </p:grpSpPr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xmlns="" id="{54FA4B33-BB74-B17A-E4A6-06C2362A51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1592318" cy="0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xmlns="" id="{C9D56CFE-4076-2E94-F857-A2B3C8180251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xmlns="" id="{8A574056-6BBF-84C5-AEDB-D56C4DF671B9}"/>
                </a:ext>
              </a:extLst>
            </p:cNvPr>
            <p:cNvGrpSpPr/>
            <p:nvPr/>
          </p:nvGrpSpPr>
          <p:grpSpPr>
            <a:xfrm rot="10800000">
              <a:off x="1416827" y="5469350"/>
              <a:ext cx="914400" cy="75564"/>
              <a:chOff x="9144000" y="4795707"/>
              <a:chExt cx="914400" cy="75564"/>
            </a:xfrm>
          </p:grpSpPr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xmlns="" id="{49CB8628-48C6-96E7-9AC9-64D2DF626F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51882" y="4833489"/>
                <a:ext cx="906518" cy="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xmlns="" id="{9DC738BC-2BF3-32DD-8B7F-95EDA8F6C98F}"/>
                  </a:ext>
                </a:extLst>
              </p:cNvPr>
              <p:cNvSpPr/>
              <p:nvPr/>
            </p:nvSpPr>
            <p:spPr>
              <a:xfrm>
                <a:off x="9144000" y="4795707"/>
                <a:ext cx="76198" cy="7556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xmlns="" id="{A577FE67-BFBF-3012-82FF-4B45D088540E}"/>
                </a:ext>
              </a:extLst>
            </p:cNvPr>
            <p:cNvSpPr txBox="1"/>
            <p:nvPr/>
          </p:nvSpPr>
          <p:spPr>
            <a:xfrm>
              <a:off x="1549459" y="4922662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3 N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xmlns="" id="{EA07DB5C-0BF2-8856-AC50-0846901F7D3F}"/>
                </a:ext>
              </a:extLst>
            </p:cNvPr>
            <p:cNvSpPr txBox="1"/>
            <p:nvPr/>
          </p:nvSpPr>
          <p:spPr>
            <a:xfrm>
              <a:off x="4198882" y="4996894"/>
              <a:ext cx="90651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5 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1" grpId="0"/>
      <p:bldP spid="132" grpId="0"/>
      <p:bldP spid="107" grpId="0" animBg="1"/>
      <p:bldP spid="1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xmlns="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8" y="1152623"/>
            <a:ext cx="11575321" cy="168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73C1F69-8E21-D8B6-BC86-7F16C76EEF7D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xmlns="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:a16="http://schemas.microsoft.com/office/drawing/2014/main" xmlns="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:a16="http://schemas.microsoft.com/office/drawing/2014/main" xmlns="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xmlns="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Tổng hợp lực – hợp lực tác dụng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 Box 5">
                <a:extLst>
                  <a:ext uri="{FF2B5EF4-FFF2-40B4-BE49-F238E27FC236}">
                    <a16:creationId xmlns:a16="http://schemas.microsoft.com/office/drawing/2014/main" xmlns="" id="{4CED87E3-8108-FB1E-6DDD-CF9D41C711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1170" y="1765393"/>
                <a:ext cx="8204830" cy="1083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Nêu </a:t>
                </a:r>
                <a:r>
                  <a:rPr lang="en-US" sz="2400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quy</a:t>
                </a:r>
                <a:r>
                  <a:rPr lang="en-US" sz="2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tắc</a:t>
                </a:r>
                <a:r>
                  <a:rPr lang="en-US" sz="2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tổng</a:t>
                </a:r>
                <a:r>
                  <a:rPr lang="en-US" sz="2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hợp</a:t>
                </a:r>
                <a:r>
                  <a:rPr lang="en-US" altLang="en-US" sz="24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hai</a:t>
                </a:r>
                <a:r>
                  <a:rPr lang="en-US" altLang="en-US" sz="2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lực</a:t>
                </a:r>
                <a:r>
                  <a:rPr lang="en-US" altLang="en-US" sz="2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solidFill>
                      <a:srgbClr val="FF0000"/>
                    </a:solidFill>
                    <a:cs typeface="Arial" panose="020B0604020202020204" pitchFamily="34" charset="0"/>
                  </a:rPr>
                  <a:t>đồng</a:t>
                </a:r>
                <a:r>
                  <a:rPr lang="en-US" altLang="en-US" sz="2400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quy</a:t>
                </a:r>
                <a:r>
                  <a:rPr lang="en-US" altLang="en-US" sz="24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endParaRPr lang="en-US" sz="2400" baseline="-25000" dirty="0" smtClean="0">
                  <a:solidFill>
                    <a:srgbClr val="FF0000"/>
                  </a:solidFill>
                </a:endParaRPr>
              </a:p>
              <a:p>
                <a:pPr>
                  <a:spcBef>
                    <a:spcPct val="50000"/>
                  </a:spcBef>
                  <a:buNone/>
                </a:pPr>
                <a:r>
                  <a:rPr lang="en-US" sz="2500" dirty="0" err="1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Tìm</a:t>
                </a:r>
                <a:r>
                  <a:rPr lang="en-US" sz="25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500" dirty="0" err="1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độ</a:t>
                </a:r>
                <a:r>
                  <a:rPr lang="en-US" sz="25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500" dirty="0" err="1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lớn</a:t>
                </a:r>
                <a:r>
                  <a:rPr lang="en-US" sz="25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500" dirty="0" err="1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của</a:t>
                </a:r>
                <a:r>
                  <a:rPr lang="en-US" sz="25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500" dirty="0" err="1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hợp</a:t>
                </a:r>
                <a:r>
                  <a:rPr lang="en-US" sz="25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500" dirty="0" err="1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lực</a:t>
                </a:r>
                <a:r>
                  <a:rPr lang="en-US" sz="25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2500" i="1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F</a:t>
                </a:r>
                <a:r>
                  <a:rPr lang="en-US" sz="2500" dirty="0" smtClean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endParaRPr lang="en-US" altLang="en-US" sz="2400" dirty="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1" name="Text Box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CED87E3-8108-FB1E-6DDD-CF9D41C71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1170" y="1765393"/>
                <a:ext cx="8204830" cy="1083502"/>
              </a:xfrm>
              <a:prstGeom prst="rect">
                <a:avLst/>
              </a:prstGeom>
              <a:blipFill rotWithShape="1">
                <a:blip r:embed="rId5"/>
                <a:stretch>
                  <a:fillRect l="-1189" b="-129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 Box 5">
            <a:extLst>
              <a:ext uri="{FF2B5EF4-FFF2-40B4-BE49-F238E27FC236}">
                <a16:creationId xmlns:a16="http://schemas.microsoft.com/office/drawing/2014/main" xmlns="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07" y="1303728"/>
            <a:ext cx="57346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Thảo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luận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nhóm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13.3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xmlns="" id="{69C1AB4F-4FA0-2177-255F-9A22BB3BC211}"/>
              </a:ext>
            </a:extLst>
          </p:cNvPr>
          <p:cNvGrpSpPr/>
          <p:nvPr/>
        </p:nvGrpSpPr>
        <p:grpSpPr>
          <a:xfrm>
            <a:off x="3200401" y="2842611"/>
            <a:ext cx="3962400" cy="2948589"/>
            <a:chOff x="5257800" y="3429001"/>
            <a:chExt cx="3980655" cy="3441950"/>
          </a:xfrm>
        </p:grpSpPr>
        <p:sp>
          <p:nvSpPr>
            <p:cNvPr id="164" name="Text Box 8">
              <a:extLst>
                <a:ext uri="{FF2B5EF4-FFF2-40B4-BE49-F238E27FC236}">
                  <a16:creationId xmlns:a16="http://schemas.microsoft.com/office/drawing/2014/main" xmlns="" id="{B34C2276-00A9-B045-BF34-71931D983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5320659"/>
              <a:ext cx="719137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500">
                  <a:latin typeface="Tahoma" panose="020B0604030504040204" pitchFamily="34" charset="0"/>
                </a:rPr>
                <a:t>O</a:t>
              </a:r>
            </a:p>
          </p:txBody>
        </p:sp>
        <p:grpSp>
          <p:nvGrpSpPr>
            <p:cNvPr id="165" name="Group 10">
              <a:extLst>
                <a:ext uri="{FF2B5EF4-FFF2-40B4-BE49-F238E27FC236}">
                  <a16:creationId xmlns:a16="http://schemas.microsoft.com/office/drawing/2014/main" xmlns="" id="{9B106045-8702-6501-D2FB-0C28FA88B5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6724" y="4061771"/>
              <a:ext cx="3503612" cy="2022475"/>
              <a:chOff x="748" y="2197"/>
              <a:chExt cx="2759" cy="1617"/>
            </a:xfrm>
          </p:grpSpPr>
          <p:sp>
            <p:nvSpPr>
              <p:cNvPr id="168" name="Line 11">
                <a:extLst>
                  <a:ext uri="{FF2B5EF4-FFF2-40B4-BE49-F238E27FC236}">
                    <a16:creationId xmlns:a16="http://schemas.microsoft.com/office/drawing/2014/main" xmlns="" id="{CBE81CB4-430C-3312-7641-79DD2A482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" y="2197"/>
                <a:ext cx="1551" cy="1046"/>
              </a:xfrm>
              <a:prstGeom prst="line">
                <a:avLst/>
              </a:prstGeom>
              <a:noFill/>
              <a:ln w="444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12">
                <a:extLst>
                  <a:ext uri="{FF2B5EF4-FFF2-40B4-BE49-F238E27FC236}">
                    <a16:creationId xmlns:a16="http://schemas.microsoft.com/office/drawing/2014/main" xmlns="" id="{58C8240D-A719-FEA7-EAA4-44502C00D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8" y="3249"/>
                <a:ext cx="2759" cy="565"/>
              </a:xfrm>
              <a:prstGeom prst="line">
                <a:avLst/>
              </a:prstGeom>
              <a:noFill/>
              <a:ln w="444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 Box 21">
                  <a:extLst>
                    <a:ext uri="{FF2B5EF4-FFF2-40B4-BE49-F238E27FC236}">
                      <a16:creationId xmlns:a16="http://schemas.microsoft.com/office/drawing/2014/main" xmlns="" id="{3FA00F3E-BD61-56D4-0668-776C35E8A1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62222" y="3429001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2" name="Text Box 21">
                  <a:extLst>
                    <a:ext uri="{FF2B5EF4-FFF2-40B4-BE49-F238E27FC236}">
                      <a16:creationId xmlns:a16="http://schemas.microsoft.com/office/drawing/2014/main" id="{3FA00F3E-BD61-56D4-0668-776C35E8A1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62222" y="3429001"/>
                  <a:ext cx="615355" cy="63182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xmlns="" id="{9D40D12D-8EC5-3083-BAEA-5F395ADF42B8}"/>
                    </a:ext>
                  </a:extLst>
                </p:cNvPr>
                <p:cNvSpPr txBox="1"/>
                <p:nvPr/>
              </p:nvSpPr>
              <p:spPr>
                <a:xfrm>
                  <a:off x="8513241" y="6296563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D40D12D-8EC5-3083-BAEA-5F395ADF42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3241" y="6296563"/>
                  <a:ext cx="725214" cy="5743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0" name="Arc 169"/>
          <p:cNvSpPr/>
          <p:nvPr/>
        </p:nvSpPr>
        <p:spPr>
          <a:xfrm rot="1097671">
            <a:off x="3728125" y="4308567"/>
            <a:ext cx="172187" cy="477064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xmlns="" id="{9D40D12D-8EC5-3083-BAEA-5F395ADF42B8}"/>
                  </a:ext>
                </a:extLst>
              </p:cNvPr>
              <p:cNvSpPr txBox="1"/>
              <p:nvPr/>
            </p:nvSpPr>
            <p:spPr>
              <a:xfrm>
                <a:off x="3810000" y="4114800"/>
                <a:ext cx="725214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sz="25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D40D12D-8EC5-3083-BAEA-5F395ADF4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4114800"/>
                <a:ext cx="725214" cy="4770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Text Box 5">
            <a:extLst>
              <a:ext uri="{FF2B5EF4-FFF2-40B4-BE49-F238E27FC236}">
                <a16:creationId xmlns:a16="http://schemas.microsoft.com/office/drawing/2014/main" xmlns="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264" y="5791200"/>
            <a:ext cx="1833936" cy="46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400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13.3</a:t>
            </a:r>
            <a:endParaRPr lang="en-US" altLang="en-US" sz="24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3" name="Text Box 5">
            <a:extLst>
              <a:ext uri="{FF2B5EF4-FFF2-40B4-BE49-F238E27FC236}">
                <a16:creationId xmlns:a16="http://schemas.microsoft.com/office/drawing/2014/main" xmlns="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23" y="632845"/>
            <a:ext cx="50321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2.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Tổng</a:t>
            </a: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hai</a:t>
            </a: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lực</a:t>
            </a: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quy</a:t>
            </a:r>
            <a:endParaRPr lang="en-US" altLang="en-US" sz="2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2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20" grpId="0"/>
      <p:bldP spid="170" grpId="0" animBg="1"/>
      <p:bldP spid="171" grpId="0"/>
      <p:bldP spid="1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empty-blue-rectangle">
            <a:extLst>
              <a:ext uri="{FF2B5EF4-FFF2-40B4-BE49-F238E27FC236}">
                <a16:creationId xmlns:a16="http://schemas.microsoft.com/office/drawing/2014/main" xmlns="" id="{1DC6EFAC-399A-486B-88AB-5D7431CD0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8" y="1152623"/>
            <a:ext cx="11575321" cy="24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F3FA9DBC-BF95-4EC2-BFC4-109933DF35D2}"/>
                  </a:ext>
                </a:extLst>
              </p:cNvPr>
              <p:cNvSpPr txBox="1"/>
              <p:nvPr/>
            </p:nvSpPr>
            <p:spPr>
              <a:xfrm>
                <a:off x="777547" y="1634321"/>
                <a:ext cx="10500053" cy="5754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5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1: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800" baseline="-25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  <m:r>
                      <a:rPr lang="en-US" sz="28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O.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3FA9DBC-BF95-4EC2-BFC4-109933DF3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47" y="1634321"/>
                <a:ext cx="10500053" cy="575479"/>
              </a:xfrm>
              <a:prstGeom prst="rect">
                <a:avLst/>
              </a:prstGeom>
              <a:blipFill rotWithShape="1">
                <a:blip r:embed="rId4"/>
                <a:stretch>
                  <a:fillRect l="-871" t="-2105" b="-2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73C1F69-8E21-D8B6-BC86-7F16C76EEF7D}"/>
              </a:ext>
            </a:extLst>
          </p:cNvPr>
          <p:cNvGrpSpPr/>
          <p:nvPr/>
        </p:nvGrpSpPr>
        <p:grpSpPr>
          <a:xfrm>
            <a:off x="-29497" y="65600"/>
            <a:ext cx="8603569" cy="542538"/>
            <a:chOff x="74035" y="2231322"/>
            <a:chExt cx="8550261" cy="757342"/>
          </a:xfrm>
        </p:grpSpPr>
        <p:grpSp>
          <p:nvGrpSpPr>
            <p:cNvPr id="12" name="Group 70">
              <a:extLst>
                <a:ext uri="{FF2B5EF4-FFF2-40B4-BE49-F238E27FC236}">
                  <a16:creationId xmlns:a16="http://schemas.microsoft.com/office/drawing/2014/main" xmlns="" id="{B94B17E0-3556-FABD-7826-B7EB72C64B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6108" y="2280389"/>
              <a:ext cx="7415094" cy="708275"/>
              <a:chOff x="564747" y="3403331"/>
              <a:chExt cx="3818427" cy="1364238"/>
            </a:xfrm>
          </p:grpSpPr>
          <p:pic>
            <p:nvPicPr>
              <p:cNvPr id="17" name="Picture 8" descr="empty-green-rectangle">
                <a:extLst>
                  <a:ext uri="{FF2B5EF4-FFF2-40B4-BE49-F238E27FC236}">
                    <a16:creationId xmlns:a16="http://schemas.microsoft.com/office/drawing/2014/main" xmlns="" id="{0801CE19-A212-A266-5A1B-194D6A51305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747" y="3403331"/>
                <a:ext cx="3818427" cy="1364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9" descr="green-top-faded">
                <a:extLst>
                  <a:ext uri="{FF2B5EF4-FFF2-40B4-BE49-F238E27FC236}">
                    <a16:creationId xmlns:a16="http://schemas.microsoft.com/office/drawing/2014/main" xmlns="" id="{7454FF07-BB0F-2DBA-E15E-9144034477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05129" y="3887447"/>
                <a:ext cx="1273934" cy="396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EF33E99-8927-EE1F-A075-C8BDFFEA7C34}"/>
                </a:ext>
              </a:extLst>
            </p:cNvPr>
            <p:cNvSpPr txBox="1"/>
            <p:nvPr/>
          </p:nvSpPr>
          <p:spPr bwMode="auto">
            <a:xfrm>
              <a:off x="74035" y="2267003"/>
              <a:ext cx="1501326" cy="687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60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026060">
              <a:extLst>
                <a:ext uri="{FF2B5EF4-FFF2-40B4-BE49-F238E27FC236}">
                  <a16:creationId xmlns:a16="http://schemas.microsoft.com/office/drawing/2014/main" xmlns="" id="{DF220A2F-25D0-1108-AE79-95FBF44CF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204" y="2231322"/>
              <a:ext cx="7415092" cy="7561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109728" tIns="54864" rIns="109728" bIns="54864">
              <a:spAutoFit/>
            </a:bodyPr>
            <a:lstStyle>
              <a:lvl1pPr marL="287338" indent="-287338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0953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095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defTabSz="1095376">
                <a:buClr>
                  <a:schemeClr val="tx2"/>
                </a:buClr>
                <a:buSzPct val="95000"/>
                <a:defRPr/>
              </a:pPr>
              <a:r>
                <a:rPr lang="en-US" sz="2800" i="1">
                  <a:cs typeface="Arial" panose="020B0604020202020204" pitchFamily="34" charset="0"/>
                </a:rPr>
                <a:t>Tổng hợp lực – hợp lực tác dụng</a:t>
              </a:r>
              <a:endParaRPr lang="en-US" sz="2800" dirty="0"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5">
            <a:extLst>
              <a:ext uri="{FF2B5EF4-FFF2-40B4-BE49-F238E27FC236}">
                <a16:creationId xmlns:a16="http://schemas.microsoft.com/office/drawing/2014/main" xmlns="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23" y="632845"/>
            <a:ext cx="98327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2.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Tổng</a:t>
            </a: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hai</a:t>
            </a: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lực</a:t>
            </a: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quy</a:t>
            </a:r>
            <a:r>
              <a:rPr lang="en-US" altLang="en-US" sz="26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 - </a:t>
            </a:r>
            <a:r>
              <a:rPr lang="en-US" altLang="en-US" sz="2600" i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Quy</a:t>
            </a:r>
            <a:r>
              <a:rPr lang="en-US" altLang="en-US" sz="26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tắc</a:t>
            </a:r>
            <a:r>
              <a:rPr lang="en-US" altLang="en-US" sz="26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hình</a:t>
            </a:r>
            <a:r>
              <a:rPr lang="en-US" altLang="en-US" sz="26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bình</a:t>
            </a:r>
            <a:r>
              <a:rPr lang="en-US" altLang="en-US" sz="2600" i="1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hành</a:t>
            </a:r>
            <a:endParaRPr lang="en-US" altLang="en-US" sz="2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7386FCB-E53B-9358-DE7F-DA0A436AE8C1}"/>
              </a:ext>
            </a:extLst>
          </p:cNvPr>
          <p:cNvSpPr txBox="1"/>
          <p:nvPr/>
        </p:nvSpPr>
        <p:spPr>
          <a:xfrm>
            <a:off x="1066800" y="3591311"/>
            <a:ext cx="4343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500" i="1" dirty="0"/>
          </a:p>
        </p:txBody>
      </p:sp>
      <p:sp>
        <p:nvSpPr>
          <p:cNvPr id="37" name="Line 9">
            <a:extLst>
              <a:ext uri="{FF2B5EF4-FFF2-40B4-BE49-F238E27FC236}">
                <a16:creationId xmlns:a16="http://schemas.microsoft.com/office/drawing/2014/main" xmlns="" id="{3CEC9D0F-4F92-BA47-F446-C4054FDB30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21762" y="4782496"/>
            <a:ext cx="1939925" cy="13366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xmlns="" id="{05345464-147B-EEEC-2434-6C5EA1F804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5223" y="4061771"/>
            <a:ext cx="3446463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5">
            <a:extLst>
              <a:ext uri="{FF2B5EF4-FFF2-40B4-BE49-F238E27FC236}">
                <a16:creationId xmlns:a16="http://schemas.microsoft.com/office/drawing/2014/main" xmlns="" id="{72E2DBF1-3150-889B-A668-F9309CFC0A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4793605"/>
            <a:ext cx="5399087" cy="552450"/>
          </a:xfrm>
          <a:prstGeom prst="line">
            <a:avLst/>
          </a:prstGeom>
          <a:noFill/>
          <a:ln w="44450">
            <a:solidFill>
              <a:srgbClr val="FC260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5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bject 4">
                <a:extLst>
                  <a:ext uri="{FF2B5EF4-FFF2-40B4-BE49-F238E27FC236}">
                    <a16:creationId xmlns:a16="http://schemas.microsoft.com/office/drawing/2014/main" xmlns="" id="{EBE81044-C196-3ACC-58A5-1EFB9331464E}"/>
                  </a:ext>
                </a:extLst>
              </p:cNvPr>
              <p:cNvSpPr txBox="1"/>
              <p:nvPr/>
            </p:nvSpPr>
            <p:spPr bwMode="auto">
              <a:xfrm>
                <a:off x="9050336" y="3755448"/>
                <a:ext cx="3635708" cy="720725"/>
              </a:xfrm>
              <a:prstGeom prst="rect">
                <a:avLst/>
              </a:prstGeom>
              <a:noFill/>
              <a:ln w="38100" cmpd="sng">
                <a:noFill/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groupChr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groupChr>
                        <m:groupChrPr>
                          <m:chr m:val="→"/>
                          <m:pos m:val="top"/>
                          <m:vertJc m:val="bot"/>
                          <m:ctrlPr>
                            <a:rPr lang="en-US" sz="30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groupChr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57" name="Object 4">
                <a:extLst>
                  <a:ext uri="{FF2B5EF4-FFF2-40B4-BE49-F238E27FC236}">
                    <a16:creationId xmlns:a16="http://schemas.microsoft.com/office/drawing/2014/main" id="{EBE81044-C196-3ACC-58A5-1EFB93314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50336" y="3755448"/>
                <a:ext cx="3635708" cy="7207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 cmpd="sng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9C1AB4F-4FA0-2177-255F-9A22BB3BC211}"/>
              </a:ext>
            </a:extLst>
          </p:cNvPr>
          <p:cNvGrpSpPr/>
          <p:nvPr/>
        </p:nvGrpSpPr>
        <p:grpSpPr>
          <a:xfrm>
            <a:off x="5257800" y="3429001"/>
            <a:ext cx="3980655" cy="3441950"/>
            <a:chOff x="5257800" y="3429001"/>
            <a:chExt cx="3980655" cy="3441950"/>
          </a:xfrm>
        </p:grpSpPr>
        <p:sp>
          <p:nvSpPr>
            <p:cNvPr id="36" name="Text Box 8">
              <a:extLst>
                <a:ext uri="{FF2B5EF4-FFF2-40B4-BE49-F238E27FC236}">
                  <a16:creationId xmlns:a16="http://schemas.microsoft.com/office/drawing/2014/main" xmlns="" id="{B34C2276-00A9-B045-BF34-71931D983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7800" y="5320659"/>
              <a:ext cx="719137" cy="477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500">
                  <a:latin typeface="Tahoma" panose="020B0604030504040204" pitchFamily="34" charset="0"/>
                </a:rPr>
                <a:t>O</a:t>
              </a:r>
            </a:p>
          </p:txBody>
        </p:sp>
        <p:grpSp>
          <p:nvGrpSpPr>
            <p:cNvPr id="38" name="Group 10">
              <a:extLst>
                <a:ext uri="{FF2B5EF4-FFF2-40B4-BE49-F238E27FC236}">
                  <a16:creationId xmlns:a16="http://schemas.microsoft.com/office/drawing/2014/main" xmlns="" id="{9B106045-8702-6501-D2FB-0C28FA88B5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6724" y="4061771"/>
              <a:ext cx="3503612" cy="2022475"/>
              <a:chOff x="748" y="2197"/>
              <a:chExt cx="2759" cy="1617"/>
            </a:xfrm>
          </p:grpSpPr>
          <p:sp>
            <p:nvSpPr>
              <p:cNvPr id="39" name="Line 11">
                <a:extLst>
                  <a:ext uri="{FF2B5EF4-FFF2-40B4-BE49-F238E27FC236}">
                    <a16:creationId xmlns:a16="http://schemas.microsoft.com/office/drawing/2014/main" xmlns="" id="{CBE81CB4-430C-3312-7641-79DD2A4827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4" y="2197"/>
                <a:ext cx="1551" cy="1046"/>
              </a:xfrm>
              <a:prstGeom prst="line">
                <a:avLst/>
              </a:prstGeom>
              <a:noFill/>
              <a:ln w="444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12">
                <a:extLst>
                  <a:ext uri="{FF2B5EF4-FFF2-40B4-BE49-F238E27FC236}">
                    <a16:creationId xmlns:a16="http://schemas.microsoft.com/office/drawing/2014/main" xmlns="" id="{58C8240D-A719-FEA7-EAA4-44502C00D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48" y="3249"/>
                <a:ext cx="2759" cy="565"/>
              </a:xfrm>
              <a:prstGeom prst="line">
                <a:avLst/>
              </a:prstGeom>
              <a:noFill/>
              <a:ln w="44450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 Box 21">
                  <a:extLst>
                    <a:ext uri="{FF2B5EF4-FFF2-40B4-BE49-F238E27FC236}">
                      <a16:creationId xmlns:a16="http://schemas.microsoft.com/office/drawing/2014/main" xmlns="" id="{3FA00F3E-BD61-56D4-0668-776C35E8A1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62222" y="3429001"/>
                  <a:ext cx="615355" cy="6318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altLang="en-US" sz="2500" dirty="0">
                    <a:solidFill>
                      <a:srgbClr val="0070C0"/>
                    </a:solidFill>
                    <a:latin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2" name="Text Box 21">
                  <a:extLst>
                    <a:ext uri="{FF2B5EF4-FFF2-40B4-BE49-F238E27FC236}">
                      <a16:creationId xmlns:a16="http://schemas.microsoft.com/office/drawing/2014/main" id="{3FA00F3E-BD61-56D4-0668-776C35E8A1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62222" y="3429001"/>
                  <a:ext cx="615355" cy="63182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xmlns="" id="{9D40D12D-8EC5-3083-BAEA-5F395ADF42B8}"/>
                    </a:ext>
                  </a:extLst>
                </p:cNvPr>
                <p:cNvSpPr txBox="1"/>
                <p:nvPr/>
              </p:nvSpPr>
              <p:spPr>
                <a:xfrm>
                  <a:off x="8513241" y="6296563"/>
                  <a:ext cx="725214" cy="57438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vertJc m:val="bot"/>
                            <m:ctrlPr>
                              <a:rPr lang="en-US" sz="25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5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groupChr>
                      </m:oMath>
                    </m:oMathPara>
                  </a14:m>
                  <a:endParaRPr lang="en-US" sz="250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D40D12D-8EC5-3083-BAEA-5F395ADF42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3241" y="6296563"/>
                  <a:ext cx="725214" cy="57438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5C69D0CA-9CEC-3662-CF39-E053264DACF2}"/>
                  </a:ext>
                </a:extLst>
              </p:cNvPr>
              <p:cNvSpPr txBox="1"/>
              <p:nvPr/>
            </p:nvSpPr>
            <p:spPr>
              <a:xfrm>
                <a:off x="777546" y="2094422"/>
                <a:ext cx="10500053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HBH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liền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aseline="-25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C69D0CA-9CEC-3662-CF39-E053264DA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46" y="2094422"/>
                <a:ext cx="10500053" cy="506421"/>
              </a:xfrm>
              <a:prstGeom prst="rect">
                <a:avLst/>
              </a:prstGeom>
              <a:blipFill rotWithShape="1">
                <a:blip r:embed="rId10"/>
                <a:stretch>
                  <a:fillRect l="-871" t="-2410" b="-2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313CC9FF-6631-5656-5F42-9335DB5BCC4A}"/>
                  </a:ext>
                </a:extLst>
              </p:cNvPr>
              <p:cNvSpPr txBox="1"/>
              <p:nvPr/>
            </p:nvSpPr>
            <p:spPr>
              <a:xfrm>
                <a:off x="802681" y="2564519"/>
                <a:ext cx="10500053" cy="10168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3: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HBH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gốc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O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Vectơ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lực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vertJc m:val="bot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groupChr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groupChr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endParaRPr 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3CC9FF-6631-5656-5F42-9335DB5BC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81" y="2564519"/>
                <a:ext cx="10500053" cy="1016881"/>
              </a:xfrm>
              <a:prstGeom prst="rect">
                <a:avLst/>
              </a:prstGeom>
              <a:blipFill rotWithShape="1">
                <a:blip r:embed="rId11"/>
                <a:stretch>
                  <a:fillRect l="-871" b="-13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F3FA9DBC-BF95-4EC2-BFC4-109933DF35D2}"/>
                  </a:ext>
                </a:extLst>
              </p:cNvPr>
              <p:cNvSpPr txBox="1"/>
              <p:nvPr/>
            </p:nvSpPr>
            <p:spPr>
              <a:xfrm>
                <a:off x="721135" y="1219200"/>
                <a:ext cx="10500053" cy="5064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lực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aseline="-2500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2400" baseline="-25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tắc</a:t>
                </a:r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 HBH</a:t>
                </a:r>
                <a:r>
                  <a:rPr lang="en-US" sz="2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3FA9DBC-BF95-4EC2-BFC4-109933DF3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35" y="1219200"/>
                <a:ext cx="10500053" cy="506421"/>
              </a:xfrm>
              <a:prstGeom prst="rect">
                <a:avLst/>
              </a:prstGeom>
              <a:blipFill rotWithShape="1">
                <a:blip r:embed="rId12"/>
                <a:stretch>
                  <a:fillRect l="-929" t="-2410" b="-28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7386FCB-E53B-9358-DE7F-DA0A436AE8C1}"/>
              </a:ext>
            </a:extLst>
          </p:cNvPr>
          <p:cNvSpPr txBox="1"/>
          <p:nvPr/>
        </p:nvSpPr>
        <p:spPr>
          <a:xfrm>
            <a:off x="609600" y="4453085"/>
            <a:ext cx="444131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5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5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5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5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i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5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F:</a:t>
            </a:r>
            <a:endParaRPr lang="en-US" sz="2500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B7386FCB-E53B-9358-DE7F-DA0A436AE8C1}"/>
                  </a:ext>
                </a:extLst>
              </p:cNvPr>
              <p:cNvSpPr txBox="1"/>
              <p:nvPr/>
            </p:nvSpPr>
            <p:spPr>
              <a:xfrm>
                <a:off x="457200" y="5078540"/>
                <a:ext cx="4690257" cy="549446"/>
              </a:xfrm>
              <a:prstGeom prst="rect">
                <a:avLst/>
              </a:prstGeom>
              <a:noFill/>
              <a:ln w="38100">
                <a:solidFill>
                  <a:srgbClr val="FF66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/>
                        </m:sSubSup>
                      </m:e>
                      <m:sup>
                        <m: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500" i="1" dirty="0" smtClean="0"/>
                  <a:t> </a:t>
                </a:r>
                <a:r>
                  <a:rPr lang="en-US" sz="2500" i="1" dirty="0" smtClean="0">
                    <a:solidFill>
                      <a:srgbClr val="FF0000"/>
                    </a:solidFill>
                  </a:rPr>
                  <a:t>cos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US" sz="25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B7386FCB-E53B-9358-DE7F-DA0A436AE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078540"/>
                <a:ext cx="4690257" cy="549446"/>
              </a:xfrm>
              <a:prstGeom prst="rect">
                <a:avLst/>
              </a:prstGeom>
              <a:blipFill rotWithShape="1">
                <a:blip r:embed="rId13"/>
                <a:stretch>
                  <a:fillRect b="-21875"/>
                </a:stretch>
              </a:blipFill>
              <a:ln w="38100">
                <a:solidFill>
                  <a:srgbClr val="FF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366781"/>
              </p:ext>
            </p:extLst>
          </p:nvPr>
        </p:nvGraphicFramePr>
        <p:xfrm>
          <a:off x="6038850" y="5581159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14" imgW="114120" imgH="215640" progId="Equation.3">
                  <p:embed/>
                </p:oleObj>
              </mc:Choice>
              <mc:Fallback>
                <p:oleObj name="Equation" r:id="rId1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038850" y="5581159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Arc 28"/>
          <p:cNvSpPr/>
          <p:nvPr/>
        </p:nvSpPr>
        <p:spPr>
          <a:xfrm rot="1097671">
            <a:off x="5789841" y="4884353"/>
            <a:ext cx="586124" cy="1097692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9D40D12D-8EC5-3083-BAEA-5F395ADF42B8}"/>
                  </a:ext>
                </a:extLst>
              </p:cNvPr>
              <p:cNvSpPr txBox="1"/>
              <p:nvPr/>
            </p:nvSpPr>
            <p:spPr>
              <a:xfrm>
                <a:off x="6400800" y="4710956"/>
                <a:ext cx="725214" cy="477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sz="25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D40D12D-8EC5-3083-BAEA-5F395ADF4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710956"/>
                <a:ext cx="725214" cy="4770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9D40D12D-8EC5-3083-BAEA-5F395ADF42B8}"/>
                  </a:ext>
                </a:extLst>
              </p:cNvPr>
              <p:cNvSpPr txBox="1"/>
              <p:nvPr/>
            </p:nvSpPr>
            <p:spPr>
              <a:xfrm>
                <a:off x="1325192" y="5779290"/>
                <a:ext cx="3010132" cy="609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𝑉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ớ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=(</m:t>
                    </m:r>
                    <m:groupChr>
                      <m:groupChrPr>
                        <m:chr m:val="→"/>
                        <m:pos m:val="top"/>
                        <m:vertJc m:val="bot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groupCh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^</m:t>
                    </m:r>
                    <m:groupChr>
                      <m:groupChrPr>
                        <m:chr m:val="→"/>
                        <m:pos m:val="top"/>
                        <m:vertJc m:val="bot"/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groupChr>
                  </m:oMath>
                </a14:m>
                <a:r>
                  <a:rPr lang="en-US" sz="2500" dirty="0" smtClean="0">
                    <a:solidFill>
                      <a:srgbClr val="0070C0"/>
                    </a:solidFill>
                  </a:rPr>
                  <a:t>)</a:t>
                </a:r>
                <a:endParaRPr lang="en-US" sz="25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D40D12D-8EC5-3083-BAEA-5F395ADF4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192" y="5779290"/>
                <a:ext cx="3010132" cy="609911"/>
              </a:xfrm>
              <a:prstGeom prst="rect">
                <a:avLst/>
              </a:prstGeom>
              <a:blipFill rotWithShape="1">
                <a:blip r:embed="rId17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Box 5">
            <a:extLst>
              <a:ext uri="{FF2B5EF4-FFF2-40B4-BE49-F238E27FC236}">
                <a16:creationId xmlns:a16="http://schemas.microsoft.com/office/drawing/2014/main" xmlns="" id="{4CED87E3-8108-FB1E-6DDD-CF9D41C71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823" y="632845"/>
            <a:ext cx="503217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2.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Tổng</a:t>
            </a: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hợp</a:t>
            </a: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hai</a:t>
            </a: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lực</a:t>
            </a: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>
                <a:solidFill>
                  <a:srgbClr val="0070C0"/>
                </a:solidFill>
                <a:cs typeface="Arial" panose="020B0604020202020204" pitchFamily="34" charset="0"/>
              </a:rPr>
              <a:t>đồng</a:t>
            </a:r>
            <a:r>
              <a:rPr lang="en-US" altLang="en-US" sz="2600" i="1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altLang="en-US" sz="2600" i="1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quy</a:t>
            </a:r>
            <a:endParaRPr lang="en-US" altLang="en-US" sz="2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6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37" grpId="0" animBg="1"/>
      <p:bldP spid="41" grpId="0" animBg="1"/>
      <p:bldP spid="43" grpId="0" animBg="1"/>
      <p:bldP spid="57" grpId="0"/>
      <p:bldP spid="22" grpId="0"/>
      <p:bldP spid="23" grpId="0"/>
      <p:bldP spid="26" grpId="0"/>
      <p:bldP spid="27" grpId="0" animBg="1"/>
      <p:bldP spid="29" grpId="0" animBg="1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5.000"/>
  <p:tag name="ISPRING_PRESENTER_ID" val="{455A00FF-EE10-4109-B9C5-822D74485E4B}"/>
  <p:tag name="ISPRING_PLAYER_PLAYLIST_ID" val="2f613963f76c8d8f168fd2250e41ce499e0c9177"/>
  <p:tag name="GENSWF_SLIDE_TITLE" val="Trang nền"/>
  <p:tag name="ISPRING_SLIDE_ID_2" val="{873850E0-16AB-4425-9A1B-2E7510338CC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3982</TotalTime>
  <Words>2574</Words>
  <Application>Microsoft Office PowerPoint</Application>
  <PresentationFormat>Custom</PresentationFormat>
  <Paragraphs>258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Equation</vt:lpstr>
      <vt:lpstr>Equation.DSMT4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287</cp:revision>
  <dcterms:created xsi:type="dcterms:W3CDTF">2007-10-27T08:09:53Z</dcterms:created>
  <dcterms:modified xsi:type="dcterms:W3CDTF">2024-06-21T22:56:54Z</dcterms:modified>
</cp:coreProperties>
</file>