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808" r:id="rId1"/>
  </p:sldMasterIdLst>
  <p:sldIdLst>
    <p:sldId id="256" r:id="rId2"/>
    <p:sldId id="307" r:id="rId3"/>
    <p:sldId id="308" r:id="rId4"/>
    <p:sldId id="309" r:id="rId5"/>
    <p:sldId id="310" r:id="rId6"/>
    <p:sldId id="311" r:id="rId7"/>
    <p:sldId id="312" r:id="rId8"/>
    <p:sldId id="313" r:id="rId9"/>
    <p:sldId id="314" r:id="rId10"/>
    <p:sldId id="327" r:id="rId11"/>
    <p:sldId id="335" r:id="rId12"/>
    <p:sldId id="331" r:id="rId13"/>
    <p:sldId id="325" r:id="rId14"/>
    <p:sldId id="326" r:id="rId15"/>
    <p:sldId id="328" r:id="rId16"/>
    <p:sldId id="315" r:id="rId17"/>
    <p:sldId id="317" r:id="rId18"/>
    <p:sldId id="318" r:id="rId19"/>
    <p:sldId id="319" r:id="rId20"/>
    <p:sldId id="320" r:id="rId21"/>
    <p:sldId id="332" r:id="rId22"/>
    <p:sldId id="333" r:id="rId23"/>
    <p:sldId id="334" r:id="rId24"/>
    <p:sldId id="321" r:id="rId25"/>
    <p:sldId id="322" r:id="rId26"/>
    <p:sldId id="323" r:id="rId27"/>
    <p:sldId id="324" r:id="rId28"/>
    <p:sldId id="33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43359E-43CE-476C-B09F-27B50AB3F0CD}" type="datetimeFigureOut">
              <a:rPr lang="en-US" smtClean="0"/>
              <a:t>20/10/2022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8BF8A-2953-4DED-B059-F9C39241A414}" type="slidenum">
              <a:rPr lang="en-US" smtClean="0"/>
              <a:t>‹#›</a:t>
            </a:fld>
            <a:endParaRPr lang="en-US"/>
          </a:p>
        </p:txBody>
      </p:sp>
    </p:spTree>
    <p:extLst>
      <p:ext uri="{BB962C8B-B14F-4D97-AF65-F5344CB8AC3E}">
        <p14:creationId xmlns:p14="http://schemas.microsoft.com/office/powerpoint/2010/main" val="3920553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3359E-43CE-476C-B09F-27B50AB3F0CD}" type="datetimeFigureOut">
              <a:rPr lang="en-US" smtClean="0"/>
              <a:t>20/10/2022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8BF8A-2953-4DED-B059-F9C39241A414}" type="slidenum">
              <a:rPr lang="en-US" smtClean="0"/>
              <a:t>‹#›</a:t>
            </a:fld>
            <a:endParaRPr lang="en-US"/>
          </a:p>
        </p:txBody>
      </p:sp>
    </p:spTree>
    <p:extLst>
      <p:ext uri="{BB962C8B-B14F-4D97-AF65-F5344CB8AC3E}">
        <p14:creationId xmlns:p14="http://schemas.microsoft.com/office/powerpoint/2010/main" val="422843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39"/>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39"/>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3359E-43CE-476C-B09F-27B50AB3F0CD}" type="datetimeFigureOut">
              <a:rPr lang="en-US" smtClean="0"/>
              <a:t>20/10/2022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8BF8A-2953-4DED-B059-F9C39241A414}" type="slidenum">
              <a:rPr lang="en-US" smtClean="0"/>
              <a:t>‹#›</a:t>
            </a:fld>
            <a:endParaRPr lang="en-US"/>
          </a:p>
        </p:txBody>
      </p:sp>
    </p:spTree>
    <p:extLst>
      <p:ext uri="{BB962C8B-B14F-4D97-AF65-F5344CB8AC3E}">
        <p14:creationId xmlns:p14="http://schemas.microsoft.com/office/powerpoint/2010/main" val="82826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3359E-43CE-476C-B09F-27B50AB3F0CD}" type="datetimeFigureOut">
              <a:rPr lang="en-US" smtClean="0"/>
              <a:t>20/10/2022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8BF8A-2953-4DED-B059-F9C39241A414}" type="slidenum">
              <a:rPr lang="en-US" smtClean="0"/>
              <a:t>‹#›</a:t>
            </a:fld>
            <a:endParaRPr lang="en-US"/>
          </a:p>
        </p:txBody>
      </p:sp>
    </p:spTree>
    <p:extLst>
      <p:ext uri="{BB962C8B-B14F-4D97-AF65-F5344CB8AC3E}">
        <p14:creationId xmlns:p14="http://schemas.microsoft.com/office/powerpoint/2010/main" val="302047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43359E-43CE-476C-B09F-27B50AB3F0CD}" type="datetimeFigureOut">
              <a:rPr lang="en-US" smtClean="0"/>
              <a:t>20/10/2022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8BF8A-2953-4DED-B059-F9C39241A414}" type="slidenum">
              <a:rPr lang="en-US" smtClean="0"/>
              <a:t>‹#›</a:t>
            </a:fld>
            <a:endParaRPr lang="en-US"/>
          </a:p>
        </p:txBody>
      </p:sp>
    </p:spTree>
    <p:extLst>
      <p:ext uri="{BB962C8B-B14F-4D97-AF65-F5344CB8AC3E}">
        <p14:creationId xmlns:p14="http://schemas.microsoft.com/office/powerpoint/2010/main" val="2525172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43359E-43CE-476C-B09F-27B50AB3F0CD}" type="datetimeFigureOut">
              <a:rPr lang="en-US" smtClean="0"/>
              <a:t>20/10/2022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8BF8A-2953-4DED-B059-F9C39241A414}" type="slidenum">
              <a:rPr lang="en-US" smtClean="0"/>
              <a:t>‹#›</a:t>
            </a:fld>
            <a:endParaRPr lang="en-US"/>
          </a:p>
        </p:txBody>
      </p:sp>
    </p:spTree>
    <p:extLst>
      <p:ext uri="{BB962C8B-B14F-4D97-AF65-F5344CB8AC3E}">
        <p14:creationId xmlns:p14="http://schemas.microsoft.com/office/powerpoint/2010/main" val="707946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43359E-43CE-476C-B09F-27B50AB3F0CD}" type="datetimeFigureOut">
              <a:rPr lang="en-US" smtClean="0"/>
              <a:t>20/10/2022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8BF8A-2953-4DED-B059-F9C39241A414}" type="slidenum">
              <a:rPr lang="en-US" smtClean="0"/>
              <a:t>‹#›</a:t>
            </a:fld>
            <a:endParaRPr lang="en-US"/>
          </a:p>
        </p:txBody>
      </p:sp>
    </p:spTree>
    <p:extLst>
      <p:ext uri="{BB962C8B-B14F-4D97-AF65-F5344CB8AC3E}">
        <p14:creationId xmlns:p14="http://schemas.microsoft.com/office/powerpoint/2010/main" val="359839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43359E-43CE-476C-B09F-27B50AB3F0CD}" type="datetimeFigureOut">
              <a:rPr lang="en-US" smtClean="0"/>
              <a:t>20/10/2022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8BF8A-2953-4DED-B059-F9C39241A414}" type="slidenum">
              <a:rPr lang="en-US" smtClean="0"/>
              <a:t>‹#›</a:t>
            </a:fld>
            <a:endParaRPr lang="en-US"/>
          </a:p>
        </p:txBody>
      </p:sp>
    </p:spTree>
    <p:extLst>
      <p:ext uri="{BB962C8B-B14F-4D97-AF65-F5344CB8AC3E}">
        <p14:creationId xmlns:p14="http://schemas.microsoft.com/office/powerpoint/2010/main" val="368542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3359E-43CE-476C-B09F-27B50AB3F0CD}" type="datetimeFigureOut">
              <a:rPr lang="en-US" smtClean="0"/>
              <a:t>20/10/2022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8BF8A-2953-4DED-B059-F9C39241A414}" type="slidenum">
              <a:rPr lang="en-US" smtClean="0"/>
              <a:t>‹#›</a:t>
            </a:fld>
            <a:endParaRPr lang="en-US"/>
          </a:p>
        </p:txBody>
      </p:sp>
    </p:spTree>
    <p:extLst>
      <p:ext uri="{BB962C8B-B14F-4D97-AF65-F5344CB8AC3E}">
        <p14:creationId xmlns:p14="http://schemas.microsoft.com/office/powerpoint/2010/main" val="261269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3359E-43CE-476C-B09F-27B50AB3F0CD}" type="datetimeFigureOut">
              <a:rPr lang="en-US" smtClean="0"/>
              <a:t>20/10/2022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8BF8A-2953-4DED-B059-F9C39241A414}" type="slidenum">
              <a:rPr lang="en-US" smtClean="0"/>
              <a:t>‹#›</a:t>
            </a:fld>
            <a:endParaRPr lang="en-US"/>
          </a:p>
        </p:txBody>
      </p:sp>
    </p:spTree>
    <p:extLst>
      <p:ext uri="{BB962C8B-B14F-4D97-AF65-F5344CB8AC3E}">
        <p14:creationId xmlns:p14="http://schemas.microsoft.com/office/powerpoint/2010/main" val="3955717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3359E-43CE-476C-B09F-27B50AB3F0CD}" type="datetimeFigureOut">
              <a:rPr lang="en-US" smtClean="0"/>
              <a:t>20/10/2022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8BF8A-2953-4DED-B059-F9C39241A414}" type="slidenum">
              <a:rPr lang="en-US" smtClean="0"/>
              <a:t>‹#›</a:t>
            </a:fld>
            <a:endParaRPr lang="en-US"/>
          </a:p>
        </p:txBody>
      </p:sp>
    </p:spTree>
    <p:extLst>
      <p:ext uri="{BB962C8B-B14F-4D97-AF65-F5344CB8AC3E}">
        <p14:creationId xmlns:p14="http://schemas.microsoft.com/office/powerpoint/2010/main" val="39331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3359E-43CE-476C-B09F-27B50AB3F0CD}" type="datetimeFigureOut">
              <a:rPr lang="en-US" smtClean="0"/>
              <a:t>20/10/2022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8BF8A-2953-4DED-B059-F9C39241A414}" type="slidenum">
              <a:rPr lang="en-US" smtClean="0"/>
              <a:t>‹#›</a:t>
            </a:fld>
            <a:endParaRPr lang="en-US"/>
          </a:p>
        </p:txBody>
      </p:sp>
    </p:spTree>
    <p:extLst>
      <p:ext uri="{BB962C8B-B14F-4D97-AF65-F5344CB8AC3E}">
        <p14:creationId xmlns:p14="http://schemas.microsoft.com/office/powerpoint/2010/main" val="178682457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24284" y="2064771"/>
            <a:ext cx="5513048" cy="769441"/>
          </a:xfrm>
          <a:prstGeom prst="rect">
            <a:avLst/>
          </a:prstGeom>
        </p:spPr>
        <p:txBody>
          <a:bodyPr wrap="none">
            <a:spAutoFit/>
          </a:bodyPr>
          <a:lstStyle/>
          <a:p>
            <a:r>
              <a:rPr lang="vi-VN" sz="4400" b="1" smtClean="0">
                <a:solidFill>
                  <a:srgbClr val="FF0000"/>
                </a:solidFill>
                <a:latin typeface="+mj-lt"/>
              </a:rPr>
              <a:t>BÀI 14. GIẢM PHÂN</a:t>
            </a:r>
            <a:endParaRPr lang="en-US" sz="4400">
              <a:solidFill>
                <a:srgbClr val="FF0000"/>
              </a:solidFill>
              <a:latin typeface="+mj-lt"/>
            </a:endParaRPr>
          </a:p>
        </p:txBody>
      </p:sp>
    </p:spTree>
    <p:extLst>
      <p:ext uri="{BB962C8B-B14F-4D97-AF65-F5344CB8AC3E}">
        <p14:creationId xmlns:p14="http://schemas.microsoft.com/office/powerpoint/2010/main" val="2483245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61" y="138161"/>
            <a:ext cx="10972800" cy="571523"/>
          </a:xfrm>
        </p:spPr>
        <p:txBody>
          <a:bodyPr>
            <a:normAutofit fontScale="90000"/>
          </a:bodyPr>
          <a:lstStyle/>
          <a:p>
            <a:r>
              <a:rPr lang="vi-VN" b="1" smtClean="0">
                <a:solidFill>
                  <a:srgbClr val="0000CC"/>
                </a:solidFill>
              </a:rPr>
              <a:t>KẾT LUẬN</a:t>
            </a:r>
            <a:endParaRPr lang="en-US" b="1">
              <a:solidFill>
                <a:srgbClr val="0000CC"/>
              </a:solidFill>
            </a:endParaRPr>
          </a:p>
        </p:txBody>
      </p:sp>
      <p:sp>
        <p:nvSpPr>
          <p:cNvPr id="4" name="Rectangle 3"/>
          <p:cNvSpPr/>
          <p:nvPr/>
        </p:nvSpPr>
        <p:spPr>
          <a:xfrm>
            <a:off x="354841" y="747805"/>
            <a:ext cx="11586949" cy="4401205"/>
          </a:xfrm>
          <a:prstGeom prst="rect">
            <a:avLst/>
          </a:prstGeom>
        </p:spPr>
        <p:txBody>
          <a:bodyPr wrap="square">
            <a:spAutoFit/>
          </a:bodyPr>
          <a:lstStyle/>
          <a:p>
            <a:pPr>
              <a:spcBef>
                <a:spcPts val="600"/>
              </a:spcBef>
            </a:pPr>
            <a:r>
              <a:rPr lang="vi-VN" sz="2400" b="1">
                <a:latin typeface="Times New Roman" pitchFamily="18" charset="0"/>
                <a:cs typeface="Times New Roman" pitchFamily="18" charset="0"/>
              </a:rPr>
              <a:t>1. </a:t>
            </a:r>
            <a:r>
              <a:rPr lang="en-US" sz="2400" b="1">
                <a:latin typeface="Times New Roman" pitchFamily="18" charset="0"/>
                <a:cs typeface="Times New Roman" pitchFamily="18" charset="0"/>
              </a:rPr>
              <a:t>C</a:t>
            </a:r>
            <a:r>
              <a:rPr lang="vi-VN" sz="2400" b="1">
                <a:latin typeface="Times New Roman" pitchFamily="18" charset="0"/>
                <a:cs typeface="Times New Roman" pitchFamily="18" charset="0"/>
              </a:rPr>
              <a:t>ơ chế nhân đôi và phân li của NST trong giảm phân</a:t>
            </a:r>
            <a:endParaRPr lang="en-US" sz="2400">
              <a:latin typeface="Times New Roman" pitchFamily="18" charset="0"/>
              <a:cs typeface="Times New Roman" pitchFamily="18" charset="0"/>
            </a:endParaRPr>
          </a:p>
          <a:p>
            <a:pPr>
              <a:spcBef>
                <a:spcPts val="600"/>
              </a:spcBef>
            </a:pPr>
            <a:r>
              <a:rPr lang="vi-VN" sz="2400" b="1" i="1">
                <a:latin typeface="Times New Roman" pitchFamily="18" charset="0"/>
                <a:cs typeface="Times New Roman" pitchFamily="18" charset="0"/>
              </a:rPr>
              <a:t>1.1. </a:t>
            </a:r>
            <a:r>
              <a:rPr lang="en-US" sz="2400" b="1" i="1">
                <a:latin typeface="Times New Roman" pitchFamily="18" charset="0"/>
                <a:cs typeface="Times New Roman" pitchFamily="18" charset="0"/>
              </a:rPr>
              <a:t>Khái niệm</a:t>
            </a:r>
            <a:endParaRPr lang="en-US" sz="2400">
              <a:latin typeface="Times New Roman" pitchFamily="18" charset="0"/>
              <a:cs typeface="Times New Roman" pitchFamily="18" charset="0"/>
            </a:endParaRPr>
          </a:p>
          <a:p>
            <a:pPr>
              <a:spcBef>
                <a:spcPts val="600"/>
              </a:spcBef>
            </a:pPr>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Giảm phân x</a:t>
            </a:r>
            <a:r>
              <a:rPr lang="vi-VN" sz="2400">
                <a:latin typeface="Times New Roman" pitchFamily="18" charset="0"/>
                <a:cs typeface="Times New Roman" pitchFamily="18" charset="0"/>
              </a:rPr>
              <a:t>ảy ra ở tế bào sinh dục chín </a:t>
            </a:r>
            <a:r>
              <a:rPr lang="en-US" sz="2400">
                <a:latin typeface="Times New Roman" pitchFamily="18" charset="0"/>
                <a:cs typeface="Times New Roman" pitchFamily="18" charset="0"/>
              </a:rPr>
              <a:t>gồm 2 lần phân bào liên tiếp nhưng chỉ có một lần nhân đôi của NST (NST) ở kì trung gian trước phân bào</a:t>
            </a:r>
            <a:r>
              <a:rPr lang="vi-VN" sz="2400">
                <a:latin typeface="Times New Roman" pitchFamily="18" charset="0"/>
                <a:cs typeface="Times New Roman" pitchFamily="18" charset="0"/>
              </a:rPr>
              <a:t>.</a:t>
            </a:r>
            <a:endParaRPr lang="en-US" sz="2400">
              <a:latin typeface="Times New Roman" pitchFamily="18" charset="0"/>
              <a:cs typeface="Times New Roman" pitchFamily="18" charset="0"/>
            </a:endParaRPr>
          </a:p>
          <a:p>
            <a:pPr>
              <a:spcBef>
                <a:spcPts val="600"/>
              </a:spcBef>
            </a:pPr>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Qua giảm phân, từ 1 tế bào </a:t>
            </a:r>
            <a:r>
              <a:rPr lang="vi-VN" sz="2400">
                <a:latin typeface="Times New Roman" pitchFamily="18" charset="0"/>
                <a:cs typeface="Times New Roman" pitchFamily="18" charset="0"/>
              </a:rPr>
              <a:t>(2n) tạo</a:t>
            </a:r>
            <a:r>
              <a:rPr lang="en-US" sz="2400">
                <a:latin typeface="Times New Roman" pitchFamily="18" charset="0"/>
                <a:cs typeface="Times New Roman" pitchFamily="18" charset="0"/>
              </a:rPr>
              <a:t> ra 4 tế bào con</a:t>
            </a:r>
            <a:r>
              <a:rPr lang="vi-VN" sz="2400">
                <a:latin typeface="Times New Roman" pitchFamily="18" charset="0"/>
                <a:cs typeface="Times New Roman" pitchFamily="18" charset="0"/>
              </a:rPr>
              <a:t> (n)</a:t>
            </a:r>
            <a:r>
              <a:rPr lang="en-US" sz="2400">
                <a:latin typeface="Times New Roman" pitchFamily="18" charset="0"/>
                <a:cs typeface="Times New Roman" pitchFamily="18" charset="0"/>
              </a:rPr>
              <a:t> với số lượng NST giảm đi một nửa .</a:t>
            </a:r>
          </a:p>
          <a:p>
            <a:pPr>
              <a:spcBef>
                <a:spcPts val="600"/>
              </a:spcBef>
            </a:pPr>
            <a:r>
              <a:rPr lang="vi-VN" sz="2400" b="1" i="1">
                <a:latin typeface="Times New Roman" pitchFamily="18" charset="0"/>
                <a:cs typeface="Times New Roman" pitchFamily="18" charset="0"/>
              </a:rPr>
              <a:t>1.2. </a:t>
            </a:r>
            <a:r>
              <a:rPr lang="en-US" sz="2400" b="1" i="1">
                <a:latin typeface="Times New Roman" pitchFamily="18" charset="0"/>
                <a:cs typeface="Times New Roman" pitchFamily="18" charset="0"/>
              </a:rPr>
              <a:t>Diễn biến</a:t>
            </a:r>
            <a:endParaRPr lang="en-US" sz="2400">
              <a:latin typeface="Times New Roman" pitchFamily="18" charset="0"/>
              <a:cs typeface="Times New Roman" pitchFamily="18" charset="0"/>
            </a:endParaRPr>
          </a:p>
          <a:p>
            <a:pPr>
              <a:spcBef>
                <a:spcPts val="600"/>
              </a:spcBef>
            </a:pPr>
            <a:r>
              <a:rPr lang="vi-VN" sz="2400" i="1">
                <a:latin typeface="Times New Roman" pitchFamily="18" charset="0"/>
                <a:cs typeface="Times New Roman" pitchFamily="18" charset="0"/>
              </a:rPr>
              <a:t>a) </a:t>
            </a:r>
            <a:r>
              <a:rPr lang="en-US" sz="2400" i="1">
                <a:latin typeface="Times New Roman" pitchFamily="18" charset="0"/>
                <a:cs typeface="Times New Roman" pitchFamily="18" charset="0"/>
              </a:rPr>
              <a:t>Kì trung gian:</a:t>
            </a:r>
            <a:endParaRPr lang="en-US" sz="2400">
              <a:latin typeface="Times New Roman" pitchFamily="18" charset="0"/>
              <a:cs typeface="Times New Roman" pitchFamily="18" charset="0"/>
            </a:endParaRPr>
          </a:p>
          <a:p>
            <a:pPr>
              <a:spcBef>
                <a:spcPts val="600"/>
              </a:spcBef>
            </a:pPr>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DNA và NST nhân đôi.</a:t>
            </a:r>
          </a:p>
          <a:p>
            <a:pPr>
              <a:spcBef>
                <a:spcPts val="600"/>
              </a:spcBef>
            </a:pPr>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Trung thể nhân đôi.</a:t>
            </a:r>
          </a:p>
          <a:p>
            <a:pPr>
              <a:spcBef>
                <a:spcPts val="600"/>
              </a:spcBef>
            </a:pPr>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NST nhân đôi thành NST kép gồm 2 chromatid dính với nhau ở tâm động.</a:t>
            </a:r>
          </a:p>
        </p:txBody>
      </p:sp>
    </p:spTree>
    <p:extLst>
      <p:ext uri="{BB962C8B-B14F-4D97-AF65-F5344CB8AC3E}">
        <p14:creationId xmlns:p14="http://schemas.microsoft.com/office/powerpoint/2010/main" val="775812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72379698"/>
              </p:ext>
            </p:extLst>
          </p:nvPr>
        </p:nvGraphicFramePr>
        <p:xfrm>
          <a:off x="282052" y="776006"/>
          <a:ext cx="11687034" cy="5143500"/>
        </p:xfrm>
        <a:graphic>
          <a:graphicData uri="http://schemas.openxmlformats.org/drawingml/2006/table">
            <a:tbl>
              <a:tblPr>
                <a:tableStyleId>{5C22544A-7EE6-4342-B048-85BDC9FD1C3A}</a:tableStyleId>
              </a:tblPr>
              <a:tblGrid>
                <a:gridCol w="1023784"/>
                <a:gridCol w="5642500"/>
                <a:gridCol w="5020750"/>
              </a:tblGrid>
              <a:tr h="331470">
                <a:tc>
                  <a:txBody>
                    <a:bodyPr/>
                    <a:lstStyle/>
                    <a:p>
                      <a:pPr indent="254000" algn="ctr">
                        <a:lnSpc>
                          <a:spcPct val="100000"/>
                        </a:lnSpc>
                        <a:spcBef>
                          <a:spcPts val="300"/>
                        </a:spcBef>
                        <a:spcAft>
                          <a:spcPts val="0"/>
                        </a:spcAft>
                      </a:pPr>
                      <a:r>
                        <a:rPr lang="en-US" sz="2200" b="1">
                          <a:effectLst/>
                          <a:latin typeface="Times New Roman" pitchFamily="18" charset="0"/>
                          <a:cs typeface="Times New Roman" pitchFamily="18" charset="0"/>
                        </a:rPr>
                        <a:t>Kì</a:t>
                      </a:r>
                      <a:endParaRPr lang="en-US" sz="2200" b="1">
                        <a:effectLst/>
                        <a:latin typeface="Times New Roman" pitchFamily="18" charset="0"/>
                        <a:ea typeface="Times New Roman"/>
                        <a:cs typeface="Times New Roman" pitchFamily="18" charset="0"/>
                      </a:endParaRPr>
                    </a:p>
                  </a:txBody>
                  <a:tcPr marL="6350" marR="6350" marT="0" marB="0" anchor="ctr">
                    <a:solidFill>
                      <a:schemeClr val="tx2">
                        <a:lumMod val="40000"/>
                        <a:lumOff val="60000"/>
                      </a:schemeClr>
                    </a:solidFill>
                  </a:tcPr>
                </a:tc>
                <a:tc>
                  <a:txBody>
                    <a:bodyPr/>
                    <a:lstStyle/>
                    <a:p>
                      <a:pPr indent="304800" algn="ctr">
                        <a:lnSpc>
                          <a:spcPct val="100000"/>
                        </a:lnSpc>
                        <a:spcBef>
                          <a:spcPts val="300"/>
                        </a:spcBef>
                        <a:spcAft>
                          <a:spcPts val="0"/>
                        </a:spcAft>
                      </a:pPr>
                      <a:r>
                        <a:rPr lang="en-US" sz="2200" b="1">
                          <a:effectLst/>
                          <a:latin typeface="Times New Roman" pitchFamily="18" charset="0"/>
                          <a:cs typeface="Times New Roman" pitchFamily="18" charset="0"/>
                        </a:rPr>
                        <a:t>GPI</a:t>
                      </a:r>
                      <a:endParaRPr lang="en-US" sz="2200" b="1">
                        <a:effectLst/>
                        <a:latin typeface="Times New Roman" pitchFamily="18" charset="0"/>
                        <a:ea typeface="Times New Roman"/>
                        <a:cs typeface="Times New Roman" pitchFamily="18" charset="0"/>
                      </a:endParaRPr>
                    </a:p>
                  </a:txBody>
                  <a:tcPr marL="6350" marR="6350" marT="0" marB="0" anchor="ctr">
                    <a:solidFill>
                      <a:schemeClr val="tx2">
                        <a:lumMod val="40000"/>
                        <a:lumOff val="60000"/>
                      </a:schemeClr>
                    </a:solidFill>
                  </a:tcPr>
                </a:tc>
                <a:tc>
                  <a:txBody>
                    <a:bodyPr/>
                    <a:lstStyle/>
                    <a:p>
                      <a:pPr indent="254000" algn="ctr">
                        <a:lnSpc>
                          <a:spcPct val="100000"/>
                        </a:lnSpc>
                        <a:spcBef>
                          <a:spcPts val="300"/>
                        </a:spcBef>
                        <a:spcAft>
                          <a:spcPts val="0"/>
                        </a:spcAft>
                      </a:pPr>
                      <a:r>
                        <a:rPr lang="en-US" sz="2200" b="1">
                          <a:effectLst/>
                          <a:latin typeface="Times New Roman" pitchFamily="18" charset="0"/>
                          <a:cs typeface="Times New Roman" pitchFamily="18" charset="0"/>
                        </a:rPr>
                        <a:t>GPII</a:t>
                      </a:r>
                      <a:endParaRPr lang="en-US" sz="2200" b="1">
                        <a:effectLst/>
                        <a:latin typeface="Times New Roman" pitchFamily="18" charset="0"/>
                        <a:ea typeface="Times New Roman"/>
                        <a:cs typeface="Times New Roman" pitchFamily="18" charset="0"/>
                      </a:endParaRPr>
                    </a:p>
                  </a:txBody>
                  <a:tcPr marL="6350" marR="6350" marT="0" marB="0" anchor="ctr">
                    <a:solidFill>
                      <a:schemeClr val="tx2">
                        <a:lumMod val="40000"/>
                        <a:lumOff val="60000"/>
                      </a:schemeClr>
                    </a:solidFill>
                  </a:tcPr>
                </a:tc>
              </a:tr>
              <a:tr h="803910">
                <a:tc>
                  <a:txBody>
                    <a:bodyPr/>
                    <a:lstStyle/>
                    <a:p>
                      <a:pPr marL="36195" marR="36195" indent="254000">
                        <a:lnSpc>
                          <a:spcPct val="100000"/>
                        </a:lnSpc>
                        <a:spcBef>
                          <a:spcPts val="300"/>
                        </a:spcBef>
                        <a:spcAft>
                          <a:spcPts val="0"/>
                        </a:spcAft>
                      </a:pPr>
                      <a:r>
                        <a:rPr lang="en-US" sz="2200" b="1">
                          <a:effectLst/>
                          <a:latin typeface="Times New Roman" pitchFamily="18" charset="0"/>
                          <a:cs typeface="Times New Roman" pitchFamily="18" charset="0"/>
                        </a:rPr>
                        <a:t>Đầu</a:t>
                      </a:r>
                      <a:endParaRPr lang="en-US" sz="2200" b="1">
                        <a:effectLst/>
                        <a:latin typeface="Times New Roman" pitchFamily="18" charset="0"/>
                        <a:ea typeface="Times New Roman"/>
                        <a:cs typeface="Times New Roman" pitchFamily="18" charset="0"/>
                      </a:endParaRPr>
                    </a:p>
                  </a:txBody>
                  <a:tcPr marL="6350" marR="6350" marT="0" marB="0" anchor="ctr">
                    <a:solidFill>
                      <a:schemeClr val="tx2">
                        <a:lumMod val="40000"/>
                        <a:lumOff val="60000"/>
                      </a:schemeClr>
                    </a:solidFill>
                  </a:tcPr>
                </a:tc>
                <a:tc>
                  <a:txBody>
                    <a:bodyPr/>
                    <a:lstStyle/>
                    <a:p>
                      <a:pPr marL="90488" marR="36195" lvl="0" indent="-36513" algn="just">
                        <a:lnSpc>
                          <a:spcPct val="100000"/>
                        </a:lnSpc>
                        <a:spcBef>
                          <a:spcPts val="300"/>
                        </a:spcBef>
                        <a:spcAft>
                          <a:spcPts val="0"/>
                        </a:spcAft>
                        <a:buClr>
                          <a:srgbClr val="000000"/>
                        </a:buClr>
                        <a:buSzPts val="1000"/>
                        <a:buFont typeface="Symbol"/>
                        <a:buChar char="-"/>
                        <a:tabLst>
                          <a:tab pos="137160" algn="l"/>
                        </a:tabLst>
                      </a:pPr>
                      <a:r>
                        <a:rPr lang="vi-VN" sz="2200" u="none" strike="noStrike" spc="0" smtClean="0">
                          <a:effectLst/>
                          <a:latin typeface="Times New Roman" pitchFamily="18" charset="0"/>
                          <a:cs typeface="Times New Roman" pitchFamily="18" charset="0"/>
                        </a:rPr>
                        <a:t> </a:t>
                      </a:r>
                      <a:r>
                        <a:rPr lang="en-US" sz="2200" u="none" strike="noStrike" spc="0" smtClean="0">
                          <a:effectLst/>
                          <a:latin typeface="Times New Roman" pitchFamily="18" charset="0"/>
                          <a:cs typeface="Times New Roman" pitchFamily="18" charset="0"/>
                        </a:rPr>
                        <a:t>Màng </a:t>
                      </a:r>
                      <a:r>
                        <a:rPr lang="en-US" sz="2200" u="none" strike="noStrike" spc="0">
                          <a:effectLst/>
                          <a:latin typeface="Times New Roman" pitchFamily="18" charset="0"/>
                          <a:cs typeface="Times New Roman" pitchFamily="18" charset="0"/>
                        </a:rPr>
                        <a:t>nhân và nhân con tiêu biến, thoi phân bào xuất hiện, NST bắt đầu co xoắn.</a:t>
                      </a:r>
                    </a:p>
                    <a:p>
                      <a:pPr marL="90488" marR="36195" lvl="0" indent="19050" algn="just">
                        <a:lnSpc>
                          <a:spcPct val="100000"/>
                        </a:lnSpc>
                        <a:spcBef>
                          <a:spcPts val="300"/>
                        </a:spcBef>
                        <a:spcAft>
                          <a:spcPts val="0"/>
                        </a:spcAft>
                        <a:buClr>
                          <a:srgbClr val="000000"/>
                        </a:buClr>
                        <a:buSzPts val="1000"/>
                        <a:buFont typeface="Symbol"/>
                        <a:buChar char="-"/>
                        <a:tabLst>
                          <a:tab pos="118110" algn="l"/>
                        </a:tabLst>
                      </a:pPr>
                      <a:r>
                        <a:rPr lang="vi-VN" sz="2200" u="none" strike="noStrike" spc="0" smtClean="0">
                          <a:effectLst/>
                          <a:latin typeface="Times New Roman" pitchFamily="18" charset="0"/>
                          <a:cs typeface="Times New Roman" pitchFamily="18" charset="0"/>
                        </a:rPr>
                        <a:t> </a:t>
                      </a:r>
                      <a:r>
                        <a:rPr lang="en-US" sz="2200" u="none" strike="noStrike" spc="0" smtClean="0">
                          <a:effectLst/>
                          <a:latin typeface="Times New Roman" pitchFamily="18" charset="0"/>
                          <a:cs typeface="Times New Roman" pitchFamily="18" charset="0"/>
                        </a:rPr>
                        <a:t>NST </a:t>
                      </a:r>
                      <a:r>
                        <a:rPr lang="en-US" sz="2200" u="none" strike="noStrike" spc="0">
                          <a:effectLst/>
                          <a:latin typeface="Times New Roman" pitchFamily="18" charset="0"/>
                          <a:cs typeface="Times New Roman" pitchFamily="18" charset="0"/>
                        </a:rPr>
                        <a:t>kép trong cặp tương đồng tiếp hợp và trao đổi chéo.</a:t>
                      </a:r>
                      <a:endParaRPr lang="en-US" sz="2200" u="none" strike="noStrike" spc="0">
                        <a:effectLst/>
                        <a:latin typeface="Times New Roman" pitchFamily="18" charset="0"/>
                        <a:ea typeface="Times New Roman"/>
                        <a:cs typeface="Times New Roman" pitchFamily="18" charset="0"/>
                      </a:endParaRPr>
                    </a:p>
                  </a:txBody>
                  <a:tcPr marL="6350" marR="6350" marT="0" marB="0">
                    <a:solidFill>
                      <a:schemeClr val="bg2">
                        <a:lumMod val="75000"/>
                      </a:schemeClr>
                    </a:solidFill>
                  </a:tcPr>
                </a:tc>
                <a:tc>
                  <a:txBody>
                    <a:bodyPr/>
                    <a:lstStyle/>
                    <a:p>
                      <a:pPr marL="34925" marR="36195" indent="19050" algn="just">
                        <a:lnSpc>
                          <a:spcPct val="100000"/>
                        </a:lnSpc>
                        <a:spcBef>
                          <a:spcPts val="300"/>
                        </a:spcBef>
                        <a:spcAft>
                          <a:spcPts val="0"/>
                        </a:spcAft>
                      </a:pPr>
                      <a:r>
                        <a:rPr lang="en-US" sz="2200">
                          <a:effectLst/>
                          <a:latin typeface="Times New Roman" pitchFamily="18" charset="0"/>
                          <a:cs typeface="Times New Roman" pitchFamily="18" charset="0"/>
                        </a:rPr>
                        <a:t>Tương tự như GP I nhưng NST không tiếp hợp và trao đổi chéo.</a:t>
                      </a:r>
                      <a:endParaRPr lang="en-US" sz="2200">
                        <a:effectLst/>
                        <a:latin typeface="Times New Roman" pitchFamily="18" charset="0"/>
                        <a:ea typeface="Times New Roman"/>
                        <a:cs typeface="Times New Roman" pitchFamily="18" charset="0"/>
                      </a:endParaRPr>
                    </a:p>
                  </a:txBody>
                  <a:tcPr marL="6350" marR="6350" marT="0" marB="0">
                    <a:solidFill>
                      <a:schemeClr val="accent6">
                        <a:lumMod val="60000"/>
                        <a:lumOff val="40000"/>
                      </a:schemeClr>
                    </a:solidFill>
                  </a:tcPr>
                </a:tc>
              </a:tr>
              <a:tr h="643890">
                <a:tc>
                  <a:txBody>
                    <a:bodyPr/>
                    <a:lstStyle/>
                    <a:p>
                      <a:pPr marL="36195" marR="36195" indent="254000">
                        <a:lnSpc>
                          <a:spcPct val="100000"/>
                        </a:lnSpc>
                        <a:spcBef>
                          <a:spcPts val="300"/>
                        </a:spcBef>
                        <a:spcAft>
                          <a:spcPts val="0"/>
                        </a:spcAft>
                      </a:pPr>
                      <a:r>
                        <a:rPr lang="en-US" sz="2200" b="1">
                          <a:effectLst/>
                          <a:latin typeface="Times New Roman" pitchFamily="18" charset="0"/>
                          <a:cs typeface="Times New Roman" pitchFamily="18" charset="0"/>
                        </a:rPr>
                        <a:t>Giữa</a:t>
                      </a:r>
                      <a:endParaRPr lang="en-US" sz="2200" b="1">
                        <a:effectLst/>
                        <a:latin typeface="Times New Roman" pitchFamily="18" charset="0"/>
                        <a:ea typeface="Times New Roman"/>
                        <a:cs typeface="Times New Roman" pitchFamily="18" charset="0"/>
                      </a:endParaRPr>
                    </a:p>
                  </a:txBody>
                  <a:tcPr marL="6350" marR="6350" marT="0" marB="0" anchor="ctr">
                    <a:solidFill>
                      <a:schemeClr val="tx2">
                        <a:lumMod val="40000"/>
                        <a:lumOff val="60000"/>
                      </a:schemeClr>
                    </a:solidFill>
                  </a:tcPr>
                </a:tc>
                <a:tc>
                  <a:txBody>
                    <a:bodyPr/>
                    <a:lstStyle/>
                    <a:p>
                      <a:pPr marL="90488" marR="36195" indent="19050" algn="just">
                        <a:lnSpc>
                          <a:spcPct val="100000"/>
                        </a:lnSpc>
                        <a:spcBef>
                          <a:spcPts val="300"/>
                        </a:spcBef>
                        <a:spcAft>
                          <a:spcPts val="0"/>
                        </a:spcAft>
                      </a:pPr>
                      <a:r>
                        <a:rPr lang="en-US" sz="2200">
                          <a:effectLst/>
                          <a:latin typeface="Times New Roman" pitchFamily="18" charset="0"/>
                          <a:cs typeface="Times New Roman" pitchFamily="18" charset="0"/>
                        </a:rPr>
                        <a:t>- NST co xoắn cực đại, xếp thành 2 hàng ngang ở mặt phẳng xích đạo của thoi phân bào.</a:t>
                      </a:r>
                      <a:endParaRPr lang="en-US" sz="2200">
                        <a:effectLst/>
                        <a:latin typeface="Times New Roman" pitchFamily="18" charset="0"/>
                        <a:ea typeface="Times New Roman"/>
                        <a:cs typeface="Times New Roman" pitchFamily="18" charset="0"/>
                      </a:endParaRPr>
                    </a:p>
                  </a:txBody>
                  <a:tcPr marL="6350" marR="6350" marT="0" marB="0">
                    <a:solidFill>
                      <a:schemeClr val="bg2">
                        <a:lumMod val="75000"/>
                      </a:schemeClr>
                    </a:solidFill>
                  </a:tcPr>
                </a:tc>
                <a:tc>
                  <a:txBody>
                    <a:bodyPr/>
                    <a:lstStyle/>
                    <a:p>
                      <a:pPr marL="34925" marR="36195" indent="19050" algn="just">
                        <a:lnSpc>
                          <a:spcPct val="100000"/>
                        </a:lnSpc>
                        <a:spcBef>
                          <a:spcPts val="300"/>
                        </a:spcBef>
                        <a:spcAft>
                          <a:spcPts val="0"/>
                        </a:spcAft>
                      </a:pPr>
                      <a:r>
                        <a:rPr lang="en-US" sz="2200">
                          <a:effectLst/>
                          <a:latin typeface="Times New Roman" pitchFamily="18" charset="0"/>
                          <a:cs typeface="Times New Roman" pitchFamily="18" charset="0"/>
                        </a:rPr>
                        <a:t>Tương tự như GP I nhưng NST xếp thành 1 hàng ngang ở mặt phẳng xích đạo của thoi phân bào.</a:t>
                      </a:r>
                      <a:endParaRPr lang="en-US" sz="2200">
                        <a:effectLst/>
                        <a:latin typeface="Times New Roman" pitchFamily="18" charset="0"/>
                        <a:ea typeface="Times New Roman"/>
                        <a:cs typeface="Times New Roman" pitchFamily="18" charset="0"/>
                      </a:endParaRPr>
                    </a:p>
                  </a:txBody>
                  <a:tcPr marL="6350" marR="6350" marT="0" marB="0">
                    <a:solidFill>
                      <a:schemeClr val="accent6">
                        <a:lumMod val="60000"/>
                        <a:lumOff val="40000"/>
                      </a:schemeClr>
                    </a:solidFill>
                  </a:tcPr>
                </a:tc>
              </a:tr>
              <a:tr h="643890">
                <a:tc>
                  <a:txBody>
                    <a:bodyPr/>
                    <a:lstStyle/>
                    <a:p>
                      <a:pPr marL="36195" marR="36195" indent="254000">
                        <a:lnSpc>
                          <a:spcPct val="100000"/>
                        </a:lnSpc>
                        <a:spcBef>
                          <a:spcPts val="300"/>
                        </a:spcBef>
                        <a:spcAft>
                          <a:spcPts val="0"/>
                        </a:spcAft>
                      </a:pPr>
                      <a:r>
                        <a:rPr lang="en-US" sz="2200" b="1">
                          <a:effectLst/>
                          <a:latin typeface="Times New Roman" pitchFamily="18" charset="0"/>
                          <a:cs typeface="Times New Roman" pitchFamily="18" charset="0"/>
                        </a:rPr>
                        <a:t>Sau</a:t>
                      </a:r>
                      <a:endParaRPr lang="en-US" sz="2200" b="1">
                        <a:effectLst/>
                        <a:latin typeface="Times New Roman" pitchFamily="18" charset="0"/>
                        <a:ea typeface="Times New Roman"/>
                        <a:cs typeface="Times New Roman" pitchFamily="18" charset="0"/>
                      </a:endParaRPr>
                    </a:p>
                  </a:txBody>
                  <a:tcPr marL="6350" marR="6350" marT="0" marB="0" anchor="ctr">
                    <a:solidFill>
                      <a:schemeClr val="tx2">
                        <a:lumMod val="40000"/>
                        <a:lumOff val="60000"/>
                      </a:schemeClr>
                    </a:solidFill>
                  </a:tcPr>
                </a:tc>
                <a:tc>
                  <a:txBody>
                    <a:bodyPr/>
                    <a:lstStyle/>
                    <a:p>
                      <a:pPr marL="90488" marR="36195" indent="19050" algn="just">
                        <a:lnSpc>
                          <a:spcPct val="100000"/>
                        </a:lnSpc>
                        <a:spcBef>
                          <a:spcPts val="300"/>
                        </a:spcBef>
                        <a:spcAft>
                          <a:spcPts val="0"/>
                        </a:spcAft>
                      </a:pPr>
                      <a:r>
                        <a:rPr lang="en-US" sz="2200">
                          <a:effectLst/>
                          <a:latin typeface="Times New Roman" pitchFamily="18" charset="0"/>
                          <a:cs typeface="Times New Roman" pitchFamily="18" charset="0"/>
                        </a:rPr>
                        <a:t>- Mỗi NST kép trong cặp tương đồng phân li về mỗi cực tế bào.</a:t>
                      </a:r>
                      <a:endParaRPr lang="en-US" sz="2200">
                        <a:effectLst/>
                        <a:latin typeface="Times New Roman" pitchFamily="18" charset="0"/>
                        <a:ea typeface="Times New Roman"/>
                        <a:cs typeface="Times New Roman" pitchFamily="18" charset="0"/>
                      </a:endParaRPr>
                    </a:p>
                  </a:txBody>
                  <a:tcPr marL="6350" marR="6350" marT="0" marB="0">
                    <a:solidFill>
                      <a:schemeClr val="bg2">
                        <a:lumMod val="75000"/>
                      </a:schemeClr>
                    </a:solidFill>
                  </a:tcPr>
                </a:tc>
                <a:tc>
                  <a:txBody>
                    <a:bodyPr/>
                    <a:lstStyle/>
                    <a:p>
                      <a:pPr marL="34925" marR="36195" indent="19050" algn="just">
                        <a:lnSpc>
                          <a:spcPct val="100000"/>
                        </a:lnSpc>
                        <a:spcBef>
                          <a:spcPts val="300"/>
                        </a:spcBef>
                        <a:spcAft>
                          <a:spcPts val="0"/>
                        </a:spcAft>
                      </a:pPr>
                      <a:r>
                        <a:rPr lang="en-US" sz="2200">
                          <a:effectLst/>
                          <a:latin typeface="Times New Roman" pitchFamily="18" charset="0"/>
                          <a:cs typeface="Times New Roman" pitchFamily="18" charset="0"/>
                        </a:rPr>
                        <a:t>2 chromatid của mỗi NST kép tách nhau ra ở tâm động thành 2 NST đơn, phân li về 2 cực của tế bào.</a:t>
                      </a:r>
                      <a:endParaRPr lang="en-US" sz="2200">
                        <a:effectLst/>
                        <a:latin typeface="Times New Roman" pitchFamily="18" charset="0"/>
                        <a:ea typeface="Times New Roman"/>
                        <a:cs typeface="Times New Roman" pitchFamily="18" charset="0"/>
                      </a:endParaRPr>
                    </a:p>
                  </a:txBody>
                  <a:tcPr marL="6350" marR="6350" marT="0" marB="0">
                    <a:solidFill>
                      <a:schemeClr val="accent6">
                        <a:lumMod val="60000"/>
                        <a:lumOff val="40000"/>
                      </a:schemeClr>
                    </a:solidFill>
                  </a:tcPr>
                </a:tc>
              </a:tr>
              <a:tr h="815340">
                <a:tc>
                  <a:txBody>
                    <a:bodyPr/>
                    <a:lstStyle/>
                    <a:p>
                      <a:pPr marL="36195" marR="36195" indent="254000">
                        <a:lnSpc>
                          <a:spcPct val="100000"/>
                        </a:lnSpc>
                        <a:spcBef>
                          <a:spcPts val="300"/>
                        </a:spcBef>
                        <a:spcAft>
                          <a:spcPts val="0"/>
                        </a:spcAft>
                      </a:pPr>
                      <a:r>
                        <a:rPr lang="en-US" sz="2200" b="1">
                          <a:effectLst/>
                          <a:latin typeface="Times New Roman" pitchFamily="18" charset="0"/>
                          <a:cs typeface="Times New Roman" pitchFamily="18" charset="0"/>
                        </a:rPr>
                        <a:t>Cuối</a:t>
                      </a:r>
                      <a:endParaRPr lang="en-US" sz="2200" b="1">
                        <a:effectLst/>
                        <a:latin typeface="Times New Roman" pitchFamily="18" charset="0"/>
                        <a:ea typeface="Times New Roman"/>
                        <a:cs typeface="Times New Roman" pitchFamily="18" charset="0"/>
                      </a:endParaRPr>
                    </a:p>
                  </a:txBody>
                  <a:tcPr marL="6350" marR="6350" marT="0" marB="0" anchor="ctr">
                    <a:solidFill>
                      <a:schemeClr val="tx2">
                        <a:lumMod val="40000"/>
                        <a:lumOff val="60000"/>
                      </a:schemeClr>
                    </a:solidFill>
                  </a:tcPr>
                </a:tc>
                <a:tc>
                  <a:txBody>
                    <a:bodyPr/>
                    <a:lstStyle/>
                    <a:p>
                      <a:pPr marL="90488" marR="36195" lvl="0" indent="-36513" algn="just">
                        <a:lnSpc>
                          <a:spcPct val="100000"/>
                        </a:lnSpc>
                        <a:spcBef>
                          <a:spcPts val="300"/>
                        </a:spcBef>
                        <a:spcAft>
                          <a:spcPts val="0"/>
                        </a:spcAft>
                        <a:buClr>
                          <a:srgbClr val="000000"/>
                        </a:buClr>
                        <a:buSzPts val="1000"/>
                        <a:buFont typeface="Symbol"/>
                        <a:buChar char="-"/>
                        <a:tabLst>
                          <a:tab pos="110490" algn="l"/>
                        </a:tabLst>
                      </a:pPr>
                      <a:r>
                        <a:rPr lang="vi-VN" sz="2200" u="none" strike="noStrike" spc="0" smtClean="0">
                          <a:effectLst/>
                          <a:latin typeface="Times New Roman" pitchFamily="18" charset="0"/>
                          <a:cs typeface="Times New Roman" pitchFamily="18" charset="0"/>
                        </a:rPr>
                        <a:t> </a:t>
                      </a:r>
                      <a:r>
                        <a:rPr lang="en-US" sz="2200" u="none" strike="noStrike" spc="0" smtClean="0">
                          <a:effectLst/>
                          <a:latin typeface="Times New Roman" pitchFamily="18" charset="0"/>
                          <a:cs typeface="Times New Roman" pitchFamily="18" charset="0"/>
                        </a:rPr>
                        <a:t>Phân </a:t>
                      </a:r>
                      <a:r>
                        <a:rPr lang="en-US" sz="2200" u="none" strike="noStrike" spc="0">
                          <a:effectLst/>
                          <a:latin typeface="Times New Roman" pitchFamily="18" charset="0"/>
                          <a:cs typeface="Times New Roman" pitchFamily="18" charset="0"/>
                        </a:rPr>
                        <a:t>chia tế bào chất.</a:t>
                      </a:r>
                    </a:p>
                    <a:p>
                      <a:pPr marL="90488" marR="36195" lvl="0" indent="-36513" algn="just">
                        <a:lnSpc>
                          <a:spcPct val="100000"/>
                        </a:lnSpc>
                        <a:spcBef>
                          <a:spcPts val="300"/>
                        </a:spcBef>
                        <a:spcAft>
                          <a:spcPts val="0"/>
                        </a:spcAft>
                        <a:buClr>
                          <a:srgbClr val="000000"/>
                        </a:buClr>
                        <a:buSzPts val="1000"/>
                        <a:buFont typeface="Symbol"/>
                        <a:buChar char="-"/>
                        <a:tabLst>
                          <a:tab pos="110490" algn="l"/>
                        </a:tabLst>
                      </a:pPr>
                      <a:r>
                        <a:rPr lang="vi-VN" sz="2200" u="none" strike="noStrike" spc="0" smtClean="0">
                          <a:effectLst/>
                          <a:latin typeface="Times New Roman" pitchFamily="18" charset="0"/>
                          <a:cs typeface="Times New Roman" pitchFamily="18" charset="0"/>
                        </a:rPr>
                        <a:t> </a:t>
                      </a:r>
                      <a:r>
                        <a:rPr lang="en-US" sz="2200" u="none" strike="noStrike" spc="0" smtClean="0">
                          <a:effectLst/>
                          <a:latin typeface="Times New Roman" pitchFamily="18" charset="0"/>
                          <a:cs typeface="Times New Roman" pitchFamily="18" charset="0"/>
                        </a:rPr>
                        <a:t>Màng </a:t>
                      </a:r>
                      <a:r>
                        <a:rPr lang="en-US" sz="2200" u="none" strike="noStrike" spc="0">
                          <a:effectLst/>
                          <a:latin typeface="Times New Roman" pitchFamily="18" charset="0"/>
                          <a:cs typeface="Times New Roman" pitchFamily="18" charset="0"/>
                        </a:rPr>
                        <a:t>nhân và nhân con xuất hiện, thoi vô sắc biến mất, NST đơn dãn xoắn.</a:t>
                      </a:r>
                    </a:p>
                    <a:p>
                      <a:pPr marL="90488" marR="36195" lvl="0" indent="-36513" algn="just">
                        <a:lnSpc>
                          <a:spcPct val="100000"/>
                        </a:lnSpc>
                        <a:spcBef>
                          <a:spcPts val="300"/>
                        </a:spcBef>
                        <a:spcAft>
                          <a:spcPts val="0"/>
                        </a:spcAft>
                        <a:buClr>
                          <a:srgbClr val="000000"/>
                        </a:buClr>
                        <a:buSzPts val="1000"/>
                        <a:buFont typeface="Symbol"/>
                        <a:buChar char="-"/>
                        <a:tabLst>
                          <a:tab pos="110490" algn="l"/>
                        </a:tabLst>
                      </a:pPr>
                      <a:r>
                        <a:rPr lang="vi-VN" sz="2200" u="none" strike="noStrike" spc="0" smtClean="0">
                          <a:effectLst/>
                          <a:latin typeface="Times New Roman" pitchFamily="18" charset="0"/>
                          <a:cs typeface="Times New Roman" pitchFamily="18" charset="0"/>
                        </a:rPr>
                        <a:t> </a:t>
                      </a:r>
                      <a:r>
                        <a:rPr lang="en-US" sz="2200" u="none" strike="noStrike" spc="0" smtClean="0">
                          <a:effectLst/>
                          <a:latin typeface="Times New Roman" pitchFamily="18" charset="0"/>
                          <a:cs typeface="Times New Roman" pitchFamily="18" charset="0"/>
                        </a:rPr>
                        <a:t>Mỗi </a:t>
                      </a:r>
                      <a:r>
                        <a:rPr lang="en-US" sz="2200" u="none" strike="noStrike" spc="0">
                          <a:effectLst/>
                          <a:latin typeface="Times New Roman" pitchFamily="18" charset="0"/>
                          <a:cs typeface="Times New Roman" pitchFamily="18" charset="0"/>
                        </a:rPr>
                        <a:t>tế bào con có n kép NST.</a:t>
                      </a:r>
                      <a:endParaRPr lang="en-US" sz="2200" u="none" strike="noStrike" spc="0">
                        <a:effectLst/>
                        <a:latin typeface="Times New Roman" pitchFamily="18" charset="0"/>
                        <a:ea typeface="Times New Roman"/>
                        <a:cs typeface="Times New Roman" pitchFamily="18" charset="0"/>
                      </a:endParaRPr>
                    </a:p>
                  </a:txBody>
                  <a:tcPr marL="6350" marR="6350" marT="0" marB="0">
                    <a:solidFill>
                      <a:schemeClr val="bg2">
                        <a:lumMod val="75000"/>
                      </a:schemeClr>
                    </a:solidFill>
                  </a:tcPr>
                </a:tc>
                <a:tc>
                  <a:txBody>
                    <a:bodyPr/>
                    <a:lstStyle/>
                    <a:p>
                      <a:pPr marL="34925" marR="36195" indent="19050" algn="just">
                        <a:lnSpc>
                          <a:spcPct val="100000"/>
                        </a:lnSpc>
                        <a:spcBef>
                          <a:spcPts val="300"/>
                        </a:spcBef>
                        <a:spcAft>
                          <a:spcPts val="0"/>
                        </a:spcAft>
                      </a:pPr>
                      <a:r>
                        <a:rPr lang="en-US" sz="2200">
                          <a:effectLst/>
                          <a:latin typeface="Times New Roman" pitchFamily="18" charset="0"/>
                          <a:cs typeface="Times New Roman" pitchFamily="18" charset="0"/>
                        </a:rPr>
                        <a:t>Tương tự như GP I nhưng 4 tế bào con có n NST đơn.</a:t>
                      </a:r>
                      <a:endParaRPr lang="en-US" sz="2200">
                        <a:effectLst/>
                        <a:latin typeface="Times New Roman" pitchFamily="18" charset="0"/>
                        <a:ea typeface="Times New Roman"/>
                        <a:cs typeface="Times New Roman" pitchFamily="18" charset="0"/>
                      </a:endParaRPr>
                    </a:p>
                  </a:txBody>
                  <a:tcPr marL="6350" marR="6350" marT="0" marB="0">
                    <a:solidFill>
                      <a:schemeClr val="accent6">
                        <a:lumMod val="60000"/>
                        <a:lumOff val="40000"/>
                      </a:schemeClr>
                    </a:solidFill>
                  </a:tcPr>
                </a:tc>
              </a:tr>
            </a:tbl>
          </a:graphicData>
        </a:graphic>
      </p:graphicFrame>
      <p:sp>
        <p:nvSpPr>
          <p:cNvPr id="5" name="Rectangle 1"/>
          <p:cNvSpPr>
            <a:spLocks noChangeArrowheads="1"/>
          </p:cNvSpPr>
          <p:nvPr/>
        </p:nvSpPr>
        <p:spPr bwMode="auto">
          <a:xfrm>
            <a:off x="131928" y="45355"/>
            <a:ext cx="227658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54000" algn="l" defTabSz="914400" rtl="0" eaLnBrk="1" fontAlgn="base" latinLnBrk="0" hangingPunct="1">
              <a:lnSpc>
                <a:spcPct val="100000"/>
              </a:lnSpc>
              <a:spcBef>
                <a:spcPct val="0"/>
              </a:spcBef>
              <a:spcAft>
                <a:spcPct val="0"/>
              </a:spcAft>
              <a:buClrTx/>
              <a:buSzTx/>
              <a:buFontTx/>
              <a:buNone/>
              <a:tabLst>
                <a:tab pos="111125" algn="l"/>
              </a:tabLst>
            </a:pPr>
            <a:r>
              <a:rPr kumimoji="0" lang="vi-VN" sz="22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b) </a:t>
            </a:r>
            <a:r>
              <a:rPr kumimoji="0" lang="en-US" sz="22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GPI</a:t>
            </a:r>
            <a:r>
              <a:rPr kumimoji="0" lang="vi-VN" sz="22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vi-VN" sz="22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và </a:t>
            </a:r>
            <a:r>
              <a:rPr kumimoji="0" lang="vi-VN" sz="22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GPII</a:t>
            </a:r>
            <a:endParaRPr kumimoji="0" lang="en-US" sz="22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277505" y="5971865"/>
            <a:ext cx="8921086" cy="769441"/>
          </a:xfrm>
          <a:prstGeom prst="rect">
            <a:avLst/>
          </a:prstGeom>
        </p:spPr>
        <p:txBody>
          <a:bodyPr wrap="square">
            <a:spAutoFit/>
          </a:bodyPr>
          <a:lstStyle/>
          <a:p>
            <a:r>
              <a:rPr lang="vi-VN" sz="2200" i="1">
                <a:cs typeface="Times New Roman" pitchFamily="18" charset="0"/>
              </a:rPr>
              <a:t>c) </a:t>
            </a:r>
            <a:r>
              <a:rPr lang="en-US" sz="2200" i="1">
                <a:cs typeface="Times New Roman" pitchFamily="18" charset="0"/>
              </a:rPr>
              <a:t>Kết quả</a:t>
            </a:r>
            <a:endParaRPr lang="en-US" sz="2200">
              <a:cs typeface="Times New Roman" pitchFamily="18" charset="0"/>
            </a:endParaRPr>
          </a:p>
          <a:p>
            <a:r>
              <a:rPr lang="vi-VN" sz="2200">
                <a:latin typeface="Times New Roman" pitchFamily="18" charset="0"/>
                <a:cs typeface="Times New Roman" pitchFamily="18" charset="0"/>
              </a:rPr>
              <a:t>- Từ 1 tế bào mẹ (2n) tạo thành 4 tế bào con (n).</a:t>
            </a:r>
            <a:endParaRPr lang="en-US" sz="2200">
              <a:latin typeface="Times New Roman" pitchFamily="18" charset="0"/>
              <a:cs typeface="Times New Roman" pitchFamily="18" charset="0"/>
            </a:endParaRPr>
          </a:p>
        </p:txBody>
      </p:sp>
      <p:sp>
        <p:nvSpPr>
          <p:cNvPr id="7" name="Rectangle 1"/>
          <p:cNvSpPr>
            <a:spLocks noChangeArrowheads="1"/>
          </p:cNvSpPr>
          <p:nvPr/>
        </p:nvSpPr>
        <p:spPr bwMode="auto">
          <a:xfrm>
            <a:off x="3243618" y="277371"/>
            <a:ext cx="492955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54000" algn="l" defTabSz="914400" rtl="0" eaLnBrk="0" fontAlgn="base" latinLnBrk="0" hangingPunct="0">
              <a:lnSpc>
                <a:spcPct val="100000"/>
              </a:lnSpc>
              <a:spcBef>
                <a:spcPct val="0"/>
              </a:spcBef>
              <a:spcAft>
                <a:spcPct val="0"/>
              </a:spcAft>
              <a:buClrTx/>
              <a:buSzTx/>
              <a:buFontTx/>
              <a:buNone/>
              <a:tabLst>
                <a:tab pos="111125" algn="l"/>
              </a:tabLst>
            </a:pPr>
            <a:r>
              <a:rPr kumimoji="0" lang="en-US" sz="2200" b="1" i="1" u="none" strike="noStrike" cap="none" normalizeH="0" baseline="0" smtClean="0">
                <a:ln>
                  <a:noFill/>
                </a:ln>
                <a:solidFill>
                  <a:srgbClr val="000000"/>
                </a:solidFill>
                <a:effectLst/>
                <a:latin typeface="Arial" pitchFamily="34" charset="0"/>
                <a:ea typeface="Times New Roman" pitchFamily="18" charset="0"/>
                <a:cs typeface="Arial" pitchFamily="34" charset="0"/>
              </a:rPr>
              <a:t>Bảng </a:t>
            </a:r>
            <a:r>
              <a:rPr kumimoji="0" lang="en-US" sz="22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1: Diễn biến c</a:t>
            </a:r>
            <a:r>
              <a:rPr kumimoji="0" lang="vi-VN" sz="22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ủa GPI và </a:t>
            </a:r>
            <a:r>
              <a:rPr kumimoji="0" lang="vi-VN" sz="22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GPII</a:t>
            </a:r>
            <a:r>
              <a:rPr kumimoji="0" lang="en-US" sz="22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endParaRPr kumimoji="0" lang="en-US" sz="22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89751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41731897"/>
              </p:ext>
            </p:extLst>
          </p:nvPr>
        </p:nvGraphicFramePr>
        <p:xfrm>
          <a:off x="491318" y="934270"/>
          <a:ext cx="11395881" cy="5314510"/>
        </p:xfrm>
        <a:graphic>
          <a:graphicData uri="http://schemas.openxmlformats.org/drawingml/2006/table">
            <a:tbl>
              <a:tblPr firstRow="1" firstCol="1" bandRow="1">
                <a:tableStyleId>{5C22544A-7EE6-4342-B048-85BDC9FD1C3A}</a:tableStyleId>
              </a:tblPr>
              <a:tblGrid>
                <a:gridCol w="1538077"/>
                <a:gridCol w="4748874"/>
                <a:gridCol w="2554465"/>
                <a:gridCol w="2554465"/>
              </a:tblGrid>
              <a:tr h="0">
                <a:tc>
                  <a:txBody>
                    <a:bodyPr/>
                    <a:lstStyle/>
                    <a:p>
                      <a:pPr indent="254000" algn="ctr">
                        <a:lnSpc>
                          <a:spcPct val="122000"/>
                        </a:lnSpc>
                        <a:spcAft>
                          <a:spcPts val="0"/>
                        </a:spcAft>
                        <a:tabLst>
                          <a:tab pos="537210" algn="l"/>
                        </a:tabLst>
                      </a:pPr>
                      <a:r>
                        <a:rPr lang="en-US" sz="2400">
                          <a:effectLst/>
                          <a:latin typeface="Times New Roman" pitchFamily="18" charset="0"/>
                          <a:cs typeface="Times New Roman" pitchFamily="18" charset="0"/>
                        </a:rPr>
                        <a:t>Điểm</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indent="254000" algn="ctr">
                        <a:lnSpc>
                          <a:spcPct val="122000"/>
                        </a:lnSpc>
                        <a:spcAft>
                          <a:spcPts val="0"/>
                        </a:spcAft>
                        <a:tabLst>
                          <a:tab pos="537210" algn="l"/>
                        </a:tabLst>
                      </a:pPr>
                      <a:r>
                        <a:rPr lang="en-US" sz="2400">
                          <a:effectLst/>
                          <a:latin typeface="Times New Roman" pitchFamily="18" charset="0"/>
                          <a:cs typeface="Times New Roman" pitchFamily="18" charset="0"/>
                        </a:rPr>
                        <a:t>Nội dung so sánh</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indent="254000" algn="ctr">
                        <a:lnSpc>
                          <a:spcPct val="122000"/>
                        </a:lnSpc>
                        <a:spcAft>
                          <a:spcPts val="0"/>
                        </a:spcAft>
                        <a:tabLst>
                          <a:tab pos="1271905" algn="l"/>
                          <a:tab pos="3096895" algn="l"/>
                        </a:tabLst>
                      </a:pPr>
                      <a:r>
                        <a:rPr lang="en-US" sz="2400">
                          <a:effectLst/>
                          <a:latin typeface="Times New Roman" pitchFamily="18" charset="0"/>
                          <a:cs typeface="Times New Roman" pitchFamily="18" charset="0"/>
                        </a:rPr>
                        <a:t>Nguyên phân</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indent="254000" algn="ctr">
                        <a:lnSpc>
                          <a:spcPct val="122000"/>
                        </a:lnSpc>
                        <a:spcAft>
                          <a:spcPts val="0"/>
                        </a:spcAft>
                        <a:tabLst>
                          <a:tab pos="537210" algn="l"/>
                        </a:tabLst>
                      </a:pPr>
                      <a:r>
                        <a:rPr lang="en-US" sz="2400">
                          <a:effectLst/>
                          <a:latin typeface="Times New Roman" pitchFamily="18" charset="0"/>
                          <a:cs typeface="Times New Roman" pitchFamily="18" charset="0"/>
                        </a:rPr>
                        <a:t>Giảm phân</a:t>
                      </a:r>
                      <a:endParaRPr lang="en-US" sz="2400">
                        <a:effectLst/>
                        <a:latin typeface="Times New Roman" pitchFamily="18" charset="0"/>
                        <a:ea typeface="Times New Roman"/>
                        <a:cs typeface="Times New Roman" pitchFamily="18" charset="0"/>
                      </a:endParaRPr>
                    </a:p>
                  </a:txBody>
                  <a:tcPr marL="68580" marR="68580" marT="0" marB="0"/>
                </a:tc>
              </a:tr>
              <a:tr h="0">
                <a:tc>
                  <a:txBody>
                    <a:bodyPr/>
                    <a:lstStyle/>
                    <a:p>
                      <a:pPr marL="0" indent="0" algn="just">
                        <a:lnSpc>
                          <a:spcPct val="122000"/>
                        </a:lnSpc>
                        <a:spcAft>
                          <a:spcPts val="0"/>
                        </a:spcAft>
                        <a:tabLst>
                          <a:tab pos="537210" algn="l"/>
                        </a:tabLst>
                      </a:pPr>
                      <a:r>
                        <a:rPr lang="en-US" sz="2400">
                          <a:effectLst/>
                          <a:latin typeface="Times New Roman" pitchFamily="18" charset="0"/>
                          <a:cs typeface="Times New Roman" pitchFamily="18" charset="0"/>
                        </a:rPr>
                        <a:t>Gi</a:t>
                      </a:r>
                      <a:r>
                        <a:rPr lang="vi-VN" sz="2400">
                          <a:effectLst/>
                          <a:latin typeface="Times New Roman" pitchFamily="18" charset="0"/>
                          <a:cs typeface="Times New Roman" pitchFamily="18" charset="0"/>
                        </a:rPr>
                        <a:t>ống nhau</a:t>
                      </a:r>
                      <a:endParaRPr lang="en-US" sz="2400">
                        <a:effectLst/>
                        <a:latin typeface="Times New Roman" pitchFamily="18" charset="0"/>
                        <a:ea typeface="Times New Roman"/>
                        <a:cs typeface="Times New Roman" pitchFamily="18" charset="0"/>
                      </a:endParaRPr>
                    </a:p>
                  </a:txBody>
                  <a:tcPr marL="68580" marR="68580" marT="0" marB="0"/>
                </a:tc>
                <a:tc gridSpan="3">
                  <a:txBody>
                    <a:bodyPr/>
                    <a:lstStyle/>
                    <a:p>
                      <a:pPr indent="254000">
                        <a:lnSpc>
                          <a:spcPct val="122000"/>
                        </a:lnSpc>
                        <a:spcAft>
                          <a:spcPts val="0"/>
                        </a:spcAft>
                        <a:tabLst>
                          <a:tab pos="537210" algn="l"/>
                        </a:tabLst>
                      </a:pPr>
                      <a:r>
                        <a:rPr lang="en-US"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r>
              <a:tr h="0">
                <a:tc rowSpan="8">
                  <a:txBody>
                    <a:bodyPr/>
                    <a:lstStyle/>
                    <a:p>
                      <a:pPr marL="0" indent="0" algn="just">
                        <a:lnSpc>
                          <a:spcPct val="122000"/>
                        </a:lnSpc>
                        <a:spcAft>
                          <a:spcPts val="0"/>
                        </a:spcAft>
                        <a:tabLst>
                          <a:tab pos="537210" algn="l"/>
                        </a:tabLst>
                      </a:pPr>
                      <a:r>
                        <a:rPr lang="vi-VN" sz="2400">
                          <a:effectLst/>
                          <a:latin typeface="Times New Roman" pitchFamily="18" charset="0"/>
                          <a:cs typeface="Times New Roman" pitchFamily="18" charset="0"/>
                        </a:rPr>
                        <a:t>Khác nhau</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marL="0" indent="0">
                        <a:lnSpc>
                          <a:spcPct val="122000"/>
                        </a:lnSpc>
                        <a:spcAft>
                          <a:spcPts val="0"/>
                        </a:spcAft>
                        <a:tabLst>
                          <a:tab pos="537210" algn="l"/>
                        </a:tabLst>
                      </a:pPr>
                      <a:r>
                        <a:rPr lang="en-US" sz="2400">
                          <a:effectLst/>
                          <a:latin typeface="Times New Roman" pitchFamily="18" charset="0"/>
                          <a:cs typeface="Times New Roman" pitchFamily="18" charset="0"/>
                        </a:rPr>
                        <a:t>Kết qu</a:t>
                      </a:r>
                      <a:r>
                        <a:rPr lang="vi-VN" sz="2400">
                          <a:effectLst/>
                          <a:latin typeface="Times New Roman" pitchFamily="18" charset="0"/>
                          <a:cs typeface="Times New Roman" pitchFamily="18" charset="0"/>
                        </a:rPr>
                        <a:t>ả</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indent="254000">
                        <a:lnSpc>
                          <a:spcPct val="122000"/>
                        </a:lnSpc>
                        <a:spcAft>
                          <a:spcPts val="0"/>
                        </a:spcAft>
                        <a:tabLst>
                          <a:tab pos="537210" algn="l"/>
                        </a:tabLst>
                      </a:pPr>
                      <a:r>
                        <a:rPr lang="vi-VN"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indent="254000">
                        <a:lnSpc>
                          <a:spcPct val="122000"/>
                        </a:lnSpc>
                        <a:spcAft>
                          <a:spcPts val="0"/>
                        </a:spcAft>
                        <a:tabLst>
                          <a:tab pos="537210" algn="l"/>
                        </a:tabLst>
                      </a:pPr>
                      <a:r>
                        <a:rPr lang="vi-VN"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r>
              <a:tr h="0">
                <a:tc vMerge="1">
                  <a:txBody>
                    <a:bodyPr/>
                    <a:lstStyle/>
                    <a:p>
                      <a:endParaRPr lang="en-US"/>
                    </a:p>
                  </a:txBody>
                  <a:tcPr/>
                </a:tc>
                <a:tc>
                  <a:txBody>
                    <a:bodyPr/>
                    <a:lstStyle/>
                    <a:p>
                      <a:pPr marL="0" indent="0">
                        <a:lnSpc>
                          <a:spcPct val="122000"/>
                        </a:lnSpc>
                        <a:spcAft>
                          <a:spcPts val="0"/>
                        </a:spcAft>
                        <a:tabLst>
                          <a:tab pos="537210" algn="l"/>
                        </a:tabLst>
                      </a:pPr>
                      <a:r>
                        <a:rPr lang="en-US" sz="2400">
                          <a:effectLst/>
                          <a:latin typeface="Times New Roman" pitchFamily="18" charset="0"/>
                          <a:cs typeface="Times New Roman" pitchFamily="18" charset="0"/>
                        </a:rPr>
                        <a:t>Nơi diễn ra </a:t>
                      </a:r>
                      <a:r>
                        <a:rPr lang="vi-VN" sz="2400">
                          <a:effectLst/>
                          <a:latin typeface="Times New Roman" pitchFamily="18" charset="0"/>
                          <a:cs typeface="Times New Roman" pitchFamily="18" charset="0"/>
                        </a:rPr>
                        <a:t>ở loại tế bào</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indent="254000">
                        <a:lnSpc>
                          <a:spcPct val="122000"/>
                        </a:lnSpc>
                        <a:spcAft>
                          <a:spcPts val="0"/>
                        </a:spcAft>
                        <a:tabLst>
                          <a:tab pos="537210" algn="l"/>
                        </a:tabLst>
                      </a:pPr>
                      <a:r>
                        <a:rPr lang="vi-VN"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indent="254000">
                        <a:lnSpc>
                          <a:spcPct val="122000"/>
                        </a:lnSpc>
                        <a:spcAft>
                          <a:spcPts val="0"/>
                        </a:spcAft>
                        <a:tabLst>
                          <a:tab pos="537210" algn="l"/>
                        </a:tabLst>
                      </a:pPr>
                      <a:r>
                        <a:rPr lang="vi-VN"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r>
              <a:tr h="0">
                <a:tc vMerge="1">
                  <a:txBody>
                    <a:bodyPr/>
                    <a:lstStyle/>
                    <a:p>
                      <a:endParaRPr lang="en-US"/>
                    </a:p>
                  </a:txBody>
                  <a:tcPr/>
                </a:tc>
                <a:tc>
                  <a:txBody>
                    <a:bodyPr/>
                    <a:lstStyle/>
                    <a:p>
                      <a:pPr marL="0" indent="0">
                        <a:lnSpc>
                          <a:spcPct val="122000"/>
                        </a:lnSpc>
                        <a:spcAft>
                          <a:spcPts val="0"/>
                        </a:spcAft>
                        <a:tabLst>
                          <a:tab pos="537210" algn="l"/>
                        </a:tabLst>
                      </a:pPr>
                      <a:r>
                        <a:rPr lang="en-US" sz="2400">
                          <a:effectLst/>
                          <a:latin typeface="Times New Roman" pitchFamily="18" charset="0"/>
                          <a:cs typeface="Times New Roman" pitchFamily="18" charset="0"/>
                        </a:rPr>
                        <a:t>Các giai đoạn</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indent="254000">
                        <a:lnSpc>
                          <a:spcPct val="122000"/>
                        </a:lnSpc>
                        <a:spcAft>
                          <a:spcPts val="0"/>
                        </a:spcAft>
                        <a:tabLst>
                          <a:tab pos="537210" algn="l"/>
                        </a:tabLst>
                      </a:pPr>
                      <a:r>
                        <a:rPr lang="vi-VN"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indent="254000">
                        <a:lnSpc>
                          <a:spcPct val="122000"/>
                        </a:lnSpc>
                        <a:spcAft>
                          <a:spcPts val="0"/>
                        </a:spcAft>
                        <a:tabLst>
                          <a:tab pos="537210" algn="l"/>
                        </a:tabLst>
                      </a:pPr>
                      <a:r>
                        <a:rPr lang="vi-VN"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r>
              <a:tr h="0">
                <a:tc vMerge="1">
                  <a:txBody>
                    <a:bodyPr/>
                    <a:lstStyle/>
                    <a:p>
                      <a:endParaRPr lang="en-US"/>
                    </a:p>
                  </a:txBody>
                  <a:tcPr/>
                </a:tc>
                <a:tc>
                  <a:txBody>
                    <a:bodyPr/>
                    <a:lstStyle/>
                    <a:p>
                      <a:pPr marL="0" indent="0">
                        <a:lnSpc>
                          <a:spcPct val="122000"/>
                        </a:lnSpc>
                        <a:spcAft>
                          <a:spcPts val="0"/>
                        </a:spcAft>
                        <a:tabLst>
                          <a:tab pos="537210" algn="l"/>
                        </a:tabLst>
                      </a:pPr>
                      <a:r>
                        <a:rPr lang="en-US" sz="2400">
                          <a:effectLst/>
                          <a:latin typeface="Times New Roman" pitchFamily="18" charset="0"/>
                          <a:cs typeface="Times New Roman" pitchFamily="18" charset="0"/>
                        </a:rPr>
                        <a:t>Hiện tượng tiếp hợp và trao đổi chéo</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indent="254000">
                        <a:lnSpc>
                          <a:spcPct val="122000"/>
                        </a:lnSpc>
                        <a:spcAft>
                          <a:spcPts val="0"/>
                        </a:spcAft>
                        <a:tabLst>
                          <a:tab pos="537210" algn="l"/>
                        </a:tabLst>
                      </a:pPr>
                      <a:r>
                        <a:rPr lang="vi-VN"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indent="254000">
                        <a:lnSpc>
                          <a:spcPct val="122000"/>
                        </a:lnSpc>
                        <a:spcAft>
                          <a:spcPts val="0"/>
                        </a:spcAft>
                        <a:tabLst>
                          <a:tab pos="537210" algn="l"/>
                        </a:tabLst>
                      </a:pPr>
                      <a:r>
                        <a:rPr lang="vi-VN"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r>
              <a:tr h="0">
                <a:tc vMerge="1">
                  <a:txBody>
                    <a:bodyPr/>
                    <a:lstStyle/>
                    <a:p>
                      <a:endParaRPr lang="en-US"/>
                    </a:p>
                  </a:txBody>
                  <a:tcPr/>
                </a:tc>
                <a:tc>
                  <a:txBody>
                    <a:bodyPr/>
                    <a:lstStyle/>
                    <a:p>
                      <a:pPr marL="0" indent="0">
                        <a:lnSpc>
                          <a:spcPct val="122000"/>
                        </a:lnSpc>
                        <a:spcAft>
                          <a:spcPts val="0"/>
                        </a:spcAft>
                        <a:tabLst>
                          <a:tab pos="537210" algn="l"/>
                        </a:tabLst>
                      </a:pPr>
                      <a:r>
                        <a:rPr lang="en-US" sz="2400">
                          <a:effectLst/>
                          <a:latin typeface="Times New Roman" pitchFamily="18" charset="0"/>
                          <a:cs typeface="Times New Roman" pitchFamily="18" charset="0"/>
                        </a:rPr>
                        <a:t>Sắp xếp NST trên thoi phân bào</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indent="254000">
                        <a:lnSpc>
                          <a:spcPct val="122000"/>
                        </a:lnSpc>
                        <a:spcAft>
                          <a:spcPts val="0"/>
                        </a:spcAft>
                        <a:tabLst>
                          <a:tab pos="537210" algn="l"/>
                        </a:tabLst>
                      </a:pPr>
                      <a:r>
                        <a:rPr lang="vi-VN"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indent="254000">
                        <a:lnSpc>
                          <a:spcPct val="122000"/>
                        </a:lnSpc>
                        <a:spcAft>
                          <a:spcPts val="0"/>
                        </a:spcAft>
                        <a:tabLst>
                          <a:tab pos="537210" algn="l"/>
                        </a:tabLst>
                      </a:pPr>
                      <a:r>
                        <a:rPr lang="vi-VN"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r>
              <a:tr h="0">
                <a:tc vMerge="1">
                  <a:txBody>
                    <a:bodyPr/>
                    <a:lstStyle/>
                    <a:p>
                      <a:endParaRPr lang="en-US"/>
                    </a:p>
                  </a:txBody>
                  <a:tcPr/>
                </a:tc>
                <a:tc>
                  <a:txBody>
                    <a:bodyPr/>
                    <a:lstStyle/>
                    <a:p>
                      <a:pPr marL="0" indent="0">
                        <a:lnSpc>
                          <a:spcPct val="122000"/>
                        </a:lnSpc>
                        <a:spcAft>
                          <a:spcPts val="0"/>
                        </a:spcAft>
                        <a:tabLst>
                          <a:tab pos="537210" algn="l"/>
                        </a:tabLst>
                      </a:pPr>
                      <a:r>
                        <a:rPr lang="en-US" sz="2400">
                          <a:effectLst/>
                          <a:latin typeface="Times New Roman" pitchFamily="18" charset="0"/>
                          <a:cs typeface="Times New Roman" pitchFamily="18" charset="0"/>
                        </a:rPr>
                        <a:t>Các NST tách nhau ở tâm động</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indent="254000">
                        <a:lnSpc>
                          <a:spcPct val="122000"/>
                        </a:lnSpc>
                        <a:spcAft>
                          <a:spcPts val="0"/>
                        </a:spcAft>
                        <a:tabLst>
                          <a:tab pos="537210" algn="l"/>
                        </a:tabLst>
                      </a:pPr>
                      <a:r>
                        <a:rPr lang="vi-VN"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indent="254000">
                        <a:lnSpc>
                          <a:spcPct val="122000"/>
                        </a:lnSpc>
                        <a:spcAft>
                          <a:spcPts val="0"/>
                        </a:spcAft>
                        <a:tabLst>
                          <a:tab pos="537210" algn="l"/>
                        </a:tabLst>
                      </a:pPr>
                      <a:r>
                        <a:rPr lang="vi-VN"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r>
              <a:tr h="0">
                <a:tc vMerge="1">
                  <a:txBody>
                    <a:bodyPr/>
                    <a:lstStyle/>
                    <a:p>
                      <a:endParaRPr lang="en-US"/>
                    </a:p>
                  </a:txBody>
                  <a:tcPr/>
                </a:tc>
                <a:tc>
                  <a:txBody>
                    <a:bodyPr/>
                    <a:lstStyle/>
                    <a:p>
                      <a:pPr marL="0" indent="0">
                        <a:lnSpc>
                          <a:spcPct val="122000"/>
                        </a:lnSpc>
                        <a:spcAft>
                          <a:spcPts val="0"/>
                        </a:spcAft>
                        <a:tabLst>
                          <a:tab pos="537210" algn="l"/>
                        </a:tabLst>
                      </a:pPr>
                      <a:r>
                        <a:rPr lang="en-US" sz="2400">
                          <a:effectLst/>
                          <a:latin typeface="Times New Roman" pitchFamily="18" charset="0"/>
                          <a:cs typeface="Times New Roman" pitchFamily="18" charset="0"/>
                        </a:rPr>
                        <a:t>Số lần phân bào</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indent="254000">
                        <a:lnSpc>
                          <a:spcPct val="122000"/>
                        </a:lnSpc>
                        <a:spcAft>
                          <a:spcPts val="0"/>
                        </a:spcAft>
                        <a:tabLst>
                          <a:tab pos="537210" algn="l"/>
                        </a:tabLst>
                      </a:pPr>
                      <a:r>
                        <a:rPr lang="vi-VN"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indent="254000">
                        <a:lnSpc>
                          <a:spcPct val="122000"/>
                        </a:lnSpc>
                        <a:spcAft>
                          <a:spcPts val="0"/>
                        </a:spcAft>
                        <a:tabLst>
                          <a:tab pos="537210" algn="l"/>
                        </a:tabLst>
                      </a:pPr>
                      <a:r>
                        <a:rPr lang="vi-VN"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r>
              <a:tr h="0">
                <a:tc vMerge="1">
                  <a:txBody>
                    <a:bodyPr/>
                    <a:lstStyle/>
                    <a:p>
                      <a:endParaRPr lang="en-US"/>
                    </a:p>
                  </a:txBody>
                  <a:tcPr/>
                </a:tc>
                <a:tc>
                  <a:txBody>
                    <a:bodyPr/>
                    <a:lstStyle/>
                    <a:p>
                      <a:pPr marL="0" indent="0">
                        <a:lnSpc>
                          <a:spcPct val="122000"/>
                        </a:lnSpc>
                        <a:spcAft>
                          <a:spcPts val="0"/>
                        </a:spcAft>
                        <a:tabLst>
                          <a:tab pos="537210" algn="l"/>
                        </a:tabLst>
                      </a:pPr>
                      <a:r>
                        <a:rPr lang="en-US" sz="2400">
                          <a:effectLst/>
                          <a:latin typeface="Times New Roman" pitchFamily="18" charset="0"/>
                          <a:cs typeface="Times New Roman" pitchFamily="18" charset="0"/>
                        </a:rPr>
                        <a:t>Đặc điểm của tế bào sinh ra so với tế bào ban đầu</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indent="254000">
                        <a:lnSpc>
                          <a:spcPct val="122000"/>
                        </a:lnSpc>
                        <a:spcAft>
                          <a:spcPts val="0"/>
                        </a:spcAft>
                        <a:tabLst>
                          <a:tab pos="537210" algn="l"/>
                        </a:tabLst>
                      </a:pPr>
                      <a:r>
                        <a:rPr lang="vi-VN"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indent="254000">
                        <a:lnSpc>
                          <a:spcPct val="122000"/>
                        </a:lnSpc>
                        <a:spcAft>
                          <a:spcPts val="0"/>
                        </a:spcAft>
                        <a:tabLst>
                          <a:tab pos="537210" algn="l"/>
                        </a:tabLst>
                      </a:pPr>
                      <a:r>
                        <a:rPr lang="vi-VN"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r>
            </a:tbl>
          </a:graphicData>
        </a:graphic>
      </p:graphicFrame>
      <p:sp>
        <p:nvSpPr>
          <p:cNvPr id="5" name="Rectangle 1"/>
          <p:cNvSpPr>
            <a:spLocks noChangeArrowheads="1"/>
          </p:cNvSpPr>
          <p:nvPr/>
        </p:nvSpPr>
        <p:spPr bwMode="auto">
          <a:xfrm>
            <a:off x="79466" y="242822"/>
            <a:ext cx="103412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54000" algn="just" defTabSz="914400" rtl="0" eaLnBrk="1" fontAlgn="base" latinLnBrk="0" hangingPunct="1">
              <a:lnSpc>
                <a:spcPct val="100000"/>
              </a:lnSpc>
              <a:spcBef>
                <a:spcPct val="0"/>
              </a:spcBef>
              <a:spcAft>
                <a:spcPct val="0"/>
              </a:spcAft>
              <a:buClrTx/>
              <a:buSzTx/>
              <a:buFontTx/>
              <a:buNone/>
              <a:tabLst>
                <a:tab pos="536575" algn="l"/>
              </a:tabLst>
            </a:pPr>
            <a:r>
              <a:rPr kumimoji="0" lang="vi-VN" sz="2400" b="1"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Phiếu học tập số 2. So sánh </a:t>
            </a:r>
            <a:r>
              <a:rPr kumimoji="0" lang="en-US" sz="2400" b="1"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quá trình nguyên phân và quá trình giảm ph</a:t>
            </a:r>
            <a:r>
              <a:rPr kumimoji="0" lang="vi-VN" sz="2400" b="1"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â</a:t>
            </a:r>
            <a:r>
              <a:rPr kumimoji="0" lang="en-US" sz="2400" b="1"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n</a:t>
            </a:r>
            <a:r>
              <a:rPr kumimoji="0" lang="en-US" sz="24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65428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849" y="1418599"/>
            <a:ext cx="10997395" cy="472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6848" y="344793"/>
            <a:ext cx="10997395" cy="523220"/>
          </a:xfrm>
          <a:prstGeom prst="rect">
            <a:avLst/>
          </a:prstGeom>
        </p:spPr>
        <p:txBody>
          <a:bodyPr wrap="square">
            <a:spAutoFit/>
          </a:bodyPr>
          <a:lstStyle/>
          <a:p>
            <a:r>
              <a:rPr lang="vi-VN" sz="2800" b="1"/>
              <a:t>So sánh quá trình nguyên phân và quá trình giảm phân</a:t>
            </a:r>
            <a:endParaRPr lang="en-US" sz="2800"/>
          </a:p>
        </p:txBody>
      </p:sp>
    </p:spTree>
    <p:extLst>
      <p:ext uri="{BB962C8B-B14F-4D97-AF65-F5344CB8AC3E}">
        <p14:creationId xmlns:p14="http://schemas.microsoft.com/office/powerpoint/2010/main" val="1759663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17" y="313899"/>
            <a:ext cx="11163869" cy="635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521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293" y="110865"/>
            <a:ext cx="2256430" cy="380455"/>
          </a:xfrm>
        </p:spPr>
        <p:txBody>
          <a:bodyPr>
            <a:normAutofit fontScale="90000"/>
          </a:bodyPr>
          <a:lstStyle/>
          <a:p>
            <a:r>
              <a:rPr lang="vi-VN" sz="2400" b="1" smtClean="0">
                <a:solidFill>
                  <a:srgbClr val="FF0000"/>
                </a:solidFill>
              </a:rPr>
              <a:t>LUYỆN TẬP</a:t>
            </a:r>
            <a:endParaRPr lang="en-US" sz="2400" b="1">
              <a:solidFill>
                <a:srgbClr val="FF0000"/>
              </a:solidFill>
            </a:endParaRPr>
          </a:p>
        </p:txBody>
      </p:sp>
      <p:sp>
        <p:nvSpPr>
          <p:cNvPr id="3" name="Rectangle 2"/>
          <p:cNvSpPr/>
          <p:nvPr/>
        </p:nvSpPr>
        <p:spPr>
          <a:xfrm>
            <a:off x="423080" y="460190"/>
            <a:ext cx="11477767" cy="5847755"/>
          </a:xfrm>
          <a:prstGeom prst="rect">
            <a:avLst/>
          </a:prstGeom>
        </p:spPr>
        <p:txBody>
          <a:bodyPr wrap="square">
            <a:spAutoFit/>
          </a:bodyPr>
          <a:lstStyle/>
          <a:p>
            <a:r>
              <a:rPr lang="en-US" sz="2200" b="1">
                <a:latin typeface="Times New Roman" pitchFamily="18" charset="0"/>
                <a:cs typeface="Times New Roman" pitchFamily="18" charset="0"/>
              </a:rPr>
              <a:t>Câu 1. </a:t>
            </a:r>
            <a:r>
              <a:rPr lang="en-US" sz="2200">
                <a:latin typeface="Times New Roman" pitchFamily="18" charset="0"/>
                <a:cs typeface="Times New Roman" pitchFamily="18" charset="0"/>
              </a:rPr>
              <a:t>Đặc điểm nào sau đây có ở giảm phân mà không có ở nguyên phân?</a:t>
            </a:r>
          </a:p>
          <a:p>
            <a:r>
              <a:rPr lang="vi-VN" sz="2200">
                <a:latin typeface="Times New Roman" pitchFamily="18" charset="0"/>
                <a:cs typeface="Times New Roman" pitchFamily="18" charset="0"/>
              </a:rPr>
              <a:t>A. </a:t>
            </a:r>
            <a:r>
              <a:rPr lang="en-US" sz="2200">
                <a:latin typeface="Times New Roman" pitchFamily="18" charset="0"/>
                <a:cs typeface="Times New Roman" pitchFamily="18" charset="0"/>
              </a:rPr>
              <a:t>X</a:t>
            </a:r>
            <a:r>
              <a:rPr lang="vi-VN" sz="2200">
                <a:latin typeface="Times New Roman" pitchFamily="18" charset="0"/>
                <a:cs typeface="Times New Roman" pitchFamily="18" charset="0"/>
              </a:rPr>
              <a:t>ả</a:t>
            </a:r>
            <a:r>
              <a:rPr lang="en-US" sz="2200">
                <a:latin typeface="Times New Roman" pitchFamily="18" charset="0"/>
                <a:cs typeface="Times New Roman" pitchFamily="18" charset="0"/>
              </a:rPr>
              <a:t>y ra sự tiếp hợp và có thể có hiện tượng trao đổi chéo.</a:t>
            </a:r>
            <a:r>
              <a:rPr lang="vi-VN" sz="2200">
                <a:latin typeface="Times New Roman" pitchFamily="18" charset="0"/>
                <a:cs typeface="Times New Roman" pitchFamily="18" charset="0"/>
              </a:rPr>
              <a:t>	</a:t>
            </a:r>
            <a:r>
              <a:rPr lang="vi-VN" sz="2200" smtClean="0">
                <a:latin typeface="Times New Roman" pitchFamily="18" charset="0"/>
                <a:cs typeface="Times New Roman" pitchFamily="18" charset="0"/>
              </a:rPr>
              <a:t>B</a:t>
            </a:r>
            <a:r>
              <a:rPr lang="vi-VN" sz="2200">
                <a:latin typeface="Times New Roman" pitchFamily="18" charset="0"/>
                <a:cs typeface="Times New Roman" pitchFamily="18" charset="0"/>
              </a:rPr>
              <a:t>. </a:t>
            </a:r>
            <a:r>
              <a:rPr lang="en-US" sz="2200">
                <a:latin typeface="Times New Roman" pitchFamily="18" charset="0"/>
                <a:cs typeface="Times New Roman" pitchFamily="18" charset="0"/>
              </a:rPr>
              <a:t>Có sự phân chia của tế bào chất.</a:t>
            </a:r>
          </a:p>
          <a:p>
            <a:r>
              <a:rPr lang="vi-VN" sz="2200">
                <a:latin typeface="Times New Roman" pitchFamily="18" charset="0"/>
                <a:cs typeface="Times New Roman" pitchFamily="18" charset="0"/>
              </a:rPr>
              <a:t>C. </a:t>
            </a:r>
            <a:r>
              <a:rPr lang="en-US" sz="2200">
                <a:latin typeface="Times New Roman" pitchFamily="18" charset="0"/>
                <a:cs typeface="Times New Roman" pitchFamily="18" charset="0"/>
              </a:rPr>
              <a:t>Có sự phân chia nhân.</a:t>
            </a:r>
            <a:r>
              <a:rPr lang="vi-VN" sz="2200">
                <a:latin typeface="Times New Roman" pitchFamily="18" charset="0"/>
                <a:cs typeface="Times New Roman" pitchFamily="18" charset="0"/>
              </a:rPr>
              <a:t>	D. </a:t>
            </a:r>
            <a:r>
              <a:rPr lang="en-US" sz="2200">
                <a:latin typeface="Times New Roman" pitchFamily="18" charset="0"/>
                <a:cs typeface="Times New Roman" pitchFamily="18" charset="0"/>
              </a:rPr>
              <a:t>NST tự nhân đôi ở kì trung gian thành các NST kép.</a:t>
            </a:r>
          </a:p>
          <a:p>
            <a:r>
              <a:rPr lang="en-US" sz="2200" b="1">
                <a:latin typeface="Times New Roman" pitchFamily="18" charset="0"/>
                <a:cs typeface="Times New Roman" pitchFamily="18" charset="0"/>
              </a:rPr>
              <a:t>Câu 2</a:t>
            </a:r>
            <a:r>
              <a:rPr lang="vi-VN" sz="2200" b="1">
                <a:latin typeface="Times New Roman" pitchFamily="18" charset="0"/>
                <a:cs typeface="Times New Roman" pitchFamily="18" charset="0"/>
              </a:rPr>
              <a:t>. </a:t>
            </a:r>
            <a:r>
              <a:rPr lang="en-US" sz="2200">
                <a:latin typeface="Times New Roman" pitchFamily="18" charset="0"/>
                <a:cs typeface="Times New Roman" pitchFamily="18" charset="0"/>
              </a:rPr>
              <a:t>Trong giảm phân, ở kì sau I và kì sau II có điểm giống nhau là:</a:t>
            </a:r>
          </a:p>
          <a:p>
            <a:r>
              <a:rPr lang="en-US" sz="2200">
                <a:latin typeface="Times New Roman" pitchFamily="18" charset="0"/>
                <a:cs typeface="Times New Roman" pitchFamily="18" charset="0"/>
              </a:rPr>
              <a:t>A</a:t>
            </a:r>
            <a:r>
              <a:rPr lang="vi-VN" sz="2200">
                <a:latin typeface="Times New Roman" pitchFamily="18" charset="0"/>
                <a:cs typeface="Times New Roman" pitchFamily="18" charset="0"/>
              </a:rPr>
              <a:t>. </a:t>
            </a:r>
            <a:r>
              <a:rPr lang="en-US" sz="2200">
                <a:latin typeface="Times New Roman" pitchFamily="18" charset="0"/>
                <a:cs typeface="Times New Roman" pitchFamily="18" charset="0"/>
              </a:rPr>
              <a:t>các NST đều ở trạng thái đơn.</a:t>
            </a:r>
            <a:r>
              <a:rPr lang="vi-VN" sz="2200">
                <a:latin typeface="Times New Roman" pitchFamily="18" charset="0"/>
                <a:cs typeface="Times New Roman" pitchFamily="18" charset="0"/>
              </a:rPr>
              <a:t>	</a:t>
            </a:r>
            <a:r>
              <a:rPr lang="en-US" sz="2200" smtClean="0">
                <a:latin typeface="Times New Roman" pitchFamily="18" charset="0"/>
                <a:cs typeface="Times New Roman" pitchFamily="18" charset="0"/>
              </a:rPr>
              <a:t>B</a:t>
            </a:r>
            <a:r>
              <a:rPr lang="vi-VN" sz="2200">
                <a:latin typeface="Times New Roman" pitchFamily="18" charset="0"/>
                <a:cs typeface="Times New Roman" pitchFamily="18" charset="0"/>
              </a:rPr>
              <a:t>. </a:t>
            </a:r>
            <a:r>
              <a:rPr lang="en-US" sz="2200">
                <a:latin typeface="Times New Roman" pitchFamily="18" charset="0"/>
                <a:cs typeface="Times New Roman" pitchFamily="18" charset="0"/>
              </a:rPr>
              <a:t>các NST đều ở trạng thái kép.</a:t>
            </a:r>
          </a:p>
          <a:p>
            <a:r>
              <a:rPr lang="en-US" sz="2200">
                <a:latin typeface="Times New Roman" pitchFamily="18" charset="0"/>
                <a:cs typeface="Times New Roman" pitchFamily="18" charset="0"/>
              </a:rPr>
              <a:t>C</a:t>
            </a:r>
            <a:r>
              <a:rPr lang="vi-VN" sz="2200">
                <a:latin typeface="Times New Roman" pitchFamily="18" charset="0"/>
                <a:cs typeface="Times New Roman" pitchFamily="18" charset="0"/>
              </a:rPr>
              <a:t>. </a:t>
            </a:r>
            <a:r>
              <a:rPr lang="en-US" sz="2200">
                <a:latin typeface="Times New Roman" pitchFamily="18" charset="0"/>
                <a:cs typeface="Times New Roman" pitchFamily="18" charset="0"/>
              </a:rPr>
              <a:t>có sự dãn xoắn của các NST.</a:t>
            </a:r>
            <a:r>
              <a:rPr lang="vi-VN" sz="2200">
                <a:latin typeface="Times New Roman" pitchFamily="18" charset="0"/>
                <a:cs typeface="Times New Roman" pitchFamily="18" charset="0"/>
              </a:rPr>
              <a:t>		</a:t>
            </a:r>
            <a:r>
              <a:rPr lang="en-US" sz="2200">
                <a:latin typeface="Times New Roman" pitchFamily="18" charset="0"/>
                <a:cs typeface="Times New Roman" pitchFamily="18" charset="0"/>
              </a:rPr>
              <a:t>D</a:t>
            </a:r>
            <a:r>
              <a:rPr lang="vi-VN" sz="2200">
                <a:latin typeface="Times New Roman" pitchFamily="18" charset="0"/>
                <a:cs typeface="Times New Roman" pitchFamily="18" charset="0"/>
              </a:rPr>
              <a:t>. </a:t>
            </a:r>
            <a:r>
              <a:rPr lang="en-US" sz="2200">
                <a:latin typeface="Times New Roman" pitchFamily="18" charset="0"/>
                <a:cs typeface="Times New Roman" pitchFamily="18" charset="0"/>
              </a:rPr>
              <a:t>có sự phân li các NST về 2 cực tế bào.</a:t>
            </a:r>
          </a:p>
          <a:p>
            <a:r>
              <a:rPr lang="en-US" sz="2200" b="1">
                <a:latin typeface="Times New Roman" pitchFamily="18" charset="0"/>
                <a:cs typeface="Times New Roman" pitchFamily="18" charset="0"/>
              </a:rPr>
              <a:t>Câu 3.</a:t>
            </a:r>
            <a:r>
              <a:rPr lang="en-US" sz="2200">
                <a:latin typeface="Times New Roman" pitchFamily="18" charset="0"/>
                <a:cs typeface="Times New Roman" pitchFamily="18" charset="0"/>
              </a:rPr>
              <a:t> Thứ tự các kì trong giai đoạn phân chia nhân là:</a:t>
            </a:r>
          </a:p>
          <a:p>
            <a:r>
              <a:rPr lang="en-US" sz="2200">
                <a:latin typeface="Times New Roman" pitchFamily="18" charset="0"/>
                <a:cs typeface="Times New Roman" pitchFamily="18" charset="0"/>
              </a:rPr>
              <a:t>A</a:t>
            </a:r>
            <a:r>
              <a:rPr lang="vi-VN" sz="2200">
                <a:latin typeface="Times New Roman" pitchFamily="18" charset="0"/>
                <a:cs typeface="Times New Roman" pitchFamily="18" charset="0"/>
              </a:rPr>
              <a:t>. </a:t>
            </a:r>
            <a:r>
              <a:rPr lang="en-US" sz="2200">
                <a:latin typeface="Times New Roman" pitchFamily="18" charset="0"/>
                <a:cs typeface="Times New Roman" pitchFamily="18" charset="0"/>
              </a:rPr>
              <a:t>kì đầu → kì sau → kì cuối → kì giữa.</a:t>
            </a:r>
            <a:r>
              <a:rPr lang="vi-VN" sz="2200">
                <a:latin typeface="Times New Roman" pitchFamily="18" charset="0"/>
                <a:cs typeface="Times New Roman" pitchFamily="18" charset="0"/>
              </a:rPr>
              <a:t>	</a:t>
            </a:r>
            <a:r>
              <a:rPr lang="vi-VN" sz="2200" smtClean="0">
                <a:latin typeface="Times New Roman" pitchFamily="18" charset="0"/>
                <a:cs typeface="Times New Roman" pitchFamily="18" charset="0"/>
              </a:rPr>
              <a:t>	</a:t>
            </a:r>
            <a:r>
              <a:rPr lang="en-US" sz="2200" smtClean="0">
                <a:latin typeface="Times New Roman" pitchFamily="18" charset="0"/>
                <a:cs typeface="Times New Roman" pitchFamily="18" charset="0"/>
              </a:rPr>
              <a:t>B</a:t>
            </a:r>
            <a:r>
              <a:rPr lang="vi-VN" sz="2200">
                <a:latin typeface="Times New Roman" pitchFamily="18" charset="0"/>
                <a:cs typeface="Times New Roman" pitchFamily="18" charset="0"/>
              </a:rPr>
              <a:t>. </a:t>
            </a:r>
            <a:r>
              <a:rPr lang="en-US" sz="2200">
                <a:latin typeface="Times New Roman" pitchFamily="18" charset="0"/>
                <a:cs typeface="Times New Roman" pitchFamily="18" charset="0"/>
              </a:rPr>
              <a:t>kì đầu → kì giữa kì cuối → kì sau.</a:t>
            </a:r>
          </a:p>
          <a:p>
            <a:r>
              <a:rPr lang="en-US" sz="2200">
                <a:latin typeface="Times New Roman" pitchFamily="18" charset="0"/>
                <a:cs typeface="Times New Roman" pitchFamily="18" charset="0"/>
              </a:rPr>
              <a:t>C</a:t>
            </a:r>
            <a:r>
              <a:rPr lang="vi-VN" sz="2200">
                <a:latin typeface="Times New Roman" pitchFamily="18" charset="0"/>
                <a:cs typeface="Times New Roman" pitchFamily="18" charset="0"/>
              </a:rPr>
              <a:t>. </a:t>
            </a:r>
            <a:r>
              <a:rPr lang="en-US" sz="2200">
                <a:latin typeface="Times New Roman" pitchFamily="18" charset="0"/>
                <a:cs typeface="Times New Roman" pitchFamily="18" charset="0"/>
              </a:rPr>
              <a:t>kì đầu → kì sau→ kì giữa → kì cuối.</a:t>
            </a:r>
            <a:r>
              <a:rPr lang="vi-VN" sz="2200">
                <a:latin typeface="Times New Roman" pitchFamily="18" charset="0"/>
                <a:cs typeface="Times New Roman" pitchFamily="18" charset="0"/>
              </a:rPr>
              <a:t>	</a:t>
            </a:r>
            <a:r>
              <a:rPr lang="vi-VN" sz="2200" smtClean="0">
                <a:latin typeface="Times New Roman" pitchFamily="18" charset="0"/>
                <a:cs typeface="Times New Roman" pitchFamily="18" charset="0"/>
              </a:rPr>
              <a:t>	</a:t>
            </a:r>
            <a:r>
              <a:rPr lang="en-US" sz="2200" smtClean="0">
                <a:latin typeface="Times New Roman" pitchFamily="18" charset="0"/>
                <a:cs typeface="Times New Roman" pitchFamily="18" charset="0"/>
              </a:rPr>
              <a:t>D</a:t>
            </a:r>
            <a:r>
              <a:rPr lang="vi-VN" sz="2200">
                <a:latin typeface="Times New Roman" pitchFamily="18" charset="0"/>
                <a:cs typeface="Times New Roman" pitchFamily="18" charset="0"/>
              </a:rPr>
              <a:t>. </a:t>
            </a:r>
            <a:r>
              <a:rPr lang="en-US" sz="2200">
                <a:latin typeface="Times New Roman" pitchFamily="18" charset="0"/>
                <a:cs typeface="Times New Roman" pitchFamily="18" charset="0"/>
              </a:rPr>
              <a:t>kì đ</a:t>
            </a:r>
            <a:r>
              <a:rPr lang="vi-VN" sz="2200">
                <a:latin typeface="Times New Roman" pitchFamily="18" charset="0"/>
                <a:cs typeface="Times New Roman" pitchFamily="18" charset="0"/>
              </a:rPr>
              <a:t>ầ</a:t>
            </a:r>
            <a:r>
              <a:rPr lang="en-US" sz="2200">
                <a:latin typeface="Times New Roman" pitchFamily="18" charset="0"/>
                <a:cs typeface="Times New Roman" pitchFamily="18" charset="0"/>
              </a:rPr>
              <a:t>u → kì giữa → kì sau → kì cuối</a:t>
            </a:r>
          </a:p>
          <a:p>
            <a:r>
              <a:rPr lang="en-US" sz="2200" b="1">
                <a:latin typeface="Times New Roman" pitchFamily="18" charset="0"/>
                <a:cs typeface="Times New Roman" pitchFamily="18" charset="0"/>
              </a:rPr>
              <a:t>Câu 4.</a:t>
            </a:r>
            <a:r>
              <a:rPr lang="en-US" sz="2200">
                <a:latin typeface="Times New Roman" pitchFamily="18" charset="0"/>
                <a:cs typeface="Times New Roman" pitchFamily="18" charset="0"/>
              </a:rPr>
              <a:t> Đặc điểm của phân bào II trong giảm phân là:</a:t>
            </a:r>
          </a:p>
          <a:p>
            <a:r>
              <a:rPr lang="en-US" sz="2200">
                <a:latin typeface="Times New Roman" pitchFamily="18" charset="0"/>
                <a:cs typeface="Times New Roman" pitchFamily="18" charset="0"/>
              </a:rPr>
              <a:t>A</a:t>
            </a:r>
            <a:r>
              <a:rPr lang="vi-VN" sz="2200">
                <a:latin typeface="Times New Roman" pitchFamily="18" charset="0"/>
                <a:cs typeface="Times New Roman" pitchFamily="18" charset="0"/>
              </a:rPr>
              <a:t>. </a:t>
            </a:r>
            <a:r>
              <a:rPr lang="en-US" sz="2200" smtClean="0">
                <a:latin typeface="Times New Roman" pitchFamily="18" charset="0"/>
                <a:cs typeface="Times New Roman" pitchFamily="18" charset="0"/>
              </a:rPr>
              <a:t>tương </a:t>
            </a:r>
            <a:r>
              <a:rPr lang="en-US" sz="2200">
                <a:latin typeface="Times New Roman" pitchFamily="18" charset="0"/>
                <a:cs typeface="Times New Roman" pitchFamily="18" charset="0"/>
              </a:rPr>
              <a:t>tự như quá trình nguyên phân. </a:t>
            </a:r>
            <a:r>
              <a:rPr lang="vi-VN" sz="2200">
                <a:latin typeface="Times New Roman" pitchFamily="18" charset="0"/>
                <a:cs typeface="Times New Roman" pitchFamily="18" charset="0"/>
              </a:rPr>
              <a:t>	</a:t>
            </a:r>
            <a:r>
              <a:rPr lang="vi-VN" sz="2200" smtClean="0">
                <a:latin typeface="Times New Roman" pitchFamily="18" charset="0"/>
                <a:cs typeface="Times New Roman" pitchFamily="18" charset="0"/>
              </a:rPr>
              <a:t>	</a:t>
            </a:r>
            <a:r>
              <a:rPr lang="en-US" sz="2200" smtClean="0">
                <a:latin typeface="Times New Roman" pitchFamily="18" charset="0"/>
                <a:cs typeface="Times New Roman" pitchFamily="18" charset="0"/>
              </a:rPr>
              <a:t>B</a:t>
            </a:r>
            <a:r>
              <a:rPr lang="en-US" sz="2200">
                <a:latin typeface="Times New Roman" pitchFamily="18" charset="0"/>
                <a:cs typeface="Times New Roman" pitchFamily="18" charset="0"/>
              </a:rPr>
              <a:t>. thể hiện bản chất giảm phân.</a:t>
            </a:r>
          </a:p>
          <a:p>
            <a:r>
              <a:rPr lang="en-US" sz="2200">
                <a:latin typeface="Times New Roman" pitchFamily="18" charset="0"/>
                <a:cs typeface="Times New Roman" pitchFamily="18" charset="0"/>
              </a:rPr>
              <a:t>C. số NST trong tế bào là n ở mỗi kì. </a:t>
            </a:r>
            <a:r>
              <a:rPr lang="vi-VN" sz="2200">
                <a:latin typeface="Times New Roman" pitchFamily="18" charset="0"/>
                <a:cs typeface="Times New Roman" pitchFamily="18" charset="0"/>
              </a:rPr>
              <a:t>	</a:t>
            </a:r>
            <a:r>
              <a:rPr lang="vi-VN" sz="2200" smtClean="0">
                <a:latin typeface="Times New Roman" pitchFamily="18" charset="0"/>
                <a:cs typeface="Times New Roman" pitchFamily="18" charset="0"/>
              </a:rPr>
              <a:t>	</a:t>
            </a:r>
            <a:r>
              <a:rPr lang="en-US" sz="2200" smtClean="0">
                <a:latin typeface="Times New Roman" pitchFamily="18" charset="0"/>
                <a:cs typeface="Times New Roman" pitchFamily="18" charset="0"/>
              </a:rPr>
              <a:t>D</a:t>
            </a:r>
            <a:r>
              <a:rPr lang="en-US" sz="2200">
                <a:latin typeface="Times New Roman" pitchFamily="18" charset="0"/>
                <a:cs typeface="Times New Roman" pitchFamily="18" charset="0"/>
              </a:rPr>
              <a:t>. có xảy ra tiếp hợp NST.</a:t>
            </a:r>
          </a:p>
          <a:p>
            <a:r>
              <a:rPr lang="en-US" sz="2200" b="1">
                <a:latin typeface="Times New Roman" pitchFamily="18" charset="0"/>
                <a:cs typeface="Times New Roman" pitchFamily="18" charset="0"/>
              </a:rPr>
              <a:t>Câu 5.</a:t>
            </a:r>
            <a:r>
              <a:rPr lang="en-US" sz="2200">
                <a:latin typeface="Times New Roman" pitchFamily="18" charset="0"/>
                <a:cs typeface="Times New Roman" pitchFamily="18" charset="0"/>
              </a:rPr>
              <a:t> Ý nghĩa về mặt di truyền của sự trao đổi chéo NST là:</a:t>
            </a:r>
          </a:p>
          <a:p>
            <a:r>
              <a:rPr lang="en-US" sz="2200">
                <a:latin typeface="Times New Roman" pitchFamily="18" charset="0"/>
                <a:cs typeface="Times New Roman" pitchFamily="18" charset="0"/>
              </a:rPr>
              <a:t>A. làm tăng số lượng NST trong tế bào.</a:t>
            </a:r>
            <a:r>
              <a:rPr lang="vi-VN" sz="2200">
                <a:latin typeface="Times New Roman" pitchFamily="18" charset="0"/>
                <a:cs typeface="Times New Roman" pitchFamily="18" charset="0"/>
              </a:rPr>
              <a:t>	</a:t>
            </a:r>
            <a:endParaRPr lang="en-US" sz="2200">
              <a:latin typeface="Times New Roman" pitchFamily="18" charset="0"/>
              <a:cs typeface="Times New Roman" pitchFamily="18" charset="0"/>
            </a:endParaRPr>
          </a:p>
          <a:p>
            <a:r>
              <a:rPr lang="en-US" sz="2200">
                <a:latin typeface="Times New Roman" pitchFamily="18" charset="0"/>
                <a:cs typeface="Times New Roman" pitchFamily="18" charset="0"/>
              </a:rPr>
              <a:t>B. tạo ra sự ổn định về thông tin di truyền.</a:t>
            </a:r>
          </a:p>
          <a:p>
            <a:r>
              <a:rPr lang="en-US" sz="2200">
                <a:latin typeface="Times New Roman" pitchFamily="18" charset="0"/>
                <a:cs typeface="Times New Roman" pitchFamily="18" charset="0"/>
              </a:rPr>
              <a:t>C. tạo ra nhiều loại giao tử, góp phần tạo ra sự đa dạng sinh học.</a:t>
            </a:r>
          </a:p>
          <a:p>
            <a:r>
              <a:rPr lang="en-US" sz="2200">
                <a:latin typeface="Times New Roman" pitchFamily="18" charset="0"/>
                <a:cs typeface="Times New Roman" pitchFamily="18" charset="0"/>
              </a:rPr>
              <a:t>D</a:t>
            </a:r>
            <a:r>
              <a:rPr lang="vi-VN" sz="2200">
                <a:latin typeface="Times New Roman" pitchFamily="18" charset="0"/>
                <a:cs typeface="Times New Roman" pitchFamily="18" charset="0"/>
              </a:rPr>
              <a:t>. </a:t>
            </a:r>
            <a:r>
              <a:rPr lang="en-US" sz="2200">
                <a:latin typeface="Times New Roman" pitchFamily="18" charset="0"/>
                <a:cs typeface="Times New Roman" pitchFamily="18" charset="0"/>
              </a:rPr>
              <a:t>duy trì tính đặc trưng về cấu trúc NST.</a:t>
            </a:r>
          </a:p>
        </p:txBody>
      </p:sp>
      <p:sp>
        <p:nvSpPr>
          <p:cNvPr id="4" name="Rectangle 3"/>
          <p:cNvSpPr/>
          <p:nvPr/>
        </p:nvSpPr>
        <p:spPr>
          <a:xfrm>
            <a:off x="3326809" y="6304954"/>
            <a:ext cx="4887877" cy="369332"/>
          </a:xfrm>
          <a:prstGeom prst="rect">
            <a:avLst/>
          </a:prstGeom>
        </p:spPr>
        <p:txBody>
          <a:bodyPr wrap="none">
            <a:spAutoFit/>
          </a:bodyPr>
          <a:lstStyle/>
          <a:p>
            <a:r>
              <a:rPr lang="vi-VN" b="1">
                <a:solidFill>
                  <a:srgbClr val="FF0000"/>
                </a:solidFill>
              </a:rPr>
              <a:t>Đáp án : 1A, 2D, 3D, 4A, 5C (2 điểm</a:t>
            </a:r>
            <a:r>
              <a:rPr lang="en-US" b="1">
                <a:solidFill>
                  <a:srgbClr val="FF0000"/>
                </a:solidFill>
              </a:rPr>
              <a:t>/ 1</a:t>
            </a:r>
            <a:r>
              <a:rPr lang="vi-VN" b="1">
                <a:solidFill>
                  <a:srgbClr val="FF0000"/>
                </a:solidFill>
              </a:rPr>
              <a:t> câu)</a:t>
            </a:r>
            <a:r>
              <a:rPr lang="en-US" b="1">
                <a:solidFill>
                  <a:srgbClr val="FF0000"/>
                </a:solidFill>
              </a:rPr>
              <a:t>.</a:t>
            </a:r>
          </a:p>
        </p:txBody>
      </p:sp>
    </p:spTree>
    <p:extLst>
      <p:ext uri="{BB962C8B-B14F-4D97-AF65-F5344CB8AC3E}">
        <p14:creationId xmlns:p14="http://schemas.microsoft.com/office/powerpoint/2010/main" val="1950588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290" y="78051"/>
            <a:ext cx="5170005" cy="400110"/>
          </a:xfrm>
          <a:prstGeom prst="rect">
            <a:avLst/>
          </a:prstGeom>
        </p:spPr>
        <p:txBody>
          <a:bodyPr wrap="none">
            <a:spAutoFit/>
          </a:bodyPr>
          <a:lstStyle/>
          <a:p>
            <a:r>
              <a:rPr lang="vi-VN" sz="2000" b="1" smtClean="0">
                <a:solidFill>
                  <a:srgbClr val="FF0000"/>
                </a:solidFill>
              </a:rPr>
              <a:t>II. SỰ PHÁT SINH GIAO TỬ VÀ THỤ TINH</a:t>
            </a:r>
            <a:endParaRPr lang="en-US" sz="2000" b="1">
              <a:solidFill>
                <a:srgbClr val="FF0000"/>
              </a:solidFill>
            </a:endParaRPr>
          </a:p>
        </p:txBody>
      </p:sp>
      <p:sp>
        <p:nvSpPr>
          <p:cNvPr id="2" name="Rectangle 1"/>
          <p:cNvSpPr/>
          <p:nvPr/>
        </p:nvSpPr>
        <p:spPr>
          <a:xfrm>
            <a:off x="365290" y="406604"/>
            <a:ext cx="11494614" cy="6017032"/>
          </a:xfrm>
          <a:prstGeom prst="rect">
            <a:avLst/>
          </a:prstGeom>
        </p:spPr>
        <p:txBody>
          <a:bodyPr wrap="square">
            <a:spAutoFit/>
          </a:bodyPr>
          <a:lstStyle/>
          <a:p>
            <a:pPr algn="just">
              <a:spcBef>
                <a:spcPts val="300"/>
              </a:spcBef>
            </a:pPr>
            <a:r>
              <a:rPr lang="vi-VN" sz="2400">
                <a:latin typeface="Times New Roman" pitchFamily="18" charset="0"/>
                <a:cs typeface="Times New Roman" pitchFamily="18" charset="0"/>
              </a:rPr>
              <a:t>Hoàn thành phiếu học tập số 3.</a:t>
            </a:r>
            <a:endParaRPr lang="en-US" sz="2400">
              <a:latin typeface="Times New Roman" pitchFamily="18" charset="0"/>
              <a:cs typeface="Times New Roman" pitchFamily="18" charset="0"/>
            </a:endParaRPr>
          </a:p>
          <a:p>
            <a:pPr algn="just">
              <a:spcBef>
                <a:spcPts val="300"/>
              </a:spcBef>
            </a:pPr>
            <a:r>
              <a:rPr lang="vi-VN" sz="2400" b="1">
                <a:latin typeface="Times New Roman" pitchFamily="18" charset="0"/>
                <a:cs typeface="Times New Roman" pitchFamily="18" charset="0"/>
              </a:rPr>
              <a:t>Phiếu học tập số 3.</a:t>
            </a:r>
            <a:r>
              <a:rPr lang="vi-VN" sz="2400">
                <a:latin typeface="Times New Roman" pitchFamily="18" charset="0"/>
                <a:cs typeface="Times New Roman" pitchFamily="18" charset="0"/>
              </a:rPr>
              <a:t> </a:t>
            </a:r>
            <a:r>
              <a:rPr lang="en-US" sz="2400" b="1">
                <a:latin typeface="Times New Roman" pitchFamily="18" charset="0"/>
                <a:cs typeface="Times New Roman" pitchFamily="18" charset="0"/>
              </a:rPr>
              <a:t>Tìm hiểu s</a:t>
            </a:r>
            <a:r>
              <a:rPr lang="vi-VN" sz="2400" b="1">
                <a:latin typeface="Times New Roman" pitchFamily="18" charset="0"/>
                <a:cs typeface="Times New Roman" pitchFamily="18" charset="0"/>
              </a:rPr>
              <a:t>ự </a:t>
            </a:r>
            <a:r>
              <a:rPr lang="en-US" sz="2400" b="1">
                <a:latin typeface="Times New Roman" pitchFamily="18" charset="0"/>
                <a:cs typeface="Times New Roman" pitchFamily="18" charset="0"/>
              </a:rPr>
              <a:t>ph</a:t>
            </a:r>
            <a:r>
              <a:rPr lang="vi-VN" sz="2400" b="1">
                <a:latin typeface="Times New Roman" pitchFamily="18" charset="0"/>
                <a:cs typeface="Times New Roman" pitchFamily="18" charset="0"/>
              </a:rPr>
              <a:t>át sinh giao tử và </a:t>
            </a:r>
            <a:r>
              <a:rPr lang="en-US" sz="2400" b="1">
                <a:latin typeface="Times New Roman" pitchFamily="18" charset="0"/>
                <a:cs typeface="Times New Roman" pitchFamily="18" charset="0"/>
              </a:rPr>
              <a:t>thụ tinh</a:t>
            </a:r>
            <a:endParaRPr lang="en-US" sz="2400">
              <a:latin typeface="Times New Roman" pitchFamily="18" charset="0"/>
              <a:cs typeface="Times New Roman" pitchFamily="18" charset="0"/>
            </a:endParaRPr>
          </a:p>
          <a:p>
            <a:pPr algn="just">
              <a:spcBef>
                <a:spcPts val="300"/>
              </a:spcBef>
            </a:pPr>
            <a:r>
              <a:rPr lang="vi-VN" sz="2400" b="1" smtClean="0">
                <a:latin typeface="Times New Roman" pitchFamily="18" charset="0"/>
                <a:cs typeface="Times New Roman" pitchFamily="18" charset="0"/>
              </a:rPr>
              <a:t>1. </a:t>
            </a:r>
            <a:r>
              <a:rPr lang="en-US" sz="2400" smtClean="0">
                <a:latin typeface="Times New Roman" pitchFamily="18" charset="0"/>
                <a:cs typeface="Times New Roman" pitchFamily="18" charset="0"/>
              </a:rPr>
              <a:t>Quan </a:t>
            </a:r>
            <a:r>
              <a:rPr lang="en-US" sz="2400">
                <a:latin typeface="Times New Roman" pitchFamily="18" charset="0"/>
                <a:cs typeface="Times New Roman" pitchFamily="18" charset="0"/>
              </a:rPr>
              <a:t>sát hình 14.4, so sánh các giai đoạn của sự phát sinh giao tử đực và sự phát sinh giao tử cái ở động vật</a:t>
            </a:r>
            <a:r>
              <a:rPr lang="en-US" sz="2400" smtClean="0">
                <a:latin typeface="Times New Roman" pitchFamily="18" charset="0"/>
                <a:cs typeface="Times New Roman" pitchFamily="18" charset="0"/>
              </a:rPr>
              <a:t>.</a:t>
            </a:r>
            <a:endParaRPr lang="vi-VN" sz="2400" smtClean="0">
              <a:latin typeface="Times New Roman" pitchFamily="18" charset="0"/>
              <a:cs typeface="Times New Roman" pitchFamily="18" charset="0"/>
            </a:endParaRPr>
          </a:p>
          <a:p>
            <a:pPr algn="just">
              <a:spcBef>
                <a:spcPts val="300"/>
              </a:spcBef>
            </a:pPr>
            <a:endParaRPr lang="vi-VN" sz="2400" smtClean="0">
              <a:latin typeface="Times New Roman" pitchFamily="18" charset="0"/>
              <a:cs typeface="Times New Roman" pitchFamily="18" charset="0"/>
            </a:endParaRPr>
          </a:p>
          <a:p>
            <a:pPr algn="just">
              <a:spcBef>
                <a:spcPts val="300"/>
              </a:spcBef>
            </a:pPr>
            <a:endParaRPr lang="vi-VN" sz="2400">
              <a:latin typeface="Times New Roman" pitchFamily="18" charset="0"/>
              <a:cs typeface="Times New Roman" pitchFamily="18" charset="0"/>
            </a:endParaRPr>
          </a:p>
          <a:p>
            <a:pPr algn="just">
              <a:spcBef>
                <a:spcPts val="300"/>
              </a:spcBef>
            </a:pPr>
            <a:endParaRPr lang="vi-VN" sz="2400" smtClean="0">
              <a:latin typeface="Times New Roman" pitchFamily="18" charset="0"/>
              <a:cs typeface="Times New Roman" pitchFamily="18" charset="0"/>
            </a:endParaRPr>
          </a:p>
          <a:p>
            <a:pPr algn="just">
              <a:spcBef>
                <a:spcPts val="300"/>
              </a:spcBef>
            </a:pPr>
            <a:endParaRPr lang="vi-VN" sz="2400">
              <a:latin typeface="Times New Roman" pitchFamily="18" charset="0"/>
              <a:cs typeface="Times New Roman" pitchFamily="18" charset="0"/>
            </a:endParaRPr>
          </a:p>
          <a:p>
            <a:pPr algn="just">
              <a:spcBef>
                <a:spcPts val="300"/>
              </a:spcBef>
            </a:pPr>
            <a:endParaRPr lang="en-US" sz="2400">
              <a:latin typeface="Times New Roman" pitchFamily="18" charset="0"/>
              <a:cs typeface="Times New Roman" pitchFamily="18" charset="0"/>
            </a:endParaRPr>
          </a:p>
          <a:p>
            <a:pPr algn="just">
              <a:spcBef>
                <a:spcPts val="300"/>
              </a:spcBef>
            </a:pPr>
            <a:r>
              <a:rPr lang="vi-VN" sz="2400" b="1">
                <a:latin typeface="Times New Roman" pitchFamily="18" charset="0"/>
                <a:cs typeface="Times New Roman" pitchFamily="18" charset="0"/>
              </a:rPr>
              <a:t>2. </a:t>
            </a:r>
            <a:r>
              <a:rPr lang="en-US" sz="2400">
                <a:latin typeface="Times New Roman" pitchFamily="18" charset="0"/>
                <a:cs typeface="Times New Roman" pitchFamily="18" charset="0"/>
              </a:rPr>
              <a:t>Nhận xét về sự biến đổi của giao t</a:t>
            </a:r>
            <a:r>
              <a:rPr lang="vi-VN" sz="2400">
                <a:latin typeface="Times New Roman" pitchFamily="18" charset="0"/>
                <a:cs typeface="Times New Roman" pitchFamily="18" charset="0"/>
              </a:rPr>
              <a:t>ử</a:t>
            </a:r>
            <a:r>
              <a:rPr lang="en-US" sz="2400">
                <a:latin typeface="Times New Roman" pitchFamily="18" charset="0"/>
                <a:cs typeface="Times New Roman" pitchFamily="18" charset="0"/>
              </a:rPr>
              <a:t> đực và giao tử cái so với sản phẩm của GP. </a:t>
            </a:r>
            <a:r>
              <a:rPr lang="vi-VN" sz="2400">
                <a:latin typeface="Times New Roman" pitchFamily="18" charset="0"/>
                <a:cs typeface="Times New Roman" pitchFamily="18" charset="0"/>
              </a:rPr>
              <a:t>Ý</a:t>
            </a:r>
            <a:r>
              <a:rPr lang="en-US" sz="2400">
                <a:latin typeface="Times New Roman" pitchFamily="18" charset="0"/>
                <a:cs typeface="Times New Roman" pitchFamily="18" charset="0"/>
              </a:rPr>
              <a:t> nghĩa của quá trình NP và GP ở các tế bào của cơ quan sinh sản đối với sự phát sinh giao tử là gì?</a:t>
            </a:r>
          </a:p>
          <a:p>
            <a:pPr algn="just">
              <a:spcBef>
                <a:spcPts val="300"/>
              </a:spcBef>
            </a:pPr>
            <a:r>
              <a:rPr lang="vi-VN" sz="2400" b="1">
                <a:latin typeface="Times New Roman" pitchFamily="18" charset="0"/>
                <a:cs typeface="Times New Roman" pitchFamily="18" charset="0"/>
              </a:rPr>
              <a:t>3. </a:t>
            </a:r>
            <a:r>
              <a:rPr lang="en-US" sz="2400">
                <a:latin typeface="Times New Roman" pitchFamily="18" charset="0"/>
                <a:cs typeface="Times New Roman" pitchFamily="18" charset="0"/>
              </a:rPr>
              <a:t>Quan sát hình 14.5 và cho biết sự thụ tinh là gì. Hợp tử có bộ nhiễm sắc thề như thế nào so v</a:t>
            </a:r>
            <a:r>
              <a:rPr lang="vi-VN" sz="2400">
                <a:latin typeface="Times New Roman" pitchFamily="18" charset="0"/>
                <a:cs typeface="Times New Roman" pitchFamily="18" charset="0"/>
              </a:rPr>
              <a:t>ớ</a:t>
            </a:r>
            <a:r>
              <a:rPr lang="en-US" sz="2400">
                <a:latin typeface="Times New Roman" pitchFamily="18" charset="0"/>
                <a:cs typeface="Times New Roman" pitchFamily="18" charset="0"/>
              </a:rPr>
              <a:t>i các giao tử và tế bào sinh dưỡng của cơ thể bố mẹ?</a:t>
            </a:r>
          </a:p>
          <a:p>
            <a:pPr algn="just">
              <a:spcBef>
                <a:spcPts val="300"/>
              </a:spcBef>
            </a:pPr>
            <a:r>
              <a:rPr lang="vi-VN" sz="2400" b="1">
                <a:latin typeface="Times New Roman" pitchFamily="18" charset="0"/>
                <a:cs typeface="Times New Roman" pitchFamily="18" charset="0"/>
              </a:rPr>
              <a:t>4. </a:t>
            </a:r>
            <a:r>
              <a:rPr lang="vi-VN" sz="2400">
                <a:latin typeface="Times New Roman" pitchFamily="18" charset="0"/>
                <a:cs typeface="Times New Roman" pitchFamily="18" charset="0"/>
              </a:rPr>
              <a:t>Cho biết vì sao bộ NST 2n đặc trưng của loài được duy trì ổn định qua các thế hệ cơ thể ở sinh vật sinh sản hữu tính.</a:t>
            </a:r>
            <a:endParaRPr lang="en-US" sz="240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95678296"/>
              </p:ext>
            </p:extLst>
          </p:nvPr>
        </p:nvGraphicFramePr>
        <p:xfrm>
          <a:off x="542711" y="2026711"/>
          <a:ext cx="10972800" cy="1981200"/>
        </p:xfrm>
        <a:graphic>
          <a:graphicData uri="http://schemas.openxmlformats.org/drawingml/2006/table">
            <a:tbl>
              <a:tblPr firstRow="1" firstCol="1" bandRow="1">
                <a:tableStyleId>{5C22544A-7EE6-4342-B048-85BDC9FD1C3A}</a:tableStyleId>
              </a:tblPr>
              <a:tblGrid>
                <a:gridCol w="2270078"/>
                <a:gridCol w="3696931"/>
                <a:gridCol w="5005791"/>
              </a:tblGrid>
              <a:tr h="0">
                <a:tc>
                  <a:txBody>
                    <a:bodyPr/>
                    <a:lstStyle/>
                    <a:p>
                      <a:pPr marL="28575" marR="28575" algn="just">
                        <a:lnSpc>
                          <a:spcPct val="100000"/>
                        </a:lnSpc>
                        <a:spcAft>
                          <a:spcPts val="0"/>
                        </a:spcAft>
                      </a:pPr>
                      <a:r>
                        <a:rPr lang="vi-VN" sz="1600">
                          <a:solidFill>
                            <a:schemeClr val="tx1"/>
                          </a:solidFill>
                          <a:effectLst/>
                        </a:rPr>
                        <a:t>Giai đoạn</a:t>
                      </a:r>
                      <a:endParaRPr lang="en-US" sz="1600">
                        <a:solidFill>
                          <a:schemeClr val="tx1"/>
                        </a:solidFill>
                        <a:effectLst/>
                        <a:latin typeface="Courier New"/>
                        <a:ea typeface="Courier New"/>
                        <a:cs typeface="Times New Roman"/>
                      </a:endParaRPr>
                    </a:p>
                  </a:txBody>
                  <a:tcPr marL="76200" marR="76200" marT="76200" marB="76200">
                    <a:solidFill>
                      <a:schemeClr val="accent5">
                        <a:lumMod val="20000"/>
                        <a:lumOff val="80000"/>
                      </a:schemeClr>
                    </a:solidFill>
                  </a:tcPr>
                </a:tc>
                <a:tc>
                  <a:txBody>
                    <a:bodyPr/>
                    <a:lstStyle/>
                    <a:p>
                      <a:pPr marL="28575" marR="28575" algn="ctr">
                        <a:lnSpc>
                          <a:spcPct val="100000"/>
                        </a:lnSpc>
                        <a:spcAft>
                          <a:spcPts val="0"/>
                        </a:spcAft>
                      </a:pPr>
                      <a:r>
                        <a:rPr lang="vi-VN" sz="1600">
                          <a:solidFill>
                            <a:schemeClr val="tx1"/>
                          </a:solidFill>
                          <a:effectLst/>
                        </a:rPr>
                        <a:t>Sự phát sinh giao tử đực</a:t>
                      </a:r>
                      <a:endParaRPr lang="en-US" sz="1600">
                        <a:solidFill>
                          <a:schemeClr val="tx1"/>
                        </a:solidFill>
                        <a:effectLst/>
                        <a:latin typeface="Courier New"/>
                        <a:ea typeface="Courier New"/>
                        <a:cs typeface="Times New Roman"/>
                      </a:endParaRPr>
                    </a:p>
                  </a:txBody>
                  <a:tcPr marL="76200" marR="76200" marT="76200" marB="76200">
                    <a:solidFill>
                      <a:schemeClr val="accent5">
                        <a:lumMod val="20000"/>
                        <a:lumOff val="80000"/>
                      </a:schemeClr>
                    </a:solidFill>
                  </a:tcPr>
                </a:tc>
                <a:tc>
                  <a:txBody>
                    <a:bodyPr/>
                    <a:lstStyle/>
                    <a:p>
                      <a:pPr marL="28575" marR="28575" algn="ctr">
                        <a:lnSpc>
                          <a:spcPct val="100000"/>
                        </a:lnSpc>
                        <a:spcAft>
                          <a:spcPts val="0"/>
                        </a:spcAft>
                      </a:pPr>
                      <a:r>
                        <a:rPr lang="vi-VN" sz="1600">
                          <a:solidFill>
                            <a:schemeClr val="tx1"/>
                          </a:solidFill>
                          <a:effectLst/>
                        </a:rPr>
                        <a:t>Sự phát sinh giao tử cái</a:t>
                      </a:r>
                      <a:endParaRPr lang="en-US" sz="1600">
                        <a:solidFill>
                          <a:schemeClr val="tx1"/>
                        </a:solidFill>
                        <a:effectLst/>
                        <a:latin typeface="Courier New"/>
                        <a:ea typeface="Courier New"/>
                        <a:cs typeface="Times New Roman"/>
                      </a:endParaRPr>
                    </a:p>
                  </a:txBody>
                  <a:tcPr marL="76200" marR="76200" marT="76200" marB="76200">
                    <a:solidFill>
                      <a:schemeClr val="accent5">
                        <a:lumMod val="20000"/>
                        <a:lumOff val="80000"/>
                      </a:schemeClr>
                    </a:solidFill>
                  </a:tcPr>
                </a:tc>
              </a:tr>
              <a:tr h="224642">
                <a:tc>
                  <a:txBody>
                    <a:bodyPr/>
                    <a:lstStyle/>
                    <a:p>
                      <a:pPr marL="28575" marR="28575" algn="just">
                        <a:lnSpc>
                          <a:spcPct val="100000"/>
                        </a:lnSpc>
                        <a:spcAft>
                          <a:spcPts val="0"/>
                        </a:spcAft>
                      </a:pPr>
                      <a:r>
                        <a:rPr lang="vi-VN" sz="1600">
                          <a:solidFill>
                            <a:schemeClr val="tx1"/>
                          </a:solidFill>
                          <a:effectLst/>
                        </a:rPr>
                        <a:t>Phát triển</a:t>
                      </a:r>
                      <a:endParaRPr lang="en-US" sz="1600">
                        <a:solidFill>
                          <a:schemeClr val="tx1"/>
                        </a:solidFill>
                        <a:effectLst/>
                        <a:latin typeface="Courier New"/>
                        <a:ea typeface="Courier New"/>
                        <a:cs typeface="Times New Roman"/>
                      </a:endParaRPr>
                    </a:p>
                  </a:txBody>
                  <a:tcPr marL="76200" marR="76200" marT="76200" marB="76200">
                    <a:solidFill>
                      <a:schemeClr val="accent5">
                        <a:lumMod val="20000"/>
                        <a:lumOff val="80000"/>
                      </a:schemeClr>
                    </a:solidFill>
                  </a:tcPr>
                </a:tc>
                <a:tc>
                  <a:txBody>
                    <a:bodyPr/>
                    <a:lstStyle/>
                    <a:p>
                      <a:pPr marL="28575" marR="28575" algn="just">
                        <a:lnSpc>
                          <a:spcPct val="100000"/>
                        </a:lnSpc>
                        <a:spcAft>
                          <a:spcPts val="0"/>
                        </a:spcAft>
                      </a:pPr>
                      <a:endParaRPr lang="en-US" sz="1600">
                        <a:solidFill>
                          <a:schemeClr val="tx1"/>
                        </a:solidFill>
                        <a:effectLst/>
                        <a:latin typeface="Courier New"/>
                        <a:ea typeface="Courier New"/>
                        <a:cs typeface="Times New Roman"/>
                      </a:endParaRPr>
                    </a:p>
                  </a:txBody>
                  <a:tcPr marL="76200" marR="76200" marT="76200" marB="76200"/>
                </a:tc>
                <a:tc>
                  <a:txBody>
                    <a:bodyPr/>
                    <a:lstStyle/>
                    <a:p>
                      <a:pPr marL="28575" marR="28575" algn="just">
                        <a:lnSpc>
                          <a:spcPct val="100000"/>
                        </a:lnSpc>
                        <a:spcAft>
                          <a:spcPts val="0"/>
                        </a:spcAft>
                      </a:pPr>
                      <a:endParaRPr lang="en-US" sz="1600">
                        <a:solidFill>
                          <a:schemeClr val="tx1"/>
                        </a:solidFill>
                        <a:effectLst/>
                        <a:latin typeface="Courier New"/>
                        <a:ea typeface="Courier New"/>
                        <a:cs typeface="Times New Roman"/>
                      </a:endParaRPr>
                    </a:p>
                  </a:txBody>
                  <a:tcPr marL="76200" marR="76200" marT="76200" marB="76200"/>
                </a:tc>
              </a:tr>
              <a:tr h="0">
                <a:tc>
                  <a:txBody>
                    <a:bodyPr/>
                    <a:lstStyle/>
                    <a:p>
                      <a:pPr marL="28575" marR="28575" algn="just">
                        <a:lnSpc>
                          <a:spcPct val="100000"/>
                        </a:lnSpc>
                        <a:spcAft>
                          <a:spcPts val="0"/>
                        </a:spcAft>
                      </a:pPr>
                      <a:r>
                        <a:rPr lang="vi-VN" sz="1600">
                          <a:solidFill>
                            <a:schemeClr val="tx1"/>
                          </a:solidFill>
                          <a:effectLst/>
                        </a:rPr>
                        <a:t>Giảm phân I</a:t>
                      </a:r>
                      <a:endParaRPr lang="en-US" sz="1600">
                        <a:solidFill>
                          <a:schemeClr val="tx1"/>
                        </a:solidFill>
                        <a:effectLst/>
                        <a:latin typeface="Courier New"/>
                        <a:ea typeface="Courier New"/>
                        <a:cs typeface="Times New Roman"/>
                      </a:endParaRPr>
                    </a:p>
                  </a:txBody>
                  <a:tcPr marL="76200" marR="76200" marT="76200" marB="76200">
                    <a:solidFill>
                      <a:schemeClr val="accent5">
                        <a:lumMod val="20000"/>
                        <a:lumOff val="80000"/>
                      </a:schemeClr>
                    </a:solidFill>
                  </a:tcPr>
                </a:tc>
                <a:tc>
                  <a:txBody>
                    <a:bodyPr/>
                    <a:lstStyle/>
                    <a:p>
                      <a:pPr marL="28575" marR="28575" algn="just">
                        <a:lnSpc>
                          <a:spcPct val="100000"/>
                        </a:lnSpc>
                        <a:spcAft>
                          <a:spcPts val="0"/>
                        </a:spcAft>
                      </a:pPr>
                      <a:endParaRPr lang="en-US" sz="1600">
                        <a:solidFill>
                          <a:schemeClr val="tx1"/>
                        </a:solidFill>
                        <a:effectLst/>
                        <a:latin typeface="Courier New"/>
                        <a:ea typeface="Courier New"/>
                        <a:cs typeface="Times New Roman"/>
                      </a:endParaRPr>
                    </a:p>
                  </a:txBody>
                  <a:tcPr marL="76200" marR="76200" marT="76200" marB="76200"/>
                </a:tc>
                <a:tc>
                  <a:txBody>
                    <a:bodyPr/>
                    <a:lstStyle/>
                    <a:p>
                      <a:pPr marL="28575" marR="28575" algn="just">
                        <a:lnSpc>
                          <a:spcPct val="100000"/>
                        </a:lnSpc>
                        <a:spcAft>
                          <a:spcPts val="0"/>
                        </a:spcAft>
                      </a:pPr>
                      <a:endParaRPr lang="en-US" sz="1600">
                        <a:solidFill>
                          <a:schemeClr val="tx1"/>
                        </a:solidFill>
                        <a:effectLst/>
                        <a:latin typeface="Courier New"/>
                        <a:ea typeface="Courier New"/>
                        <a:cs typeface="Times New Roman"/>
                      </a:endParaRPr>
                    </a:p>
                  </a:txBody>
                  <a:tcPr marL="76200" marR="76200" marT="76200" marB="76200"/>
                </a:tc>
              </a:tr>
              <a:tr h="0">
                <a:tc>
                  <a:txBody>
                    <a:bodyPr/>
                    <a:lstStyle/>
                    <a:p>
                      <a:pPr marL="28575" marR="28575" algn="just">
                        <a:lnSpc>
                          <a:spcPct val="100000"/>
                        </a:lnSpc>
                        <a:spcAft>
                          <a:spcPts val="0"/>
                        </a:spcAft>
                      </a:pPr>
                      <a:r>
                        <a:rPr lang="vi-VN" sz="1600">
                          <a:solidFill>
                            <a:schemeClr val="tx1"/>
                          </a:solidFill>
                          <a:effectLst/>
                        </a:rPr>
                        <a:t>Giảm phân II</a:t>
                      </a:r>
                      <a:endParaRPr lang="en-US" sz="1600">
                        <a:solidFill>
                          <a:schemeClr val="tx1"/>
                        </a:solidFill>
                        <a:effectLst/>
                        <a:latin typeface="Courier New"/>
                        <a:ea typeface="Courier New"/>
                        <a:cs typeface="Times New Roman"/>
                      </a:endParaRPr>
                    </a:p>
                  </a:txBody>
                  <a:tcPr marL="76200" marR="76200" marT="76200" marB="76200">
                    <a:solidFill>
                      <a:schemeClr val="accent5">
                        <a:lumMod val="20000"/>
                        <a:lumOff val="80000"/>
                      </a:schemeClr>
                    </a:solidFill>
                  </a:tcPr>
                </a:tc>
                <a:tc>
                  <a:txBody>
                    <a:bodyPr/>
                    <a:lstStyle/>
                    <a:p>
                      <a:pPr marL="28575" marR="28575" algn="just">
                        <a:lnSpc>
                          <a:spcPct val="100000"/>
                        </a:lnSpc>
                        <a:spcAft>
                          <a:spcPts val="0"/>
                        </a:spcAft>
                      </a:pPr>
                      <a:endParaRPr lang="en-US" sz="1600">
                        <a:solidFill>
                          <a:schemeClr val="tx1"/>
                        </a:solidFill>
                        <a:effectLst/>
                        <a:latin typeface="Courier New"/>
                        <a:ea typeface="Courier New"/>
                        <a:cs typeface="Times New Roman"/>
                      </a:endParaRPr>
                    </a:p>
                  </a:txBody>
                  <a:tcPr marL="76200" marR="76200" marT="76200" marB="76200"/>
                </a:tc>
                <a:tc>
                  <a:txBody>
                    <a:bodyPr/>
                    <a:lstStyle/>
                    <a:p>
                      <a:pPr marL="28575" marR="28575" algn="just">
                        <a:lnSpc>
                          <a:spcPct val="100000"/>
                        </a:lnSpc>
                        <a:spcAft>
                          <a:spcPts val="0"/>
                        </a:spcAft>
                      </a:pPr>
                      <a:endParaRPr lang="en-US" sz="1600">
                        <a:solidFill>
                          <a:schemeClr val="tx1"/>
                        </a:solidFill>
                        <a:effectLst/>
                        <a:latin typeface="Courier New"/>
                        <a:ea typeface="Courier New"/>
                        <a:cs typeface="Times New Roman"/>
                      </a:endParaRPr>
                    </a:p>
                  </a:txBody>
                  <a:tcPr marL="76200" marR="76200" marT="76200" marB="76200"/>
                </a:tc>
              </a:tr>
              <a:tr h="0">
                <a:tc>
                  <a:txBody>
                    <a:bodyPr/>
                    <a:lstStyle/>
                    <a:p>
                      <a:pPr marL="28575" marR="28575" algn="just">
                        <a:lnSpc>
                          <a:spcPct val="100000"/>
                        </a:lnSpc>
                        <a:spcAft>
                          <a:spcPts val="0"/>
                        </a:spcAft>
                      </a:pPr>
                      <a:r>
                        <a:rPr lang="vi-VN" sz="1600">
                          <a:solidFill>
                            <a:schemeClr val="tx1"/>
                          </a:solidFill>
                          <a:effectLst/>
                        </a:rPr>
                        <a:t>Hình thành giao tử</a:t>
                      </a:r>
                      <a:endParaRPr lang="en-US" sz="1600">
                        <a:solidFill>
                          <a:schemeClr val="tx1"/>
                        </a:solidFill>
                        <a:effectLst/>
                        <a:latin typeface="Courier New"/>
                        <a:ea typeface="Courier New"/>
                        <a:cs typeface="Times New Roman"/>
                      </a:endParaRPr>
                    </a:p>
                  </a:txBody>
                  <a:tcPr marL="76200" marR="76200" marT="76200" marB="76200">
                    <a:solidFill>
                      <a:schemeClr val="accent5">
                        <a:lumMod val="20000"/>
                        <a:lumOff val="80000"/>
                      </a:schemeClr>
                    </a:solidFill>
                  </a:tcPr>
                </a:tc>
                <a:tc>
                  <a:txBody>
                    <a:bodyPr/>
                    <a:lstStyle/>
                    <a:p>
                      <a:pPr marL="28575" marR="28575" algn="just">
                        <a:lnSpc>
                          <a:spcPct val="100000"/>
                        </a:lnSpc>
                        <a:spcAft>
                          <a:spcPts val="0"/>
                        </a:spcAft>
                      </a:pPr>
                      <a:endParaRPr lang="en-US" sz="1600">
                        <a:solidFill>
                          <a:schemeClr val="tx1"/>
                        </a:solidFill>
                        <a:effectLst/>
                        <a:latin typeface="Courier New"/>
                        <a:ea typeface="Courier New"/>
                        <a:cs typeface="Times New Roman"/>
                      </a:endParaRPr>
                    </a:p>
                  </a:txBody>
                  <a:tcPr marL="76200" marR="76200" marT="76200" marB="76200"/>
                </a:tc>
                <a:tc>
                  <a:txBody>
                    <a:bodyPr/>
                    <a:lstStyle/>
                    <a:p>
                      <a:pPr marL="28575" marR="28575" algn="just">
                        <a:lnSpc>
                          <a:spcPct val="100000"/>
                        </a:lnSpc>
                        <a:spcAft>
                          <a:spcPts val="0"/>
                        </a:spcAft>
                      </a:pPr>
                      <a:endParaRPr lang="en-US" sz="1600">
                        <a:solidFill>
                          <a:schemeClr val="tx1"/>
                        </a:solidFill>
                        <a:effectLst/>
                        <a:latin typeface="Courier New"/>
                        <a:ea typeface="Courier New"/>
                        <a:cs typeface="Times New Roman"/>
                      </a:endParaRPr>
                    </a:p>
                  </a:txBody>
                  <a:tcPr marL="76200" marR="76200" marT="76200" marB="76200"/>
                </a:tc>
              </a:tr>
            </a:tbl>
          </a:graphicData>
        </a:graphic>
      </p:graphicFrame>
    </p:spTree>
    <p:extLst>
      <p:ext uri="{BB962C8B-B14F-4D97-AF65-F5344CB8AC3E}">
        <p14:creationId xmlns:p14="http://schemas.microsoft.com/office/powerpoint/2010/main" val="3157773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4776718" y="922453"/>
            <a:ext cx="730155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smtClean="0">
                <a:ln>
                  <a:noFill/>
                </a:ln>
                <a:solidFill>
                  <a:srgbClr val="0000CC"/>
                </a:solidFill>
                <a:effectLst/>
                <a:latin typeface="Times New Roman" pitchFamily="18" charset="0"/>
                <a:ea typeface="Times New Roman" pitchFamily="18" charset="0"/>
                <a:cs typeface="Times New Roman" pitchFamily="18" charset="0"/>
              </a:rPr>
              <a:t>* Giống nhau:</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smtClean="0">
                <a:ln>
                  <a:noFill/>
                </a:ln>
                <a:solidFill>
                  <a:srgbClr val="0000CC"/>
                </a:solidFill>
                <a:effectLst/>
                <a:latin typeface="Times New Roman" pitchFamily="18" charset="0"/>
                <a:ea typeface="Times New Roman" pitchFamily="18" charset="0"/>
                <a:cs typeface="Times New Roman" pitchFamily="18" charset="0"/>
              </a:rPr>
              <a:t>- Đều xảy ra với các tế bào mầm sinh dục.</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smtClean="0">
                <a:ln>
                  <a:noFill/>
                </a:ln>
                <a:solidFill>
                  <a:srgbClr val="0000CC"/>
                </a:solidFill>
                <a:effectLst/>
                <a:latin typeface="Times New Roman" pitchFamily="18" charset="0"/>
                <a:ea typeface="Times New Roman" pitchFamily="18" charset="0"/>
                <a:cs typeface="Times New Roman" pitchFamily="18" charset="0"/>
              </a:rPr>
              <a:t>- Đều trải qua các giai đoạn: phát triển, giảm phân, hình thành giao tử.</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717" y="2571356"/>
            <a:ext cx="7301552" cy="415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33" y="1009934"/>
            <a:ext cx="4681183" cy="571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
          <p:cNvSpPr>
            <a:spLocks noChangeArrowheads="1"/>
          </p:cNvSpPr>
          <p:nvPr/>
        </p:nvSpPr>
        <p:spPr bwMode="auto">
          <a:xfrm>
            <a:off x="95533" y="81288"/>
            <a:ext cx="119827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1. </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Quan sát hình 14.4, so sánh các giai đoạn của sự phát sinh giao tử đực và sự phát sinh giao tử cái ở động vật.</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633317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924" y="128597"/>
            <a:ext cx="11418627" cy="6463308"/>
          </a:xfrm>
          <a:prstGeom prst="rect">
            <a:avLst/>
          </a:prstGeom>
        </p:spPr>
        <p:txBody>
          <a:bodyPr wrap="square">
            <a:spAutoFit/>
          </a:bodyPr>
          <a:lstStyle/>
          <a:p>
            <a:pPr algn="just">
              <a:spcBef>
                <a:spcPts val="600"/>
              </a:spcBef>
            </a:pPr>
            <a:r>
              <a:rPr lang="vi-VN" sz="3200" b="1">
                <a:latin typeface="Times New Roman" pitchFamily="18" charset="0"/>
                <a:cs typeface="Times New Roman" pitchFamily="18" charset="0"/>
              </a:rPr>
              <a:t>2. </a:t>
            </a:r>
            <a:r>
              <a:rPr lang="en-US" sz="3200">
                <a:latin typeface="Times New Roman" pitchFamily="18" charset="0"/>
                <a:cs typeface="Times New Roman" pitchFamily="18" charset="0"/>
              </a:rPr>
              <a:t>Nhận xét về sự biến đổi của giao t</a:t>
            </a:r>
            <a:r>
              <a:rPr lang="vi-VN" sz="3200">
                <a:latin typeface="Times New Roman" pitchFamily="18" charset="0"/>
                <a:cs typeface="Times New Roman" pitchFamily="18" charset="0"/>
              </a:rPr>
              <a:t>ử</a:t>
            </a:r>
            <a:r>
              <a:rPr lang="en-US" sz="3200">
                <a:latin typeface="Times New Roman" pitchFamily="18" charset="0"/>
                <a:cs typeface="Times New Roman" pitchFamily="18" charset="0"/>
              </a:rPr>
              <a:t> đực và giao tử cái so với sản phẩm của GP. </a:t>
            </a:r>
            <a:r>
              <a:rPr lang="vi-VN" sz="3200">
                <a:latin typeface="Times New Roman" pitchFamily="18" charset="0"/>
                <a:cs typeface="Times New Roman" pitchFamily="18" charset="0"/>
              </a:rPr>
              <a:t>Ý</a:t>
            </a:r>
            <a:r>
              <a:rPr lang="en-US" sz="3200">
                <a:latin typeface="Times New Roman" pitchFamily="18" charset="0"/>
                <a:cs typeface="Times New Roman" pitchFamily="18" charset="0"/>
              </a:rPr>
              <a:t> nghĩa của quá trình NP và GP ở các tế bào của cơ quan sinh sản đối với sự phát sinh giao tử là gì</a:t>
            </a:r>
            <a:r>
              <a:rPr lang="en-US" sz="3200" smtClean="0">
                <a:latin typeface="Times New Roman" pitchFamily="18" charset="0"/>
                <a:cs typeface="Times New Roman" pitchFamily="18" charset="0"/>
              </a:rPr>
              <a:t>?</a:t>
            </a:r>
            <a:endParaRPr lang="vi-VN" sz="3200" smtClean="0">
              <a:latin typeface="Times New Roman" pitchFamily="18" charset="0"/>
              <a:cs typeface="Times New Roman" pitchFamily="18" charset="0"/>
            </a:endParaRPr>
          </a:p>
          <a:p>
            <a:pPr algn="just">
              <a:spcBef>
                <a:spcPts val="600"/>
              </a:spcBef>
            </a:pPr>
            <a:r>
              <a:rPr lang="en-US" sz="3200">
                <a:solidFill>
                  <a:srgbClr val="0000CC"/>
                </a:solidFill>
                <a:latin typeface="Times New Roman" pitchFamily="18" charset="0"/>
                <a:cs typeface="Times New Roman" pitchFamily="18" charset="0"/>
              </a:rPr>
              <a:t>- Nhận xét về sự biến đổi của giao tử đực và giao tử cái so với sản phẩm của giảm phân:</a:t>
            </a:r>
          </a:p>
          <a:p>
            <a:pPr algn="just">
              <a:spcBef>
                <a:spcPts val="600"/>
              </a:spcBef>
            </a:pPr>
            <a:r>
              <a:rPr lang="en-US" sz="3200">
                <a:solidFill>
                  <a:srgbClr val="0000CC"/>
                </a:solidFill>
                <a:latin typeface="Times New Roman" pitchFamily="18" charset="0"/>
                <a:cs typeface="Times New Roman" pitchFamily="18" charset="0"/>
              </a:rPr>
              <a:t>+ Giao tử đực phân hóa có đầu, thân và đuôi.</a:t>
            </a:r>
          </a:p>
          <a:p>
            <a:pPr algn="just">
              <a:spcBef>
                <a:spcPts val="600"/>
              </a:spcBef>
            </a:pPr>
            <a:r>
              <a:rPr lang="en-US" sz="3200">
                <a:solidFill>
                  <a:srgbClr val="0000CC"/>
                </a:solidFill>
                <a:latin typeface="Times New Roman" pitchFamily="18" charset="0"/>
                <a:cs typeface="Times New Roman" pitchFamily="18" charset="0"/>
              </a:rPr>
              <a:t>+ Giao tử cái có kích thước lớn, chứa nhiều chất dinh dưỡng.</a:t>
            </a:r>
          </a:p>
          <a:p>
            <a:pPr algn="just">
              <a:spcBef>
                <a:spcPts val="600"/>
              </a:spcBef>
            </a:pPr>
            <a:r>
              <a:rPr lang="en-US" sz="3200">
                <a:solidFill>
                  <a:srgbClr val="0000CC"/>
                </a:solidFill>
                <a:latin typeface="Times New Roman" pitchFamily="18" charset="0"/>
                <a:cs typeface="Times New Roman" pitchFamily="18" charset="0"/>
              </a:rPr>
              <a:t>- Ý nghĩa của quá trình NP và GP ở các tế bào của cơ quan sinh sản đối với sự phát sinh giao tử là:</a:t>
            </a:r>
          </a:p>
          <a:p>
            <a:pPr algn="just">
              <a:spcBef>
                <a:spcPts val="600"/>
              </a:spcBef>
            </a:pPr>
            <a:r>
              <a:rPr lang="en-US" sz="3200">
                <a:solidFill>
                  <a:srgbClr val="0000CC"/>
                </a:solidFill>
                <a:latin typeface="Times New Roman" pitchFamily="18" charset="0"/>
                <a:cs typeface="Times New Roman" pitchFamily="18" charset="0"/>
              </a:rPr>
              <a:t>+ Nguyên phân giúp gia tăng số lượng tế bào sinh sản.</a:t>
            </a:r>
          </a:p>
          <a:p>
            <a:pPr algn="just">
              <a:spcBef>
                <a:spcPts val="600"/>
              </a:spcBef>
            </a:pPr>
            <a:r>
              <a:rPr lang="en-US" sz="3200">
                <a:solidFill>
                  <a:srgbClr val="0000CC"/>
                </a:solidFill>
                <a:latin typeface="Times New Roman" pitchFamily="18" charset="0"/>
                <a:cs typeface="Times New Roman" pitchFamily="18" charset="0"/>
              </a:rPr>
              <a:t>+ Giảm phân giúp hình thành các tế bào tiền giao tử có bộ nhiễm sắc thể giảm đi một nửa</a:t>
            </a:r>
            <a:r>
              <a:rPr lang="en-US" sz="3200" smtClean="0">
                <a:solidFill>
                  <a:srgbClr val="0000CC"/>
                </a:solidFill>
                <a:latin typeface="Times New Roman" pitchFamily="18" charset="0"/>
                <a:cs typeface="Times New Roman" pitchFamily="18" charset="0"/>
              </a:rPr>
              <a:t>.</a:t>
            </a:r>
            <a:endParaRPr lang="en-US" sz="320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163471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69" y="1498444"/>
            <a:ext cx="4353634" cy="4985980"/>
          </a:xfrm>
          <a:prstGeom prst="rect">
            <a:avLst/>
          </a:prstGeom>
        </p:spPr>
        <p:txBody>
          <a:bodyPr wrap="square">
            <a:spAutoFit/>
          </a:bodyPr>
          <a:lstStyle/>
          <a:p>
            <a:pPr algn="just">
              <a:spcBef>
                <a:spcPts val="600"/>
              </a:spcBef>
              <a:spcAft>
                <a:spcPts val="600"/>
              </a:spcAft>
            </a:pPr>
            <a:r>
              <a:rPr lang="en-US" sz="2800" smtClean="0">
                <a:solidFill>
                  <a:srgbClr val="0000CC"/>
                </a:solidFill>
                <a:latin typeface="Times New Roman" pitchFamily="18" charset="0"/>
                <a:cs typeface="Times New Roman" pitchFamily="18" charset="0"/>
              </a:rPr>
              <a:t>- </a:t>
            </a:r>
            <a:r>
              <a:rPr lang="en-US" sz="2800">
                <a:solidFill>
                  <a:srgbClr val="0000CC"/>
                </a:solidFill>
                <a:latin typeface="Times New Roman" pitchFamily="18" charset="0"/>
                <a:cs typeface="Times New Roman" pitchFamily="18" charset="0"/>
              </a:rPr>
              <a:t>Khái niệm thụ tinh: Thụ tinh là quá trình giao tử đực đơn bội (n) kết hợp giao tử cái đơn bội (n) tạo nên hợp tử lưỡng bội (2n).</a:t>
            </a:r>
          </a:p>
          <a:p>
            <a:pPr algn="just">
              <a:spcBef>
                <a:spcPts val="600"/>
              </a:spcBef>
              <a:spcAft>
                <a:spcPts val="600"/>
              </a:spcAft>
            </a:pPr>
            <a:r>
              <a:rPr lang="vi-VN" sz="2800">
                <a:solidFill>
                  <a:srgbClr val="0000CC"/>
                </a:solidFill>
                <a:latin typeface="Times New Roman" pitchFamily="18" charset="0"/>
                <a:cs typeface="Times New Roman" pitchFamily="18" charset="0"/>
              </a:rPr>
              <a:t>- Về mặt số lượng </a:t>
            </a:r>
            <a:r>
              <a:rPr lang="vi-VN" sz="2800" smtClean="0">
                <a:solidFill>
                  <a:srgbClr val="0000CC"/>
                </a:solidFill>
                <a:latin typeface="Times New Roman" pitchFamily="18" charset="0"/>
                <a:cs typeface="Times New Roman" pitchFamily="18" charset="0"/>
              </a:rPr>
              <a:t>NST, </a:t>
            </a:r>
            <a:r>
              <a:rPr lang="vi-VN" sz="2800">
                <a:solidFill>
                  <a:srgbClr val="0000CC"/>
                </a:solidFill>
                <a:latin typeface="Times New Roman" pitchFamily="18" charset="0"/>
                <a:cs typeface="Times New Roman" pitchFamily="18" charset="0"/>
              </a:rPr>
              <a:t>hợp tử có bộ </a:t>
            </a:r>
            <a:r>
              <a:rPr lang="vi-VN" sz="2800" smtClean="0">
                <a:solidFill>
                  <a:srgbClr val="0000CC"/>
                </a:solidFill>
                <a:latin typeface="Times New Roman" pitchFamily="18" charset="0"/>
                <a:cs typeface="Times New Roman" pitchFamily="18" charset="0"/>
              </a:rPr>
              <a:t>NST̉ </a:t>
            </a:r>
            <a:r>
              <a:rPr lang="vi-VN" sz="2800">
                <a:solidFill>
                  <a:srgbClr val="0000CC"/>
                </a:solidFill>
                <a:latin typeface="Times New Roman" pitchFamily="18" charset="0"/>
                <a:cs typeface="Times New Roman" pitchFamily="18" charset="0"/>
              </a:rPr>
              <a:t>lưỡng bội (2n) gấp đôi bộ </a:t>
            </a:r>
            <a:r>
              <a:rPr lang="vi-VN" sz="2800" smtClean="0">
                <a:solidFill>
                  <a:srgbClr val="0000CC"/>
                </a:solidFill>
                <a:latin typeface="Times New Roman" pitchFamily="18" charset="0"/>
                <a:cs typeface="Times New Roman" pitchFamily="18" charset="0"/>
              </a:rPr>
              <a:t>NST </a:t>
            </a:r>
            <a:r>
              <a:rPr lang="vi-VN" sz="2800">
                <a:solidFill>
                  <a:srgbClr val="0000CC"/>
                </a:solidFill>
                <a:latin typeface="Times New Roman" pitchFamily="18" charset="0"/>
                <a:cs typeface="Times New Roman" pitchFamily="18" charset="0"/>
              </a:rPr>
              <a:t>đơn bội (n) trong các giao tử và giống bộ </a:t>
            </a:r>
            <a:r>
              <a:rPr lang="vi-VN" sz="2800" smtClean="0">
                <a:solidFill>
                  <a:srgbClr val="0000CC"/>
                </a:solidFill>
                <a:latin typeface="Times New Roman" pitchFamily="18" charset="0"/>
                <a:cs typeface="Times New Roman" pitchFamily="18" charset="0"/>
              </a:rPr>
              <a:t>NST </a:t>
            </a:r>
            <a:r>
              <a:rPr lang="vi-VN" sz="2800">
                <a:solidFill>
                  <a:srgbClr val="0000CC"/>
                </a:solidFill>
                <a:latin typeface="Times New Roman" pitchFamily="18" charset="0"/>
                <a:cs typeface="Times New Roman" pitchFamily="18" charset="0"/>
              </a:rPr>
              <a:t>trong tế bào sinh dưỡng của cơ thể bố mẹ</a:t>
            </a:r>
            <a:r>
              <a:rPr lang="vi-VN" sz="2800" smtClean="0">
                <a:solidFill>
                  <a:srgbClr val="0000CC"/>
                </a:solidFill>
                <a:latin typeface="Times New Roman" pitchFamily="18" charset="0"/>
                <a:cs typeface="Times New Roman" pitchFamily="18" charset="0"/>
              </a:rPr>
              <a:t>.</a:t>
            </a:r>
            <a:endParaRPr lang="en-US" sz="2800">
              <a:solidFill>
                <a:srgbClr val="0000CC"/>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46" y="1201002"/>
            <a:ext cx="7028597" cy="543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27546" y="144303"/>
            <a:ext cx="11532357" cy="954107"/>
          </a:xfrm>
          <a:prstGeom prst="rect">
            <a:avLst/>
          </a:prstGeom>
        </p:spPr>
        <p:txBody>
          <a:bodyPr wrap="square">
            <a:spAutoFit/>
          </a:bodyPr>
          <a:lstStyle/>
          <a:p>
            <a:pPr algn="just">
              <a:spcBef>
                <a:spcPts val="600"/>
              </a:spcBef>
            </a:pPr>
            <a:r>
              <a:rPr lang="vi-VN" sz="2800" b="1" smtClean="0">
                <a:latin typeface="Times New Roman" pitchFamily="18" charset="0"/>
                <a:cs typeface="Times New Roman" pitchFamily="18" charset="0"/>
              </a:rPr>
              <a:t>3</a:t>
            </a:r>
            <a:r>
              <a:rPr lang="vi-VN" sz="2800" b="1">
                <a:latin typeface="Times New Roman" pitchFamily="18" charset="0"/>
                <a:cs typeface="Times New Roman" pitchFamily="18" charset="0"/>
              </a:rPr>
              <a:t>. </a:t>
            </a:r>
            <a:r>
              <a:rPr lang="en-US" sz="2800">
                <a:latin typeface="Times New Roman" pitchFamily="18" charset="0"/>
                <a:cs typeface="Times New Roman" pitchFamily="18" charset="0"/>
              </a:rPr>
              <a:t>Quan sát hình 14.5 và cho biết sự thụ tinh là gì. Hợp tử có bộ nhiễm sắc thề như thế nào so v</a:t>
            </a:r>
            <a:r>
              <a:rPr lang="vi-VN" sz="2800">
                <a:latin typeface="Times New Roman" pitchFamily="18" charset="0"/>
                <a:cs typeface="Times New Roman" pitchFamily="18" charset="0"/>
              </a:rPr>
              <a:t>ớ</a:t>
            </a:r>
            <a:r>
              <a:rPr lang="en-US" sz="2800">
                <a:latin typeface="Times New Roman" pitchFamily="18" charset="0"/>
                <a:cs typeface="Times New Roman" pitchFamily="18" charset="0"/>
              </a:rPr>
              <a:t>i các giao tử và tế bào sinh dưỡng của cơ thể bố mẹ</a:t>
            </a:r>
            <a:r>
              <a:rPr lang="en-US" sz="2800" smtClean="0">
                <a:latin typeface="Times New Roman" pitchFamily="18" charset="0"/>
                <a:cs typeface="Times New Roman" pitchFamily="18" charset="0"/>
              </a:rPr>
              <a:t>?</a:t>
            </a:r>
            <a:endParaRPr lang="vi-VN" sz="2800" smtClean="0">
              <a:latin typeface="Times New Roman" pitchFamily="18" charset="0"/>
              <a:cs typeface="Times New Roman" pitchFamily="18" charset="0"/>
            </a:endParaRPr>
          </a:p>
        </p:txBody>
      </p:sp>
    </p:spTree>
    <p:extLst>
      <p:ext uri="{BB962C8B-B14F-4D97-AF65-F5344CB8AC3E}">
        <p14:creationId xmlns:p14="http://schemas.microsoft.com/office/powerpoint/2010/main" val="3456829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199" y="363915"/>
            <a:ext cx="11498239" cy="5293757"/>
          </a:xfrm>
          <a:prstGeom prst="rect">
            <a:avLst/>
          </a:prstGeom>
        </p:spPr>
        <p:txBody>
          <a:bodyPr wrap="square">
            <a:spAutoFit/>
          </a:bodyPr>
          <a:lstStyle/>
          <a:p>
            <a:pPr algn="ctr">
              <a:spcBef>
                <a:spcPts val="1200"/>
              </a:spcBef>
              <a:spcAft>
                <a:spcPts val="600"/>
              </a:spcAft>
            </a:pPr>
            <a:r>
              <a:rPr lang="vi-VN" sz="4400" b="1">
                <a:solidFill>
                  <a:srgbClr val="FF0000"/>
                </a:solidFill>
                <a:latin typeface="Times New Roman" pitchFamily="18" charset="0"/>
                <a:cs typeface="Times New Roman" pitchFamily="18" charset="0"/>
              </a:rPr>
              <a:t>A. KHỞI ĐỘNG</a:t>
            </a:r>
            <a:endParaRPr lang="en-US" sz="4400">
              <a:solidFill>
                <a:srgbClr val="FF0000"/>
              </a:solidFill>
              <a:latin typeface="Times New Roman" pitchFamily="18" charset="0"/>
              <a:cs typeface="Times New Roman" pitchFamily="18" charset="0"/>
            </a:endParaRPr>
          </a:p>
          <a:p>
            <a:pPr algn="just">
              <a:spcBef>
                <a:spcPts val="1200"/>
              </a:spcBef>
              <a:spcAft>
                <a:spcPts val="600"/>
              </a:spcAft>
            </a:pPr>
            <a:r>
              <a:rPr lang="vi-VN" sz="4400" smtClean="0">
                <a:latin typeface="Times New Roman" pitchFamily="18" charset="0"/>
                <a:cs typeface="Times New Roman" pitchFamily="18" charset="0"/>
              </a:rPr>
              <a:t>- </a:t>
            </a:r>
            <a:r>
              <a:rPr lang="en-US" sz="4400">
                <a:latin typeface="Times New Roman" pitchFamily="18" charset="0"/>
                <a:cs typeface="Times New Roman" pitchFamily="18" charset="0"/>
              </a:rPr>
              <a:t>Trong</a:t>
            </a:r>
            <a:r>
              <a:rPr lang="vi-VN" sz="4400">
                <a:latin typeface="Times New Roman" pitchFamily="18" charset="0"/>
                <a:cs typeface="Times New Roman" pitchFamily="18" charset="0"/>
              </a:rPr>
              <a:t> thực tiễn</a:t>
            </a:r>
            <a:r>
              <a:rPr lang="en-US" sz="4400">
                <a:latin typeface="Times New Roman" pitchFamily="18" charset="0"/>
                <a:cs typeface="Times New Roman" pitchFamily="18" charset="0"/>
              </a:rPr>
              <a:t>: </a:t>
            </a:r>
            <a:r>
              <a:rPr lang="en-US" sz="4400" i="1">
                <a:latin typeface="Times New Roman" pitchFamily="18" charset="0"/>
                <a:cs typeface="Times New Roman" pitchFamily="18" charset="0"/>
              </a:rPr>
              <a:t>Con cái sinh ra bằng sinh sản hữu t</a:t>
            </a:r>
            <a:r>
              <a:rPr lang="vi-VN" sz="4400" i="1">
                <a:latin typeface="Times New Roman" pitchFamily="18" charset="0"/>
                <a:cs typeface="Times New Roman" pitchFamily="18" charset="0"/>
              </a:rPr>
              <a:t>í</a:t>
            </a:r>
            <a:r>
              <a:rPr lang="en-US" sz="4400" i="1">
                <a:latin typeface="Times New Roman" pitchFamily="18" charset="0"/>
                <a:cs typeface="Times New Roman" pitchFamily="18" charset="0"/>
              </a:rPr>
              <a:t>nh sẽ giống b</a:t>
            </a:r>
            <a:r>
              <a:rPr lang="vi-VN" sz="4400" i="1">
                <a:latin typeface="Times New Roman" pitchFamily="18" charset="0"/>
                <a:cs typeface="Times New Roman" pitchFamily="18" charset="0"/>
              </a:rPr>
              <a:t>ố</a:t>
            </a:r>
            <a:r>
              <a:rPr lang="en-US" sz="4400" i="1">
                <a:latin typeface="Times New Roman" pitchFamily="18" charset="0"/>
                <a:cs typeface="Times New Roman" pitchFamily="18" charset="0"/>
              </a:rPr>
              <a:t> mẹ phần lớn các t</a:t>
            </a:r>
            <a:r>
              <a:rPr lang="vi-VN" sz="4400" i="1">
                <a:latin typeface="Times New Roman" pitchFamily="18" charset="0"/>
                <a:cs typeface="Times New Roman" pitchFamily="18" charset="0"/>
              </a:rPr>
              <a:t>í</a:t>
            </a:r>
            <a:r>
              <a:rPr lang="en-US" sz="4400" i="1">
                <a:latin typeface="Times New Roman" pitchFamily="18" charset="0"/>
                <a:cs typeface="Times New Roman" pitchFamily="18" charset="0"/>
              </a:rPr>
              <a:t>nh trạng, tuy nhiên, vẫn có những đặc điểm kh</a:t>
            </a:r>
            <a:r>
              <a:rPr lang="vi-VN" sz="4400" i="1">
                <a:latin typeface="Times New Roman" pitchFamily="18" charset="0"/>
                <a:cs typeface="Times New Roman" pitchFamily="18" charset="0"/>
              </a:rPr>
              <a:t>á</a:t>
            </a:r>
            <a:r>
              <a:rPr lang="en-US" sz="4400" i="1">
                <a:latin typeface="Times New Roman" pitchFamily="18" charset="0"/>
                <a:cs typeface="Times New Roman" pitchFamily="18" charset="0"/>
              </a:rPr>
              <a:t>c với bố, mẹ. Em hãy giải thích hiện tượng trên.</a:t>
            </a:r>
            <a:endParaRPr lang="en-US" sz="4400">
              <a:latin typeface="Times New Roman" pitchFamily="18" charset="0"/>
              <a:cs typeface="Times New Roman" pitchFamily="18" charset="0"/>
            </a:endParaRPr>
          </a:p>
          <a:p>
            <a:pPr algn="just">
              <a:spcBef>
                <a:spcPts val="1200"/>
              </a:spcBef>
              <a:spcAft>
                <a:spcPts val="600"/>
              </a:spcAft>
            </a:pPr>
            <a:r>
              <a:rPr lang="vi-VN" sz="4400">
                <a:latin typeface="Times New Roman" pitchFamily="18" charset="0"/>
                <a:cs typeface="Times New Roman" pitchFamily="18" charset="0"/>
              </a:rPr>
              <a:t>- N</a:t>
            </a:r>
            <a:r>
              <a:rPr lang="en-US" sz="4400">
                <a:latin typeface="Times New Roman" pitchFamily="18" charset="0"/>
                <a:cs typeface="Times New Roman" pitchFamily="18" charset="0"/>
              </a:rPr>
              <a:t>êu những câu hỏi thắc mắc về quá trình giảm phân và thụ tinh ở sinh vật?</a:t>
            </a:r>
          </a:p>
        </p:txBody>
      </p:sp>
    </p:spTree>
    <p:extLst>
      <p:ext uri="{BB962C8B-B14F-4D97-AF65-F5344CB8AC3E}">
        <p14:creationId xmlns:p14="http://schemas.microsoft.com/office/powerpoint/2010/main" val="3212187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290" y="24460"/>
            <a:ext cx="11494614" cy="6709529"/>
          </a:xfrm>
          <a:prstGeom prst="rect">
            <a:avLst/>
          </a:prstGeom>
        </p:spPr>
        <p:txBody>
          <a:bodyPr wrap="square">
            <a:spAutoFit/>
          </a:bodyPr>
          <a:lstStyle/>
          <a:p>
            <a:pPr algn="just">
              <a:spcBef>
                <a:spcPts val="600"/>
              </a:spcBef>
              <a:spcAft>
                <a:spcPts val="600"/>
              </a:spcAft>
            </a:pPr>
            <a:r>
              <a:rPr lang="vi-VN" sz="2400" b="1" smtClean="0">
                <a:latin typeface="Times New Roman" pitchFamily="18" charset="0"/>
                <a:cs typeface="Times New Roman" pitchFamily="18" charset="0"/>
              </a:rPr>
              <a:t>3</a:t>
            </a:r>
            <a:r>
              <a:rPr lang="vi-VN" sz="2400" b="1" smtClean="0">
                <a:latin typeface="Times New Roman" pitchFamily="18" charset="0"/>
                <a:cs typeface="Times New Roman" pitchFamily="18" charset="0"/>
              </a:rPr>
              <a:t>. </a:t>
            </a:r>
            <a:r>
              <a:rPr lang="en-US" sz="2400">
                <a:latin typeface="Times New Roman" pitchFamily="18" charset="0"/>
                <a:cs typeface="Times New Roman" pitchFamily="18" charset="0"/>
              </a:rPr>
              <a:t>Quan sát hình 14.5 và cho biết sự thụ tinh là gì. Hợp tử có bộ nhiễm sắc thề như thế nào so v</a:t>
            </a:r>
            <a:r>
              <a:rPr lang="vi-VN" sz="2400">
                <a:latin typeface="Times New Roman" pitchFamily="18" charset="0"/>
                <a:cs typeface="Times New Roman" pitchFamily="18" charset="0"/>
              </a:rPr>
              <a:t>ớ</a:t>
            </a:r>
            <a:r>
              <a:rPr lang="en-US" sz="2400">
                <a:latin typeface="Times New Roman" pitchFamily="18" charset="0"/>
                <a:cs typeface="Times New Roman" pitchFamily="18" charset="0"/>
              </a:rPr>
              <a:t>i các giao tử và tế bào sinh dưỡng của cơ thể bố mẹ</a:t>
            </a:r>
            <a:r>
              <a:rPr lang="en-US" sz="2400" smtClean="0">
                <a:latin typeface="Times New Roman" pitchFamily="18" charset="0"/>
                <a:cs typeface="Times New Roman" pitchFamily="18" charset="0"/>
              </a:rPr>
              <a:t>?</a:t>
            </a:r>
            <a:endParaRPr lang="vi-VN" sz="2400" smtClean="0">
              <a:latin typeface="Times New Roman" pitchFamily="18" charset="0"/>
              <a:cs typeface="Times New Roman" pitchFamily="18" charset="0"/>
            </a:endParaRPr>
          </a:p>
          <a:p>
            <a:pPr>
              <a:spcBef>
                <a:spcPts val="600"/>
              </a:spcBef>
              <a:spcAft>
                <a:spcPts val="600"/>
              </a:spcAft>
            </a:pPr>
            <a:r>
              <a:rPr lang="en-US" sz="2400">
                <a:solidFill>
                  <a:srgbClr val="0000CC"/>
                </a:solidFill>
                <a:latin typeface="Times New Roman" pitchFamily="18" charset="0"/>
                <a:cs typeface="Times New Roman" pitchFamily="18" charset="0"/>
              </a:rPr>
              <a:t>- Khái niệm thụ tinh: Thụ tinh là quá trình giao tử đực đơn bội (n) kết hợp giao tử cái đơn bội (n) tạo nên hợp tử lưỡng bội (2n).</a:t>
            </a:r>
          </a:p>
          <a:p>
            <a:pPr>
              <a:spcBef>
                <a:spcPts val="600"/>
              </a:spcBef>
              <a:spcAft>
                <a:spcPts val="600"/>
              </a:spcAft>
            </a:pPr>
            <a:r>
              <a:rPr lang="vi-VN" sz="2400">
                <a:solidFill>
                  <a:srgbClr val="0000CC"/>
                </a:solidFill>
                <a:latin typeface="Times New Roman" pitchFamily="18" charset="0"/>
                <a:cs typeface="Times New Roman" pitchFamily="18" charset="0"/>
              </a:rPr>
              <a:t>- Về mặt số lượng nhiễm sắc thể, hợp tử có bộ nhiễm sắc thể lưỡng bội (2n) gấp đôi bộ nhiễm sắc thể đơn bội (n) trong các giao tử và giống bộ nhiễm sắc thể trong tế bào sinh dưỡng của cơ thể bố mẹ.</a:t>
            </a:r>
            <a:endParaRPr lang="en-US" sz="2400">
              <a:solidFill>
                <a:srgbClr val="0000CC"/>
              </a:solidFill>
              <a:latin typeface="Times New Roman" pitchFamily="18" charset="0"/>
              <a:cs typeface="Times New Roman" pitchFamily="18" charset="0"/>
            </a:endParaRPr>
          </a:p>
          <a:p>
            <a:pPr algn="just">
              <a:spcBef>
                <a:spcPts val="600"/>
              </a:spcBef>
              <a:spcAft>
                <a:spcPts val="600"/>
              </a:spcAft>
            </a:pPr>
            <a:r>
              <a:rPr lang="vi-VN" sz="2400" b="1">
                <a:latin typeface="Times New Roman" pitchFamily="18" charset="0"/>
                <a:cs typeface="Times New Roman" pitchFamily="18" charset="0"/>
              </a:rPr>
              <a:t>4</a:t>
            </a:r>
            <a:r>
              <a:rPr lang="vi-VN" sz="2400" b="1" smtClean="0">
                <a:latin typeface="Times New Roman" pitchFamily="18" charset="0"/>
                <a:cs typeface="Times New Roman" pitchFamily="18" charset="0"/>
              </a:rPr>
              <a:t>. </a:t>
            </a:r>
            <a:r>
              <a:rPr lang="vi-VN" sz="2400">
                <a:latin typeface="Times New Roman" pitchFamily="18" charset="0"/>
                <a:cs typeface="Times New Roman" pitchFamily="18" charset="0"/>
              </a:rPr>
              <a:t>Cho biết vì sao bộ NST 2n đặc trưng của loài được duy trì ổn định qua các thế hệ cơ thể ở sinh vật sinh sản hữu tính</a:t>
            </a:r>
            <a:r>
              <a:rPr lang="vi-VN" sz="2400" smtClean="0">
                <a:latin typeface="Times New Roman" pitchFamily="18" charset="0"/>
                <a:cs typeface="Times New Roman" pitchFamily="18" charset="0"/>
              </a:rPr>
              <a:t>.</a:t>
            </a:r>
          </a:p>
          <a:p>
            <a:pPr>
              <a:spcBef>
                <a:spcPts val="600"/>
              </a:spcBef>
              <a:spcAft>
                <a:spcPts val="600"/>
              </a:spcAft>
            </a:pPr>
            <a:r>
              <a:rPr lang="en-US" sz="2400">
                <a:solidFill>
                  <a:srgbClr val="0000CC"/>
                </a:solidFill>
                <a:latin typeface="Times New Roman" pitchFamily="18" charset="0"/>
                <a:cs typeface="Times New Roman" pitchFamily="18" charset="0"/>
              </a:rPr>
              <a:t>Ở những loài sinh sản hữu tính, bộ NST đặc trưng của loài lại được duy trì ổn định qua các thế hệ cơ thể là nhờ sự phối hợp của các quá trình giảm phân, thụ tinh</a:t>
            </a:r>
            <a:r>
              <a:rPr lang="vi-VN" sz="2400">
                <a:solidFill>
                  <a:srgbClr val="0000CC"/>
                </a:solidFill>
                <a:latin typeface="Times New Roman" pitchFamily="18" charset="0"/>
                <a:cs typeface="Times New Roman" pitchFamily="18" charset="0"/>
              </a:rPr>
              <a:t> và </a:t>
            </a:r>
            <a:r>
              <a:rPr lang="en-US" sz="2400">
                <a:solidFill>
                  <a:srgbClr val="0000CC"/>
                </a:solidFill>
                <a:latin typeface="Times New Roman" pitchFamily="18" charset="0"/>
                <a:cs typeface="Times New Roman" pitchFamily="18" charset="0"/>
              </a:rPr>
              <a:t>nguyên phân:</a:t>
            </a:r>
          </a:p>
          <a:p>
            <a:pPr>
              <a:spcBef>
                <a:spcPts val="600"/>
              </a:spcBef>
              <a:spcAft>
                <a:spcPts val="600"/>
              </a:spcAft>
            </a:pPr>
            <a:r>
              <a:rPr lang="en-US" sz="2400">
                <a:solidFill>
                  <a:srgbClr val="0000CC"/>
                </a:solidFill>
                <a:latin typeface="Times New Roman" pitchFamily="18" charset="0"/>
                <a:cs typeface="Times New Roman" pitchFamily="18" charset="0"/>
              </a:rPr>
              <a:t>+ Nhờ giảm phân, giao tử được tạo thành mang bộ NST đơn bội (n NST).</a:t>
            </a:r>
          </a:p>
          <a:p>
            <a:pPr>
              <a:spcBef>
                <a:spcPts val="600"/>
              </a:spcBef>
              <a:spcAft>
                <a:spcPts val="600"/>
              </a:spcAft>
            </a:pPr>
            <a:r>
              <a:rPr lang="en-US" sz="2400">
                <a:solidFill>
                  <a:srgbClr val="0000CC"/>
                </a:solidFill>
                <a:latin typeface="Times New Roman" pitchFamily="18" charset="0"/>
                <a:cs typeface="Times New Roman" pitchFamily="18" charset="0"/>
              </a:rPr>
              <a:t>+ Qua thụ tinh, bộ NST lưỡng bội (2n NST) được phục hồi.</a:t>
            </a:r>
          </a:p>
          <a:p>
            <a:pPr>
              <a:spcBef>
                <a:spcPts val="600"/>
              </a:spcBef>
              <a:spcAft>
                <a:spcPts val="600"/>
              </a:spcAft>
            </a:pPr>
            <a:r>
              <a:rPr lang="en-US" sz="2400">
                <a:solidFill>
                  <a:srgbClr val="0000CC"/>
                </a:solidFill>
                <a:latin typeface="Times New Roman" pitchFamily="18" charset="0"/>
                <a:cs typeface="Times New Roman" pitchFamily="18" charset="0"/>
              </a:rPr>
              <a:t>+ Nhờ nguyên phân, bộ NST trong tất cả các tế bào của cơ thể mới giống như bộ NST trong hợp tử (2n NST</a:t>
            </a:r>
            <a:r>
              <a:rPr lang="en-US" sz="2400" smtClean="0">
                <a:solidFill>
                  <a:srgbClr val="0000CC"/>
                </a:solidFill>
                <a:latin typeface="Times New Roman" pitchFamily="18" charset="0"/>
                <a:cs typeface="Times New Roman" pitchFamily="18" charset="0"/>
              </a:rPr>
              <a:t>).</a:t>
            </a:r>
            <a:endParaRPr lang="en-US" sz="240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858914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44454" y="83569"/>
            <a:ext cx="2320119" cy="4350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smtClean="0">
                <a:solidFill>
                  <a:srgbClr val="0000CC"/>
                </a:solidFill>
              </a:rPr>
              <a:t>KẾT LUẬN</a:t>
            </a:r>
            <a:endParaRPr lang="en-US" sz="2400" b="1">
              <a:solidFill>
                <a:srgbClr val="0000CC"/>
              </a:solidFill>
            </a:endParaRPr>
          </a:p>
        </p:txBody>
      </p:sp>
      <mc:AlternateContent xmlns:mc="http://schemas.openxmlformats.org/markup-compatibility/2006">
        <mc:Choice xmlns:a14="http://schemas.microsoft.com/office/drawing/2010/main" Requires="a14">
          <p:sp>
            <p:nvSpPr>
              <p:cNvPr id="5" name="Rectangle 4"/>
              <p:cNvSpPr/>
              <p:nvPr/>
            </p:nvSpPr>
            <p:spPr>
              <a:xfrm>
                <a:off x="382137" y="450372"/>
                <a:ext cx="11586950" cy="6273769"/>
              </a:xfrm>
              <a:prstGeom prst="rect">
                <a:avLst/>
              </a:prstGeom>
            </p:spPr>
            <p:txBody>
              <a:bodyPr wrap="square">
                <a:spAutoFit/>
              </a:bodyPr>
              <a:lstStyle/>
              <a:p>
                <a:r>
                  <a:rPr lang="en-US" sz="2400" b="1">
                    <a:latin typeface="Times New Roman" pitchFamily="18" charset="0"/>
                    <a:cs typeface="Times New Roman" pitchFamily="18" charset="0"/>
                  </a:rPr>
                  <a:t>2</a:t>
                </a:r>
                <a:r>
                  <a:rPr lang="vi-VN" sz="2400" b="1">
                    <a:latin typeface="Times New Roman" pitchFamily="18" charset="0"/>
                    <a:cs typeface="Times New Roman" pitchFamily="18" charset="0"/>
                  </a:rPr>
                  <a:t>. Sự </a:t>
                </a:r>
                <a:r>
                  <a:rPr lang="en-US" sz="2400" b="1">
                    <a:latin typeface="Times New Roman" pitchFamily="18" charset="0"/>
                    <a:cs typeface="Times New Roman" pitchFamily="18" charset="0"/>
                  </a:rPr>
                  <a:t>ph</a:t>
                </a:r>
                <a:r>
                  <a:rPr lang="vi-VN" sz="2400" b="1">
                    <a:latin typeface="Times New Roman" pitchFamily="18" charset="0"/>
                    <a:cs typeface="Times New Roman" pitchFamily="18" charset="0"/>
                  </a:rPr>
                  <a:t>át sinh giao tử và </a:t>
                </a:r>
                <a:r>
                  <a:rPr lang="en-US" sz="2400" b="1">
                    <a:latin typeface="Times New Roman" pitchFamily="18" charset="0"/>
                    <a:cs typeface="Times New Roman" pitchFamily="18" charset="0"/>
                  </a:rPr>
                  <a:t>thụ tinh </a:t>
                </a:r>
                <a:endParaRPr lang="en-US" sz="2400">
                  <a:latin typeface="Times New Roman" pitchFamily="18" charset="0"/>
                  <a:cs typeface="Times New Roman" pitchFamily="18" charset="0"/>
                </a:endParaRPr>
              </a:p>
              <a:p>
                <a:r>
                  <a:rPr lang="vi-VN" sz="2400" b="1" i="1">
                    <a:latin typeface="Times New Roman" pitchFamily="18" charset="0"/>
                    <a:cs typeface="Times New Roman" pitchFamily="18" charset="0"/>
                  </a:rPr>
                  <a:t>a) Sự </a:t>
                </a:r>
                <a:r>
                  <a:rPr lang="en-US" sz="2400" b="1" i="1">
                    <a:latin typeface="Times New Roman" pitchFamily="18" charset="0"/>
                    <a:cs typeface="Times New Roman" pitchFamily="18" charset="0"/>
                  </a:rPr>
                  <a:t>ph</a:t>
                </a:r>
                <a:r>
                  <a:rPr lang="vi-VN" sz="2400" b="1" i="1">
                    <a:latin typeface="Times New Roman" pitchFamily="18" charset="0"/>
                    <a:cs typeface="Times New Roman" pitchFamily="18" charset="0"/>
                  </a:rPr>
                  <a:t>át sinh giao tử </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Ở động vật:</a:t>
                </a:r>
              </a:p>
              <a:p>
                <a:r>
                  <a:rPr lang="en-US" sz="2400">
                    <a:latin typeface="Times New Roman" pitchFamily="18" charset="0"/>
                    <a:cs typeface="Times New Roman" pitchFamily="18" charset="0"/>
                  </a:rPr>
                  <a:t>+ Con đực: 1</a:t>
                </a:r>
                <a:r>
                  <a:rPr lang="vi-VN" sz="2400">
                    <a:latin typeface="Times New Roman" pitchFamily="18" charset="0"/>
                    <a:cs typeface="Times New Roman" pitchFamily="18" charset="0"/>
                  </a:rPr>
                  <a:t> tinh bào bậc 1 (2n) </a:t>
                </a:r>
                <a14:m>
                  <m:oMath xmlns:m="http://schemas.openxmlformats.org/officeDocument/2006/math">
                    <m:box>
                      <m:boxPr>
                        <m:ctrlPr>
                          <a:rPr lang="en-US" sz="2400" i="1"/>
                        </m:ctrlPr>
                      </m:boxPr>
                      <m:e>
                        <m:r>
                          <a:rPr lang="vi-VN" sz="2400" i="1"/>
                          <m:t>  </m:t>
                        </m:r>
                        <m:groupChr>
                          <m:groupChrPr>
                            <m:chr m:val="→"/>
                            <m:vertJc m:val="bot"/>
                            <m:ctrlPr>
                              <a:rPr lang="en-US" sz="2400" i="1"/>
                            </m:ctrlPr>
                          </m:groupChrPr>
                          <m:e>
                            <m:r>
                              <a:rPr lang="vi-VN" sz="2400" i="1"/>
                              <m:t>𝐺𝑃</m:t>
                            </m:r>
                          </m:e>
                        </m:groupChr>
                        <m:r>
                          <a:rPr lang="vi-VN" sz="2400" i="1"/>
                          <m:t>  </m:t>
                        </m:r>
                      </m:e>
                    </m:box>
                    <m:r>
                      <a:rPr lang="vi-VN" sz="2400" i="1"/>
                      <m:t> </m:t>
                    </m:r>
                  </m:oMath>
                </a14:m>
                <a:r>
                  <a:rPr lang="en-US" sz="2400">
                    <a:latin typeface="Times New Roman" pitchFamily="18" charset="0"/>
                    <a:cs typeface="Times New Roman" pitchFamily="18" charset="0"/>
                  </a:rPr>
                  <a:t>4 tinh trùng</a:t>
                </a:r>
                <a:r>
                  <a:rPr lang="vi-VN" sz="2400">
                    <a:latin typeface="Times New Roman" pitchFamily="18" charset="0"/>
                    <a:cs typeface="Times New Roman" pitchFamily="18" charset="0"/>
                  </a:rPr>
                  <a:t> (n)</a:t>
                </a:r>
                <a:r>
                  <a:rPr lang="en-US" sz="2400">
                    <a:latin typeface="Times New Roman" pitchFamily="18" charset="0"/>
                    <a:cs typeface="Times New Roman" pitchFamily="18" charset="0"/>
                  </a:rPr>
                  <a:t>.</a:t>
                </a:r>
              </a:p>
              <a:p>
                <a:r>
                  <a:rPr lang="en-US" sz="2400">
                    <a:latin typeface="Times New Roman" pitchFamily="18" charset="0"/>
                    <a:cs typeface="Times New Roman" pitchFamily="18" charset="0"/>
                  </a:rPr>
                  <a:t>+ Con cái: 1</a:t>
                </a:r>
                <a:r>
                  <a:rPr lang="vi-VN" sz="2400">
                    <a:latin typeface="Times New Roman" pitchFamily="18" charset="0"/>
                    <a:cs typeface="Times New Roman" pitchFamily="18" charset="0"/>
                  </a:rPr>
                  <a:t> tinh bào bậc 1 (2n) </a:t>
                </a:r>
                <a14:m>
                  <m:oMath xmlns:m="http://schemas.openxmlformats.org/officeDocument/2006/math">
                    <m:box>
                      <m:boxPr>
                        <m:ctrlPr>
                          <a:rPr lang="en-US" sz="2400" i="1"/>
                        </m:ctrlPr>
                      </m:boxPr>
                      <m:e>
                        <m:r>
                          <a:rPr lang="vi-VN" sz="2400" i="1"/>
                          <m:t>  </m:t>
                        </m:r>
                        <m:groupChr>
                          <m:groupChrPr>
                            <m:chr m:val="→"/>
                            <m:vertJc m:val="bot"/>
                            <m:ctrlPr>
                              <a:rPr lang="en-US" sz="2400" i="1"/>
                            </m:ctrlPr>
                          </m:groupChrPr>
                          <m:e>
                            <m:r>
                              <a:rPr lang="vi-VN" sz="2400" i="1"/>
                              <m:t>𝐺𝑃</m:t>
                            </m:r>
                          </m:e>
                        </m:groupChr>
                        <m:r>
                          <a:rPr lang="vi-VN" sz="2400" i="1"/>
                          <m:t>  </m:t>
                        </m:r>
                      </m:e>
                    </m:box>
                    <m:r>
                      <a:rPr lang="vi-VN" sz="2400" i="1"/>
                      <m:t> 1 </m:t>
                    </m:r>
                  </m:oMath>
                </a14:m>
                <a:r>
                  <a:rPr lang="en-US" sz="2400">
                    <a:latin typeface="Times New Roman" pitchFamily="18" charset="0"/>
                    <a:cs typeface="Times New Roman" pitchFamily="18" charset="0"/>
                  </a:rPr>
                  <a:t>tr</a:t>
                </a:r>
                <a:r>
                  <a:rPr lang="vi-VN" sz="2400">
                    <a:latin typeface="Times New Roman" pitchFamily="18" charset="0"/>
                    <a:cs typeface="Times New Roman" pitchFamily="18" charset="0"/>
                  </a:rPr>
                  <a:t>ứng (</a:t>
                </a:r>
                <a:r>
                  <a:rPr lang="en-US" sz="2400">
                    <a:latin typeface="Times New Roman" pitchFamily="18" charset="0"/>
                    <a:cs typeface="Times New Roman" pitchFamily="18" charset="0"/>
                  </a:rPr>
                  <a:t>tế bào lớn có khả năng thụ tinh</a:t>
                </a:r>
                <a:r>
                  <a:rPr lang="vi-VN" sz="2400">
                    <a:latin typeface="Times New Roman" pitchFamily="18" charset="0"/>
                    <a:cs typeface="Times New Roman" pitchFamily="18" charset="0"/>
                  </a:rPr>
                  <a:t>)</a:t>
                </a:r>
                <a:r>
                  <a:rPr lang="en-US" sz="2400">
                    <a:latin typeface="Times New Roman" pitchFamily="18" charset="0"/>
                    <a:cs typeface="Times New Roman" pitchFamily="18" charset="0"/>
                  </a:rPr>
                  <a:t> và 3 th</a:t>
                </a:r>
                <a:r>
                  <a:rPr lang="vi-VN" sz="2400">
                    <a:latin typeface="Times New Roman" pitchFamily="18" charset="0"/>
                    <a:cs typeface="Times New Roman" pitchFamily="18" charset="0"/>
                  </a:rPr>
                  <a:t>ể cực (</a:t>
                </a:r>
                <a:r>
                  <a:rPr lang="en-US" sz="2400">
                    <a:latin typeface="Times New Roman" pitchFamily="18" charset="0"/>
                    <a:cs typeface="Times New Roman" pitchFamily="18" charset="0"/>
                  </a:rPr>
                  <a:t>tế bào nhỏ bị tiêu biến</a:t>
                </a:r>
                <a:r>
                  <a:rPr lang="vi-VN" sz="2400">
                    <a:latin typeface="Times New Roman" pitchFamily="18" charset="0"/>
                    <a:cs typeface="Times New Roman" pitchFamily="18" charset="0"/>
                  </a:rPr>
                  <a:t>)</a:t>
                </a:r>
                <a:r>
                  <a:rPr lang="en-US" sz="2400">
                    <a:latin typeface="Times New Roman" pitchFamily="18" charset="0"/>
                    <a:cs typeface="Times New Roman" pitchFamily="18" charset="0"/>
                  </a:rPr>
                  <a:t>.</a:t>
                </a:r>
              </a:p>
              <a:p>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Ở thực vật: 4 tế bào con tiếp tục phân bào để tạo thành hạt phấn hay túi phôi. </a:t>
                </a:r>
              </a:p>
              <a:p>
                <a:r>
                  <a:rPr lang="vi-VN" sz="2400" b="1" i="1">
                    <a:latin typeface="Times New Roman" pitchFamily="18" charset="0"/>
                    <a:cs typeface="Times New Roman" pitchFamily="18" charset="0"/>
                  </a:rPr>
                  <a:t>b) Sự </a:t>
                </a:r>
                <a:r>
                  <a:rPr lang="en-US" sz="2400" b="1" i="1">
                    <a:latin typeface="Times New Roman" pitchFamily="18" charset="0"/>
                    <a:cs typeface="Times New Roman" pitchFamily="18" charset="0"/>
                  </a:rPr>
                  <a:t>thụ tinh</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Thụ tinh là sự kết hợp giữa một giao t</a:t>
                </a:r>
                <a:r>
                  <a:rPr lang="vi-VN" sz="2400">
                    <a:latin typeface="Times New Roman" pitchFamily="18" charset="0"/>
                    <a:cs typeface="Times New Roman" pitchFamily="18" charset="0"/>
                  </a:rPr>
                  <a:t>ử</a:t>
                </a:r>
                <a:r>
                  <a:rPr lang="en-US" sz="2400">
                    <a:latin typeface="Times New Roman" pitchFamily="18" charset="0"/>
                    <a:cs typeface="Times New Roman" pitchFamily="18" charset="0"/>
                  </a:rPr>
                  <a:t> đực với một giao tử cái tạo thành hợp tử.</a:t>
                </a:r>
              </a:p>
              <a:p>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Sơ đồ </a:t>
                </a:r>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Trứng (n) × tinh trùng (n) → Hợp tử (2n).</a:t>
                </a:r>
              </a:p>
              <a:p>
                <a:r>
                  <a:rPr lang="vi-VN" sz="2400" b="1" i="1">
                    <a:latin typeface="Times New Roman" pitchFamily="18" charset="0"/>
                    <a:cs typeface="Times New Roman" pitchFamily="18" charset="0"/>
                  </a:rPr>
                  <a:t>c)</a:t>
                </a:r>
                <a:r>
                  <a:rPr lang="vi-VN" sz="2400">
                    <a:latin typeface="Times New Roman" pitchFamily="18" charset="0"/>
                    <a:cs typeface="Times New Roman" pitchFamily="18" charset="0"/>
                  </a:rPr>
                  <a:t> </a:t>
                </a:r>
                <a:r>
                  <a:rPr lang="en-US" sz="2400" b="1" i="1">
                    <a:latin typeface="Times New Roman" pitchFamily="18" charset="0"/>
                    <a:cs typeface="Times New Roman" pitchFamily="18" charset="0"/>
                  </a:rPr>
                  <a:t>Cơ chế sinh sản hữu tính c</a:t>
                </a:r>
                <a:r>
                  <a:rPr lang="vi-VN" sz="2400" b="1" i="1">
                    <a:latin typeface="Times New Roman" pitchFamily="18" charset="0"/>
                    <a:cs typeface="Times New Roman" pitchFamily="18" charset="0"/>
                  </a:rPr>
                  <a:t>ủ</a:t>
                </a:r>
                <a:r>
                  <a:rPr lang="en-US" sz="2400" b="1" i="1">
                    <a:latin typeface="Times New Roman" pitchFamily="18" charset="0"/>
                    <a:cs typeface="Times New Roman" pitchFamily="18" charset="0"/>
                  </a:rPr>
                  <a:t>a động vật</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Sinh sản hữu tính là kiểu sinh sản tạo ra cá thể mới qua hình thành giao tử (quá trình giảm phân) và hợp nhất 2 loại giao tử đơn bội đực và cái (quá trình thụ tinh) để tạo ra hợp tử lưỡng bội, hợp tử phát triển cá thể mới thông qua quá trình nguyên phân.</a:t>
                </a:r>
              </a:p>
              <a:p>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Nguyên phân, giảm phân và thụ tinh góp phần duy trì bộ NST đặc trưng cho loài.</a:t>
                </a:r>
              </a:p>
              <a:p>
                <a:r>
                  <a:rPr lang="vi-VN" sz="2400">
                    <a:latin typeface="Times New Roman" pitchFamily="18" charset="0"/>
                    <a:cs typeface="Times New Roman" pitchFamily="18" charset="0"/>
                  </a:rPr>
                  <a:t>- Sinh sản hữu tính tạo ra các cá thể mới đa dạng về các đặc điểm di truyền.</a:t>
                </a:r>
                <a:endParaRPr lang="en-US" sz="2400">
                  <a:latin typeface="Times New Roman" pitchFamily="18" charset="0"/>
                  <a:cs typeface="Times New Roman"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382137" y="450372"/>
                <a:ext cx="11586950" cy="6273769"/>
              </a:xfrm>
              <a:prstGeom prst="rect">
                <a:avLst/>
              </a:prstGeom>
              <a:blipFill rotWithShape="1">
                <a:blip r:embed="rId2"/>
                <a:stretch>
                  <a:fillRect l="-842" t="-777" r="-1316" b="-1263"/>
                </a:stretch>
              </a:blipFill>
            </p:spPr>
            <p:txBody>
              <a:bodyPr/>
              <a:lstStyle/>
              <a:p>
                <a:r>
                  <a:rPr lang="en-US">
                    <a:noFill/>
                  </a:rPr>
                  <a:t> </a:t>
                </a:r>
              </a:p>
            </p:txBody>
          </p:sp>
        </mc:Fallback>
      </mc:AlternateContent>
    </p:spTree>
    <p:extLst>
      <p:ext uri="{BB962C8B-B14F-4D97-AF65-F5344CB8AC3E}">
        <p14:creationId xmlns:p14="http://schemas.microsoft.com/office/powerpoint/2010/main" val="3972697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922293" y="110865"/>
            <a:ext cx="2256430" cy="3804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smtClean="0">
                <a:solidFill>
                  <a:srgbClr val="FF0000"/>
                </a:solidFill>
              </a:rPr>
              <a:t>LUYỆN TẬP</a:t>
            </a:r>
            <a:endParaRPr lang="en-US" sz="2400" b="1">
              <a:solidFill>
                <a:srgbClr val="FF0000"/>
              </a:solidFill>
            </a:endParaRPr>
          </a:p>
        </p:txBody>
      </p:sp>
      <p:sp>
        <p:nvSpPr>
          <p:cNvPr id="5" name="Rectangle 4"/>
          <p:cNvSpPr/>
          <p:nvPr/>
        </p:nvSpPr>
        <p:spPr>
          <a:xfrm>
            <a:off x="509517" y="491320"/>
            <a:ext cx="11309444" cy="6032421"/>
          </a:xfrm>
          <a:prstGeom prst="rect">
            <a:avLst/>
          </a:prstGeom>
        </p:spPr>
        <p:txBody>
          <a:bodyPr wrap="square">
            <a:spAutoFit/>
          </a:bodyPr>
          <a:lstStyle/>
          <a:p>
            <a:pPr algn="just">
              <a:spcBef>
                <a:spcPts val="600"/>
              </a:spcBef>
              <a:spcAft>
                <a:spcPts val="600"/>
              </a:spcAft>
            </a:pPr>
            <a:r>
              <a:rPr lang="vi-VN" sz="2400" b="1">
                <a:latin typeface="Times New Roman" pitchFamily="18" charset="0"/>
                <a:cs typeface="Times New Roman" pitchFamily="18" charset="0"/>
              </a:rPr>
              <a:t>Câu 1.</a:t>
            </a:r>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Dựa vào hiểu biết của em về sự thụ tinh, hãy giải thích về nguồn gốc của các nhiêm sắc thể trong mồi cặp NST tương đồng trong tế bào của cơ thể sinh vật lưỡng bội.</a:t>
            </a:r>
          </a:p>
          <a:p>
            <a:pPr algn="just">
              <a:spcBef>
                <a:spcPts val="600"/>
              </a:spcBef>
              <a:spcAft>
                <a:spcPts val="600"/>
              </a:spcAft>
            </a:pPr>
            <a:r>
              <a:rPr lang="vi-VN" sz="2400" b="1">
                <a:latin typeface="Times New Roman" pitchFamily="18" charset="0"/>
                <a:cs typeface="Times New Roman" pitchFamily="18" charset="0"/>
              </a:rPr>
              <a:t>Câu 2.</a:t>
            </a:r>
            <a:r>
              <a:rPr lang="vi-VN" sz="2400">
                <a:latin typeface="Times New Roman" pitchFamily="18" charset="0"/>
                <a:cs typeface="Times New Roman" pitchFamily="18" charset="0"/>
              </a:rPr>
              <a:t> Nếu một cá thể sinh vật sinh sản hữu tính có bộ NST 2n = 4 được kí hiệu là AaBb thì có thể tạo ra mấy loại giao tử khác nhau về kí hiệu bộ nhiễm sắc thề? Sự thụ tinh có thể tạo ra bao nhiêu khả năng tổ hợp (kí hiệu khác nhau) của bộ NST ở thế hệ </a:t>
            </a:r>
            <a:r>
              <a:rPr lang="vi-VN" sz="2400">
                <a:latin typeface="Times New Roman" pitchFamily="18" charset="0"/>
                <a:cs typeface="Times New Roman" pitchFamily="18" charset="0"/>
              </a:rPr>
              <a:t>con</a:t>
            </a:r>
            <a:r>
              <a:rPr lang="vi-VN" sz="2400" smtClean="0">
                <a:latin typeface="Times New Roman" pitchFamily="18" charset="0"/>
                <a:cs typeface="Times New Roman" pitchFamily="18" charset="0"/>
              </a:rPr>
              <a:t>?</a:t>
            </a:r>
          </a:p>
          <a:p>
            <a:pPr algn="just">
              <a:spcBef>
                <a:spcPts val="600"/>
              </a:spcBef>
              <a:spcAft>
                <a:spcPts val="600"/>
              </a:spcAft>
            </a:pPr>
            <a:r>
              <a:rPr lang="en-US" sz="2400" b="1">
                <a:solidFill>
                  <a:srgbClr val="0000CC"/>
                </a:solidFill>
                <a:latin typeface="Times New Roman" pitchFamily="18" charset="0"/>
                <a:cs typeface="Times New Roman" pitchFamily="18" charset="0"/>
              </a:rPr>
              <a:t>Câu</a:t>
            </a:r>
            <a:r>
              <a:rPr lang="vi-VN" sz="2400" b="1">
                <a:solidFill>
                  <a:srgbClr val="0000CC"/>
                </a:solidFill>
                <a:latin typeface="Times New Roman" pitchFamily="18" charset="0"/>
                <a:cs typeface="Times New Roman" pitchFamily="18" charset="0"/>
              </a:rPr>
              <a:t> 1.</a:t>
            </a:r>
            <a:r>
              <a:rPr lang="vi-VN" sz="2400">
                <a:solidFill>
                  <a:srgbClr val="0000CC"/>
                </a:solidFill>
                <a:latin typeface="Times New Roman" pitchFamily="18" charset="0"/>
                <a:cs typeface="Times New Roman" pitchFamily="18" charset="0"/>
              </a:rPr>
              <a:t> </a:t>
            </a:r>
            <a:r>
              <a:rPr lang="en-US" sz="2400">
                <a:solidFill>
                  <a:srgbClr val="0000CC"/>
                </a:solidFill>
                <a:latin typeface="Times New Roman" pitchFamily="18" charset="0"/>
                <a:cs typeface="Times New Roman" pitchFamily="18" charset="0"/>
              </a:rPr>
              <a:t>Các NST trong cặp NST tương đồng của mỗi tế bào của cơ thể sinh vật lưỡng bội bao gồm 1 NST của bố (ở giao tử đực) và 1 NST của mẹ (ở giao tử cái)</a:t>
            </a:r>
            <a:r>
              <a:rPr lang="vi-VN" sz="2400">
                <a:solidFill>
                  <a:srgbClr val="0000CC"/>
                </a:solidFill>
                <a:latin typeface="Times New Roman" pitchFamily="18" charset="0"/>
                <a:cs typeface="Times New Roman" pitchFamily="18" charset="0"/>
              </a:rPr>
              <a:t>.</a:t>
            </a:r>
            <a:endParaRPr lang="en-US" sz="2400">
              <a:solidFill>
                <a:srgbClr val="0000CC"/>
              </a:solidFill>
              <a:latin typeface="Times New Roman" pitchFamily="18" charset="0"/>
              <a:cs typeface="Times New Roman" pitchFamily="18" charset="0"/>
            </a:endParaRPr>
          </a:p>
          <a:p>
            <a:pPr algn="just">
              <a:spcBef>
                <a:spcPts val="600"/>
              </a:spcBef>
              <a:spcAft>
                <a:spcPts val="600"/>
              </a:spcAft>
            </a:pPr>
            <a:r>
              <a:rPr lang="vi-VN" sz="2400" b="1">
                <a:solidFill>
                  <a:srgbClr val="0000CC"/>
                </a:solidFill>
                <a:latin typeface="Times New Roman" pitchFamily="18" charset="0"/>
                <a:cs typeface="Times New Roman" pitchFamily="18" charset="0"/>
              </a:rPr>
              <a:t>Câu 2. </a:t>
            </a:r>
            <a:endParaRPr lang="en-US" sz="2400">
              <a:solidFill>
                <a:srgbClr val="0000CC"/>
              </a:solidFill>
              <a:latin typeface="Times New Roman" pitchFamily="18" charset="0"/>
              <a:cs typeface="Times New Roman" pitchFamily="18" charset="0"/>
            </a:endParaRPr>
          </a:p>
          <a:p>
            <a:pPr algn="just">
              <a:spcBef>
                <a:spcPts val="600"/>
              </a:spcBef>
              <a:spcAft>
                <a:spcPts val="600"/>
              </a:spcAft>
            </a:pPr>
            <a:r>
              <a:rPr lang="en-US" sz="2400">
                <a:solidFill>
                  <a:srgbClr val="0000CC"/>
                </a:solidFill>
                <a:latin typeface="Times New Roman" pitchFamily="18" charset="0"/>
                <a:cs typeface="Times New Roman" pitchFamily="18" charset="0"/>
              </a:rPr>
              <a:t>- Trong quá trình giảm phân tạo giao tử, các nhiễm sắc thể có sự phân li và tổ hợp tự do → Nếu một cá thể sinh vật sinh sản hữu tính có bộ nhiễm sắc thể 2n = 4 được kí hiệu AaBb thì có thể tạo ra 4 loại giao tử là AB, Ab, aB, ab.</a:t>
            </a:r>
          </a:p>
          <a:p>
            <a:pPr algn="just">
              <a:spcBef>
                <a:spcPts val="600"/>
              </a:spcBef>
              <a:spcAft>
                <a:spcPts val="600"/>
              </a:spcAft>
            </a:pPr>
            <a:r>
              <a:rPr lang="vi-VN" sz="2400">
                <a:solidFill>
                  <a:srgbClr val="0000CC"/>
                </a:solidFill>
                <a:latin typeface="Times New Roman" pitchFamily="18" charset="0"/>
                <a:cs typeface="Times New Roman" pitchFamily="18" charset="0"/>
              </a:rPr>
              <a:t>- Trong quá trình thụ tinh tạo hợp tử, các loại giao tử tổ hợp tự do → Sự thụ tinh của 4 loại giao tử là AB, Ab, aB, ab có thể tạo ra 9 loại tổ hợp khác nhau của bộ nhiễm sắc thể ở thế hệ con là AABB, AAbb, aaBB, aabb, AABb, aaBb, AaBB, Aabb, AaBb.</a:t>
            </a:r>
            <a:endParaRPr lang="en-US" sz="240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53445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826758" y="301092"/>
            <a:ext cx="2256430" cy="3804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smtClean="0">
                <a:solidFill>
                  <a:srgbClr val="FF0000"/>
                </a:solidFill>
              </a:rPr>
              <a:t>VẬN DỤNG</a:t>
            </a:r>
            <a:endParaRPr lang="en-US" sz="2400" b="1">
              <a:solidFill>
                <a:srgbClr val="FF0000"/>
              </a:solidFill>
            </a:endParaRPr>
          </a:p>
        </p:txBody>
      </p:sp>
      <p:sp>
        <p:nvSpPr>
          <p:cNvPr id="5" name="Rectangle 4"/>
          <p:cNvSpPr/>
          <p:nvPr/>
        </p:nvSpPr>
        <p:spPr>
          <a:xfrm>
            <a:off x="1501254" y="962631"/>
            <a:ext cx="9075761" cy="4431983"/>
          </a:xfrm>
          <a:prstGeom prst="rect">
            <a:avLst/>
          </a:prstGeom>
        </p:spPr>
        <p:txBody>
          <a:bodyPr wrap="square">
            <a:spAutoFit/>
          </a:bodyPr>
          <a:lstStyle/>
          <a:p>
            <a:pPr algn="just">
              <a:spcBef>
                <a:spcPts val="600"/>
              </a:spcBef>
              <a:spcAft>
                <a:spcPts val="600"/>
              </a:spcAft>
            </a:pPr>
            <a:r>
              <a:rPr lang="vi-VN" sz="2800" b="1">
                <a:latin typeface="Times New Roman" pitchFamily="18" charset="0"/>
                <a:cs typeface="Times New Roman" pitchFamily="18" charset="0"/>
              </a:rPr>
              <a:t>Câu hỏi :</a:t>
            </a:r>
            <a:r>
              <a:rPr lang="vi-VN" sz="2800">
                <a:latin typeface="Times New Roman" pitchFamily="18" charset="0"/>
                <a:cs typeface="Times New Roman" pitchFamily="18" charset="0"/>
              </a:rPr>
              <a:t> </a:t>
            </a:r>
            <a:r>
              <a:rPr lang="en-US" sz="2800">
                <a:latin typeface="Times New Roman" pitchFamily="18" charset="0"/>
                <a:cs typeface="Times New Roman" pitchFamily="18" charset="0"/>
              </a:rPr>
              <a:t>Sự</a:t>
            </a:r>
            <a:r>
              <a:rPr lang="vi-VN" sz="2800">
                <a:latin typeface="Times New Roman" pitchFamily="18" charset="0"/>
                <a:cs typeface="Times New Roman" pitchFamily="18" charset="0"/>
              </a:rPr>
              <a:t> p</a:t>
            </a:r>
            <a:r>
              <a:rPr lang="en-US" sz="2800">
                <a:latin typeface="Times New Roman" pitchFamily="18" charset="0"/>
                <a:cs typeface="Times New Roman" pitchFamily="18" charset="0"/>
              </a:rPr>
              <a:t>hân li độc lập và tổ hợp ngẫu nhiên của các cặp NST trong quá trình giảm phân và tổ hợp ngẫu nhiên của các giao tử đực và giao tử cái trong quá trình thụ tinh có ý nghĩa gì đối với sinh vật?</a:t>
            </a:r>
          </a:p>
          <a:p>
            <a:pPr algn="just">
              <a:spcBef>
                <a:spcPts val="600"/>
              </a:spcBef>
              <a:spcAft>
                <a:spcPts val="600"/>
              </a:spcAft>
            </a:pPr>
            <a:r>
              <a:rPr lang="vi-VN" sz="2800" b="1">
                <a:solidFill>
                  <a:srgbClr val="0000CC"/>
                </a:solidFill>
                <a:latin typeface="Times New Roman" pitchFamily="18" charset="0"/>
                <a:cs typeface="Times New Roman" pitchFamily="18" charset="0"/>
              </a:rPr>
              <a:t>Đáp án</a:t>
            </a:r>
            <a:endParaRPr lang="en-US" sz="2800">
              <a:solidFill>
                <a:srgbClr val="0000CC"/>
              </a:solidFill>
              <a:latin typeface="Times New Roman" pitchFamily="18" charset="0"/>
              <a:cs typeface="Times New Roman" pitchFamily="18" charset="0"/>
            </a:endParaRPr>
          </a:p>
          <a:p>
            <a:pPr algn="just">
              <a:spcBef>
                <a:spcPts val="600"/>
              </a:spcBef>
              <a:spcAft>
                <a:spcPts val="600"/>
              </a:spcAft>
            </a:pPr>
            <a:r>
              <a:rPr lang="vi-VN" sz="2800">
                <a:solidFill>
                  <a:srgbClr val="0000CC"/>
                </a:solidFill>
                <a:latin typeface="Times New Roman" pitchFamily="18" charset="0"/>
                <a:cs typeface="Times New Roman" pitchFamily="18" charset="0"/>
              </a:rPr>
              <a:t>- </a:t>
            </a:r>
            <a:r>
              <a:rPr lang="en-US" sz="2800">
                <a:solidFill>
                  <a:srgbClr val="0000CC"/>
                </a:solidFill>
                <a:latin typeface="Times New Roman" pitchFamily="18" charset="0"/>
                <a:cs typeface="Times New Roman" pitchFamily="18" charset="0"/>
              </a:rPr>
              <a:t>Sự phân li độc lập của các NST và trao đổi đoạn tạo nên nhiều loại giao tử.</a:t>
            </a:r>
          </a:p>
          <a:p>
            <a:pPr algn="just">
              <a:spcBef>
                <a:spcPts val="600"/>
              </a:spcBef>
              <a:spcAft>
                <a:spcPts val="600"/>
              </a:spcAft>
            </a:pPr>
            <a:r>
              <a:rPr lang="vi-VN" sz="2800">
                <a:solidFill>
                  <a:srgbClr val="0000CC"/>
                </a:solidFill>
                <a:latin typeface="Times New Roman" pitchFamily="18" charset="0"/>
                <a:cs typeface="Times New Roman" pitchFamily="18" charset="0"/>
              </a:rPr>
              <a:t>- </a:t>
            </a:r>
            <a:r>
              <a:rPr lang="en-US" sz="2800">
                <a:solidFill>
                  <a:srgbClr val="0000CC"/>
                </a:solidFill>
                <a:latin typeface="Times New Roman" pitchFamily="18" charset="0"/>
                <a:cs typeface="Times New Roman" pitchFamily="18" charset="0"/>
              </a:rPr>
              <a:t>Qua thụ tình tạo ra nhiều tổ hợp gene mới gây nên các biến dị tổ hợp → Sinh giới đa dạng và có khả năng thích nghi ca</a:t>
            </a:r>
            <a:r>
              <a:rPr lang="en-US" sz="2800">
                <a:latin typeface="Times New Roman" pitchFamily="18" charset="0"/>
                <a:cs typeface="Times New Roman" pitchFamily="18" charset="0"/>
              </a:rPr>
              <a:t>o.</a:t>
            </a:r>
          </a:p>
        </p:txBody>
      </p:sp>
    </p:spTree>
    <p:extLst>
      <p:ext uri="{BB962C8B-B14F-4D97-AF65-F5344CB8AC3E}">
        <p14:creationId xmlns:p14="http://schemas.microsoft.com/office/powerpoint/2010/main" val="2866375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8571" y="460700"/>
            <a:ext cx="11432275" cy="5986254"/>
          </a:xfrm>
          <a:prstGeom prst="rect">
            <a:avLst/>
          </a:prstGeom>
        </p:spPr>
        <p:txBody>
          <a:bodyPr wrap="square">
            <a:spAutoFit/>
          </a:bodyPr>
          <a:lstStyle/>
          <a:p>
            <a:pPr algn="just">
              <a:spcBef>
                <a:spcPts val="600"/>
              </a:spcBef>
            </a:pPr>
            <a:r>
              <a:rPr lang="vi-VN" sz="2600" b="1" smtClean="0">
                <a:solidFill>
                  <a:srgbClr val="0000CC"/>
                </a:solidFill>
                <a:latin typeface="Times New Roman" pitchFamily="18" charset="0"/>
                <a:cs typeface="Times New Roman" pitchFamily="18" charset="0"/>
              </a:rPr>
              <a:t>NV 1. </a:t>
            </a:r>
            <a:r>
              <a:rPr lang="vi-VN" sz="2600" smtClean="0">
                <a:latin typeface="Times New Roman" pitchFamily="18" charset="0"/>
                <a:cs typeface="Times New Roman" pitchFamily="18" charset="0"/>
              </a:rPr>
              <a:t>Nêu một số nhân tố ảnh hưởng đến quá trình giảm phân</a:t>
            </a:r>
          </a:p>
          <a:p>
            <a:pPr algn="just">
              <a:spcBef>
                <a:spcPts val="600"/>
              </a:spcBef>
            </a:pPr>
            <a:r>
              <a:rPr lang="vi-VN" sz="2600" b="1" smtClean="0">
                <a:solidFill>
                  <a:srgbClr val="0000CC"/>
                </a:solidFill>
                <a:latin typeface="Times New Roman" pitchFamily="18" charset="0"/>
                <a:cs typeface="Times New Roman" pitchFamily="18" charset="0"/>
              </a:rPr>
              <a:t>NV 2.</a:t>
            </a:r>
            <a:r>
              <a:rPr lang="vi-VN" sz="2600" b="1" smtClean="0">
                <a:latin typeface="Times New Roman" pitchFamily="18" charset="0"/>
                <a:cs typeface="Times New Roman" pitchFamily="18" charset="0"/>
              </a:rPr>
              <a:t> </a:t>
            </a:r>
            <a:r>
              <a:rPr lang="vi-VN" sz="2600" smtClean="0">
                <a:latin typeface="Times New Roman" pitchFamily="18" charset="0"/>
                <a:cs typeface="Times New Roman" pitchFamily="18" charset="0"/>
              </a:rPr>
              <a:t>Hoàn </a:t>
            </a:r>
            <a:r>
              <a:rPr lang="vi-VN" sz="2600">
                <a:latin typeface="Times New Roman" pitchFamily="18" charset="0"/>
                <a:cs typeface="Times New Roman" pitchFamily="18" charset="0"/>
              </a:rPr>
              <a:t>thành phiếu học tập số </a:t>
            </a:r>
            <a:r>
              <a:rPr lang="vi-VN" sz="2600" smtClean="0">
                <a:latin typeface="Times New Roman" pitchFamily="18" charset="0"/>
                <a:cs typeface="Times New Roman" pitchFamily="18" charset="0"/>
              </a:rPr>
              <a:t>4.</a:t>
            </a:r>
          </a:p>
          <a:p>
            <a:pPr algn="just">
              <a:spcBef>
                <a:spcPts val="600"/>
              </a:spcBef>
            </a:pPr>
            <a:r>
              <a:rPr lang="en-US" sz="2600" b="1">
                <a:latin typeface="Times New Roman" pitchFamily="18" charset="0"/>
                <a:cs typeface="Times New Roman" pitchFamily="18" charset="0"/>
              </a:rPr>
              <a:t>Phi</a:t>
            </a:r>
            <a:r>
              <a:rPr lang="vi-VN" sz="2600" b="1">
                <a:latin typeface="Times New Roman" pitchFamily="18" charset="0"/>
                <a:cs typeface="Times New Roman" pitchFamily="18" charset="0"/>
              </a:rPr>
              <a:t>ếu học tập số </a:t>
            </a:r>
            <a:r>
              <a:rPr lang="vi-VN" sz="2600" b="1" smtClean="0">
                <a:latin typeface="Times New Roman" pitchFamily="18" charset="0"/>
                <a:cs typeface="Times New Roman" pitchFamily="18" charset="0"/>
              </a:rPr>
              <a:t>4. </a:t>
            </a:r>
            <a:r>
              <a:rPr lang="en-US" sz="2600" b="1">
                <a:latin typeface="Times New Roman" pitchFamily="18" charset="0"/>
                <a:cs typeface="Times New Roman" pitchFamily="18" charset="0"/>
              </a:rPr>
              <a:t>Vận dụng kiến thức về NP và GP vào giải thích một số vấn đề trong thực tiễn.</a:t>
            </a:r>
            <a:endParaRPr lang="en-US" sz="2600">
              <a:latin typeface="Times New Roman" pitchFamily="18" charset="0"/>
              <a:cs typeface="Times New Roman" pitchFamily="18" charset="0"/>
            </a:endParaRPr>
          </a:p>
          <a:p>
            <a:pPr algn="just">
              <a:spcBef>
                <a:spcPts val="600"/>
              </a:spcBef>
            </a:pPr>
            <a:r>
              <a:rPr lang="en-US" sz="2600">
                <a:latin typeface="Times New Roman" pitchFamily="18" charset="0"/>
                <a:cs typeface="Times New Roman" pitchFamily="18" charset="0"/>
              </a:rPr>
              <a:t>Mỗi nhóm thực hiện các nhiệm vụ độc lập sau:</a:t>
            </a:r>
          </a:p>
          <a:p>
            <a:pPr algn="just">
              <a:spcBef>
                <a:spcPts val="600"/>
              </a:spcBef>
            </a:pPr>
            <a:r>
              <a:rPr lang="en-US" sz="2600" b="1" i="1" smtClean="0">
                <a:latin typeface="Times New Roman" pitchFamily="18" charset="0"/>
                <a:cs typeface="Times New Roman" pitchFamily="18" charset="0"/>
              </a:rPr>
              <a:t>Nhóm </a:t>
            </a:r>
            <a:r>
              <a:rPr lang="en-US" sz="2600" b="1" i="1">
                <a:latin typeface="Times New Roman" pitchFamily="18" charset="0"/>
                <a:cs typeface="Times New Roman" pitchFamily="18" charset="0"/>
              </a:rPr>
              <a:t>1:</a:t>
            </a:r>
            <a:r>
              <a:rPr lang="en-US" sz="2600">
                <a:latin typeface="Times New Roman" pitchFamily="18" charset="0"/>
                <a:cs typeface="Times New Roman" pitchFamily="18" charset="0"/>
              </a:rPr>
              <a:t> Giải thích tại sao cây lá bỏng con giống hệt cây lá bỏng mẹ?</a:t>
            </a:r>
          </a:p>
          <a:p>
            <a:pPr algn="just">
              <a:spcBef>
                <a:spcPts val="600"/>
              </a:spcBef>
            </a:pPr>
            <a:r>
              <a:rPr lang="en-US" sz="2600" b="1" i="1" smtClean="0">
                <a:latin typeface="Times New Roman" pitchFamily="18" charset="0"/>
                <a:cs typeface="Times New Roman" pitchFamily="18" charset="0"/>
              </a:rPr>
              <a:t>Nhóm </a:t>
            </a:r>
            <a:r>
              <a:rPr lang="en-US" sz="2600" b="1" i="1">
                <a:latin typeface="Times New Roman" pitchFamily="18" charset="0"/>
                <a:cs typeface="Times New Roman" pitchFamily="18" charset="0"/>
              </a:rPr>
              <a:t>2: </a:t>
            </a:r>
            <a:r>
              <a:rPr lang="en-US" sz="2600">
                <a:latin typeface="Times New Roman" pitchFamily="18" charset="0"/>
                <a:cs typeface="Times New Roman" pitchFamily="18" charset="0"/>
              </a:rPr>
              <a:t>Hãy nêu cơ chế của hiện tượng di căn của tế bào ung thư?</a:t>
            </a:r>
          </a:p>
          <a:p>
            <a:pPr algn="just">
              <a:spcBef>
                <a:spcPts val="600"/>
              </a:spcBef>
            </a:pPr>
            <a:r>
              <a:rPr lang="en-US" sz="2600" b="1" i="1" smtClean="0">
                <a:latin typeface="Times New Roman" pitchFamily="18" charset="0"/>
                <a:cs typeface="Times New Roman" pitchFamily="18" charset="0"/>
              </a:rPr>
              <a:t>Nhóm </a:t>
            </a:r>
            <a:r>
              <a:rPr lang="en-US" sz="2600" b="1" i="1">
                <a:latin typeface="Times New Roman" pitchFamily="18" charset="0"/>
                <a:cs typeface="Times New Roman" pitchFamily="18" charset="0"/>
              </a:rPr>
              <a:t>3:</a:t>
            </a:r>
            <a:r>
              <a:rPr lang="en-US" sz="2600">
                <a:latin typeface="Times New Roman" pitchFamily="18" charset="0"/>
                <a:cs typeface="Times New Roman" pitchFamily="18" charset="0"/>
              </a:rPr>
              <a:t> Hãy nêu ứng dụng của NP trong thực tiễn (trong nông nghiệp, bảo tồn sinh vật và y tế)?</a:t>
            </a:r>
          </a:p>
          <a:p>
            <a:pPr algn="just">
              <a:spcBef>
                <a:spcPts val="600"/>
              </a:spcBef>
            </a:pPr>
            <a:r>
              <a:rPr lang="en-US" sz="2600" b="1" i="1" smtClean="0">
                <a:latin typeface="Times New Roman" pitchFamily="18" charset="0"/>
                <a:cs typeface="Times New Roman" pitchFamily="18" charset="0"/>
              </a:rPr>
              <a:t>Nhóm </a:t>
            </a:r>
            <a:r>
              <a:rPr lang="en-US" sz="2600" b="1" i="1">
                <a:latin typeface="Times New Roman" pitchFamily="18" charset="0"/>
                <a:cs typeface="Times New Roman" pitchFamily="18" charset="0"/>
              </a:rPr>
              <a:t>4:</a:t>
            </a:r>
            <a:r>
              <a:rPr lang="en-US" sz="2600">
                <a:latin typeface="Times New Roman" pitchFamily="18" charset="0"/>
                <a:cs typeface="Times New Roman" pitchFamily="18" charset="0"/>
              </a:rPr>
              <a:t> Giải thích tại sao anh em ruột lại có nhiều đặc điểm khác nhau?</a:t>
            </a:r>
          </a:p>
          <a:p>
            <a:pPr algn="just">
              <a:spcBef>
                <a:spcPts val="600"/>
              </a:spcBef>
            </a:pPr>
            <a:r>
              <a:rPr lang="en-US" sz="2600" b="1" i="1" smtClean="0">
                <a:latin typeface="Times New Roman" pitchFamily="18" charset="0"/>
                <a:cs typeface="Times New Roman" pitchFamily="18" charset="0"/>
              </a:rPr>
              <a:t>Nhóm </a:t>
            </a:r>
            <a:r>
              <a:rPr lang="en-US" sz="2600" b="1" i="1">
                <a:latin typeface="Times New Roman" pitchFamily="18" charset="0"/>
                <a:cs typeface="Times New Roman" pitchFamily="18" charset="0"/>
              </a:rPr>
              <a:t>5: </a:t>
            </a:r>
            <a:r>
              <a:rPr lang="en-US" sz="2600">
                <a:latin typeface="Times New Roman" pitchFamily="18" charset="0"/>
                <a:cs typeface="Times New Roman" pitchFamily="18" charset="0"/>
              </a:rPr>
              <a:t>Giải thích tại sao phụ nữ trên 35 tuổi lại dễ sinh con mắc hội chứng Down?</a:t>
            </a:r>
          </a:p>
          <a:p>
            <a:pPr algn="just">
              <a:spcBef>
                <a:spcPts val="600"/>
              </a:spcBef>
            </a:pPr>
            <a:r>
              <a:rPr lang="en-US" sz="2600" b="1" i="1" smtClean="0">
                <a:latin typeface="Times New Roman" pitchFamily="18" charset="0"/>
                <a:cs typeface="Times New Roman" pitchFamily="18" charset="0"/>
              </a:rPr>
              <a:t>Nhóm </a:t>
            </a:r>
            <a:r>
              <a:rPr lang="en-US" sz="2600" b="1" i="1">
                <a:latin typeface="Times New Roman" pitchFamily="18" charset="0"/>
                <a:cs typeface="Times New Roman" pitchFamily="18" charset="0"/>
              </a:rPr>
              <a:t>6:</a:t>
            </a:r>
            <a:r>
              <a:rPr lang="en-US" sz="2600">
                <a:latin typeface="Times New Roman" pitchFamily="18" charset="0"/>
                <a:cs typeface="Times New Roman" pitchFamily="18" charset="0"/>
              </a:rPr>
              <a:t> Hãy trình bày quá trình thực hiện PP thụ tinh trong ống nghiệm ở người dựa trên cơ chế sinh sản hữu tính</a:t>
            </a:r>
            <a:r>
              <a:rPr lang="en-US" sz="2600" smtClean="0">
                <a:latin typeface="Times New Roman" pitchFamily="18" charset="0"/>
                <a:cs typeface="Times New Roman" pitchFamily="18" charset="0"/>
              </a:rPr>
              <a:t>?</a:t>
            </a:r>
            <a:endParaRPr lang="en-US" sz="2600">
              <a:latin typeface="Times New Roman" pitchFamily="18" charset="0"/>
              <a:cs typeface="Times New Roman" pitchFamily="18" charset="0"/>
            </a:endParaRPr>
          </a:p>
        </p:txBody>
      </p:sp>
      <p:sp>
        <p:nvSpPr>
          <p:cNvPr id="3" name="Rectangle 2"/>
          <p:cNvSpPr/>
          <p:nvPr/>
        </p:nvSpPr>
        <p:spPr>
          <a:xfrm>
            <a:off x="354843" y="62056"/>
            <a:ext cx="9935569" cy="461665"/>
          </a:xfrm>
          <a:prstGeom prst="rect">
            <a:avLst/>
          </a:prstGeom>
        </p:spPr>
        <p:txBody>
          <a:bodyPr wrap="square">
            <a:spAutoFit/>
          </a:bodyPr>
          <a:lstStyle/>
          <a:p>
            <a:pPr algn="ctr"/>
            <a:r>
              <a:rPr lang="vi-VN" sz="2400" b="1" smtClean="0">
                <a:solidFill>
                  <a:srgbClr val="FF0000"/>
                </a:solidFill>
                <a:latin typeface="+mj-lt"/>
              </a:rPr>
              <a:t>II. MỘT SỐ NHÂN TỐ ẢNH HƯỞNG ĐẾN QUÁ TRÌNH </a:t>
            </a:r>
            <a:r>
              <a:rPr lang="vi-VN" sz="2400" b="1">
                <a:solidFill>
                  <a:srgbClr val="FF0000"/>
                </a:solidFill>
                <a:latin typeface="+mj-lt"/>
              </a:rPr>
              <a:t>GIẢM PHÂN</a:t>
            </a:r>
            <a:endParaRPr lang="en-US" sz="2400" b="1">
              <a:solidFill>
                <a:srgbClr val="FF0000"/>
              </a:solidFill>
              <a:latin typeface="+mj-lt"/>
            </a:endParaRPr>
          </a:p>
        </p:txBody>
      </p:sp>
    </p:spTree>
    <p:extLst>
      <p:ext uri="{BB962C8B-B14F-4D97-AF65-F5344CB8AC3E}">
        <p14:creationId xmlns:p14="http://schemas.microsoft.com/office/powerpoint/2010/main" val="123823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023" y="305012"/>
            <a:ext cx="11259403" cy="5924699"/>
          </a:xfrm>
          <a:prstGeom prst="rect">
            <a:avLst/>
          </a:prstGeom>
        </p:spPr>
        <p:txBody>
          <a:bodyPr wrap="square">
            <a:spAutoFit/>
          </a:bodyPr>
          <a:lstStyle/>
          <a:p>
            <a:pPr algn="just">
              <a:spcBef>
                <a:spcPts val="600"/>
              </a:spcBef>
            </a:pPr>
            <a:r>
              <a:rPr lang="vi-VN" sz="2800" b="1">
                <a:latin typeface="Times New Roman" pitchFamily="18" charset="0"/>
                <a:cs typeface="Times New Roman" pitchFamily="18" charset="0"/>
              </a:rPr>
              <a:t>Vấn đề 1.</a:t>
            </a:r>
            <a:r>
              <a:rPr lang="vi-VN" sz="2800">
                <a:latin typeface="Times New Roman" pitchFamily="18" charset="0"/>
                <a:cs typeface="Times New Roman" pitchFamily="18" charset="0"/>
              </a:rPr>
              <a:t> </a:t>
            </a:r>
            <a:r>
              <a:rPr lang="en-US" sz="2800">
                <a:latin typeface="Times New Roman" pitchFamily="18" charset="0"/>
                <a:cs typeface="Times New Roman" pitchFamily="18" charset="0"/>
              </a:rPr>
              <a:t>Giải thích tại sao cây l</a:t>
            </a:r>
            <a:r>
              <a:rPr lang="vi-VN" sz="2800">
                <a:latin typeface="Times New Roman" pitchFamily="18" charset="0"/>
                <a:cs typeface="Times New Roman" pitchFamily="18" charset="0"/>
              </a:rPr>
              <a:t>á</a:t>
            </a:r>
            <a:r>
              <a:rPr lang="en-US" sz="2800">
                <a:latin typeface="Times New Roman" pitchFamily="18" charset="0"/>
                <a:cs typeface="Times New Roman" pitchFamily="18" charset="0"/>
              </a:rPr>
              <a:t> bỏng con giống hệt cây lá bỏng mẹ?</a:t>
            </a:r>
          </a:p>
          <a:p>
            <a:pPr algn="just">
              <a:spcBef>
                <a:spcPts val="600"/>
              </a:spcBef>
            </a:pPr>
            <a:r>
              <a:rPr lang="vi-VN" sz="2800" b="1">
                <a:solidFill>
                  <a:srgbClr val="0000CC"/>
                </a:solidFill>
                <a:latin typeface="Times New Roman" pitchFamily="18" charset="0"/>
                <a:cs typeface="Times New Roman" pitchFamily="18" charset="0"/>
              </a:rPr>
              <a:t>Đáp án :</a:t>
            </a:r>
            <a:r>
              <a:rPr lang="vi-VN" sz="2800">
                <a:solidFill>
                  <a:srgbClr val="0000CC"/>
                </a:solidFill>
                <a:latin typeface="Times New Roman" pitchFamily="18" charset="0"/>
                <a:cs typeface="Times New Roman" pitchFamily="18" charset="0"/>
              </a:rPr>
              <a:t> </a:t>
            </a:r>
            <a:r>
              <a:rPr lang="en-US" sz="2800">
                <a:solidFill>
                  <a:srgbClr val="0000CC"/>
                </a:solidFill>
                <a:latin typeface="Times New Roman" pitchFamily="18" charset="0"/>
                <a:cs typeface="Times New Roman" pitchFamily="18" charset="0"/>
              </a:rPr>
              <a:t>Cây lá bỏng con được tạo ra từ tế bào lá của cây lá bỏng mẹ thông qua quá trình nguyên phân theo cơ chế sinh sản sinh dưỡng (sinh sản vô tính). Từ 1 tế bào mẹ (2n) tạo ra 2 tế bào con (2n) giống hệt nhau và giống hệt tế bào mẹ.</a:t>
            </a:r>
          </a:p>
          <a:p>
            <a:pPr algn="just">
              <a:spcBef>
                <a:spcPts val="600"/>
              </a:spcBef>
            </a:pPr>
            <a:r>
              <a:rPr lang="vi-VN" sz="2800" b="1">
                <a:latin typeface="Times New Roman" pitchFamily="18" charset="0"/>
                <a:cs typeface="Times New Roman" pitchFamily="18" charset="0"/>
              </a:rPr>
              <a:t>Vấn đề 2.</a:t>
            </a:r>
            <a:r>
              <a:rPr lang="vi-VN" sz="2800">
                <a:latin typeface="Times New Roman" pitchFamily="18" charset="0"/>
                <a:cs typeface="Times New Roman" pitchFamily="18" charset="0"/>
              </a:rPr>
              <a:t> </a:t>
            </a:r>
            <a:r>
              <a:rPr lang="en-US" sz="2800">
                <a:latin typeface="Times New Roman" pitchFamily="18" charset="0"/>
                <a:cs typeface="Times New Roman" pitchFamily="18" charset="0"/>
              </a:rPr>
              <a:t>Hãy nêu cơ chế của hiện tượng di căn của tế bào ung thư?</a:t>
            </a:r>
          </a:p>
          <a:p>
            <a:pPr algn="just">
              <a:spcBef>
                <a:spcPts val="600"/>
              </a:spcBef>
            </a:pPr>
            <a:r>
              <a:rPr lang="vi-VN" sz="2800" b="1">
                <a:solidFill>
                  <a:srgbClr val="0000CC"/>
                </a:solidFill>
                <a:latin typeface="Times New Roman" pitchFamily="18" charset="0"/>
                <a:cs typeface="Times New Roman" pitchFamily="18" charset="0"/>
              </a:rPr>
              <a:t>Đáp án :</a:t>
            </a:r>
            <a:r>
              <a:rPr lang="vi-VN" sz="2800">
                <a:solidFill>
                  <a:srgbClr val="0000CC"/>
                </a:solidFill>
                <a:latin typeface="Times New Roman" pitchFamily="18" charset="0"/>
                <a:cs typeface="Times New Roman" pitchFamily="18" charset="0"/>
              </a:rPr>
              <a:t> </a:t>
            </a:r>
            <a:r>
              <a:rPr lang="en-US" sz="2800">
                <a:solidFill>
                  <a:srgbClr val="0000CC"/>
                </a:solidFill>
                <a:latin typeface="Times New Roman" pitchFamily="18" charset="0"/>
                <a:cs typeface="Times New Roman" pitchFamily="18" charset="0"/>
              </a:rPr>
              <a:t>Ung thư là do sự nhân lên không kiểm soát được của một số tế bào đột biến tạo thành khối u. Các tế bào ung thư có chứa một loại enzyme đặc biệt có thể h</a:t>
            </a:r>
            <a:r>
              <a:rPr lang="vi-VN" sz="2800">
                <a:solidFill>
                  <a:srgbClr val="0000CC"/>
                </a:solidFill>
                <a:latin typeface="Times New Roman" pitchFamily="18" charset="0"/>
                <a:cs typeface="Times New Roman" pitchFamily="18" charset="0"/>
              </a:rPr>
              <a:t>òa</a:t>
            </a:r>
            <a:r>
              <a:rPr lang="en-US" sz="2800">
                <a:solidFill>
                  <a:srgbClr val="0000CC"/>
                </a:solidFill>
                <a:latin typeface="Times New Roman" pitchFamily="18" charset="0"/>
                <a:cs typeface="Times New Roman" pitchFamily="18" charset="0"/>
              </a:rPr>
              <a:t> tan và huỷ hoại các bộ phận xung quanh như hạch bạch huyết, giúp các tế bào ung thư có thể </a:t>
            </a:r>
            <a:r>
              <a:rPr lang="vi-VN" sz="2800">
                <a:solidFill>
                  <a:srgbClr val="0000CC"/>
                </a:solidFill>
                <a:latin typeface="Times New Roman" pitchFamily="18" charset="0"/>
                <a:cs typeface="Times New Roman" pitchFamily="18" charset="0"/>
              </a:rPr>
              <a:t>"</a:t>
            </a:r>
            <a:r>
              <a:rPr lang="en-US" sz="2800">
                <a:solidFill>
                  <a:srgbClr val="0000CC"/>
                </a:solidFill>
                <a:latin typeface="Times New Roman" pitchFamily="18" charset="0"/>
                <a:cs typeface="Times New Roman" pitchFamily="18" charset="0"/>
              </a:rPr>
              <a:t>xâm lấn” dễ d</a:t>
            </a:r>
            <a:r>
              <a:rPr lang="vi-VN" sz="2800">
                <a:solidFill>
                  <a:srgbClr val="0000CC"/>
                </a:solidFill>
                <a:latin typeface="Times New Roman" pitchFamily="18" charset="0"/>
                <a:cs typeface="Times New Roman" pitchFamily="18" charset="0"/>
              </a:rPr>
              <a:t>à</a:t>
            </a:r>
            <a:r>
              <a:rPr lang="en-US" sz="2800">
                <a:solidFill>
                  <a:srgbClr val="0000CC"/>
                </a:solidFill>
                <a:latin typeface="Times New Roman" pitchFamily="18" charset="0"/>
                <a:cs typeface="Times New Roman" pitchFamily="18" charset="0"/>
              </a:rPr>
              <a:t>ng hơn. Sau cơ chế hình thành tế bào ung thư và phát triển mạnh mẽ để tạo thành khối u, các tế bào ung thư b</a:t>
            </a:r>
            <a:r>
              <a:rPr lang="vi-VN" sz="2800">
                <a:solidFill>
                  <a:srgbClr val="0000CC"/>
                </a:solidFill>
                <a:latin typeface="Times New Roman" pitchFamily="18" charset="0"/>
                <a:cs typeface="Times New Roman" pitchFamily="18" charset="0"/>
              </a:rPr>
              <a:t>ắ</a:t>
            </a:r>
            <a:r>
              <a:rPr lang="en-US" sz="2800">
                <a:solidFill>
                  <a:srgbClr val="0000CC"/>
                </a:solidFill>
                <a:latin typeface="Times New Roman" pitchFamily="18" charset="0"/>
                <a:cs typeface="Times New Roman" pitchFamily="18" charset="0"/>
              </a:rPr>
              <a:t>t đầu cơ chế xâm lấn, di căn sang các cơ quan khác. Quá trình ung thư lan rộng trong cơ thể được gọi là di căn.</a:t>
            </a:r>
          </a:p>
        </p:txBody>
      </p:sp>
    </p:spTree>
    <p:extLst>
      <p:ext uri="{BB962C8B-B14F-4D97-AF65-F5344CB8AC3E}">
        <p14:creationId xmlns:p14="http://schemas.microsoft.com/office/powerpoint/2010/main" val="1682940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3206" y="277716"/>
            <a:ext cx="11191164" cy="5816977"/>
          </a:xfrm>
          <a:prstGeom prst="rect">
            <a:avLst/>
          </a:prstGeom>
        </p:spPr>
        <p:txBody>
          <a:bodyPr wrap="square">
            <a:spAutoFit/>
          </a:bodyPr>
          <a:lstStyle/>
          <a:p>
            <a:pPr algn="just">
              <a:spcBef>
                <a:spcPts val="600"/>
              </a:spcBef>
              <a:spcAft>
                <a:spcPts val="600"/>
              </a:spcAft>
            </a:pPr>
            <a:r>
              <a:rPr lang="vi-VN" sz="2400" b="1">
                <a:latin typeface="Times New Roman" pitchFamily="18" charset="0"/>
                <a:cs typeface="Times New Roman" pitchFamily="18" charset="0"/>
              </a:rPr>
              <a:t>Vấn đề 3.</a:t>
            </a:r>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Hãy nêu ứng dụng của nguyên phân trong thực tiễn (trong nông nghiệp, bảo tồn sinh vật và y tế)?</a:t>
            </a:r>
          </a:p>
          <a:p>
            <a:pPr algn="just">
              <a:spcBef>
                <a:spcPts val="600"/>
              </a:spcBef>
              <a:spcAft>
                <a:spcPts val="600"/>
              </a:spcAft>
            </a:pPr>
            <a:r>
              <a:rPr lang="vi-VN" sz="2400" b="1">
                <a:solidFill>
                  <a:srgbClr val="0000CC"/>
                </a:solidFill>
                <a:latin typeface="Times New Roman" pitchFamily="18" charset="0"/>
                <a:cs typeface="Times New Roman" pitchFamily="18" charset="0"/>
              </a:rPr>
              <a:t>Đáp án :</a:t>
            </a:r>
            <a:r>
              <a:rPr lang="vi-VN" sz="2400">
                <a:solidFill>
                  <a:srgbClr val="0000CC"/>
                </a:solidFill>
                <a:latin typeface="Times New Roman" pitchFamily="18" charset="0"/>
                <a:cs typeface="Times New Roman" pitchFamily="18" charset="0"/>
              </a:rPr>
              <a:t> Ứ</a:t>
            </a:r>
            <a:r>
              <a:rPr lang="en-US" sz="2400">
                <a:solidFill>
                  <a:srgbClr val="0000CC"/>
                </a:solidFill>
                <a:latin typeface="Times New Roman" pitchFamily="18" charset="0"/>
                <a:cs typeface="Times New Roman" pitchFamily="18" charset="0"/>
              </a:rPr>
              <a:t>ng dụng của nguyên phân:</a:t>
            </a:r>
          </a:p>
          <a:p>
            <a:pPr algn="just">
              <a:spcBef>
                <a:spcPts val="600"/>
              </a:spcBef>
              <a:spcAft>
                <a:spcPts val="600"/>
              </a:spcAft>
            </a:pPr>
            <a:r>
              <a:rPr lang="vi-VN" sz="2400" smtClean="0">
                <a:solidFill>
                  <a:srgbClr val="0000CC"/>
                </a:solidFill>
                <a:latin typeface="Times New Roman" pitchFamily="18" charset="0"/>
                <a:cs typeface="Times New Roman" pitchFamily="18" charset="0"/>
              </a:rPr>
              <a:t>-</a:t>
            </a:r>
            <a:r>
              <a:rPr lang="en-US" sz="2400" smtClean="0">
                <a:solidFill>
                  <a:srgbClr val="0000CC"/>
                </a:solidFill>
                <a:latin typeface="Times New Roman" pitchFamily="18" charset="0"/>
                <a:cs typeface="Times New Roman" pitchFamily="18" charset="0"/>
              </a:rPr>
              <a:t> Trong </a:t>
            </a:r>
            <a:r>
              <a:rPr lang="en-US" sz="2400">
                <a:solidFill>
                  <a:srgbClr val="0000CC"/>
                </a:solidFill>
                <a:latin typeface="Times New Roman" pitchFamily="18" charset="0"/>
                <a:cs typeface="Times New Roman" pitchFamily="18" charset="0"/>
              </a:rPr>
              <a:t>nông nghiệp: nhân giống vật nuôi, cây trồng như: giâm cầnh, chiết cầnh, ghép </a:t>
            </a:r>
            <a:r>
              <a:rPr lang="vi-VN" sz="2400" smtClean="0">
                <a:solidFill>
                  <a:srgbClr val="0000CC"/>
                </a:solidFill>
                <a:latin typeface="Times New Roman" pitchFamily="18" charset="0"/>
                <a:cs typeface="Times New Roman" pitchFamily="18" charset="0"/>
              </a:rPr>
              <a:t>cành.</a:t>
            </a:r>
          </a:p>
          <a:p>
            <a:pPr algn="just">
              <a:spcBef>
                <a:spcPts val="600"/>
              </a:spcBef>
              <a:spcAft>
                <a:spcPts val="600"/>
              </a:spcAft>
            </a:pPr>
            <a:r>
              <a:rPr lang="vi-VN" sz="2400" smtClean="0">
                <a:solidFill>
                  <a:srgbClr val="0000CC"/>
                </a:solidFill>
                <a:latin typeface="Times New Roman" pitchFamily="18" charset="0"/>
                <a:cs typeface="Times New Roman" pitchFamily="18" charset="0"/>
              </a:rPr>
              <a:t>-</a:t>
            </a:r>
            <a:r>
              <a:rPr lang="en-US" sz="2400" smtClean="0">
                <a:solidFill>
                  <a:srgbClr val="0000CC"/>
                </a:solidFill>
                <a:latin typeface="Times New Roman" pitchFamily="18" charset="0"/>
                <a:cs typeface="Times New Roman" pitchFamily="18" charset="0"/>
              </a:rPr>
              <a:t> </a:t>
            </a:r>
            <a:r>
              <a:rPr lang="en-US" sz="2400">
                <a:solidFill>
                  <a:srgbClr val="0000CC"/>
                </a:solidFill>
                <a:latin typeface="Times New Roman" pitchFamily="18" charset="0"/>
                <a:cs typeface="Times New Roman" pitchFamily="18" charset="0"/>
              </a:rPr>
              <a:t>Trong bảo tồn sinh vật: nhân giống động thực vật quý hiếm có nguy cơ bị tuyệt chủng;</a:t>
            </a:r>
          </a:p>
          <a:p>
            <a:pPr algn="just">
              <a:spcBef>
                <a:spcPts val="600"/>
              </a:spcBef>
              <a:spcAft>
                <a:spcPts val="600"/>
              </a:spcAft>
            </a:pPr>
            <a:r>
              <a:rPr lang="vi-VN" sz="2400">
                <a:solidFill>
                  <a:srgbClr val="0000CC"/>
                </a:solidFill>
                <a:latin typeface="Times New Roman" pitchFamily="18" charset="0"/>
                <a:cs typeface="Times New Roman" pitchFamily="18" charset="0"/>
              </a:rPr>
              <a:t>-</a:t>
            </a:r>
            <a:r>
              <a:rPr lang="en-US" sz="2400">
                <a:solidFill>
                  <a:srgbClr val="0000CC"/>
                </a:solidFill>
                <a:latin typeface="Times New Roman" pitchFamily="18" charset="0"/>
                <a:cs typeface="Times New Roman" pitchFamily="18" charset="0"/>
              </a:rPr>
              <a:t> Trong y tế: nuôi cấy mô, tế bào gốc, ghép mô, ghép cơ quan,...</a:t>
            </a:r>
          </a:p>
          <a:p>
            <a:pPr algn="just">
              <a:spcBef>
                <a:spcPts val="600"/>
              </a:spcBef>
              <a:spcAft>
                <a:spcPts val="600"/>
              </a:spcAft>
            </a:pPr>
            <a:r>
              <a:rPr lang="vi-VN" sz="2400" b="1">
                <a:latin typeface="Times New Roman" pitchFamily="18" charset="0"/>
                <a:cs typeface="Times New Roman" pitchFamily="18" charset="0"/>
              </a:rPr>
              <a:t>Vấn đề 4.</a:t>
            </a:r>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Giải thích tại sao anh em ruột lại có nhiều đặc điểm khác nhau?</a:t>
            </a:r>
          </a:p>
          <a:p>
            <a:pPr algn="just">
              <a:spcBef>
                <a:spcPts val="600"/>
              </a:spcBef>
              <a:spcAft>
                <a:spcPts val="600"/>
              </a:spcAft>
            </a:pPr>
            <a:r>
              <a:rPr lang="vi-VN" sz="2400" b="1">
                <a:solidFill>
                  <a:srgbClr val="0000CC"/>
                </a:solidFill>
                <a:latin typeface="Times New Roman" pitchFamily="18" charset="0"/>
                <a:cs typeface="Times New Roman" pitchFamily="18" charset="0"/>
              </a:rPr>
              <a:t>Đáp án :</a:t>
            </a:r>
            <a:r>
              <a:rPr lang="vi-VN" sz="2400">
                <a:solidFill>
                  <a:srgbClr val="0000CC"/>
                </a:solidFill>
                <a:latin typeface="Times New Roman" pitchFamily="18" charset="0"/>
                <a:cs typeface="Times New Roman" pitchFamily="18" charset="0"/>
              </a:rPr>
              <a:t> </a:t>
            </a:r>
            <a:r>
              <a:rPr lang="en-US" sz="2400">
                <a:solidFill>
                  <a:srgbClr val="0000CC"/>
                </a:solidFill>
                <a:latin typeface="Times New Roman" pitchFamily="18" charset="0"/>
                <a:cs typeface="Times New Roman" pitchFamily="18" charset="0"/>
              </a:rPr>
              <a:t>Anh em ruột lại có nhiều đặc điểm khác nhau vì mỗi người con được tạo ra từ 1 loại trứng và 1 loại tinh trùng thồng qua thụ tình tạo thành hợp tử phát triển thành phôi → thai → cơ thể mới. Mà mỗi cơ thể người phụ nữ tạo ra nhiều loại trứng và mỗi cơ thể người đàn ông tạo ra nhiều loại tinh trùng. Cho nên, giảm phân tạo ra đa dạng về giao tử, thụ tinh kết hợp giao tử tạo ra đa dạng về hợp tử.</a:t>
            </a:r>
          </a:p>
        </p:txBody>
      </p:sp>
    </p:spTree>
    <p:extLst>
      <p:ext uri="{BB962C8B-B14F-4D97-AF65-F5344CB8AC3E}">
        <p14:creationId xmlns:p14="http://schemas.microsoft.com/office/powerpoint/2010/main" val="1968041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1319" y="143256"/>
            <a:ext cx="11122926" cy="6586418"/>
          </a:xfrm>
          <a:prstGeom prst="rect">
            <a:avLst/>
          </a:prstGeom>
        </p:spPr>
        <p:txBody>
          <a:bodyPr wrap="square">
            <a:spAutoFit/>
          </a:bodyPr>
          <a:lstStyle/>
          <a:p>
            <a:pPr algn="just">
              <a:spcBef>
                <a:spcPts val="600"/>
              </a:spcBef>
              <a:spcAft>
                <a:spcPts val="600"/>
              </a:spcAft>
            </a:pPr>
            <a:r>
              <a:rPr lang="vi-VN" sz="2800" b="1">
                <a:latin typeface="Times New Roman" pitchFamily="18" charset="0"/>
                <a:cs typeface="Times New Roman" pitchFamily="18" charset="0"/>
              </a:rPr>
              <a:t>Vấn đề 5.</a:t>
            </a:r>
            <a:r>
              <a:rPr lang="vi-VN" sz="2800">
                <a:latin typeface="Times New Roman" pitchFamily="18" charset="0"/>
                <a:cs typeface="Times New Roman" pitchFamily="18" charset="0"/>
              </a:rPr>
              <a:t> </a:t>
            </a:r>
            <a:r>
              <a:rPr lang="en-US" sz="2800">
                <a:latin typeface="Times New Roman" pitchFamily="18" charset="0"/>
                <a:cs typeface="Times New Roman" pitchFamily="18" charset="0"/>
              </a:rPr>
              <a:t>Giải thích tại sao phụ nữ trên 35 tuổi lại dễ sinh con mắc hội chứng D</a:t>
            </a:r>
            <a:r>
              <a:rPr lang="vi-VN" sz="2800">
                <a:latin typeface="Times New Roman" pitchFamily="18" charset="0"/>
                <a:cs typeface="Times New Roman" pitchFamily="18" charset="0"/>
              </a:rPr>
              <a:t>ow</a:t>
            </a:r>
            <a:r>
              <a:rPr lang="en-US" sz="2800">
                <a:latin typeface="Times New Roman" pitchFamily="18" charset="0"/>
                <a:cs typeface="Times New Roman" pitchFamily="18" charset="0"/>
              </a:rPr>
              <a:t>n?</a:t>
            </a:r>
          </a:p>
          <a:p>
            <a:pPr algn="just">
              <a:spcBef>
                <a:spcPts val="600"/>
              </a:spcBef>
              <a:spcAft>
                <a:spcPts val="600"/>
              </a:spcAft>
            </a:pPr>
            <a:r>
              <a:rPr lang="vi-VN" sz="2800" b="1">
                <a:solidFill>
                  <a:srgbClr val="0000CC"/>
                </a:solidFill>
                <a:latin typeface="Times New Roman" pitchFamily="18" charset="0"/>
                <a:cs typeface="Times New Roman" pitchFamily="18" charset="0"/>
              </a:rPr>
              <a:t>Đáp án :</a:t>
            </a:r>
            <a:r>
              <a:rPr lang="vi-VN" sz="2800">
                <a:solidFill>
                  <a:srgbClr val="0000CC"/>
                </a:solidFill>
                <a:latin typeface="Times New Roman" pitchFamily="18" charset="0"/>
                <a:cs typeface="Times New Roman" pitchFamily="18" charset="0"/>
              </a:rPr>
              <a:t> </a:t>
            </a:r>
            <a:r>
              <a:rPr lang="en-US" sz="2800">
                <a:solidFill>
                  <a:srgbClr val="0000CC"/>
                </a:solidFill>
                <a:latin typeface="Times New Roman" pitchFamily="18" charset="0"/>
                <a:cs typeface="Times New Roman" pitchFamily="18" charset="0"/>
              </a:rPr>
              <a:t>Phụ nữ trên 35 tuổi lại dễ sinh con mắc hội chứng Do</a:t>
            </a:r>
            <a:r>
              <a:rPr lang="vi-VN" sz="2800">
                <a:solidFill>
                  <a:srgbClr val="0000CC"/>
                </a:solidFill>
                <a:latin typeface="Times New Roman" pitchFamily="18" charset="0"/>
                <a:cs typeface="Times New Roman" pitchFamily="18" charset="0"/>
              </a:rPr>
              <a:t>w</a:t>
            </a:r>
            <a:r>
              <a:rPr lang="en-US" sz="2800">
                <a:solidFill>
                  <a:srgbClr val="0000CC"/>
                </a:solidFill>
                <a:latin typeface="Times New Roman" pitchFamily="18" charset="0"/>
                <a:cs typeface="Times New Roman" pitchFamily="18" charset="0"/>
              </a:rPr>
              <a:t>n vì ở độ tuổi này, phụ nữ thường bị rối loạn nội tiết tố, ảnh hưởng đến quá trình giảm phân (phân li NST). Đặc biệt là NST số 21 thường hay bị rối loạn phân li, tạo ra trứng (giao tử) đột biến thừa 1 NST. Trứng đột biến này kết hợp với tinh trùng b</a:t>
            </a:r>
            <a:r>
              <a:rPr lang="vi-VN" sz="2800">
                <a:solidFill>
                  <a:srgbClr val="0000CC"/>
                </a:solidFill>
                <a:latin typeface="Times New Roman" pitchFamily="18" charset="0"/>
                <a:cs typeface="Times New Roman" pitchFamily="18" charset="0"/>
              </a:rPr>
              <a:t>ì</a:t>
            </a:r>
            <a:r>
              <a:rPr lang="en-US" sz="2800">
                <a:solidFill>
                  <a:srgbClr val="0000CC"/>
                </a:solidFill>
                <a:latin typeface="Times New Roman" pitchFamily="18" charset="0"/>
                <a:cs typeface="Times New Roman" pitchFamily="18" charset="0"/>
              </a:rPr>
              <a:t>nh thường tạo hợp tử có 3 NST số 21, gây ra hội chứng Do</a:t>
            </a:r>
            <a:r>
              <a:rPr lang="vi-VN" sz="2800">
                <a:solidFill>
                  <a:srgbClr val="0000CC"/>
                </a:solidFill>
                <a:latin typeface="Times New Roman" pitchFamily="18" charset="0"/>
                <a:cs typeface="Times New Roman" pitchFamily="18" charset="0"/>
              </a:rPr>
              <a:t>w</a:t>
            </a:r>
            <a:r>
              <a:rPr lang="en-US" sz="2800">
                <a:solidFill>
                  <a:srgbClr val="0000CC"/>
                </a:solidFill>
                <a:latin typeface="Times New Roman" pitchFamily="18" charset="0"/>
                <a:cs typeface="Times New Roman" pitchFamily="18" charset="0"/>
              </a:rPr>
              <a:t>n ở người con.</a:t>
            </a:r>
          </a:p>
          <a:p>
            <a:pPr algn="just">
              <a:spcBef>
                <a:spcPts val="600"/>
              </a:spcBef>
              <a:spcAft>
                <a:spcPts val="600"/>
              </a:spcAft>
            </a:pPr>
            <a:r>
              <a:rPr lang="vi-VN" sz="2800" b="1">
                <a:latin typeface="Times New Roman" pitchFamily="18" charset="0"/>
                <a:cs typeface="Times New Roman" pitchFamily="18" charset="0"/>
              </a:rPr>
              <a:t>Vấn đề 6.</a:t>
            </a:r>
            <a:r>
              <a:rPr lang="vi-VN" sz="2800">
                <a:latin typeface="Times New Roman" pitchFamily="18" charset="0"/>
                <a:cs typeface="Times New Roman" pitchFamily="18" charset="0"/>
              </a:rPr>
              <a:t> </a:t>
            </a:r>
            <a:r>
              <a:rPr lang="en-US" sz="2800">
                <a:latin typeface="Times New Roman" pitchFamily="18" charset="0"/>
                <a:cs typeface="Times New Roman" pitchFamily="18" charset="0"/>
              </a:rPr>
              <a:t>Hãy trình bày quá trình thực hiện PP thụ tinh trong ống nghiệm ở người dựa trên cơ chế sinh sản hữu tính.</a:t>
            </a:r>
          </a:p>
          <a:p>
            <a:pPr algn="just">
              <a:spcBef>
                <a:spcPts val="600"/>
              </a:spcBef>
              <a:spcAft>
                <a:spcPts val="600"/>
              </a:spcAft>
            </a:pPr>
            <a:r>
              <a:rPr lang="vi-VN" sz="2800" b="1">
                <a:solidFill>
                  <a:srgbClr val="0000CC"/>
                </a:solidFill>
                <a:latin typeface="Times New Roman" pitchFamily="18" charset="0"/>
                <a:cs typeface="Times New Roman" pitchFamily="18" charset="0"/>
              </a:rPr>
              <a:t>Đáp án :</a:t>
            </a:r>
            <a:r>
              <a:rPr lang="vi-VN" sz="2800">
                <a:solidFill>
                  <a:srgbClr val="0000CC"/>
                </a:solidFill>
                <a:latin typeface="Times New Roman" pitchFamily="18" charset="0"/>
                <a:cs typeface="Times New Roman" pitchFamily="18" charset="0"/>
              </a:rPr>
              <a:t> Thụ tinh trong ống nghiệm là một PP hỗ trợ sinh sản mà tinh trùng và trứng được kết hợp ở ngoài cơ thể. Nếu hiện tượng thụ tinh xảy ra, sẽ tạo thành phôi, sau đó phôi được chuyển vào buồng tử cung. Phôi làm tổ và phát triên thành thai nhi như trong thụ thai tự nhiên.</a:t>
            </a:r>
            <a:endParaRPr lang="en-US" sz="280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933743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826758" y="84410"/>
            <a:ext cx="2256430" cy="3804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smtClean="0">
                <a:solidFill>
                  <a:srgbClr val="FF0000"/>
                </a:solidFill>
              </a:rPr>
              <a:t>VẬN DỤNG</a:t>
            </a:r>
            <a:endParaRPr lang="en-US" sz="2400" b="1">
              <a:solidFill>
                <a:srgbClr val="FF0000"/>
              </a:solidFill>
            </a:endParaRPr>
          </a:p>
        </p:txBody>
      </p:sp>
      <p:sp>
        <p:nvSpPr>
          <p:cNvPr id="2" name="Rectangle 1"/>
          <p:cNvSpPr/>
          <p:nvPr/>
        </p:nvSpPr>
        <p:spPr>
          <a:xfrm>
            <a:off x="436728" y="310523"/>
            <a:ext cx="11450472" cy="6555641"/>
          </a:xfrm>
          <a:prstGeom prst="rect">
            <a:avLst/>
          </a:prstGeom>
        </p:spPr>
        <p:txBody>
          <a:bodyPr wrap="square">
            <a:spAutoFit/>
          </a:bodyPr>
          <a:lstStyle/>
          <a:p>
            <a:pPr algn="just"/>
            <a:r>
              <a:rPr lang="vi-VN" sz="2000">
                <a:latin typeface="Times New Roman" pitchFamily="18" charset="0"/>
                <a:cs typeface="Times New Roman" pitchFamily="18" charset="0"/>
              </a:rPr>
              <a:t>1. Có thể tác động đến những yếu tố nào trong giảm phân hình thành giao tử</a:t>
            </a:r>
            <a:r>
              <a:rPr lang="en-US" sz="2000">
                <a:latin typeface="Times New Roman" pitchFamily="18" charset="0"/>
                <a:cs typeface="Times New Roman" pitchFamily="18" charset="0"/>
              </a:rPr>
              <a:t>? Cho ví dụ.</a:t>
            </a:r>
          </a:p>
          <a:p>
            <a:pPr algn="just"/>
            <a:r>
              <a:rPr lang="vi-VN" sz="2000">
                <a:latin typeface="Times New Roman" pitchFamily="18" charset="0"/>
                <a:cs typeface="Times New Roman" pitchFamily="18" charset="0"/>
              </a:rPr>
              <a:t>2. </a:t>
            </a:r>
            <a:r>
              <a:rPr lang="en-US" sz="2000">
                <a:latin typeface="Times New Roman" pitchFamily="18" charset="0"/>
                <a:cs typeface="Times New Roman" pitchFamily="18" charset="0"/>
              </a:rPr>
              <a:t>Lấy ví dụ một số cây trồng, vật nuôi được điều khiển sinh sản bằng hormone sinh dục.</a:t>
            </a:r>
          </a:p>
          <a:p>
            <a:pPr algn="just"/>
            <a:r>
              <a:rPr lang="vi-VN" sz="2000" b="1">
                <a:solidFill>
                  <a:srgbClr val="0000CC"/>
                </a:solidFill>
                <a:latin typeface="Times New Roman" pitchFamily="18" charset="0"/>
                <a:cs typeface="Times New Roman" pitchFamily="18" charset="0"/>
              </a:rPr>
              <a:t>Đáp án :</a:t>
            </a:r>
            <a:endParaRPr lang="en-US" sz="2000">
              <a:solidFill>
                <a:srgbClr val="0000CC"/>
              </a:solidFill>
              <a:latin typeface="Times New Roman" pitchFamily="18" charset="0"/>
              <a:cs typeface="Times New Roman" pitchFamily="18" charset="0"/>
            </a:endParaRPr>
          </a:p>
          <a:p>
            <a:pPr algn="just"/>
            <a:r>
              <a:rPr lang="vi-VN" sz="2000" b="1">
                <a:solidFill>
                  <a:srgbClr val="0000CC"/>
                </a:solidFill>
                <a:latin typeface="Times New Roman" pitchFamily="18" charset="0"/>
                <a:cs typeface="Times New Roman" pitchFamily="18" charset="0"/>
              </a:rPr>
              <a:t>Câu 1. </a:t>
            </a:r>
            <a:endParaRPr lang="en-US" sz="2000">
              <a:solidFill>
                <a:srgbClr val="0000CC"/>
              </a:solidFill>
              <a:latin typeface="Times New Roman" pitchFamily="18" charset="0"/>
              <a:cs typeface="Times New Roman" pitchFamily="18" charset="0"/>
            </a:endParaRPr>
          </a:p>
          <a:p>
            <a:pPr algn="just"/>
            <a:r>
              <a:rPr lang="en-US" sz="2000">
                <a:solidFill>
                  <a:srgbClr val="0000CC"/>
                </a:solidFill>
                <a:latin typeface="Times New Roman" pitchFamily="18" charset="0"/>
                <a:cs typeface="Times New Roman" pitchFamily="18" charset="0"/>
              </a:rPr>
              <a:t>- Có thể tác động đến cả yếu tố bên trong (di truyền, hormone sinh dục, tuổi thành thục sinh dục,...) và yếu tố bên ngoài (nhiệt độ, hóa chất, các bức xạ, chế độ dinh dưỡng, sự căng thẳng,…) để thay đổi thời điểm bắt đầu, hiệu suất, tốc độ của quá trình giảm phân hình thành giao tử.</a:t>
            </a:r>
          </a:p>
          <a:p>
            <a:pPr algn="just"/>
            <a:r>
              <a:rPr lang="en-US" sz="2000">
                <a:solidFill>
                  <a:srgbClr val="0000CC"/>
                </a:solidFill>
                <a:latin typeface="Times New Roman" pitchFamily="18" charset="0"/>
                <a:cs typeface="Times New Roman" pitchFamily="18" charset="0"/>
              </a:rPr>
              <a:t>- Ví dụ:</a:t>
            </a:r>
          </a:p>
          <a:p>
            <a:pPr algn="just"/>
            <a:r>
              <a:rPr lang="en-US" sz="2000">
                <a:solidFill>
                  <a:srgbClr val="0000CC"/>
                </a:solidFill>
                <a:latin typeface="Times New Roman" pitchFamily="18" charset="0"/>
                <a:cs typeface="Times New Roman" pitchFamily="18" charset="0"/>
              </a:rPr>
              <a:t>+ Sử dụng hormone hoặc chất kích thích để tăng quá trình giảm phân hình thành trứng và tinh trùng: Tiêm dịch chiết từ tuyến dưới não của các loài cá khác cho cá mè, cá trắm cỏ làm trứng chín hàng loạt; tiêm huyết thanh ngựa chửa cho trâu, bò,... làm cho trứng nhanh chín và rụng hoặc làm chín và rụng nhiều trứng cùng một lúc.</a:t>
            </a:r>
          </a:p>
          <a:p>
            <a:pPr algn="just"/>
            <a:r>
              <a:rPr lang="en-US" sz="2000">
                <a:solidFill>
                  <a:srgbClr val="0000CC"/>
                </a:solidFill>
                <a:latin typeface="Times New Roman" pitchFamily="18" charset="0"/>
                <a:cs typeface="Times New Roman" pitchFamily="18" charset="0"/>
              </a:rPr>
              <a:t>+ Thay đổi thời gian chiếu sáng đối với gà nuôi làm cho gà có thể đẻ 2 trứng/ngày.</a:t>
            </a:r>
          </a:p>
          <a:p>
            <a:pPr algn="just"/>
            <a:r>
              <a:rPr lang="vi-VN" sz="2000" b="1">
                <a:solidFill>
                  <a:srgbClr val="0000CC"/>
                </a:solidFill>
                <a:latin typeface="Times New Roman" pitchFamily="18" charset="0"/>
                <a:cs typeface="Times New Roman" pitchFamily="18" charset="0"/>
              </a:rPr>
              <a:t>Câu 2. </a:t>
            </a:r>
            <a:endParaRPr lang="en-US" sz="2000">
              <a:solidFill>
                <a:srgbClr val="0000CC"/>
              </a:solidFill>
              <a:latin typeface="Times New Roman" pitchFamily="18" charset="0"/>
              <a:cs typeface="Times New Roman" pitchFamily="18" charset="0"/>
            </a:endParaRPr>
          </a:p>
          <a:p>
            <a:pPr algn="just"/>
            <a:r>
              <a:rPr lang="en-US" sz="2000">
                <a:solidFill>
                  <a:srgbClr val="0000CC"/>
                </a:solidFill>
                <a:latin typeface="Times New Roman" pitchFamily="18" charset="0"/>
                <a:cs typeface="Times New Roman" pitchFamily="18" charset="0"/>
              </a:rPr>
              <a:t>Ví dụ một số cây trồng, vật nuôi được điều khiển sinh sản bằng hormone sinh dục:</a:t>
            </a:r>
          </a:p>
          <a:p>
            <a:pPr algn="just"/>
            <a:r>
              <a:rPr lang="en-US" sz="2000">
                <a:solidFill>
                  <a:srgbClr val="0000CC"/>
                </a:solidFill>
                <a:latin typeface="Times New Roman" pitchFamily="18" charset="0"/>
                <a:cs typeface="Times New Roman" pitchFamily="18" charset="0"/>
              </a:rPr>
              <a:t>- Cá mè, cá trắm cỏ không đẻ trong ao nuôi. Tiêm dịch chiết từ tuyến dưới não của các loài cá khác làm trứng chín hàng loạt, sau đó nặn trứng ra và cho thụ tinh nhân tạo bên ngoài cơ thể rồi đem ấp nở ra cá con.</a:t>
            </a:r>
          </a:p>
          <a:p>
            <a:pPr algn="just"/>
            <a:r>
              <a:rPr lang="en-US" sz="2000">
                <a:solidFill>
                  <a:srgbClr val="0000CC"/>
                </a:solidFill>
                <a:latin typeface="Times New Roman" pitchFamily="18" charset="0"/>
                <a:cs typeface="Times New Roman" pitchFamily="18" charset="0"/>
              </a:rPr>
              <a:t>- Sử dụng Prostaglandin F2-alpha (PGF2a) và các chất tổng hợp có hoạt tính tương tự nhằm gây động dục hàng loạt ở gia súc nhai lại.</a:t>
            </a:r>
          </a:p>
          <a:p>
            <a:pPr algn="just"/>
            <a:r>
              <a:rPr lang="en-US" sz="2000">
                <a:solidFill>
                  <a:srgbClr val="0000CC"/>
                </a:solidFill>
                <a:latin typeface="Times New Roman" pitchFamily="18" charset="0"/>
                <a:cs typeface="Times New Roman" pitchFamily="18" charset="0"/>
              </a:rPr>
              <a:t>- Trong trồng trọt, người ta dùng GA3B (Gibberelline) trong công nghệ lúa lai, phun lên bông của cây mẹ, để bông lúa vươn dài ra, dễ tiếp nhận phấn hoa,…</a:t>
            </a:r>
          </a:p>
        </p:txBody>
      </p:sp>
    </p:spTree>
    <p:extLst>
      <p:ext uri="{BB962C8B-B14F-4D97-AF65-F5344CB8AC3E}">
        <p14:creationId xmlns:p14="http://schemas.microsoft.com/office/powerpoint/2010/main" val="894356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1" y="44579"/>
            <a:ext cx="9673987" cy="461665"/>
          </a:xfrm>
          <a:prstGeom prst="rect">
            <a:avLst/>
          </a:prstGeom>
        </p:spPr>
        <p:txBody>
          <a:bodyPr wrap="square">
            <a:spAutoFit/>
          </a:bodyPr>
          <a:lstStyle/>
          <a:p>
            <a:pPr algn="ctr"/>
            <a:r>
              <a:rPr lang="vi-VN" sz="2400" b="1" smtClean="0">
                <a:solidFill>
                  <a:srgbClr val="FF0000"/>
                </a:solidFill>
                <a:latin typeface="+mj-lt"/>
              </a:rPr>
              <a:t>I. CƠ </a:t>
            </a:r>
            <a:r>
              <a:rPr lang="vi-VN" sz="2400" b="1">
                <a:solidFill>
                  <a:srgbClr val="FF0000"/>
                </a:solidFill>
                <a:latin typeface="+mj-lt"/>
              </a:rPr>
              <a:t>CHẾ NHÂN ĐÔI VÀ PHÂN LI CỦA NST TRONG GIẢM PHÂN</a:t>
            </a:r>
            <a:endParaRPr lang="en-US" sz="2400" b="1">
              <a:solidFill>
                <a:srgbClr val="FF0000"/>
              </a:solidFill>
              <a:latin typeface="+mj-lt"/>
            </a:endParaRPr>
          </a:p>
        </p:txBody>
      </p:sp>
      <p:sp>
        <p:nvSpPr>
          <p:cNvPr id="5" name="Rectangle 4"/>
          <p:cNvSpPr/>
          <p:nvPr/>
        </p:nvSpPr>
        <p:spPr>
          <a:xfrm>
            <a:off x="152400" y="396920"/>
            <a:ext cx="11830334" cy="6478697"/>
          </a:xfrm>
          <a:prstGeom prst="rect">
            <a:avLst/>
          </a:prstGeom>
        </p:spPr>
        <p:txBody>
          <a:bodyPr wrap="square">
            <a:spAutoFit/>
          </a:bodyPr>
          <a:lstStyle/>
          <a:p>
            <a:pPr algn="just">
              <a:spcBef>
                <a:spcPts val="300"/>
              </a:spcBef>
            </a:pPr>
            <a:r>
              <a:rPr lang="vi-VN" sz="2600" b="1">
                <a:latin typeface="Times New Roman" pitchFamily="18" charset="0"/>
                <a:cs typeface="Times New Roman" pitchFamily="18" charset="0"/>
              </a:rPr>
              <a:t>Phiếu học tập số 1. Tìm hiểu </a:t>
            </a:r>
            <a:r>
              <a:rPr lang="en-US" sz="2600" b="1">
                <a:latin typeface="Times New Roman" pitchFamily="18" charset="0"/>
                <a:cs typeface="Times New Roman" pitchFamily="18" charset="0"/>
              </a:rPr>
              <a:t>cơ chế nhân đôi và phân li của NST</a:t>
            </a:r>
            <a:r>
              <a:rPr lang="vi-VN" sz="2600" b="1">
                <a:latin typeface="Times New Roman" pitchFamily="18" charset="0"/>
                <a:cs typeface="Times New Roman" pitchFamily="18" charset="0"/>
              </a:rPr>
              <a:t> trong giảm phân.</a:t>
            </a:r>
            <a:endParaRPr lang="en-US" sz="2600">
              <a:latin typeface="Times New Roman" pitchFamily="18" charset="0"/>
              <a:cs typeface="Times New Roman" pitchFamily="18" charset="0"/>
            </a:endParaRPr>
          </a:p>
          <a:p>
            <a:pPr algn="just">
              <a:spcBef>
                <a:spcPts val="300"/>
              </a:spcBef>
            </a:pPr>
            <a:r>
              <a:rPr lang="en-US" sz="2600" b="1">
                <a:latin typeface="Times New Roman" pitchFamily="18" charset="0"/>
                <a:cs typeface="Times New Roman" pitchFamily="18" charset="0"/>
              </a:rPr>
              <a:t>1</a:t>
            </a:r>
            <a:r>
              <a:rPr lang="vi-VN" sz="2600" b="1">
                <a:latin typeface="Times New Roman" pitchFamily="18" charset="0"/>
                <a:cs typeface="Times New Roman" pitchFamily="18" charset="0"/>
              </a:rPr>
              <a:t>.</a:t>
            </a:r>
            <a:r>
              <a:rPr lang="vi-VN" sz="2600">
                <a:latin typeface="Times New Roman" pitchFamily="18" charset="0"/>
                <a:cs typeface="Times New Roman" pitchFamily="18" charset="0"/>
              </a:rPr>
              <a:t> </a:t>
            </a:r>
            <a:r>
              <a:rPr lang="en-US" sz="2600">
                <a:latin typeface="Times New Roman" pitchFamily="18" charset="0"/>
                <a:cs typeface="Times New Roman" pitchFamily="18" charset="0"/>
              </a:rPr>
              <a:t>Quan sát hình 14.1 và trả lời các câu hỏi:</a:t>
            </a:r>
          </a:p>
          <a:p>
            <a:pPr algn="just">
              <a:spcBef>
                <a:spcPts val="300"/>
              </a:spcBef>
            </a:pPr>
            <a:r>
              <a:rPr lang="vi-VN" sz="2600">
                <a:latin typeface="Times New Roman" pitchFamily="18" charset="0"/>
                <a:cs typeface="Times New Roman" pitchFamily="18" charset="0"/>
              </a:rPr>
              <a:t>a) </a:t>
            </a:r>
            <a:r>
              <a:rPr lang="en-US" sz="2600">
                <a:latin typeface="Times New Roman" pitchFamily="18" charset="0"/>
                <a:cs typeface="Times New Roman" pitchFamily="18" charset="0"/>
              </a:rPr>
              <a:t>Để tạo ra 4 tế bào con, cần mấy lần phân chia từ một tế bào ban đầu?</a:t>
            </a:r>
          </a:p>
          <a:p>
            <a:pPr algn="just">
              <a:spcBef>
                <a:spcPts val="300"/>
              </a:spcBef>
            </a:pPr>
            <a:r>
              <a:rPr lang="vi-VN" sz="2600">
                <a:latin typeface="Times New Roman" pitchFamily="18" charset="0"/>
                <a:cs typeface="Times New Roman" pitchFamily="18" charset="0"/>
              </a:rPr>
              <a:t>b) </a:t>
            </a:r>
            <a:r>
              <a:rPr lang="en-US" sz="2600">
                <a:latin typeface="Times New Roman" pitchFamily="18" charset="0"/>
                <a:cs typeface="Times New Roman" pitchFamily="18" charset="0"/>
              </a:rPr>
              <a:t>Hãy so sánh bộ NST ban đầu và bộ NST của các tế bào là sản phẩm của các lần phân chia đó.</a:t>
            </a:r>
          </a:p>
          <a:p>
            <a:pPr algn="just">
              <a:spcBef>
                <a:spcPts val="300"/>
              </a:spcBef>
            </a:pPr>
            <a:r>
              <a:rPr lang="en-US" sz="2600" b="1">
                <a:latin typeface="Times New Roman" pitchFamily="18" charset="0"/>
                <a:cs typeface="Times New Roman" pitchFamily="18" charset="0"/>
              </a:rPr>
              <a:t>2</a:t>
            </a:r>
            <a:r>
              <a:rPr lang="vi-VN" sz="2600" b="1">
                <a:latin typeface="Times New Roman" pitchFamily="18" charset="0"/>
                <a:cs typeface="Times New Roman" pitchFamily="18" charset="0"/>
              </a:rPr>
              <a:t>.</a:t>
            </a:r>
            <a:r>
              <a:rPr lang="vi-VN" sz="2600">
                <a:latin typeface="Times New Roman" pitchFamily="18" charset="0"/>
                <a:cs typeface="Times New Roman" pitchFamily="18" charset="0"/>
              </a:rPr>
              <a:t> </a:t>
            </a:r>
            <a:r>
              <a:rPr lang="en-US" sz="2600">
                <a:latin typeface="Times New Roman" pitchFamily="18" charset="0"/>
                <a:cs typeface="Times New Roman" pitchFamily="18" charset="0"/>
              </a:rPr>
              <a:t>Quan sát hình 14.2 và cho biết trước khi bắt đầu GPI, NST trong nhân tế bào ở trạng thái đơn hay kép. Đặc điểm này có ý nghĩa gì?</a:t>
            </a:r>
          </a:p>
          <a:p>
            <a:pPr algn="just">
              <a:spcBef>
                <a:spcPts val="300"/>
              </a:spcBef>
            </a:pPr>
            <a:r>
              <a:rPr lang="vi-VN" sz="2600" b="1">
                <a:latin typeface="Times New Roman" pitchFamily="18" charset="0"/>
                <a:cs typeface="Times New Roman" pitchFamily="18" charset="0"/>
              </a:rPr>
              <a:t>3.</a:t>
            </a:r>
            <a:r>
              <a:rPr lang="vi-VN" sz="2600">
                <a:latin typeface="Times New Roman" pitchFamily="18" charset="0"/>
                <a:cs typeface="Times New Roman" pitchFamily="18" charset="0"/>
              </a:rPr>
              <a:t> Q</a:t>
            </a:r>
            <a:r>
              <a:rPr lang="en-US" sz="2600">
                <a:latin typeface="Times New Roman" pitchFamily="18" charset="0"/>
                <a:cs typeface="Times New Roman" pitchFamily="18" charset="0"/>
              </a:rPr>
              <a:t>uan sát hình 14.3, cho biết:</a:t>
            </a:r>
          </a:p>
          <a:p>
            <a:pPr algn="just">
              <a:spcBef>
                <a:spcPts val="300"/>
              </a:spcBef>
            </a:pPr>
            <a:r>
              <a:rPr lang="en-US" sz="2600">
                <a:latin typeface="Times New Roman" pitchFamily="18" charset="0"/>
                <a:cs typeface="Times New Roman" pitchFamily="18" charset="0"/>
              </a:rPr>
              <a:t>a</a:t>
            </a:r>
            <a:r>
              <a:rPr lang="vi-VN" sz="2600">
                <a:latin typeface="Times New Roman" pitchFamily="18" charset="0"/>
                <a:cs typeface="Times New Roman" pitchFamily="18" charset="0"/>
              </a:rPr>
              <a:t>) </a:t>
            </a:r>
            <a:r>
              <a:rPr lang="en-US" sz="2600">
                <a:latin typeface="Times New Roman" pitchFamily="18" charset="0"/>
                <a:cs typeface="Times New Roman" pitchFamily="18" charset="0"/>
              </a:rPr>
              <a:t>GPI có các kì nào? NST biến đổi như thế nào ở kì đầu I?</a:t>
            </a:r>
          </a:p>
          <a:p>
            <a:pPr algn="just">
              <a:spcBef>
                <a:spcPts val="300"/>
              </a:spcBef>
            </a:pPr>
            <a:r>
              <a:rPr lang="en-US" sz="2600">
                <a:latin typeface="Times New Roman" pitchFamily="18" charset="0"/>
                <a:cs typeface="Times New Roman" pitchFamily="18" charset="0"/>
              </a:rPr>
              <a:t>b</a:t>
            </a:r>
            <a:r>
              <a:rPr lang="vi-VN" sz="2600">
                <a:latin typeface="Times New Roman" pitchFamily="18" charset="0"/>
                <a:cs typeface="Times New Roman" pitchFamily="18" charset="0"/>
              </a:rPr>
              <a:t>) </a:t>
            </a:r>
            <a:r>
              <a:rPr lang="en-US" sz="2600">
                <a:latin typeface="Times New Roman" pitchFamily="18" charset="0"/>
                <a:cs typeface="Times New Roman" pitchFamily="18" charset="0"/>
              </a:rPr>
              <a:t>Nhận xét về sự sắp xếp của NST ở kì giữa I và sự di chuyển của NST ở kì sau I.</a:t>
            </a:r>
          </a:p>
          <a:p>
            <a:pPr algn="just">
              <a:spcBef>
                <a:spcPts val="300"/>
              </a:spcBef>
            </a:pPr>
            <a:r>
              <a:rPr lang="en-US" sz="2600">
                <a:latin typeface="Times New Roman" pitchFamily="18" charset="0"/>
                <a:cs typeface="Times New Roman" pitchFamily="18" charset="0"/>
              </a:rPr>
              <a:t>c</a:t>
            </a:r>
            <a:r>
              <a:rPr lang="vi-VN" sz="2600">
                <a:latin typeface="Times New Roman" pitchFamily="18" charset="0"/>
                <a:cs typeface="Times New Roman" pitchFamily="18" charset="0"/>
              </a:rPr>
              <a:t>) </a:t>
            </a:r>
            <a:r>
              <a:rPr lang="en-US" sz="2600">
                <a:latin typeface="Times New Roman" pitchFamily="18" charset="0"/>
                <a:cs typeface="Times New Roman" pitchFamily="18" charset="0"/>
              </a:rPr>
              <a:t>Kết quả của GPI là gì? Hãy so sánh số lượng NST của tế bào lúc bắt đầu GP và lúc kết thúc GPI.</a:t>
            </a:r>
          </a:p>
          <a:p>
            <a:pPr algn="just">
              <a:spcBef>
                <a:spcPts val="300"/>
              </a:spcBef>
            </a:pPr>
            <a:r>
              <a:rPr lang="vi-VN" sz="2600">
                <a:latin typeface="Times New Roman" pitchFamily="18" charset="0"/>
                <a:cs typeface="Times New Roman" pitchFamily="18" charset="0"/>
              </a:rPr>
              <a:t>d) </a:t>
            </a:r>
            <a:r>
              <a:rPr lang="en-US" sz="2600">
                <a:latin typeface="Times New Roman" pitchFamily="18" charset="0"/>
                <a:cs typeface="Times New Roman" pitchFamily="18" charset="0"/>
              </a:rPr>
              <a:t>Kết quả của GPII là gì? So sánh bộ NST của tế bào được tạo ra sau GPI và GPII.</a:t>
            </a:r>
          </a:p>
          <a:p>
            <a:pPr algn="just">
              <a:spcBef>
                <a:spcPts val="300"/>
              </a:spcBef>
            </a:pPr>
            <a:r>
              <a:rPr lang="vi-VN" sz="2600" b="1">
                <a:latin typeface="Times New Roman" pitchFamily="18" charset="0"/>
                <a:cs typeface="Times New Roman" pitchFamily="18" charset="0"/>
              </a:rPr>
              <a:t>4.</a:t>
            </a:r>
            <a:r>
              <a:rPr lang="vi-VN" sz="2600">
                <a:latin typeface="Times New Roman" pitchFamily="18" charset="0"/>
                <a:cs typeface="Times New Roman" pitchFamily="18" charset="0"/>
              </a:rPr>
              <a:t> Nhận xét về sự phân li và tổ hợp của các cặp NST tương đồng khác nhau qua các giai đoạn của GPI.</a:t>
            </a:r>
            <a:endParaRPr lang="en-US" sz="2600">
              <a:latin typeface="Times New Roman" pitchFamily="18" charset="0"/>
              <a:cs typeface="Times New Roman" pitchFamily="18" charset="0"/>
            </a:endParaRPr>
          </a:p>
        </p:txBody>
      </p:sp>
    </p:spTree>
    <p:extLst>
      <p:ext uri="{BB962C8B-B14F-4D97-AF65-F5344CB8AC3E}">
        <p14:creationId xmlns:p14="http://schemas.microsoft.com/office/powerpoint/2010/main" val="1619119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68320"/>
            <a:ext cx="7419833" cy="6586418"/>
          </a:xfrm>
          <a:prstGeom prst="rect">
            <a:avLst/>
          </a:prstGeom>
        </p:spPr>
        <p:txBody>
          <a:bodyPr wrap="square">
            <a:spAutoFit/>
          </a:bodyPr>
          <a:lstStyle/>
          <a:p>
            <a:pPr algn="just">
              <a:spcBef>
                <a:spcPts val="600"/>
              </a:spcBef>
              <a:spcAft>
                <a:spcPts val="600"/>
              </a:spcAft>
            </a:pPr>
            <a:r>
              <a:rPr lang="en-US" sz="3200" b="1">
                <a:latin typeface="Times New Roman" pitchFamily="18" charset="0"/>
                <a:cs typeface="Times New Roman" pitchFamily="18" charset="0"/>
              </a:rPr>
              <a:t>1</a:t>
            </a:r>
            <a:r>
              <a:rPr lang="vi-VN" sz="3200" b="1">
                <a:latin typeface="Times New Roman" pitchFamily="18" charset="0"/>
                <a:cs typeface="Times New Roman" pitchFamily="18" charset="0"/>
              </a:rPr>
              <a:t>.</a:t>
            </a:r>
            <a:r>
              <a:rPr lang="vi-VN" sz="3200">
                <a:latin typeface="Times New Roman" pitchFamily="18" charset="0"/>
                <a:cs typeface="Times New Roman" pitchFamily="18" charset="0"/>
              </a:rPr>
              <a:t> </a:t>
            </a:r>
            <a:r>
              <a:rPr lang="en-US" sz="3200">
                <a:latin typeface="Times New Roman" pitchFamily="18" charset="0"/>
                <a:cs typeface="Times New Roman" pitchFamily="18" charset="0"/>
              </a:rPr>
              <a:t>Quan sát hình 14.1 và trả lời các câu hỏi:</a:t>
            </a:r>
          </a:p>
          <a:p>
            <a:pPr algn="just">
              <a:spcBef>
                <a:spcPts val="600"/>
              </a:spcBef>
              <a:spcAft>
                <a:spcPts val="600"/>
              </a:spcAft>
            </a:pPr>
            <a:r>
              <a:rPr lang="vi-VN" sz="3200">
                <a:latin typeface="Times New Roman" pitchFamily="18" charset="0"/>
                <a:cs typeface="Times New Roman" pitchFamily="18" charset="0"/>
              </a:rPr>
              <a:t>a) </a:t>
            </a:r>
            <a:r>
              <a:rPr lang="en-US" sz="3200">
                <a:latin typeface="Times New Roman" pitchFamily="18" charset="0"/>
                <a:cs typeface="Times New Roman" pitchFamily="18" charset="0"/>
              </a:rPr>
              <a:t>Để tạo ra 4 tế bào con, cần mấy lần phân chia từ một tế bào ban đầu?</a:t>
            </a:r>
          </a:p>
          <a:p>
            <a:pPr algn="just">
              <a:spcBef>
                <a:spcPts val="600"/>
              </a:spcBef>
              <a:spcAft>
                <a:spcPts val="600"/>
              </a:spcAft>
            </a:pPr>
            <a:r>
              <a:rPr lang="vi-VN" sz="3200">
                <a:solidFill>
                  <a:srgbClr val="0000CC"/>
                </a:solidFill>
                <a:latin typeface="Times New Roman" pitchFamily="18" charset="0"/>
                <a:cs typeface="Times New Roman" pitchFamily="18" charset="0"/>
                <a:sym typeface="Symbol"/>
              </a:rPr>
              <a:t></a:t>
            </a:r>
            <a:r>
              <a:rPr lang="vi-VN" sz="3200">
                <a:solidFill>
                  <a:srgbClr val="0000CC"/>
                </a:solidFill>
                <a:latin typeface="Times New Roman" pitchFamily="18" charset="0"/>
                <a:cs typeface="Times New Roman" pitchFamily="18" charset="0"/>
              </a:rPr>
              <a:t> C</a:t>
            </a:r>
            <a:r>
              <a:rPr lang="en-US" sz="3200">
                <a:solidFill>
                  <a:srgbClr val="0000CC"/>
                </a:solidFill>
                <a:latin typeface="Times New Roman" pitchFamily="18" charset="0"/>
                <a:cs typeface="Times New Roman" pitchFamily="18" charset="0"/>
              </a:rPr>
              <a:t>ần 2 lần phân chia</a:t>
            </a:r>
            <a:r>
              <a:rPr lang="vi-VN" sz="3200">
                <a:solidFill>
                  <a:srgbClr val="0000CC"/>
                </a:solidFill>
                <a:latin typeface="Times New Roman" pitchFamily="18" charset="0"/>
                <a:cs typeface="Times New Roman" pitchFamily="18" charset="0"/>
              </a:rPr>
              <a:t> : GPI và GPII.</a:t>
            </a:r>
            <a:endParaRPr lang="en-US" sz="3200">
              <a:solidFill>
                <a:srgbClr val="0000CC"/>
              </a:solidFill>
              <a:latin typeface="Times New Roman" pitchFamily="18" charset="0"/>
              <a:cs typeface="Times New Roman" pitchFamily="18" charset="0"/>
            </a:endParaRPr>
          </a:p>
          <a:p>
            <a:pPr algn="just">
              <a:spcBef>
                <a:spcPts val="600"/>
              </a:spcBef>
              <a:spcAft>
                <a:spcPts val="600"/>
              </a:spcAft>
            </a:pPr>
            <a:r>
              <a:rPr lang="vi-VN" sz="3200">
                <a:latin typeface="Times New Roman" pitchFamily="18" charset="0"/>
                <a:cs typeface="Times New Roman" pitchFamily="18" charset="0"/>
              </a:rPr>
              <a:t>b) </a:t>
            </a:r>
            <a:r>
              <a:rPr lang="en-US" sz="3200">
                <a:latin typeface="Times New Roman" pitchFamily="18" charset="0"/>
                <a:cs typeface="Times New Roman" pitchFamily="18" charset="0"/>
              </a:rPr>
              <a:t>Hãy so sánh bộ NST ban đầu và bộ NST của các tế bào là sản phẩm của các lần phân chia đó.</a:t>
            </a:r>
          </a:p>
          <a:p>
            <a:pPr algn="just">
              <a:spcBef>
                <a:spcPts val="600"/>
              </a:spcBef>
              <a:spcAft>
                <a:spcPts val="600"/>
              </a:spcAft>
            </a:pPr>
            <a:r>
              <a:rPr lang="vi-VN" sz="3200">
                <a:solidFill>
                  <a:srgbClr val="0000CC"/>
                </a:solidFill>
                <a:latin typeface="Times New Roman" pitchFamily="18" charset="0"/>
                <a:cs typeface="Times New Roman" pitchFamily="18" charset="0"/>
              </a:rPr>
              <a:t>B</a:t>
            </a:r>
            <a:r>
              <a:rPr lang="en-US" sz="3200">
                <a:solidFill>
                  <a:srgbClr val="0000CC"/>
                </a:solidFill>
                <a:latin typeface="Times New Roman" pitchFamily="18" charset="0"/>
                <a:cs typeface="Times New Roman" pitchFamily="18" charset="0"/>
              </a:rPr>
              <a:t>ộ NST của </a:t>
            </a:r>
            <a:r>
              <a:rPr lang="vi-VN" sz="3200">
                <a:solidFill>
                  <a:srgbClr val="0000CC"/>
                </a:solidFill>
                <a:latin typeface="Times New Roman" pitchFamily="18" charset="0"/>
                <a:cs typeface="Times New Roman" pitchFamily="18" charset="0"/>
              </a:rPr>
              <a:t>:</a:t>
            </a:r>
            <a:endParaRPr lang="en-US" sz="3200">
              <a:solidFill>
                <a:srgbClr val="0000CC"/>
              </a:solidFill>
              <a:latin typeface="Times New Roman" pitchFamily="18" charset="0"/>
              <a:cs typeface="Times New Roman" pitchFamily="18" charset="0"/>
            </a:endParaRPr>
          </a:p>
          <a:p>
            <a:pPr algn="just">
              <a:spcBef>
                <a:spcPts val="600"/>
              </a:spcBef>
              <a:spcAft>
                <a:spcPts val="600"/>
              </a:spcAft>
            </a:pPr>
            <a:r>
              <a:rPr lang="vi-VN" sz="3200">
                <a:solidFill>
                  <a:srgbClr val="0000CC"/>
                </a:solidFill>
                <a:latin typeface="Times New Roman" pitchFamily="18" charset="0"/>
                <a:cs typeface="Times New Roman" pitchFamily="18" charset="0"/>
              </a:rPr>
              <a:t>- </a:t>
            </a:r>
            <a:r>
              <a:rPr lang="en-US" sz="3200">
                <a:solidFill>
                  <a:srgbClr val="0000CC"/>
                </a:solidFill>
                <a:latin typeface="Times New Roman" pitchFamily="18" charset="0"/>
                <a:cs typeface="Times New Roman" pitchFamily="18" charset="0"/>
              </a:rPr>
              <a:t>tế bào </a:t>
            </a:r>
            <a:r>
              <a:rPr lang="vi-VN" sz="3200">
                <a:solidFill>
                  <a:srgbClr val="0000CC"/>
                </a:solidFill>
                <a:latin typeface="Times New Roman" pitchFamily="18" charset="0"/>
                <a:cs typeface="Times New Roman" pitchFamily="18" charset="0"/>
              </a:rPr>
              <a:t>ban đầu</a:t>
            </a:r>
            <a:r>
              <a:rPr lang="en-US" sz="3200">
                <a:solidFill>
                  <a:srgbClr val="0000CC"/>
                </a:solidFill>
                <a:latin typeface="Times New Roman" pitchFamily="18" charset="0"/>
                <a:cs typeface="Times New Roman" pitchFamily="18" charset="0"/>
              </a:rPr>
              <a:t> là 2n</a:t>
            </a:r>
            <a:r>
              <a:rPr lang="vi-VN" sz="3200">
                <a:solidFill>
                  <a:srgbClr val="0000CC"/>
                </a:solidFill>
                <a:latin typeface="Times New Roman" pitchFamily="18" charset="0"/>
                <a:cs typeface="Times New Roman" pitchFamily="18" charset="0"/>
              </a:rPr>
              <a:t>, </a:t>
            </a:r>
            <a:endParaRPr lang="en-US" sz="3200">
              <a:solidFill>
                <a:srgbClr val="0000CC"/>
              </a:solidFill>
              <a:latin typeface="Times New Roman" pitchFamily="18" charset="0"/>
              <a:cs typeface="Times New Roman" pitchFamily="18" charset="0"/>
            </a:endParaRPr>
          </a:p>
          <a:p>
            <a:pPr algn="just">
              <a:spcBef>
                <a:spcPts val="600"/>
              </a:spcBef>
              <a:spcAft>
                <a:spcPts val="600"/>
              </a:spcAft>
            </a:pPr>
            <a:r>
              <a:rPr lang="vi-VN" sz="3200" smtClean="0">
                <a:solidFill>
                  <a:srgbClr val="0000CC"/>
                </a:solidFill>
                <a:latin typeface="Times New Roman" pitchFamily="18" charset="0"/>
                <a:cs typeface="Times New Roman" pitchFamily="18" charset="0"/>
              </a:rPr>
              <a:t>- tế </a:t>
            </a:r>
            <a:r>
              <a:rPr lang="vi-VN" sz="3200">
                <a:solidFill>
                  <a:srgbClr val="0000CC"/>
                </a:solidFill>
                <a:latin typeface="Times New Roman" pitchFamily="18" charset="0"/>
                <a:cs typeface="Times New Roman" pitchFamily="18" charset="0"/>
              </a:rPr>
              <a:t>bào là </a:t>
            </a:r>
            <a:r>
              <a:rPr lang="en-US" sz="3200">
                <a:solidFill>
                  <a:srgbClr val="0000CC"/>
                </a:solidFill>
                <a:latin typeface="Times New Roman" pitchFamily="18" charset="0"/>
                <a:cs typeface="Times New Roman" pitchFamily="18" charset="0"/>
              </a:rPr>
              <a:t>sản phẩm của</a:t>
            </a:r>
            <a:r>
              <a:rPr lang="vi-VN" sz="3200">
                <a:solidFill>
                  <a:srgbClr val="0000CC"/>
                </a:solidFill>
                <a:latin typeface="Times New Roman" pitchFamily="18" charset="0"/>
                <a:cs typeface="Times New Roman" pitchFamily="18" charset="0"/>
              </a:rPr>
              <a:t> GPI là n kép</a:t>
            </a:r>
            <a:r>
              <a:rPr lang="vi-VN" sz="3200" smtClean="0">
                <a:solidFill>
                  <a:srgbClr val="0000CC"/>
                </a:solidFill>
                <a:latin typeface="Times New Roman" pitchFamily="18" charset="0"/>
                <a:cs typeface="Times New Roman" pitchFamily="18" charset="0"/>
              </a:rPr>
              <a:t>,</a:t>
            </a:r>
          </a:p>
          <a:p>
            <a:pPr algn="just">
              <a:spcBef>
                <a:spcPts val="600"/>
              </a:spcBef>
              <a:spcAft>
                <a:spcPts val="600"/>
              </a:spcAft>
            </a:pPr>
            <a:r>
              <a:rPr lang="vi-VN" sz="3200" smtClean="0">
                <a:solidFill>
                  <a:srgbClr val="0000CC"/>
                </a:solidFill>
                <a:latin typeface="Times New Roman" pitchFamily="18" charset="0"/>
                <a:cs typeface="Times New Roman" pitchFamily="18" charset="0"/>
              </a:rPr>
              <a:t>- tế bào là sản phẩm của GPII là n đơn.</a:t>
            </a:r>
            <a:endParaRPr lang="en-US" sz="3200" smtClean="0">
              <a:solidFill>
                <a:srgbClr val="0000CC"/>
              </a:solidFill>
              <a:latin typeface="Times New Roman" pitchFamily="18" charset="0"/>
              <a:cs typeface="Times New Roman" pitchFamily="18" charset="0"/>
            </a:endParaRPr>
          </a:p>
        </p:txBody>
      </p:sp>
      <p:sp>
        <p:nvSpPr>
          <p:cNvPr id="7" name="Rectangle 6"/>
          <p:cNvSpPr/>
          <p:nvPr/>
        </p:nvSpPr>
        <p:spPr>
          <a:xfrm>
            <a:off x="317938" y="6258580"/>
            <a:ext cx="184731" cy="523220"/>
          </a:xfrm>
          <a:prstGeom prst="rect">
            <a:avLst/>
          </a:prstGeom>
        </p:spPr>
        <p:txBody>
          <a:bodyPr wrap="none">
            <a:spAutoFit/>
          </a:bodyPr>
          <a:lstStyle/>
          <a:p>
            <a:endParaRPr lang="en-US" sz="2800">
              <a:solidFill>
                <a:srgbClr val="0000CC"/>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4632" y="368489"/>
            <a:ext cx="4211791" cy="560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194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386" y="408296"/>
            <a:ext cx="8073396" cy="3770263"/>
          </a:xfrm>
          <a:prstGeom prst="rect">
            <a:avLst/>
          </a:prstGeom>
        </p:spPr>
        <p:txBody>
          <a:bodyPr wrap="square">
            <a:spAutoFit/>
          </a:bodyPr>
          <a:lstStyle/>
          <a:p>
            <a:pPr algn="just">
              <a:spcBef>
                <a:spcPts val="1200"/>
              </a:spcBef>
              <a:spcAft>
                <a:spcPts val="600"/>
              </a:spcAft>
            </a:pPr>
            <a:r>
              <a:rPr lang="en-US" sz="3200" b="1">
                <a:latin typeface="Times New Roman" pitchFamily="18" charset="0"/>
                <a:cs typeface="Times New Roman" pitchFamily="18" charset="0"/>
              </a:rPr>
              <a:t>2</a:t>
            </a:r>
            <a:r>
              <a:rPr lang="vi-VN" sz="3200" b="1">
                <a:latin typeface="Times New Roman" pitchFamily="18" charset="0"/>
                <a:cs typeface="Times New Roman" pitchFamily="18" charset="0"/>
              </a:rPr>
              <a:t>.</a:t>
            </a:r>
            <a:r>
              <a:rPr lang="vi-VN" sz="3200">
                <a:latin typeface="Times New Roman" pitchFamily="18" charset="0"/>
                <a:cs typeface="Times New Roman" pitchFamily="18" charset="0"/>
              </a:rPr>
              <a:t> </a:t>
            </a:r>
            <a:r>
              <a:rPr lang="en-US" sz="3200">
                <a:latin typeface="Times New Roman" pitchFamily="18" charset="0"/>
                <a:cs typeface="Times New Roman" pitchFamily="18" charset="0"/>
              </a:rPr>
              <a:t>Quan sát hình 14.2 và cho biết trước khi bắt đầu GPI, NST trong nhân tế bào ở trạng thái đơn hay kép. Đặc điểm này có ý nghĩa gì?</a:t>
            </a:r>
          </a:p>
          <a:p>
            <a:pPr algn="just">
              <a:spcBef>
                <a:spcPts val="1200"/>
              </a:spcBef>
              <a:spcAft>
                <a:spcPts val="600"/>
              </a:spcAft>
            </a:pPr>
            <a:r>
              <a:rPr lang="en-US" sz="3200">
                <a:solidFill>
                  <a:srgbClr val="0000CC"/>
                </a:solidFill>
                <a:latin typeface="Times New Roman" pitchFamily="18" charset="0"/>
                <a:cs typeface="Times New Roman" pitchFamily="18" charset="0"/>
              </a:rPr>
              <a:t>- Trước khi bắt đầu giảm phân I, sau khi nhiễm sắc thể được nhân đôi ở pha S của kì trung gian, nhiễm sắc thể trong nhân tế bào ở trạng thái kép gồm hai chromatid đính với nhau ở tâm động</a:t>
            </a:r>
            <a:r>
              <a:rPr lang="en-US" sz="3200" smtClean="0">
                <a:solidFill>
                  <a:srgbClr val="0000CC"/>
                </a:solidFill>
                <a:latin typeface="Times New Roman" pitchFamily="18" charset="0"/>
                <a:cs typeface="Times New Roman" pitchFamily="18" charset="0"/>
              </a:rPr>
              <a:t>.</a:t>
            </a:r>
            <a:r>
              <a:rPr lang="en-US" sz="3200">
                <a:solidFill>
                  <a:srgbClr val="0000CC"/>
                </a:solidFill>
                <a:latin typeface="Times New Roman" pitchFamily="18" charset="0"/>
                <a:cs typeface="Times New Roman" pitchFamily="18" charset="0"/>
              </a:rPr>
              <a:t> </a:t>
            </a:r>
          </a:p>
        </p:txBody>
      </p:sp>
      <p:pic>
        <p:nvPicPr>
          <p:cNvPr id="5" name="Shape 1559"/>
          <p:cNvPicPr/>
          <p:nvPr/>
        </p:nvPicPr>
        <p:blipFill>
          <a:blip r:embed="rId2"/>
          <a:stretch/>
        </p:blipFill>
        <p:spPr>
          <a:xfrm>
            <a:off x="8568520" y="895065"/>
            <a:ext cx="3437890" cy="290726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015297803"/>
              </p:ext>
            </p:extLst>
          </p:nvPr>
        </p:nvGraphicFramePr>
        <p:xfrm>
          <a:off x="8314806" y="254985"/>
          <a:ext cx="3555124" cy="640080"/>
        </p:xfrm>
        <a:graphic>
          <a:graphicData uri="http://schemas.openxmlformats.org/drawingml/2006/table">
            <a:tbl>
              <a:tblPr firstRow="1" bandRow="1">
                <a:tableStyleId>{5C22544A-7EE6-4342-B048-85BDC9FD1C3A}</a:tableStyleId>
              </a:tblPr>
              <a:tblGrid>
                <a:gridCol w="1777562"/>
                <a:gridCol w="1777562"/>
              </a:tblGrid>
              <a:tr h="370840">
                <a:tc>
                  <a:txBody>
                    <a:bodyPr/>
                    <a:lstStyle/>
                    <a:p>
                      <a:pPr algn="ctr">
                        <a:lnSpc>
                          <a:spcPct val="100000"/>
                        </a:lnSpc>
                        <a:spcAft>
                          <a:spcPts val="0"/>
                        </a:spcAft>
                        <a:tabLst>
                          <a:tab pos="1589405" algn="l"/>
                        </a:tabLst>
                      </a:pPr>
                      <a:r>
                        <a:rPr lang="vi-VN" sz="1800" b="0" smtClean="0">
                          <a:solidFill>
                            <a:schemeClr val="tx1"/>
                          </a:solidFill>
                          <a:effectLst/>
                        </a:rPr>
                        <a:t>Cặp NST </a:t>
                      </a:r>
                    </a:p>
                    <a:p>
                      <a:pPr algn="ctr">
                        <a:lnSpc>
                          <a:spcPct val="100000"/>
                        </a:lnSpc>
                        <a:spcAft>
                          <a:spcPts val="0"/>
                        </a:spcAft>
                        <a:tabLst>
                          <a:tab pos="1589405" algn="l"/>
                        </a:tabLst>
                      </a:pPr>
                      <a:r>
                        <a:rPr lang="vi-VN" sz="1800" b="0" smtClean="0">
                          <a:solidFill>
                            <a:schemeClr val="tx1"/>
                          </a:solidFill>
                          <a:effectLst/>
                        </a:rPr>
                        <a:t>tương đồng</a:t>
                      </a:r>
                      <a:endParaRPr lang="en-US"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tabLst>
                          <a:tab pos="1589405" algn="l"/>
                        </a:tabLst>
                      </a:pPr>
                      <a:r>
                        <a:rPr lang="vi-VN" sz="1800" b="0" smtClean="0">
                          <a:solidFill>
                            <a:schemeClr val="tx1"/>
                          </a:solidFill>
                          <a:effectLst/>
                        </a:rPr>
                        <a:t>Cặp NST kép</a:t>
                      </a:r>
                      <a:endParaRPr lang="en-US" sz="1800" b="0" smtClean="0">
                        <a:solidFill>
                          <a:schemeClr val="tx1"/>
                        </a:solidFill>
                        <a:effectLst/>
                      </a:endParaRPr>
                    </a:p>
                    <a:p>
                      <a:pPr indent="139700" algn="ctr">
                        <a:lnSpc>
                          <a:spcPct val="100000"/>
                        </a:lnSpc>
                        <a:spcAft>
                          <a:spcPts val="0"/>
                        </a:spcAft>
                        <a:tabLst>
                          <a:tab pos="1820545" algn="l"/>
                        </a:tabLst>
                      </a:pPr>
                      <a:r>
                        <a:rPr lang="vi-VN" sz="1800" b="0" smtClean="0">
                          <a:solidFill>
                            <a:schemeClr val="tx1"/>
                          </a:solidFill>
                          <a:effectLst/>
                        </a:rPr>
                        <a:t>tương đồng</a:t>
                      </a:r>
                      <a:endParaRPr lang="en-US"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bl>
          </a:graphicData>
        </a:graphic>
      </p:graphicFrame>
      <p:sp>
        <p:nvSpPr>
          <p:cNvPr id="7" name="Rectangle 6"/>
          <p:cNvSpPr/>
          <p:nvPr/>
        </p:nvSpPr>
        <p:spPr>
          <a:xfrm>
            <a:off x="8445688" y="3897868"/>
            <a:ext cx="3765442" cy="369332"/>
          </a:xfrm>
          <a:prstGeom prst="rect">
            <a:avLst/>
          </a:prstGeom>
        </p:spPr>
        <p:txBody>
          <a:bodyPr wrap="square">
            <a:spAutoFit/>
          </a:bodyPr>
          <a:lstStyle/>
          <a:p>
            <a:pPr algn="ctr">
              <a:spcAft>
                <a:spcPts val="300"/>
              </a:spcAft>
            </a:pPr>
            <a:r>
              <a:rPr lang="vi-VN" sz="1600" smtClean="0">
                <a:effectLst/>
                <a:latin typeface="+mj-lt"/>
              </a:rPr>
              <a:t>Hình 14.2. </a:t>
            </a:r>
            <a:r>
              <a:rPr lang="vi-VN" smtClean="0">
                <a:effectLst/>
                <a:latin typeface="+mj-lt"/>
              </a:rPr>
              <a:t>Sự nhân đôi NST trước GP I</a:t>
            </a:r>
            <a:endParaRPr lang="en-US">
              <a:effectLst/>
              <a:latin typeface="+mj-lt"/>
              <a:ea typeface="Times New Roman"/>
            </a:endParaRPr>
          </a:p>
        </p:txBody>
      </p:sp>
      <p:sp>
        <p:nvSpPr>
          <p:cNvPr id="8" name="Rectangle 7"/>
          <p:cNvSpPr/>
          <p:nvPr/>
        </p:nvSpPr>
        <p:spPr>
          <a:xfrm>
            <a:off x="304800" y="4334992"/>
            <a:ext cx="11701610" cy="2185214"/>
          </a:xfrm>
          <a:prstGeom prst="rect">
            <a:avLst/>
          </a:prstGeom>
        </p:spPr>
        <p:txBody>
          <a:bodyPr wrap="square">
            <a:spAutoFit/>
          </a:bodyPr>
          <a:lstStyle/>
          <a:p>
            <a:pPr algn="just"/>
            <a:r>
              <a:rPr lang="en-US" sz="3400" smtClean="0">
                <a:solidFill>
                  <a:srgbClr val="0000CC"/>
                </a:solidFill>
                <a:latin typeface="Times New Roman" pitchFamily="18" charset="0"/>
                <a:cs typeface="Times New Roman" pitchFamily="18" charset="0"/>
              </a:rPr>
              <a:t>- Ý nghĩa của sự nhân đôi nhiễm sắc thể tạo nhiễm sắc thể kép trước khi tiến hành giảm phân: Đây là lần nhân đôi duy nhất của nhiễm sắc thể trong giảm phân để đảm bảo cho mỗi tế bào con có bộ nhiễm sắc thể giảm đi một nửa so với tế bào mẹ ban đầu.</a:t>
            </a:r>
            <a:endParaRPr lang="en-US" sz="3400"/>
          </a:p>
        </p:txBody>
      </p:sp>
    </p:spTree>
    <p:extLst>
      <p:ext uri="{BB962C8B-B14F-4D97-AF65-F5344CB8AC3E}">
        <p14:creationId xmlns:p14="http://schemas.microsoft.com/office/powerpoint/2010/main" val="698059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223" y="168320"/>
            <a:ext cx="6728819"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277" y="1311320"/>
            <a:ext cx="771678" cy="560474"/>
          </a:xfrm>
          <a:prstGeom prst="rect">
            <a:avLst/>
          </a:prstGeom>
        </p:spPr>
        <p:txBody>
          <a:bodyPr wrap="square">
            <a:spAutoFit/>
          </a:bodyPr>
          <a:lstStyle/>
          <a:p>
            <a:pPr algn="ctr">
              <a:lnSpc>
                <a:spcPct val="134000"/>
              </a:lnSpc>
              <a:spcAft>
                <a:spcPts val="0"/>
              </a:spcAft>
            </a:pPr>
            <a:r>
              <a:rPr lang="vi-VN" sz="1200" b="1" smtClean="0">
                <a:solidFill>
                  <a:srgbClr val="0000CC"/>
                </a:solidFill>
                <a:effectLst/>
              </a:rPr>
              <a:t>GIẢM</a:t>
            </a:r>
            <a:br>
              <a:rPr lang="vi-VN" sz="1200" b="1" smtClean="0">
                <a:solidFill>
                  <a:srgbClr val="0000CC"/>
                </a:solidFill>
                <a:effectLst/>
              </a:rPr>
            </a:br>
            <a:r>
              <a:rPr lang="vi-VN" sz="1200" b="1" smtClean="0">
                <a:solidFill>
                  <a:srgbClr val="0000CC"/>
                </a:solidFill>
                <a:effectLst/>
              </a:rPr>
              <a:t>PHÂN I</a:t>
            </a:r>
            <a:endParaRPr lang="en-US" sz="1200" b="1">
              <a:solidFill>
                <a:srgbClr val="0000CC"/>
              </a:solidFill>
              <a:effectLst/>
              <a:latin typeface="Arial"/>
              <a:ea typeface="Arial"/>
            </a:endParaRPr>
          </a:p>
        </p:txBody>
      </p:sp>
      <p:sp>
        <p:nvSpPr>
          <p:cNvPr id="6" name="Rectangle 5"/>
          <p:cNvSpPr/>
          <p:nvPr/>
        </p:nvSpPr>
        <p:spPr>
          <a:xfrm>
            <a:off x="1" y="4664120"/>
            <a:ext cx="793776" cy="560474"/>
          </a:xfrm>
          <a:prstGeom prst="rect">
            <a:avLst/>
          </a:prstGeom>
        </p:spPr>
        <p:txBody>
          <a:bodyPr wrap="square">
            <a:spAutoFit/>
          </a:bodyPr>
          <a:lstStyle/>
          <a:p>
            <a:pPr algn="ctr">
              <a:lnSpc>
                <a:spcPct val="134000"/>
              </a:lnSpc>
              <a:spcAft>
                <a:spcPts val="0"/>
              </a:spcAft>
            </a:pPr>
            <a:r>
              <a:rPr lang="vi-VN" sz="1200" b="1" smtClean="0">
                <a:solidFill>
                  <a:srgbClr val="0000CC"/>
                </a:solidFill>
                <a:effectLst/>
              </a:rPr>
              <a:t>GIẢM</a:t>
            </a:r>
            <a:br>
              <a:rPr lang="vi-VN" sz="1200" b="1" smtClean="0">
                <a:solidFill>
                  <a:srgbClr val="0000CC"/>
                </a:solidFill>
                <a:effectLst/>
              </a:rPr>
            </a:br>
            <a:r>
              <a:rPr lang="vi-VN" sz="1200" b="1" smtClean="0">
                <a:solidFill>
                  <a:srgbClr val="0000CC"/>
                </a:solidFill>
                <a:effectLst/>
              </a:rPr>
              <a:t>PHÂN II</a:t>
            </a:r>
            <a:endParaRPr lang="en-US" sz="1200" b="1">
              <a:solidFill>
                <a:srgbClr val="0000CC"/>
              </a:solidFill>
              <a:effectLst/>
              <a:latin typeface="Arial"/>
              <a:ea typeface="Arial"/>
            </a:endParaRPr>
          </a:p>
        </p:txBody>
      </p:sp>
      <p:sp>
        <p:nvSpPr>
          <p:cNvPr id="7" name="Rectangle 6"/>
          <p:cNvSpPr/>
          <p:nvPr/>
        </p:nvSpPr>
        <p:spPr>
          <a:xfrm>
            <a:off x="7888406" y="266153"/>
            <a:ext cx="3848668" cy="4678204"/>
          </a:xfrm>
          <a:prstGeom prst="rect">
            <a:avLst/>
          </a:prstGeom>
        </p:spPr>
        <p:txBody>
          <a:bodyPr wrap="square">
            <a:spAutoFit/>
          </a:bodyPr>
          <a:lstStyle/>
          <a:p>
            <a:pPr algn="just">
              <a:spcBef>
                <a:spcPts val="600"/>
              </a:spcBef>
            </a:pPr>
            <a:r>
              <a:rPr lang="vi-VN" sz="3200" b="1">
                <a:latin typeface="Times New Roman" pitchFamily="18" charset="0"/>
                <a:cs typeface="Times New Roman" pitchFamily="18" charset="0"/>
              </a:rPr>
              <a:t>3.</a:t>
            </a:r>
            <a:r>
              <a:rPr lang="vi-VN" sz="3200">
                <a:latin typeface="Times New Roman" pitchFamily="18" charset="0"/>
                <a:cs typeface="Times New Roman" pitchFamily="18" charset="0"/>
              </a:rPr>
              <a:t> Q</a:t>
            </a:r>
            <a:r>
              <a:rPr lang="en-US" sz="3200">
                <a:latin typeface="Times New Roman" pitchFamily="18" charset="0"/>
                <a:cs typeface="Times New Roman" pitchFamily="18" charset="0"/>
              </a:rPr>
              <a:t>uan sát hình 14.3, cho biết:</a:t>
            </a:r>
          </a:p>
          <a:p>
            <a:pPr algn="just">
              <a:spcBef>
                <a:spcPts val="600"/>
              </a:spcBef>
            </a:pPr>
            <a:r>
              <a:rPr lang="en-US" sz="3200">
                <a:latin typeface="Times New Roman" pitchFamily="18" charset="0"/>
                <a:cs typeface="Times New Roman" pitchFamily="18" charset="0"/>
              </a:rPr>
              <a:t>a</a:t>
            </a:r>
            <a:r>
              <a:rPr lang="vi-VN" sz="3200">
                <a:latin typeface="Times New Roman" pitchFamily="18" charset="0"/>
                <a:cs typeface="Times New Roman" pitchFamily="18" charset="0"/>
              </a:rPr>
              <a:t>) </a:t>
            </a:r>
            <a:r>
              <a:rPr lang="en-US" sz="3200">
                <a:latin typeface="Times New Roman" pitchFamily="18" charset="0"/>
                <a:cs typeface="Times New Roman" pitchFamily="18" charset="0"/>
              </a:rPr>
              <a:t>GPI có các kì nào? NST biến đổi như thế nào ở kì đầu I?</a:t>
            </a:r>
          </a:p>
          <a:p>
            <a:pPr algn="just">
              <a:spcBef>
                <a:spcPts val="600"/>
              </a:spcBef>
            </a:pPr>
            <a:r>
              <a:rPr lang="vi-VN" sz="3200">
                <a:solidFill>
                  <a:srgbClr val="0000CC"/>
                </a:solidFill>
                <a:latin typeface="Times New Roman" pitchFamily="18" charset="0"/>
                <a:cs typeface="Times New Roman" pitchFamily="18" charset="0"/>
                <a:sym typeface="Symbol"/>
              </a:rPr>
              <a:t></a:t>
            </a:r>
            <a:r>
              <a:rPr lang="vi-VN" sz="3200">
                <a:solidFill>
                  <a:srgbClr val="0000CC"/>
                </a:solidFill>
                <a:latin typeface="Times New Roman" pitchFamily="18" charset="0"/>
                <a:cs typeface="Times New Roman" pitchFamily="18" charset="0"/>
              </a:rPr>
              <a:t> </a:t>
            </a:r>
            <a:r>
              <a:rPr lang="en-US" sz="3200">
                <a:solidFill>
                  <a:srgbClr val="0000CC"/>
                </a:solidFill>
                <a:latin typeface="Times New Roman" pitchFamily="18" charset="0"/>
                <a:cs typeface="Times New Roman" pitchFamily="18" charset="0"/>
              </a:rPr>
              <a:t>NST bắt đầu co xoắn</a:t>
            </a:r>
            <a:r>
              <a:rPr lang="vi-VN" sz="3200">
                <a:solidFill>
                  <a:srgbClr val="0000CC"/>
                </a:solidFill>
                <a:latin typeface="Times New Roman" pitchFamily="18" charset="0"/>
                <a:cs typeface="Times New Roman" pitchFamily="18" charset="0"/>
              </a:rPr>
              <a:t>, </a:t>
            </a:r>
            <a:r>
              <a:rPr lang="en-US" sz="3200">
                <a:solidFill>
                  <a:srgbClr val="0000CC"/>
                </a:solidFill>
                <a:latin typeface="Times New Roman" pitchFamily="18" charset="0"/>
                <a:cs typeface="Times New Roman" pitchFamily="18" charset="0"/>
              </a:rPr>
              <a:t>NST kép trong cặp tương đồng tiếp hợp và trao đổi chéo.</a:t>
            </a:r>
          </a:p>
        </p:txBody>
      </p:sp>
    </p:spTree>
    <p:extLst>
      <p:ext uri="{BB962C8B-B14F-4D97-AF65-F5344CB8AC3E}">
        <p14:creationId xmlns:p14="http://schemas.microsoft.com/office/powerpoint/2010/main" val="692663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223" y="168320"/>
            <a:ext cx="6728819"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277" y="1311320"/>
            <a:ext cx="771678" cy="560474"/>
          </a:xfrm>
          <a:prstGeom prst="rect">
            <a:avLst/>
          </a:prstGeom>
        </p:spPr>
        <p:txBody>
          <a:bodyPr wrap="square">
            <a:spAutoFit/>
          </a:bodyPr>
          <a:lstStyle/>
          <a:p>
            <a:pPr algn="ctr">
              <a:lnSpc>
                <a:spcPct val="134000"/>
              </a:lnSpc>
              <a:spcAft>
                <a:spcPts val="0"/>
              </a:spcAft>
            </a:pPr>
            <a:r>
              <a:rPr lang="vi-VN" sz="1200" b="1" smtClean="0">
                <a:solidFill>
                  <a:srgbClr val="0000CC"/>
                </a:solidFill>
                <a:effectLst/>
              </a:rPr>
              <a:t>GIẢM</a:t>
            </a:r>
            <a:br>
              <a:rPr lang="vi-VN" sz="1200" b="1" smtClean="0">
                <a:solidFill>
                  <a:srgbClr val="0000CC"/>
                </a:solidFill>
                <a:effectLst/>
              </a:rPr>
            </a:br>
            <a:r>
              <a:rPr lang="vi-VN" sz="1200" b="1" smtClean="0">
                <a:solidFill>
                  <a:srgbClr val="0000CC"/>
                </a:solidFill>
                <a:effectLst/>
              </a:rPr>
              <a:t>PHÂN I</a:t>
            </a:r>
            <a:endParaRPr lang="en-US" sz="1200" b="1">
              <a:solidFill>
                <a:srgbClr val="0000CC"/>
              </a:solidFill>
              <a:effectLst/>
              <a:latin typeface="Arial"/>
              <a:ea typeface="Arial"/>
            </a:endParaRPr>
          </a:p>
        </p:txBody>
      </p:sp>
      <p:sp>
        <p:nvSpPr>
          <p:cNvPr id="6" name="Rectangle 5"/>
          <p:cNvSpPr/>
          <p:nvPr/>
        </p:nvSpPr>
        <p:spPr>
          <a:xfrm>
            <a:off x="1" y="4664120"/>
            <a:ext cx="793776" cy="560474"/>
          </a:xfrm>
          <a:prstGeom prst="rect">
            <a:avLst/>
          </a:prstGeom>
        </p:spPr>
        <p:txBody>
          <a:bodyPr wrap="square">
            <a:spAutoFit/>
          </a:bodyPr>
          <a:lstStyle/>
          <a:p>
            <a:pPr algn="ctr">
              <a:lnSpc>
                <a:spcPct val="134000"/>
              </a:lnSpc>
              <a:spcAft>
                <a:spcPts val="0"/>
              </a:spcAft>
            </a:pPr>
            <a:r>
              <a:rPr lang="vi-VN" sz="1200" b="1" smtClean="0">
                <a:solidFill>
                  <a:srgbClr val="0000CC"/>
                </a:solidFill>
                <a:effectLst/>
              </a:rPr>
              <a:t>GIẢM</a:t>
            </a:r>
            <a:br>
              <a:rPr lang="vi-VN" sz="1200" b="1" smtClean="0">
                <a:solidFill>
                  <a:srgbClr val="0000CC"/>
                </a:solidFill>
                <a:effectLst/>
              </a:rPr>
            </a:br>
            <a:r>
              <a:rPr lang="vi-VN" sz="1200" b="1" smtClean="0">
                <a:solidFill>
                  <a:srgbClr val="0000CC"/>
                </a:solidFill>
                <a:effectLst/>
              </a:rPr>
              <a:t>PHÂN II</a:t>
            </a:r>
            <a:endParaRPr lang="en-US" sz="1200" b="1">
              <a:solidFill>
                <a:srgbClr val="0000CC"/>
              </a:solidFill>
              <a:effectLst/>
              <a:latin typeface="Arial"/>
              <a:ea typeface="Arial"/>
            </a:endParaRPr>
          </a:p>
        </p:txBody>
      </p:sp>
      <p:sp>
        <p:nvSpPr>
          <p:cNvPr id="8" name="Rectangle 7"/>
          <p:cNvSpPr/>
          <p:nvPr/>
        </p:nvSpPr>
        <p:spPr>
          <a:xfrm>
            <a:off x="7806519" y="-58261"/>
            <a:ext cx="4271750" cy="6909584"/>
          </a:xfrm>
          <a:prstGeom prst="rect">
            <a:avLst/>
          </a:prstGeom>
        </p:spPr>
        <p:txBody>
          <a:bodyPr wrap="square">
            <a:spAutoFit/>
          </a:bodyPr>
          <a:lstStyle/>
          <a:p>
            <a:pPr algn="just">
              <a:spcBef>
                <a:spcPts val="600"/>
              </a:spcBef>
            </a:pPr>
            <a:r>
              <a:rPr lang="vi-VN" sz="2200" b="1">
                <a:latin typeface="Times New Roman" pitchFamily="18" charset="0"/>
                <a:cs typeface="Times New Roman" pitchFamily="18" charset="0"/>
              </a:rPr>
              <a:t>3.</a:t>
            </a:r>
            <a:r>
              <a:rPr lang="vi-VN" sz="2200">
                <a:latin typeface="Times New Roman" pitchFamily="18" charset="0"/>
                <a:cs typeface="Times New Roman" pitchFamily="18" charset="0"/>
              </a:rPr>
              <a:t> Q</a:t>
            </a:r>
            <a:r>
              <a:rPr lang="en-US" sz="2200">
                <a:latin typeface="Times New Roman" pitchFamily="18" charset="0"/>
                <a:cs typeface="Times New Roman" pitchFamily="18" charset="0"/>
              </a:rPr>
              <a:t>uan sát hình 14.3, cho biết:</a:t>
            </a:r>
          </a:p>
          <a:p>
            <a:pPr algn="just">
              <a:spcBef>
                <a:spcPts val="600"/>
              </a:spcBef>
            </a:pPr>
            <a:r>
              <a:rPr lang="en-US" sz="2200" smtClean="0">
                <a:latin typeface="Times New Roman" pitchFamily="18" charset="0"/>
                <a:cs typeface="Times New Roman" pitchFamily="18" charset="0"/>
              </a:rPr>
              <a:t>b</a:t>
            </a:r>
            <a:r>
              <a:rPr lang="vi-VN" sz="2200">
                <a:latin typeface="Times New Roman" pitchFamily="18" charset="0"/>
                <a:cs typeface="Times New Roman" pitchFamily="18" charset="0"/>
              </a:rPr>
              <a:t>) </a:t>
            </a:r>
            <a:r>
              <a:rPr lang="en-US" sz="2200">
                <a:latin typeface="Times New Roman" pitchFamily="18" charset="0"/>
                <a:cs typeface="Times New Roman" pitchFamily="18" charset="0"/>
              </a:rPr>
              <a:t>Nhận xét về sự sắp xếp của NST ở kì giữa I và sự di chuyển của NST ở kì sau I.</a:t>
            </a:r>
          </a:p>
          <a:p>
            <a:pPr algn="just">
              <a:spcBef>
                <a:spcPts val="600"/>
              </a:spcBef>
            </a:pPr>
            <a:r>
              <a:rPr lang="vi-VN" sz="2200">
                <a:solidFill>
                  <a:srgbClr val="0000CC"/>
                </a:solidFill>
                <a:latin typeface="Times New Roman" pitchFamily="18" charset="0"/>
                <a:cs typeface="Times New Roman" pitchFamily="18" charset="0"/>
              </a:rPr>
              <a:t>- S</a:t>
            </a:r>
            <a:r>
              <a:rPr lang="en-US" sz="2200">
                <a:solidFill>
                  <a:srgbClr val="0000CC"/>
                </a:solidFill>
                <a:latin typeface="Times New Roman" pitchFamily="18" charset="0"/>
                <a:cs typeface="Times New Roman" pitchFamily="18" charset="0"/>
              </a:rPr>
              <a:t>ự sắp xếp của NST ở kì giữa I</a:t>
            </a:r>
          </a:p>
          <a:p>
            <a:pPr algn="just">
              <a:spcBef>
                <a:spcPts val="600"/>
              </a:spcBef>
            </a:pPr>
            <a:r>
              <a:rPr lang="vi-VN" sz="2200">
                <a:solidFill>
                  <a:srgbClr val="0000CC"/>
                </a:solidFill>
                <a:latin typeface="Times New Roman" pitchFamily="18" charset="0"/>
                <a:cs typeface="Times New Roman" pitchFamily="18" charset="0"/>
              </a:rPr>
              <a:t>+ X</a:t>
            </a:r>
            <a:r>
              <a:rPr lang="en-US" sz="2200">
                <a:solidFill>
                  <a:srgbClr val="0000CC"/>
                </a:solidFill>
                <a:latin typeface="Times New Roman" pitchFamily="18" charset="0"/>
                <a:cs typeface="Times New Roman" pitchFamily="18" charset="0"/>
              </a:rPr>
              <a:t>ếp thành 2 hàng ngang </a:t>
            </a:r>
            <a:r>
              <a:rPr lang="vi-VN" sz="2200">
                <a:solidFill>
                  <a:srgbClr val="0000CC"/>
                </a:solidFill>
                <a:latin typeface="Times New Roman" pitchFamily="18" charset="0"/>
                <a:cs typeface="Times New Roman" pitchFamily="18" charset="0"/>
              </a:rPr>
              <a:t>đều nhau </a:t>
            </a:r>
            <a:r>
              <a:rPr lang="en-US" sz="2200">
                <a:solidFill>
                  <a:srgbClr val="0000CC"/>
                </a:solidFill>
                <a:latin typeface="Times New Roman" pitchFamily="18" charset="0"/>
                <a:cs typeface="Times New Roman" pitchFamily="18" charset="0"/>
              </a:rPr>
              <a:t>ở mặt phẳng xích đạo của thoi phân bào</a:t>
            </a:r>
            <a:r>
              <a:rPr lang="vi-VN" sz="2200">
                <a:solidFill>
                  <a:srgbClr val="0000CC"/>
                </a:solidFill>
                <a:latin typeface="Times New Roman" pitchFamily="18" charset="0"/>
                <a:cs typeface="Times New Roman" pitchFamily="18" charset="0"/>
              </a:rPr>
              <a:t>, 2 chiếc trong mỗi cặp tương đồng đối diện nhau qua mpxđ của thoi phân bào</a:t>
            </a:r>
            <a:r>
              <a:rPr lang="en-US" sz="2200">
                <a:solidFill>
                  <a:srgbClr val="0000CC"/>
                </a:solidFill>
                <a:latin typeface="Times New Roman" pitchFamily="18" charset="0"/>
                <a:cs typeface="Times New Roman" pitchFamily="18" charset="0"/>
              </a:rPr>
              <a:t>.</a:t>
            </a:r>
          </a:p>
          <a:p>
            <a:pPr algn="just">
              <a:spcBef>
                <a:spcPts val="600"/>
              </a:spcBef>
            </a:pPr>
            <a:r>
              <a:rPr lang="vi-VN" sz="2200">
                <a:solidFill>
                  <a:srgbClr val="0000CC"/>
                </a:solidFill>
                <a:latin typeface="Times New Roman" pitchFamily="18" charset="0"/>
                <a:cs typeface="Times New Roman" pitchFamily="18" charset="0"/>
              </a:rPr>
              <a:t>+ </a:t>
            </a:r>
            <a:r>
              <a:rPr lang="en-US" sz="2200">
                <a:solidFill>
                  <a:srgbClr val="0000CC"/>
                </a:solidFill>
                <a:latin typeface="Times New Roman" pitchFamily="18" charset="0"/>
                <a:cs typeface="Times New Roman" pitchFamily="18" charset="0"/>
              </a:rPr>
              <a:t>Dây tơ phân bào từ mỗi cực tế bào chỉ đính vào một phía của mỗi NST kép trong cặp tương đồng.</a:t>
            </a:r>
          </a:p>
          <a:p>
            <a:pPr algn="just">
              <a:spcBef>
                <a:spcPts val="600"/>
              </a:spcBef>
            </a:pPr>
            <a:r>
              <a:rPr lang="vi-VN" sz="2200">
                <a:solidFill>
                  <a:srgbClr val="0000CC"/>
                </a:solidFill>
                <a:latin typeface="Times New Roman" pitchFamily="18" charset="0"/>
                <a:cs typeface="Times New Roman" pitchFamily="18" charset="0"/>
              </a:rPr>
              <a:t>- Sự di chuyển của NST ở kì sau I : mỗi NST kép trong cặp NST kép tương đồng di chuyển theo dây tơ phân ly về hai cực, mỗi NST có thể phân li về cực này hoặc </a:t>
            </a:r>
            <a:r>
              <a:rPr lang="vi-VN" sz="2200" smtClean="0">
                <a:solidFill>
                  <a:srgbClr val="0000CC"/>
                </a:solidFill>
                <a:latin typeface="Times New Roman" pitchFamily="18" charset="0"/>
                <a:cs typeface="Times New Roman" pitchFamily="18" charset="0"/>
              </a:rPr>
              <a:t>cực </a:t>
            </a:r>
            <a:r>
              <a:rPr lang="vi-VN" sz="2200">
                <a:solidFill>
                  <a:srgbClr val="0000CC"/>
                </a:solidFill>
                <a:latin typeface="Times New Roman" pitchFamily="18" charset="0"/>
                <a:cs typeface="Times New Roman" pitchFamily="18" charset="0"/>
              </a:rPr>
              <a:t>kia của tế bào</a:t>
            </a:r>
            <a:r>
              <a:rPr lang="vi-VN" sz="2200" smtClean="0">
                <a:solidFill>
                  <a:srgbClr val="0000CC"/>
                </a:solidFill>
                <a:latin typeface="Times New Roman" pitchFamily="18" charset="0"/>
                <a:cs typeface="Times New Roman" pitchFamily="18" charset="0"/>
              </a:rPr>
              <a:t>.                         </a:t>
            </a:r>
            <a:endParaRPr lang="en-US" sz="220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82790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151" y="168320"/>
            <a:ext cx="6728819"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277" y="1311320"/>
            <a:ext cx="771678" cy="560474"/>
          </a:xfrm>
          <a:prstGeom prst="rect">
            <a:avLst/>
          </a:prstGeom>
        </p:spPr>
        <p:txBody>
          <a:bodyPr wrap="square">
            <a:spAutoFit/>
          </a:bodyPr>
          <a:lstStyle/>
          <a:p>
            <a:pPr algn="ctr">
              <a:lnSpc>
                <a:spcPct val="134000"/>
              </a:lnSpc>
              <a:spcAft>
                <a:spcPts val="0"/>
              </a:spcAft>
            </a:pPr>
            <a:r>
              <a:rPr lang="vi-VN" sz="1200" b="1" smtClean="0">
                <a:solidFill>
                  <a:srgbClr val="0000CC"/>
                </a:solidFill>
                <a:effectLst/>
              </a:rPr>
              <a:t>GIẢM</a:t>
            </a:r>
            <a:br>
              <a:rPr lang="vi-VN" sz="1200" b="1" smtClean="0">
                <a:solidFill>
                  <a:srgbClr val="0000CC"/>
                </a:solidFill>
                <a:effectLst/>
              </a:rPr>
            </a:br>
            <a:r>
              <a:rPr lang="vi-VN" sz="1200" b="1" smtClean="0">
                <a:solidFill>
                  <a:srgbClr val="0000CC"/>
                </a:solidFill>
                <a:effectLst/>
              </a:rPr>
              <a:t>PHÂN I</a:t>
            </a:r>
            <a:endParaRPr lang="en-US" sz="1200" b="1">
              <a:solidFill>
                <a:srgbClr val="0000CC"/>
              </a:solidFill>
              <a:effectLst/>
              <a:latin typeface="Arial"/>
              <a:ea typeface="Arial"/>
            </a:endParaRPr>
          </a:p>
        </p:txBody>
      </p:sp>
      <p:sp>
        <p:nvSpPr>
          <p:cNvPr id="6" name="Rectangle 5"/>
          <p:cNvSpPr/>
          <p:nvPr/>
        </p:nvSpPr>
        <p:spPr>
          <a:xfrm>
            <a:off x="1" y="4664120"/>
            <a:ext cx="793776" cy="560474"/>
          </a:xfrm>
          <a:prstGeom prst="rect">
            <a:avLst/>
          </a:prstGeom>
        </p:spPr>
        <p:txBody>
          <a:bodyPr wrap="square">
            <a:spAutoFit/>
          </a:bodyPr>
          <a:lstStyle/>
          <a:p>
            <a:pPr algn="ctr">
              <a:lnSpc>
                <a:spcPct val="134000"/>
              </a:lnSpc>
              <a:spcAft>
                <a:spcPts val="0"/>
              </a:spcAft>
            </a:pPr>
            <a:r>
              <a:rPr lang="vi-VN" sz="1200" b="1" smtClean="0">
                <a:solidFill>
                  <a:srgbClr val="0000CC"/>
                </a:solidFill>
                <a:effectLst/>
              </a:rPr>
              <a:t>GIẢM</a:t>
            </a:r>
            <a:br>
              <a:rPr lang="vi-VN" sz="1200" b="1" smtClean="0">
                <a:solidFill>
                  <a:srgbClr val="0000CC"/>
                </a:solidFill>
                <a:effectLst/>
              </a:rPr>
            </a:br>
            <a:r>
              <a:rPr lang="vi-VN" sz="1200" b="1" smtClean="0">
                <a:solidFill>
                  <a:srgbClr val="0000CC"/>
                </a:solidFill>
                <a:effectLst/>
              </a:rPr>
              <a:t>PHÂN II</a:t>
            </a:r>
            <a:endParaRPr lang="en-US" sz="1200" b="1">
              <a:solidFill>
                <a:srgbClr val="0000CC"/>
              </a:solidFill>
              <a:effectLst/>
              <a:latin typeface="Arial"/>
              <a:ea typeface="Arial"/>
            </a:endParaRPr>
          </a:p>
        </p:txBody>
      </p:sp>
      <p:sp>
        <p:nvSpPr>
          <p:cNvPr id="2" name="Rectangle 1"/>
          <p:cNvSpPr/>
          <p:nvPr/>
        </p:nvSpPr>
        <p:spPr>
          <a:xfrm>
            <a:off x="7574507" y="5679"/>
            <a:ext cx="4576549" cy="6863417"/>
          </a:xfrm>
          <a:prstGeom prst="rect">
            <a:avLst/>
          </a:prstGeom>
        </p:spPr>
        <p:txBody>
          <a:bodyPr wrap="square">
            <a:spAutoFit/>
          </a:bodyPr>
          <a:lstStyle/>
          <a:p>
            <a:pPr algn="just"/>
            <a:r>
              <a:rPr lang="vi-VN" sz="2200" b="1">
                <a:latin typeface="Times New Roman" pitchFamily="18" charset="0"/>
                <a:cs typeface="Times New Roman" pitchFamily="18" charset="0"/>
              </a:rPr>
              <a:t>3.</a:t>
            </a:r>
            <a:r>
              <a:rPr lang="vi-VN" sz="2200">
                <a:latin typeface="Times New Roman" pitchFamily="18" charset="0"/>
                <a:cs typeface="Times New Roman" pitchFamily="18" charset="0"/>
              </a:rPr>
              <a:t> Q</a:t>
            </a:r>
            <a:r>
              <a:rPr lang="en-US" sz="2200">
                <a:latin typeface="Times New Roman" pitchFamily="18" charset="0"/>
                <a:cs typeface="Times New Roman" pitchFamily="18" charset="0"/>
              </a:rPr>
              <a:t>uan sát hình 14.3, cho biết:</a:t>
            </a:r>
          </a:p>
          <a:p>
            <a:pPr algn="just"/>
            <a:r>
              <a:rPr lang="en-US" sz="2200" smtClean="0">
                <a:latin typeface="Times New Roman" pitchFamily="18" charset="0"/>
                <a:cs typeface="Times New Roman" pitchFamily="18" charset="0"/>
              </a:rPr>
              <a:t>c</a:t>
            </a:r>
            <a:r>
              <a:rPr lang="vi-VN" sz="2200">
                <a:latin typeface="Times New Roman" pitchFamily="18" charset="0"/>
                <a:cs typeface="Times New Roman" pitchFamily="18" charset="0"/>
              </a:rPr>
              <a:t>) </a:t>
            </a:r>
            <a:r>
              <a:rPr lang="en-US" sz="2200">
                <a:latin typeface="Times New Roman" pitchFamily="18" charset="0"/>
                <a:cs typeface="Times New Roman" pitchFamily="18" charset="0"/>
              </a:rPr>
              <a:t>Kết quả của GPI là gì? Hãy so sánh số lượng NST của tế bào lúc bắt đầu GP và lúc kết thúc GPI.</a:t>
            </a:r>
          </a:p>
          <a:p>
            <a:pPr algn="just"/>
            <a:r>
              <a:rPr lang="vi-VN" sz="2200">
                <a:solidFill>
                  <a:srgbClr val="0000CC"/>
                </a:solidFill>
                <a:latin typeface="Times New Roman" pitchFamily="18" charset="0"/>
                <a:cs typeface="Times New Roman" pitchFamily="18" charset="0"/>
              </a:rPr>
              <a:t>-</a:t>
            </a:r>
            <a:r>
              <a:rPr lang="en-US" sz="2200">
                <a:solidFill>
                  <a:srgbClr val="0000CC"/>
                </a:solidFill>
                <a:latin typeface="Times New Roman" pitchFamily="18" charset="0"/>
                <a:cs typeface="Times New Roman" pitchFamily="18" charset="0"/>
              </a:rPr>
              <a:t> Kết quả</a:t>
            </a:r>
            <a:r>
              <a:rPr lang="vi-VN" sz="2200">
                <a:solidFill>
                  <a:srgbClr val="0000CC"/>
                </a:solidFill>
                <a:latin typeface="Times New Roman" pitchFamily="18" charset="0"/>
                <a:cs typeface="Times New Roman" pitchFamily="18" charset="0"/>
              </a:rPr>
              <a:t> GPI</a:t>
            </a:r>
            <a:r>
              <a:rPr lang="en-US" sz="2200">
                <a:solidFill>
                  <a:srgbClr val="0000CC"/>
                </a:solidFill>
                <a:latin typeface="Times New Roman" pitchFamily="18" charset="0"/>
                <a:cs typeface="Times New Roman" pitchFamily="18" charset="0"/>
              </a:rPr>
              <a:t>: 2 tế bào mang n NST kép</a:t>
            </a:r>
          </a:p>
          <a:p>
            <a:pPr algn="just"/>
            <a:r>
              <a:rPr lang="vi-VN" sz="2200">
                <a:solidFill>
                  <a:srgbClr val="0000CC"/>
                </a:solidFill>
                <a:latin typeface="Times New Roman" pitchFamily="18" charset="0"/>
                <a:cs typeface="Times New Roman" pitchFamily="18" charset="0"/>
              </a:rPr>
              <a:t>- S</a:t>
            </a:r>
            <a:r>
              <a:rPr lang="en-US" sz="2200">
                <a:solidFill>
                  <a:srgbClr val="0000CC"/>
                </a:solidFill>
                <a:latin typeface="Times New Roman" pitchFamily="18" charset="0"/>
                <a:cs typeface="Times New Roman" pitchFamily="18" charset="0"/>
              </a:rPr>
              <a:t>ố lượng NST của tế bào lúc bắt đầu GP </a:t>
            </a:r>
            <a:r>
              <a:rPr lang="vi-VN" sz="2200">
                <a:solidFill>
                  <a:srgbClr val="0000CC"/>
                </a:solidFill>
                <a:latin typeface="Times New Roman" pitchFamily="18" charset="0"/>
                <a:cs typeface="Times New Roman" pitchFamily="18" charset="0"/>
              </a:rPr>
              <a:t>: </a:t>
            </a:r>
            <a:r>
              <a:rPr lang="en-US" sz="2200">
                <a:solidFill>
                  <a:srgbClr val="0000CC"/>
                </a:solidFill>
                <a:latin typeface="Times New Roman" pitchFamily="18" charset="0"/>
                <a:cs typeface="Times New Roman" pitchFamily="18" charset="0"/>
              </a:rPr>
              <a:t>2n NST kép</a:t>
            </a:r>
            <a:r>
              <a:rPr lang="vi-VN" sz="2200">
                <a:solidFill>
                  <a:srgbClr val="0000CC"/>
                </a:solidFill>
                <a:latin typeface="Times New Roman" pitchFamily="18" charset="0"/>
                <a:cs typeface="Times New Roman" pitchFamily="18" charset="0"/>
              </a:rPr>
              <a:t>.</a:t>
            </a:r>
            <a:endParaRPr lang="en-US" sz="2200">
              <a:solidFill>
                <a:srgbClr val="0000CC"/>
              </a:solidFill>
              <a:latin typeface="Times New Roman" pitchFamily="18" charset="0"/>
              <a:cs typeface="Times New Roman" pitchFamily="18" charset="0"/>
            </a:endParaRPr>
          </a:p>
          <a:p>
            <a:pPr algn="just"/>
            <a:r>
              <a:rPr lang="vi-VN" sz="2200">
                <a:solidFill>
                  <a:srgbClr val="0000CC"/>
                </a:solidFill>
                <a:latin typeface="Times New Roman" pitchFamily="18" charset="0"/>
                <a:cs typeface="Times New Roman" pitchFamily="18" charset="0"/>
              </a:rPr>
              <a:t>- S</a:t>
            </a:r>
            <a:r>
              <a:rPr lang="en-US" sz="2200">
                <a:solidFill>
                  <a:srgbClr val="0000CC"/>
                </a:solidFill>
                <a:latin typeface="Times New Roman" pitchFamily="18" charset="0"/>
                <a:cs typeface="Times New Roman" pitchFamily="18" charset="0"/>
              </a:rPr>
              <a:t>ố lượng NST của tế bào lúc k</a:t>
            </a:r>
            <a:r>
              <a:rPr lang="vi-VN" sz="2200">
                <a:solidFill>
                  <a:srgbClr val="0000CC"/>
                </a:solidFill>
                <a:latin typeface="Times New Roman" pitchFamily="18" charset="0"/>
                <a:cs typeface="Times New Roman" pitchFamily="18" charset="0"/>
              </a:rPr>
              <a:t>ết thúc </a:t>
            </a:r>
            <a:r>
              <a:rPr lang="en-US" sz="2200">
                <a:solidFill>
                  <a:srgbClr val="0000CC"/>
                </a:solidFill>
                <a:latin typeface="Times New Roman" pitchFamily="18" charset="0"/>
                <a:cs typeface="Times New Roman" pitchFamily="18" charset="0"/>
              </a:rPr>
              <a:t>GPI </a:t>
            </a:r>
            <a:r>
              <a:rPr lang="vi-VN" sz="2200">
                <a:solidFill>
                  <a:srgbClr val="0000CC"/>
                </a:solidFill>
                <a:latin typeface="Times New Roman" pitchFamily="18" charset="0"/>
                <a:cs typeface="Times New Roman" pitchFamily="18" charset="0"/>
              </a:rPr>
              <a:t>: </a:t>
            </a:r>
            <a:r>
              <a:rPr lang="en-US" sz="2200">
                <a:solidFill>
                  <a:srgbClr val="0000CC"/>
                </a:solidFill>
                <a:latin typeface="Times New Roman" pitchFamily="18" charset="0"/>
                <a:cs typeface="Times New Roman" pitchFamily="18" charset="0"/>
              </a:rPr>
              <a:t>n NST kép</a:t>
            </a:r>
          </a:p>
          <a:p>
            <a:pPr algn="just"/>
            <a:r>
              <a:rPr lang="vi-VN" sz="2200">
                <a:latin typeface="Times New Roman" pitchFamily="18" charset="0"/>
                <a:cs typeface="Times New Roman" pitchFamily="18" charset="0"/>
              </a:rPr>
              <a:t>d) </a:t>
            </a:r>
            <a:r>
              <a:rPr lang="en-US" sz="2200">
                <a:latin typeface="Times New Roman" pitchFamily="18" charset="0"/>
                <a:cs typeface="Times New Roman" pitchFamily="18" charset="0"/>
              </a:rPr>
              <a:t>Kết quả của GPII là gì? So sánh bộ NST của tế bào được tạo ra sau GPI và GPII.</a:t>
            </a:r>
          </a:p>
          <a:p>
            <a:pPr algn="just"/>
            <a:r>
              <a:rPr lang="vi-VN" sz="2200">
                <a:solidFill>
                  <a:srgbClr val="0000CC"/>
                </a:solidFill>
                <a:latin typeface="Times New Roman" pitchFamily="18" charset="0"/>
                <a:cs typeface="Times New Roman" pitchFamily="18" charset="0"/>
              </a:rPr>
              <a:t>- </a:t>
            </a:r>
            <a:r>
              <a:rPr lang="en-US" sz="2200">
                <a:solidFill>
                  <a:srgbClr val="0000CC"/>
                </a:solidFill>
                <a:latin typeface="Times New Roman" pitchFamily="18" charset="0"/>
                <a:cs typeface="Times New Roman" pitchFamily="18" charset="0"/>
              </a:rPr>
              <a:t>Kết quả của giảm phân II: tạo ra 4 tế bào con với bộ NST đơn bội</a:t>
            </a:r>
            <a:r>
              <a:rPr lang="vi-VN" sz="2200">
                <a:solidFill>
                  <a:srgbClr val="0000CC"/>
                </a:solidFill>
                <a:latin typeface="Times New Roman" pitchFamily="18" charset="0"/>
                <a:cs typeface="Times New Roman" pitchFamily="18" charset="0"/>
              </a:rPr>
              <a:t> (n)</a:t>
            </a:r>
            <a:r>
              <a:rPr lang="en-US" sz="2200">
                <a:solidFill>
                  <a:srgbClr val="0000CC"/>
                </a:solidFill>
                <a:latin typeface="Times New Roman" pitchFamily="18" charset="0"/>
                <a:cs typeface="Times New Roman" pitchFamily="18" charset="0"/>
              </a:rPr>
              <a:t>. </a:t>
            </a:r>
          </a:p>
          <a:p>
            <a:pPr algn="just"/>
            <a:r>
              <a:rPr lang="vi-VN" sz="2200">
                <a:solidFill>
                  <a:srgbClr val="0000CC"/>
                </a:solidFill>
                <a:latin typeface="Times New Roman" pitchFamily="18" charset="0"/>
                <a:cs typeface="Times New Roman" pitchFamily="18" charset="0"/>
              </a:rPr>
              <a:t>- </a:t>
            </a:r>
            <a:r>
              <a:rPr lang="en-US" sz="2200">
                <a:solidFill>
                  <a:srgbClr val="0000CC"/>
                </a:solidFill>
                <a:latin typeface="Times New Roman" pitchFamily="18" charset="0"/>
                <a:cs typeface="Times New Roman" pitchFamily="18" charset="0"/>
              </a:rPr>
              <a:t>Bộ nhiễm sắc thể của tế bào được tạo ra sau giảm phân I là n NST kép (đơn bội kép), 4 tế bào được tạo ra sau giảm phân II có bộ NST đơn bội (n NST đơn).</a:t>
            </a:r>
          </a:p>
        </p:txBody>
      </p:sp>
    </p:spTree>
    <p:extLst>
      <p:ext uri="{BB962C8B-B14F-4D97-AF65-F5344CB8AC3E}">
        <p14:creationId xmlns:p14="http://schemas.microsoft.com/office/powerpoint/2010/main" val="256527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151" y="168320"/>
            <a:ext cx="6728819"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277" y="1311320"/>
            <a:ext cx="771678" cy="560474"/>
          </a:xfrm>
          <a:prstGeom prst="rect">
            <a:avLst/>
          </a:prstGeom>
        </p:spPr>
        <p:txBody>
          <a:bodyPr wrap="square">
            <a:spAutoFit/>
          </a:bodyPr>
          <a:lstStyle/>
          <a:p>
            <a:pPr algn="ctr">
              <a:lnSpc>
                <a:spcPct val="134000"/>
              </a:lnSpc>
              <a:spcAft>
                <a:spcPts val="0"/>
              </a:spcAft>
            </a:pPr>
            <a:r>
              <a:rPr lang="vi-VN" sz="1200" b="1" smtClean="0">
                <a:solidFill>
                  <a:srgbClr val="0000CC"/>
                </a:solidFill>
                <a:effectLst/>
              </a:rPr>
              <a:t>GIẢM</a:t>
            </a:r>
            <a:br>
              <a:rPr lang="vi-VN" sz="1200" b="1" smtClean="0">
                <a:solidFill>
                  <a:srgbClr val="0000CC"/>
                </a:solidFill>
                <a:effectLst/>
              </a:rPr>
            </a:br>
            <a:r>
              <a:rPr lang="vi-VN" sz="1200" b="1" smtClean="0">
                <a:solidFill>
                  <a:srgbClr val="0000CC"/>
                </a:solidFill>
                <a:effectLst/>
              </a:rPr>
              <a:t>PHÂN I</a:t>
            </a:r>
            <a:endParaRPr lang="en-US" sz="1200" b="1">
              <a:solidFill>
                <a:srgbClr val="0000CC"/>
              </a:solidFill>
              <a:effectLst/>
              <a:latin typeface="Arial"/>
              <a:ea typeface="Arial"/>
            </a:endParaRPr>
          </a:p>
        </p:txBody>
      </p:sp>
      <p:sp>
        <p:nvSpPr>
          <p:cNvPr id="6" name="Rectangle 5"/>
          <p:cNvSpPr/>
          <p:nvPr/>
        </p:nvSpPr>
        <p:spPr>
          <a:xfrm>
            <a:off x="1" y="4664120"/>
            <a:ext cx="793776" cy="560474"/>
          </a:xfrm>
          <a:prstGeom prst="rect">
            <a:avLst/>
          </a:prstGeom>
        </p:spPr>
        <p:txBody>
          <a:bodyPr wrap="square">
            <a:spAutoFit/>
          </a:bodyPr>
          <a:lstStyle/>
          <a:p>
            <a:pPr algn="ctr">
              <a:lnSpc>
                <a:spcPct val="134000"/>
              </a:lnSpc>
              <a:spcAft>
                <a:spcPts val="0"/>
              </a:spcAft>
            </a:pPr>
            <a:r>
              <a:rPr lang="vi-VN" sz="1200" b="1" smtClean="0">
                <a:solidFill>
                  <a:srgbClr val="0000CC"/>
                </a:solidFill>
                <a:effectLst/>
              </a:rPr>
              <a:t>GIẢM</a:t>
            </a:r>
            <a:br>
              <a:rPr lang="vi-VN" sz="1200" b="1" smtClean="0">
                <a:solidFill>
                  <a:srgbClr val="0000CC"/>
                </a:solidFill>
                <a:effectLst/>
              </a:rPr>
            </a:br>
            <a:r>
              <a:rPr lang="vi-VN" sz="1200" b="1" smtClean="0">
                <a:solidFill>
                  <a:srgbClr val="0000CC"/>
                </a:solidFill>
                <a:effectLst/>
              </a:rPr>
              <a:t>PHÂN II</a:t>
            </a:r>
            <a:endParaRPr lang="en-US" sz="1200" b="1">
              <a:solidFill>
                <a:srgbClr val="0000CC"/>
              </a:solidFill>
              <a:effectLst/>
              <a:latin typeface="Arial"/>
              <a:ea typeface="Arial"/>
            </a:endParaRPr>
          </a:p>
        </p:txBody>
      </p:sp>
      <p:sp>
        <p:nvSpPr>
          <p:cNvPr id="3" name="Rectangle 2"/>
          <p:cNvSpPr/>
          <p:nvPr/>
        </p:nvSpPr>
        <p:spPr>
          <a:xfrm>
            <a:off x="7656394" y="172069"/>
            <a:ext cx="4258102" cy="6001643"/>
          </a:xfrm>
          <a:prstGeom prst="rect">
            <a:avLst/>
          </a:prstGeom>
        </p:spPr>
        <p:txBody>
          <a:bodyPr wrap="square">
            <a:spAutoFit/>
          </a:bodyPr>
          <a:lstStyle/>
          <a:p>
            <a:pPr algn="just">
              <a:spcBef>
                <a:spcPts val="600"/>
              </a:spcBef>
              <a:spcAft>
                <a:spcPts val="600"/>
              </a:spcAft>
            </a:pPr>
            <a:r>
              <a:rPr lang="en-US" sz="3400" b="1">
                <a:latin typeface="Times New Roman" pitchFamily="18" charset="0"/>
                <a:cs typeface="Times New Roman" pitchFamily="18" charset="0"/>
              </a:rPr>
              <a:t>4</a:t>
            </a:r>
            <a:r>
              <a:rPr lang="vi-VN" sz="3400" b="1">
                <a:latin typeface="Times New Roman" pitchFamily="18" charset="0"/>
                <a:cs typeface="Times New Roman" pitchFamily="18" charset="0"/>
              </a:rPr>
              <a:t>.</a:t>
            </a:r>
            <a:r>
              <a:rPr lang="vi-VN" sz="3400">
                <a:latin typeface="Times New Roman" pitchFamily="18" charset="0"/>
                <a:cs typeface="Times New Roman" pitchFamily="18" charset="0"/>
              </a:rPr>
              <a:t> </a:t>
            </a:r>
            <a:r>
              <a:rPr lang="en-US" sz="3400">
                <a:latin typeface="Times New Roman" pitchFamily="18" charset="0"/>
                <a:cs typeface="Times New Roman" pitchFamily="18" charset="0"/>
              </a:rPr>
              <a:t>Nhận xét về sự phân li và tổ hợp của các cặp NST tương đồng khác nhau qua các giai đoạn của GPI</a:t>
            </a:r>
          </a:p>
          <a:p>
            <a:pPr algn="just">
              <a:spcBef>
                <a:spcPts val="600"/>
              </a:spcBef>
              <a:spcAft>
                <a:spcPts val="600"/>
              </a:spcAft>
            </a:pPr>
            <a:r>
              <a:rPr lang="vi-VN" sz="3400">
                <a:solidFill>
                  <a:srgbClr val="0000CC"/>
                </a:solidFill>
                <a:latin typeface="Times New Roman" pitchFamily="18" charset="0"/>
                <a:cs typeface="Times New Roman" pitchFamily="18" charset="0"/>
                <a:sym typeface="Symbol"/>
              </a:rPr>
              <a:t></a:t>
            </a:r>
            <a:r>
              <a:rPr lang="vi-VN" sz="3400">
                <a:solidFill>
                  <a:srgbClr val="0000CC"/>
                </a:solidFill>
                <a:latin typeface="Times New Roman" pitchFamily="18" charset="0"/>
                <a:cs typeface="Times New Roman" pitchFamily="18" charset="0"/>
              </a:rPr>
              <a:t> </a:t>
            </a:r>
            <a:r>
              <a:rPr lang="en-US" sz="3400">
                <a:solidFill>
                  <a:srgbClr val="0000CC"/>
                </a:solidFill>
                <a:latin typeface="Times New Roman" pitchFamily="18" charset="0"/>
                <a:cs typeface="Times New Roman" pitchFamily="18" charset="0"/>
              </a:rPr>
              <a:t>Ở giảm phân I diễn ra sự phân li </a:t>
            </a:r>
            <a:r>
              <a:rPr lang="vi-VN" sz="3400">
                <a:solidFill>
                  <a:srgbClr val="0000CC"/>
                </a:solidFill>
                <a:latin typeface="Times New Roman" pitchFamily="18" charset="0"/>
                <a:cs typeface="Times New Roman" pitchFamily="18" charset="0"/>
              </a:rPr>
              <a:t>độc lập </a:t>
            </a:r>
            <a:r>
              <a:rPr lang="en-US" sz="3400">
                <a:solidFill>
                  <a:srgbClr val="0000CC"/>
                </a:solidFill>
                <a:latin typeface="Times New Roman" pitchFamily="18" charset="0"/>
                <a:cs typeface="Times New Roman" pitchFamily="18" charset="0"/>
              </a:rPr>
              <a:t>của các cặp NST tương đồng khác nhau và tổ hợp các NST không tương đồng.</a:t>
            </a:r>
          </a:p>
        </p:txBody>
      </p:sp>
    </p:spTree>
    <p:extLst>
      <p:ext uri="{BB962C8B-B14F-4D97-AF65-F5344CB8AC3E}">
        <p14:creationId xmlns:p14="http://schemas.microsoft.com/office/powerpoint/2010/main" val="350318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TotalTime>
  <Words>4285</Words>
  <Application>Microsoft Office PowerPoint</Application>
  <PresentationFormat>Custom</PresentationFormat>
  <Paragraphs>250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thienit.16mb.com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dc:title>
  <dc:creator>ThienIT</dc:creator>
  <cp:lastModifiedBy>Admin</cp:lastModifiedBy>
  <cp:revision>121</cp:revision>
  <dcterms:created xsi:type="dcterms:W3CDTF">2022-07-30T01:20:03Z</dcterms:created>
  <dcterms:modified xsi:type="dcterms:W3CDTF">2022-10-20T02:33:33Z</dcterms:modified>
</cp:coreProperties>
</file>