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47"/>
  </p:notesMasterIdLst>
  <p:sldIdLst>
    <p:sldId id="256" r:id="rId3"/>
    <p:sldId id="281" r:id="rId4"/>
    <p:sldId id="303" r:id="rId5"/>
    <p:sldId id="275" r:id="rId6"/>
    <p:sldId id="280" r:id="rId7"/>
    <p:sldId id="304" r:id="rId8"/>
    <p:sldId id="258" r:id="rId9"/>
    <p:sldId id="336" r:id="rId10"/>
    <p:sldId id="259" r:id="rId11"/>
    <p:sldId id="269" r:id="rId12"/>
    <p:sldId id="309" r:id="rId13"/>
    <p:sldId id="305" r:id="rId14"/>
    <p:sldId id="337" r:id="rId15"/>
    <p:sldId id="265" r:id="rId16"/>
    <p:sldId id="310" r:id="rId17"/>
    <p:sldId id="290" r:id="rId18"/>
    <p:sldId id="292" r:id="rId19"/>
    <p:sldId id="339" r:id="rId20"/>
    <p:sldId id="262" r:id="rId21"/>
    <p:sldId id="287" r:id="rId22"/>
    <p:sldId id="315" r:id="rId23"/>
    <p:sldId id="340" r:id="rId24"/>
    <p:sldId id="316" r:id="rId25"/>
    <p:sldId id="318" r:id="rId26"/>
    <p:sldId id="319" r:id="rId27"/>
    <p:sldId id="320" r:id="rId28"/>
    <p:sldId id="342" r:id="rId29"/>
    <p:sldId id="343" r:id="rId30"/>
    <p:sldId id="344" r:id="rId31"/>
    <p:sldId id="271" r:id="rId32"/>
    <p:sldId id="321" r:id="rId33"/>
    <p:sldId id="298" r:id="rId34"/>
    <p:sldId id="322" r:id="rId35"/>
    <p:sldId id="323" r:id="rId36"/>
    <p:sldId id="324" r:id="rId37"/>
    <p:sldId id="325" r:id="rId38"/>
    <p:sldId id="326" r:id="rId39"/>
    <p:sldId id="327" r:id="rId40"/>
    <p:sldId id="328" r:id="rId41"/>
    <p:sldId id="329" r:id="rId42"/>
    <p:sldId id="302" r:id="rId43"/>
    <p:sldId id="330" r:id="rId44"/>
    <p:sldId id="268" r:id="rId45"/>
    <p:sldId id="273" r:id="rId46"/>
  </p:sldIdLst>
  <p:sldSz cx="18288000" cy="10287000"/>
  <p:notesSz cx="6858000" cy="9144000"/>
  <p:embeddedFontLs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69B"/>
    <a:srgbClr val="E7E7E7"/>
    <a:srgbClr val="FBC99B"/>
    <a:srgbClr val="FFD7BE"/>
    <a:srgbClr val="FBC391"/>
    <a:srgbClr val="88A9D2"/>
    <a:srgbClr val="6893C6"/>
    <a:srgbClr val="4F81BD"/>
    <a:srgbClr val="023276"/>
    <a:srgbClr val="C3C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2138" autoAdjust="0"/>
  </p:normalViewPr>
  <p:slideViewPr>
    <p:cSldViewPr>
      <p:cViewPr>
        <p:scale>
          <a:sx n="50" d="100"/>
          <a:sy n="50" d="100"/>
        </p:scale>
        <p:origin x="221"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B286-CAF2-407E-BA7B-C95550B93A2E}" type="datetimeFigureOut">
              <a:rPr lang="en-US" smtClean="0"/>
              <a:t>19/8/2023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1EF54-A163-467B-8175-0E15DF8BCABE}" type="slidenum">
              <a:rPr lang="en-US" smtClean="0"/>
              <a:t>‹#›</a:t>
            </a:fld>
            <a:endParaRPr lang="en-US"/>
          </a:p>
        </p:txBody>
      </p:sp>
    </p:spTree>
    <p:extLst>
      <p:ext uri="{BB962C8B-B14F-4D97-AF65-F5344CB8AC3E}">
        <p14:creationId xmlns:p14="http://schemas.microsoft.com/office/powerpoint/2010/main" val="49750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32</a:t>
            </a:fld>
            <a:endParaRPr lang="en-US"/>
          </a:p>
        </p:txBody>
      </p:sp>
    </p:spTree>
    <p:extLst>
      <p:ext uri="{BB962C8B-B14F-4D97-AF65-F5344CB8AC3E}">
        <p14:creationId xmlns:p14="http://schemas.microsoft.com/office/powerpoint/2010/main" val="21391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33</a:t>
            </a:fld>
            <a:endParaRPr lang="en-US"/>
          </a:p>
        </p:txBody>
      </p:sp>
    </p:spTree>
    <p:extLst>
      <p:ext uri="{BB962C8B-B14F-4D97-AF65-F5344CB8AC3E}">
        <p14:creationId xmlns:p14="http://schemas.microsoft.com/office/powerpoint/2010/main" val="326320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34</a:t>
            </a:fld>
            <a:endParaRPr lang="en-US"/>
          </a:p>
        </p:txBody>
      </p:sp>
    </p:spTree>
    <p:extLst>
      <p:ext uri="{BB962C8B-B14F-4D97-AF65-F5344CB8AC3E}">
        <p14:creationId xmlns:p14="http://schemas.microsoft.com/office/powerpoint/2010/main" val="237712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35</a:t>
            </a:fld>
            <a:endParaRPr lang="en-US"/>
          </a:p>
        </p:txBody>
      </p:sp>
    </p:spTree>
    <p:extLst>
      <p:ext uri="{BB962C8B-B14F-4D97-AF65-F5344CB8AC3E}">
        <p14:creationId xmlns:p14="http://schemas.microsoft.com/office/powerpoint/2010/main" val="184405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36</a:t>
            </a:fld>
            <a:endParaRPr lang="en-US"/>
          </a:p>
        </p:txBody>
      </p:sp>
    </p:spTree>
    <p:extLst>
      <p:ext uri="{BB962C8B-B14F-4D97-AF65-F5344CB8AC3E}">
        <p14:creationId xmlns:p14="http://schemas.microsoft.com/office/powerpoint/2010/main" val="2325173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37</a:t>
            </a:fld>
            <a:endParaRPr lang="en-US"/>
          </a:p>
        </p:txBody>
      </p:sp>
    </p:spTree>
    <p:extLst>
      <p:ext uri="{BB962C8B-B14F-4D97-AF65-F5344CB8AC3E}">
        <p14:creationId xmlns:p14="http://schemas.microsoft.com/office/powerpoint/2010/main" val="36792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38</a:t>
            </a:fld>
            <a:endParaRPr lang="en-US"/>
          </a:p>
        </p:txBody>
      </p:sp>
    </p:spTree>
    <p:extLst>
      <p:ext uri="{BB962C8B-B14F-4D97-AF65-F5344CB8AC3E}">
        <p14:creationId xmlns:p14="http://schemas.microsoft.com/office/powerpoint/2010/main" val="25130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39</a:t>
            </a:fld>
            <a:endParaRPr lang="en-US"/>
          </a:p>
        </p:txBody>
      </p:sp>
    </p:spTree>
    <p:extLst>
      <p:ext uri="{BB962C8B-B14F-4D97-AF65-F5344CB8AC3E}">
        <p14:creationId xmlns:p14="http://schemas.microsoft.com/office/powerpoint/2010/main" val="1554804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30903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30678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75626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6716875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703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123991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60143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98232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73414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122148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615701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19/08/2023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5526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8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5.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9.svg"/><Relationship Id="rId10" Type="http://schemas.openxmlformats.org/officeDocument/2006/relationships/image" Target="../media/image15.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svg"/><Relationship Id="rId15" Type="http://schemas.openxmlformats.org/officeDocument/2006/relationships/image" Target="../media/image57.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17" Type="http://schemas.openxmlformats.org/officeDocument/2006/relationships/image" Target="../media/image32.png"/><Relationship Id="rId2" Type="http://schemas.openxmlformats.org/officeDocument/2006/relationships/image" Target="../media/image2.jpeg"/><Relationship Id="rId16" Type="http://schemas.openxmlformats.org/officeDocument/2006/relationships/image" Target="../media/image9.sv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svg"/><Relationship Id="rId10" Type="http://schemas.openxmlformats.org/officeDocument/2006/relationships/image" Target="../media/image32.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png"/><Relationship Id="rId4" Type="http://schemas.openxmlformats.org/officeDocument/2006/relationships/image" Target="../media/image210.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80.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8.png"/><Relationship Id="rId10" Type="http://schemas.openxmlformats.org/officeDocument/2006/relationships/image" Target="../media/image37.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0.jpeg"/><Relationship Id="rId10" Type="http://schemas.openxmlformats.org/officeDocument/2006/relationships/image" Target="../media/image39.jp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0" Type="http://schemas.openxmlformats.org/officeDocument/2006/relationships/image" Target="../media/image41.jp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0" Type="http://schemas.openxmlformats.org/officeDocument/2006/relationships/image" Target="../media/image43.jpe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5.jpeg"/><Relationship Id="rId10" Type="http://schemas.openxmlformats.org/officeDocument/2006/relationships/image" Target="../media/image44.jpeg"/><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10" Type="http://schemas.openxmlformats.org/officeDocument/2006/relationships/image" Target="../media/image47.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2.jpeg"/><Relationship Id="rId41" Type="http://schemas.openxmlformats.org/officeDocument/2006/relationships/image" Target="../media/image482.svg"/><Relationship Id="rId1" Type="http://schemas.openxmlformats.org/officeDocument/2006/relationships/slideLayout" Target="../slideLayouts/slideLayout7.xml"/><Relationship Id="rId6" Type="http://schemas.openxmlformats.org/officeDocument/2006/relationships/image" Target="../media/image32.sv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40.svg"/><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7.svg"/><Relationship Id="rId25" Type="http://schemas.openxmlformats.org/officeDocument/2006/relationships/image" Target="../media/image14.png"/><Relationship Id="rId2" Type="http://schemas.openxmlformats.org/officeDocument/2006/relationships/image" Target="../media/image2.jpeg"/><Relationship Id="rId20" Type="http://schemas.openxmlformats.org/officeDocument/2006/relationships/image" Target="../media/image52.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8.png"/><Relationship Id="rId24" Type="http://schemas.openxmlformats.org/officeDocument/2006/relationships/image" Target="../media/image13.svg"/><Relationship Id="rId32" Type="http://schemas.openxmlformats.org/officeDocument/2006/relationships/image" Target="../media/image69.svg"/><Relationship Id="rId15" Type="http://schemas.openxmlformats.org/officeDocument/2006/relationships/image" Target="../media/image10.png"/><Relationship Id="rId23" Type="http://schemas.openxmlformats.org/officeDocument/2006/relationships/image" Target="../media/image13.png"/><Relationship Id="rId28" Type="http://schemas.openxmlformats.org/officeDocument/2006/relationships/image" Target="../media/image65.svg"/><Relationship Id="rId10" Type="http://schemas.openxmlformats.org/officeDocument/2006/relationships/image" Target="../media/image59.svg"/><Relationship Id="rId19" Type="http://schemas.openxmlformats.org/officeDocument/2006/relationships/image" Target="../media/image11.png"/><Relationship Id="rId31" Type="http://schemas.openxmlformats.org/officeDocument/2006/relationships/image" Target="../media/image16.png"/><Relationship Id="rId14" Type="http://schemas.openxmlformats.org/officeDocument/2006/relationships/image" Target="../media/image9.svg"/><Relationship Id="rId22" Type="http://schemas.openxmlformats.org/officeDocument/2006/relationships/image" Target="../media/image34.svg"/><Relationship Id="rId30" Type="http://schemas.openxmlformats.org/officeDocument/2006/relationships/image" Target="../media/image67.sv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9"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4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80.svg"/><Relationship Id="rId9" Type="http://schemas.openxmlformats.org/officeDocument/2006/relationships/image" Target="../media/image38.png"/><Relationship Id="rId4" Type="http://schemas.openxmlformats.org/officeDocument/2006/relationships/image" Target="../media/image71.sv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17" Type="http://schemas.openxmlformats.org/officeDocument/2006/relationships/image" Target="../media/image590.sv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190599" y="2908816"/>
            <a:ext cx="15953944" cy="3465179"/>
          </a:xfrm>
          <a:prstGeom prst="rect">
            <a:avLst/>
          </a:prstGeom>
        </p:spPr>
        <p:txBody>
          <a:bodyPr wrap="square" lIns="0" tIns="0" rIns="0" bIns="0" rtlCol="0" anchor="t">
            <a:spAutoFit/>
          </a:bodyPr>
          <a:lstStyle/>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NHIỆT LIỆT CHÀO ĐÓN </a:t>
            </a:r>
          </a:p>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CÁC EM ĐẾN VỚI BÀI HỌC MỚI!</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09652">
            <a:off x="-58763" y="-615901"/>
            <a:ext cx="3218503" cy="381503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1096">
            <a:off x="14554338" y="88617"/>
            <a:ext cx="2967040" cy="2406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1096">
            <a:off x="957563" y="8016202"/>
            <a:ext cx="2967040" cy="2406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2252">
            <a:off x="14660727" y="6259464"/>
            <a:ext cx="4770159" cy="5654283"/>
          </a:xfrm>
          <a:prstGeom prst="rect">
            <a:avLst/>
          </a:prstGeom>
        </p:spPr>
      </p:pic>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1757" y="-18154"/>
            <a:ext cx="18320271" cy="10305153"/>
          </a:xfrm>
          <a:prstGeom prst="rect">
            <a:avLst/>
          </a:prstGeom>
        </p:spPr>
      </p:pic>
      <p:pic>
        <p:nvPicPr>
          <p:cNvPr id="13" name="Picture 2"/>
          <p:cNvPicPr>
            <a:picLocks noChangeAspect="1"/>
          </p:cNvPicPr>
          <p:nvPr/>
        </p:nvPicPr>
        <p:blipFill>
          <a:blip r:embed="rId3">
            <a:alphaModFix amt="68000"/>
          </a:blip>
          <a:srcRect l="16666" t="21875" r="16666" b="21875"/>
          <a:stretch>
            <a:fillRect/>
          </a:stretch>
        </p:blipFill>
        <p:spPr>
          <a:xfrm>
            <a:off x="0" y="0"/>
            <a:ext cx="18288000" cy="10287000"/>
          </a:xfrm>
          <a:prstGeom prst="rect">
            <a:avLst/>
          </a:prstGeom>
        </p:spPr>
      </p:pic>
      <p:grpSp>
        <p:nvGrpSpPr>
          <p:cNvPr id="3" name="Group 3"/>
          <p:cNvGrpSpPr/>
          <p:nvPr/>
        </p:nvGrpSpPr>
        <p:grpSpPr>
          <a:xfrm>
            <a:off x="6926373" y="2788458"/>
            <a:ext cx="10248900" cy="5015719"/>
            <a:chOff x="0" y="0"/>
            <a:chExt cx="4274726" cy="583443"/>
          </a:xfrm>
        </p:grpSpPr>
        <p:sp>
          <p:nvSpPr>
            <p:cNvPr id="4"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738553">
            <a:off x="15610967" y="2295004"/>
            <a:ext cx="1750090" cy="14191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20944">
            <a:off x="6028919" y="6616190"/>
            <a:ext cx="1750090" cy="1419164"/>
          </a:xfrm>
          <a:prstGeom prst="rect">
            <a:avLst/>
          </a:prstGeom>
        </p:spPr>
      </p:pic>
      <p:sp>
        <p:nvSpPr>
          <p:cNvPr id="11" name="TextBox 3"/>
          <p:cNvSpPr txBox="1"/>
          <p:nvPr/>
        </p:nvSpPr>
        <p:spPr>
          <a:xfrm>
            <a:off x="2917729" y="848733"/>
            <a:ext cx="12559403" cy="983090"/>
          </a:xfrm>
          <a:prstGeom prst="rect">
            <a:avLst/>
          </a:prstGeom>
        </p:spPr>
        <p:txBody>
          <a:bodyPr lIns="0" tIns="0" rIns="0" bIns="0" rtlCol="0" anchor="t">
            <a:spAutoFit/>
          </a:bodyPr>
          <a:lstStyle/>
          <a:p>
            <a:pPr algn="ctr">
              <a:lnSpc>
                <a:spcPts val="8392"/>
              </a:lnSpc>
            </a:pPr>
            <a:r>
              <a:rPr lang="en-US" sz="6000" b="1" smtClean="0">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418841" y="4003655"/>
            <a:ext cx="9263964" cy="2585323"/>
          </a:xfrm>
          <a:prstGeom prst="rect">
            <a:avLst/>
          </a:prstGeom>
        </p:spPr>
        <p:txBody>
          <a:bodyPr wrap="square" anchor="ctr">
            <a:spAutoFit/>
          </a:bodyPr>
          <a:lstStyle/>
          <a:p>
            <a:pPr algn="just">
              <a:lnSpc>
                <a:spcPct val="150000"/>
              </a:lnSpc>
            </a:pPr>
            <a:r>
              <a:rPr lang="fr-FR" sz="3600">
                <a:latin typeface="Arial" panose="020B0604020202020204" pitchFamily="34" charset="0"/>
                <a:cs typeface="Arial" panose="020B0604020202020204" pitchFamily="34" charset="0"/>
              </a:rPr>
              <a:t>Trong tự nhiên, Nitrogen tồn tại ở dạng đơn chất (chiếm khoảng 78% V</a:t>
            </a:r>
            <a:r>
              <a:rPr lang="fr-FR" sz="3600" baseline="-25000">
                <a:latin typeface="Arial" panose="020B0604020202020204" pitchFamily="34" charset="0"/>
                <a:cs typeface="Arial" panose="020B0604020202020204" pitchFamily="34" charset="0"/>
              </a:rPr>
              <a:t>kk</a:t>
            </a:r>
            <a:r>
              <a:rPr lang="fr-FR" sz="3600">
                <a:latin typeface="Arial" panose="020B0604020202020204" pitchFamily="34" charset="0"/>
                <a:cs typeface="Arial" panose="020B0604020202020204" pitchFamily="34" charset="0"/>
              </a:rPr>
              <a:t>) và hợp chất (NaNO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protein, nucleic </a:t>
            </a:r>
            <a:r>
              <a:rPr lang="fr-FR" sz="3600">
                <a:latin typeface="Arial" panose="020B0604020202020204" pitchFamily="34" charset="0"/>
                <a:cs typeface="Arial" panose="020B0604020202020204" pitchFamily="34" charset="0"/>
              </a:rPr>
              <a:t>acid</a:t>
            </a:r>
            <a:r>
              <a:rPr lang="fr-FR" sz="360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73397" y="2593512"/>
            <a:ext cx="4779580" cy="7693487"/>
          </a:xfrm>
          <a:prstGeom prst="rect">
            <a:avLst/>
          </a:prstGeom>
          <a:effectLst>
            <a:outerShdw blurRad="50800" dist="38100" dir="10800000" algn="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5403799"/>
            <a:ext cx="11888381" cy="1231106"/>
          </a:xfrm>
          <a:prstGeom prst="rect">
            <a:avLst/>
          </a:prstGeom>
        </p:spPr>
        <p:txBody>
          <a:bodyPr wrap="square" lIns="0" tIns="0" rIns="0" bIns="0" rtlCol="0" anchor="t">
            <a:spAutoFit/>
          </a:bodyPr>
          <a:lstStyle/>
          <a:p>
            <a:pPr algn="just"/>
            <a:r>
              <a:rPr lang="en-US" sz="8000" b="1" smtClean="0">
                <a:solidFill>
                  <a:srgbClr val="023276"/>
                </a:solidFill>
                <a:latin typeface="Arial" panose="020B0604020202020204" pitchFamily="34" charset="0"/>
                <a:cs typeface="Arial" panose="020B0604020202020204" pitchFamily="34" charset="0"/>
              </a:rPr>
              <a:t>TÍNH CHẤT VẬT LÍ</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smtClean="0">
                  <a:solidFill>
                    <a:srgbClr val="023276"/>
                  </a:solidFill>
                  <a:latin typeface="Arial" panose="020B0604020202020204" pitchFamily="34" charset="0"/>
                  <a:cs typeface="Arial" panose="020B0604020202020204" pitchFamily="34" charset="0"/>
                </a:rPr>
                <a:t>2.</a:t>
              </a:r>
              <a:endParaRPr lang="en-US" sz="9800" b="1" dirty="0">
                <a:solidFill>
                  <a:srgbClr val="02327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14508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grpSp>
        <p:nvGrpSpPr>
          <p:cNvPr id="7" name="Group 6"/>
          <p:cNvGrpSpPr/>
          <p:nvPr/>
        </p:nvGrpSpPr>
        <p:grpSpPr>
          <a:xfrm>
            <a:off x="2725539" y="571500"/>
            <a:ext cx="13399064" cy="1938992"/>
            <a:chOff x="2721405" y="841277"/>
            <a:chExt cx="13399064" cy="1938992"/>
          </a:xfrm>
        </p:grpSpPr>
        <p:pic>
          <p:nvPicPr>
            <p:cNvPr id="13" name="Picture 12"/>
            <p:cNvPicPr>
              <a:picLocks noChangeAspect="1"/>
            </p:cNvPicPr>
            <p:nvPr/>
          </p:nvPicPr>
          <p:blipFill>
            <a:blip r:embed="rId7"/>
            <a:stretch>
              <a:fillRect/>
            </a:stretch>
          </p:blipFill>
          <p:spPr>
            <a:xfrm>
              <a:off x="2721405" y="1191948"/>
              <a:ext cx="1277990" cy="1237651"/>
            </a:xfrm>
            <a:prstGeom prst="rect">
              <a:avLst/>
            </a:prstGeom>
          </p:spPr>
        </p:pic>
        <p:sp>
          <p:nvSpPr>
            <p:cNvPr id="14" name="Rectangle 13"/>
            <p:cNvSpPr/>
            <p:nvPr/>
          </p:nvSpPr>
          <p:spPr>
            <a:xfrm>
              <a:off x="4227995" y="841277"/>
              <a:ext cx="11892474" cy="1938992"/>
            </a:xfrm>
            <a:prstGeom prst="rect">
              <a:avLst/>
            </a:prstGeom>
          </p:spPr>
          <p:txBody>
            <a:bodyPr wrap="square">
              <a:spAutoFit/>
            </a:bodyPr>
            <a:lstStyle/>
            <a:p>
              <a:pPr algn="just">
                <a:lnSpc>
                  <a:spcPct val="150000"/>
                </a:lnSpc>
              </a:pPr>
              <a:r>
                <a:rPr lang="en-US" sz="4000" b="1" smtClean="0">
                  <a:solidFill>
                    <a:srgbClr val="002060"/>
                  </a:solidFill>
                  <a:latin typeface="Arial" panose="020B0604020202020204" pitchFamily="34" charset="0"/>
                  <a:cs typeface="Arial" panose="020B0604020202020204" pitchFamily="34" charset="0"/>
                </a:rPr>
                <a:t>HOẠT ĐỘNG NHÓM. Quan sát hình 3.2 và trả </a:t>
              </a:r>
              <a:r>
                <a:rPr lang="en-US" sz="4000" b="1" smtClean="0">
                  <a:solidFill>
                    <a:srgbClr val="002060"/>
                  </a:solidFill>
                  <a:latin typeface="Arial" panose="020B0604020202020204" pitchFamily="34" charset="0"/>
                  <a:cs typeface="Arial" panose="020B0604020202020204" pitchFamily="34" charset="0"/>
                </a:rPr>
                <a:t>lời câu hỏi </a:t>
              </a:r>
              <a:r>
                <a:rPr lang="en-US" sz="4000" b="1" smtClean="0">
                  <a:solidFill>
                    <a:srgbClr val="002060"/>
                  </a:solidFill>
                  <a:latin typeface="Arial" panose="020B0604020202020204" pitchFamily="34" charset="0"/>
                  <a:cs typeface="Arial" panose="020B0604020202020204" pitchFamily="34" charset="0"/>
                </a:rPr>
                <a:t>3, 4 (SGK tr.21):</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16" name="Group 15"/>
          <p:cNvGrpSpPr/>
          <p:nvPr/>
        </p:nvGrpSpPr>
        <p:grpSpPr>
          <a:xfrm>
            <a:off x="955529" y="2705100"/>
            <a:ext cx="6553199" cy="5000559"/>
            <a:chOff x="963742" y="3055112"/>
            <a:chExt cx="6553199" cy="5000559"/>
          </a:xfrm>
        </p:grpSpPr>
        <p:grpSp>
          <p:nvGrpSpPr>
            <p:cNvPr id="17" name="Group 3"/>
            <p:cNvGrpSpPr/>
            <p:nvPr/>
          </p:nvGrpSpPr>
          <p:grpSpPr>
            <a:xfrm>
              <a:off x="963742" y="3466186"/>
              <a:ext cx="6553199" cy="4589485"/>
              <a:chOff x="0" y="-38100"/>
              <a:chExt cx="1467504" cy="850900"/>
            </a:xfrm>
          </p:grpSpPr>
          <p:sp>
            <p:nvSpPr>
              <p:cNvPr id="20" name="Freeform 4"/>
              <p:cNvSpPr/>
              <p:nvPr/>
            </p:nvSpPr>
            <p:spPr>
              <a:xfrm>
                <a:off x="0" y="0"/>
                <a:ext cx="1467504" cy="53246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21"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Rectangle 17"/>
            <p:cNvSpPr/>
            <p:nvPr/>
          </p:nvSpPr>
          <p:spPr>
            <a:xfrm>
              <a:off x="1295448" y="4270756"/>
              <a:ext cx="5889786"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Quan sát hình 3.2, nêu hiện tượng xảy ra. </a:t>
              </a:r>
              <a:r>
                <a:rPr lang="fr-FR" sz="3600">
                  <a:latin typeface="Arial" panose="020B0604020202020204" pitchFamily="34" charset="0"/>
                  <a:cs typeface="Arial" panose="020B0604020202020204" pitchFamily="34" charset="0"/>
                </a:rPr>
                <a:t>Giải </a:t>
              </a:r>
              <a:r>
                <a:rPr lang="fr-FR" sz="3600" smtClean="0">
                  <a:latin typeface="Arial" panose="020B0604020202020204" pitchFamily="34" charset="0"/>
                  <a:cs typeface="Arial" panose="020B0604020202020204" pitchFamily="34" charset="0"/>
                </a:rPr>
                <a:t>thích.</a:t>
              </a:r>
              <a:endParaRPr lang="en-US" sz="36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0443" y="3055112"/>
              <a:ext cx="1259796" cy="1259796"/>
            </a:xfrm>
            <a:prstGeom prst="rect">
              <a:avLst/>
            </a:prstGeom>
          </p:spPr>
        </p:pic>
      </p:grpSp>
      <p:pic>
        <p:nvPicPr>
          <p:cNvPr id="3" name="Picture 2"/>
          <p:cNvPicPr>
            <a:picLocks noChangeAspect="1"/>
          </p:cNvPicPr>
          <p:nvPr/>
        </p:nvPicPr>
        <p:blipFill>
          <a:blip r:embed="rId9"/>
          <a:stretch>
            <a:fillRect/>
          </a:stretch>
        </p:blipFill>
        <p:spPr>
          <a:xfrm>
            <a:off x="4519185" y="6666856"/>
            <a:ext cx="9249629" cy="3146897"/>
          </a:xfrm>
          <a:prstGeom prst="rect">
            <a:avLst/>
          </a:prstGeom>
          <a:effectLst>
            <a:outerShdw blurRad="50800" dist="38100" dir="2700000" algn="tl" rotWithShape="0">
              <a:prstClr val="black">
                <a:alpha val="40000"/>
              </a:prstClr>
            </a:outerShdw>
          </a:effectLst>
        </p:spPr>
      </p:pic>
      <p:grpSp>
        <p:nvGrpSpPr>
          <p:cNvPr id="31" name="Group 30"/>
          <p:cNvGrpSpPr/>
          <p:nvPr/>
        </p:nvGrpSpPr>
        <p:grpSpPr>
          <a:xfrm>
            <a:off x="10779251" y="2705100"/>
            <a:ext cx="6553199" cy="5000559"/>
            <a:chOff x="963742" y="3055112"/>
            <a:chExt cx="6553199" cy="5000559"/>
          </a:xfrm>
        </p:grpSpPr>
        <p:grpSp>
          <p:nvGrpSpPr>
            <p:cNvPr id="32" name="Group 3"/>
            <p:cNvGrpSpPr/>
            <p:nvPr/>
          </p:nvGrpSpPr>
          <p:grpSpPr>
            <a:xfrm>
              <a:off x="963742" y="3466186"/>
              <a:ext cx="6553199" cy="4589485"/>
              <a:chOff x="0" y="-38100"/>
              <a:chExt cx="1467504" cy="850900"/>
            </a:xfrm>
          </p:grpSpPr>
          <p:sp>
            <p:nvSpPr>
              <p:cNvPr id="35" name="Freeform 4"/>
              <p:cNvSpPr/>
              <p:nvPr/>
            </p:nvSpPr>
            <p:spPr>
              <a:xfrm>
                <a:off x="0" y="0"/>
                <a:ext cx="1467504" cy="53246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36"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3" name="Rectangle 32"/>
            <p:cNvSpPr/>
            <p:nvPr/>
          </p:nvSpPr>
          <p:spPr>
            <a:xfrm>
              <a:off x="1295448" y="4270756"/>
              <a:ext cx="5889786" cy="1754326"/>
            </a:xfrm>
            <a:prstGeom prst="rect">
              <a:avLst/>
            </a:prstGeom>
          </p:spPr>
          <p:txBody>
            <a:bodyPr wrap="square">
              <a:spAutoFit/>
            </a:bodyPr>
            <a:lstStyle/>
            <a:p>
              <a:pPr algn="just">
                <a:lnSpc>
                  <a:spcPct val="150000"/>
                </a:lnSpc>
              </a:pPr>
              <a:r>
                <a:rPr lang="fr-FR" sz="3600" smtClean="0">
                  <a:latin typeface="Arial" panose="020B0604020202020204" pitchFamily="34" charset="0"/>
                  <a:cs typeface="Arial" panose="020B0604020202020204" pitchFamily="34" charset="0"/>
                </a:rPr>
                <a:t>Nitrogen nặng hay nhẹ hơn không khí? Tại sao?</a:t>
              </a:r>
              <a:endParaRPr lang="en-US" sz="360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0443" y="3055112"/>
              <a:ext cx="1259796" cy="1259796"/>
            </a:xfrm>
            <a:prstGeom prst="rect">
              <a:avLst/>
            </a:prstGeom>
          </p:spPr>
        </p:pic>
      </p:grpSp>
    </p:spTree>
    <p:extLst>
      <p:ext uri="{BB962C8B-B14F-4D97-AF65-F5344CB8AC3E}">
        <p14:creationId xmlns:p14="http://schemas.microsoft.com/office/powerpoint/2010/main" val="1508504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edge">
                                      <p:cBhvr>
                                        <p:cTn id="13" dur="500"/>
                                        <p:tgtEl>
                                          <p:spTgt spid="16"/>
                                        </p:tgtEl>
                                      </p:cBhvr>
                                    </p:animEffec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edg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pic>
        <p:nvPicPr>
          <p:cNvPr id="3" name="Picture 2"/>
          <p:cNvPicPr>
            <a:picLocks noChangeAspect="1"/>
          </p:cNvPicPr>
          <p:nvPr/>
        </p:nvPicPr>
        <p:blipFill>
          <a:blip r:embed="rId7"/>
          <a:stretch>
            <a:fillRect/>
          </a:stretch>
        </p:blipFill>
        <p:spPr>
          <a:xfrm>
            <a:off x="4519185" y="915290"/>
            <a:ext cx="9249629" cy="3146897"/>
          </a:xfrm>
          <a:prstGeom prst="rect">
            <a:avLst/>
          </a:prstGeom>
          <a:effectLst>
            <a:outerShdw blurRad="50800" dist="38100" dir="2700000" algn="tl" rotWithShape="0">
              <a:prstClr val="black">
                <a:alpha val="40000"/>
              </a:prstClr>
            </a:outerShdw>
          </a:effectLst>
        </p:spPr>
      </p:pic>
      <p:sp>
        <p:nvSpPr>
          <p:cNvPr id="4" name="Rectangle 3"/>
          <p:cNvSpPr/>
          <p:nvPr/>
        </p:nvSpPr>
        <p:spPr>
          <a:xfrm>
            <a:off x="762000" y="5752555"/>
            <a:ext cx="8763000" cy="3581400"/>
          </a:xfrm>
          <a:prstGeom prst="rect">
            <a:avLst/>
          </a:prstGeom>
          <a:solidFill>
            <a:srgbClr val="E7E7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Hiện tượng: cây nến bị tắt khi cho vào lọ đựng N</a:t>
            </a:r>
            <a:r>
              <a:rPr lang="fr-FR" sz="3600" baseline="-25000">
                <a:solidFill>
                  <a:schemeClr val="tx1"/>
                </a:solidFill>
                <a:latin typeface="Arial" panose="020B0604020202020204" pitchFamily="34" charset="0"/>
                <a:cs typeface="Arial" panose="020B0604020202020204" pitchFamily="34" charset="0"/>
              </a:rPr>
              <a:t>2</a:t>
            </a:r>
            <a:endParaRPr lang="en-US" sz="36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Giải thích: Do N</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không duy trì sự cháy</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0424160" y="5752555"/>
            <a:ext cx="7101840" cy="3581400"/>
          </a:xfrm>
          <a:prstGeom prst="rect">
            <a:avLst/>
          </a:prstGeom>
          <a:solidFill>
            <a:srgbClr val="E7E7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Nitrogen nhẹ hơn không khí do d</a:t>
            </a:r>
            <a:r>
              <a:rPr lang="fr-FR" sz="3600" baseline="-25000">
                <a:solidFill>
                  <a:schemeClr val="tx1"/>
                </a:solidFill>
                <a:latin typeface="Arial" panose="020B0604020202020204" pitchFamily="34" charset="0"/>
                <a:cs typeface="Arial" panose="020B0604020202020204" pitchFamily="34" charset="0"/>
              </a:rPr>
              <a:t>N2/kk</a:t>
            </a:r>
            <a:r>
              <a:rPr lang="fr-FR" sz="3600">
                <a:solidFill>
                  <a:schemeClr val="tx1"/>
                </a:solidFill>
                <a:latin typeface="Arial" panose="020B0604020202020204" pitchFamily="34" charset="0"/>
                <a:cs typeface="Arial" panose="020B0604020202020204" pitchFamily="34" charset="0"/>
              </a:rPr>
              <a:t> = 28/29 </a:t>
            </a:r>
            <a:r>
              <a:rPr lang="fr-FR" sz="3600">
                <a:solidFill>
                  <a:schemeClr val="tx1"/>
                </a:solidFill>
                <a:latin typeface="Arial" panose="020B0604020202020204" pitchFamily="34" charset="0"/>
                <a:cs typeface="Arial" panose="020B0604020202020204" pitchFamily="34" charset="0"/>
              </a:rPr>
              <a:t>&lt;</a:t>
            </a:r>
            <a:r>
              <a:rPr lang="fr-FR" sz="3600" smtClean="0">
                <a:solidFill>
                  <a:schemeClr val="tx1"/>
                </a:solidFill>
                <a:latin typeface="Arial" panose="020B0604020202020204" pitchFamily="34" charset="0"/>
                <a:cs typeface="Arial" panose="020B0604020202020204" pitchFamily="34" charset="0"/>
              </a:rPr>
              <a:t>1</a:t>
            </a:r>
            <a:endParaRPr lang="en-US" sz="3600">
              <a:solidFill>
                <a:schemeClr val="tx1"/>
              </a:solidFill>
              <a:latin typeface="Arial" panose="020B0604020202020204" pitchFamily="34" charset="0"/>
              <a:cs typeface="Arial" panose="020B0604020202020204" pitchFamily="34" charset="0"/>
            </a:endParaRPr>
          </a:p>
        </p:txBody>
      </p:sp>
      <p:cxnSp>
        <p:nvCxnSpPr>
          <p:cNvPr id="6" name="Straight Arrow Connector 5"/>
          <p:cNvCxnSpPr>
            <a:stCxn id="3" idx="2"/>
            <a:endCxn id="4" idx="0"/>
          </p:cNvCxnSpPr>
          <p:nvPr/>
        </p:nvCxnSpPr>
        <p:spPr>
          <a:xfrm flipH="1">
            <a:off x="5143500" y="4062187"/>
            <a:ext cx="4000500" cy="16903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 idx="2"/>
            <a:endCxn id="22" idx="0"/>
          </p:cNvCxnSpPr>
          <p:nvPr/>
        </p:nvCxnSpPr>
        <p:spPr>
          <a:xfrm>
            <a:off x="9144000" y="4062187"/>
            <a:ext cx="4831080" cy="16903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40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864298" y="1475652"/>
            <a:ext cx="12559403" cy="983090"/>
          </a:xfrm>
          <a:prstGeom prst="rect">
            <a:avLst/>
          </a:prstGeom>
        </p:spPr>
        <p:txBody>
          <a:bodyPr lIns="0" tIns="0" rIns="0" bIns="0" rtlCol="0" anchor="t">
            <a:spAutoFit/>
          </a:bodyPr>
          <a:lstStyle/>
          <a:p>
            <a:pPr algn="ctr">
              <a:lnSpc>
                <a:spcPts val="8392"/>
              </a:lnSpc>
            </a:pPr>
            <a:r>
              <a:rPr lang="en-US" sz="6000" b="1" dirty="0" smtClean="0">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1477" y="-478376"/>
            <a:ext cx="6155283" cy="4879461"/>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785122" y="-478376"/>
            <a:ext cx="6155283" cy="4879461"/>
          </a:xfrm>
          <a:prstGeom prst="rect">
            <a:avLst/>
          </a:prstGeom>
        </p:spPr>
      </p:pic>
      <p:grpSp>
        <p:nvGrpSpPr>
          <p:cNvPr id="12" name="Group 3"/>
          <p:cNvGrpSpPr/>
          <p:nvPr/>
        </p:nvGrpSpPr>
        <p:grpSpPr>
          <a:xfrm>
            <a:off x="1295399" y="4076700"/>
            <a:ext cx="15773400" cy="7103235"/>
            <a:chOff x="0" y="-47625"/>
            <a:chExt cx="4274726" cy="860425"/>
          </a:xfrm>
        </p:grpSpPr>
        <p:sp>
          <p:nvSpPr>
            <p:cNvPr id="13"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bg2">
                <a:lumMod val="90000"/>
              </a:schemeClr>
            </a:solidFill>
          </p:spPr>
        </p:sp>
        <p:sp>
          <p:nvSpPr>
            <p:cNvPr id="14"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1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738553">
            <a:off x="15436244" y="8267709"/>
            <a:ext cx="1750090" cy="1419164"/>
          </a:xfrm>
          <a:prstGeom prst="rect">
            <a:avLst/>
          </a:prstGeom>
        </p:spPr>
      </p:pic>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320944">
            <a:off x="593952" y="6168592"/>
            <a:ext cx="1750090" cy="1419164"/>
          </a:xfrm>
          <a:prstGeom prst="rect">
            <a:avLst/>
          </a:prstGeom>
        </p:spPr>
      </p:pic>
      <p:sp>
        <p:nvSpPr>
          <p:cNvPr id="17" name="Rectangle 16"/>
          <p:cNvSpPr/>
          <p:nvPr/>
        </p:nvSpPr>
        <p:spPr>
          <a:xfrm>
            <a:off x="2688199" y="4758145"/>
            <a:ext cx="12987799"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Ở điều kiện thường,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là chất khí, không màu, không mùi, nhẹ hơn không khí.</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Hoá lỏng ở  - 196</a:t>
            </a:r>
            <a:r>
              <a:rPr lang="fr-FR" sz="3600" baseline="30000">
                <a:latin typeface="Arial" panose="020B0604020202020204" pitchFamily="34" charset="0"/>
                <a:cs typeface="Arial" panose="020B0604020202020204" pitchFamily="34" charset="0"/>
              </a:rPr>
              <a:t>o</a:t>
            </a:r>
            <a:r>
              <a:rPr lang="fr-FR" sz="3600">
                <a:latin typeface="Arial" panose="020B0604020202020204" pitchFamily="34" charset="0"/>
                <a:cs typeface="Arial" panose="020B0604020202020204" pitchFamily="34" charset="0"/>
              </a:rPr>
              <a:t>C; hoá rắn ở  - 210</a:t>
            </a:r>
            <a:r>
              <a:rPr lang="fr-FR" sz="3600" baseline="30000">
                <a:latin typeface="Arial" panose="020B0604020202020204" pitchFamily="34" charset="0"/>
                <a:cs typeface="Arial" panose="020B0604020202020204" pitchFamily="34" charset="0"/>
              </a:rPr>
              <a:t>o</a:t>
            </a:r>
            <a:r>
              <a:rPr lang="fr-FR" sz="3600">
                <a:latin typeface="Arial" panose="020B0604020202020204" pitchFamily="34" charset="0"/>
                <a:cs typeface="Arial" panose="020B0604020202020204" pitchFamily="34" charset="0"/>
              </a:rPr>
              <a:t>C.</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Tan rất ít </a:t>
            </a:r>
            <a:r>
              <a:rPr lang="fr-FR" sz="3600">
                <a:latin typeface="Arial" panose="020B0604020202020204" pitchFamily="34" charset="0"/>
                <a:cs typeface="Arial" panose="020B0604020202020204" pitchFamily="34" charset="0"/>
              </a:rPr>
              <a:t>trong </a:t>
            </a:r>
            <a:r>
              <a:rPr lang="fr-FR" sz="3600" smtClean="0">
                <a:latin typeface="Arial" panose="020B0604020202020204" pitchFamily="34" charset="0"/>
                <a:cs typeface="Arial" panose="020B0604020202020204" pitchFamily="34" charset="0"/>
              </a:rPr>
              <a:t>nước.</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không duy trì sự cháy và sự </a:t>
            </a:r>
            <a:r>
              <a:rPr lang="fr-FR" sz="3600">
                <a:latin typeface="Arial" panose="020B0604020202020204" pitchFamily="34" charset="0"/>
                <a:cs typeface="Arial" panose="020B0604020202020204" pitchFamily="34" charset="0"/>
              </a:rPr>
              <a:t>hô </a:t>
            </a:r>
            <a:r>
              <a:rPr lang="fr-FR" sz="3600" smtClean="0">
                <a:latin typeface="Arial" panose="020B0604020202020204" pitchFamily="34" charset="0"/>
                <a:cs typeface="Arial" panose="020B0604020202020204" pitchFamily="34" charset="0"/>
              </a:rPr>
              <a:t>hấp.</a:t>
            </a:r>
            <a:endParaRPr lang="en-US" sz="36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1" dur="500"/>
                                        <p:tgtEl>
                                          <p:spTgt spid="17">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5" dur="500"/>
                                        <p:tgtEl>
                                          <p:spTgt spid="17">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1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5403799"/>
            <a:ext cx="11888381" cy="1231106"/>
          </a:xfrm>
          <a:prstGeom prst="rect">
            <a:avLst/>
          </a:prstGeom>
        </p:spPr>
        <p:txBody>
          <a:bodyPr wrap="square" lIns="0" tIns="0" rIns="0" bIns="0" rtlCol="0" anchor="t">
            <a:spAutoFit/>
          </a:bodyPr>
          <a:lstStyle/>
          <a:p>
            <a:pPr algn="just"/>
            <a:r>
              <a:rPr lang="en-US" sz="8000" b="1" smtClean="0">
                <a:solidFill>
                  <a:srgbClr val="023276"/>
                </a:solidFill>
                <a:latin typeface="Arial" panose="020B0604020202020204" pitchFamily="34" charset="0"/>
                <a:cs typeface="Arial" panose="020B0604020202020204" pitchFamily="34" charset="0"/>
              </a:rPr>
              <a:t>TÍNH CHẤT HOÁ HỌC</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smtClean="0">
                  <a:solidFill>
                    <a:srgbClr val="023276"/>
                  </a:solidFill>
                  <a:latin typeface="Arial" panose="020B0604020202020204" pitchFamily="34" charset="0"/>
                  <a:cs typeface="Arial" panose="020B0604020202020204" pitchFamily="34" charset="0"/>
                </a:rPr>
                <a:t>3.</a:t>
              </a:r>
              <a:endParaRPr lang="en-US" sz="9800" b="1" dirty="0">
                <a:solidFill>
                  <a:srgbClr val="02327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99645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8400" y="1025015"/>
            <a:ext cx="3018131" cy="3887522"/>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710286" y="2019300"/>
            <a:ext cx="1714191" cy="1390053"/>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1906" flipH="1">
            <a:off x="16273876" y="816160"/>
            <a:ext cx="1225309" cy="993614"/>
          </a:xfrm>
          <a:prstGeom prst="rect">
            <a:avLst/>
          </a:prstGeom>
        </p:spPr>
      </p:pic>
      <p:grpSp>
        <p:nvGrpSpPr>
          <p:cNvPr id="20" name="Group 20"/>
          <p:cNvGrpSpPr/>
          <p:nvPr/>
        </p:nvGrpSpPr>
        <p:grpSpPr>
          <a:xfrm rot="206943">
            <a:off x="-1919032" y="-410206"/>
            <a:ext cx="3285868" cy="1965932"/>
            <a:chOff x="0" y="0"/>
            <a:chExt cx="9532033" cy="5703006"/>
          </a:xfrm>
        </p:grpSpPr>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273075"/>
              <a:ext cx="5370695" cy="5429931"/>
            </a:xfrm>
            <a:prstGeom prst="rect">
              <a:avLst/>
            </a:prstGeom>
          </p:spPr>
        </p:pic>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4161338" y="0"/>
              <a:ext cx="5370695" cy="5429931"/>
            </a:xfrm>
            <a:prstGeom prst="rect">
              <a:avLst/>
            </a:prstGeom>
          </p:spPr>
        </p:pic>
      </p:grpSp>
      <p:sp>
        <p:nvSpPr>
          <p:cNvPr id="23" name="Rectangle 22"/>
          <p:cNvSpPr/>
          <p:nvPr/>
        </p:nvSpPr>
        <p:spPr>
          <a:xfrm>
            <a:off x="1618558" y="1104900"/>
            <a:ext cx="10391549" cy="3416320"/>
          </a:xfrm>
          <a:prstGeom prst="rect">
            <a:avLst/>
          </a:prstGeom>
        </p:spPr>
        <p:txBody>
          <a:bodyPr wrap="square">
            <a:spAutoFit/>
          </a:bodyPr>
          <a:lstStyle/>
          <a:p>
            <a:pPr algn="just">
              <a:lnSpc>
                <a:spcPct val="150000"/>
              </a:lnSpc>
            </a:pPr>
            <a:r>
              <a:rPr lang="en-US" sz="3600" b="1" err="1" smtClean="0">
                <a:solidFill>
                  <a:schemeClr val="accent6">
                    <a:lumMod val="75000"/>
                  </a:schemeClr>
                </a:solidFill>
                <a:latin typeface="Arial" panose="020B0604020202020204" pitchFamily="34" charset="0"/>
                <a:cs typeface="Arial" panose="020B0604020202020204" pitchFamily="34" charset="0"/>
              </a:rPr>
              <a:t>Câu</a:t>
            </a:r>
            <a:r>
              <a:rPr lang="en-US" sz="3600" b="1" smtClean="0">
                <a:solidFill>
                  <a:schemeClr val="accent6">
                    <a:lumMod val="75000"/>
                  </a:schemeClr>
                </a:solidFill>
                <a:latin typeface="Arial" panose="020B0604020202020204" pitchFamily="34" charset="0"/>
                <a:cs typeface="Arial" panose="020B0604020202020204" pitchFamily="34" charset="0"/>
              </a:rPr>
              <a:t> </a:t>
            </a:r>
            <a:r>
              <a:rPr lang="en-US" sz="3600" b="1" smtClean="0">
                <a:solidFill>
                  <a:schemeClr val="accent6">
                    <a:lumMod val="75000"/>
                  </a:schemeClr>
                </a:solidFill>
                <a:latin typeface="Arial" panose="020B0604020202020204" pitchFamily="34" charset="0"/>
                <a:cs typeface="Arial" panose="020B0604020202020204" pitchFamily="34" charset="0"/>
              </a:rPr>
              <a:t>5. </a:t>
            </a:r>
            <a:r>
              <a:rPr lang="fr-FR" sz="3600">
                <a:latin typeface="Arial" panose="020B0604020202020204" pitchFamily="34" charset="0"/>
                <a:cs typeface="Arial" panose="020B0604020202020204" pitchFamily="34" charset="0"/>
              </a:rPr>
              <a:t>Quan sát hình 3.3 và từ dữ kiện năng lượng liên kết trong phân tử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dự đoán về độ bền của phân tử và khả năng phản ứng của nitrogen ở nhiệt </a:t>
            </a:r>
            <a:r>
              <a:rPr lang="fr-FR" sz="3600">
                <a:latin typeface="Arial" panose="020B0604020202020204" pitchFamily="34" charset="0"/>
                <a:cs typeface="Arial" panose="020B0604020202020204" pitchFamily="34" charset="0"/>
              </a:rPr>
              <a:t>độ </a:t>
            </a:r>
            <a:r>
              <a:rPr lang="fr-FR" sz="3600" smtClean="0">
                <a:latin typeface="Arial" panose="020B0604020202020204" pitchFamily="34" charset="0"/>
                <a:cs typeface="Arial" panose="020B0604020202020204" pitchFamily="34" charset="0"/>
              </a:rPr>
              <a:t>thường?</a:t>
            </a:r>
            <a:endParaRPr lang="en-US" sz="3600">
              <a:latin typeface="Arial" panose="020B0604020202020204" pitchFamily="34" charset="0"/>
              <a:cs typeface="Arial" panose="020B0604020202020204" pitchFamily="34" charset="0"/>
            </a:endParaRPr>
          </a:p>
        </p:txBody>
      </p:sp>
      <p:sp>
        <p:nvSpPr>
          <p:cNvPr id="47" name="Rectangle 46"/>
          <p:cNvSpPr/>
          <p:nvPr/>
        </p:nvSpPr>
        <p:spPr>
          <a:xfrm>
            <a:off x="1618558" y="7622560"/>
            <a:ext cx="15059592" cy="1754326"/>
          </a:xfrm>
          <a:prstGeom prst="rect">
            <a:avLst/>
          </a:prstGeom>
        </p:spPr>
        <p:txBody>
          <a:bodyPr wrap="square">
            <a:spAutoFit/>
          </a:bodyPr>
          <a:lstStyle/>
          <a:p>
            <a:pPr algn="just">
              <a:lnSpc>
                <a:spcPct val="150000"/>
              </a:lnSpc>
            </a:pPr>
            <a:r>
              <a:rPr lang="en-US" sz="3600" b="1" err="1" smtClean="0">
                <a:solidFill>
                  <a:schemeClr val="accent3">
                    <a:lumMod val="75000"/>
                  </a:schemeClr>
                </a:solidFill>
                <a:latin typeface="Arial" panose="020B0604020202020204" pitchFamily="34" charset="0"/>
                <a:cs typeface="Arial" panose="020B0604020202020204" pitchFamily="34" charset="0"/>
              </a:rPr>
              <a:t>Câu</a:t>
            </a:r>
            <a:r>
              <a:rPr lang="en-US" sz="3600" b="1" smtClean="0">
                <a:solidFill>
                  <a:schemeClr val="accent3">
                    <a:lumMod val="75000"/>
                  </a:schemeClr>
                </a:solidFill>
                <a:latin typeface="Arial" panose="020B0604020202020204" pitchFamily="34" charset="0"/>
                <a:cs typeface="Arial" panose="020B0604020202020204" pitchFamily="34" charset="0"/>
              </a:rPr>
              <a:t> </a:t>
            </a:r>
            <a:r>
              <a:rPr lang="en-US" sz="3600" b="1" smtClean="0">
                <a:solidFill>
                  <a:schemeClr val="accent3">
                    <a:lumMod val="75000"/>
                  </a:schemeClr>
                </a:solidFill>
                <a:latin typeface="Arial" panose="020B0604020202020204" pitchFamily="34" charset="0"/>
                <a:cs typeface="Arial" panose="020B0604020202020204" pitchFamily="34" charset="0"/>
              </a:rPr>
              <a:t>6. </a:t>
            </a:r>
            <a:r>
              <a:rPr lang="fr-FR" sz="3600">
                <a:latin typeface="Arial" panose="020B0604020202020204" pitchFamily="34" charset="0"/>
                <a:cs typeface="Arial" panose="020B0604020202020204" pitchFamily="34" charset="0"/>
              </a:rPr>
              <a:t>Xác định tính oxi hóa, tính khử của nitrogen trong phản ứng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với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và với 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Cho biết phản ứng này thu nhiệt hay tỏa nhiệt?</a:t>
            </a:r>
            <a:endParaRPr lang="en-US" sz="3600">
              <a:latin typeface="Arial" panose="020B0604020202020204" pitchFamily="34" charset="0"/>
              <a:cs typeface="Arial" panose="020B0604020202020204" pitchFamily="34" charset="0"/>
            </a:endParaRPr>
          </a:p>
        </p:txBody>
      </p:sp>
      <p:sp>
        <p:nvSpPr>
          <p:cNvPr id="8" name="Rectangle 3"/>
          <p:cNvSpPr>
            <a:spLocks noChangeArrowheads="1"/>
          </p:cNvSpPr>
          <p:nvPr/>
        </p:nvSpPr>
        <p:spPr bwMode="auto">
          <a:xfrm>
            <a:off x="4982869" y="922620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11"/>
          <a:stretch>
            <a:fillRect/>
          </a:stretch>
        </p:blipFill>
        <p:spPr>
          <a:xfrm>
            <a:off x="5278538" y="5061734"/>
            <a:ext cx="7730923" cy="21355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7142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dissolve">
                                      <p:cBhvr>
                                        <p:cTn id="1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1623">
            <a:off x="16154691" y="65059"/>
            <a:ext cx="1828210" cy="1482512"/>
          </a:xfrm>
          <a:prstGeom prst="rect">
            <a:avLst/>
          </a:prstGeom>
        </p:spPr>
      </p:pic>
      <p:sp>
        <p:nvSpPr>
          <p:cNvPr id="3" name="Rectangle 2"/>
          <p:cNvSpPr/>
          <p:nvPr/>
        </p:nvSpPr>
        <p:spPr>
          <a:xfrm>
            <a:off x="899153" y="526851"/>
            <a:ext cx="11771817" cy="9233297"/>
          </a:xfrm>
          <a:prstGeom prst="rect">
            <a:avLst/>
          </a:prstGeom>
        </p:spPr>
        <p:txBody>
          <a:bodyPr wrap="square">
            <a:spAutoFit/>
          </a:bodyPr>
          <a:lstStyle/>
          <a:p>
            <a:pPr algn="just">
              <a:lnSpc>
                <a:spcPct val="150000"/>
              </a:lnSpc>
            </a:pPr>
            <a:r>
              <a:rPr lang="fr-FR" sz="3600" b="1"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Câu </a:t>
            </a:r>
            <a:r>
              <a:rPr lang="fr-FR" sz="3600" b="1">
                <a:solidFill>
                  <a:schemeClr val="accent6">
                    <a:lumMod val="75000"/>
                  </a:schemeClr>
                </a:solidFill>
                <a:latin typeface="Arial" panose="020B0604020202020204" pitchFamily="34" charset="0"/>
                <a:cs typeface="Arial" panose="020B0604020202020204" pitchFamily="34" charset="0"/>
              </a:rPr>
              <a:t>5. </a:t>
            </a:r>
            <a:r>
              <a:rPr lang="fr-FR" sz="3600">
                <a:latin typeface="Arial" panose="020B0604020202020204" pitchFamily="34" charset="0"/>
                <a:cs typeface="Arial" panose="020B0604020202020204" pitchFamily="34" charset="0"/>
              </a:rPr>
              <a:t>Giữa hai nguyên tử trong phân tử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hình thành một liên kết ba có năng lượng liên kết lớn (E</a:t>
            </a:r>
            <a:r>
              <a:rPr lang="fr-FR" sz="3600" baseline="-25000">
                <a:latin typeface="Arial" panose="020B0604020202020204" pitchFamily="34" charset="0"/>
                <a:cs typeface="Arial" panose="020B0604020202020204" pitchFamily="34" charset="0"/>
              </a:rPr>
              <a:t>b</a:t>
            </a:r>
            <a:r>
              <a:rPr lang="fr-FR" sz="3600">
                <a:latin typeface="Arial" panose="020B0604020202020204" pitchFamily="34" charset="0"/>
                <a:cs typeface="Arial" panose="020B0604020202020204" pitchFamily="34" charset="0"/>
              </a:rPr>
              <a:t> = 945 kJ/mol) nên rất </a:t>
            </a:r>
            <a:r>
              <a:rPr lang="fr-FR" sz="3600">
                <a:latin typeface="Arial" panose="020B0604020202020204" pitchFamily="34" charset="0"/>
                <a:cs typeface="Arial" panose="020B0604020202020204" pitchFamily="34" charset="0"/>
              </a:rPr>
              <a:t>bền </a:t>
            </a:r>
            <a:r>
              <a:rPr lang="fr-FR" sz="3600" smtClean="0">
                <a:latin typeface="Arial" panose="020B0604020202020204" pitchFamily="34" charset="0"/>
                <a:cs typeface="Arial" panose="020B0604020202020204" pitchFamily="34" charset="0"/>
              </a:rPr>
              <a:t>vững </a:t>
            </a:r>
            <a:r>
              <a:rPr lang="fr-FR" sz="3600" smtClean="0">
                <a:latin typeface="Arial" panose="020B0604020202020204" pitchFamily="34" charset="0"/>
                <a:cs typeface="Arial" panose="020B0604020202020204" pitchFamily="34" charset="0"/>
                <a:sym typeface="Symbol" panose="05050102010706020507" pitchFamily="18" charset="2"/>
              </a:rPr>
              <a:t> Ở </a:t>
            </a:r>
            <a:r>
              <a:rPr lang="fr-FR" sz="3600" smtClean="0">
                <a:latin typeface="Arial" panose="020B0604020202020204" pitchFamily="34" charset="0"/>
                <a:cs typeface="Arial" panose="020B0604020202020204" pitchFamily="34" charset="0"/>
              </a:rPr>
              <a:t>nhiệt </a:t>
            </a:r>
            <a:r>
              <a:rPr lang="fr-FR" sz="3600">
                <a:latin typeface="Arial" panose="020B0604020202020204" pitchFamily="34" charset="0"/>
                <a:cs typeface="Arial" panose="020B0604020202020204" pitchFamily="34" charset="0"/>
              </a:rPr>
              <a:t>độ thường,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khá trơ về mặt hoá học.</a:t>
            </a:r>
            <a:endParaRPr lang="en-US" sz="3600">
              <a:latin typeface="Arial" panose="020B0604020202020204" pitchFamily="34" charset="0"/>
              <a:cs typeface="Arial" panose="020B0604020202020204" pitchFamily="34" charset="0"/>
            </a:endParaRPr>
          </a:p>
          <a:p>
            <a:pPr algn="just">
              <a:lnSpc>
                <a:spcPct val="150000"/>
              </a:lnSpc>
            </a:pPr>
            <a:r>
              <a:rPr lang="fr-FR" sz="3600" b="1" smtClean="0">
                <a:solidFill>
                  <a:schemeClr val="accent3">
                    <a:lumMod val="75000"/>
                  </a:schemeClr>
                </a:solidFill>
                <a:latin typeface="Arial" panose="020B0604020202020204" pitchFamily="34" charset="0"/>
                <a:cs typeface="Arial" panose="020B0604020202020204" pitchFamily="34" charset="0"/>
              </a:rPr>
              <a:t>Câu 6</a:t>
            </a:r>
            <a:r>
              <a:rPr lang="fr-FR" sz="3600" b="1">
                <a:solidFill>
                  <a:schemeClr val="accent3">
                    <a:lumMod val="75000"/>
                  </a:schemeClr>
                </a:solidFill>
                <a:latin typeface="Arial" panose="020B0604020202020204" pitchFamily="34" charset="0"/>
                <a:cs typeface="Arial" panose="020B0604020202020204" pitchFamily="34" charset="0"/>
              </a:rPr>
              <a:t>. </a:t>
            </a:r>
            <a:endParaRPr lang="en-US" sz="3600" b="1">
              <a:solidFill>
                <a:schemeClr val="accent3">
                  <a:lumMod val="75000"/>
                </a:schemeClr>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3600" smtClean="0">
                <a:latin typeface="Arial" panose="020B0604020202020204" pitchFamily="34" charset="0"/>
                <a:cs typeface="Arial" panose="020B0604020202020204" pitchFamily="34" charset="0"/>
              </a:rPr>
              <a:t>Trong </a:t>
            </a:r>
            <a:r>
              <a:rPr lang="fr-FR" sz="3600">
                <a:latin typeface="Arial" panose="020B0604020202020204" pitchFamily="34" charset="0"/>
                <a:cs typeface="Arial" panose="020B0604020202020204" pitchFamily="34" charset="0"/>
              </a:rPr>
              <a:t>phản ứng của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với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số OXH của N giảm từ 0 </a:t>
            </a:r>
            <a:r>
              <a:rPr lang="fr-FR" sz="3600">
                <a:latin typeface="Arial" panose="020B0604020202020204" pitchFamily="34" charset="0"/>
                <a:cs typeface="Arial" panose="020B0604020202020204" pitchFamily="34" charset="0"/>
              </a:rPr>
              <a:t>xuống </a:t>
            </a:r>
            <a:r>
              <a:rPr lang="fr-FR" sz="3600" smtClean="0">
                <a:latin typeface="Arial" panose="020B0604020202020204" pitchFamily="34" charset="0"/>
                <a:cs typeface="Arial" panose="020B0604020202020204" pitchFamily="34" charset="0"/>
              </a:rPr>
              <a:t>– 3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sym typeface="Symbol" panose="05050102010706020507" pitchFamily="18" charset="2"/>
              </a:rPr>
              <a:t>N</a:t>
            </a:r>
            <a:r>
              <a:rPr lang="fr-FR" sz="3600" smtClean="0">
                <a:latin typeface="Arial" panose="020B0604020202020204" pitchFamily="34" charset="0"/>
                <a:cs typeface="Arial" panose="020B0604020202020204" pitchFamily="34" charset="0"/>
              </a:rPr>
              <a:t>itrogen </a:t>
            </a:r>
            <a:r>
              <a:rPr lang="fr-FR" sz="3600">
                <a:latin typeface="Arial" panose="020B0604020202020204" pitchFamily="34" charset="0"/>
                <a:cs typeface="Arial" panose="020B0604020202020204" pitchFamily="34" charset="0"/>
              </a:rPr>
              <a:t>có </a:t>
            </a:r>
            <a:r>
              <a:rPr lang="fr-FR" sz="3600">
                <a:solidFill>
                  <a:srgbClr val="FF0000"/>
                </a:solidFill>
                <a:latin typeface="Arial" panose="020B0604020202020204" pitchFamily="34" charset="0"/>
                <a:cs typeface="Arial" panose="020B0604020202020204" pitchFamily="34" charset="0"/>
              </a:rPr>
              <a:t>tính oxi hoá</a:t>
            </a:r>
            <a:r>
              <a:rPr lang="fr-FR" sz="3600">
                <a:latin typeface="Arial" panose="020B0604020202020204" pitchFamily="34" charset="0"/>
                <a:cs typeface="Arial" panose="020B0604020202020204" pitchFamily="34" charset="0"/>
              </a:rPr>
              <a:t>, </a:t>
            </a:r>
            <a:r>
              <a:rPr lang="fr-FR" sz="3600">
                <a:solidFill>
                  <a:srgbClr val="FF0000"/>
                </a:solidFill>
                <a:latin typeface="Arial" panose="020B0604020202020204" pitchFamily="34" charset="0"/>
                <a:cs typeface="Arial" panose="020B0604020202020204" pitchFamily="34" charset="0"/>
              </a:rPr>
              <a:t>phản ứng toả nhiệt </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r</a:t>
            </a:r>
            <a:r>
              <a:rPr lang="fr-FR" sz="3600">
                <a:latin typeface="Arial" panose="020B0604020202020204" pitchFamily="34" charset="0"/>
                <a:cs typeface="Arial" panose="020B0604020202020204" pitchFamily="34" charset="0"/>
              </a:rPr>
              <a:t>H</a:t>
            </a:r>
            <a:r>
              <a:rPr lang="fr-FR" sz="3600" baseline="30000">
                <a:latin typeface="Arial" panose="020B0604020202020204" pitchFamily="34" charset="0"/>
                <a:cs typeface="Arial" panose="020B0604020202020204" pitchFamily="34" charset="0"/>
              </a:rPr>
              <a:t>o</a:t>
            </a:r>
            <a:r>
              <a:rPr lang="fr-FR" sz="3600" baseline="-25000">
                <a:latin typeface="Arial" panose="020B0604020202020204" pitchFamily="34" charset="0"/>
                <a:cs typeface="Arial" panose="020B0604020202020204" pitchFamily="34" charset="0"/>
              </a:rPr>
              <a:t>298 </a:t>
            </a:r>
            <a:r>
              <a:rPr lang="fr-FR" sz="3600">
                <a:latin typeface="Arial" panose="020B0604020202020204" pitchFamily="34" charset="0"/>
                <a:cs typeface="Arial" panose="020B0604020202020204" pitchFamily="34" charset="0"/>
              </a:rPr>
              <a:t>&lt; 0)</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3600" smtClean="0">
                <a:latin typeface="Arial" panose="020B0604020202020204" pitchFamily="34" charset="0"/>
                <a:cs typeface="Arial" panose="020B0604020202020204" pitchFamily="34" charset="0"/>
              </a:rPr>
              <a:t>Trong </a:t>
            </a:r>
            <a:r>
              <a:rPr lang="fr-FR" sz="3600">
                <a:latin typeface="Arial" panose="020B0604020202020204" pitchFamily="34" charset="0"/>
                <a:cs typeface="Arial" panose="020B0604020202020204" pitchFamily="34" charset="0"/>
              </a:rPr>
              <a:t>phản ứng của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với 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số OXH của N tăng từ 0 xuống </a:t>
            </a:r>
            <a:r>
              <a:rPr lang="fr-FR" sz="3600">
                <a:latin typeface="Arial" panose="020B0604020202020204" pitchFamily="34" charset="0"/>
                <a:cs typeface="Arial" panose="020B0604020202020204" pitchFamily="34" charset="0"/>
              </a:rPr>
              <a:t>+</a:t>
            </a:r>
            <a:r>
              <a:rPr lang="fr-FR" sz="3600" smtClean="0">
                <a:latin typeface="Arial" panose="020B0604020202020204" pitchFamily="34" charset="0"/>
                <a:cs typeface="Arial" panose="020B0604020202020204" pitchFamily="34" charset="0"/>
              </a:rPr>
              <a:t>2 </a:t>
            </a:r>
            <a:r>
              <a:rPr lang="fr-FR" sz="3600">
                <a:latin typeface="Arial" panose="020B0604020202020204" pitchFamily="34" charset="0"/>
                <a:cs typeface="Arial" panose="020B0604020202020204" pitchFamily="34" charset="0"/>
                <a:sym typeface="Symbol" panose="05050102010706020507" pitchFamily="18" charset="2"/>
              </a:rPr>
              <a:t> N</a:t>
            </a:r>
            <a:r>
              <a:rPr lang="fr-FR" sz="3600">
                <a:latin typeface="Arial" panose="020B0604020202020204" pitchFamily="34" charset="0"/>
                <a:cs typeface="Arial" panose="020B0604020202020204" pitchFamily="34" charset="0"/>
              </a:rPr>
              <a:t>itrogen </a:t>
            </a:r>
            <a:r>
              <a:rPr lang="fr-FR" sz="3600" smtClean="0">
                <a:latin typeface="Arial" panose="020B0604020202020204" pitchFamily="34" charset="0"/>
                <a:cs typeface="Arial" panose="020B0604020202020204" pitchFamily="34" charset="0"/>
              </a:rPr>
              <a:t>có </a:t>
            </a:r>
            <a:r>
              <a:rPr lang="fr-FR" sz="3600">
                <a:solidFill>
                  <a:srgbClr val="FF0000"/>
                </a:solidFill>
                <a:latin typeface="Arial" panose="020B0604020202020204" pitchFamily="34" charset="0"/>
                <a:cs typeface="Arial" panose="020B0604020202020204" pitchFamily="34" charset="0"/>
              </a:rPr>
              <a:t>tính khử</a:t>
            </a:r>
            <a:r>
              <a:rPr lang="fr-FR" sz="3600">
                <a:latin typeface="Arial" panose="020B0604020202020204" pitchFamily="34" charset="0"/>
                <a:cs typeface="Arial" panose="020B0604020202020204" pitchFamily="34" charset="0"/>
              </a:rPr>
              <a:t>, </a:t>
            </a:r>
            <a:r>
              <a:rPr lang="fr-FR" sz="3600">
                <a:solidFill>
                  <a:srgbClr val="FF0000"/>
                </a:solidFill>
                <a:latin typeface="Arial" panose="020B0604020202020204" pitchFamily="34" charset="0"/>
                <a:cs typeface="Arial" panose="020B0604020202020204" pitchFamily="34" charset="0"/>
              </a:rPr>
              <a:t>phản ứng thu nhiệt </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r</a:t>
            </a:r>
            <a:r>
              <a:rPr lang="fr-FR" sz="3600">
                <a:latin typeface="Arial" panose="020B0604020202020204" pitchFamily="34" charset="0"/>
                <a:cs typeface="Arial" panose="020B0604020202020204" pitchFamily="34" charset="0"/>
              </a:rPr>
              <a:t>H</a:t>
            </a:r>
            <a:r>
              <a:rPr lang="fr-FR" sz="3600" baseline="30000">
                <a:latin typeface="Arial" panose="020B0604020202020204" pitchFamily="34" charset="0"/>
                <a:cs typeface="Arial" panose="020B0604020202020204" pitchFamily="34" charset="0"/>
              </a:rPr>
              <a:t>o</a:t>
            </a:r>
            <a:r>
              <a:rPr lang="fr-FR" sz="3600" baseline="-25000">
                <a:latin typeface="Arial" panose="020B0604020202020204" pitchFamily="34" charset="0"/>
                <a:cs typeface="Arial" panose="020B0604020202020204" pitchFamily="34" charset="0"/>
              </a:rPr>
              <a:t>298 </a:t>
            </a:r>
            <a:r>
              <a:rPr lang="fr-FR" sz="3600">
                <a:latin typeface="Arial" panose="020B0604020202020204" pitchFamily="34" charset="0"/>
                <a:cs typeface="Arial" panose="020B0604020202020204" pitchFamily="34" charset="0"/>
              </a:rPr>
              <a:t>&gt; </a:t>
            </a:r>
            <a:r>
              <a:rPr lang="fr-FR" sz="3600" smtClean="0">
                <a:latin typeface="Arial" panose="020B0604020202020204" pitchFamily="34" charset="0"/>
                <a:cs typeface="Arial" panose="020B0604020202020204" pitchFamily="34" charset="0"/>
              </a:rPr>
              <a:t>0)</a:t>
            </a:r>
            <a:endParaRPr lang="en-US" sz="3600">
              <a:latin typeface="Arial" panose="020B0604020202020204" pitchFamily="34" charset="0"/>
              <a:cs typeface="Arial" panose="020B0604020202020204" pitchFamily="34" charset="0"/>
            </a:endParaRPr>
          </a:p>
        </p:txBody>
      </p:sp>
      <p:pic>
        <p:nvPicPr>
          <p:cNvPr id="15" name="Picture 11"/>
          <p:cNvPicPr>
            <a:picLocks noChangeAspect="1"/>
          </p:cNvPicPr>
          <p:nvPr/>
        </p:nvPicPr>
        <p:blipFill>
          <a:blip r:embed="rId7"/>
          <a:srcRect/>
          <a:stretch>
            <a:fillRect/>
          </a:stretch>
        </p:blipFill>
        <p:spPr>
          <a:xfrm>
            <a:off x="13559245" y="2649053"/>
            <a:ext cx="3810000" cy="6974828"/>
          </a:xfrm>
          <a:prstGeom prst="rect">
            <a:avLst/>
          </a:prstGeom>
        </p:spPr>
      </p:pic>
    </p:spTree>
    <p:extLst>
      <p:ext uri="{BB962C8B-B14F-4D97-AF65-F5344CB8AC3E}">
        <p14:creationId xmlns:p14="http://schemas.microsoft.com/office/powerpoint/2010/main" val="1606065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1757" y="-18154"/>
            <a:ext cx="18320271" cy="10305153"/>
          </a:xfrm>
          <a:prstGeom prst="rect">
            <a:avLst/>
          </a:prstGeom>
        </p:spPr>
      </p:pic>
      <p:pic>
        <p:nvPicPr>
          <p:cNvPr id="13" name="Picture 2"/>
          <p:cNvPicPr>
            <a:picLocks noChangeAspect="1"/>
          </p:cNvPicPr>
          <p:nvPr/>
        </p:nvPicPr>
        <p:blipFill>
          <a:blip r:embed="rId3">
            <a:alphaModFix amt="68000"/>
          </a:blip>
          <a:srcRect l="16666" t="21875" r="16666" b="21875"/>
          <a:stretch>
            <a:fillRect/>
          </a:stretch>
        </p:blipFill>
        <p:spPr>
          <a:xfrm>
            <a:off x="0" y="0"/>
            <a:ext cx="18288000" cy="10287000"/>
          </a:xfrm>
          <a:prstGeom prst="rect">
            <a:avLst/>
          </a:prstGeom>
        </p:spPr>
      </p:pic>
      <p:grpSp>
        <p:nvGrpSpPr>
          <p:cNvPr id="3" name="Group 3"/>
          <p:cNvGrpSpPr/>
          <p:nvPr/>
        </p:nvGrpSpPr>
        <p:grpSpPr>
          <a:xfrm>
            <a:off x="1183932" y="2709103"/>
            <a:ext cx="10248900" cy="6774642"/>
            <a:chOff x="0" y="0"/>
            <a:chExt cx="4274726" cy="583443"/>
          </a:xfrm>
        </p:grpSpPr>
        <p:sp>
          <p:nvSpPr>
            <p:cNvPr id="4"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738553">
            <a:off x="9868526" y="2215649"/>
            <a:ext cx="1750090" cy="14191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20944">
            <a:off x="286025" y="8332383"/>
            <a:ext cx="1750090" cy="1419164"/>
          </a:xfrm>
          <a:prstGeom prst="rect">
            <a:avLst/>
          </a:prstGeom>
        </p:spPr>
      </p:pic>
      <p:sp>
        <p:nvSpPr>
          <p:cNvPr id="11" name="TextBox 3"/>
          <p:cNvSpPr txBox="1"/>
          <p:nvPr/>
        </p:nvSpPr>
        <p:spPr>
          <a:xfrm>
            <a:off x="2917729" y="723900"/>
            <a:ext cx="12559403" cy="923330"/>
          </a:xfrm>
          <a:prstGeom prst="rect">
            <a:avLst/>
          </a:prstGeom>
        </p:spPr>
        <p:txBody>
          <a:bodyPr lIns="0" tIns="0" rIns="0" bIns="0" rtlCol="0" anchor="t">
            <a:spAutoFit/>
          </a:bodyPr>
          <a:lstStyle/>
          <a:p>
            <a:pPr algn="ctr"/>
            <a:r>
              <a:rPr lang="en-US" sz="6000" b="1" smtClean="0">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1676400" y="3418768"/>
            <a:ext cx="9263964" cy="5355312"/>
          </a:xfrm>
          <a:prstGeom prst="rect">
            <a:avLst/>
          </a:prstGeom>
        </p:spPr>
        <p:txBody>
          <a:bodyPr wrap="square" anchor="ctr">
            <a:spAutoFit/>
          </a:bodyPr>
          <a:lstStyle/>
          <a:p>
            <a:pPr marL="571500" indent="-571500" algn="just">
              <a:lnSpc>
                <a:spcPct val="150000"/>
              </a:lnSpc>
              <a:buFont typeface="Wingdings" panose="05000000000000000000" pitchFamily="2" charset="2"/>
              <a:buChar char="§"/>
            </a:pPr>
            <a:r>
              <a:rPr lang="fr-FR" sz="3800">
                <a:latin typeface="Arial" panose="020B0604020202020204" pitchFamily="34" charset="0"/>
                <a:cs typeface="Arial" panose="020B0604020202020204" pitchFamily="34" charset="0"/>
              </a:rPr>
              <a:t>Do trong phân tử có liên kết ba nên </a:t>
            </a:r>
            <a:r>
              <a:rPr lang="fr-FR" sz="3800">
                <a:latin typeface="Arial" panose="020B0604020202020204" pitchFamily="34" charset="0"/>
                <a:cs typeface="Arial" panose="020B0604020202020204" pitchFamily="34" charset="0"/>
              </a:rPr>
              <a:t>ở </a:t>
            </a:r>
            <a:r>
              <a:rPr lang="fr-FR" sz="3800" smtClean="0">
                <a:latin typeface="Arial" panose="020B0604020202020204" pitchFamily="34" charset="0"/>
                <a:cs typeface="Arial" panose="020B0604020202020204" pitchFamily="34" charset="0"/>
              </a:rPr>
              <a:t>điều kiện </a:t>
            </a:r>
            <a:r>
              <a:rPr lang="fr-FR" sz="3800">
                <a:latin typeface="Arial" panose="020B0604020202020204" pitchFamily="34" charset="0"/>
                <a:cs typeface="Arial" panose="020B0604020202020204" pitchFamily="34" charset="0"/>
              </a:rPr>
              <a:t>thường, N</a:t>
            </a:r>
            <a:r>
              <a:rPr lang="fr-FR" sz="3800" baseline="-25000">
                <a:latin typeface="Arial" panose="020B0604020202020204" pitchFamily="34" charset="0"/>
                <a:cs typeface="Arial" panose="020B0604020202020204" pitchFamily="34" charset="0"/>
              </a:rPr>
              <a:t>2</a:t>
            </a:r>
            <a:r>
              <a:rPr lang="fr-FR" sz="3800">
                <a:latin typeface="Arial" panose="020B0604020202020204" pitchFamily="34" charset="0"/>
                <a:cs typeface="Arial" panose="020B0604020202020204" pitchFamily="34" charset="0"/>
              </a:rPr>
              <a:t> khá trơ về mặt </a:t>
            </a:r>
            <a:r>
              <a:rPr lang="fr-FR" sz="3800">
                <a:latin typeface="Arial" panose="020B0604020202020204" pitchFamily="34" charset="0"/>
                <a:cs typeface="Arial" panose="020B0604020202020204" pitchFamily="34" charset="0"/>
              </a:rPr>
              <a:t>hoá </a:t>
            </a:r>
            <a:r>
              <a:rPr lang="fr-FR" sz="3800" smtClean="0">
                <a:latin typeface="Arial" panose="020B0604020202020204" pitchFamily="34" charset="0"/>
                <a:cs typeface="Arial" panose="020B0604020202020204" pitchFamily="34" charset="0"/>
              </a:rPr>
              <a:t>học.</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a:latin typeface="Arial" panose="020B0604020202020204" pitchFamily="34" charset="0"/>
                <a:cs typeface="Arial" panose="020B0604020202020204" pitchFamily="34" charset="0"/>
              </a:rPr>
              <a:t>Trong điều kiện thích hợp, N</a:t>
            </a:r>
            <a:r>
              <a:rPr lang="fr-FR" sz="3800" baseline="-25000">
                <a:latin typeface="Arial" panose="020B0604020202020204" pitchFamily="34" charset="0"/>
                <a:cs typeface="Arial" panose="020B0604020202020204" pitchFamily="34" charset="0"/>
              </a:rPr>
              <a:t>2</a:t>
            </a:r>
            <a:r>
              <a:rPr lang="fr-FR" sz="3800">
                <a:latin typeface="Arial" panose="020B0604020202020204" pitchFamily="34" charset="0"/>
                <a:cs typeface="Arial" panose="020B0604020202020204" pitchFamily="34" charset="0"/>
              </a:rPr>
              <a:t> chủ yếu thể hiện tính oxi hoá, N</a:t>
            </a:r>
            <a:r>
              <a:rPr lang="fr-FR" sz="3800" baseline="-25000">
                <a:latin typeface="Arial" panose="020B0604020202020204" pitchFamily="34" charset="0"/>
                <a:cs typeface="Arial" panose="020B0604020202020204" pitchFamily="34" charset="0"/>
              </a:rPr>
              <a:t>2 </a:t>
            </a:r>
            <a:r>
              <a:rPr lang="fr-FR" sz="3800">
                <a:latin typeface="Arial" panose="020B0604020202020204" pitchFamily="34" charset="0"/>
                <a:cs typeface="Arial" panose="020B0604020202020204" pitchFamily="34" charset="0"/>
              </a:rPr>
              <a:t>thể hiện tính khử khi tác dụng với O</a:t>
            </a:r>
            <a:r>
              <a:rPr lang="fr-FR" sz="3800" baseline="-25000">
                <a:latin typeface="Arial" panose="020B0604020202020204" pitchFamily="34" charset="0"/>
                <a:cs typeface="Arial" panose="020B0604020202020204" pitchFamily="34" charset="0"/>
              </a:rPr>
              <a:t>2</a:t>
            </a:r>
            <a:endParaRPr lang="en-US" sz="3800" dirty="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001500" y="4472127"/>
            <a:ext cx="5295900" cy="583302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132287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371600" y="4244519"/>
            <a:ext cx="11506200" cy="4708981"/>
          </a:xfrm>
          <a:prstGeom prst="rect">
            <a:avLst/>
          </a:prstGeom>
        </p:spPr>
        <p:txBody>
          <a:bodyPr wrap="square" lIns="0" tIns="0" rIns="0" bIns="0" rtlCol="0" anchor="t">
            <a:spAutoFit/>
          </a:bodyPr>
          <a:lstStyle/>
          <a:p>
            <a:pPr algn="just">
              <a:lnSpc>
                <a:spcPct val="150000"/>
              </a:lnSpc>
            </a:pPr>
            <a:r>
              <a:rPr lang="nl-NL" sz="6800" b="1" smtClean="0">
                <a:solidFill>
                  <a:srgbClr val="023276"/>
                </a:solidFill>
                <a:latin typeface="Arial" panose="020B0604020202020204" pitchFamily="34" charset="0"/>
                <a:cs typeface="Arial" panose="020B0604020202020204" pitchFamily="34" charset="0"/>
              </a:rPr>
              <a:t>QUÁ TRÌNH TẠO VÀ CUNG CẤP NITRATE CHO ĐẤT TỪ NƯỚC MƯA</a:t>
            </a:r>
            <a:endParaRPr lang="en-US" sz="6800"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1371600" y="1113283"/>
            <a:ext cx="2951277" cy="2506129"/>
            <a:chOff x="0" y="0"/>
            <a:chExt cx="3935035"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530611"/>
              <a:ext cx="3935035" cy="2280282"/>
            </a:xfrm>
            <a:prstGeom prst="rect">
              <a:avLst/>
            </a:prstGeom>
          </p:spPr>
          <p:txBody>
            <a:bodyPr lIns="0" tIns="0" rIns="0" bIns="0" rtlCol="0" anchor="t">
              <a:spAutoFit/>
            </a:bodyPr>
            <a:lstStyle/>
            <a:p>
              <a:pPr algn="ctr">
                <a:lnSpc>
                  <a:spcPts val="14196"/>
                </a:lnSpc>
              </a:pPr>
              <a:r>
                <a:rPr lang="en-US" sz="9800" b="1" smtClean="0">
                  <a:solidFill>
                    <a:srgbClr val="023276"/>
                  </a:solidFill>
                  <a:latin typeface="Arial" panose="020B0604020202020204" pitchFamily="34" charset="0"/>
                  <a:cs typeface="Arial" panose="020B0604020202020204" pitchFamily="34" charset="0"/>
                </a:rPr>
                <a:t>4.</a:t>
              </a:r>
              <a:endParaRPr lang="en-US" sz="98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4344134" y="676005"/>
            <a:ext cx="9599727" cy="959173"/>
          </a:xfrm>
          <a:prstGeom prst="rect">
            <a:avLst/>
          </a:prstGeom>
        </p:spPr>
        <p:txBody>
          <a:bodyPr lIns="0" tIns="0" rIns="0" bIns="0" rtlCol="0" anchor="t">
            <a:spAutoFit/>
          </a:bodyPr>
          <a:lstStyle/>
          <a:p>
            <a:pPr algn="ctr">
              <a:lnSpc>
                <a:spcPts val="7999"/>
              </a:lnSpc>
            </a:pPr>
            <a:r>
              <a:rPr lang="en-US" sz="6500" b="1" dirty="0" smtClean="0">
                <a:solidFill>
                  <a:srgbClr val="023276"/>
                </a:solidFill>
                <a:latin typeface="Arial" panose="020B0604020202020204" pitchFamily="34" charset="0"/>
                <a:cs typeface="Arial" panose="020B0604020202020204" pitchFamily="34" charset="0"/>
              </a:rPr>
              <a:t>KHỞI ĐỘNG</a:t>
            </a:r>
            <a:endParaRPr lang="en-US" sz="6500" b="1" dirty="0">
              <a:solidFill>
                <a:srgbClr val="023276"/>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973327">
            <a:off x="-4983" y="424287"/>
            <a:ext cx="2238913" cy="1815555"/>
          </a:xfrm>
          <a:prstGeom prst="rect">
            <a:avLst/>
          </a:prstGeom>
        </p:spPr>
      </p:pic>
      <p:pic>
        <p:nvPicPr>
          <p:cNvPr id="14"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921096">
            <a:off x="15811610" y="8515495"/>
            <a:ext cx="2006643" cy="1627205"/>
          </a:xfrm>
          <a:prstGeom prst="rect">
            <a:avLst/>
          </a:prstGeom>
        </p:spPr>
      </p:pic>
      <p:pic>
        <p:nvPicPr>
          <p:cNvPr id="12" name="Picture 11"/>
          <p:cNvPicPr>
            <a:picLocks noChangeAspect="1"/>
          </p:cNvPicPr>
          <p:nvPr/>
        </p:nvPicPr>
        <p:blipFill>
          <a:blip r:embed="rId9"/>
          <a:srcRect/>
          <a:stretch>
            <a:fillRect/>
          </a:stretch>
        </p:blipFill>
        <p:spPr>
          <a:xfrm>
            <a:off x="990600" y="2576474"/>
            <a:ext cx="5591883" cy="7744077"/>
          </a:xfrm>
          <a:prstGeom prst="rect">
            <a:avLst/>
          </a:prstGeom>
        </p:spPr>
      </p:pic>
      <p:sp>
        <p:nvSpPr>
          <p:cNvPr id="16" name="TextBox 15"/>
          <p:cNvSpPr txBox="1"/>
          <p:nvPr/>
        </p:nvSpPr>
        <p:spPr>
          <a:xfrm>
            <a:off x="1828721" y="3619500"/>
            <a:ext cx="3915640" cy="2492990"/>
          </a:xfrm>
          <a:prstGeom prst="rect">
            <a:avLst/>
          </a:prstGeom>
          <a:noFill/>
        </p:spPr>
        <p:txBody>
          <a:bodyPr wrap="square" rtlCol="0" anchor="ctr">
            <a:spAutoFit/>
          </a:bodyPr>
          <a:lstStyle/>
          <a:p>
            <a:pPr algn="ctr">
              <a:lnSpc>
                <a:spcPct val="150000"/>
              </a:lnSpc>
            </a:pPr>
            <a:r>
              <a:rPr lang="en-US" sz="5200" b="1" smtClean="0">
                <a:ln w="9525">
                  <a:solidFill>
                    <a:schemeClr val="bg1"/>
                  </a:solidFill>
                  <a:prstDash val="solid"/>
                </a:ln>
                <a:solidFill>
                  <a:schemeClr val="tx2"/>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 Ô CHỮ</a:t>
            </a:r>
            <a:endParaRPr lang="en-US" sz="5200" b="1"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17" name="Rectangle 16"/>
          <p:cNvSpPr/>
          <p:nvPr/>
        </p:nvSpPr>
        <p:spPr>
          <a:xfrm>
            <a:off x="7019721" y="2805081"/>
            <a:ext cx="10216000" cy="6069354"/>
          </a:xfrm>
          <a:prstGeom prst="rect">
            <a:avLst/>
          </a:prstGeom>
        </p:spPr>
        <p:txBody>
          <a:bodyPr wrap="square">
            <a:spAutoFit/>
          </a:bodyPr>
          <a:lstStyle/>
          <a:p>
            <a:pPr marR="190510" algn="ctr" defTabSz="1219260">
              <a:lnSpc>
                <a:spcPct val="135000"/>
              </a:lnSpc>
              <a:spcBef>
                <a:spcPts val="600"/>
              </a:spcBef>
              <a:spcAft>
                <a:spcPts val="600"/>
              </a:spcAft>
              <a:tabLst>
                <a:tab pos="423354" algn="l"/>
              </a:tabLst>
            </a:pPr>
            <a:r>
              <a:rPr lang="en-US" sz="4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Luật</a:t>
            </a:r>
            <a:r>
              <a:rPr lang="en-US" sz="4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chơi</a:t>
            </a:r>
            <a:r>
              <a:rPr lang="en-US" sz="4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8 từ hàng ngang tương ứng với 8 câu hỏi gợi ý bất kỳ. </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Các </a:t>
            </a:r>
            <a:r>
              <a:rPr lang="en-US" sz="3600">
                <a:latin typeface="Arial" panose="020B0604020202020204" pitchFamily="34" charset="0"/>
                <a:cs typeface="Arial" panose="020B0604020202020204" pitchFamily="34" charset="0"/>
              </a:rPr>
              <a:t>em dựa vào gợi ý và tìm từ hàng ngang tương ứng với số ô chữ của mỗi hàng. </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Sau </a:t>
            </a:r>
            <a:r>
              <a:rPr lang="en-US" sz="3600">
                <a:latin typeface="Arial" panose="020B0604020202020204" pitchFamily="34" charset="0"/>
                <a:cs typeface="Arial" panose="020B0604020202020204" pitchFamily="34" charset="0"/>
              </a:rPr>
              <a:t>khi lật mở hết từ hàng ngang, em hãy đọc từ hàng dọc xuất hiện trong trò chơi.</a:t>
            </a:r>
          </a:p>
        </p:txBody>
      </p:sp>
    </p:spTree>
    <p:extLst>
      <p:ext uri="{BB962C8B-B14F-4D97-AF65-F5344CB8AC3E}">
        <p14:creationId xmlns:p14="http://schemas.microsoft.com/office/powerpoint/2010/main" val="2553638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ipe(down)">
                                      <p:cBhvr>
                                        <p:cTn id="19" dur="500"/>
                                        <p:tgtEl>
                                          <p:spTgt spid="17">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3" dur="500"/>
                                        <p:tgtEl>
                                          <p:spTgt spid="17">
                                            <p:txEl>
                                              <p:pRg st="1" end="1"/>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94585" y="571500"/>
            <a:ext cx="1161156" cy="1495634"/>
          </a:xfrm>
          <a:prstGeom prst="rect">
            <a:avLst/>
          </a:prstGeom>
        </p:spPr>
      </p:pic>
      <p:sp>
        <p:nvSpPr>
          <p:cNvPr id="19" name="Rectangle 18"/>
          <p:cNvSpPr/>
          <p:nvPr/>
        </p:nvSpPr>
        <p:spPr>
          <a:xfrm>
            <a:off x="1902497" y="1236137"/>
            <a:ext cx="11584903" cy="830997"/>
          </a:xfrm>
          <a:prstGeom prst="rect">
            <a:avLst/>
          </a:prstGeom>
        </p:spPr>
        <p:txBody>
          <a:bodyPr wrap="none">
            <a:spAutoFit/>
          </a:bodyPr>
          <a:lstStyle/>
          <a:p>
            <a:r>
              <a:rPr lang="en-US" sz="4800" b="1" smtClean="0">
                <a:solidFill>
                  <a:srgbClr val="C00000"/>
                </a:solidFill>
                <a:latin typeface="Arial" panose="020B0604020202020204" pitchFamily="34" charset="0"/>
                <a:cs typeface="Arial" panose="020B0604020202020204" pitchFamily="34" charset="0"/>
              </a:rPr>
              <a:t>Thảo luận, trả lời câu hỏi 7 (SGK tr.22):</a:t>
            </a:r>
            <a:endParaRPr lang="en-US" sz="4800" b="1" dirty="0">
              <a:solidFill>
                <a:srgbClr val="C00000"/>
              </a:solidFill>
              <a:latin typeface="Arial" panose="020B0604020202020204" pitchFamily="34" charset="0"/>
              <a:cs typeface="Arial" panose="020B0604020202020204" pitchFamily="34" charset="0"/>
            </a:endParaRPr>
          </a:p>
        </p:txBody>
      </p:sp>
      <p:sp>
        <p:nvSpPr>
          <p:cNvPr id="41" name="Rounded Rectangular Callout 40"/>
          <p:cNvSpPr/>
          <p:nvPr/>
        </p:nvSpPr>
        <p:spPr>
          <a:xfrm>
            <a:off x="8366760" y="3314700"/>
            <a:ext cx="9067800" cy="5248068"/>
          </a:xfrm>
          <a:prstGeom prst="wedgeRoundRectCallout">
            <a:avLst>
              <a:gd name="adj1" fmla="val -20667"/>
              <a:gd name="adj2" fmla="val 67839"/>
              <a:gd name="adj3" fmla="val 16667"/>
            </a:avLst>
          </a:prstGeom>
          <a:solidFill>
            <a:srgbClr val="FBC39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Quan sát hình 3.4, cho biết con người có thể can thiệp vào chu trình của nitrogen trong tự nhiên bằng cách nào? Nếu sự can thiệp đó vượt ngưỡng cho phép thì ảnh hưởng như thế nào?</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7"/>
          <a:stretch>
            <a:fillRect/>
          </a:stretch>
        </p:blipFill>
        <p:spPr>
          <a:xfrm>
            <a:off x="940518" y="3314700"/>
            <a:ext cx="6485725" cy="56959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4450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23"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400" y="8710132"/>
            <a:ext cx="2796432" cy="2547295"/>
          </a:xfrm>
          <a:prstGeom prst="rect">
            <a:avLst/>
          </a:prstGeom>
        </p:spPr>
      </p:pic>
      <p:grpSp>
        <p:nvGrpSpPr>
          <p:cNvPr id="9" name="Group 8"/>
          <p:cNvGrpSpPr/>
          <p:nvPr/>
        </p:nvGrpSpPr>
        <p:grpSpPr>
          <a:xfrm>
            <a:off x="9602198" y="3314700"/>
            <a:ext cx="7828427" cy="5825339"/>
            <a:chOff x="9602198" y="3442969"/>
            <a:chExt cx="7828427" cy="5825339"/>
          </a:xfrm>
        </p:grpSpPr>
        <p:sp>
          <p:nvSpPr>
            <p:cNvPr id="27" name="Freeform 3"/>
            <p:cNvSpPr/>
            <p:nvPr/>
          </p:nvSpPr>
          <p:spPr>
            <a:xfrm>
              <a:off x="9602198" y="3442969"/>
              <a:ext cx="7695202"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pic>
          <p:nvPicPr>
            <p:cNvPr id="29" name="Picture 15"/>
            <p:cNvPicPr>
              <a:picLocks noChangeAspect="1"/>
            </p:cNvPicPr>
            <p:nvPr/>
          </p:nvPicPr>
          <p:blipFill>
            <a:blip r:embed="rId6"/>
            <a:srcRect/>
            <a:stretch>
              <a:fillRect/>
            </a:stretch>
          </p:blipFill>
          <p:spPr>
            <a:xfrm flipH="1">
              <a:off x="16111009" y="7581899"/>
              <a:ext cx="1319616" cy="1686409"/>
            </a:xfrm>
            <a:prstGeom prst="rect">
              <a:avLst/>
            </a:prstGeom>
          </p:spPr>
        </p:pic>
      </p:grpSp>
      <p:grpSp>
        <p:nvGrpSpPr>
          <p:cNvPr id="8" name="Group 7"/>
          <p:cNvGrpSpPr/>
          <p:nvPr/>
        </p:nvGrpSpPr>
        <p:grpSpPr>
          <a:xfrm>
            <a:off x="915398" y="3317995"/>
            <a:ext cx="7847602" cy="5822045"/>
            <a:chOff x="915398" y="3446264"/>
            <a:chExt cx="7847602" cy="5822045"/>
          </a:xfrm>
        </p:grpSpPr>
        <p:sp>
          <p:nvSpPr>
            <p:cNvPr id="25" name="Freeform 3"/>
            <p:cNvSpPr/>
            <p:nvPr/>
          </p:nvSpPr>
          <p:spPr>
            <a:xfrm>
              <a:off x="915398" y="3446264"/>
              <a:ext cx="7695202"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pic>
          <p:nvPicPr>
            <p:cNvPr id="28" name="Picture 15"/>
            <p:cNvPicPr>
              <a:picLocks noChangeAspect="1"/>
            </p:cNvPicPr>
            <p:nvPr/>
          </p:nvPicPr>
          <p:blipFill>
            <a:blip r:embed="rId6"/>
            <a:srcRect/>
            <a:stretch>
              <a:fillRect/>
            </a:stretch>
          </p:blipFill>
          <p:spPr>
            <a:xfrm flipH="1">
              <a:off x="7443384" y="7581900"/>
              <a:ext cx="1319616" cy="1686409"/>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81623">
            <a:off x="16154691" y="65059"/>
            <a:ext cx="1828210" cy="1482512"/>
          </a:xfrm>
          <a:prstGeom prst="rect">
            <a:avLst/>
          </a:prstGeom>
        </p:spPr>
      </p:pic>
      <p:sp>
        <p:nvSpPr>
          <p:cNvPr id="11" name="Rectangle 8"/>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p:cNvGrpSpPr/>
          <p:nvPr/>
        </p:nvGrpSpPr>
        <p:grpSpPr>
          <a:xfrm>
            <a:off x="838200" y="913144"/>
            <a:ext cx="5090639" cy="1243754"/>
            <a:chOff x="789613" y="872098"/>
            <a:chExt cx="5090639" cy="1243754"/>
          </a:xfrm>
        </p:grpSpPr>
        <p:sp>
          <p:nvSpPr>
            <p:cNvPr id="14" name="Rectangle 13"/>
            <p:cNvSpPr/>
            <p:nvPr/>
          </p:nvSpPr>
          <p:spPr>
            <a:xfrm>
              <a:off x="2506636" y="1140032"/>
              <a:ext cx="3373616" cy="707886"/>
            </a:xfrm>
            <a:prstGeom prst="rect">
              <a:avLst/>
            </a:prstGeom>
          </p:spPr>
          <p:txBody>
            <a:bodyPr wrap="none">
              <a:spAutoFit/>
            </a:bodyPr>
            <a:lstStyle/>
            <a:p>
              <a:r>
                <a:rPr lang="en-US" sz="4000" b="1" smtClean="0">
                  <a:solidFill>
                    <a:schemeClr val="accent3">
                      <a:lumMod val="50000"/>
                    </a:schemeClr>
                  </a:solidFill>
                  <a:latin typeface="Arial" panose="020B0604020202020204" pitchFamily="34" charset="0"/>
                  <a:cs typeface="Arial" panose="020B0604020202020204" pitchFamily="34" charset="0"/>
                </a:rPr>
                <a:t>Trả lời câu </a:t>
              </a:r>
              <a:r>
                <a:rPr lang="en-US" sz="4000" b="1" smtClean="0">
                  <a:solidFill>
                    <a:schemeClr val="accent3">
                      <a:lumMod val="50000"/>
                    </a:schemeClr>
                  </a:solidFill>
                  <a:latin typeface="Arial" panose="020B0604020202020204" pitchFamily="34" charset="0"/>
                  <a:cs typeface="Arial" panose="020B0604020202020204" pitchFamily="34" charset="0"/>
                </a:rPr>
                <a:t>7:</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pic>
          <p:nvPicPr>
            <p:cNvPr id="21"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9577">
              <a:off x="789613" y="872098"/>
              <a:ext cx="1576186" cy="1243754"/>
            </a:xfrm>
            <a:prstGeom prst="rect">
              <a:avLst/>
            </a:prstGeom>
          </p:spPr>
        </p:pic>
      </p:grpSp>
      <p:sp>
        <p:nvSpPr>
          <p:cNvPr id="3" name="Rectangle 2"/>
          <p:cNvSpPr/>
          <p:nvPr/>
        </p:nvSpPr>
        <p:spPr>
          <a:xfrm>
            <a:off x="1233523" y="4330589"/>
            <a:ext cx="7058951" cy="3313664"/>
          </a:xfrm>
          <a:prstGeom prst="rect">
            <a:avLst/>
          </a:prstGeom>
        </p:spPr>
        <p:txBody>
          <a:bodyPr wrap="square">
            <a:spAutoFit/>
          </a:bodyPr>
          <a:lstStyle/>
          <a:p>
            <a:pPr lvl="0" algn="just">
              <a:lnSpc>
                <a:spcPct val="150000"/>
              </a:lnSpc>
            </a:pPr>
            <a:r>
              <a:rPr lang="fr-FR" sz="3600">
                <a:latin typeface="Arial" panose="020B0604020202020204" pitchFamily="34" charset="0"/>
                <a:cs typeface="Arial" panose="020B0604020202020204" pitchFamily="34" charset="0"/>
              </a:rPr>
              <a:t>Con người có thể can thiệp đến chu trình của nitrogen bằng cách bón phân đạm vào trong đất để tăng năng suất cây trồng.</a:t>
            </a:r>
            <a:endParaRPr lang="en-US" sz="360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9868646" y="4330589"/>
            <a:ext cx="7162305" cy="3313664"/>
          </a:xfrm>
          <a:prstGeom prst="rect">
            <a:avLst/>
          </a:prstGeom>
        </p:spPr>
        <p:txBody>
          <a:bodyPr wrap="square">
            <a:spAutoFit/>
          </a:bodyPr>
          <a:lstStyle/>
          <a:p>
            <a:pPr lvl="0" algn="just">
              <a:lnSpc>
                <a:spcPct val="150000"/>
              </a:lnSpc>
            </a:pPr>
            <a:r>
              <a:rPr lang="fr-FR" sz="3600">
                <a:latin typeface="Arial" panose="020B0604020202020204" pitchFamily="34" charset="0"/>
                <a:cs typeface="Arial" panose="020B0604020202020204" pitchFamily="34" charset="0"/>
              </a:rPr>
              <a:t>Tuy nhiên, nếu can thiệp quá mức sẽ gây ô nhiễm môi trường đất, nước và ảnh hưởng đến chu trình của nitrogen trong tự nhiên.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344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edge">
                                      <p:cBhvr>
                                        <p:cTn id="14" dur="500"/>
                                        <p:tgtEl>
                                          <p:spTgt spid="8"/>
                                        </p:tgtEl>
                                      </p:cBhvr>
                                    </p:animEffect>
                                  </p:childTnLst>
                                </p:cTn>
                              </p:par>
                              <p:par>
                                <p:cTn id="15" presetID="2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864298" y="1475652"/>
            <a:ext cx="12559403" cy="983090"/>
          </a:xfrm>
          <a:prstGeom prst="rect">
            <a:avLst/>
          </a:prstGeom>
        </p:spPr>
        <p:txBody>
          <a:bodyPr lIns="0" tIns="0" rIns="0" bIns="0" rtlCol="0" anchor="t">
            <a:spAutoFit/>
          </a:bodyPr>
          <a:lstStyle/>
          <a:p>
            <a:pPr algn="ctr">
              <a:lnSpc>
                <a:spcPts val="8392"/>
              </a:lnSpc>
            </a:pPr>
            <a:r>
              <a:rPr lang="en-US" sz="6000" b="1" dirty="0" smtClean="0">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1477" y="-478376"/>
            <a:ext cx="6155283" cy="4879461"/>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785122" y="-478376"/>
            <a:ext cx="6155283" cy="4879461"/>
          </a:xfrm>
          <a:prstGeom prst="rect">
            <a:avLst/>
          </a:prstGeom>
        </p:spPr>
      </p:pic>
      <p:grpSp>
        <p:nvGrpSpPr>
          <p:cNvPr id="12" name="Group 3"/>
          <p:cNvGrpSpPr/>
          <p:nvPr/>
        </p:nvGrpSpPr>
        <p:grpSpPr>
          <a:xfrm>
            <a:off x="1066800" y="4882001"/>
            <a:ext cx="16230600" cy="3919099"/>
            <a:chOff x="0" y="0"/>
            <a:chExt cx="4274726" cy="583443"/>
          </a:xfrm>
        </p:grpSpPr>
        <p:sp>
          <p:nvSpPr>
            <p:cNvPr id="13"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bg2">
                <a:lumMod val="90000"/>
              </a:schemeClr>
            </a:solidFill>
          </p:spPr>
        </p:sp>
        <p:sp>
          <p:nvSpPr>
            <p:cNvPr id="14"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1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738553">
            <a:off x="15860970" y="8283227"/>
            <a:ext cx="1750090" cy="1419164"/>
          </a:xfrm>
          <a:prstGeom prst="rect">
            <a:avLst/>
          </a:prstGeom>
        </p:spPr>
      </p:pic>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320944">
            <a:off x="388089" y="6114762"/>
            <a:ext cx="1750090" cy="1419164"/>
          </a:xfrm>
          <a:prstGeom prst="rect">
            <a:avLst/>
          </a:prstGeom>
        </p:spPr>
      </p:pic>
      <p:sp>
        <p:nvSpPr>
          <p:cNvPr id="17" name="Rectangle 16"/>
          <p:cNvSpPr/>
          <p:nvPr/>
        </p:nvSpPr>
        <p:spPr>
          <a:xfrm>
            <a:off x="2472793" y="5041057"/>
            <a:ext cx="13342411" cy="360098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800">
                <a:latin typeface="Arial" panose="020B0604020202020204" pitchFamily="34" charset="0"/>
                <a:cs typeface="Arial" panose="020B0604020202020204" pitchFamily="34" charset="0"/>
              </a:rPr>
              <a:t>Nguyên tố nitrogen rất cần thiết cho sự sống trên Trái Đất</a:t>
            </a:r>
            <a:r>
              <a:rPr lang="fr-FR" sz="3800">
                <a:latin typeface="Arial" panose="020B0604020202020204" pitchFamily="34" charset="0"/>
                <a:cs typeface="Arial" panose="020B0604020202020204" pitchFamily="34" charset="0"/>
              </a:rPr>
              <a:t>. </a:t>
            </a:r>
            <a:endParaRPr lang="fr-FR" sz="38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Trong </a:t>
            </a:r>
            <a:r>
              <a:rPr lang="fr-FR" sz="3800">
                <a:latin typeface="Arial" panose="020B0604020202020204" pitchFamily="34" charset="0"/>
                <a:cs typeface="Arial" panose="020B0604020202020204" pitchFamily="34" charset="0"/>
              </a:rPr>
              <a:t>tự nhiên luôn diễn ra các quá trình chuyển hoá nitrogen từ dạng này sang dạng khác theo một chu trình tuần hoàn khép kín.</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62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5403799"/>
            <a:ext cx="11888381" cy="1231106"/>
          </a:xfrm>
          <a:prstGeom prst="rect">
            <a:avLst/>
          </a:prstGeom>
        </p:spPr>
        <p:txBody>
          <a:bodyPr wrap="square" lIns="0" tIns="0" rIns="0" bIns="0" rtlCol="0" anchor="t">
            <a:spAutoFit/>
          </a:bodyPr>
          <a:lstStyle/>
          <a:p>
            <a:pPr algn="just"/>
            <a:r>
              <a:rPr lang="en-US" sz="8000" b="1" smtClean="0">
                <a:solidFill>
                  <a:srgbClr val="023276"/>
                </a:solidFill>
                <a:latin typeface="Arial" panose="020B0604020202020204" pitchFamily="34" charset="0"/>
                <a:cs typeface="Arial" panose="020B0604020202020204" pitchFamily="34" charset="0"/>
              </a:rPr>
              <a:t>ỨNG DỤNG</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1" y="448931"/>
              <a:ext cx="3935035" cy="2428014"/>
            </a:xfrm>
            <a:prstGeom prst="rect">
              <a:avLst/>
            </a:prstGeom>
          </p:spPr>
          <p:txBody>
            <a:bodyPr lIns="0" tIns="0" rIns="0" bIns="0" rtlCol="0" anchor="t">
              <a:spAutoFit/>
            </a:bodyPr>
            <a:lstStyle/>
            <a:p>
              <a:pPr algn="ctr">
                <a:lnSpc>
                  <a:spcPts val="14196"/>
                </a:lnSpc>
              </a:pPr>
              <a:r>
                <a:rPr lang="en-US" sz="9800" b="1" smtClean="0">
                  <a:solidFill>
                    <a:srgbClr val="023276"/>
                  </a:solidFill>
                  <a:latin typeface="Arial" panose="020B0604020202020204" pitchFamily="34" charset="0"/>
                  <a:cs typeface="Arial" panose="020B0604020202020204" pitchFamily="34" charset="0"/>
                </a:rPr>
                <a:t>V.</a:t>
              </a:r>
              <a:endParaRPr lang="en-US" sz="9800" b="1" dirty="0">
                <a:solidFill>
                  <a:srgbClr val="02327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518452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grpSp>
        <p:nvGrpSpPr>
          <p:cNvPr id="8" name="Group 7"/>
          <p:cNvGrpSpPr/>
          <p:nvPr/>
        </p:nvGrpSpPr>
        <p:grpSpPr>
          <a:xfrm>
            <a:off x="7391400" y="1067426"/>
            <a:ext cx="10318954" cy="8036182"/>
            <a:chOff x="7391400" y="1067426"/>
            <a:chExt cx="10318954" cy="8036182"/>
          </a:xfrm>
        </p:grpSpPr>
        <p:pic>
          <p:nvPicPr>
            <p:cNvPr id="5" name="Picture 4"/>
            <p:cNvPicPr>
              <a:picLocks noChangeAspect="1"/>
            </p:cNvPicPr>
            <p:nvPr/>
          </p:nvPicPr>
          <p:blipFill>
            <a:blip r:embed="rId9"/>
            <a:stretch>
              <a:fillRect/>
            </a:stretch>
          </p:blipFill>
          <p:spPr>
            <a:xfrm>
              <a:off x="7391400" y="1067426"/>
              <a:ext cx="10318954" cy="3429322"/>
            </a:xfrm>
            <a:prstGeom prst="rect">
              <a:avLst/>
            </a:prstGeom>
          </p:spPr>
        </p:pic>
        <p:pic>
          <p:nvPicPr>
            <p:cNvPr id="6" name="Picture 5"/>
            <p:cNvPicPr>
              <a:picLocks noChangeAspect="1"/>
            </p:cNvPicPr>
            <p:nvPr/>
          </p:nvPicPr>
          <p:blipFill>
            <a:blip r:embed="rId10"/>
            <a:stretch>
              <a:fillRect/>
            </a:stretch>
          </p:blipFill>
          <p:spPr>
            <a:xfrm>
              <a:off x="8269389" y="4496748"/>
              <a:ext cx="8562976" cy="4606860"/>
            </a:xfrm>
            <a:prstGeom prst="rect">
              <a:avLst/>
            </a:prstGeom>
          </p:spPr>
        </p:pic>
      </p:grpSp>
      <p:grpSp>
        <p:nvGrpSpPr>
          <p:cNvPr id="25" name="Group 24"/>
          <p:cNvGrpSpPr/>
          <p:nvPr/>
        </p:nvGrpSpPr>
        <p:grpSpPr>
          <a:xfrm>
            <a:off x="572781" y="1948204"/>
            <a:ext cx="6240973" cy="6706658"/>
            <a:chOff x="1139797" y="2428901"/>
            <a:chExt cx="6240973" cy="6706658"/>
          </a:xfrm>
        </p:grpSpPr>
        <p:grpSp>
          <p:nvGrpSpPr>
            <p:cNvPr id="26" name="Group 2"/>
            <p:cNvGrpSpPr/>
            <p:nvPr/>
          </p:nvGrpSpPr>
          <p:grpSpPr>
            <a:xfrm>
              <a:off x="1143000" y="2428901"/>
              <a:ext cx="6237770" cy="6706658"/>
              <a:chOff x="0" y="-95250"/>
              <a:chExt cx="1009430" cy="1514897"/>
            </a:xfrm>
          </p:grpSpPr>
          <p:sp>
            <p:nvSpPr>
              <p:cNvPr id="34" name="Freeform 3"/>
              <p:cNvSpPr/>
              <p:nvPr/>
            </p:nvSpPr>
            <p:spPr>
              <a:xfrm>
                <a:off x="0" y="0"/>
                <a:ext cx="1009430" cy="1419647"/>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35"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897847" y="2672695"/>
              <a:ext cx="1522686" cy="1038785"/>
            </a:xfrm>
            <a:prstGeom prst="rect">
              <a:avLst/>
            </a:prstGeom>
          </p:spPr>
        </p:pic>
        <p:sp>
          <p:nvSpPr>
            <p:cNvPr id="32" name="TextBox 16"/>
            <p:cNvSpPr txBox="1"/>
            <p:nvPr/>
          </p:nvSpPr>
          <p:spPr>
            <a:xfrm>
              <a:off x="1156013" y="2751065"/>
              <a:ext cx="1006354" cy="738664"/>
            </a:xfrm>
            <a:prstGeom prst="rect">
              <a:avLst/>
            </a:prstGeom>
          </p:spPr>
          <p:txBody>
            <a:bodyPr wrap="square" lIns="0" tIns="0" rIns="0" bIns="0" rtlCol="0" anchor="ctr">
              <a:spAutoFit/>
            </a:bodyPr>
            <a:lstStyle/>
            <a:p>
              <a:pPr algn="ctr"/>
              <a:r>
                <a:rPr lang="en-US" sz="4800" b="1" smtClean="0">
                  <a:solidFill>
                    <a:schemeClr val="bg1"/>
                  </a:solidFill>
                  <a:latin typeface="Arial" panose="020B0604020202020204" pitchFamily="34" charset="0"/>
                  <a:cs typeface="Arial" panose="020B0604020202020204" pitchFamily="34" charset="0"/>
                </a:rPr>
                <a:t>8.</a:t>
              </a:r>
              <a:endParaRPr lang="en-US" sz="4800" b="1" dirty="0">
                <a:solidFill>
                  <a:schemeClr val="bg1"/>
                </a:solidFill>
                <a:latin typeface="Arial" panose="020B0604020202020204" pitchFamily="34" charset="0"/>
                <a:cs typeface="Arial" panose="020B0604020202020204" pitchFamily="34" charset="0"/>
              </a:endParaRPr>
            </a:p>
          </p:txBody>
        </p:sp>
        <p:sp>
          <p:nvSpPr>
            <p:cNvPr id="33" name="Rectangle 32"/>
            <p:cNvSpPr/>
            <p:nvPr/>
          </p:nvSpPr>
          <p:spPr>
            <a:xfrm>
              <a:off x="1419810" y="4052952"/>
              <a:ext cx="5684150" cy="4478149"/>
            </a:xfrm>
            <a:prstGeom prst="rect">
              <a:avLst/>
            </a:prstGeom>
          </p:spPr>
          <p:txBody>
            <a:bodyPr wrap="square">
              <a:spAutoFit/>
            </a:bodyPr>
            <a:lstStyle/>
            <a:p>
              <a:pPr algn="just">
                <a:lnSpc>
                  <a:spcPct val="150000"/>
                </a:lnSpc>
              </a:pPr>
              <a:r>
                <a:rPr lang="fr-FR" sz="3800">
                  <a:latin typeface="Arial" panose="020B0604020202020204" pitchFamily="34" charset="0"/>
                  <a:cs typeface="Arial" panose="020B0604020202020204" pitchFamily="34" charset="0"/>
                </a:rPr>
                <a:t>Quan sát hình 3.5 và dựa vào các tính chất của nitrogen. Hãy giải thích vì sao nitrogen có những ứng dụng đó.</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6638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grpSp>
        <p:nvGrpSpPr>
          <p:cNvPr id="18" name="Group 17"/>
          <p:cNvGrpSpPr/>
          <p:nvPr/>
        </p:nvGrpSpPr>
        <p:grpSpPr>
          <a:xfrm>
            <a:off x="915191" y="1921574"/>
            <a:ext cx="8248407" cy="6781802"/>
            <a:chOff x="963742" y="3132047"/>
            <a:chExt cx="8248407" cy="6781802"/>
          </a:xfrm>
        </p:grpSpPr>
        <p:grpSp>
          <p:nvGrpSpPr>
            <p:cNvPr id="19" name="Group 3"/>
            <p:cNvGrpSpPr/>
            <p:nvPr/>
          </p:nvGrpSpPr>
          <p:grpSpPr>
            <a:xfrm>
              <a:off x="963742" y="3466186"/>
              <a:ext cx="8248407" cy="6447663"/>
              <a:chOff x="0" y="-38100"/>
              <a:chExt cx="1847124" cy="1195410"/>
            </a:xfrm>
          </p:grpSpPr>
          <p:sp>
            <p:nvSpPr>
              <p:cNvPr id="30" name="Freeform 4"/>
              <p:cNvSpPr/>
              <p:nvPr/>
            </p:nvSpPr>
            <p:spPr>
              <a:xfrm>
                <a:off x="0" y="0"/>
                <a:ext cx="1847124" cy="115731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FBC391"/>
              </a:solidFill>
              <a:ln w="19050">
                <a:solidFill>
                  <a:srgbClr val="FFFFFF"/>
                </a:solidFill>
              </a:ln>
            </p:spPr>
          </p:sp>
          <p:sp>
            <p:nvSpPr>
              <p:cNvPr id="31"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sz="3500"/>
              </a:p>
            </p:txBody>
          </p:sp>
        </p:grpSp>
        <p:sp>
          <p:nvSpPr>
            <p:cNvPr id="28" name="Rectangle 27"/>
            <p:cNvSpPr/>
            <p:nvPr/>
          </p:nvSpPr>
          <p:spPr>
            <a:xfrm>
              <a:off x="1384526" y="4737443"/>
              <a:ext cx="7406835" cy="4247317"/>
            </a:xfrm>
            <a:prstGeom prst="rect">
              <a:avLst/>
            </a:prstGeom>
          </p:spPr>
          <p:txBody>
            <a:bodyPr wrap="square" anchor="ctr">
              <a:spAutoFit/>
            </a:bodyPr>
            <a:lstStyle/>
            <a:p>
              <a:pPr algn="just">
                <a:lnSpc>
                  <a:spcPct val="150000"/>
                </a:lnSpc>
              </a:pPr>
              <a:r>
                <a:rPr lang="fr-FR" sz="3600" b="1" smtClean="0">
                  <a:latin typeface="Arial" panose="020B0604020202020204" pitchFamily="34" charset="0"/>
                  <a:cs typeface="Arial" panose="020B0604020202020204" pitchFamily="34" charset="0"/>
                </a:rPr>
                <a:t>Trong sản xuất rượu bia: </a:t>
              </a:r>
            </a:p>
            <a:p>
              <a:pPr algn="just">
                <a:lnSpc>
                  <a:spcPct val="150000"/>
                </a:lnSpc>
              </a:pPr>
              <a:r>
                <a:rPr lang="fr-FR" sz="3600" smtClean="0">
                  <a:latin typeface="Arial" panose="020B0604020202020204" pitchFamily="34" charset="0"/>
                  <a:cs typeface="Arial" panose="020B0604020202020204" pitchFamily="34" charset="0"/>
                </a:rPr>
                <a:t>Khí </a:t>
              </a:r>
              <a:r>
                <a:rPr lang="fr-FR" sz="3600">
                  <a:latin typeface="Arial" panose="020B0604020202020204" pitchFamily="34" charset="0"/>
                  <a:cs typeface="Arial" panose="020B0604020202020204" pitchFamily="34" charset="0"/>
                </a:rPr>
                <a:t>nitrogen được bơm vào để loại bỏ khí oxygen</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tránh </a:t>
              </a:r>
              <a:r>
                <a:rPr lang="fr-FR" sz="3600">
                  <a:latin typeface="Arial" panose="020B0604020202020204" pitchFamily="34" charset="0"/>
                  <a:cs typeface="Arial" panose="020B0604020202020204" pitchFamily="34" charset="0"/>
                </a:rPr>
                <a:t>hiện tượng lên men giấm làm rượu bia bị chua và mất đi hương vị vốn có ban đầu.</a:t>
              </a:r>
              <a:endParaRPr lang="en-US" sz="36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8046" y="3132047"/>
              <a:ext cx="1259796" cy="1259796"/>
            </a:xfrm>
            <a:prstGeom prst="rect">
              <a:avLst/>
            </a:prstGeom>
          </p:spPr>
        </p:pic>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8788" y="495300"/>
            <a:ext cx="7169528" cy="4775018"/>
          </a:xfrm>
          <a:prstGeom prst="rect">
            <a:avLst/>
          </a:prstGeom>
          <a:effectLst>
            <a:outerShdw blurRad="50800" dist="38100" dir="2700000" algn="tl" rotWithShape="0">
              <a:prstClr val="black">
                <a:alpha val="40000"/>
              </a:prstClr>
            </a:outerShdw>
          </a:effectLst>
        </p:spPr>
      </p:pic>
      <p:pic>
        <p:nvPicPr>
          <p:cNvPr id="7170" name="Picture 2" descr="Quy Trình Sản Xuất Rượu Vang Gồm Mấy Bước ? Là Gì ?"/>
          <p:cNvPicPr>
            <a:picLocks noChangeAspect="1" noChangeArrowheads="1"/>
          </p:cNvPicPr>
          <p:nvPr/>
        </p:nvPicPr>
        <p:blipFill rotWithShape="1">
          <a:blip r:embed="rId11">
            <a:extLst>
              <a:ext uri="{28A0092B-C50C-407E-A947-70E740481C1C}">
                <a14:useLocalDpi xmlns:a14="http://schemas.microsoft.com/office/drawing/2010/main" val="0"/>
              </a:ext>
            </a:extLst>
          </a:blip>
          <a:srcRect b="12667"/>
          <a:stretch/>
        </p:blipFill>
        <p:spPr bwMode="auto">
          <a:xfrm>
            <a:off x="10078788" y="5617441"/>
            <a:ext cx="7169528" cy="41742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749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strips(downLeft)">
                                      <p:cBhvr>
                                        <p:cTn id="1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grpSp>
        <p:nvGrpSpPr>
          <p:cNvPr id="18" name="Group 17"/>
          <p:cNvGrpSpPr/>
          <p:nvPr/>
        </p:nvGrpSpPr>
        <p:grpSpPr>
          <a:xfrm>
            <a:off x="8968021" y="1761501"/>
            <a:ext cx="8634735" cy="6763997"/>
            <a:chOff x="963742" y="3156087"/>
            <a:chExt cx="8634735" cy="6763997"/>
          </a:xfrm>
        </p:grpSpPr>
        <p:grpSp>
          <p:nvGrpSpPr>
            <p:cNvPr id="19" name="Group 3"/>
            <p:cNvGrpSpPr/>
            <p:nvPr/>
          </p:nvGrpSpPr>
          <p:grpSpPr>
            <a:xfrm>
              <a:off x="963742" y="3466186"/>
              <a:ext cx="8634735" cy="6453898"/>
              <a:chOff x="0" y="-38100"/>
              <a:chExt cx="1933637" cy="1196566"/>
            </a:xfrm>
          </p:grpSpPr>
          <p:sp>
            <p:nvSpPr>
              <p:cNvPr id="30" name="Freeform 4"/>
              <p:cNvSpPr/>
              <p:nvPr/>
            </p:nvSpPr>
            <p:spPr>
              <a:xfrm>
                <a:off x="0" y="0"/>
                <a:ext cx="1933637" cy="1158466"/>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4">
                  <a:lumMod val="40000"/>
                  <a:lumOff val="60000"/>
                </a:schemeClr>
              </a:solidFill>
              <a:ln w="19050">
                <a:solidFill>
                  <a:srgbClr val="FFFFFF"/>
                </a:solidFill>
              </a:ln>
            </p:spPr>
          </p:sp>
          <p:sp>
            <p:nvSpPr>
              <p:cNvPr id="31"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8" name="Rectangle 27"/>
            <p:cNvSpPr/>
            <p:nvPr/>
          </p:nvSpPr>
          <p:spPr>
            <a:xfrm>
              <a:off x="1413225" y="4256727"/>
              <a:ext cx="7735768" cy="5078313"/>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Trong công nghệ đóng gói thực phẩm: </a:t>
              </a:r>
              <a:r>
                <a:rPr lang="fr-FR" sz="3600">
                  <a:latin typeface="Arial" panose="020B0604020202020204" pitchFamily="34" charset="0"/>
                  <a:cs typeface="Arial" panose="020B0604020202020204" pitchFamily="34" charset="0"/>
                </a:rPr>
                <a:t>Khí nitrogen được bơm vào để loại bỏ </a:t>
              </a:r>
              <a:r>
                <a:rPr lang="fr-FR" sz="3600">
                  <a:latin typeface="Arial" panose="020B0604020202020204" pitchFamily="34" charset="0"/>
                  <a:cs typeface="Arial" panose="020B0604020202020204" pitchFamily="34" charset="0"/>
                </a:rPr>
                <a:t>khí </a:t>
              </a:r>
              <a:r>
                <a:rPr lang="fr-FR" sz="3600" smtClean="0">
                  <a:latin typeface="Arial" panose="020B0604020202020204" pitchFamily="34" charset="0"/>
                  <a:cs typeface="Arial" panose="020B0604020202020204" pitchFamily="34" charset="0"/>
                </a:rPr>
                <a:t>oxygen và làm phồng bao bì, </a:t>
              </a:r>
              <a:r>
                <a:rPr lang="fr-FR" sz="3600">
                  <a:latin typeface="Arial" panose="020B0604020202020204" pitchFamily="34" charset="0"/>
                  <a:cs typeface="Arial" panose="020B0604020202020204" pitchFamily="34" charset="0"/>
                </a:rPr>
                <a:t>tránh hiện tượng oxi hoá </a:t>
              </a:r>
              <a:r>
                <a:rPr lang="fr-FR" sz="3600">
                  <a:latin typeface="Arial" panose="020B0604020202020204" pitchFamily="34" charset="0"/>
                  <a:cs typeface="Arial" panose="020B0604020202020204" pitchFamily="34" charset="0"/>
                </a:rPr>
                <a:t>làm </a:t>
              </a:r>
              <a:r>
                <a:rPr lang="fr-FR" sz="3600" smtClean="0">
                  <a:latin typeface="Arial" panose="020B0604020202020204" pitchFamily="34" charset="0"/>
                  <a:cs typeface="Arial" panose="020B0604020202020204" pitchFamily="34" charset="0"/>
                </a:rPr>
                <a:t>thực </a:t>
              </a:r>
              <a:r>
                <a:rPr lang="fr-FR" sz="3600">
                  <a:latin typeface="Arial" panose="020B0604020202020204" pitchFamily="34" charset="0"/>
                  <a:cs typeface="Arial" panose="020B0604020202020204" pitchFamily="34" charset="0"/>
                </a:rPr>
                <a:t>phẩm </a:t>
              </a:r>
              <a:r>
                <a:rPr lang="fr-FR" sz="3600" smtClean="0">
                  <a:latin typeface="Arial" panose="020B0604020202020204" pitchFamily="34" charset="0"/>
                  <a:cs typeface="Arial" panose="020B0604020202020204" pitchFamily="34" charset="0"/>
                </a:rPr>
                <a:t>bị </a:t>
              </a:r>
              <a:r>
                <a:rPr lang="fr-FR" sz="3600">
                  <a:latin typeface="Arial" panose="020B0604020202020204" pitchFamily="34" charset="0"/>
                  <a:cs typeface="Arial" panose="020B0604020202020204" pitchFamily="34" charset="0"/>
                </a:rPr>
                <a:t>ôi </a:t>
              </a:r>
              <a:r>
                <a:rPr lang="fr-FR" sz="3600" smtClean="0">
                  <a:latin typeface="Arial" panose="020B0604020202020204" pitchFamily="34" charset="0"/>
                  <a:cs typeface="Arial" panose="020B0604020202020204" pitchFamily="34" charset="0"/>
                </a:rPr>
                <a:t>thiu và tránh </a:t>
              </a:r>
              <a:r>
                <a:rPr lang="fr-FR" sz="3600">
                  <a:latin typeface="Arial" panose="020B0604020202020204" pitchFamily="34" charset="0"/>
                  <a:cs typeface="Arial" panose="020B0604020202020204" pitchFamily="34" charset="0"/>
                </a:rPr>
                <a:t>bị vỡ vụn lúc vận chuyển.</a:t>
              </a:r>
              <a:endParaRPr lang="en-US" sz="36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211" y="3156087"/>
              <a:ext cx="1259796" cy="1259796"/>
            </a:xfrm>
            <a:prstGeom prst="rect">
              <a:avLst/>
            </a:prstGeom>
          </p:spPr>
        </p:pic>
      </p:grpSp>
      <p:grpSp>
        <p:nvGrpSpPr>
          <p:cNvPr id="4" name="Group 3"/>
          <p:cNvGrpSpPr/>
          <p:nvPr/>
        </p:nvGrpSpPr>
        <p:grpSpPr>
          <a:xfrm>
            <a:off x="609600" y="1948399"/>
            <a:ext cx="7748823" cy="7143084"/>
            <a:chOff x="9993987" y="1886616"/>
            <a:chExt cx="7748823" cy="7143084"/>
          </a:xfrm>
        </p:grpSpPr>
        <p:sp>
          <p:nvSpPr>
            <p:cNvPr id="5" name="TextBox 4"/>
            <p:cNvSpPr txBox="1"/>
            <p:nvPr/>
          </p:nvSpPr>
          <p:spPr>
            <a:xfrm>
              <a:off x="10813683" y="7367707"/>
              <a:ext cx="6109429" cy="1661993"/>
            </a:xfrm>
            <a:prstGeom prst="rect">
              <a:avLst/>
            </a:prstGeom>
            <a:noFill/>
          </p:spPr>
          <p:txBody>
            <a:bodyPr wrap="square" rtlCol="0">
              <a:spAutoFit/>
            </a:bodyPr>
            <a:lstStyle/>
            <a:p>
              <a:pPr algn="ctr">
                <a:lnSpc>
                  <a:spcPct val="150000"/>
                </a:lnSpc>
              </a:pPr>
              <a:r>
                <a:rPr lang="en-US" sz="3400" i="1" smtClean="0">
                  <a:latin typeface="Arial" panose="020B0604020202020204" pitchFamily="34" charset="0"/>
                  <a:cs typeface="Arial" panose="020B0604020202020204" pitchFamily="34" charset="0"/>
                </a:rPr>
                <a:t>Bảo quản thực phẩm trong bao bì bằng khí nitrogen</a:t>
              </a:r>
              <a:endParaRPr lang="en-US" sz="34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3987" y="1886616"/>
              <a:ext cx="7748823" cy="516588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01269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sp>
        <p:nvSpPr>
          <p:cNvPr id="6" name="Rectangle 5"/>
          <p:cNvSpPr/>
          <p:nvPr/>
        </p:nvSpPr>
        <p:spPr>
          <a:xfrm>
            <a:off x="1889760" y="805577"/>
            <a:ext cx="14478000" cy="2585323"/>
          </a:xfrm>
          <a:prstGeom prst="rect">
            <a:avLst/>
          </a:prstGeom>
        </p:spPr>
        <p:txBody>
          <a:bodyPr wrap="square">
            <a:spAutoFit/>
          </a:bodyPr>
          <a:lstStyle/>
          <a:p>
            <a:pPr algn="just">
              <a:lnSpc>
                <a:spcPct val="150000"/>
              </a:lnSpc>
              <a:spcAft>
                <a:spcPts val="0"/>
              </a:spcAft>
            </a:pPr>
            <a:r>
              <a:rPr lang="fr-FR" sz="3600" b="1">
                <a:latin typeface="Arial" panose="020B0604020202020204" pitchFamily="34" charset="0"/>
                <a:ea typeface="Times New Roman" panose="02020603050405020304" pitchFamily="18" charset="0"/>
                <a:cs typeface="Arial" panose="020B0604020202020204" pitchFamily="34" charset="0"/>
              </a:rPr>
              <a:t>Trong công tác phòng cháy chữa cháy: </a:t>
            </a:r>
            <a:r>
              <a:rPr lang="fr-FR" sz="3600">
                <a:latin typeface="Arial" panose="020B0604020202020204" pitchFamily="34" charset="0"/>
                <a:ea typeface="Times New Roman" panose="02020603050405020304" pitchFamily="18" charset="0"/>
                <a:cs typeface="Arial" panose="020B0604020202020204" pitchFamily="34" charset="0"/>
              </a:rPr>
              <a:t>Do tính chất trơ, không duy trì sự cháy nên nitrogen được sử dụng để dập tắt các đám cháy do hóa chất, chập điện,...</a:t>
            </a:r>
            <a:endParaRPr lang="en-US" sz="360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Dập đám cháy loại A bằng cách nào? Khám phá ng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112" y="4124325"/>
            <a:ext cx="7620000" cy="5210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0" name="Picture 4" descr="KHÍ NITO CÓ THỂ DÙNG ĐỂ CHỮA CHÁY? NÓ CÓ THAY THẾ KHÍ CO2 ĐƯỢC KHÔ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4566" y="4124325"/>
            <a:ext cx="7782834" cy="5210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67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500"/>
                                        <p:tgtEl>
                                          <p:spTgt spid="9218"/>
                                        </p:tgtEl>
                                      </p:cBhvr>
                                    </p:animEffect>
                                  </p:childTnLst>
                                </p:cTn>
                              </p:par>
                              <p:par>
                                <p:cTn id="13" presetID="21" presetClass="entr" presetSubtype="1"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wheel(1)">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grpSp>
        <p:nvGrpSpPr>
          <p:cNvPr id="18" name="Group 17"/>
          <p:cNvGrpSpPr/>
          <p:nvPr/>
        </p:nvGrpSpPr>
        <p:grpSpPr>
          <a:xfrm>
            <a:off x="990600" y="1601955"/>
            <a:ext cx="8248407" cy="7336726"/>
            <a:chOff x="963742" y="3132047"/>
            <a:chExt cx="8248407" cy="7336726"/>
          </a:xfrm>
        </p:grpSpPr>
        <p:grpSp>
          <p:nvGrpSpPr>
            <p:cNvPr id="19" name="Group 3"/>
            <p:cNvGrpSpPr/>
            <p:nvPr/>
          </p:nvGrpSpPr>
          <p:grpSpPr>
            <a:xfrm>
              <a:off x="963742" y="3466186"/>
              <a:ext cx="8248407" cy="7002587"/>
              <a:chOff x="0" y="-38100"/>
              <a:chExt cx="1847124" cy="1298294"/>
            </a:xfrm>
          </p:grpSpPr>
          <p:sp>
            <p:nvSpPr>
              <p:cNvPr id="30" name="Freeform 4"/>
              <p:cNvSpPr/>
              <p:nvPr/>
            </p:nvSpPr>
            <p:spPr>
              <a:xfrm>
                <a:off x="0" y="0"/>
                <a:ext cx="1847124" cy="1260194"/>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31"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sz="3500"/>
              </a:p>
            </p:txBody>
          </p:sp>
        </p:grpSp>
        <p:sp>
          <p:nvSpPr>
            <p:cNvPr id="28" name="Rectangle 27"/>
            <p:cNvSpPr/>
            <p:nvPr/>
          </p:nvSpPr>
          <p:spPr>
            <a:xfrm>
              <a:off x="1384526" y="4115574"/>
              <a:ext cx="7406835" cy="5909310"/>
            </a:xfrm>
            <a:prstGeom prst="rect">
              <a:avLst/>
            </a:prstGeom>
          </p:spPr>
          <p:txBody>
            <a:bodyPr wrap="square" anchor="ctr">
              <a:spAutoFit/>
            </a:bodyPr>
            <a:lstStyle/>
            <a:p>
              <a:pPr algn="just">
                <a:lnSpc>
                  <a:spcPct val="150000"/>
                </a:lnSpc>
              </a:pPr>
              <a:r>
                <a:rPr lang="fr-FR" sz="3500" b="1">
                  <a:latin typeface="Arial" panose="020B0604020202020204" pitchFamily="34" charset="0"/>
                  <a:cs typeface="Arial" panose="020B0604020202020204" pitchFamily="34" charset="0"/>
                </a:rPr>
                <a:t>Trong y học: </a:t>
              </a:r>
              <a:r>
                <a:rPr lang="fr-FR" sz="3600">
                  <a:latin typeface="Arial" panose="020B0604020202020204" pitchFamily="34" charset="0"/>
                  <a:cs typeface="Arial" panose="020B0604020202020204" pitchFamily="34" charset="0"/>
                </a:rPr>
                <a:t>Do tính chất trơ và hoá lỏng ở nhiệt độ rất thấp (-195,8 °C),  nitrogen có thể đảm bảo môi trường gần như vô khuẩn trong quá trình bảo quản máu, nội tạng để cấy ghép, tế bào sinh dục (trứng, tinh </a:t>
              </a:r>
              <a:r>
                <a:rPr lang="fr-FR" sz="3600">
                  <a:latin typeface="Arial" panose="020B0604020202020204" pitchFamily="34" charset="0"/>
                  <a:cs typeface="Arial" panose="020B0604020202020204" pitchFamily="34" charset="0"/>
                </a:rPr>
                <a:t>trùng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8046" y="3132047"/>
              <a:ext cx="1259796" cy="1259796"/>
            </a:xfrm>
            <a:prstGeom prst="rect">
              <a:avLst/>
            </a:prstGeom>
          </p:spPr>
        </p:pic>
      </p:grpSp>
      <p:pic>
        <p:nvPicPr>
          <p:cNvPr id="13" name="Picture 4" descr="Kem chống nắng Tế bào gốc Tủy - Máy Thẩm mỹ Ha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0270" y="495300"/>
            <a:ext cx="6851057" cy="45607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Những Điều Cần Biết Về Bảo Quản Tế Bào Gốc - Công Ty Cổ Phần TSI Hà Nộ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00269" y="5363887"/>
            <a:ext cx="6851057" cy="44278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91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circle(in)">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sp>
        <p:nvSpPr>
          <p:cNvPr id="6" name="Rectangle 5"/>
          <p:cNvSpPr/>
          <p:nvPr/>
        </p:nvSpPr>
        <p:spPr>
          <a:xfrm>
            <a:off x="1889760" y="6972300"/>
            <a:ext cx="14478000" cy="248266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Trong khai thác dầu khí: </a:t>
            </a:r>
            <a:r>
              <a:rPr lang="fr-FR" sz="3600">
                <a:latin typeface="Arial" panose="020B0604020202020204" pitchFamily="34" charset="0"/>
                <a:cs typeface="Arial" panose="020B0604020202020204" pitchFamily="34" charset="0"/>
              </a:rPr>
              <a:t>Hỗn hợp khí 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và CO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được bơm vào bể chứa dầu mỏ để tạo áp suất đẩy dầu còn dư bị kẹt lại lên trên nhờ đặc tính nén cao.</a:t>
            </a:r>
            <a:endParaRPr lang="en-US" sz="3600">
              <a:latin typeface="Arial" panose="020B0604020202020204" pitchFamily="34" charset="0"/>
              <a:cs typeface="Arial" panose="020B0604020202020204" pitchFamily="34" charset="0"/>
            </a:endParaRPr>
          </a:p>
        </p:txBody>
      </p:sp>
      <p:pic>
        <p:nvPicPr>
          <p:cNvPr id="11266" name="Picture 2" descr="Khai thác khí và dầu trong điều kiện đặc biệt đưa Việt Nam ngang tầm thế"/>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8740" y="1272491"/>
            <a:ext cx="7417308" cy="49378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gành dầu khí đóng vai trò quan trọng trong chiến lược kinh tế biển |  LILAMA18-1.COM.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88500" y="1272490"/>
            <a:ext cx="7404100" cy="49378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487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checkerboard(across)">
                                      <p:cBhvr>
                                        <p:cTn id="10" dur="5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graphicFrame>
        <p:nvGraphicFramePr>
          <p:cNvPr id="9" name="Table 16">
            <a:extLst>
              <a:ext uri="{FF2B5EF4-FFF2-40B4-BE49-F238E27FC236}">
                <a16:creationId xmlns:a16="http://schemas.microsoft.com/office/drawing/2014/main" id="{66DA27C2-2F35-4C58-B979-3309E33B0333}"/>
              </a:ext>
            </a:extLst>
          </p:cNvPr>
          <p:cNvGraphicFramePr>
            <a:graphicFrameLocks noGrp="1"/>
          </p:cNvGraphicFramePr>
          <p:nvPr>
            <p:extLst>
              <p:ext uri="{D42A27DB-BD31-4B8C-83A1-F6EECF244321}">
                <p14:modId xmlns:p14="http://schemas.microsoft.com/office/powerpoint/2010/main" val="2896834709"/>
              </p:ext>
            </p:extLst>
          </p:nvPr>
        </p:nvGraphicFramePr>
        <p:xfrm>
          <a:off x="8350496" y="809442"/>
          <a:ext cx="3744684"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tblGrid>
              <a:tr h="846437">
                <a:tc>
                  <a:txBody>
                    <a:bodyPr/>
                    <a:lstStyle/>
                    <a:p>
                      <a:pPr algn="ctr"/>
                      <a:r>
                        <a:rPr lang="en-US" sz="4000" smtClean="0">
                          <a:solidFill>
                            <a:schemeClr val="tx1"/>
                          </a:solidFill>
                          <a:latin typeface="Arial" panose="020B0604020202020204" pitchFamily="34" charset="0"/>
                          <a:cs typeface="Arial" panose="020B0604020202020204" pitchFamily="34" charset="0"/>
                        </a:rPr>
                        <a:t>N</a:t>
                      </a:r>
                      <a:endParaRPr lang="en-US" sz="4000" dirty="0">
                        <a:solidFill>
                          <a:schemeClr val="tx1"/>
                        </a:solidFill>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solidFill>
                            <a:schemeClr val="tx1"/>
                          </a:solidFill>
                          <a:latin typeface="Arial" panose="020B0604020202020204" pitchFamily="34" charset="0"/>
                          <a:cs typeface="Arial" panose="020B0604020202020204" pitchFamily="34" charset="0"/>
                        </a:rPr>
                        <a:t>H</a:t>
                      </a:r>
                      <a:endParaRPr lang="en-US" sz="40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solidFill>
                            <a:schemeClr val="tx1"/>
                          </a:solidFill>
                          <a:latin typeface="Arial" panose="020B0604020202020204" pitchFamily="34" charset="0"/>
                          <a:cs typeface="Arial" panose="020B0604020202020204" pitchFamily="34" charset="0"/>
                        </a:rPr>
                        <a:t>A</a:t>
                      </a:r>
                      <a:endParaRPr lang="en-US" sz="40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solidFill>
                            <a:schemeClr val="tx1"/>
                          </a:solidFill>
                          <a:latin typeface="Arial" panose="020B0604020202020204" pitchFamily="34" charset="0"/>
                          <a:cs typeface="Arial" panose="020B0604020202020204" pitchFamily="34" charset="0"/>
                        </a:rPr>
                        <a:t>T</a:t>
                      </a:r>
                      <a:endParaRPr lang="en-US" sz="4000" dirty="0">
                        <a:solidFill>
                          <a:schemeClr val="tx1"/>
                        </a:solidFill>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graphicFrame>
        <p:nvGraphicFramePr>
          <p:cNvPr id="11" name="Table 10">
            <a:extLst>
              <a:ext uri="{FF2B5EF4-FFF2-40B4-BE49-F238E27FC236}">
                <a16:creationId xmlns:a16="http://schemas.microsoft.com/office/drawing/2014/main" id="{B7D6E7E4-1919-4354-94E4-674A34EEE8C4}"/>
              </a:ext>
            </a:extLst>
          </p:cNvPr>
          <p:cNvGraphicFramePr>
            <a:graphicFrameLocks noGrp="1"/>
          </p:cNvGraphicFramePr>
          <p:nvPr>
            <p:extLst>
              <p:ext uri="{D42A27DB-BD31-4B8C-83A1-F6EECF244321}">
                <p14:modId xmlns:p14="http://schemas.microsoft.com/office/powerpoint/2010/main" val="1545549994"/>
              </p:ext>
            </p:extLst>
          </p:nvPr>
        </p:nvGraphicFramePr>
        <p:xfrm>
          <a:off x="6480144" y="1662314"/>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tblGrid>
              <a:tr h="846437">
                <a:tc>
                  <a:txBody>
                    <a:bodyPr/>
                    <a:lstStyle/>
                    <a:p>
                      <a:pPr algn="ctr"/>
                      <a:r>
                        <a:rPr lang="en-US" sz="4000" smtClean="0">
                          <a:latin typeface="Arial" panose="020B0604020202020204" pitchFamily="34" charset="0"/>
                          <a:cs typeface="Arial" panose="020B0604020202020204" pitchFamily="34" charset="0"/>
                        </a:rPr>
                        <a:t>H</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I</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extLst>
                  <a:ext uri="{0D108BD9-81ED-4DB2-BD59-A6C34878D82A}">
                    <a16:rowId xmlns:a16="http://schemas.microsoft.com/office/drawing/2014/main" val="3832314417"/>
                  </a:ext>
                </a:extLst>
              </a:tr>
            </a:tbl>
          </a:graphicData>
        </a:graphic>
      </p:graphicFrame>
      <p:graphicFrame>
        <p:nvGraphicFramePr>
          <p:cNvPr id="13" name="Table 16">
            <a:extLst>
              <a:ext uri="{FF2B5EF4-FFF2-40B4-BE49-F238E27FC236}">
                <a16:creationId xmlns:a16="http://schemas.microsoft.com/office/drawing/2014/main" id="{F9FE3BC7-FB90-41F2-8108-9140A11C01AB}"/>
              </a:ext>
            </a:extLst>
          </p:cNvPr>
          <p:cNvGraphicFramePr>
            <a:graphicFrameLocks noGrp="1"/>
          </p:cNvGraphicFramePr>
          <p:nvPr>
            <p:extLst>
              <p:ext uri="{D42A27DB-BD31-4B8C-83A1-F6EECF244321}">
                <p14:modId xmlns:p14="http://schemas.microsoft.com/office/powerpoint/2010/main" val="456047721"/>
              </p:ext>
            </p:extLst>
          </p:nvPr>
        </p:nvGraphicFramePr>
        <p:xfrm>
          <a:off x="6477004" y="2508751"/>
          <a:ext cx="6553197"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gridCol w="936171">
                  <a:extLst>
                    <a:ext uri="{9D8B030D-6E8A-4147-A177-3AD203B41FA5}">
                      <a16:colId xmlns:a16="http://schemas.microsoft.com/office/drawing/2014/main" val="2775346704"/>
                    </a:ext>
                  </a:extLst>
                </a:gridCol>
                <a:gridCol w="936171">
                  <a:extLst>
                    <a:ext uri="{9D8B030D-6E8A-4147-A177-3AD203B41FA5}">
                      <a16:colId xmlns:a16="http://schemas.microsoft.com/office/drawing/2014/main" val="192165018"/>
                    </a:ext>
                  </a:extLst>
                </a:gridCol>
                <a:gridCol w="936171">
                  <a:extLst>
                    <a:ext uri="{9D8B030D-6E8A-4147-A177-3AD203B41FA5}">
                      <a16:colId xmlns:a16="http://schemas.microsoft.com/office/drawing/2014/main" val="2014789512"/>
                    </a:ext>
                  </a:extLst>
                </a:gridCol>
              </a:tblGrid>
              <a:tr h="846437">
                <a:tc>
                  <a:txBody>
                    <a:bodyPr/>
                    <a:lstStyle/>
                    <a:p>
                      <a:pPr algn="ctr"/>
                      <a:r>
                        <a:rPr lang="en-US" sz="4000" smtClean="0">
                          <a:latin typeface="Arial" panose="020B0604020202020204" pitchFamily="34" charset="0"/>
                          <a:cs typeface="Arial" panose="020B0604020202020204" pitchFamily="34" charset="0"/>
                        </a:rPr>
                        <a:t>N</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I</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T</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R</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T</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E</a:t>
                      </a:r>
                      <a:endParaRPr lang="en-US" sz="40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graphicFrame>
        <p:nvGraphicFramePr>
          <p:cNvPr id="15" name="Table 22">
            <a:extLst>
              <a:ext uri="{FF2B5EF4-FFF2-40B4-BE49-F238E27FC236}">
                <a16:creationId xmlns:a16="http://schemas.microsoft.com/office/drawing/2014/main" id="{DFC72FCD-2313-4725-9D11-0B32C0387723}"/>
              </a:ext>
            </a:extLst>
          </p:cNvPr>
          <p:cNvGraphicFramePr>
            <a:graphicFrameLocks noGrp="1"/>
          </p:cNvGraphicFramePr>
          <p:nvPr>
            <p:extLst>
              <p:ext uri="{D42A27DB-BD31-4B8C-83A1-F6EECF244321}">
                <p14:modId xmlns:p14="http://schemas.microsoft.com/office/powerpoint/2010/main" val="3623817352"/>
              </p:ext>
            </p:extLst>
          </p:nvPr>
        </p:nvGraphicFramePr>
        <p:xfrm>
          <a:off x="5540833" y="3361351"/>
          <a:ext cx="7489368"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3063603501"/>
                    </a:ext>
                  </a:extLst>
                </a:gridCol>
                <a:gridCol w="936171">
                  <a:extLst>
                    <a:ext uri="{9D8B030D-6E8A-4147-A177-3AD203B41FA5}">
                      <a16:colId xmlns:a16="http://schemas.microsoft.com/office/drawing/2014/main" val="3117644548"/>
                    </a:ext>
                  </a:extLst>
                </a:gridCol>
                <a:gridCol w="936171">
                  <a:extLst>
                    <a:ext uri="{9D8B030D-6E8A-4147-A177-3AD203B41FA5}">
                      <a16:colId xmlns:a16="http://schemas.microsoft.com/office/drawing/2014/main" val="3133720022"/>
                    </a:ext>
                  </a:extLst>
                </a:gridCol>
                <a:gridCol w="936171">
                  <a:extLst>
                    <a:ext uri="{9D8B030D-6E8A-4147-A177-3AD203B41FA5}">
                      <a16:colId xmlns:a16="http://schemas.microsoft.com/office/drawing/2014/main" val="1410975001"/>
                    </a:ext>
                  </a:extLst>
                </a:gridCol>
                <a:gridCol w="936171">
                  <a:extLst>
                    <a:ext uri="{9D8B030D-6E8A-4147-A177-3AD203B41FA5}">
                      <a16:colId xmlns:a16="http://schemas.microsoft.com/office/drawing/2014/main" val="3061223097"/>
                    </a:ext>
                  </a:extLst>
                </a:gridCol>
                <a:gridCol w="936171">
                  <a:extLst>
                    <a:ext uri="{9D8B030D-6E8A-4147-A177-3AD203B41FA5}">
                      <a16:colId xmlns:a16="http://schemas.microsoft.com/office/drawing/2014/main" val="2055937305"/>
                    </a:ext>
                  </a:extLst>
                </a:gridCol>
                <a:gridCol w="936171">
                  <a:extLst>
                    <a:ext uri="{9D8B030D-6E8A-4147-A177-3AD203B41FA5}">
                      <a16:colId xmlns:a16="http://schemas.microsoft.com/office/drawing/2014/main" val="3003877825"/>
                    </a:ext>
                  </a:extLst>
                </a:gridCol>
                <a:gridCol w="936171">
                  <a:extLst>
                    <a:ext uri="{9D8B030D-6E8A-4147-A177-3AD203B41FA5}">
                      <a16:colId xmlns:a16="http://schemas.microsoft.com/office/drawing/2014/main" val="515730960"/>
                    </a:ext>
                  </a:extLst>
                </a:gridCol>
              </a:tblGrid>
              <a:tr h="846437">
                <a:tc>
                  <a:txBody>
                    <a:bodyPr/>
                    <a:lstStyle/>
                    <a:p>
                      <a:pPr algn="ctr"/>
                      <a:r>
                        <a:rPr lang="en-US" sz="4000" smtClean="0">
                          <a:latin typeface="Arial" panose="020B0604020202020204" pitchFamily="34" charset="0"/>
                          <a:cs typeface="Arial" panose="020B0604020202020204" pitchFamily="34" charset="0"/>
                        </a:rPr>
                        <a:t>H</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Y</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D</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R</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O</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G</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E</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N</a:t>
                      </a:r>
                      <a:endParaRPr lang="en-US" sz="40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75597678"/>
                  </a:ext>
                </a:extLst>
              </a:tr>
            </a:tbl>
          </a:graphicData>
        </a:graphic>
      </p:graphicFrame>
      <p:sp>
        <p:nvSpPr>
          <p:cNvPr id="18" name="So 1">
            <a:extLst>
              <a:ext uri="{FF2B5EF4-FFF2-40B4-BE49-F238E27FC236}">
                <a16:creationId xmlns:a16="http://schemas.microsoft.com/office/drawing/2014/main" id="{5C07B94E-4AC9-4987-A42C-ADBEF1393258}"/>
              </a:ext>
            </a:extLst>
          </p:cNvPr>
          <p:cNvSpPr/>
          <p:nvPr/>
        </p:nvSpPr>
        <p:spPr>
          <a:xfrm>
            <a:off x="7482566" y="887156"/>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1</a:t>
            </a:r>
          </a:p>
        </p:txBody>
      </p:sp>
      <p:sp>
        <p:nvSpPr>
          <p:cNvPr id="19" name="Bang cau hoi">
            <a:extLst>
              <a:ext uri="{FF2B5EF4-FFF2-40B4-BE49-F238E27FC236}">
                <a16:creationId xmlns:a16="http://schemas.microsoft.com/office/drawing/2014/main" id="{73F7F207-27F2-466C-962C-82390935FF44}"/>
              </a:ext>
            </a:extLst>
          </p:cNvPr>
          <p:cNvSpPr/>
          <p:nvPr/>
        </p:nvSpPr>
        <p:spPr>
          <a:xfrm>
            <a:off x="2133600" y="7890974"/>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a:t>
            </a:r>
            <a:r>
              <a:rPr lang="fr-FR" sz="3800" b="1">
                <a:solidFill>
                  <a:schemeClr val="tx1"/>
                </a:solidFill>
                <a:latin typeface="Arial" panose="020B0604020202020204" pitchFamily="34" charset="0"/>
                <a:cs typeface="Arial" panose="020B0604020202020204" pitchFamily="34" charset="0"/>
              </a:rPr>
              <a:t>1 </a:t>
            </a:r>
            <a:r>
              <a:rPr lang="fr-FR" sz="3800" smtClean="0">
                <a:solidFill>
                  <a:schemeClr val="tx1"/>
                </a:solidFill>
                <a:latin typeface="Arial" panose="020B0604020202020204" pitchFamily="34" charset="0"/>
                <a:cs typeface="Arial" panose="020B0604020202020204" pitchFamily="34" charset="0"/>
              </a:rPr>
              <a:t>(4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Trong khí quyển, khí nitrogen phổ biến thứ mấy? </a:t>
            </a:r>
            <a:endParaRPr lang="en-US" sz="3800" dirty="0">
              <a:solidFill>
                <a:schemeClr val="tx1"/>
              </a:solidFill>
              <a:latin typeface="Arial" panose="020B0604020202020204" pitchFamily="34" charset="0"/>
              <a:cs typeface="Arial" panose="020B0604020202020204" pitchFamily="34" charset="0"/>
            </a:endParaRPr>
          </a:p>
        </p:txBody>
      </p:sp>
      <p:sp>
        <p:nvSpPr>
          <p:cNvPr id="20" name="So 2">
            <a:extLst>
              <a:ext uri="{FF2B5EF4-FFF2-40B4-BE49-F238E27FC236}">
                <a16:creationId xmlns:a16="http://schemas.microsoft.com/office/drawing/2014/main" id="{8E6B26C0-EA6A-4950-B2A8-8F91EBD7DC0F}"/>
              </a:ext>
            </a:extLst>
          </p:cNvPr>
          <p:cNvSpPr/>
          <p:nvPr/>
        </p:nvSpPr>
        <p:spPr>
          <a:xfrm>
            <a:off x="5640811" y="1739974"/>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2</a:t>
            </a:r>
          </a:p>
        </p:txBody>
      </p:sp>
      <p:sp>
        <p:nvSpPr>
          <p:cNvPr id="21" name="So 3">
            <a:extLst>
              <a:ext uri="{FF2B5EF4-FFF2-40B4-BE49-F238E27FC236}">
                <a16:creationId xmlns:a16="http://schemas.microsoft.com/office/drawing/2014/main" id="{F49310EE-7262-44A7-8F70-3A364836FB98}"/>
              </a:ext>
            </a:extLst>
          </p:cNvPr>
          <p:cNvSpPr/>
          <p:nvPr/>
        </p:nvSpPr>
        <p:spPr>
          <a:xfrm>
            <a:off x="5640810" y="2550662"/>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3</a:t>
            </a:r>
          </a:p>
        </p:txBody>
      </p:sp>
      <p:sp>
        <p:nvSpPr>
          <p:cNvPr id="22" name="So 4">
            <a:extLst>
              <a:ext uri="{FF2B5EF4-FFF2-40B4-BE49-F238E27FC236}">
                <a16:creationId xmlns:a16="http://schemas.microsoft.com/office/drawing/2014/main" id="{797B2A1E-1597-4C3F-BBC5-1CD74504E3DF}"/>
              </a:ext>
            </a:extLst>
          </p:cNvPr>
          <p:cNvSpPr/>
          <p:nvPr/>
        </p:nvSpPr>
        <p:spPr>
          <a:xfrm>
            <a:off x="4648201" y="3442276"/>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4</a:t>
            </a:r>
          </a:p>
        </p:txBody>
      </p:sp>
      <p:graphicFrame>
        <p:nvGraphicFramePr>
          <p:cNvPr id="23" name="Table 16">
            <a:extLst>
              <a:ext uri="{FF2B5EF4-FFF2-40B4-BE49-F238E27FC236}">
                <a16:creationId xmlns:a16="http://schemas.microsoft.com/office/drawing/2014/main" id="{40AB0DE3-44C6-46FC-97C1-374A85C031B3}"/>
              </a:ext>
            </a:extLst>
          </p:cNvPr>
          <p:cNvGraphicFramePr>
            <a:graphicFrameLocks noGrp="1"/>
          </p:cNvGraphicFramePr>
          <p:nvPr>
            <p:extLst>
              <p:ext uri="{D42A27DB-BD31-4B8C-83A1-F6EECF244321}">
                <p14:modId xmlns:p14="http://schemas.microsoft.com/office/powerpoint/2010/main" val="1014188438"/>
              </p:ext>
            </p:extLst>
          </p:nvPr>
        </p:nvGraphicFramePr>
        <p:xfrm>
          <a:off x="8350496" y="806928"/>
          <a:ext cx="3744684"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tblGrid>
              <a:tr h="846437">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graphicFrame>
        <p:nvGraphicFramePr>
          <p:cNvPr id="24" name="Table 23">
            <a:extLst>
              <a:ext uri="{FF2B5EF4-FFF2-40B4-BE49-F238E27FC236}">
                <a16:creationId xmlns:a16="http://schemas.microsoft.com/office/drawing/2014/main" id="{C896A126-5F31-4715-89F7-2C9E357B4D56}"/>
              </a:ext>
            </a:extLst>
          </p:cNvPr>
          <p:cNvGraphicFramePr>
            <a:graphicFrameLocks noGrp="1"/>
          </p:cNvGraphicFramePr>
          <p:nvPr>
            <p:extLst>
              <p:ext uri="{D42A27DB-BD31-4B8C-83A1-F6EECF244321}">
                <p14:modId xmlns:p14="http://schemas.microsoft.com/office/powerpoint/2010/main" val="3017225544"/>
              </p:ext>
            </p:extLst>
          </p:nvPr>
        </p:nvGraphicFramePr>
        <p:xfrm>
          <a:off x="6480144" y="1660686"/>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tblGrid>
              <a:tr h="846437">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4200" dirty="0">
                        <a:solidFill>
                          <a:schemeClr val="tx1"/>
                        </a:solidFill>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graphicFrame>
        <p:nvGraphicFramePr>
          <p:cNvPr id="25" name="Table 16">
            <a:extLst>
              <a:ext uri="{FF2B5EF4-FFF2-40B4-BE49-F238E27FC236}">
                <a16:creationId xmlns:a16="http://schemas.microsoft.com/office/drawing/2014/main" id="{55A9C5D8-9317-4550-A6FB-7697808CEAA3}"/>
              </a:ext>
            </a:extLst>
          </p:cNvPr>
          <p:cNvGraphicFramePr>
            <a:graphicFrameLocks noGrp="1"/>
          </p:cNvGraphicFramePr>
          <p:nvPr>
            <p:extLst>
              <p:ext uri="{D42A27DB-BD31-4B8C-83A1-F6EECF244321}">
                <p14:modId xmlns:p14="http://schemas.microsoft.com/office/powerpoint/2010/main" val="417461082"/>
              </p:ext>
            </p:extLst>
          </p:nvPr>
        </p:nvGraphicFramePr>
        <p:xfrm>
          <a:off x="6477004" y="2510379"/>
          <a:ext cx="6553197"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gridCol w="936171">
                  <a:extLst>
                    <a:ext uri="{9D8B030D-6E8A-4147-A177-3AD203B41FA5}">
                      <a16:colId xmlns:a16="http://schemas.microsoft.com/office/drawing/2014/main" val="2775346704"/>
                    </a:ext>
                  </a:extLst>
                </a:gridCol>
                <a:gridCol w="936171">
                  <a:extLst>
                    <a:ext uri="{9D8B030D-6E8A-4147-A177-3AD203B41FA5}">
                      <a16:colId xmlns:a16="http://schemas.microsoft.com/office/drawing/2014/main" val="192165018"/>
                    </a:ext>
                  </a:extLst>
                </a:gridCol>
                <a:gridCol w="936171">
                  <a:extLst>
                    <a:ext uri="{9D8B030D-6E8A-4147-A177-3AD203B41FA5}">
                      <a16:colId xmlns:a16="http://schemas.microsoft.com/office/drawing/2014/main" val="2899728212"/>
                    </a:ext>
                  </a:extLst>
                </a:gridCol>
              </a:tblGrid>
              <a:tr h="846437">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graphicFrame>
        <p:nvGraphicFramePr>
          <p:cNvPr id="26" name="Table 21">
            <a:extLst>
              <a:ext uri="{FF2B5EF4-FFF2-40B4-BE49-F238E27FC236}">
                <a16:creationId xmlns:a16="http://schemas.microsoft.com/office/drawing/2014/main" id="{2E9BECBD-6421-4A58-AAE7-1C1F30D2C74C}"/>
              </a:ext>
            </a:extLst>
          </p:cNvPr>
          <p:cNvGraphicFramePr>
            <a:graphicFrameLocks noGrp="1"/>
          </p:cNvGraphicFramePr>
          <p:nvPr>
            <p:extLst>
              <p:ext uri="{D42A27DB-BD31-4B8C-83A1-F6EECF244321}">
                <p14:modId xmlns:p14="http://schemas.microsoft.com/office/powerpoint/2010/main" val="1193851541"/>
              </p:ext>
            </p:extLst>
          </p:nvPr>
        </p:nvGraphicFramePr>
        <p:xfrm>
          <a:off x="5540833" y="3361636"/>
          <a:ext cx="7489368" cy="843902"/>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2620286656"/>
                    </a:ext>
                  </a:extLst>
                </a:gridCol>
                <a:gridCol w="936171">
                  <a:extLst>
                    <a:ext uri="{9D8B030D-6E8A-4147-A177-3AD203B41FA5}">
                      <a16:colId xmlns:a16="http://schemas.microsoft.com/office/drawing/2014/main" val="3553785636"/>
                    </a:ext>
                  </a:extLst>
                </a:gridCol>
                <a:gridCol w="936171">
                  <a:extLst>
                    <a:ext uri="{9D8B030D-6E8A-4147-A177-3AD203B41FA5}">
                      <a16:colId xmlns:a16="http://schemas.microsoft.com/office/drawing/2014/main" val="4084227473"/>
                    </a:ext>
                  </a:extLst>
                </a:gridCol>
                <a:gridCol w="936171">
                  <a:extLst>
                    <a:ext uri="{9D8B030D-6E8A-4147-A177-3AD203B41FA5}">
                      <a16:colId xmlns:a16="http://schemas.microsoft.com/office/drawing/2014/main" val="1495616598"/>
                    </a:ext>
                  </a:extLst>
                </a:gridCol>
                <a:gridCol w="936171">
                  <a:extLst>
                    <a:ext uri="{9D8B030D-6E8A-4147-A177-3AD203B41FA5}">
                      <a16:colId xmlns:a16="http://schemas.microsoft.com/office/drawing/2014/main" val="3208231446"/>
                    </a:ext>
                  </a:extLst>
                </a:gridCol>
                <a:gridCol w="936171">
                  <a:extLst>
                    <a:ext uri="{9D8B030D-6E8A-4147-A177-3AD203B41FA5}">
                      <a16:colId xmlns:a16="http://schemas.microsoft.com/office/drawing/2014/main" val="3607166219"/>
                    </a:ext>
                  </a:extLst>
                </a:gridCol>
                <a:gridCol w="936171">
                  <a:extLst>
                    <a:ext uri="{9D8B030D-6E8A-4147-A177-3AD203B41FA5}">
                      <a16:colId xmlns:a16="http://schemas.microsoft.com/office/drawing/2014/main" val="14513942"/>
                    </a:ext>
                  </a:extLst>
                </a:gridCol>
                <a:gridCol w="936171">
                  <a:extLst>
                    <a:ext uri="{9D8B030D-6E8A-4147-A177-3AD203B41FA5}">
                      <a16:colId xmlns:a16="http://schemas.microsoft.com/office/drawing/2014/main" val="3186754740"/>
                    </a:ext>
                  </a:extLst>
                </a:gridCol>
              </a:tblGrid>
              <a:tr h="843902">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604564592"/>
                  </a:ext>
                </a:extLst>
              </a:tr>
            </a:tbl>
          </a:graphicData>
        </a:graphic>
      </p:graphicFrame>
      <p:graphicFrame>
        <p:nvGraphicFramePr>
          <p:cNvPr id="27" name="Table 22">
            <a:extLst>
              <a:ext uri="{FF2B5EF4-FFF2-40B4-BE49-F238E27FC236}">
                <a16:creationId xmlns:a16="http://schemas.microsoft.com/office/drawing/2014/main" id="{475CEB9E-121E-4576-B37E-F98BB4760B49}"/>
              </a:ext>
            </a:extLst>
          </p:cNvPr>
          <p:cNvGraphicFramePr>
            <a:graphicFrameLocks noGrp="1"/>
          </p:cNvGraphicFramePr>
          <p:nvPr>
            <p:extLst>
              <p:ext uri="{D42A27DB-BD31-4B8C-83A1-F6EECF244321}">
                <p14:modId xmlns:p14="http://schemas.microsoft.com/office/powerpoint/2010/main" val="2003283456"/>
              </p:ext>
            </p:extLst>
          </p:nvPr>
        </p:nvGraphicFramePr>
        <p:xfrm>
          <a:off x="6480144" y="4202851"/>
          <a:ext cx="6550054" cy="846437"/>
        </p:xfrm>
        <a:graphic>
          <a:graphicData uri="http://schemas.openxmlformats.org/drawingml/2006/table">
            <a:tbl>
              <a:tblPr firstRow="1" bandRow="1">
                <a:tableStyleId>{D7AC3CCA-C797-4891-BE02-D94E43425B78}</a:tableStyleId>
              </a:tblPr>
              <a:tblGrid>
                <a:gridCol w="935722">
                  <a:extLst>
                    <a:ext uri="{9D8B030D-6E8A-4147-A177-3AD203B41FA5}">
                      <a16:colId xmlns:a16="http://schemas.microsoft.com/office/drawing/2014/main" val="3063603501"/>
                    </a:ext>
                  </a:extLst>
                </a:gridCol>
                <a:gridCol w="935722">
                  <a:extLst>
                    <a:ext uri="{9D8B030D-6E8A-4147-A177-3AD203B41FA5}">
                      <a16:colId xmlns:a16="http://schemas.microsoft.com/office/drawing/2014/main" val="3117644548"/>
                    </a:ext>
                  </a:extLst>
                </a:gridCol>
                <a:gridCol w="935722">
                  <a:extLst>
                    <a:ext uri="{9D8B030D-6E8A-4147-A177-3AD203B41FA5}">
                      <a16:colId xmlns:a16="http://schemas.microsoft.com/office/drawing/2014/main" val="3133720022"/>
                    </a:ext>
                  </a:extLst>
                </a:gridCol>
                <a:gridCol w="935722">
                  <a:extLst>
                    <a:ext uri="{9D8B030D-6E8A-4147-A177-3AD203B41FA5}">
                      <a16:colId xmlns:a16="http://schemas.microsoft.com/office/drawing/2014/main" val="1410975001"/>
                    </a:ext>
                  </a:extLst>
                </a:gridCol>
                <a:gridCol w="935722">
                  <a:extLst>
                    <a:ext uri="{9D8B030D-6E8A-4147-A177-3AD203B41FA5}">
                      <a16:colId xmlns:a16="http://schemas.microsoft.com/office/drawing/2014/main" val="3061223097"/>
                    </a:ext>
                  </a:extLst>
                </a:gridCol>
                <a:gridCol w="935722">
                  <a:extLst>
                    <a:ext uri="{9D8B030D-6E8A-4147-A177-3AD203B41FA5}">
                      <a16:colId xmlns:a16="http://schemas.microsoft.com/office/drawing/2014/main" val="2055937305"/>
                    </a:ext>
                  </a:extLst>
                </a:gridCol>
                <a:gridCol w="935722">
                  <a:extLst>
                    <a:ext uri="{9D8B030D-6E8A-4147-A177-3AD203B41FA5}">
                      <a16:colId xmlns:a16="http://schemas.microsoft.com/office/drawing/2014/main" val="1130224646"/>
                    </a:ext>
                  </a:extLst>
                </a:gridCol>
              </a:tblGrid>
              <a:tr h="846437">
                <a:tc>
                  <a:txBody>
                    <a:bodyPr/>
                    <a:lstStyle/>
                    <a:p>
                      <a:pPr algn="ctr"/>
                      <a:r>
                        <a:rPr lang="en-US" sz="4000" smtClean="0">
                          <a:latin typeface="Arial" panose="020B0604020202020204" pitchFamily="34" charset="0"/>
                          <a:cs typeface="Arial" panose="020B0604020202020204" pitchFamily="34" charset="0"/>
                        </a:rPr>
                        <a:t>P</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R</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O</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T</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E</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I</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N</a:t>
                      </a:r>
                      <a:endParaRPr lang="en-US" sz="40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75597678"/>
                  </a:ext>
                </a:extLst>
              </a:tr>
            </a:tbl>
          </a:graphicData>
        </a:graphic>
      </p:graphicFrame>
      <p:sp>
        <p:nvSpPr>
          <p:cNvPr id="28" name="So 5">
            <a:extLst>
              <a:ext uri="{FF2B5EF4-FFF2-40B4-BE49-F238E27FC236}">
                <a16:creationId xmlns:a16="http://schemas.microsoft.com/office/drawing/2014/main" id="{A6545A39-0AF2-4391-A8A2-A21FF39CAB14}"/>
              </a:ext>
            </a:extLst>
          </p:cNvPr>
          <p:cNvSpPr/>
          <p:nvPr/>
        </p:nvSpPr>
        <p:spPr>
          <a:xfrm>
            <a:off x="5640811" y="4284105"/>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5</a:t>
            </a:r>
          </a:p>
        </p:txBody>
      </p:sp>
      <p:graphicFrame>
        <p:nvGraphicFramePr>
          <p:cNvPr id="29" name="Table 21">
            <a:extLst>
              <a:ext uri="{FF2B5EF4-FFF2-40B4-BE49-F238E27FC236}">
                <a16:creationId xmlns:a16="http://schemas.microsoft.com/office/drawing/2014/main" id="{4A115272-E759-400A-9A88-0D8E8A96D534}"/>
              </a:ext>
            </a:extLst>
          </p:cNvPr>
          <p:cNvGraphicFramePr>
            <a:graphicFrameLocks noGrp="1"/>
          </p:cNvGraphicFramePr>
          <p:nvPr>
            <p:extLst>
              <p:ext uri="{D42A27DB-BD31-4B8C-83A1-F6EECF244321}">
                <p14:modId xmlns:p14="http://schemas.microsoft.com/office/powerpoint/2010/main" val="955077700"/>
              </p:ext>
            </p:extLst>
          </p:nvPr>
        </p:nvGraphicFramePr>
        <p:xfrm>
          <a:off x="6480734" y="4205191"/>
          <a:ext cx="6545735" cy="846595"/>
        </p:xfrm>
        <a:graphic>
          <a:graphicData uri="http://schemas.openxmlformats.org/drawingml/2006/table">
            <a:tbl>
              <a:tblPr firstRow="1" bandRow="1">
                <a:tableStyleId>{D7AC3CCA-C797-4891-BE02-D94E43425B78}</a:tableStyleId>
              </a:tblPr>
              <a:tblGrid>
                <a:gridCol w="935105">
                  <a:extLst>
                    <a:ext uri="{9D8B030D-6E8A-4147-A177-3AD203B41FA5}">
                      <a16:colId xmlns:a16="http://schemas.microsoft.com/office/drawing/2014/main" val="2620286656"/>
                    </a:ext>
                  </a:extLst>
                </a:gridCol>
                <a:gridCol w="935105">
                  <a:extLst>
                    <a:ext uri="{9D8B030D-6E8A-4147-A177-3AD203B41FA5}">
                      <a16:colId xmlns:a16="http://schemas.microsoft.com/office/drawing/2014/main" val="3553785636"/>
                    </a:ext>
                  </a:extLst>
                </a:gridCol>
                <a:gridCol w="935105">
                  <a:extLst>
                    <a:ext uri="{9D8B030D-6E8A-4147-A177-3AD203B41FA5}">
                      <a16:colId xmlns:a16="http://schemas.microsoft.com/office/drawing/2014/main" val="4084227473"/>
                    </a:ext>
                  </a:extLst>
                </a:gridCol>
                <a:gridCol w="935105">
                  <a:extLst>
                    <a:ext uri="{9D8B030D-6E8A-4147-A177-3AD203B41FA5}">
                      <a16:colId xmlns:a16="http://schemas.microsoft.com/office/drawing/2014/main" val="1495616598"/>
                    </a:ext>
                  </a:extLst>
                </a:gridCol>
                <a:gridCol w="935105">
                  <a:extLst>
                    <a:ext uri="{9D8B030D-6E8A-4147-A177-3AD203B41FA5}">
                      <a16:colId xmlns:a16="http://schemas.microsoft.com/office/drawing/2014/main" val="3208231446"/>
                    </a:ext>
                  </a:extLst>
                </a:gridCol>
                <a:gridCol w="935105">
                  <a:extLst>
                    <a:ext uri="{9D8B030D-6E8A-4147-A177-3AD203B41FA5}">
                      <a16:colId xmlns:a16="http://schemas.microsoft.com/office/drawing/2014/main" val="3607166219"/>
                    </a:ext>
                  </a:extLst>
                </a:gridCol>
                <a:gridCol w="935105">
                  <a:extLst>
                    <a:ext uri="{9D8B030D-6E8A-4147-A177-3AD203B41FA5}">
                      <a16:colId xmlns:a16="http://schemas.microsoft.com/office/drawing/2014/main" val="2971068606"/>
                    </a:ext>
                  </a:extLst>
                </a:gridCol>
              </a:tblGrid>
              <a:tr h="846595">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604564592"/>
                  </a:ext>
                </a:extLst>
              </a:tr>
            </a:tbl>
          </a:graphicData>
        </a:graphic>
      </p:graphicFrame>
      <p:sp>
        <p:nvSpPr>
          <p:cNvPr id="30" name="So 6">
            <a:extLst>
              <a:ext uri="{FF2B5EF4-FFF2-40B4-BE49-F238E27FC236}">
                <a16:creationId xmlns:a16="http://schemas.microsoft.com/office/drawing/2014/main" id="{A6545A39-0AF2-4391-A8A2-A21FF39CAB14}"/>
              </a:ext>
            </a:extLst>
          </p:cNvPr>
          <p:cNvSpPr/>
          <p:nvPr/>
        </p:nvSpPr>
        <p:spPr>
          <a:xfrm>
            <a:off x="7548981" y="5131532"/>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dirty="0">
                <a:solidFill>
                  <a:prstClr val="white"/>
                </a:solidFill>
                <a:latin typeface="Arial" panose="020B0604020202020204" pitchFamily="34" charset="0"/>
                <a:cs typeface="Arial" panose="020B0604020202020204" pitchFamily="34" charset="0"/>
              </a:rPr>
              <a:t>6</a:t>
            </a:r>
          </a:p>
        </p:txBody>
      </p:sp>
      <p:graphicFrame>
        <p:nvGraphicFramePr>
          <p:cNvPr id="31" name="Table 22">
            <a:extLst>
              <a:ext uri="{FF2B5EF4-FFF2-40B4-BE49-F238E27FC236}">
                <a16:creationId xmlns:a16="http://schemas.microsoft.com/office/drawing/2014/main" id="{475CEB9E-121E-4576-B37E-F98BB4760B49}"/>
              </a:ext>
            </a:extLst>
          </p:cNvPr>
          <p:cNvGraphicFramePr>
            <a:graphicFrameLocks noGrp="1"/>
          </p:cNvGraphicFramePr>
          <p:nvPr>
            <p:extLst>
              <p:ext uri="{D42A27DB-BD31-4B8C-83A1-F6EECF244321}">
                <p14:modId xmlns:p14="http://schemas.microsoft.com/office/powerpoint/2010/main" val="3381408683"/>
              </p:ext>
            </p:extLst>
          </p:nvPr>
        </p:nvGraphicFramePr>
        <p:xfrm>
          <a:off x="8353653" y="5051970"/>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3063603501"/>
                    </a:ext>
                  </a:extLst>
                </a:gridCol>
                <a:gridCol w="936171">
                  <a:extLst>
                    <a:ext uri="{9D8B030D-6E8A-4147-A177-3AD203B41FA5}">
                      <a16:colId xmlns:a16="http://schemas.microsoft.com/office/drawing/2014/main" val="3117644548"/>
                    </a:ext>
                  </a:extLst>
                </a:gridCol>
                <a:gridCol w="936171">
                  <a:extLst>
                    <a:ext uri="{9D8B030D-6E8A-4147-A177-3AD203B41FA5}">
                      <a16:colId xmlns:a16="http://schemas.microsoft.com/office/drawing/2014/main" val="3133720022"/>
                    </a:ext>
                  </a:extLst>
                </a:gridCol>
              </a:tblGrid>
              <a:tr h="846437">
                <a:tc>
                  <a:txBody>
                    <a:bodyPr/>
                    <a:lstStyle/>
                    <a:p>
                      <a:pPr algn="ctr"/>
                      <a:r>
                        <a:rPr lang="en-US" sz="4000" smtClean="0">
                          <a:latin typeface="Arial" panose="020B0604020202020204" pitchFamily="34" charset="0"/>
                          <a:cs typeface="Arial" panose="020B0604020202020204" pitchFamily="34" charset="0"/>
                        </a:rPr>
                        <a:t>G</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extLst>
                  <a:ext uri="{0D108BD9-81ED-4DB2-BD59-A6C34878D82A}">
                    <a16:rowId xmlns:a16="http://schemas.microsoft.com/office/drawing/2014/main" val="175597678"/>
                  </a:ext>
                </a:extLst>
              </a:tr>
            </a:tbl>
          </a:graphicData>
        </a:graphic>
      </p:graphicFrame>
      <p:graphicFrame>
        <p:nvGraphicFramePr>
          <p:cNvPr id="32" name="Table 21">
            <a:extLst>
              <a:ext uri="{FF2B5EF4-FFF2-40B4-BE49-F238E27FC236}">
                <a16:creationId xmlns:a16="http://schemas.microsoft.com/office/drawing/2014/main" id="{4A115272-E759-400A-9A88-0D8E8A96D534}"/>
              </a:ext>
            </a:extLst>
          </p:cNvPr>
          <p:cNvGraphicFramePr>
            <a:graphicFrameLocks noGrp="1"/>
          </p:cNvGraphicFramePr>
          <p:nvPr>
            <p:extLst>
              <p:ext uri="{D42A27DB-BD31-4B8C-83A1-F6EECF244321}">
                <p14:modId xmlns:p14="http://schemas.microsoft.com/office/powerpoint/2010/main" val="2883495126"/>
              </p:ext>
            </p:extLst>
          </p:nvPr>
        </p:nvGraphicFramePr>
        <p:xfrm>
          <a:off x="8355849" y="5048751"/>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2620286656"/>
                    </a:ext>
                  </a:extLst>
                </a:gridCol>
                <a:gridCol w="936171">
                  <a:extLst>
                    <a:ext uri="{9D8B030D-6E8A-4147-A177-3AD203B41FA5}">
                      <a16:colId xmlns:a16="http://schemas.microsoft.com/office/drawing/2014/main" val="3553785636"/>
                    </a:ext>
                  </a:extLst>
                </a:gridCol>
                <a:gridCol w="936171">
                  <a:extLst>
                    <a:ext uri="{9D8B030D-6E8A-4147-A177-3AD203B41FA5}">
                      <a16:colId xmlns:a16="http://schemas.microsoft.com/office/drawing/2014/main" val="4084227473"/>
                    </a:ext>
                  </a:extLst>
                </a:gridCol>
              </a:tblGrid>
              <a:tr h="846437">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604564592"/>
                  </a:ext>
                </a:extLst>
              </a:tr>
            </a:tbl>
          </a:graphicData>
        </a:graphic>
      </p:graphicFrame>
      <p:sp>
        <p:nvSpPr>
          <p:cNvPr id="33" name="Ngôi sao">
            <a:extLst>
              <a:ext uri="{FF2B5EF4-FFF2-40B4-BE49-F238E27FC236}">
                <a16:creationId xmlns:a16="http://schemas.microsoft.com/office/drawing/2014/main" id="{A6545A39-0AF2-4391-A8A2-A21FF39CAB14}"/>
              </a:ext>
            </a:extLst>
          </p:cNvPr>
          <p:cNvSpPr/>
          <p:nvPr/>
        </p:nvSpPr>
        <p:spPr>
          <a:xfrm>
            <a:off x="8593140" y="247459"/>
            <a:ext cx="457200" cy="46682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endParaRPr lang="en-US" sz="4400" b="1" dirty="0">
              <a:solidFill>
                <a:prstClr val="white"/>
              </a:solidFill>
              <a:latin typeface="Arial" panose="020B0604020202020204" pitchFamily="34" charset="0"/>
              <a:cs typeface="Arial" panose="020B0604020202020204" pitchFamily="34" charset="0"/>
            </a:endParaRPr>
          </a:p>
        </p:txBody>
      </p:sp>
      <p:sp>
        <p:nvSpPr>
          <p:cNvPr id="34" name="Bang cau hoi">
            <a:extLst>
              <a:ext uri="{FF2B5EF4-FFF2-40B4-BE49-F238E27FC236}">
                <a16:creationId xmlns:a16="http://schemas.microsoft.com/office/drawing/2014/main" id="{C567D8CC-136B-400F-AFD7-DBD5D2C94851}"/>
              </a:ext>
            </a:extLst>
          </p:cNvPr>
          <p:cNvSpPr/>
          <p:nvPr/>
        </p:nvSpPr>
        <p:spPr>
          <a:xfrm>
            <a:off x="2116240" y="7896842"/>
            <a:ext cx="14636684" cy="195739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a:t>
            </a:r>
            <a:r>
              <a:rPr lang="fr-FR" sz="3800" b="1">
                <a:solidFill>
                  <a:schemeClr val="tx1"/>
                </a:solidFill>
                <a:latin typeface="Arial" panose="020B0604020202020204" pitchFamily="34" charset="0"/>
                <a:cs typeface="Arial" panose="020B0604020202020204" pitchFamily="34" charset="0"/>
              </a:rPr>
              <a:t>2 </a:t>
            </a:r>
            <a:r>
              <a:rPr lang="fr-FR" sz="3800" smtClean="0">
                <a:solidFill>
                  <a:schemeClr val="tx1"/>
                </a:solidFill>
                <a:latin typeface="Arial" panose="020B0604020202020204" pitchFamily="34" charset="0"/>
                <a:cs typeface="Arial" panose="020B0604020202020204" pitchFamily="34" charset="0"/>
              </a:rPr>
              <a:t>(3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Trong bảng tuần hoàn, nguyên tố nitrogen ở chu kì nào?</a:t>
            </a:r>
            <a:endParaRPr lang="en-US" sz="3800" dirty="0">
              <a:solidFill>
                <a:schemeClr val="tx1"/>
              </a:solidFill>
              <a:latin typeface="Arial" panose="020B0604020202020204" pitchFamily="34" charset="0"/>
              <a:cs typeface="Arial" panose="020B0604020202020204" pitchFamily="34" charset="0"/>
            </a:endParaRPr>
          </a:p>
        </p:txBody>
      </p:sp>
      <p:sp>
        <p:nvSpPr>
          <p:cNvPr id="35" name="Bang cau hoi">
            <a:extLst>
              <a:ext uri="{FF2B5EF4-FFF2-40B4-BE49-F238E27FC236}">
                <a16:creationId xmlns:a16="http://schemas.microsoft.com/office/drawing/2014/main" id="{DA2DD274-83A1-4C4A-BB63-3A11C80504B1}"/>
              </a:ext>
            </a:extLst>
          </p:cNvPr>
          <p:cNvSpPr/>
          <p:nvPr/>
        </p:nvSpPr>
        <p:spPr>
          <a:xfrm>
            <a:off x="2098880" y="7899930"/>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3 </a:t>
            </a:r>
            <a:r>
              <a:rPr lang="fr-FR" sz="3800" dirty="0">
                <a:solidFill>
                  <a:schemeClr val="tx1"/>
                </a:solidFill>
                <a:latin typeface="Arial" panose="020B0604020202020204" pitchFamily="34" charset="0"/>
                <a:cs typeface="Arial" panose="020B0604020202020204" pitchFamily="34" charset="0"/>
              </a:rPr>
              <a:t>(7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Diêm tiêu Chile là dạng muối nào của sodium (Na) ?</a:t>
            </a:r>
            <a:endParaRPr lang="en-US" sz="3800" dirty="0">
              <a:solidFill>
                <a:schemeClr val="tx1"/>
              </a:solidFill>
              <a:latin typeface="Arial" panose="020B0604020202020204" pitchFamily="34" charset="0"/>
              <a:cs typeface="Arial" panose="020B0604020202020204" pitchFamily="34" charset="0"/>
            </a:endParaRPr>
          </a:p>
        </p:txBody>
      </p:sp>
      <p:sp>
        <p:nvSpPr>
          <p:cNvPr id="36" name="Bang cau hoi">
            <a:extLst>
              <a:ext uri="{FF2B5EF4-FFF2-40B4-BE49-F238E27FC236}">
                <a16:creationId xmlns:a16="http://schemas.microsoft.com/office/drawing/2014/main" id="{E1927FD8-2FAB-4F9B-8A62-FA32611B8E49}"/>
              </a:ext>
            </a:extLst>
          </p:cNvPr>
          <p:cNvSpPr/>
          <p:nvPr/>
        </p:nvSpPr>
        <p:spPr>
          <a:xfrm>
            <a:off x="2133600" y="7879977"/>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a:t>
            </a:r>
            <a:r>
              <a:rPr lang="fr-FR" sz="3800" b="1">
                <a:solidFill>
                  <a:schemeClr val="tx1"/>
                </a:solidFill>
                <a:latin typeface="Arial" panose="020B0604020202020204" pitchFamily="34" charset="0"/>
                <a:cs typeface="Arial" panose="020B0604020202020204" pitchFamily="34" charset="0"/>
              </a:rPr>
              <a:t>4 </a:t>
            </a:r>
            <a:r>
              <a:rPr lang="fr-FR" sz="3800" smtClean="0">
                <a:solidFill>
                  <a:schemeClr val="tx1"/>
                </a:solidFill>
                <a:latin typeface="Arial" panose="020B0604020202020204" pitchFamily="34" charset="0"/>
                <a:cs typeface="Arial" panose="020B0604020202020204" pitchFamily="34" charset="0"/>
              </a:rPr>
              <a:t>(8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Đơn chất nào kết hợp với nitrogen tạo thành ammonia?</a:t>
            </a:r>
            <a:endParaRPr lang="en-US" sz="3800" dirty="0">
              <a:solidFill>
                <a:schemeClr val="tx1"/>
              </a:solidFill>
              <a:latin typeface="Arial" panose="020B0604020202020204" pitchFamily="34" charset="0"/>
              <a:cs typeface="Arial" panose="020B0604020202020204" pitchFamily="34" charset="0"/>
            </a:endParaRPr>
          </a:p>
        </p:txBody>
      </p:sp>
      <p:sp>
        <p:nvSpPr>
          <p:cNvPr id="37" name="Bang cau hoi">
            <a:extLst>
              <a:ext uri="{FF2B5EF4-FFF2-40B4-BE49-F238E27FC236}">
                <a16:creationId xmlns:a16="http://schemas.microsoft.com/office/drawing/2014/main" id="{8DBA8047-3A72-4869-AB87-82EF2A8FF086}"/>
              </a:ext>
            </a:extLst>
          </p:cNvPr>
          <p:cNvSpPr/>
          <p:nvPr/>
        </p:nvSpPr>
        <p:spPr>
          <a:xfrm>
            <a:off x="2098779" y="7856804"/>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a:t>
            </a:r>
            <a:r>
              <a:rPr lang="fr-FR" sz="3800" b="1">
                <a:solidFill>
                  <a:schemeClr val="tx1"/>
                </a:solidFill>
                <a:latin typeface="Arial" panose="020B0604020202020204" pitchFamily="34" charset="0"/>
                <a:cs typeface="Arial" panose="020B0604020202020204" pitchFamily="34" charset="0"/>
              </a:rPr>
              <a:t>5 </a:t>
            </a:r>
            <a:r>
              <a:rPr lang="fr-FR" sz="3800" smtClean="0">
                <a:solidFill>
                  <a:schemeClr val="tx1"/>
                </a:solidFill>
                <a:latin typeface="Arial" panose="020B0604020202020204" pitchFamily="34" charset="0"/>
                <a:cs typeface="Arial" panose="020B0604020202020204" pitchFamily="34" charset="0"/>
              </a:rPr>
              <a:t>(7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Thực phẩm được coi là giàu đạm khi có chứa nhiều hợp chất nào?</a:t>
            </a:r>
            <a:endParaRPr lang="en-US" sz="3800" dirty="0">
              <a:solidFill>
                <a:schemeClr val="tx1"/>
              </a:solidFill>
              <a:latin typeface="Arial" panose="020B0604020202020204" pitchFamily="34" charset="0"/>
              <a:cs typeface="Arial" panose="020B0604020202020204" pitchFamily="34" charset="0"/>
            </a:endParaRPr>
          </a:p>
        </p:txBody>
      </p:sp>
      <p:sp>
        <p:nvSpPr>
          <p:cNvPr id="38" name="Bang cau hoi">
            <a:extLst>
              <a:ext uri="{FF2B5EF4-FFF2-40B4-BE49-F238E27FC236}">
                <a16:creationId xmlns:a16="http://schemas.microsoft.com/office/drawing/2014/main" id="{8DBA8047-3A72-4869-AB87-82EF2A8FF086}"/>
              </a:ext>
            </a:extLst>
          </p:cNvPr>
          <p:cNvSpPr/>
          <p:nvPr/>
        </p:nvSpPr>
        <p:spPr>
          <a:xfrm>
            <a:off x="2131480" y="7880553"/>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dirty="0" err="1">
                <a:solidFill>
                  <a:schemeClr val="tx1"/>
                </a:solidFill>
                <a:latin typeface="Arial" panose="020B0604020202020204" pitchFamily="34" charset="0"/>
                <a:cs typeface="Arial" panose="020B0604020202020204" pitchFamily="34" charset="0"/>
              </a:rPr>
              <a:t>số</a:t>
            </a:r>
            <a:r>
              <a:rPr lang="fr-FR" sz="3800" b="1" dirty="0">
                <a:solidFill>
                  <a:schemeClr val="tx1"/>
                </a:solidFill>
                <a:latin typeface="Arial" panose="020B0604020202020204" pitchFamily="34" charset="0"/>
                <a:cs typeface="Arial" panose="020B0604020202020204" pitchFamily="34" charset="0"/>
              </a:rPr>
              <a:t> </a:t>
            </a:r>
            <a:r>
              <a:rPr lang="fr-FR" sz="3800" b="1">
                <a:solidFill>
                  <a:schemeClr val="tx1"/>
                </a:solidFill>
                <a:latin typeface="Arial" panose="020B0604020202020204" pitchFamily="34" charset="0"/>
                <a:cs typeface="Arial" panose="020B0604020202020204" pitchFamily="34" charset="0"/>
              </a:rPr>
              <a:t>6 </a:t>
            </a:r>
            <a:r>
              <a:rPr lang="fr-FR" sz="3800" smtClean="0">
                <a:solidFill>
                  <a:schemeClr val="tx1"/>
                </a:solidFill>
                <a:latin typeface="Arial" panose="020B0604020202020204" pitchFamily="34" charset="0"/>
                <a:cs typeface="Arial" panose="020B0604020202020204" pitchFamily="34" charset="0"/>
              </a:rPr>
              <a:t>(3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Ở điều kiện thường, nitrogen tồn tại ở thể nào?</a:t>
            </a:r>
            <a:endParaRPr lang="en-US" sz="3800" dirty="0">
              <a:solidFill>
                <a:schemeClr val="tx1"/>
              </a:solidFill>
              <a:latin typeface="Arial" panose="020B0604020202020204" pitchFamily="34" charset="0"/>
              <a:cs typeface="Arial" panose="020B0604020202020204" pitchFamily="34" charset="0"/>
            </a:endParaRPr>
          </a:p>
        </p:txBody>
      </p:sp>
      <p:graphicFrame>
        <p:nvGraphicFramePr>
          <p:cNvPr id="39" name="Table 16">
            <a:extLst>
              <a:ext uri="{FF2B5EF4-FFF2-40B4-BE49-F238E27FC236}">
                <a16:creationId xmlns:a16="http://schemas.microsoft.com/office/drawing/2014/main" id="{F9FE3BC7-FB90-41F2-8108-9140A11C01AB}"/>
              </a:ext>
            </a:extLst>
          </p:cNvPr>
          <p:cNvGraphicFramePr>
            <a:graphicFrameLocks noGrp="1"/>
          </p:cNvGraphicFramePr>
          <p:nvPr>
            <p:extLst>
              <p:ext uri="{D42A27DB-BD31-4B8C-83A1-F6EECF244321}">
                <p14:modId xmlns:p14="http://schemas.microsoft.com/office/powerpoint/2010/main" val="3001349446"/>
              </p:ext>
            </p:extLst>
          </p:nvPr>
        </p:nvGraphicFramePr>
        <p:xfrm>
          <a:off x="5537676" y="5892187"/>
          <a:ext cx="4680855"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gridCol w="936171">
                  <a:extLst>
                    <a:ext uri="{9D8B030D-6E8A-4147-A177-3AD203B41FA5}">
                      <a16:colId xmlns:a16="http://schemas.microsoft.com/office/drawing/2014/main" val="2775346704"/>
                    </a:ext>
                  </a:extLst>
                </a:gridCol>
              </a:tblGrid>
              <a:tr h="846437">
                <a:tc>
                  <a:txBody>
                    <a:bodyPr/>
                    <a:lstStyle/>
                    <a:p>
                      <a:pPr algn="ctr"/>
                      <a:r>
                        <a:rPr lang="en-US" sz="4000" smtClean="0">
                          <a:latin typeface="Arial" panose="020B0604020202020204" pitchFamily="34" charset="0"/>
                          <a:cs typeface="Arial" panose="020B0604020202020204" pitchFamily="34" charset="0"/>
                        </a:rPr>
                        <a:t>H</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tc>
                  <a:txBody>
                    <a:bodyPr/>
                    <a:lstStyle/>
                    <a:p>
                      <a:pPr algn="ctr"/>
                      <a:r>
                        <a:rPr lang="en-US" sz="400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B</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E</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R</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extLst>
                  <a:ext uri="{0D108BD9-81ED-4DB2-BD59-A6C34878D82A}">
                    <a16:rowId xmlns:a16="http://schemas.microsoft.com/office/drawing/2014/main" val="3832314417"/>
                  </a:ext>
                </a:extLst>
              </a:tr>
            </a:tbl>
          </a:graphicData>
        </a:graphic>
      </p:graphicFrame>
      <p:sp>
        <p:nvSpPr>
          <p:cNvPr id="40" name="So 3">
            <a:extLst>
              <a:ext uri="{FF2B5EF4-FFF2-40B4-BE49-F238E27FC236}">
                <a16:creationId xmlns:a16="http://schemas.microsoft.com/office/drawing/2014/main" id="{F49310EE-7262-44A7-8F70-3A364836FB98}"/>
              </a:ext>
            </a:extLst>
          </p:cNvPr>
          <p:cNvSpPr/>
          <p:nvPr/>
        </p:nvSpPr>
        <p:spPr>
          <a:xfrm>
            <a:off x="4648200" y="5970121"/>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smtClean="0">
                <a:solidFill>
                  <a:prstClr val="white"/>
                </a:solidFill>
                <a:latin typeface="Arial" panose="020B0604020202020204" pitchFamily="34" charset="0"/>
                <a:cs typeface="Arial" panose="020B0604020202020204" pitchFamily="34" charset="0"/>
              </a:rPr>
              <a:t>7</a:t>
            </a:r>
            <a:endParaRPr lang="en-US" sz="3700" b="1" dirty="0">
              <a:solidFill>
                <a:prstClr val="white"/>
              </a:solidFill>
              <a:latin typeface="Arial" panose="020B0604020202020204" pitchFamily="34" charset="0"/>
              <a:cs typeface="Arial" panose="020B0604020202020204" pitchFamily="34" charset="0"/>
            </a:endParaRPr>
          </a:p>
        </p:txBody>
      </p:sp>
      <p:graphicFrame>
        <p:nvGraphicFramePr>
          <p:cNvPr id="41" name="Table 16">
            <a:extLst>
              <a:ext uri="{FF2B5EF4-FFF2-40B4-BE49-F238E27FC236}">
                <a16:creationId xmlns:a16="http://schemas.microsoft.com/office/drawing/2014/main" id="{55A9C5D8-9317-4550-A6FB-7697808CEAA3}"/>
              </a:ext>
            </a:extLst>
          </p:cNvPr>
          <p:cNvGraphicFramePr>
            <a:graphicFrameLocks noGrp="1"/>
          </p:cNvGraphicFramePr>
          <p:nvPr>
            <p:extLst>
              <p:ext uri="{D42A27DB-BD31-4B8C-83A1-F6EECF244321}">
                <p14:modId xmlns:p14="http://schemas.microsoft.com/office/powerpoint/2010/main" val="3412743542"/>
              </p:ext>
            </p:extLst>
          </p:nvPr>
        </p:nvGraphicFramePr>
        <p:xfrm>
          <a:off x="5540833" y="5888214"/>
          <a:ext cx="4680855"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gridCol w="936171">
                  <a:extLst>
                    <a:ext uri="{9D8B030D-6E8A-4147-A177-3AD203B41FA5}">
                      <a16:colId xmlns:a16="http://schemas.microsoft.com/office/drawing/2014/main" val="675794541"/>
                    </a:ext>
                  </a:extLst>
                </a:gridCol>
                <a:gridCol w="936171">
                  <a:extLst>
                    <a:ext uri="{9D8B030D-6E8A-4147-A177-3AD203B41FA5}">
                      <a16:colId xmlns:a16="http://schemas.microsoft.com/office/drawing/2014/main" val="2775346704"/>
                    </a:ext>
                  </a:extLst>
                </a:gridCol>
              </a:tblGrid>
              <a:tr h="846437">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sp>
        <p:nvSpPr>
          <p:cNvPr id="42" name="Bang cau hoi">
            <a:extLst>
              <a:ext uri="{FF2B5EF4-FFF2-40B4-BE49-F238E27FC236}">
                <a16:creationId xmlns:a16="http://schemas.microsoft.com/office/drawing/2014/main" id="{8DBA8047-3A72-4869-AB87-82EF2A8FF086}"/>
              </a:ext>
            </a:extLst>
          </p:cNvPr>
          <p:cNvSpPr/>
          <p:nvPr/>
        </p:nvSpPr>
        <p:spPr>
          <a:xfrm>
            <a:off x="2116240" y="7894062"/>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err="1">
                <a:solidFill>
                  <a:schemeClr val="tx1"/>
                </a:solidFill>
                <a:latin typeface="Arial" panose="020B0604020202020204" pitchFamily="34" charset="0"/>
                <a:cs typeface="Arial" panose="020B0604020202020204" pitchFamily="34" charset="0"/>
              </a:rPr>
              <a:t>số</a:t>
            </a:r>
            <a:r>
              <a:rPr lang="fr-FR" sz="3800" b="1">
                <a:solidFill>
                  <a:schemeClr val="tx1"/>
                </a:solidFill>
                <a:latin typeface="Arial" panose="020B0604020202020204" pitchFamily="34" charset="0"/>
                <a:cs typeface="Arial" panose="020B0604020202020204" pitchFamily="34" charset="0"/>
              </a:rPr>
              <a:t> </a:t>
            </a:r>
            <a:r>
              <a:rPr lang="fr-FR" sz="3800" b="1" smtClean="0">
                <a:solidFill>
                  <a:schemeClr val="tx1"/>
                </a:solidFill>
                <a:latin typeface="Arial" panose="020B0604020202020204" pitchFamily="34" charset="0"/>
                <a:cs typeface="Arial" panose="020B0604020202020204" pitchFamily="34" charset="0"/>
              </a:rPr>
              <a:t>7 </a:t>
            </a:r>
            <a:r>
              <a:rPr lang="fr-FR" sz="3800" smtClean="0">
                <a:solidFill>
                  <a:schemeClr val="tx1"/>
                </a:solidFill>
                <a:latin typeface="Arial" panose="020B0604020202020204" pitchFamily="34" charset="0"/>
                <a:cs typeface="Arial" panose="020B0604020202020204" pitchFamily="34" charset="0"/>
              </a:rPr>
              <a:t>(5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Quá trình tổng hợp ammonia trong công nghiệp được đặt theo tên của nhà bác học nào? </a:t>
            </a:r>
            <a:endParaRPr lang="en-US" sz="3800" dirty="0">
              <a:solidFill>
                <a:schemeClr val="tx1"/>
              </a:solidFill>
              <a:latin typeface="Arial" panose="020B0604020202020204" pitchFamily="34" charset="0"/>
              <a:cs typeface="Arial" panose="020B0604020202020204" pitchFamily="34" charset="0"/>
            </a:endParaRPr>
          </a:p>
        </p:txBody>
      </p:sp>
      <p:graphicFrame>
        <p:nvGraphicFramePr>
          <p:cNvPr id="43" name="Table 16">
            <a:extLst>
              <a:ext uri="{FF2B5EF4-FFF2-40B4-BE49-F238E27FC236}">
                <a16:creationId xmlns:a16="http://schemas.microsoft.com/office/drawing/2014/main" id="{F9FE3BC7-FB90-41F2-8108-9140A11C01AB}"/>
              </a:ext>
            </a:extLst>
          </p:cNvPr>
          <p:cNvGraphicFramePr>
            <a:graphicFrameLocks noGrp="1"/>
          </p:cNvGraphicFramePr>
          <p:nvPr>
            <p:extLst>
              <p:ext uri="{D42A27DB-BD31-4B8C-83A1-F6EECF244321}">
                <p14:modId xmlns:p14="http://schemas.microsoft.com/office/powerpoint/2010/main" val="1350374722"/>
              </p:ext>
            </p:extLst>
          </p:nvPr>
        </p:nvGraphicFramePr>
        <p:xfrm>
          <a:off x="8357960" y="6734741"/>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tblGrid>
              <a:tr h="846437">
                <a:tc>
                  <a:txBody>
                    <a:bodyPr/>
                    <a:lstStyle/>
                    <a:p>
                      <a:pPr algn="ctr"/>
                      <a:r>
                        <a:rPr lang="en-US" sz="4000" smtClean="0">
                          <a:latin typeface="Arial" panose="020B0604020202020204" pitchFamily="34" charset="0"/>
                          <a:cs typeface="Arial" panose="020B0604020202020204" pitchFamily="34" charset="0"/>
                        </a:rPr>
                        <a:t>N</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FFFF00"/>
                    </a:solidFill>
                  </a:tcPr>
                </a:tc>
                <a:tc>
                  <a:txBody>
                    <a:bodyPr/>
                    <a:lstStyle/>
                    <a:p>
                      <a:pPr algn="ctr"/>
                      <a:r>
                        <a:rPr lang="en-US" sz="400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4000" smtClean="0">
                          <a:latin typeface="Arial" panose="020B0604020202020204" pitchFamily="34" charset="0"/>
                          <a:cs typeface="Arial" panose="020B0604020202020204" pitchFamily="34" charset="0"/>
                        </a:rPr>
                        <a:t>M</a:t>
                      </a:r>
                      <a:endParaRPr lang="en-US" sz="4000" dirty="0">
                        <a:latin typeface="Arial" panose="020B0604020202020204" pitchFamily="34" charset="0"/>
                        <a:cs typeface="Arial" panose="020B0604020202020204" pitchFamily="34" charset="0"/>
                      </a:endParaRPr>
                    </a:p>
                  </a:txBody>
                  <a:tcPr marL="121920" marR="121920" marT="60960" marB="60960" anchor="ctr">
                    <a:solidFill>
                      <a:srgbClr val="E7E7E7"/>
                    </a:solidFill>
                  </a:tcPr>
                </a:tc>
                <a:extLst>
                  <a:ext uri="{0D108BD9-81ED-4DB2-BD59-A6C34878D82A}">
                    <a16:rowId xmlns:a16="http://schemas.microsoft.com/office/drawing/2014/main" val="3832314417"/>
                  </a:ext>
                </a:extLst>
              </a:tr>
            </a:tbl>
          </a:graphicData>
        </a:graphic>
      </p:graphicFrame>
      <p:sp>
        <p:nvSpPr>
          <p:cNvPr id="44" name="So 3">
            <a:extLst>
              <a:ext uri="{FF2B5EF4-FFF2-40B4-BE49-F238E27FC236}">
                <a16:creationId xmlns:a16="http://schemas.microsoft.com/office/drawing/2014/main" id="{F49310EE-7262-44A7-8F70-3A364836FB98}"/>
              </a:ext>
            </a:extLst>
          </p:cNvPr>
          <p:cNvSpPr/>
          <p:nvPr/>
        </p:nvSpPr>
        <p:spPr>
          <a:xfrm>
            <a:off x="7482566" y="6827661"/>
            <a:ext cx="670835" cy="682622"/>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0">
              <a:defRPr/>
            </a:pPr>
            <a:r>
              <a:rPr lang="en-US" sz="3700" b="1" smtClean="0">
                <a:solidFill>
                  <a:prstClr val="white"/>
                </a:solidFill>
                <a:latin typeface="Arial" panose="020B0604020202020204" pitchFamily="34" charset="0"/>
                <a:cs typeface="Arial" panose="020B0604020202020204" pitchFamily="34" charset="0"/>
              </a:rPr>
              <a:t>8</a:t>
            </a:r>
            <a:endParaRPr lang="en-US" sz="3700" b="1" dirty="0">
              <a:solidFill>
                <a:prstClr val="white"/>
              </a:solidFill>
              <a:latin typeface="Arial" panose="020B0604020202020204" pitchFamily="34" charset="0"/>
              <a:cs typeface="Arial" panose="020B0604020202020204" pitchFamily="34" charset="0"/>
            </a:endParaRPr>
          </a:p>
        </p:txBody>
      </p:sp>
      <p:graphicFrame>
        <p:nvGraphicFramePr>
          <p:cNvPr id="45" name="Table 16">
            <a:extLst>
              <a:ext uri="{FF2B5EF4-FFF2-40B4-BE49-F238E27FC236}">
                <a16:creationId xmlns:a16="http://schemas.microsoft.com/office/drawing/2014/main" id="{55A9C5D8-9317-4550-A6FB-7697808CEAA3}"/>
              </a:ext>
            </a:extLst>
          </p:cNvPr>
          <p:cNvGraphicFramePr>
            <a:graphicFrameLocks noGrp="1"/>
          </p:cNvGraphicFramePr>
          <p:nvPr>
            <p:extLst>
              <p:ext uri="{D42A27DB-BD31-4B8C-83A1-F6EECF244321}">
                <p14:modId xmlns:p14="http://schemas.microsoft.com/office/powerpoint/2010/main" val="2361268630"/>
              </p:ext>
            </p:extLst>
          </p:nvPr>
        </p:nvGraphicFramePr>
        <p:xfrm>
          <a:off x="8350496" y="6737460"/>
          <a:ext cx="2808513" cy="846437"/>
        </p:xfrm>
        <a:graphic>
          <a:graphicData uri="http://schemas.openxmlformats.org/drawingml/2006/table">
            <a:tbl>
              <a:tblPr firstRow="1" bandRow="1">
                <a:tableStyleId>{D7AC3CCA-C797-4891-BE02-D94E43425B78}</a:tableStyleId>
              </a:tblPr>
              <a:tblGrid>
                <a:gridCol w="936171">
                  <a:extLst>
                    <a:ext uri="{9D8B030D-6E8A-4147-A177-3AD203B41FA5}">
                      <a16:colId xmlns:a16="http://schemas.microsoft.com/office/drawing/2014/main" val="487117637"/>
                    </a:ext>
                  </a:extLst>
                </a:gridCol>
                <a:gridCol w="936171">
                  <a:extLst>
                    <a:ext uri="{9D8B030D-6E8A-4147-A177-3AD203B41FA5}">
                      <a16:colId xmlns:a16="http://schemas.microsoft.com/office/drawing/2014/main" val="3408972639"/>
                    </a:ext>
                  </a:extLst>
                </a:gridCol>
                <a:gridCol w="936171">
                  <a:extLst>
                    <a:ext uri="{9D8B030D-6E8A-4147-A177-3AD203B41FA5}">
                      <a16:colId xmlns:a16="http://schemas.microsoft.com/office/drawing/2014/main" val="3810928130"/>
                    </a:ext>
                  </a:extLst>
                </a:gridCol>
              </a:tblGrid>
              <a:tr h="846437">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38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32314417"/>
                  </a:ext>
                </a:extLst>
              </a:tr>
            </a:tbl>
          </a:graphicData>
        </a:graphic>
      </p:graphicFrame>
      <p:sp>
        <p:nvSpPr>
          <p:cNvPr id="46" name="Bang cau hoi">
            <a:extLst>
              <a:ext uri="{FF2B5EF4-FFF2-40B4-BE49-F238E27FC236}">
                <a16:creationId xmlns:a16="http://schemas.microsoft.com/office/drawing/2014/main" id="{8DBA8047-3A72-4869-AB87-82EF2A8FF086}"/>
              </a:ext>
            </a:extLst>
          </p:cNvPr>
          <p:cNvSpPr/>
          <p:nvPr/>
        </p:nvSpPr>
        <p:spPr>
          <a:xfrm>
            <a:off x="2096659" y="7863559"/>
            <a:ext cx="14636684" cy="1956816"/>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b="1" dirty="0">
                <a:solidFill>
                  <a:schemeClr val="tx1"/>
                </a:solidFill>
                <a:latin typeface="Arial" panose="020B0604020202020204" pitchFamily="34" charset="0"/>
                <a:cs typeface="Arial" panose="020B0604020202020204" pitchFamily="34" charset="0"/>
              </a:rPr>
              <a:t>Ô </a:t>
            </a:r>
            <a:r>
              <a:rPr lang="fr-FR" sz="3800" b="1" err="1">
                <a:solidFill>
                  <a:schemeClr val="tx1"/>
                </a:solidFill>
                <a:latin typeface="Arial" panose="020B0604020202020204" pitchFamily="34" charset="0"/>
                <a:cs typeface="Arial" panose="020B0604020202020204" pitchFamily="34" charset="0"/>
              </a:rPr>
              <a:t>số</a:t>
            </a:r>
            <a:r>
              <a:rPr lang="fr-FR" sz="3800" b="1">
                <a:solidFill>
                  <a:schemeClr val="tx1"/>
                </a:solidFill>
                <a:latin typeface="Arial" panose="020B0604020202020204" pitchFamily="34" charset="0"/>
                <a:cs typeface="Arial" panose="020B0604020202020204" pitchFamily="34" charset="0"/>
              </a:rPr>
              <a:t> </a:t>
            </a:r>
            <a:r>
              <a:rPr lang="fr-FR" sz="3800" b="1" smtClean="0">
                <a:solidFill>
                  <a:schemeClr val="tx1"/>
                </a:solidFill>
                <a:latin typeface="Arial" panose="020B0604020202020204" pitchFamily="34" charset="0"/>
                <a:cs typeface="Arial" panose="020B0604020202020204" pitchFamily="34" charset="0"/>
              </a:rPr>
              <a:t>8 </a:t>
            </a:r>
            <a:r>
              <a:rPr lang="fr-FR" sz="3800" smtClean="0">
                <a:solidFill>
                  <a:schemeClr val="tx1"/>
                </a:solidFill>
                <a:latin typeface="Arial" panose="020B0604020202020204" pitchFamily="34" charset="0"/>
                <a:cs typeface="Arial" panose="020B0604020202020204" pitchFamily="34" charset="0"/>
              </a:rPr>
              <a:t>(3 </a:t>
            </a:r>
            <a:r>
              <a:rPr lang="fr-FR" sz="3800" dirty="0" err="1">
                <a:solidFill>
                  <a:schemeClr val="tx1"/>
                </a:solidFill>
                <a:latin typeface="Arial" panose="020B0604020202020204" pitchFamily="34" charset="0"/>
                <a:cs typeface="Arial" panose="020B0604020202020204" pitchFamily="34" charset="0"/>
              </a:rPr>
              <a:t>chữ</a:t>
            </a:r>
            <a:r>
              <a:rPr lang="fr-FR" sz="3800" dirty="0">
                <a:solidFill>
                  <a:schemeClr val="tx1"/>
                </a:solidFill>
                <a:latin typeface="Arial" panose="020B0604020202020204" pitchFamily="34" charset="0"/>
                <a:cs typeface="Arial" panose="020B0604020202020204" pitchFamily="34" charset="0"/>
              </a:rPr>
              <a:t> </a:t>
            </a:r>
            <a:r>
              <a:rPr lang="fr-FR" sz="3800" dirty="0" err="1">
                <a:solidFill>
                  <a:schemeClr val="tx1"/>
                </a:solidFill>
                <a:latin typeface="Arial" panose="020B0604020202020204" pitchFamily="34" charset="0"/>
                <a:cs typeface="Arial" panose="020B0604020202020204" pitchFamily="34" charset="0"/>
              </a:rPr>
              <a:t>cái</a:t>
            </a:r>
            <a:r>
              <a:rPr lang="fr-FR" sz="3800">
                <a:solidFill>
                  <a:schemeClr val="tx1"/>
                </a:solidFill>
                <a:latin typeface="Arial" panose="020B0604020202020204" pitchFamily="34" charset="0"/>
                <a:cs typeface="Arial" panose="020B0604020202020204" pitchFamily="34" charset="0"/>
              </a:rPr>
              <a:t>): Nguyên tố nitrogen ở nhóm nào trong bảng tuần hoàn?</a:t>
            </a:r>
            <a:endParaRPr lang="en-US" sz="3800">
              <a:solidFill>
                <a:schemeClr val="tx1"/>
              </a:solidFill>
              <a:latin typeface="Arial" panose="020B0604020202020204" pitchFamily="34" charset="0"/>
              <a:cs typeface="Arial" panose="020B0604020202020204" pitchFamily="34" charset="0"/>
            </a:endParaRPr>
          </a:p>
        </p:txBody>
      </p:sp>
      <p:pic>
        <p:nvPicPr>
          <p:cNvPr id="47"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01481">
            <a:off x="344032" y="455922"/>
            <a:ext cx="2000420" cy="1622159"/>
          </a:xfrm>
          <a:prstGeom prst="rect">
            <a:avLst/>
          </a:prstGeom>
        </p:spPr>
      </p:pic>
      <p:pic>
        <p:nvPicPr>
          <p:cNvPr id="48"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973327" flipH="1">
            <a:off x="15707885" y="331932"/>
            <a:ext cx="1752934" cy="1421470"/>
          </a:xfrm>
          <a:prstGeom prst="rect">
            <a:avLst/>
          </a:prstGeom>
        </p:spPr>
      </p:pic>
    </p:spTree>
    <p:extLst>
      <p:ext uri="{BB962C8B-B14F-4D97-AF65-F5344CB8AC3E}">
        <p14:creationId xmlns:p14="http://schemas.microsoft.com/office/powerpoint/2010/main" val="3156984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par>
                                <p:cTn id="44" presetID="16" presetClass="entr" presetSubtype="21"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barn(inVertical)">
                                      <p:cBhvr>
                                        <p:cTn id="64" dur="500"/>
                                        <p:tgtEl>
                                          <p:spTgt spid="40"/>
                                        </p:tgtEl>
                                      </p:cBhvr>
                                    </p:animEffect>
                                  </p:childTnLst>
                                </p:cTn>
                              </p:par>
                              <p:par>
                                <p:cTn id="65" presetID="16" presetClass="entr" presetSubtype="21"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par>
                                <p:cTn id="68" presetID="16" presetClass="entr" presetSubtype="21"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par>
                                <p:cTn id="71" presetID="37"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anim calcmode="lin" valueType="num">
                                      <p:cBhvr>
                                        <p:cTn id="74" dur="500" fill="hold"/>
                                        <p:tgtEl>
                                          <p:spTgt spid="42"/>
                                        </p:tgtEl>
                                        <p:attrNameLst>
                                          <p:attrName>ppt_x</p:attrName>
                                        </p:attrNameLst>
                                      </p:cBhvr>
                                      <p:tavLst>
                                        <p:tav tm="0">
                                          <p:val>
                                            <p:strVal val="#ppt_x"/>
                                          </p:val>
                                        </p:tav>
                                        <p:tav tm="100000">
                                          <p:val>
                                            <p:strVal val="#ppt_x"/>
                                          </p:val>
                                        </p:tav>
                                      </p:tavLst>
                                    </p:anim>
                                    <p:anim calcmode="lin" valueType="num">
                                      <p:cBhvr>
                                        <p:cTn id="75" dur="450" decel="100000" fill="hold"/>
                                        <p:tgtEl>
                                          <p:spTgt spid="42"/>
                                        </p:tgtEl>
                                        <p:attrNameLst>
                                          <p:attrName>ppt_y</p:attrName>
                                        </p:attrNameLst>
                                      </p:cBhvr>
                                      <p:tavLst>
                                        <p:tav tm="0">
                                          <p:val>
                                            <p:strVal val="#ppt_y+1"/>
                                          </p:val>
                                        </p:tav>
                                        <p:tav tm="100000">
                                          <p:val>
                                            <p:strVal val="#ppt_y-.03"/>
                                          </p:val>
                                        </p:tav>
                                      </p:tavLst>
                                    </p:anim>
                                    <p:anim calcmode="lin" valueType="num">
                                      <p:cBhvr>
                                        <p:cTn id="76"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par>
                                <p:cTn id="77" presetID="16" presetClass="entr" presetSubtype="21"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Vertical)">
                                      <p:cBhvr>
                                        <p:cTn id="79" dur="500"/>
                                        <p:tgtEl>
                                          <p:spTgt spid="44"/>
                                        </p:tgtEl>
                                      </p:cBhvr>
                                    </p:animEffect>
                                  </p:childTnLst>
                                </p:cTn>
                              </p:par>
                              <p:par>
                                <p:cTn id="80" presetID="16" presetClass="entr" presetSubtype="21"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arn(inVertical)">
                                      <p:cBhvr>
                                        <p:cTn id="82" dur="500"/>
                                        <p:tgtEl>
                                          <p:spTgt spid="45"/>
                                        </p:tgtEl>
                                      </p:cBhvr>
                                    </p:animEffect>
                                  </p:childTnLst>
                                </p:cTn>
                              </p:par>
                              <p:par>
                                <p:cTn id="83" presetID="16" presetClass="entr" presetSubtype="21"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barn(inVertical)">
                                      <p:cBhvr>
                                        <p:cTn id="85" dur="500"/>
                                        <p:tgtEl>
                                          <p:spTgt spid="43"/>
                                        </p:tgtEl>
                                      </p:cBhvr>
                                    </p:animEffect>
                                  </p:childTnLst>
                                </p:cTn>
                              </p:par>
                            </p:childTnLst>
                          </p:cTn>
                        </p:par>
                        <p:par>
                          <p:cTn id="86" fill="hold">
                            <p:stCondLst>
                              <p:cond delay="500"/>
                            </p:stCondLst>
                            <p:childTnLst>
                              <p:par>
                                <p:cTn id="87" presetID="37"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anim calcmode="lin" valueType="num">
                                      <p:cBhvr>
                                        <p:cTn id="90" dur="500" fill="hold"/>
                                        <p:tgtEl>
                                          <p:spTgt spid="46"/>
                                        </p:tgtEl>
                                        <p:attrNameLst>
                                          <p:attrName>ppt_x</p:attrName>
                                        </p:attrNameLst>
                                      </p:cBhvr>
                                      <p:tavLst>
                                        <p:tav tm="0">
                                          <p:val>
                                            <p:strVal val="#ppt_x"/>
                                          </p:val>
                                        </p:tav>
                                        <p:tav tm="100000">
                                          <p:val>
                                            <p:strVal val="#ppt_x"/>
                                          </p:val>
                                        </p:tav>
                                      </p:tavLst>
                                    </p:anim>
                                    <p:anim calcmode="lin" valueType="num">
                                      <p:cBhvr>
                                        <p:cTn id="91" dur="450" decel="100000" fill="hold"/>
                                        <p:tgtEl>
                                          <p:spTgt spid="46"/>
                                        </p:tgtEl>
                                        <p:attrNameLst>
                                          <p:attrName>ppt_y</p:attrName>
                                        </p:attrNameLst>
                                      </p:cBhvr>
                                      <p:tavLst>
                                        <p:tav tm="0">
                                          <p:val>
                                            <p:strVal val="#ppt_y+1"/>
                                          </p:val>
                                        </p:tav>
                                        <p:tav tm="100000">
                                          <p:val>
                                            <p:strVal val="#ppt_y-.03"/>
                                          </p:val>
                                        </p:tav>
                                      </p:tavLst>
                                    </p:anim>
                                    <p:anim calcmode="lin" valueType="num">
                                      <p:cBhvr>
                                        <p:cTn id="92" dur="50" accel="100000" fill="hold">
                                          <p:stCondLst>
                                            <p:cond delay="45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18"/>
                                        </p:tgtEl>
                                        <p:attrNameLst>
                                          <p:attrName>fillcolor</p:attrName>
                                        </p:attrNameLst>
                                      </p:cBhvr>
                                      <p:to>
                                        <a:srgbClr val="C00000"/>
                                      </p:to>
                                    </p:animClr>
                                    <p:set>
                                      <p:cBhvr>
                                        <p:cTn id="98" dur="500" fill="hold"/>
                                        <p:tgtEl>
                                          <p:spTgt spid="18"/>
                                        </p:tgtEl>
                                        <p:attrNameLst>
                                          <p:attrName>fill.type</p:attrName>
                                        </p:attrNameLst>
                                      </p:cBhvr>
                                      <p:to>
                                        <p:strVal val="solid"/>
                                      </p:to>
                                    </p:set>
                                    <p:set>
                                      <p:cBhvr>
                                        <p:cTn id="99" dur="500" fill="hold"/>
                                        <p:tgtEl>
                                          <p:spTgt spid="18"/>
                                        </p:tgtEl>
                                        <p:attrNameLst>
                                          <p:attrName>fill.on</p:attrName>
                                        </p:attrNameLst>
                                      </p:cBhvr>
                                      <p:to>
                                        <p:strVal val="true"/>
                                      </p:to>
                                    </p:set>
                                  </p:childTnLst>
                                </p:cTn>
                              </p:par>
                            </p:childTnLst>
                          </p:cTn>
                        </p:par>
                        <p:par>
                          <p:cTn id="100" fill="hold">
                            <p:stCondLst>
                              <p:cond delay="500"/>
                            </p:stCondLst>
                            <p:childTnLst>
                              <p:par>
                                <p:cTn id="101" presetID="37" presetClass="entr" presetSubtype="0"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anim calcmode="lin" valueType="num">
                                      <p:cBhvr>
                                        <p:cTn id="104" dur="500" fill="hold"/>
                                        <p:tgtEl>
                                          <p:spTgt spid="19"/>
                                        </p:tgtEl>
                                        <p:attrNameLst>
                                          <p:attrName>ppt_x</p:attrName>
                                        </p:attrNameLst>
                                      </p:cBhvr>
                                      <p:tavLst>
                                        <p:tav tm="0">
                                          <p:val>
                                            <p:strVal val="#ppt_x"/>
                                          </p:val>
                                        </p:tav>
                                        <p:tav tm="100000">
                                          <p:val>
                                            <p:strVal val="#ppt_x"/>
                                          </p:val>
                                        </p:tav>
                                      </p:tavLst>
                                    </p:anim>
                                    <p:anim calcmode="lin" valueType="num">
                                      <p:cBhvr>
                                        <p:cTn id="105" dur="450" decel="100000" fill="hold"/>
                                        <p:tgtEl>
                                          <p:spTgt spid="19"/>
                                        </p:tgtEl>
                                        <p:attrNameLst>
                                          <p:attrName>ppt_y</p:attrName>
                                        </p:attrNameLst>
                                      </p:cBhvr>
                                      <p:tavLst>
                                        <p:tav tm="0">
                                          <p:val>
                                            <p:strVal val="#ppt_y+1"/>
                                          </p:val>
                                        </p:tav>
                                        <p:tav tm="100000">
                                          <p:val>
                                            <p:strVal val="#ppt_y-.03"/>
                                          </p:val>
                                        </p:tav>
                                      </p:tavLst>
                                    </p:anim>
                                    <p:anim calcmode="lin" valueType="num">
                                      <p:cBhvr>
                                        <p:cTn id="106"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8"/>
                  </p:tgtEl>
                </p:cond>
              </p:nextCondLst>
            </p:seq>
            <p:seq concurrent="1" nextAc="seek">
              <p:cTn id="107" restart="whenNotActive" fill="hold" evtFilter="cancelBubble" nodeType="interactiveSeq">
                <p:stCondLst>
                  <p:cond evt="onClick" delay="0">
                    <p:tgtEl>
                      <p:spTgt spid="19"/>
                    </p:tgtEl>
                  </p:cond>
                </p:stCondLst>
                <p:endSync evt="end" delay="0">
                  <p:rtn val="all"/>
                </p:endSync>
                <p:childTnLst>
                  <p:par>
                    <p:cTn id="108" fill="hold">
                      <p:stCondLst>
                        <p:cond delay="0"/>
                      </p:stCondLst>
                      <p:childTnLst>
                        <p:par>
                          <p:cTn id="109" fill="hold">
                            <p:stCondLst>
                              <p:cond delay="0"/>
                            </p:stCondLst>
                            <p:childTnLst>
                              <p:par>
                                <p:cTn id="110" presetID="37" presetClass="exit" presetSubtype="0" fill="hold" grpId="1" nodeType="clickEffect">
                                  <p:stCondLst>
                                    <p:cond delay="0"/>
                                  </p:stCondLst>
                                  <p:childTnLst>
                                    <p:animEffect transition="out" filter="fade">
                                      <p:cBhvr>
                                        <p:cTn id="111" dur="500"/>
                                        <p:tgtEl>
                                          <p:spTgt spid="19"/>
                                        </p:tgtEl>
                                      </p:cBhvr>
                                    </p:animEffect>
                                    <p:anim calcmode="lin" valueType="num">
                                      <p:cBhvr>
                                        <p:cTn id="112" dur="500"/>
                                        <p:tgtEl>
                                          <p:spTgt spid="19"/>
                                        </p:tgtEl>
                                        <p:attrNameLst>
                                          <p:attrName>ppt_x</p:attrName>
                                        </p:attrNameLst>
                                      </p:cBhvr>
                                      <p:tavLst>
                                        <p:tav tm="0">
                                          <p:val>
                                            <p:strVal val="ppt_x"/>
                                          </p:val>
                                        </p:tav>
                                        <p:tav tm="100000">
                                          <p:val>
                                            <p:strVal val="ppt_x"/>
                                          </p:val>
                                        </p:tav>
                                      </p:tavLst>
                                    </p:anim>
                                    <p:anim calcmode="lin" valueType="num">
                                      <p:cBhvr>
                                        <p:cTn id="113" dur="50" decel="100000"/>
                                        <p:tgtEl>
                                          <p:spTgt spid="19"/>
                                        </p:tgtEl>
                                        <p:attrNameLst>
                                          <p:attrName>ppt_y</p:attrName>
                                        </p:attrNameLst>
                                      </p:cBhvr>
                                      <p:tavLst>
                                        <p:tav tm="0">
                                          <p:val>
                                            <p:strVal val="ppt_y"/>
                                          </p:val>
                                        </p:tav>
                                        <p:tav tm="100000">
                                          <p:val>
                                            <p:strVal val="ppt_y-.03"/>
                                          </p:val>
                                        </p:tav>
                                      </p:tavLst>
                                    </p:anim>
                                    <p:anim calcmode="lin" valueType="num">
                                      <p:cBhvr>
                                        <p:cTn id="114" dur="450" accel="100000">
                                          <p:stCondLst>
                                            <p:cond delay="50"/>
                                          </p:stCondLst>
                                        </p:cTn>
                                        <p:tgtEl>
                                          <p:spTgt spid="19"/>
                                        </p:tgtEl>
                                        <p:attrNameLst>
                                          <p:attrName>ppt_y</p:attrName>
                                        </p:attrNameLst>
                                      </p:cBhvr>
                                      <p:tavLst>
                                        <p:tav tm="0">
                                          <p:val>
                                            <p:strVal val="ppt_y"/>
                                          </p:val>
                                        </p:tav>
                                        <p:tav tm="100000">
                                          <p:val>
                                            <p:strVal val="ppt_y+1"/>
                                          </p:val>
                                        </p:tav>
                                      </p:tavLst>
                                    </p:anim>
                                    <p:set>
                                      <p:cBhvr>
                                        <p:cTn id="11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6" restart="whenNotActive" fill="hold" evtFilter="cancelBubble" nodeType="interactiveSeq">
                <p:stCondLst>
                  <p:cond evt="onClick" delay="0">
                    <p:tgtEl>
                      <p:spTgt spid="20"/>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500" fill="hold"/>
                                        <p:tgtEl>
                                          <p:spTgt spid="20"/>
                                        </p:tgtEl>
                                        <p:attrNameLst>
                                          <p:attrName>fillcolor</p:attrName>
                                        </p:attrNameLst>
                                      </p:cBhvr>
                                      <p:to>
                                        <a:srgbClr val="C00000"/>
                                      </p:to>
                                    </p:animClr>
                                    <p:set>
                                      <p:cBhvr>
                                        <p:cTn id="121" dur="500" fill="hold"/>
                                        <p:tgtEl>
                                          <p:spTgt spid="20"/>
                                        </p:tgtEl>
                                        <p:attrNameLst>
                                          <p:attrName>fill.type</p:attrName>
                                        </p:attrNameLst>
                                      </p:cBhvr>
                                      <p:to>
                                        <p:strVal val="solid"/>
                                      </p:to>
                                    </p:set>
                                    <p:set>
                                      <p:cBhvr>
                                        <p:cTn id="122" dur="500" fill="hold"/>
                                        <p:tgtEl>
                                          <p:spTgt spid="20"/>
                                        </p:tgtEl>
                                        <p:attrNameLst>
                                          <p:attrName>fill.on</p:attrName>
                                        </p:attrNameLst>
                                      </p:cBhvr>
                                      <p:to>
                                        <p:strVal val="true"/>
                                      </p:to>
                                    </p:set>
                                  </p:childTnLst>
                                </p:cTn>
                              </p:par>
                            </p:childTnLst>
                          </p:cTn>
                        </p:par>
                        <p:par>
                          <p:cTn id="123" fill="hold">
                            <p:stCondLst>
                              <p:cond delay="500"/>
                            </p:stCondLst>
                            <p:childTnLst>
                              <p:par>
                                <p:cTn id="124" presetID="37" presetClass="entr" presetSubtype="0" fill="hold" grpId="0" nodeType="after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fade">
                                      <p:cBhvr>
                                        <p:cTn id="126" dur="500"/>
                                        <p:tgtEl>
                                          <p:spTgt spid="34"/>
                                        </p:tgtEl>
                                      </p:cBhvr>
                                    </p:animEffect>
                                    <p:anim calcmode="lin" valueType="num">
                                      <p:cBhvr>
                                        <p:cTn id="127" dur="500" fill="hold"/>
                                        <p:tgtEl>
                                          <p:spTgt spid="34"/>
                                        </p:tgtEl>
                                        <p:attrNameLst>
                                          <p:attrName>ppt_x</p:attrName>
                                        </p:attrNameLst>
                                      </p:cBhvr>
                                      <p:tavLst>
                                        <p:tav tm="0">
                                          <p:val>
                                            <p:strVal val="#ppt_x"/>
                                          </p:val>
                                        </p:tav>
                                        <p:tav tm="100000">
                                          <p:val>
                                            <p:strVal val="#ppt_x"/>
                                          </p:val>
                                        </p:tav>
                                      </p:tavLst>
                                    </p:anim>
                                    <p:anim calcmode="lin" valueType="num">
                                      <p:cBhvr>
                                        <p:cTn id="128" dur="450" decel="100000" fill="hold"/>
                                        <p:tgtEl>
                                          <p:spTgt spid="34"/>
                                        </p:tgtEl>
                                        <p:attrNameLst>
                                          <p:attrName>ppt_y</p:attrName>
                                        </p:attrNameLst>
                                      </p:cBhvr>
                                      <p:tavLst>
                                        <p:tav tm="0">
                                          <p:val>
                                            <p:strVal val="#ppt_y+1"/>
                                          </p:val>
                                        </p:tav>
                                        <p:tav tm="100000">
                                          <p:val>
                                            <p:strVal val="#ppt_y-.03"/>
                                          </p:val>
                                        </p:tav>
                                      </p:tavLst>
                                    </p:anim>
                                    <p:anim calcmode="lin" valueType="num">
                                      <p:cBhvr>
                                        <p:cTn id="129"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0" restart="whenNotActive" fill="hold" evtFilter="cancelBubble" nodeType="interactiveSeq">
                <p:stCondLst>
                  <p:cond evt="onClick" delay="0">
                    <p:tgtEl>
                      <p:spTgt spid="34"/>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grpId="1" nodeType="clickEffect">
                                  <p:stCondLst>
                                    <p:cond delay="0"/>
                                  </p:stCondLst>
                                  <p:childTnLst>
                                    <p:animEffect transition="out" filter="fade">
                                      <p:cBhvr>
                                        <p:cTn id="134" dur="500"/>
                                        <p:tgtEl>
                                          <p:spTgt spid="34"/>
                                        </p:tgtEl>
                                      </p:cBhvr>
                                    </p:animEffect>
                                    <p:anim calcmode="lin" valueType="num">
                                      <p:cBhvr>
                                        <p:cTn id="135" dur="500"/>
                                        <p:tgtEl>
                                          <p:spTgt spid="34"/>
                                        </p:tgtEl>
                                        <p:attrNameLst>
                                          <p:attrName>ppt_x</p:attrName>
                                        </p:attrNameLst>
                                      </p:cBhvr>
                                      <p:tavLst>
                                        <p:tav tm="0">
                                          <p:val>
                                            <p:strVal val="ppt_x"/>
                                          </p:val>
                                        </p:tav>
                                        <p:tav tm="100000">
                                          <p:val>
                                            <p:strVal val="ppt_x"/>
                                          </p:val>
                                        </p:tav>
                                      </p:tavLst>
                                    </p:anim>
                                    <p:anim calcmode="lin" valueType="num">
                                      <p:cBhvr>
                                        <p:cTn id="136" dur="50" decel="100000"/>
                                        <p:tgtEl>
                                          <p:spTgt spid="34"/>
                                        </p:tgtEl>
                                        <p:attrNameLst>
                                          <p:attrName>ppt_y</p:attrName>
                                        </p:attrNameLst>
                                      </p:cBhvr>
                                      <p:tavLst>
                                        <p:tav tm="0">
                                          <p:val>
                                            <p:strVal val="ppt_y"/>
                                          </p:val>
                                        </p:tav>
                                        <p:tav tm="100000">
                                          <p:val>
                                            <p:strVal val="ppt_y-.03"/>
                                          </p:val>
                                        </p:tav>
                                      </p:tavLst>
                                    </p:anim>
                                    <p:anim calcmode="lin" valueType="num">
                                      <p:cBhvr>
                                        <p:cTn id="137" dur="450" accel="100000">
                                          <p:stCondLst>
                                            <p:cond delay="50"/>
                                          </p:stCondLst>
                                        </p:cTn>
                                        <p:tgtEl>
                                          <p:spTgt spid="34"/>
                                        </p:tgtEl>
                                        <p:attrNameLst>
                                          <p:attrName>ppt_y</p:attrName>
                                        </p:attrNameLst>
                                      </p:cBhvr>
                                      <p:tavLst>
                                        <p:tav tm="0">
                                          <p:val>
                                            <p:strVal val="ppt_y"/>
                                          </p:val>
                                        </p:tav>
                                        <p:tav tm="100000">
                                          <p:val>
                                            <p:strVal val="ppt_y+1"/>
                                          </p:val>
                                        </p:tav>
                                      </p:tavLst>
                                    </p:anim>
                                    <p:set>
                                      <p:cBhvr>
                                        <p:cTn id="13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9" restart="whenNotActive" fill="hold" evtFilter="cancelBubble" nodeType="interactiveSeq">
                <p:stCondLst>
                  <p:cond evt="onClick" delay="0">
                    <p:tgtEl>
                      <p:spTgt spid="21"/>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500" fill="hold"/>
                                        <p:tgtEl>
                                          <p:spTgt spid="21"/>
                                        </p:tgtEl>
                                        <p:attrNameLst>
                                          <p:attrName>fillcolor</p:attrName>
                                        </p:attrNameLst>
                                      </p:cBhvr>
                                      <p:to>
                                        <a:srgbClr val="C00000"/>
                                      </p:to>
                                    </p:animClr>
                                    <p:set>
                                      <p:cBhvr>
                                        <p:cTn id="144" dur="500" fill="hold"/>
                                        <p:tgtEl>
                                          <p:spTgt spid="21"/>
                                        </p:tgtEl>
                                        <p:attrNameLst>
                                          <p:attrName>fill.type</p:attrName>
                                        </p:attrNameLst>
                                      </p:cBhvr>
                                      <p:to>
                                        <p:strVal val="solid"/>
                                      </p:to>
                                    </p:set>
                                    <p:set>
                                      <p:cBhvr>
                                        <p:cTn id="145" dur="500" fill="hold"/>
                                        <p:tgtEl>
                                          <p:spTgt spid="21"/>
                                        </p:tgtEl>
                                        <p:attrNameLst>
                                          <p:attrName>fill.on</p:attrName>
                                        </p:attrNameLst>
                                      </p:cBhvr>
                                      <p:to>
                                        <p:strVal val="true"/>
                                      </p:to>
                                    </p:set>
                                  </p:childTnLst>
                                </p:cTn>
                              </p:par>
                            </p:childTnLst>
                          </p:cTn>
                        </p:par>
                        <p:par>
                          <p:cTn id="146" fill="hold">
                            <p:stCondLst>
                              <p:cond delay="500"/>
                            </p:stCondLst>
                            <p:childTnLst>
                              <p:par>
                                <p:cTn id="147" presetID="37" presetClass="entr" presetSubtype="0" fill="hold" grpId="0" nodeType="afterEffect">
                                  <p:stCondLst>
                                    <p:cond delay="0"/>
                                  </p:stCondLst>
                                  <p:childTnLst>
                                    <p:set>
                                      <p:cBhvr>
                                        <p:cTn id="148" dur="1" fill="hold">
                                          <p:stCondLst>
                                            <p:cond delay="0"/>
                                          </p:stCondLst>
                                        </p:cTn>
                                        <p:tgtEl>
                                          <p:spTgt spid="35"/>
                                        </p:tgtEl>
                                        <p:attrNameLst>
                                          <p:attrName>style.visibility</p:attrName>
                                        </p:attrNameLst>
                                      </p:cBhvr>
                                      <p:to>
                                        <p:strVal val="visible"/>
                                      </p:to>
                                    </p:set>
                                    <p:animEffect transition="in" filter="fade">
                                      <p:cBhvr>
                                        <p:cTn id="149" dur="500"/>
                                        <p:tgtEl>
                                          <p:spTgt spid="35"/>
                                        </p:tgtEl>
                                      </p:cBhvr>
                                    </p:animEffect>
                                    <p:anim calcmode="lin" valueType="num">
                                      <p:cBhvr>
                                        <p:cTn id="150" dur="500" fill="hold"/>
                                        <p:tgtEl>
                                          <p:spTgt spid="35"/>
                                        </p:tgtEl>
                                        <p:attrNameLst>
                                          <p:attrName>ppt_x</p:attrName>
                                        </p:attrNameLst>
                                      </p:cBhvr>
                                      <p:tavLst>
                                        <p:tav tm="0">
                                          <p:val>
                                            <p:strVal val="#ppt_x"/>
                                          </p:val>
                                        </p:tav>
                                        <p:tav tm="100000">
                                          <p:val>
                                            <p:strVal val="#ppt_x"/>
                                          </p:val>
                                        </p:tav>
                                      </p:tavLst>
                                    </p:anim>
                                    <p:anim calcmode="lin" valueType="num">
                                      <p:cBhvr>
                                        <p:cTn id="151" dur="450" decel="100000" fill="hold"/>
                                        <p:tgtEl>
                                          <p:spTgt spid="35"/>
                                        </p:tgtEl>
                                        <p:attrNameLst>
                                          <p:attrName>ppt_y</p:attrName>
                                        </p:attrNameLst>
                                      </p:cBhvr>
                                      <p:tavLst>
                                        <p:tav tm="0">
                                          <p:val>
                                            <p:strVal val="#ppt_y+1"/>
                                          </p:val>
                                        </p:tav>
                                        <p:tav tm="100000">
                                          <p:val>
                                            <p:strVal val="#ppt_y-.03"/>
                                          </p:val>
                                        </p:tav>
                                      </p:tavLst>
                                    </p:anim>
                                    <p:anim calcmode="lin" valueType="num">
                                      <p:cBhvr>
                                        <p:cTn id="152"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21"/>
                  </p:tgtEl>
                </p:cond>
              </p:nextCondLst>
            </p:seq>
            <p:seq concurrent="1" nextAc="seek">
              <p:cTn id="153" restart="whenNotActive" fill="hold" evtFilter="cancelBubble" nodeType="interactiveSeq">
                <p:stCondLst>
                  <p:cond evt="onClick" delay="0">
                    <p:tgtEl>
                      <p:spTgt spid="35"/>
                    </p:tgtEl>
                  </p:cond>
                </p:stCondLst>
                <p:endSync evt="end" delay="0">
                  <p:rtn val="all"/>
                </p:endSync>
                <p:childTnLst>
                  <p:par>
                    <p:cTn id="154" fill="hold">
                      <p:stCondLst>
                        <p:cond delay="0"/>
                      </p:stCondLst>
                      <p:childTnLst>
                        <p:par>
                          <p:cTn id="155" fill="hold">
                            <p:stCondLst>
                              <p:cond delay="0"/>
                            </p:stCondLst>
                            <p:childTnLst>
                              <p:par>
                                <p:cTn id="156" presetID="37" presetClass="exit" presetSubtype="0" fill="hold" grpId="1" nodeType="clickEffect">
                                  <p:stCondLst>
                                    <p:cond delay="0"/>
                                  </p:stCondLst>
                                  <p:childTnLst>
                                    <p:animEffect transition="out" filter="fade">
                                      <p:cBhvr>
                                        <p:cTn id="157" dur="500"/>
                                        <p:tgtEl>
                                          <p:spTgt spid="35"/>
                                        </p:tgtEl>
                                      </p:cBhvr>
                                    </p:animEffect>
                                    <p:anim calcmode="lin" valueType="num">
                                      <p:cBhvr>
                                        <p:cTn id="158" dur="500"/>
                                        <p:tgtEl>
                                          <p:spTgt spid="35"/>
                                        </p:tgtEl>
                                        <p:attrNameLst>
                                          <p:attrName>ppt_x</p:attrName>
                                        </p:attrNameLst>
                                      </p:cBhvr>
                                      <p:tavLst>
                                        <p:tav tm="0">
                                          <p:val>
                                            <p:strVal val="ppt_x"/>
                                          </p:val>
                                        </p:tav>
                                        <p:tav tm="100000">
                                          <p:val>
                                            <p:strVal val="ppt_x"/>
                                          </p:val>
                                        </p:tav>
                                      </p:tavLst>
                                    </p:anim>
                                    <p:anim calcmode="lin" valueType="num">
                                      <p:cBhvr>
                                        <p:cTn id="159" dur="50" decel="100000"/>
                                        <p:tgtEl>
                                          <p:spTgt spid="35"/>
                                        </p:tgtEl>
                                        <p:attrNameLst>
                                          <p:attrName>ppt_y</p:attrName>
                                        </p:attrNameLst>
                                      </p:cBhvr>
                                      <p:tavLst>
                                        <p:tav tm="0">
                                          <p:val>
                                            <p:strVal val="ppt_y"/>
                                          </p:val>
                                        </p:tav>
                                        <p:tav tm="100000">
                                          <p:val>
                                            <p:strVal val="ppt_y-.03"/>
                                          </p:val>
                                        </p:tav>
                                      </p:tavLst>
                                    </p:anim>
                                    <p:anim calcmode="lin" valueType="num">
                                      <p:cBhvr>
                                        <p:cTn id="160" dur="450" accel="100000">
                                          <p:stCondLst>
                                            <p:cond delay="50"/>
                                          </p:stCondLst>
                                        </p:cTn>
                                        <p:tgtEl>
                                          <p:spTgt spid="35"/>
                                        </p:tgtEl>
                                        <p:attrNameLst>
                                          <p:attrName>ppt_y</p:attrName>
                                        </p:attrNameLst>
                                      </p:cBhvr>
                                      <p:tavLst>
                                        <p:tav tm="0">
                                          <p:val>
                                            <p:strVal val="ppt_y"/>
                                          </p:val>
                                        </p:tav>
                                        <p:tav tm="100000">
                                          <p:val>
                                            <p:strVal val="ppt_y+1"/>
                                          </p:val>
                                        </p:tav>
                                      </p:tavLst>
                                    </p:anim>
                                    <p:set>
                                      <p:cBhvr>
                                        <p:cTn id="16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62" restart="whenNotActive" fill="hold" evtFilter="cancelBubble" nodeType="interactiveSeq">
                <p:stCondLst>
                  <p:cond evt="onClick" delay="0">
                    <p:tgtEl>
                      <p:spTgt spid="22"/>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fill="hold" nodeType="clickEffect">
                                  <p:stCondLst>
                                    <p:cond delay="0"/>
                                  </p:stCondLst>
                                  <p:childTnLst>
                                    <p:animClr clrSpc="rgb" dir="cw">
                                      <p:cBhvr>
                                        <p:cTn id="166" dur="500" fill="hold"/>
                                        <p:tgtEl>
                                          <p:spTgt spid="22"/>
                                        </p:tgtEl>
                                        <p:attrNameLst>
                                          <p:attrName>fillcolor</p:attrName>
                                        </p:attrNameLst>
                                      </p:cBhvr>
                                      <p:to>
                                        <a:srgbClr val="C00000"/>
                                      </p:to>
                                    </p:animClr>
                                    <p:set>
                                      <p:cBhvr>
                                        <p:cTn id="167" dur="500" fill="hold"/>
                                        <p:tgtEl>
                                          <p:spTgt spid="22"/>
                                        </p:tgtEl>
                                        <p:attrNameLst>
                                          <p:attrName>fill.type</p:attrName>
                                        </p:attrNameLst>
                                      </p:cBhvr>
                                      <p:to>
                                        <p:strVal val="solid"/>
                                      </p:to>
                                    </p:set>
                                    <p:set>
                                      <p:cBhvr>
                                        <p:cTn id="168" dur="500" fill="hold"/>
                                        <p:tgtEl>
                                          <p:spTgt spid="22"/>
                                        </p:tgtEl>
                                        <p:attrNameLst>
                                          <p:attrName>fill.on</p:attrName>
                                        </p:attrNameLst>
                                      </p:cBhvr>
                                      <p:to>
                                        <p:strVal val="true"/>
                                      </p:to>
                                    </p:set>
                                  </p:childTnLst>
                                </p:cTn>
                              </p:par>
                            </p:childTnLst>
                          </p:cTn>
                        </p:par>
                        <p:par>
                          <p:cTn id="169" fill="hold">
                            <p:stCondLst>
                              <p:cond delay="500"/>
                            </p:stCondLst>
                            <p:childTnLst>
                              <p:par>
                                <p:cTn id="170" presetID="37" presetClass="entr" presetSubtype="0" fill="hold" grpId="0" nodeType="after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500"/>
                                        <p:tgtEl>
                                          <p:spTgt spid="36"/>
                                        </p:tgtEl>
                                      </p:cBhvr>
                                    </p:animEffect>
                                    <p:anim calcmode="lin" valueType="num">
                                      <p:cBhvr>
                                        <p:cTn id="173" dur="500" fill="hold"/>
                                        <p:tgtEl>
                                          <p:spTgt spid="36"/>
                                        </p:tgtEl>
                                        <p:attrNameLst>
                                          <p:attrName>ppt_x</p:attrName>
                                        </p:attrNameLst>
                                      </p:cBhvr>
                                      <p:tavLst>
                                        <p:tav tm="0">
                                          <p:val>
                                            <p:strVal val="#ppt_x"/>
                                          </p:val>
                                        </p:tav>
                                        <p:tav tm="100000">
                                          <p:val>
                                            <p:strVal val="#ppt_x"/>
                                          </p:val>
                                        </p:tav>
                                      </p:tavLst>
                                    </p:anim>
                                    <p:anim calcmode="lin" valueType="num">
                                      <p:cBhvr>
                                        <p:cTn id="174" dur="450" decel="100000" fill="hold"/>
                                        <p:tgtEl>
                                          <p:spTgt spid="36"/>
                                        </p:tgtEl>
                                        <p:attrNameLst>
                                          <p:attrName>ppt_y</p:attrName>
                                        </p:attrNameLst>
                                      </p:cBhvr>
                                      <p:tavLst>
                                        <p:tav tm="0">
                                          <p:val>
                                            <p:strVal val="#ppt_y+1"/>
                                          </p:val>
                                        </p:tav>
                                        <p:tav tm="100000">
                                          <p:val>
                                            <p:strVal val="#ppt_y-.03"/>
                                          </p:val>
                                        </p:tav>
                                      </p:tavLst>
                                    </p:anim>
                                    <p:anim calcmode="lin" valueType="num">
                                      <p:cBhvr>
                                        <p:cTn id="175"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22"/>
                  </p:tgtEl>
                </p:cond>
              </p:nextCondLst>
            </p:seq>
            <p:seq concurrent="1" nextAc="seek">
              <p:cTn id="176" restart="whenNotActive" fill="hold" evtFilter="cancelBubble" nodeType="interactiveSeq">
                <p:stCondLst>
                  <p:cond evt="onClick" delay="0">
                    <p:tgtEl>
                      <p:spTgt spid="36"/>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500"/>
                                        <p:tgtEl>
                                          <p:spTgt spid="36"/>
                                        </p:tgtEl>
                                      </p:cBhvr>
                                    </p:animEffect>
                                    <p:anim calcmode="lin" valueType="num">
                                      <p:cBhvr>
                                        <p:cTn id="181" dur="500"/>
                                        <p:tgtEl>
                                          <p:spTgt spid="36"/>
                                        </p:tgtEl>
                                        <p:attrNameLst>
                                          <p:attrName>ppt_x</p:attrName>
                                        </p:attrNameLst>
                                      </p:cBhvr>
                                      <p:tavLst>
                                        <p:tav tm="0">
                                          <p:val>
                                            <p:strVal val="ppt_x"/>
                                          </p:val>
                                        </p:tav>
                                        <p:tav tm="100000">
                                          <p:val>
                                            <p:strVal val="ppt_x"/>
                                          </p:val>
                                        </p:tav>
                                      </p:tavLst>
                                    </p:anim>
                                    <p:anim calcmode="lin" valueType="num">
                                      <p:cBhvr>
                                        <p:cTn id="182" dur="50" decel="100000"/>
                                        <p:tgtEl>
                                          <p:spTgt spid="36"/>
                                        </p:tgtEl>
                                        <p:attrNameLst>
                                          <p:attrName>ppt_y</p:attrName>
                                        </p:attrNameLst>
                                      </p:cBhvr>
                                      <p:tavLst>
                                        <p:tav tm="0">
                                          <p:val>
                                            <p:strVal val="ppt_y"/>
                                          </p:val>
                                        </p:tav>
                                        <p:tav tm="100000">
                                          <p:val>
                                            <p:strVal val="ppt_y-.03"/>
                                          </p:val>
                                        </p:tav>
                                      </p:tavLst>
                                    </p:anim>
                                    <p:anim calcmode="lin" valueType="num">
                                      <p:cBhvr>
                                        <p:cTn id="183" dur="450" accel="100000">
                                          <p:stCondLst>
                                            <p:cond delay="50"/>
                                          </p:stCondLst>
                                        </p:cTn>
                                        <p:tgtEl>
                                          <p:spTgt spid="36"/>
                                        </p:tgtEl>
                                        <p:attrNameLst>
                                          <p:attrName>ppt_y</p:attrName>
                                        </p:attrNameLst>
                                      </p:cBhvr>
                                      <p:tavLst>
                                        <p:tav tm="0">
                                          <p:val>
                                            <p:strVal val="ppt_y"/>
                                          </p:val>
                                        </p:tav>
                                        <p:tav tm="100000">
                                          <p:val>
                                            <p:strVal val="ppt_y+1"/>
                                          </p:val>
                                        </p:tav>
                                      </p:tavLst>
                                    </p:anim>
                                    <p:set>
                                      <p:cBhvr>
                                        <p:cTn id="18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28"/>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28"/>
                                        </p:tgtEl>
                                        <p:attrNameLst>
                                          <p:attrName>fillcolor</p:attrName>
                                        </p:attrNameLst>
                                      </p:cBhvr>
                                      <p:to>
                                        <a:srgbClr val="C00000"/>
                                      </p:to>
                                    </p:animClr>
                                    <p:set>
                                      <p:cBhvr>
                                        <p:cTn id="190" dur="500" fill="hold"/>
                                        <p:tgtEl>
                                          <p:spTgt spid="28"/>
                                        </p:tgtEl>
                                        <p:attrNameLst>
                                          <p:attrName>fill.type</p:attrName>
                                        </p:attrNameLst>
                                      </p:cBhvr>
                                      <p:to>
                                        <p:strVal val="solid"/>
                                      </p:to>
                                    </p:set>
                                    <p:set>
                                      <p:cBhvr>
                                        <p:cTn id="191" dur="500" fill="hold"/>
                                        <p:tgtEl>
                                          <p:spTgt spid="28"/>
                                        </p:tgtEl>
                                        <p:attrNameLst>
                                          <p:attrName>fill.on</p:attrName>
                                        </p:attrNameLst>
                                      </p:cBhvr>
                                      <p:to>
                                        <p:strVal val="true"/>
                                      </p:to>
                                    </p:set>
                                  </p:childTnLst>
                                </p:cTn>
                              </p:par>
                            </p:childTnLst>
                          </p:cTn>
                        </p:par>
                        <p:par>
                          <p:cTn id="192" fill="hold">
                            <p:stCondLst>
                              <p:cond delay="500"/>
                            </p:stCondLst>
                            <p:childTnLst>
                              <p:par>
                                <p:cTn id="193" presetID="37" presetClass="entr" presetSubtype="0" fill="hold" grpId="0" nodeType="after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500"/>
                                        <p:tgtEl>
                                          <p:spTgt spid="37"/>
                                        </p:tgtEl>
                                      </p:cBhvr>
                                    </p:animEffect>
                                    <p:anim calcmode="lin" valueType="num">
                                      <p:cBhvr>
                                        <p:cTn id="196" dur="500" fill="hold"/>
                                        <p:tgtEl>
                                          <p:spTgt spid="37"/>
                                        </p:tgtEl>
                                        <p:attrNameLst>
                                          <p:attrName>ppt_x</p:attrName>
                                        </p:attrNameLst>
                                      </p:cBhvr>
                                      <p:tavLst>
                                        <p:tav tm="0">
                                          <p:val>
                                            <p:strVal val="#ppt_x"/>
                                          </p:val>
                                        </p:tav>
                                        <p:tav tm="100000">
                                          <p:val>
                                            <p:strVal val="#ppt_x"/>
                                          </p:val>
                                        </p:tav>
                                      </p:tavLst>
                                    </p:anim>
                                    <p:anim calcmode="lin" valueType="num">
                                      <p:cBhvr>
                                        <p:cTn id="197" dur="450" decel="100000" fill="hold"/>
                                        <p:tgtEl>
                                          <p:spTgt spid="37"/>
                                        </p:tgtEl>
                                        <p:attrNameLst>
                                          <p:attrName>ppt_y</p:attrName>
                                        </p:attrNameLst>
                                      </p:cBhvr>
                                      <p:tavLst>
                                        <p:tav tm="0">
                                          <p:val>
                                            <p:strVal val="#ppt_y+1"/>
                                          </p:val>
                                        </p:tav>
                                        <p:tav tm="100000">
                                          <p:val>
                                            <p:strVal val="#ppt_y-.03"/>
                                          </p:val>
                                        </p:tav>
                                      </p:tavLst>
                                    </p:anim>
                                    <p:anim calcmode="lin" valueType="num">
                                      <p:cBhvr>
                                        <p:cTn id="198"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28"/>
                  </p:tgtEl>
                </p:cond>
              </p:nextCondLst>
            </p:seq>
            <p:seq concurrent="1" nextAc="seek">
              <p:cTn id="199" restart="whenNotActive" fill="hold" evtFilter="cancelBubble" nodeType="interactiveSeq">
                <p:stCondLst>
                  <p:cond evt="onClick" delay="0">
                    <p:tgtEl>
                      <p:spTgt spid="37"/>
                    </p:tgtEl>
                  </p:cond>
                </p:stCondLst>
                <p:endSync evt="end" delay="0">
                  <p:rtn val="all"/>
                </p:endSync>
                <p:childTnLst>
                  <p:par>
                    <p:cTn id="200" fill="hold">
                      <p:stCondLst>
                        <p:cond delay="0"/>
                      </p:stCondLst>
                      <p:childTnLst>
                        <p:par>
                          <p:cTn id="201" fill="hold">
                            <p:stCondLst>
                              <p:cond delay="0"/>
                            </p:stCondLst>
                            <p:childTnLst>
                              <p:par>
                                <p:cTn id="202" presetID="37" presetClass="exit" presetSubtype="0" fill="hold" grpId="1" nodeType="clickEffect">
                                  <p:stCondLst>
                                    <p:cond delay="0"/>
                                  </p:stCondLst>
                                  <p:childTnLst>
                                    <p:animEffect transition="out" filter="fade">
                                      <p:cBhvr>
                                        <p:cTn id="203" dur="500"/>
                                        <p:tgtEl>
                                          <p:spTgt spid="37"/>
                                        </p:tgtEl>
                                      </p:cBhvr>
                                    </p:animEffect>
                                    <p:anim calcmode="lin" valueType="num">
                                      <p:cBhvr>
                                        <p:cTn id="204" dur="500"/>
                                        <p:tgtEl>
                                          <p:spTgt spid="37"/>
                                        </p:tgtEl>
                                        <p:attrNameLst>
                                          <p:attrName>ppt_x</p:attrName>
                                        </p:attrNameLst>
                                      </p:cBhvr>
                                      <p:tavLst>
                                        <p:tav tm="0">
                                          <p:val>
                                            <p:strVal val="ppt_x"/>
                                          </p:val>
                                        </p:tav>
                                        <p:tav tm="100000">
                                          <p:val>
                                            <p:strVal val="ppt_x"/>
                                          </p:val>
                                        </p:tav>
                                      </p:tavLst>
                                    </p:anim>
                                    <p:anim calcmode="lin" valueType="num">
                                      <p:cBhvr>
                                        <p:cTn id="205" dur="50" decel="100000"/>
                                        <p:tgtEl>
                                          <p:spTgt spid="37"/>
                                        </p:tgtEl>
                                        <p:attrNameLst>
                                          <p:attrName>ppt_y</p:attrName>
                                        </p:attrNameLst>
                                      </p:cBhvr>
                                      <p:tavLst>
                                        <p:tav tm="0">
                                          <p:val>
                                            <p:strVal val="ppt_y"/>
                                          </p:val>
                                        </p:tav>
                                        <p:tav tm="100000">
                                          <p:val>
                                            <p:strVal val="ppt_y-.03"/>
                                          </p:val>
                                        </p:tav>
                                      </p:tavLst>
                                    </p:anim>
                                    <p:anim calcmode="lin" valueType="num">
                                      <p:cBhvr>
                                        <p:cTn id="206" dur="450" accel="100000">
                                          <p:stCondLst>
                                            <p:cond delay="50"/>
                                          </p:stCondLst>
                                        </p:cTn>
                                        <p:tgtEl>
                                          <p:spTgt spid="37"/>
                                        </p:tgtEl>
                                        <p:attrNameLst>
                                          <p:attrName>ppt_y</p:attrName>
                                        </p:attrNameLst>
                                      </p:cBhvr>
                                      <p:tavLst>
                                        <p:tav tm="0">
                                          <p:val>
                                            <p:strVal val="ppt_y"/>
                                          </p:val>
                                        </p:tav>
                                        <p:tav tm="100000">
                                          <p:val>
                                            <p:strVal val="ppt_y+1"/>
                                          </p:val>
                                        </p:tav>
                                      </p:tavLst>
                                    </p:anim>
                                    <p:set>
                                      <p:cBhvr>
                                        <p:cTn id="20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08" restart="whenNotActive" fill="hold" evtFilter="cancelBubble" nodeType="interactiveSeq">
                <p:stCondLst>
                  <p:cond evt="onClick" delay="0">
                    <p:tgtEl>
                      <p:spTgt spid="2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23"/>
                                        </p:tgtEl>
                                      </p:cBhvr>
                                    </p:animEffect>
                                    <p:set>
                                      <p:cBhvr>
                                        <p:cTn id="2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4" restart="whenNotActive" fill="hold" evtFilter="cancelBubble" nodeType="interactiveSeq">
                <p:stCondLst>
                  <p:cond evt="onClick" delay="0">
                    <p:tgtEl>
                      <p:spTgt spid="24"/>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0" restart="whenNotActive" fill="hold" evtFilter="cancelBubble" nodeType="interactiveSeq">
                <p:stCondLst>
                  <p:cond evt="onClick" delay="0">
                    <p:tgtEl>
                      <p:spTgt spid="2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nodeType="clickEffect">
                                  <p:stCondLst>
                                    <p:cond delay="0"/>
                                  </p:stCondLst>
                                  <p:childTnLst>
                                    <p:animEffect transition="out" filter="fade">
                                      <p:cBhvr>
                                        <p:cTn id="224" dur="500"/>
                                        <p:tgtEl>
                                          <p:spTgt spid="25"/>
                                        </p:tgtEl>
                                      </p:cBhvr>
                                    </p:animEffect>
                                    <p:set>
                                      <p:cBhvr>
                                        <p:cTn id="2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26" restart="whenNotActive" fill="hold" evtFilter="cancelBubble" nodeType="interactiveSeq">
                <p:stCondLst>
                  <p:cond evt="onClick" delay="0">
                    <p:tgtEl>
                      <p:spTgt spid="26"/>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500"/>
                                        <p:tgtEl>
                                          <p:spTgt spid="26"/>
                                        </p:tgtEl>
                                      </p:cBhvr>
                                    </p:animEffect>
                                    <p:set>
                                      <p:cBhvr>
                                        <p:cTn id="2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32" restart="whenNotActive" fill="hold" evtFilter="cancelBubble" nodeType="interactiveSeq">
                <p:stCondLst>
                  <p:cond evt="onClick" delay="0">
                    <p:tgtEl>
                      <p:spTgt spid="2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29"/>
                                        </p:tgtEl>
                                      </p:cBhvr>
                                    </p:animEffect>
                                    <p:set>
                                      <p:cBhvr>
                                        <p:cTn id="2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38" restart="whenNotActive" fill="hold" evtFilter="cancelBubble" nodeType="interactiveSeq">
                <p:stCondLst>
                  <p:cond evt="onClick" delay="0">
                    <p:tgtEl>
                      <p:spTgt spid="32"/>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nodeType="clickEffect">
                                  <p:stCondLst>
                                    <p:cond delay="0"/>
                                  </p:stCondLst>
                                  <p:childTnLst>
                                    <p:animEffect transition="out" filter="fade">
                                      <p:cBhvr>
                                        <p:cTn id="242" dur="500"/>
                                        <p:tgtEl>
                                          <p:spTgt spid="32"/>
                                        </p:tgtEl>
                                      </p:cBhvr>
                                    </p:animEffect>
                                    <p:set>
                                      <p:cBhvr>
                                        <p:cTn id="2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4" restart="whenNotActive" fill="hold" evtFilter="cancelBubble" nodeType="interactiveSeq">
                <p:stCondLst>
                  <p:cond evt="onClick" delay="0">
                    <p:tgtEl>
                      <p:spTgt spid="33"/>
                    </p:tgtEl>
                  </p:cond>
                </p:stCondLst>
                <p:endSync evt="end" delay="0">
                  <p:rtn val="all"/>
                </p:endSync>
                <p:childTnLst>
                  <p:par>
                    <p:cTn id="245" fill="hold">
                      <p:stCondLst>
                        <p:cond delay="0"/>
                      </p:stCondLst>
                      <p:childTnLst>
                        <p:par>
                          <p:cTn id="246" fill="hold">
                            <p:stCondLst>
                              <p:cond delay="0"/>
                            </p:stCondLst>
                            <p:childTnLst>
                              <p:par>
                                <p:cTn id="247" presetID="1" presetClass="emph" presetSubtype="2" fill="hold" nodeType="clickEffect">
                                  <p:stCondLst>
                                    <p:cond delay="0"/>
                                  </p:stCondLst>
                                  <p:childTnLst>
                                    <p:animClr clrSpc="rgb" dir="cw">
                                      <p:cBhvr>
                                        <p:cTn id="248" dur="500" fill="hold"/>
                                        <p:tgtEl>
                                          <p:spTgt spid="33"/>
                                        </p:tgtEl>
                                        <p:attrNameLst>
                                          <p:attrName>fillcolor</p:attrName>
                                        </p:attrNameLst>
                                      </p:cBhvr>
                                      <p:to>
                                        <a:srgbClr val="FFC000"/>
                                      </p:to>
                                    </p:animClr>
                                    <p:set>
                                      <p:cBhvr>
                                        <p:cTn id="249" dur="500" fill="hold"/>
                                        <p:tgtEl>
                                          <p:spTgt spid="33"/>
                                        </p:tgtEl>
                                        <p:attrNameLst>
                                          <p:attrName>fill.type</p:attrName>
                                        </p:attrNameLst>
                                      </p:cBhvr>
                                      <p:to>
                                        <p:strVal val="solid"/>
                                      </p:to>
                                    </p:set>
                                    <p:set>
                                      <p:cBhvr>
                                        <p:cTn id="250"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51" restart="whenNotActive" fill="hold" evtFilter="cancelBubble" nodeType="interactiveSeq">
                <p:stCondLst>
                  <p:cond evt="onClick" delay="0">
                    <p:tgtEl>
                      <p:spTgt spid="30"/>
                    </p:tgtEl>
                  </p:cond>
                </p:stCondLst>
                <p:endSync evt="end" delay="0">
                  <p:rtn val="all"/>
                </p:endSync>
                <p:childTnLst>
                  <p:par>
                    <p:cTn id="252" fill="hold">
                      <p:stCondLst>
                        <p:cond delay="0"/>
                      </p:stCondLst>
                      <p:childTnLst>
                        <p:par>
                          <p:cTn id="253" fill="hold">
                            <p:stCondLst>
                              <p:cond delay="0"/>
                            </p:stCondLst>
                            <p:childTnLst>
                              <p:par>
                                <p:cTn id="254" presetID="1" presetClass="emph" presetSubtype="2" fill="hold" nodeType="clickEffect">
                                  <p:stCondLst>
                                    <p:cond delay="0"/>
                                  </p:stCondLst>
                                  <p:childTnLst>
                                    <p:animClr clrSpc="rgb" dir="cw">
                                      <p:cBhvr>
                                        <p:cTn id="255" dur="500" fill="hold"/>
                                        <p:tgtEl>
                                          <p:spTgt spid="30"/>
                                        </p:tgtEl>
                                        <p:attrNameLst>
                                          <p:attrName>fillcolor</p:attrName>
                                        </p:attrNameLst>
                                      </p:cBhvr>
                                      <p:to>
                                        <a:srgbClr val="C00000"/>
                                      </p:to>
                                    </p:animClr>
                                    <p:set>
                                      <p:cBhvr>
                                        <p:cTn id="256" dur="500" fill="hold"/>
                                        <p:tgtEl>
                                          <p:spTgt spid="30"/>
                                        </p:tgtEl>
                                        <p:attrNameLst>
                                          <p:attrName>fill.type</p:attrName>
                                        </p:attrNameLst>
                                      </p:cBhvr>
                                      <p:to>
                                        <p:strVal val="solid"/>
                                      </p:to>
                                    </p:set>
                                    <p:set>
                                      <p:cBhvr>
                                        <p:cTn id="257" dur="500" fill="hold"/>
                                        <p:tgtEl>
                                          <p:spTgt spid="30"/>
                                        </p:tgtEl>
                                        <p:attrNameLst>
                                          <p:attrName>fill.on</p:attrName>
                                        </p:attrNameLst>
                                      </p:cBhvr>
                                      <p:to>
                                        <p:strVal val="true"/>
                                      </p:to>
                                    </p:set>
                                  </p:childTnLst>
                                </p:cTn>
                              </p:par>
                            </p:childTnLst>
                          </p:cTn>
                        </p:par>
                        <p:par>
                          <p:cTn id="258" fill="hold">
                            <p:stCondLst>
                              <p:cond delay="500"/>
                            </p:stCondLst>
                            <p:childTnLst>
                              <p:par>
                                <p:cTn id="259" presetID="37" presetClass="entr" presetSubtype="0" fill="hold" grpId="0" nodeType="afterEffect">
                                  <p:stCondLst>
                                    <p:cond delay="0"/>
                                  </p:stCondLst>
                                  <p:childTnLst>
                                    <p:set>
                                      <p:cBhvr>
                                        <p:cTn id="260" dur="1" fill="hold">
                                          <p:stCondLst>
                                            <p:cond delay="0"/>
                                          </p:stCondLst>
                                        </p:cTn>
                                        <p:tgtEl>
                                          <p:spTgt spid="38"/>
                                        </p:tgtEl>
                                        <p:attrNameLst>
                                          <p:attrName>style.visibility</p:attrName>
                                        </p:attrNameLst>
                                      </p:cBhvr>
                                      <p:to>
                                        <p:strVal val="visible"/>
                                      </p:to>
                                    </p:set>
                                    <p:animEffect transition="in" filter="fade">
                                      <p:cBhvr>
                                        <p:cTn id="261" dur="500"/>
                                        <p:tgtEl>
                                          <p:spTgt spid="38"/>
                                        </p:tgtEl>
                                      </p:cBhvr>
                                    </p:animEffect>
                                    <p:anim calcmode="lin" valueType="num">
                                      <p:cBhvr>
                                        <p:cTn id="262" dur="500" fill="hold"/>
                                        <p:tgtEl>
                                          <p:spTgt spid="38"/>
                                        </p:tgtEl>
                                        <p:attrNameLst>
                                          <p:attrName>ppt_x</p:attrName>
                                        </p:attrNameLst>
                                      </p:cBhvr>
                                      <p:tavLst>
                                        <p:tav tm="0">
                                          <p:val>
                                            <p:strVal val="#ppt_x"/>
                                          </p:val>
                                        </p:tav>
                                        <p:tav tm="100000">
                                          <p:val>
                                            <p:strVal val="#ppt_x"/>
                                          </p:val>
                                        </p:tav>
                                      </p:tavLst>
                                    </p:anim>
                                    <p:anim calcmode="lin" valueType="num">
                                      <p:cBhvr>
                                        <p:cTn id="263" dur="450" decel="100000" fill="hold"/>
                                        <p:tgtEl>
                                          <p:spTgt spid="38"/>
                                        </p:tgtEl>
                                        <p:attrNameLst>
                                          <p:attrName>ppt_y</p:attrName>
                                        </p:attrNameLst>
                                      </p:cBhvr>
                                      <p:tavLst>
                                        <p:tav tm="0">
                                          <p:val>
                                            <p:strVal val="#ppt_y+1"/>
                                          </p:val>
                                        </p:tav>
                                        <p:tav tm="100000">
                                          <p:val>
                                            <p:strVal val="#ppt_y-.03"/>
                                          </p:val>
                                        </p:tav>
                                      </p:tavLst>
                                    </p:anim>
                                    <p:anim calcmode="lin" valueType="num">
                                      <p:cBhvr>
                                        <p:cTn id="264"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30"/>
                  </p:tgtEl>
                </p:cond>
              </p:nextCondLst>
            </p:seq>
            <p:seq concurrent="1" nextAc="seek">
              <p:cTn id="265" restart="whenNotActive" fill="hold" evtFilter="cancelBubble" nodeType="interactiveSeq">
                <p:stCondLst>
                  <p:cond evt="onClick" delay="0">
                    <p:tgtEl>
                      <p:spTgt spid="38"/>
                    </p:tgtEl>
                  </p:cond>
                </p:stCondLst>
                <p:endSync evt="end" delay="0">
                  <p:rtn val="all"/>
                </p:endSync>
                <p:childTnLst>
                  <p:par>
                    <p:cTn id="266" fill="hold">
                      <p:stCondLst>
                        <p:cond delay="0"/>
                      </p:stCondLst>
                      <p:childTnLst>
                        <p:par>
                          <p:cTn id="267" fill="hold">
                            <p:stCondLst>
                              <p:cond delay="0"/>
                            </p:stCondLst>
                            <p:childTnLst>
                              <p:par>
                                <p:cTn id="268" presetID="10" presetClass="exit" presetSubtype="0" fill="hold" grpId="1" nodeType="clickEffect">
                                  <p:stCondLst>
                                    <p:cond delay="0"/>
                                  </p:stCondLst>
                                  <p:childTnLst>
                                    <p:animEffect transition="out" filter="fade">
                                      <p:cBhvr>
                                        <p:cTn id="269" dur="500"/>
                                        <p:tgtEl>
                                          <p:spTgt spid="38"/>
                                        </p:tgtEl>
                                      </p:cBhvr>
                                    </p:animEffect>
                                    <p:set>
                                      <p:cBhvr>
                                        <p:cTn id="27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71" restart="whenNotActive" fill="hold" evtFilter="cancelBubble" nodeType="interactiveSeq">
                <p:stCondLst>
                  <p:cond evt="onClick" delay="0">
                    <p:tgtEl>
                      <p:spTgt spid="40"/>
                    </p:tgtEl>
                  </p:cond>
                </p:stCondLst>
                <p:endSync evt="end" delay="0">
                  <p:rtn val="all"/>
                </p:endSync>
                <p:childTnLst>
                  <p:par>
                    <p:cTn id="272" fill="hold">
                      <p:stCondLst>
                        <p:cond delay="0"/>
                      </p:stCondLst>
                      <p:childTnLst>
                        <p:par>
                          <p:cTn id="273" fill="hold">
                            <p:stCondLst>
                              <p:cond delay="0"/>
                            </p:stCondLst>
                            <p:childTnLst>
                              <p:par>
                                <p:cTn id="274" presetID="1" presetClass="emph" presetSubtype="2" fill="hold" nodeType="clickEffect">
                                  <p:stCondLst>
                                    <p:cond delay="0"/>
                                  </p:stCondLst>
                                  <p:childTnLst>
                                    <p:animClr clrSpc="rgb" dir="cw">
                                      <p:cBhvr>
                                        <p:cTn id="275" dur="500" fill="hold"/>
                                        <p:tgtEl>
                                          <p:spTgt spid="40"/>
                                        </p:tgtEl>
                                        <p:attrNameLst>
                                          <p:attrName>fillcolor</p:attrName>
                                        </p:attrNameLst>
                                      </p:cBhvr>
                                      <p:to>
                                        <a:srgbClr val="C00000"/>
                                      </p:to>
                                    </p:animClr>
                                    <p:set>
                                      <p:cBhvr>
                                        <p:cTn id="276" dur="500" fill="hold"/>
                                        <p:tgtEl>
                                          <p:spTgt spid="40"/>
                                        </p:tgtEl>
                                        <p:attrNameLst>
                                          <p:attrName>fill.type</p:attrName>
                                        </p:attrNameLst>
                                      </p:cBhvr>
                                      <p:to>
                                        <p:strVal val="solid"/>
                                      </p:to>
                                    </p:set>
                                    <p:set>
                                      <p:cBhvr>
                                        <p:cTn id="277"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278" restart="whenNotActive" fill="hold" evtFilter="cancelBubble" nodeType="interactiveSeq">
                <p:stCondLst>
                  <p:cond evt="onClick" delay="0">
                    <p:tgtEl>
                      <p:spTgt spid="41"/>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nodeType="clickEffect">
                                  <p:stCondLst>
                                    <p:cond delay="0"/>
                                  </p:stCondLst>
                                  <p:childTnLst>
                                    <p:animEffect transition="out" filter="fade">
                                      <p:cBhvr>
                                        <p:cTn id="282" dur="500"/>
                                        <p:tgtEl>
                                          <p:spTgt spid="41"/>
                                        </p:tgtEl>
                                      </p:cBhvr>
                                    </p:animEffect>
                                    <p:set>
                                      <p:cBhvr>
                                        <p:cTn id="28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84" restart="whenNotActive" fill="hold" evtFilter="cancelBubble" nodeType="interactiveSeq">
                <p:stCondLst>
                  <p:cond evt="onClick" delay="0">
                    <p:tgtEl>
                      <p:spTgt spid="42"/>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1" nodeType="clickEffect">
                                  <p:stCondLst>
                                    <p:cond delay="0"/>
                                  </p:stCondLst>
                                  <p:childTnLst>
                                    <p:animEffect transition="out" filter="fade">
                                      <p:cBhvr>
                                        <p:cTn id="288" dur="500"/>
                                        <p:tgtEl>
                                          <p:spTgt spid="42"/>
                                        </p:tgtEl>
                                      </p:cBhvr>
                                    </p:animEffect>
                                    <p:set>
                                      <p:cBhvr>
                                        <p:cTn id="28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90" restart="whenNotActive" fill="hold" evtFilter="cancelBubble" nodeType="interactiveSeq">
                <p:stCondLst>
                  <p:cond evt="onClick" delay="0">
                    <p:tgtEl>
                      <p:spTgt spid="44"/>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44"/>
                                        </p:tgtEl>
                                        <p:attrNameLst>
                                          <p:attrName>fillcolor</p:attrName>
                                        </p:attrNameLst>
                                      </p:cBhvr>
                                      <p:to>
                                        <a:srgbClr val="C00000"/>
                                      </p:to>
                                    </p:animClr>
                                    <p:set>
                                      <p:cBhvr>
                                        <p:cTn id="295" dur="500" fill="hold"/>
                                        <p:tgtEl>
                                          <p:spTgt spid="44"/>
                                        </p:tgtEl>
                                        <p:attrNameLst>
                                          <p:attrName>fill.type</p:attrName>
                                        </p:attrNameLst>
                                      </p:cBhvr>
                                      <p:to>
                                        <p:strVal val="solid"/>
                                      </p:to>
                                    </p:set>
                                    <p:set>
                                      <p:cBhvr>
                                        <p:cTn id="296"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297" restart="whenNotActive" fill="hold" evtFilter="cancelBubble" nodeType="interactiveSeq">
                <p:stCondLst>
                  <p:cond evt="onClick" delay="0">
                    <p:tgtEl>
                      <p:spTgt spid="45"/>
                    </p:tgtEl>
                  </p:cond>
                </p:stCondLst>
                <p:endSync evt="end" delay="0">
                  <p:rtn val="all"/>
                </p:endSync>
                <p:childTnLst>
                  <p:par>
                    <p:cTn id="298" fill="hold">
                      <p:stCondLst>
                        <p:cond delay="0"/>
                      </p:stCondLst>
                      <p:childTnLst>
                        <p:par>
                          <p:cTn id="299" fill="hold">
                            <p:stCondLst>
                              <p:cond delay="0"/>
                            </p:stCondLst>
                            <p:childTnLst>
                              <p:par>
                                <p:cTn id="300" presetID="10" presetClass="exit" presetSubtype="0" fill="hold" nodeType="clickEffect">
                                  <p:stCondLst>
                                    <p:cond delay="0"/>
                                  </p:stCondLst>
                                  <p:childTnLst>
                                    <p:animEffect transition="out" filter="fade">
                                      <p:cBhvr>
                                        <p:cTn id="301" dur="500"/>
                                        <p:tgtEl>
                                          <p:spTgt spid="45"/>
                                        </p:tgtEl>
                                      </p:cBhvr>
                                    </p:animEffect>
                                    <p:set>
                                      <p:cBhvr>
                                        <p:cTn id="30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03" restart="whenNotActive" fill="hold" evtFilter="cancelBubble" nodeType="interactiveSeq">
                <p:stCondLst>
                  <p:cond evt="onClick" delay="0">
                    <p:tgtEl>
                      <p:spTgt spid="46"/>
                    </p:tgtEl>
                  </p:cond>
                </p:stCondLst>
                <p:endSync evt="end" delay="0">
                  <p:rtn val="all"/>
                </p:endSync>
                <p:childTnLst>
                  <p:par>
                    <p:cTn id="304" fill="hold">
                      <p:stCondLst>
                        <p:cond delay="0"/>
                      </p:stCondLst>
                      <p:childTnLst>
                        <p:par>
                          <p:cTn id="305" fill="hold">
                            <p:stCondLst>
                              <p:cond delay="0"/>
                            </p:stCondLst>
                            <p:childTnLst>
                              <p:par>
                                <p:cTn id="306" presetID="10" presetClass="exit" presetSubtype="0" fill="hold" grpId="1" nodeType="clickEffect">
                                  <p:stCondLst>
                                    <p:cond delay="0"/>
                                  </p:stCondLst>
                                  <p:childTnLst>
                                    <p:animEffect transition="out" filter="fade">
                                      <p:cBhvr>
                                        <p:cTn id="307" dur="500"/>
                                        <p:tgtEl>
                                          <p:spTgt spid="46"/>
                                        </p:tgtEl>
                                      </p:cBhvr>
                                    </p:animEffect>
                                    <p:set>
                                      <p:cBhvr>
                                        <p:cTn id="30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8" grpId="0" animBg="1"/>
      <p:bldP spid="19" grpId="0" animBg="1"/>
      <p:bldP spid="19" grpId="1" animBg="1"/>
      <p:bldP spid="20" grpId="0" animBg="1"/>
      <p:bldP spid="21" grpId="0" animBg="1"/>
      <p:bldP spid="22" grpId="0" animBg="1"/>
      <p:bldP spid="28" grpId="0" animBg="1"/>
      <p:bldP spid="30" grpId="0" animBg="1"/>
      <p:bldP spid="33" grpId="0"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0" grpId="0" animBg="1"/>
      <p:bldP spid="42" grpId="0" animBg="1"/>
      <p:bldP spid="42" grpId="1" animBg="1"/>
      <p:bldP spid="44" grpId="0" animBg="1"/>
      <p:bldP spid="46" grpId="0" animBg="1"/>
      <p:bldP spid="4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sp>
        <p:nvSpPr>
          <p:cNvPr id="17" name="Rounded Rectangular Callout 16"/>
          <p:cNvSpPr/>
          <p:nvPr/>
        </p:nvSpPr>
        <p:spPr>
          <a:xfrm>
            <a:off x="7010400" y="4110382"/>
            <a:ext cx="4267200" cy="2075550"/>
          </a:xfrm>
          <a:prstGeom prst="wedgeRoundRectCallout">
            <a:avLst>
              <a:gd name="adj1" fmla="val 3527"/>
              <a:gd name="adj2" fmla="val 42667"/>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anose="020B0604020202020204" pitchFamily="34" charset="0"/>
                <a:cs typeface="Arial" panose="020B0604020202020204" pitchFamily="34" charset="0"/>
              </a:rPr>
              <a:t>Kết luận</a:t>
            </a:r>
            <a:endParaRPr lang="en-US" sz="4800" b="1" dirty="0">
              <a:solidFill>
                <a:schemeClr val="bg1"/>
              </a:solidFill>
              <a:latin typeface="Arial" panose="020B0604020202020204" pitchFamily="34" charset="0"/>
              <a:cs typeface="Arial" panose="020B0604020202020204" pitchFamily="34" charset="0"/>
            </a:endParaRPr>
          </a:p>
        </p:txBody>
      </p:sp>
      <p:sp>
        <p:nvSpPr>
          <p:cNvPr id="20" name="Rounded Rectangular Callout 19"/>
          <p:cNvSpPr/>
          <p:nvPr/>
        </p:nvSpPr>
        <p:spPr>
          <a:xfrm>
            <a:off x="685800" y="952500"/>
            <a:ext cx="5867400" cy="2971800"/>
          </a:xfrm>
          <a:prstGeom prst="wedgeRoundRectCallout">
            <a:avLst>
              <a:gd name="adj1" fmla="val 3527"/>
              <a:gd name="adj2" fmla="val 42667"/>
              <a:gd name="adj3" fmla="val 16667"/>
            </a:avLst>
          </a:prstGeom>
          <a:solidFill>
            <a:srgbClr val="88A9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Nitrogen là thành phần dinh dưỡng chính của thực vật.</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ular Callout 20"/>
          <p:cNvSpPr/>
          <p:nvPr/>
        </p:nvSpPr>
        <p:spPr>
          <a:xfrm>
            <a:off x="11734800" y="952500"/>
            <a:ext cx="5867400" cy="2971800"/>
          </a:xfrm>
          <a:prstGeom prst="wedgeRoundRectCallout">
            <a:avLst>
              <a:gd name="adj1" fmla="val 3527"/>
              <a:gd name="adj2" fmla="val 42667"/>
              <a:gd name="adj3" fmla="val 16667"/>
            </a:avLst>
          </a:prstGeom>
          <a:solidFill>
            <a:srgbClr val="88A9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N</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lỏng được dùng để bảo quản máu và các mẫu sinh học khác.</a:t>
            </a:r>
            <a:endParaRPr lang="en-US" sz="3600" b="1" dirty="0">
              <a:solidFill>
                <a:schemeClr val="tx1"/>
              </a:solidFill>
              <a:latin typeface="Arial" panose="020B0604020202020204" pitchFamily="34" charset="0"/>
              <a:cs typeface="Arial" panose="020B0604020202020204" pitchFamily="34" charset="0"/>
            </a:endParaRPr>
          </a:p>
        </p:txBody>
      </p:sp>
      <p:sp>
        <p:nvSpPr>
          <p:cNvPr id="22" name="Rounded Rectangular Callout 21"/>
          <p:cNvSpPr/>
          <p:nvPr/>
        </p:nvSpPr>
        <p:spPr>
          <a:xfrm>
            <a:off x="685800" y="6457050"/>
            <a:ext cx="5867400" cy="2971800"/>
          </a:xfrm>
          <a:prstGeom prst="wedgeRoundRectCallout">
            <a:avLst>
              <a:gd name="adj1" fmla="val 3527"/>
              <a:gd name="adj2" fmla="val 42667"/>
              <a:gd name="adj3" fmla="val 16667"/>
            </a:avLst>
          </a:prstGeom>
          <a:solidFill>
            <a:srgbClr val="88A9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Trong công nghiệp: tổng </a:t>
            </a:r>
            <a:r>
              <a:rPr lang="fr-FR" sz="3600">
                <a:solidFill>
                  <a:schemeClr val="tx1"/>
                </a:solidFill>
                <a:latin typeface="Arial" panose="020B0604020202020204" pitchFamily="34" charset="0"/>
                <a:cs typeface="Arial" panose="020B0604020202020204" pitchFamily="34" charset="0"/>
              </a:rPr>
              <a:t>hợp </a:t>
            </a:r>
            <a:r>
              <a:rPr lang="fr-FR" sz="3600" smtClean="0">
                <a:solidFill>
                  <a:schemeClr val="tx1"/>
                </a:solidFill>
                <a:latin typeface="Arial" panose="020B0604020202020204" pitchFamily="34" charset="0"/>
                <a:cs typeface="Arial" panose="020B0604020202020204" pitchFamily="34" charset="0"/>
              </a:rPr>
              <a:t>ammonia </a:t>
            </a:r>
            <a:r>
              <a:rPr lang="fr-FR" sz="3600">
                <a:solidFill>
                  <a:schemeClr val="tx1"/>
                </a:solidFill>
                <a:latin typeface="Arial" panose="020B0604020202020204" pitchFamily="34" charset="0"/>
                <a:cs typeface="Arial" panose="020B0604020202020204" pitchFamily="34" charset="0"/>
              </a:rPr>
              <a:t>để điều chế phân đạm, nitricacid, …</a:t>
            </a:r>
            <a:endParaRPr lang="en-US" sz="3600">
              <a:solidFill>
                <a:schemeClr val="tx1"/>
              </a:solidFill>
              <a:latin typeface="Arial" panose="020B0604020202020204" pitchFamily="34" charset="0"/>
              <a:cs typeface="Arial" panose="020B0604020202020204" pitchFamily="34" charset="0"/>
            </a:endParaRPr>
          </a:p>
        </p:txBody>
      </p:sp>
      <p:sp>
        <p:nvSpPr>
          <p:cNvPr id="23" name="Rounded Rectangular Callout 22"/>
          <p:cNvSpPr/>
          <p:nvPr/>
        </p:nvSpPr>
        <p:spPr>
          <a:xfrm>
            <a:off x="11734800" y="6457050"/>
            <a:ext cx="5867400" cy="2971800"/>
          </a:xfrm>
          <a:prstGeom prst="wedgeRoundRectCallout">
            <a:avLst>
              <a:gd name="adj1" fmla="val 3527"/>
              <a:gd name="adj2" fmla="val 42667"/>
              <a:gd name="adj3" fmla="val 16667"/>
            </a:avLst>
          </a:prstGeom>
          <a:solidFill>
            <a:srgbClr val="88A9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Được dùng làm môi trường trơ trong nhiều ngành công nghiệp.</a:t>
            </a:r>
            <a:endParaRPr lang="en-US" sz="3600">
              <a:solidFill>
                <a:schemeClr val="tx1"/>
              </a:solidFill>
              <a:latin typeface="Arial" panose="020B0604020202020204" pitchFamily="34" charset="0"/>
              <a:cs typeface="Arial" panose="020B0604020202020204" pitchFamily="34" charset="0"/>
            </a:endParaRPr>
          </a:p>
        </p:txBody>
      </p:sp>
      <p:pic>
        <p:nvPicPr>
          <p:cNvPr id="24"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4630553" y="4783994"/>
            <a:ext cx="1922647" cy="1258460"/>
          </a:xfrm>
          <a:prstGeom prst="rect">
            <a:avLst/>
          </a:prstGeom>
        </p:spPr>
      </p:pic>
      <p:pic>
        <p:nvPicPr>
          <p:cNvPr id="25"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3374304">
            <a:off x="7335036" y="2538499"/>
            <a:ext cx="1922647" cy="1258460"/>
          </a:xfrm>
          <a:prstGeom prst="rect">
            <a:avLst/>
          </a:prstGeom>
        </p:spPr>
      </p:pic>
      <p:pic>
        <p:nvPicPr>
          <p:cNvPr id="26"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13922135">
            <a:off x="9000217" y="6674117"/>
            <a:ext cx="1922647" cy="1258460"/>
          </a:xfrm>
          <a:prstGeom prst="rect">
            <a:avLst/>
          </a:prstGeom>
        </p:spPr>
      </p:pic>
      <p:pic>
        <p:nvPicPr>
          <p:cNvPr id="27"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rot="10800000">
            <a:off x="11734800" y="4192864"/>
            <a:ext cx="1922647" cy="12584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1752600" y="3440988"/>
            <a:ext cx="8143344" cy="3405023"/>
            <a:chOff x="0" y="0"/>
            <a:chExt cx="10857788" cy="4540031"/>
          </a:xfrm>
        </p:grpSpPr>
        <p:grpSp>
          <p:nvGrpSpPr>
            <p:cNvPr id="8" name="Group 8"/>
            <p:cNvGrpSpPr/>
            <p:nvPr/>
          </p:nvGrpSpPr>
          <p:grpSpPr>
            <a:xfrm>
              <a:off x="0" y="0"/>
              <a:ext cx="10857788" cy="4540031"/>
              <a:chOff x="0" y="0"/>
              <a:chExt cx="2875191" cy="1202220"/>
            </a:xfrm>
          </p:grpSpPr>
          <p:sp>
            <p:nvSpPr>
              <p:cNvPr id="9" name="Freeform 9"/>
              <p:cNvSpPr/>
              <p:nvPr/>
            </p:nvSpPr>
            <p:spPr>
              <a:xfrm>
                <a:off x="31750" y="31750"/>
                <a:ext cx="2793600" cy="111362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2875191" cy="1202220"/>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575117" y="1449277"/>
              <a:ext cx="9707552" cy="1641475"/>
            </a:xfrm>
            <a:prstGeom prst="rect">
              <a:avLst/>
            </a:prstGeom>
          </p:spPr>
          <p:txBody>
            <a:bodyPr wrap="square" lIns="0" tIns="0" rIns="0" bIns="0" rtlCol="0" anchor="ctr">
              <a:spAutoFit/>
            </a:bodyPr>
            <a:lstStyle/>
            <a:p>
              <a:pPr algn="ctr"/>
              <a:r>
                <a:rPr lang="en-US" sz="8000" b="1" smtClean="0">
                  <a:solidFill>
                    <a:srgbClr val="023276"/>
                  </a:solidFill>
                  <a:latin typeface="Arial" panose="020B0604020202020204" pitchFamily="34" charset="0"/>
                  <a:cs typeface="Arial" panose="020B0604020202020204" pitchFamily="34" charset="0"/>
                </a:rPr>
                <a:t>LUYỆN TẬP</a:t>
              </a:r>
              <a:endParaRPr lang="en-US" sz="8000" b="1" dirty="0">
                <a:solidFill>
                  <a:srgbClr val="02327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2726869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1. </a:t>
            </a:r>
            <a:r>
              <a:rPr lang="fr-FR" sz="4000">
                <a:solidFill>
                  <a:schemeClr val="tx1"/>
                </a:solidFill>
                <a:latin typeface="Arial" panose="020B0604020202020204" pitchFamily="34" charset="0"/>
                <a:cs typeface="Arial" panose="020B0604020202020204" pitchFamily="34" charset="0"/>
              </a:rPr>
              <a:t>Cấu hình electron lớp ngoài cùng của nguyên tố </a:t>
            </a:r>
            <a:r>
              <a:rPr lang="fr-FR" sz="4000">
                <a:solidFill>
                  <a:schemeClr val="tx1"/>
                </a:solidFill>
                <a:latin typeface="Arial" panose="020B0604020202020204" pitchFamily="34" charset="0"/>
                <a:cs typeface="Arial" panose="020B0604020202020204" pitchFamily="34" charset="0"/>
              </a:rPr>
              <a:t>nitrogen </a:t>
            </a:r>
            <a:r>
              <a:rPr lang="fr-FR" sz="4000" smtClean="0">
                <a:solidFill>
                  <a:schemeClr val="tx1"/>
                </a:solidFill>
                <a:latin typeface="Arial" panose="020B0604020202020204" pitchFamily="34" charset="0"/>
                <a:cs typeface="Arial" panose="020B0604020202020204" pitchFamily="34" charset="0"/>
              </a:rPr>
              <a:t>là:</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2s</a:t>
            </a:r>
            <a:r>
              <a:rPr lang="fr-FR" sz="4000" baseline="30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2p</a:t>
            </a:r>
            <a:r>
              <a:rPr lang="fr-FR" sz="4000" baseline="30000">
                <a:solidFill>
                  <a:schemeClr val="tx1"/>
                </a:solidFill>
                <a:latin typeface="Arial" panose="020B0604020202020204" pitchFamily="34" charset="0"/>
                <a:cs typeface="Arial" panose="020B0604020202020204" pitchFamily="34" charset="0"/>
              </a:rPr>
              <a:t>5</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2s</a:t>
            </a:r>
            <a:r>
              <a:rPr lang="fr-FR" sz="4000" baseline="30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2p</a:t>
            </a:r>
            <a:r>
              <a:rPr lang="fr-FR" sz="4000" baseline="30000">
                <a:solidFill>
                  <a:schemeClr val="tx1"/>
                </a:solidFill>
                <a:latin typeface="Arial" panose="020B0604020202020204" pitchFamily="34" charset="0"/>
                <a:cs typeface="Arial" panose="020B0604020202020204" pitchFamily="34" charset="0"/>
              </a:rPr>
              <a:t>3</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2s</a:t>
            </a:r>
            <a:r>
              <a:rPr lang="fr-FR" sz="4000" baseline="30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2p</a:t>
            </a:r>
            <a:r>
              <a:rPr lang="fr-FR" sz="4000" baseline="30000">
                <a:solidFill>
                  <a:schemeClr val="tx1"/>
                </a:solidFill>
                <a:latin typeface="Arial" panose="020B0604020202020204" pitchFamily="34" charset="0"/>
                <a:cs typeface="Arial" panose="020B0604020202020204" pitchFamily="34" charset="0"/>
              </a:rPr>
              <a:t>2</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2s</a:t>
            </a:r>
            <a:r>
              <a:rPr lang="fr-FR" sz="4000" baseline="30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2p</a:t>
            </a:r>
            <a:r>
              <a:rPr lang="fr-FR" sz="4000" baseline="30000">
                <a:solidFill>
                  <a:schemeClr val="tx1"/>
                </a:solidFill>
                <a:latin typeface="Arial" panose="020B0604020202020204" pitchFamily="34" charset="0"/>
                <a:cs typeface="Arial" panose="020B0604020202020204" pitchFamily="34" charset="0"/>
              </a:rPr>
              <a:t>4</a:t>
            </a: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9461318" y="4053541"/>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a:solidFill>
                  <a:schemeClr val="tx1"/>
                </a:solidFill>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2s</a:t>
            </a:r>
            <a:r>
              <a:rPr lang="fr-FR" sz="4000" baseline="30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2p</a:t>
            </a:r>
            <a:r>
              <a:rPr lang="fr-FR" sz="4000" baseline="30000">
                <a:solidFill>
                  <a:schemeClr val="tx1"/>
                </a:solidFill>
                <a:latin typeface="Arial" panose="020B0604020202020204" pitchFamily="34" charset="0"/>
                <a:cs typeface="Arial" panose="020B0604020202020204" pitchFamily="34" charset="0"/>
              </a:rPr>
              <a:t>3</a:t>
            </a:r>
            <a:endParaRPr lang="vi-VN"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4015899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2. </a:t>
            </a:r>
            <a:r>
              <a:rPr lang="fr-FR" sz="4000">
                <a:solidFill>
                  <a:schemeClr val="tx1"/>
                </a:solidFill>
                <a:latin typeface="Arial" panose="020B0604020202020204" pitchFamily="34" charset="0"/>
                <a:cs typeface="Arial" panose="020B0604020202020204" pitchFamily="34" charset="0"/>
              </a:rPr>
              <a:t>Trong hợp chất nitrogen có các mức oxi hóa nào sau đây?</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-3, +3, +5</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smtClean="0">
                <a:solidFill>
                  <a:schemeClr val="tx1"/>
                </a:solidFill>
                <a:latin typeface="Arial" panose="020B0604020202020204" pitchFamily="34" charset="0"/>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-3, 0, +3, +5</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-3, +1, +2, +3, +4, +5</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-3, 0, +1, +2, +3, +4, +5</a:t>
            </a: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261589" y="7059200"/>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-3, +1, +2, +3, +4, +5</a:t>
            </a:r>
            <a:endParaRPr lang="vi-VN"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311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3. </a:t>
            </a:r>
            <a:r>
              <a:rPr lang="fr-FR" sz="4000">
                <a:solidFill>
                  <a:schemeClr val="tx1"/>
                </a:solidFill>
                <a:latin typeface="Arial" panose="020B0604020202020204" pitchFamily="34" charset="0"/>
                <a:cs typeface="Arial" panose="020B0604020202020204" pitchFamily="34" charset="0"/>
              </a:rPr>
              <a:t>Ở nhiệt độ thường, nitrogen khá trơ về </a:t>
            </a:r>
            <a:r>
              <a:rPr lang="fr-FR" sz="4000">
                <a:solidFill>
                  <a:schemeClr val="tx1"/>
                </a:solidFill>
                <a:latin typeface="Arial" panose="020B0604020202020204" pitchFamily="34" charset="0"/>
                <a:cs typeface="Arial" panose="020B0604020202020204" pitchFamily="34" charset="0"/>
              </a:rPr>
              <a:t>mặt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hoạt </a:t>
            </a:r>
            <a:r>
              <a:rPr lang="fr-FR" sz="4000">
                <a:solidFill>
                  <a:schemeClr val="tx1"/>
                </a:solidFill>
                <a:latin typeface="Arial" panose="020B0604020202020204" pitchFamily="34" charset="0"/>
                <a:cs typeface="Arial" panose="020B0604020202020204" pitchFamily="34" charset="0"/>
              </a:rPr>
              <a:t>động hóa học </a:t>
            </a:r>
            <a:r>
              <a:rPr lang="fr-FR" sz="4000">
                <a:solidFill>
                  <a:schemeClr val="tx1"/>
                </a:solidFill>
                <a:latin typeface="Arial" panose="020B0604020202020204" pitchFamily="34" charset="0"/>
                <a:cs typeface="Arial" panose="020B0604020202020204" pitchFamily="34" charset="0"/>
              </a:rPr>
              <a:t>là </a:t>
            </a:r>
            <a:r>
              <a:rPr lang="fr-FR" sz="4000" smtClean="0">
                <a:solidFill>
                  <a:schemeClr val="tx1"/>
                </a:solidFill>
                <a:latin typeface="Arial" panose="020B0604020202020204" pitchFamily="34" charset="0"/>
                <a:cs typeface="Arial" panose="020B0604020202020204" pitchFamily="34" charset="0"/>
              </a:rPr>
              <a:t>do</a:t>
            </a:r>
            <a:r>
              <a:rPr lang="fr-FR" sz="400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A. </a:t>
            </a:r>
            <a:r>
              <a:rPr lang="fr-FR" sz="4000" smtClean="0">
                <a:solidFill>
                  <a:schemeClr val="tx1"/>
                </a:solidFill>
                <a:latin typeface="Arial" panose="020B0604020202020204" pitchFamily="34" charset="0"/>
                <a:cs typeface="Arial" panose="020B0604020202020204" pitchFamily="34" charset="0"/>
              </a:rPr>
              <a:t>nitrogen </a:t>
            </a:r>
            <a:r>
              <a:rPr lang="fr-FR" sz="4000">
                <a:solidFill>
                  <a:schemeClr val="tx1"/>
                </a:solidFill>
                <a:latin typeface="Arial" panose="020B0604020202020204" pitchFamily="34" charset="0"/>
                <a:cs typeface="Arial" panose="020B0604020202020204" pitchFamily="34" charset="0"/>
              </a:rPr>
              <a:t>có bán </a:t>
            </a:r>
            <a:r>
              <a:rPr lang="fr-FR" sz="4000">
                <a:solidFill>
                  <a:schemeClr val="tx1"/>
                </a:solidFill>
                <a:latin typeface="Arial" panose="020B0604020202020204" pitchFamily="34" charset="0"/>
                <a:cs typeface="Arial" panose="020B0604020202020204" pitchFamily="34" charset="0"/>
              </a:rPr>
              <a:t>kính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nguyên </a:t>
            </a:r>
            <a:r>
              <a:rPr lang="fr-FR" sz="4000">
                <a:solidFill>
                  <a:schemeClr val="tx1"/>
                </a:solidFill>
                <a:latin typeface="Arial" panose="020B0604020202020204" pitchFamily="34" charset="0"/>
                <a:cs typeface="Arial" panose="020B0604020202020204" pitchFamily="34" charset="0"/>
              </a:rPr>
              <a:t>tử nhỏ</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smtClean="0">
                <a:solidFill>
                  <a:schemeClr val="tx1"/>
                </a:solidFill>
                <a:latin typeface="Arial" panose="020B0604020202020204" pitchFamily="34" charset="0"/>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nitrogen có độ âm </a:t>
            </a:r>
            <a:r>
              <a:rPr lang="fr-FR" sz="4000">
                <a:solidFill>
                  <a:schemeClr val="tx1"/>
                </a:solidFill>
                <a:latin typeface="Arial" panose="020B0604020202020204" pitchFamily="34" charset="0"/>
                <a:cs typeface="Arial" panose="020B0604020202020204" pitchFamily="34" charset="0"/>
              </a:rPr>
              <a:t>điện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lớn </a:t>
            </a:r>
            <a:r>
              <a:rPr lang="fr-FR" sz="4000">
                <a:solidFill>
                  <a:schemeClr val="tx1"/>
                </a:solidFill>
                <a:latin typeface="Arial" panose="020B0604020202020204" pitchFamily="34" charset="0"/>
                <a:cs typeface="Arial" panose="020B0604020202020204" pitchFamily="34" charset="0"/>
              </a:rPr>
              <a:t>nhất trong nhóm</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phân tử nitrogen có liên kết ba khá bền</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phân tử nitrogen </a:t>
            </a:r>
            <a:r>
              <a:rPr lang="fr-FR" sz="4000">
                <a:solidFill>
                  <a:schemeClr val="tx1"/>
                </a:solidFill>
                <a:latin typeface="Arial" panose="020B0604020202020204" pitchFamily="34" charset="0"/>
                <a:cs typeface="Arial" panose="020B0604020202020204" pitchFamily="34" charset="0"/>
              </a:rPr>
              <a:t>không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phân </a:t>
            </a:r>
            <a:r>
              <a:rPr lang="fr-FR" sz="4000">
                <a:solidFill>
                  <a:schemeClr val="tx1"/>
                </a:solidFill>
                <a:latin typeface="Arial" panose="020B0604020202020204" pitchFamily="34" charset="0"/>
                <a:cs typeface="Arial" panose="020B0604020202020204" pitchFamily="34" charset="0"/>
              </a:rPr>
              <a:t>cực</a:t>
            </a: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248953" y="7059200"/>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C. </a:t>
            </a:r>
            <a:r>
              <a:rPr lang="fr-FR" sz="4000">
                <a:solidFill>
                  <a:schemeClr val="tx1"/>
                </a:solidFill>
                <a:latin typeface="Arial" panose="020B0604020202020204" pitchFamily="34" charset="0"/>
                <a:cs typeface="Arial" panose="020B0604020202020204" pitchFamily="34" charset="0"/>
              </a:rPr>
              <a:t>phân tử nitrogen có liên kết ba khá bền</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462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4. </a:t>
            </a:r>
            <a:r>
              <a:rPr lang="fr-FR" sz="4000" smtClean="0">
                <a:solidFill>
                  <a:schemeClr val="tx1"/>
                </a:solidFill>
                <a:latin typeface="Arial" panose="020B0604020202020204" pitchFamily="34" charset="0"/>
                <a:cs typeface="Arial" panose="020B0604020202020204" pitchFamily="34" charset="0"/>
              </a:rPr>
              <a:t>Trong phòng thí nghiệm, người ta thu khí nitrogen bằng phương pháp dời nước vì:</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4000" smtClean="0">
                <a:solidFill>
                  <a:schemeClr val="tx1"/>
                </a:solidFill>
                <a:latin typeface="Arial" panose="020B0604020202020204" pitchFamily="34" charset="0"/>
                <a:cs typeface="Arial" panose="020B0604020202020204" pitchFamily="34" charset="0"/>
              </a:rPr>
              <a:t>A.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nhẹ hơn </a:t>
            </a:r>
            <a:r>
              <a:rPr lang="fr-FR" sz="4000">
                <a:solidFill>
                  <a:schemeClr val="tx1"/>
                </a:solidFill>
                <a:latin typeface="Arial" panose="020B0604020202020204" pitchFamily="34" charset="0"/>
                <a:cs typeface="Arial" panose="020B0604020202020204" pitchFamily="34" charset="0"/>
              </a:rPr>
              <a:t>không </a:t>
            </a:r>
            <a:r>
              <a:rPr lang="fr-FR" sz="4000" smtClean="0">
                <a:solidFill>
                  <a:schemeClr val="tx1"/>
                </a:solidFill>
                <a:latin typeface="Arial" panose="020B0604020202020204" pitchFamily="34" charset="0"/>
                <a:cs typeface="Arial" panose="020B0604020202020204" pitchFamily="34" charset="0"/>
              </a:rPr>
              <a:t>khí</a:t>
            </a:r>
            <a:endParaRPr lang="vi-VN" sz="4000">
              <a:solidFill>
                <a:schemeClr val="tx1"/>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smtClean="0">
                <a:solidFill>
                  <a:schemeClr val="tx1"/>
                </a:solidFill>
                <a:latin typeface="Arial" panose="020B0604020202020204" pitchFamily="34" charset="0"/>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rất ít tan </a:t>
            </a:r>
            <a:r>
              <a:rPr lang="fr-FR" sz="4000">
                <a:solidFill>
                  <a:schemeClr val="tx1"/>
                </a:solidFill>
                <a:latin typeface="Arial" panose="020B0604020202020204" pitchFamily="34" charset="0"/>
                <a:cs typeface="Arial" panose="020B0604020202020204" pitchFamily="34" charset="0"/>
              </a:rPr>
              <a:t>trong </a:t>
            </a:r>
            <a:r>
              <a:rPr lang="fr-FR" sz="4000" smtClean="0">
                <a:solidFill>
                  <a:schemeClr val="tx1"/>
                </a:solidFill>
                <a:latin typeface="Arial" panose="020B0604020202020204" pitchFamily="34" charset="0"/>
                <a:cs typeface="Arial" panose="020B0604020202020204" pitchFamily="34" charset="0"/>
              </a:rPr>
              <a:t>nước</a:t>
            </a:r>
            <a:endParaRPr lang="en-US" sz="400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không duy trì sự sống </a:t>
            </a:r>
          </a:p>
          <a:p>
            <a:pPr algn="ctr">
              <a:lnSpc>
                <a:spcPct val="150000"/>
              </a:lnSpc>
              <a:defRPr/>
            </a:pPr>
            <a:r>
              <a:rPr lang="fr-FR" sz="4000">
                <a:solidFill>
                  <a:schemeClr val="tx1"/>
                </a:solidFill>
                <a:latin typeface="Arial" panose="020B0604020202020204" pitchFamily="34" charset="0"/>
                <a:cs typeface="Arial" panose="020B0604020202020204" pitchFamily="34" charset="0"/>
              </a:rPr>
              <a:t>và sự cháy</a:t>
            </a:r>
            <a:endParaRPr lang="en-US"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hóa lỏng, hóa rắn ở </a:t>
            </a:r>
          </a:p>
          <a:p>
            <a:pPr algn="ctr">
              <a:lnSpc>
                <a:spcPct val="150000"/>
              </a:lnSpc>
              <a:defRPr/>
            </a:pPr>
            <a:r>
              <a:rPr lang="fr-FR" sz="4000">
                <a:solidFill>
                  <a:schemeClr val="tx1"/>
                </a:solidFill>
                <a:latin typeface="Arial" panose="020B0604020202020204" pitchFamily="34" charset="0"/>
                <a:cs typeface="Arial" panose="020B0604020202020204" pitchFamily="34" charset="0"/>
              </a:rPr>
              <a:t>nhiệt độ </a:t>
            </a:r>
            <a:r>
              <a:rPr lang="fr-FR" sz="4000">
                <a:solidFill>
                  <a:schemeClr val="tx1"/>
                </a:solidFill>
                <a:latin typeface="Arial" panose="020B0604020202020204" pitchFamily="34" charset="0"/>
                <a:cs typeface="Arial" panose="020B0604020202020204" pitchFamily="34" charset="0"/>
              </a:rPr>
              <a:t>rất </a:t>
            </a:r>
            <a:r>
              <a:rPr lang="fr-FR" sz="4000" smtClean="0">
                <a:solidFill>
                  <a:schemeClr val="tx1"/>
                </a:solidFill>
                <a:latin typeface="Arial" panose="020B0604020202020204" pitchFamily="34" charset="0"/>
                <a:cs typeface="Arial" panose="020B0604020202020204" pitchFamily="34" charset="0"/>
              </a:rPr>
              <a:t>thấp</a:t>
            </a:r>
            <a:endParaRPr lang="vi-VN" sz="4000">
              <a:solidFill>
                <a:schemeClr val="tx1"/>
              </a:solidFill>
              <a:cs typeface="Arial" panose="020B0604020202020204" pitchFamily="34" charset="0"/>
            </a:endParaRPr>
          </a:p>
        </p:txBody>
      </p:sp>
      <p:sp>
        <p:nvSpPr>
          <p:cNvPr id="16" name="Rectangle 15"/>
          <p:cNvSpPr/>
          <p:nvPr/>
        </p:nvSpPr>
        <p:spPr>
          <a:xfrm>
            <a:off x="9461318" y="4053541"/>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smtClean="0">
                <a:solidFill>
                  <a:schemeClr val="tx1"/>
                </a:solidFill>
                <a:latin typeface="Arial" panose="020B0604020202020204" pitchFamily="34" charset="0"/>
                <a:cs typeface="Arial" panose="020B0604020202020204" pitchFamily="34" charset="0"/>
              </a:rPr>
              <a:t>B</a:t>
            </a:r>
            <a:r>
              <a:rPr lang="vi-VN" sz="4000" smtClean="0">
                <a:solidFill>
                  <a:schemeClr val="tx1"/>
                </a:solidFill>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rất ít tan trong nước</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31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5. </a:t>
            </a:r>
            <a:r>
              <a:rPr lang="fr-FR" sz="4000">
                <a:solidFill>
                  <a:schemeClr val="tx1"/>
                </a:solidFill>
                <a:latin typeface="Arial" panose="020B0604020202020204" pitchFamily="34" charset="0"/>
                <a:cs typeface="Arial" panose="020B0604020202020204" pitchFamily="34" charset="0"/>
              </a:rPr>
              <a:t>Nitrogen thể hiện tính khử trong phản </a:t>
            </a:r>
            <a:r>
              <a:rPr lang="fr-FR" sz="4000">
                <a:solidFill>
                  <a:schemeClr val="tx1"/>
                </a:solidFill>
                <a:latin typeface="Arial" panose="020B0604020202020204" pitchFamily="34" charset="0"/>
                <a:cs typeface="Arial" panose="020B0604020202020204" pitchFamily="34" charset="0"/>
              </a:rPr>
              <a:t>ứng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pPr>
            <a:r>
              <a:rPr lang="fr-FR" sz="4000" smtClean="0">
                <a:solidFill>
                  <a:schemeClr val="tx1"/>
                </a:solidFill>
                <a:latin typeface="Arial" panose="020B0604020202020204" pitchFamily="34" charset="0"/>
                <a:cs typeface="Arial" panose="020B0604020202020204" pitchFamily="34" charset="0"/>
              </a:rPr>
              <a:t>với </a:t>
            </a:r>
            <a:r>
              <a:rPr lang="fr-FR" sz="4000">
                <a:solidFill>
                  <a:schemeClr val="tx1"/>
                </a:solidFill>
                <a:latin typeface="Arial" panose="020B0604020202020204" pitchFamily="34" charset="0"/>
                <a:cs typeface="Arial" panose="020B0604020202020204" pitchFamily="34" charset="0"/>
              </a:rPr>
              <a:t>chất nào sau đây?</a:t>
            </a:r>
            <a:endParaRPr lang="en-US" sz="40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4000" smtClean="0">
                <a:solidFill>
                  <a:schemeClr val="tx1"/>
                </a:solidFill>
                <a:latin typeface="Arial" panose="020B0604020202020204" pitchFamily="34" charset="0"/>
                <a:cs typeface="Arial" panose="020B0604020202020204" pitchFamily="34" charset="0"/>
              </a:rPr>
              <a:t>A. </a:t>
            </a:r>
            <a:r>
              <a:rPr lang="fr-FR" sz="4000">
                <a:solidFill>
                  <a:schemeClr val="tx1"/>
                </a:solidFill>
                <a:latin typeface="Arial" panose="020B0604020202020204" pitchFamily="34" charset="0"/>
                <a:cs typeface="Arial" panose="020B0604020202020204" pitchFamily="34" charset="0"/>
              </a:rPr>
              <a:t>H</a:t>
            </a:r>
            <a:r>
              <a:rPr lang="fr-FR" sz="4000" baseline="-25000">
                <a:solidFill>
                  <a:schemeClr val="tx1"/>
                </a:solidFill>
                <a:latin typeface="Arial" panose="020B0604020202020204" pitchFamily="34" charset="0"/>
                <a:cs typeface="Arial" panose="020B0604020202020204" pitchFamily="34" charset="0"/>
              </a:rPr>
              <a:t>2</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smtClean="0">
                <a:solidFill>
                  <a:schemeClr val="tx1"/>
                </a:solidFill>
                <a:latin typeface="Arial" panose="020B0604020202020204" pitchFamily="34" charset="0"/>
                <a:cs typeface="Arial" panose="020B0604020202020204" pitchFamily="34" charset="0"/>
              </a:rPr>
              <a:t>B. </a:t>
            </a:r>
            <a:r>
              <a:rPr lang="fr-FR" sz="4000" smtClean="0">
                <a:solidFill>
                  <a:schemeClr val="tx1"/>
                </a:solidFill>
                <a:latin typeface="Arial" panose="020B0604020202020204" pitchFamily="34" charset="0"/>
                <a:cs typeface="Arial" panose="020B0604020202020204" pitchFamily="34" charset="0"/>
              </a:rPr>
              <a:t>O</a:t>
            </a:r>
            <a:r>
              <a:rPr lang="fr-FR" sz="4000" baseline="-25000" smtClean="0">
                <a:solidFill>
                  <a:schemeClr val="tx1"/>
                </a:solidFill>
                <a:latin typeface="Arial" panose="020B0604020202020204" pitchFamily="34" charset="0"/>
                <a:cs typeface="Arial" panose="020B0604020202020204" pitchFamily="34" charset="0"/>
              </a:rPr>
              <a:t>2</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Mg</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Al</a:t>
            </a: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9461318" y="4053242"/>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a:solidFill>
                  <a:schemeClr val="tx1"/>
                </a:solidFill>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O</a:t>
            </a:r>
            <a:r>
              <a:rPr lang="fr-FR" sz="4000" baseline="-25000">
                <a:solidFill>
                  <a:schemeClr val="tx1"/>
                </a:solidFill>
                <a:latin typeface="Arial" panose="020B0604020202020204" pitchFamily="34" charset="0"/>
                <a:cs typeface="Arial" panose="020B0604020202020204" pitchFamily="34" charset="0"/>
              </a:rPr>
              <a:t>2</a:t>
            </a:r>
            <a:endParaRPr lang="vi-VN"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3614212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3"/>
            <a:ext cx="15790092" cy="24980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3600" b="1" err="1">
                <a:solidFill>
                  <a:schemeClr val="accent5">
                    <a:lumMod val="75000"/>
                  </a:schemeClr>
                </a:solidFill>
                <a:latin typeface="Arial" panose="020B0604020202020204" pitchFamily="34" charset="0"/>
                <a:cs typeface="Arial" panose="020B0604020202020204" pitchFamily="34" charset="0"/>
              </a:rPr>
              <a:t>Câu</a:t>
            </a:r>
            <a:r>
              <a:rPr lang="en-US" sz="3600" b="1">
                <a:solidFill>
                  <a:schemeClr val="accent5">
                    <a:lumMod val="75000"/>
                  </a:schemeClr>
                </a:solidFill>
                <a:latin typeface="Arial" panose="020B0604020202020204" pitchFamily="34" charset="0"/>
                <a:cs typeface="Arial" panose="020B0604020202020204" pitchFamily="34" charset="0"/>
              </a:rPr>
              <a:t> </a:t>
            </a:r>
            <a:r>
              <a:rPr lang="en-US" sz="3600" b="1" smtClean="0">
                <a:solidFill>
                  <a:schemeClr val="accent5">
                    <a:lumMod val="75000"/>
                  </a:schemeClr>
                </a:solidFill>
                <a:latin typeface="Arial" panose="020B0604020202020204" pitchFamily="34" charset="0"/>
                <a:cs typeface="Arial" panose="020B0604020202020204" pitchFamily="34" charset="0"/>
              </a:rPr>
              <a:t>6. </a:t>
            </a:r>
            <a:r>
              <a:rPr lang="fr-FR" sz="4000">
                <a:solidFill>
                  <a:schemeClr val="tx1"/>
                </a:solidFill>
                <a:latin typeface="Arial" panose="020B0604020202020204" pitchFamily="34" charset="0"/>
                <a:cs typeface="Arial" panose="020B0604020202020204" pitchFamily="34" charset="0"/>
              </a:rPr>
              <a:t>Hiệu suất của phản ứng giữa 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và H</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tạo </a:t>
            </a:r>
            <a:r>
              <a:rPr lang="fr-FR" sz="4000">
                <a:solidFill>
                  <a:schemeClr val="tx1"/>
                </a:solidFill>
                <a:latin typeface="Arial" panose="020B0604020202020204" pitchFamily="34" charset="0"/>
                <a:cs typeface="Arial" panose="020B0604020202020204" pitchFamily="34" charset="0"/>
              </a:rPr>
              <a:t>thành </a:t>
            </a:r>
            <a:endParaRPr lang="fr-FR" sz="4000" smtClean="0">
              <a:solidFill>
                <a:schemeClr val="tx1"/>
              </a:solidFill>
              <a:latin typeface="Arial" panose="020B0604020202020204" pitchFamily="34" charset="0"/>
              <a:cs typeface="Arial" panose="020B0604020202020204" pitchFamily="34" charset="0"/>
            </a:endParaRPr>
          </a:p>
          <a:p>
            <a:pPr algn="ctr">
              <a:lnSpc>
                <a:spcPct val="150000"/>
              </a:lnSpc>
              <a:defRPr/>
            </a:pPr>
            <a:r>
              <a:rPr lang="fr-FR" sz="4000" smtClean="0">
                <a:solidFill>
                  <a:schemeClr val="tx1"/>
                </a:solidFill>
                <a:latin typeface="Arial" panose="020B0604020202020204" pitchFamily="34" charset="0"/>
                <a:cs typeface="Arial" panose="020B0604020202020204" pitchFamily="34" charset="0"/>
              </a:rPr>
              <a:t>NH</a:t>
            </a:r>
            <a:r>
              <a:rPr lang="fr-FR" sz="4000" baseline="-25000" smtClean="0">
                <a:solidFill>
                  <a:schemeClr val="tx1"/>
                </a:solidFill>
                <a:latin typeface="Arial" panose="020B0604020202020204" pitchFamily="34" charset="0"/>
                <a:cs typeface="Arial" panose="020B0604020202020204" pitchFamily="34" charset="0"/>
              </a:rPr>
              <a:t>3</a:t>
            </a:r>
            <a:r>
              <a:rPr lang="fr-FR" sz="4000" smtClean="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tăng </a:t>
            </a:r>
            <a:r>
              <a:rPr lang="fr-FR" sz="4000" smtClean="0">
                <a:solidFill>
                  <a:schemeClr val="tx1"/>
                </a:solidFill>
                <a:latin typeface="Arial" panose="020B0604020202020204" pitchFamily="34" charset="0"/>
                <a:cs typeface="Arial" panose="020B0604020202020204" pitchFamily="34" charset="0"/>
              </a:rPr>
              <a:t>nếu:</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4000" smtClean="0">
                <a:solidFill>
                  <a:schemeClr val="tx1"/>
                </a:solidFill>
                <a:latin typeface="Arial" panose="020B0604020202020204" pitchFamily="34" charset="0"/>
                <a:cs typeface="Arial" panose="020B0604020202020204" pitchFamily="34" charset="0"/>
              </a:rPr>
              <a:t>A. </a:t>
            </a:r>
            <a:r>
              <a:rPr lang="fr-FR" sz="4000">
                <a:solidFill>
                  <a:schemeClr val="tx1"/>
                </a:solidFill>
                <a:latin typeface="Arial" panose="020B0604020202020204" pitchFamily="34" charset="0"/>
                <a:cs typeface="Arial" panose="020B0604020202020204" pitchFamily="34" charset="0"/>
              </a:rPr>
              <a:t>giảm áp suất, tăng nhiệt độ</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smtClean="0">
                <a:solidFill>
                  <a:schemeClr val="tx1"/>
                </a:solidFill>
                <a:latin typeface="Arial" panose="020B0604020202020204" pitchFamily="34" charset="0"/>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giảm áp suất, giảm nhiệt độ</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tăng áp suất, tăng nhiệt độ</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tăng áp suất, giảm nhiệt độ</a:t>
            </a:r>
            <a:endParaRPr lang="en-US" sz="4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9461319" y="7053749"/>
            <a:ext cx="7577727" cy="2516075"/>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a:solidFill>
                  <a:schemeClr val="tx1"/>
                </a:solidFill>
                <a:cs typeface="Arial" panose="020B0604020202020204" pitchFamily="34" charset="0"/>
              </a:rPr>
              <a:t>D. </a:t>
            </a:r>
            <a:r>
              <a:rPr lang="fr-FR" sz="4000">
                <a:solidFill>
                  <a:schemeClr val="tx1"/>
                </a:solidFill>
                <a:latin typeface="Arial" panose="020B0604020202020204" pitchFamily="34" charset="0"/>
                <a:cs typeface="Arial" panose="020B0604020202020204" pitchFamily="34" charset="0"/>
              </a:rPr>
              <a:t>tăng áp suất, giảm nhiệt độ</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33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3"/>
            <a:ext cx="15790092" cy="24980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7</a:t>
            </a:r>
            <a:r>
              <a:rPr lang="en-US" sz="4000" b="1" smtClean="0">
                <a:solidFill>
                  <a:schemeClr val="accent5">
                    <a:lumMod val="75000"/>
                  </a:schemeClr>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Trong phản ứng nào sau đây, nitrogen thể hiện tính khử?</a:t>
            </a:r>
            <a:endParaRPr lang="en-US" sz="40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4000" smtClean="0">
                <a:solidFill>
                  <a:schemeClr val="tx1"/>
                </a:solidFill>
                <a:latin typeface="Arial" panose="020B0604020202020204" pitchFamily="34" charset="0"/>
                <a:cs typeface="Arial" panose="020B0604020202020204" pitchFamily="34" charset="0"/>
              </a:rPr>
              <a:t>A.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+ 3H</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2NH</a:t>
            </a:r>
            <a:r>
              <a:rPr lang="fr-FR" sz="4000" baseline="-25000">
                <a:solidFill>
                  <a:schemeClr val="tx1"/>
                </a:solidFill>
                <a:latin typeface="Arial" panose="020B0604020202020204" pitchFamily="34" charset="0"/>
                <a:cs typeface="Arial" panose="020B0604020202020204" pitchFamily="34" charset="0"/>
              </a:rPr>
              <a:t>3</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smtClean="0">
                <a:solidFill>
                  <a:schemeClr val="tx1"/>
                </a:solidFill>
                <a:latin typeface="Arial" panose="020B0604020202020204" pitchFamily="34" charset="0"/>
                <a:cs typeface="Arial" panose="020B0604020202020204" pitchFamily="34" charset="0"/>
              </a:rPr>
              <a:t>B.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+ 6Li → 2Li</a:t>
            </a:r>
            <a:r>
              <a:rPr lang="fr-FR" sz="4000" baseline="-25000">
                <a:solidFill>
                  <a:schemeClr val="tx1"/>
                </a:solidFill>
                <a:latin typeface="Arial" panose="020B0604020202020204" pitchFamily="34" charset="0"/>
                <a:cs typeface="Arial" panose="020B0604020202020204" pitchFamily="34" charset="0"/>
              </a:rPr>
              <a:t>3</a:t>
            </a:r>
            <a:r>
              <a:rPr lang="fr-FR" sz="4000">
                <a:solidFill>
                  <a:schemeClr val="tx1"/>
                </a:solidFill>
                <a:latin typeface="Arial" panose="020B0604020202020204" pitchFamily="34" charset="0"/>
                <a:cs typeface="Arial" panose="020B0604020202020204" pitchFamily="34" charset="0"/>
              </a:rPr>
              <a:t>N</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O</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2 NO</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 </a:t>
            </a:r>
            <a:r>
              <a:rPr lang="fr-FR" sz="4000">
                <a:solidFill>
                  <a:schemeClr val="tx1"/>
                </a:solidFill>
                <a:latin typeface="Arial" panose="020B0604020202020204" pitchFamily="34" charset="0"/>
                <a:cs typeface="Arial" panose="020B0604020202020204" pitchFamily="34" charset="0"/>
              </a:rPr>
              <a:t>+ 3 Mg → Mg</a:t>
            </a:r>
            <a:r>
              <a:rPr lang="fr-FR" sz="4000" baseline="-25000">
                <a:solidFill>
                  <a:schemeClr val="tx1"/>
                </a:solidFill>
                <a:latin typeface="Arial" panose="020B0604020202020204" pitchFamily="34" charset="0"/>
                <a:cs typeface="Arial" panose="020B0604020202020204" pitchFamily="34" charset="0"/>
              </a:rPr>
              <a:t>3</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endParaRPr lang="en-US" sz="400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248953" y="7059200"/>
            <a:ext cx="7577727" cy="2503900"/>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a:solidFill>
                  <a:schemeClr val="tx1"/>
                </a:solidFill>
                <a:cs typeface="Arial" panose="020B0604020202020204" pitchFamily="34" charset="0"/>
              </a:rPr>
              <a:t>C. </a:t>
            </a:r>
            <a:r>
              <a:rPr lang="fr-FR" sz="4000">
                <a:solidFill>
                  <a:schemeClr val="tx1"/>
                </a:solidFill>
                <a:latin typeface="Arial" panose="020B0604020202020204" pitchFamily="34" charset="0"/>
                <a:cs typeface="Arial" panose="020B0604020202020204" pitchFamily="34" charset="0"/>
              </a:rPr>
              <a:t>N</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O</a:t>
            </a:r>
            <a:r>
              <a:rPr lang="fr-FR" sz="4000" baseline="-25000">
                <a:solidFill>
                  <a:schemeClr val="tx1"/>
                </a:solidFill>
                <a:latin typeface="Arial" panose="020B0604020202020204" pitchFamily="34" charset="0"/>
                <a:cs typeface="Arial" panose="020B0604020202020204" pitchFamily="34" charset="0"/>
              </a:rPr>
              <a:t>2</a:t>
            </a:r>
            <a:r>
              <a:rPr lang="fr-FR" sz="4000">
                <a:solidFill>
                  <a:schemeClr val="tx1"/>
                </a:solidFill>
                <a:latin typeface="Arial" panose="020B0604020202020204" pitchFamily="34" charset="0"/>
                <a:cs typeface="Arial" panose="020B0604020202020204" pitchFamily="34" charset="0"/>
              </a:rPr>
              <a:t> → 2 NO</a:t>
            </a:r>
            <a:endParaRPr lang="vi-VN"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3518162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831603"/>
            <a:ext cx="15790092" cy="24980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en-US" sz="4000" b="1" smtClean="0">
                <a:solidFill>
                  <a:schemeClr val="accent5">
                    <a:lumMod val="75000"/>
                  </a:schemeClr>
                </a:solidFill>
                <a:latin typeface="Arial" panose="020B0604020202020204" pitchFamily="34" charset="0"/>
                <a:cs typeface="Arial" panose="020B0604020202020204" pitchFamily="34" charset="0"/>
              </a:rPr>
              <a:t>8. </a:t>
            </a:r>
            <a:r>
              <a:rPr lang="fr-FR" sz="4000">
                <a:solidFill>
                  <a:schemeClr val="tx1"/>
                </a:solidFill>
                <a:latin typeface="Arial" panose="020B0604020202020204" pitchFamily="34" charset="0"/>
                <a:cs typeface="Arial" panose="020B0604020202020204" pitchFamily="34" charset="0"/>
              </a:rPr>
              <a:t>Ứng dụng nào sau đây </a:t>
            </a:r>
            <a:r>
              <a:rPr lang="fr-FR" sz="4000" b="1">
                <a:solidFill>
                  <a:schemeClr val="tx1"/>
                </a:solidFill>
                <a:latin typeface="Arial" panose="020B0604020202020204" pitchFamily="34" charset="0"/>
                <a:cs typeface="Arial" panose="020B0604020202020204" pitchFamily="34" charset="0"/>
              </a:rPr>
              <a:t>không </a:t>
            </a:r>
            <a:r>
              <a:rPr lang="fr-FR" sz="4000">
                <a:solidFill>
                  <a:schemeClr val="tx1"/>
                </a:solidFill>
                <a:latin typeface="Arial" panose="020B0604020202020204" pitchFamily="34" charset="0"/>
                <a:cs typeface="Arial" panose="020B0604020202020204" pitchFamily="34" charset="0"/>
              </a:rPr>
              <a:t>phải của nitrogen?</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248954"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fr-FR" sz="3800" smtClean="0">
                <a:solidFill>
                  <a:schemeClr val="tx1"/>
                </a:solidFill>
                <a:latin typeface="Arial" panose="020B0604020202020204" pitchFamily="34" charset="0"/>
                <a:cs typeface="Arial" panose="020B0604020202020204" pitchFamily="34" charset="0"/>
              </a:rPr>
              <a:t>A. </a:t>
            </a:r>
            <a:r>
              <a:rPr lang="fr-FR" sz="3800">
                <a:solidFill>
                  <a:schemeClr val="tx1"/>
                </a:solidFill>
                <a:latin typeface="Arial" panose="020B0604020202020204" pitchFamily="34" charset="0"/>
                <a:cs typeface="Arial" panose="020B0604020202020204" pitchFamily="34" charset="0"/>
              </a:rPr>
              <a:t>Làm môi trường trơ trong một số ngành công nghiệp</a:t>
            </a:r>
            <a:endParaRPr lang="en-US" sz="38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461319" y="4053541"/>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3800" smtClean="0">
                <a:solidFill>
                  <a:schemeClr val="tx1"/>
                </a:solidFill>
                <a:latin typeface="Arial" panose="020B0604020202020204" pitchFamily="34" charset="0"/>
                <a:cs typeface="Arial" panose="020B0604020202020204" pitchFamily="34" charset="0"/>
              </a:rPr>
              <a:t>B. </a:t>
            </a:r>
            <a:r>
              <a:rPr lang="fr-FR" sz="3800">
                <a:solidFill>
                  <a:schemeClr val="tx1"/>
                </a:solidFill>
                <a:latin typeface="Arial" panose="020B0604020202020204" pitchFamily="34" charset="0"/>
                <a:cs typeface="Arial" panose="020B0604020202020204" pitchFamily="34" charset="0"/>
              </a:rPr>
              <a:t>Bảo quản máu và các mẫu vật sinh học</a:t>
            </a:r>
            <a:endParaRPr lang="vi-VN" sz="38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26158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a:solidFill>
                  <a:schemeClr val="tx1"/>
                </a:solidFill>
                <a:latin typeface="Arial" panose="020B0604020202020204" pitchFamily="34" charset="0"/>
                <a:cs typeface="Arial" panose="020B0604020202020204" pitchFamily="34" charset="0"/>
              </a:rPr>
              <a:t>C</a:t>
            </a:r>
            <a:r>
              <a:rPr lang="vi-VN" sz="3800">
                <a:solidFill>
                  <a:schemeClr val="tx1"/>
                </a:solidFill>
                <a:latin typeface="Arial" panose="020B0604020202020204" pitchFamily="34" charset="0"/>
                <a:cs typeface="Arial" panose="020B0604020202020204" pitchFamily="34" charset="0"/>
              </a:rPr>
              <a:t>. </a:t>
            </a:r>
            <a:r>
              <a:rPr lang="fr-FR" sz="3800">
                <a:solidFill>
                  <a:schemeClr val="tx1"/>
                </a:solidFill>
                <a:latin typeface="Arial" panose="020B0604020202020204" pitchFamily="34" charset="0"/>
                <a:cs typeface="Arial" panose="020B0604020202020204" pitchFamily="34" charset="0"/>
              </a:rPr>
              <a:t>Sản xuất Nitricacid</a:t>
            </a:r>
            <a:endParaRPr lang="vi-VN" sz="38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461319" y="7059200"/>
            <a:ext cx="7577727" cy="2503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a:solidFill>
                  <a:schemeClr val="tx1"/>
                </a:solidFill>
                <a:latin typeface="Arial" panose="020B0604020202020204" pitchFamily="34" charset="0"/>
                <a:cs typeface="Arial" panose="020B0604020202020204" pitchFamily="34" charset="0"/>
              </a:rPr>
              <a:t>D</a:t>
            </a:r>
            <a:r>
              <a:rPr lang="vi-VN" sz="3800">
                <a:solidFill>
                  <a:schemeClr val="tx1"/>
                </a:solidFill>
                <a:latin typeface="Arial" panose="020B0604020202020204" pitchFamily="34" charset="0"/>
                <a:cs typeface="Arial" panose="020B0604020202020204" pitchFamily="34" charset="0"/>
              </a:rPr>
              <a:t>. </a:t>
            </a:r>
            <a:r>
              <a:rPr lang="fr-FR" sz="3800">
                <a:solidFill>
                  <a:schemeClr val="tx1"/>
                </a:solidFill>
                <a:latin typeface="Arial" panose="020B0604020202020204" pitchFamily="34" charset="0"/>
                <a:cs typeface="Arial" panose="020B0604020202020204" pitchFamily="34" charset="0"/>
              </a:rPr>
              <a:t>Sản xuất phân lân</a:t>
            </a:r>
            <a:endParaRPr lang="en-US" sz="38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9461319" y="7056474"/>
            <a:ext cx="7577727" cy="2509351"/>
          </a:xfrm>
          <a:prstGeom prst="rect">
            <a:avLst/>
          </a:prstGeom>
          <a:solidFill>
            <a:srgbClr val="FBC9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a:solidFill>
                  <a:schemeClr val="tx1"/>
                </a:solidFill>
                <a:latin typeface="Arial" panose="020B0604020202020204" pitchFamily="34" charset="0"/>
                <a:cs typeface="Arial" panose="020B0604020202020204" pitchFamily="34" charset="0"/>
              </a:rPr>
              <a:t>D. </a:t>
            </a:r>
            <a:r>
              <a:rPr lang="fr-FR" sz="3800">
                <a:solidFill>
                  <a:schemeClr val="tx1"/>
                </a:solidFill>
                <a:latin typeface="Arial" panose="020B0604020202020204" pitchFamily="34" charset="0"/>
                <a:cs typeface="Arial" panose="020B0604020202020204" pitchFamily="34" charset="0"/>
              </a:rPr>
              <a:t>Sản xuất phân lân</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588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285914">
            <a:off x="29456" y="-1066437"/>
            <a:ext cx="3135594" cy="2690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995722" y="9085772"/>
            <a:ext cx="3008221" cy="1706482"/>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079" y="8555708"/>
            <a:ext cx="2862682" cy="260764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02250" y="7946957"/>
            <a:ext cx="1992699" cy="2566708"/>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7393774" y="3238500"/>
            <a:ext cx="1788451" cy="2434772"/>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105268" y="9085772"/>
            <a:ext cx="2603932" cy="2887425"/>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6224756" y="-1154401"/>
            <a:ext cx="2124817" cy="2518641"/>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786361" y="-1306770"/>
            <a:ext cx="2960465" cy="2610592"/>
          </a:xfrm>
          <a:prstGeom prst="rect">
            <a:avLst/>
          </a:prstGeom>
        </p:spPr>
      </p:pic>
      <p:pic>
        <p:nvPicPr>
          <p:cNvPr id="15" name="Picture 15"/>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0238915" y="-993914"/>
            <a:ext cx="2911877" cy="2297736"/>
          </a:xfrm>
          <a:prstGeom prst="rect">
            <a:avLst/>
          </a:prstGeom>
        </p:spPr>
      </p:pic>
      <p:pic>
        <p:nvPicPr>
          <p:cNvPr id="16" name="Picture 16"/>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9945731" y="8952815"/>
            <a:ext cx="2445604" cy="1787514"/>
          </a:xfrm>
          <a:prstGeom prst="rect">
            <a:avLst/>
          </a:prstGeom>
        </p:spPr>
      </p:pic>
      <p:pic>
        <p:nvPicPr>
          <p:cNvPr id="17" name="Picture 17"/>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a:off x="-1508452" y="3649064"/>
            <a:ext cx="2719760" cy="2205478"/>
          </a:xfrm>
          <a:prstGeom prst="rect">
            <a:avLst/>
          </a:prstGeom>
        </p:spPr>
      </p:pic>
      <p:sp>
        <p:nvSpPr>
          <p:cNvPr id="21" name="Rectangle 20"/>
          <p:cNvSpPr/>
          <p:nvPr/>
        </p:nvSpPr>
        <p:spPr>
          <a:xfrm>
            <a:off x="1194097" y="3310484"/>
            <a:ext cx="15900507" cy="1231106"/>
          </a:xfrm>
          <a:prstGeom prst="rect">
            <a:avLst/>
          </a:prstGeom>
        </p:spPr>
        <p:txBody>
          <a:bodyPr wrap="none">
            <a:spAutoFit/>
          </a:bodyPr>
          <a:lstStyle/>
          <a:p>
            <a:pPr algn="ctr"/>
            <a:r>
              <a:rPr lang="en-US" sz="7400" b="1" dirty="0">
                <a:solidFill>
                  <a:srgbClr val="0070C0"/>
                </a:solidFill>
                <a:latin typeface="Arial" panose="020B0604020202020204" pitchFamily="34" charset="0"/>
                <a:cs typeface="Arial" panose="020B0604020202020204" pitchFamily="34" charset="0"/>
              </a:rPr>
              <a:t>CHỦ </a:t>
            </a:r>
            <a:r>
              <a:rPr lang="en-US" sz="7400" b="1">
                <a:solidFill>
                  <a:srgbClr val="0070C0"/>
                </a:solidFill>
                <a:latin typeface="Arial" panose="020B0604020202020204" pitchFamily="34" charset="0"/>
                <a:cs typeface="Arial" panose="020B0604020202020204" pitchFamily="34" charset="0"/>
              </a:rPr>
              <a:t>ĐỀ </a:t>
            </a:r>
            <a:r>
              <a:rPr lang="en-US" sz="7400" b="1" smtClean="0">
                <a:solidFill>
                  <a:srgbClr val="0070C0"/>
                </a:solidFill>
                <a:latin typeface="Arial" panose="020B0604020202020204" pitchFamily="34" charset="0"/>
                <a:cs typeface="Arial" panose="020B0604020202020204" pitchFamily="34" charset="0"/>
              </a:rPr>
              <a:t>2: NITROGEN </a:t>
            </a:r>
            <a:r>
              <a:rPr lang="en-US" sz="7400" b="1" smtClean="0">
                <a:solidFill>
                  <a:srgbClr val="0070C0"/>
                </a:solidFill>
                <a:latin typeface="Arial" panose="020B0604020202020204" pitchFamily="34" charset="0"/>
                <a:cs typeface="Arial" panose="020B0604020202020204" pitchFamily="34" charset="0"/>
              </a:rPr>
              <a:t>VÀ </a:t>
            </a:r>
            <a:r>
              <a:rPr lang="en-US" sz="7400" b="1" smtClean="0">
                <a:solidFill>
                  <a:srgbClr val="0070C0"/>
                </a:solidFill>
                <a:latin typeface="Arial" panose="020B0604020202020204" pitchFamily="34" charset="0"/>
                <a:cs typeface="Arial" panose="020B0604020202020204" pitchFamily="34" charset="0"/>
              </a:rPr>
              <a:t>SULFUR</a:t>
            </a:r>
            <a:endParaRPr lang="en-US" sz="7400" b="1" dirty="0">
              <a:solidFill>
                <a:srgbClr val="0070C0"/>
              </a:solidFill>
              <a:latin typeface="Arial" panose="020B0604020202020204" pitchFamily="34" charset="0"/>
              <a:cs typeface="Arial" panose="020B0604020202020204" pitchFamily="34" charset="0"/>
            </a:endParaRPr>
          </a:p>
        </p:txBody>
      </p:sp>
      <p:sp>
        <p:nvSpPr>
          <p:cNvPr id="22" name="Rectangle 21"/>
          <p:cNvSpPr/>
          <p:nvPr/>
        </p:nvSpPr>
        <p:spPr>
          <a:xfrm>
            <a:off x="2339066" y="5628720"/>
            <a:ext cx="13609868" cy="1231106"/>
          </a:xfrm>
          <a:prstGeom prst="rect">
            <a:avLst/>
          </a:prstGeom>
        </p:spPr>
        <p:txBody>
          <a:bodyPr wrap="square">
            <a:spAutoFit/>
          </a:bodyPr>
          <a:lstStyle/>
          <a:p>
            <a:pPr algn="ctr"/>
            <a:r>
              <a:rPr lang="en-US" sz="7400" b="1">
                <a:solidFill>
                  <a:srgbClr val="C00000"/>
                </a:solidFill>
                <a:latin typeface="Arial" panose="020B0604020202020204" pitchFamily="34" charset="0"/>
                <a:cs typeface="Arial" panose="020B0604020202020204" pitchFamily="34" charset="0"/>
              </a:rPr>
              <a:t>BÀI </a:t>
            </a:r>
            <a:r>
              <a:rPr lang="en-US" sz="7400" b="1" smtClean="0">
                <a:solidFill>
                  <a:srgbClr val="C00000"/>
                </a:solidFill>
                <a:latin typeface="Arial" panose="020B0604020202020204" pitchFamily="34" charset="0"/>
                <a:cs typeface="Arial" panose="020B0604020202020204" pitchFamily="34" charset="0"/>
              </a:rPr>
              <a:t>3: ĐƠN CHẤT </a:t>
            </a:r>
            <a:r>
              <a:rPr lang="en-US" sz="7400" b="1" smtClean="0">
                <a:solidFill>
                  <a:srgbClr val="C00000"/>
                </a:solidFill>
                <a:latin typeface="Arial" panose="020B0604020202020204" pitchFamily="34" charset="0"/>
                <a:cs typeface="Arial" panose="020B0604020202020204" pitchFamily="34" charset="0"/>
              </a:rPr>
              <a:t>NITROGEN</a:t>
            </a:r>
            <a:endParaRPr lang="en-US" sz="74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1752600" y="3440988"/>
            <a:ext cx="8143344" cy="3405023"/>
            <a:chOff x="0" y="0"/>
            <a:chExt cx="10857788" cy="4540031"/>
          </a:xfrm>
        </p:grpSpPr>
        <p:grpSp>
          <p:nvGrpSpPr>
            <p:cNvPr id="8" name="Group 8"/>
            <p:cNvGrpSpPr/>
            <p:nvPr/>
          </p:nvGrpSpPr>
          <p:grpSpPr>
            <a:xfrm>
              <a:off x="0" y="0"/>
              <a:ext cx="10857788" cy="4540031"/>
              <a:chOff x="0" y="0"/>
              <a:chExt cx="2875191" cy="1202220"/>
            </a:xfrm>
          </p:grpSpPr>
          <p:sp>
            <p:nvSpPr>
              <p:cNvPr id="9" name="Freeform 9"/>
              <p:cNvSpPr/>
              <p:nvPr/>
            </p:nvSpPr>
            <p:spPr>
              <a:xfrm>
                <a:off x="31750" y="31750"/>
                <a:ext cx="2793600" cy="111362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2875191" cy="1202220"/>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575117" y="1449277"/>
              <a:ext cx="9707552" cy="1641475"/>
            </a:xfrm>
            <a:prstGeom prst="rect">
              <a:avLst/>
            </a:prstGeom>
          </p:spPr>
          <p:txBody>
            <a:bodyPr wrap="square" lIns="0" tIns="0" rIns="0" bIns="0" rtlCol="0" anchor="ctr">
              <a:spAutoFit/>
            </a:bodyPr>
            <a:lstStyle/>
            <a:p>
              <a:pPr algn="ctr"/>
              <a:r>
                <a:rPr lang="en-US" sz="8000" b="1" smtClean="0">
                  <a:solidFill>
                    <a:srgbClr val="023276"/>
                  </a:solidFill>
                  <a:latin typeface="Arial" panose="020B0604020202020204" pitchFamily="34" charset="0"/>
                  <a:cs typeface="Arial" panose="020B0604020202020204" pitchFamily="34" charset="0"/>
                </a:rPr>
                <a:t>VẬN DỤNG</a:t>
              </a:r>
              <a:endParaRPr lang="en-US" sz="8000" b="1" dirty="0">
                <a:solidFill>
                  <a:srgbClr val="02327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139308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896653">
            <a:off x="15983629" y="511110"/>
            <a:ext cx="2161186" cy="1752526"/>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973327">
            <a:off x="-313149" y="495635"/>
            <a:ext cx="2497338" cy="2025114"/>
          </a:xfrm>
          <a:prstGeom prst="rect">
            <a:avLst/>
          </a:prstGeom>
        </p:spPr>
      </p:pic>
      <p:sp>
        <p:nvSpPr>
          <p:cNvPr id="4" name="Rectangle 3"/>
          <p:cNvSpPr/>
          <p:nvPr/>
        </p:nvSpPr>
        <p:spPr>
          <a:xfrm>
            <a:off x="2286000" y="1028700"/>
            <a:ext cx="13716000" cy="1846659"/>
          </a:xfrm>
          <a:prstGeom prst="rect">
            <a:avLst/>
          </a:prstGeom>
        </p:spPr>
        <p:txBody>
          <a:bodyPr wrap="square">
            <a:spAutoFit/>
          </a:bodyPr>
          <a:lstStyle/>
          <a:p>
            <a:pPr algn="just">
              <a:lnSpc>
                <a:spcPct val="150000"/>
              </a:lnSpc>
              <a:spcAft>
                <a:spcPts val="0"/>
              </a:spcAft>
            </a:pPr>
            <a:r>
              <a:rPr lang="fr-FR" sz="3800" b="1">
                <a:solidFill>
                  <a:srgbClr val="000000"/>
                </a:solidFill>
                <a:latin typeface="Arial" panose="020B0604020202020204" pitchFamily="34" charset="0"/>
                <a:ea typeface="Times New Roman" panose="02020603050405020304" pitchFamily="18" charset="0"/>
                <a:cs typeface="Arial" panose="020B0604020202020204" pitchFamily="34" charset="0"/>
              </a:rPr>
              <a:t>Bài 1. </a:t>
            </a: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Người ta có thể thu khí nitrogen trong phòng thí nghiệm bằng phương pháp đẩy nước. Hãy giải thích điều này.</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10242" name="Picture 2" descr="https://images.tuyensinh247.com/picture/2018/073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317659"/>
            <a:ext cx="7620000" cy="25270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534400" y="3593681"/>
            <a:ext cx="9372600" cy="5974996"/>
            <a:chOff x="8572500" y="3610407"/>
            <a:chExt cx="9372600" cy="5974996"/>
          </a:xfrm>
        </p:grpSpPr>
        <p:pic>
          <p:nvPicPr>
            <p:cNvPr id="12" name="Picture 5"/>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572500" y="3610407"/>
              <a:ext cx="9372600" cy="5974996"/>
            </a:xfrm>
            <a:prstGeom prst="rect">
              <a:avLst/>
            </a:prstGeom>
          </p:spPr>
        </p:pic>
        <p:sp>
          <p:nvSpPr>
            <p:cNvPr id="5" name="Rectangle 4"/>
            <p:cNvSpPr/>
            <p:nvPr/>
          </p:nvSpPr>
          <p:spPr>
            <a:xfrm>
              <a:off x="9563100" y="4889745"/>
              <a:ext cx="7391400" cy="3416320"/>
            </a:xfrm>
            <a:prstGeom prst="rect">
              <a:avLst/>
            </a:prstGeom>
          </p:spPr>
          <p:txBody>
            <a:bodyPr wrap="square">
              <a:spAutoFit/>
            </a:bodyPr>
            <a:lstStyle/>
            <a:p>
              <a:pPr algn="just">
                <a:lnSpc>
                  <a:spcPct val="150000"/>
                </a:lnSpc>
              </a:pPr>
              <a:r>
                <a:rPr lang="fr-FR" sz="3600">
                  <a:latin typeface="Arial" panose="020B0604020202020204" pitchFamily="34" charset="0"/>
                  <a:ea typeface="Times New Roman" panose="02020603050405020304" pitchFamily="18" charset="0"/>
                  <a:cs typeface="Arial" panose="020B0604020202020204" pitchFamily="34" charset="0"/>
                </a:rPr>
                <a:t>Có thể thu khí nitrogen trong phòng thí nghiệm bằng phương pháp đẩy nước do khí nitrogen (N</a:t>
              </a:r>
              <a:r>
                <a:rPr lang="fr-FR" sz="3600" baseline="-25000">
                  <a:latin typeface="Arial" panose="020B0604020202020204" pitchFamily="34" charset="0"/>
                  <a:ea typeface="Times New Roman" panose="02020603050405020304" pitchFamily="18" charset="0"/>
                  <a:cs typeface="Arial" panose="020B0604020202020204" pitchFamily="34" charset="0"/>
                </a:rPr>
                <a:t>2</a:t>
              </a:r>
              <a:r>
                <a:rPr lang="fr-FR" sz="3600">
                  <a:latin typeface="Arial" panose="020B0604020202020204" pitchFamily="34" charset="0"/>
                  <a:ea typeface="Times New Roman" panose="02020603050405020304" pitchFamily="18" charset="0"/>
                  <a:cs typeface="Arial" panose="020B0604020202020204" pitchFamily="34" charset="0"/>
                </a:rPr>
                <a:t>) không tan trong </a:t>
              </a:r>
              <a:r>
                <a:rPr lang="fr-FR" sz="3600" smtClean="0">
                  <a:latin typeface="Arial" panose="020B0604020202020204" pitchFamily="34" charset="0"/>
                  <a:ea typeface="Times New Roman" panose="02020603050405020304" pitchFamily="18" charset="0"/>
                  <a:cs typeface="Arial" panose="020B0604020202020204" pitchFamily="34" charset="0"/>
                </a:rPr>
                <a:t>nước.</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21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500"/>
                                        <p:tgtEl>
                                          <p:spTgt spid="10242"/>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896653">
            <a:off x="15983629" y="511110"/>
            <a:ext cx="2161186" cy="1752526"/>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973327">
            <a:off x="-313149" y="495635"/>
            <a:ext cx="2497338" cy="2025114"/>
          </a:xfrm>
          <a:prstGeom prst="rect">
            <a:avLst/>
          </a:prstGeom>
        </p:spPr>
      </p:pic>
      <p:sp>
        <p:nvSpPr>
          <p:cNvPr id="4" name="Rectangle 3"/>
          <p:cNvSpPr/>
          <p:nvPr/>
        </p:nvSpPr>
        <p:spPr>
          <a:xfrm>
            <a:off x="2286000" y="1028700"/>
            <a:ext cx="13716000" cy="1738296"/>
          </a:xfrm>
          <a:prstGeom prst="rect">
            <a:avLst/>
          </a:prstGeom>
        </p:spPr>
        <p:txBody>
          <a:bodyPr wrap="square">
            <a:spAutoFit/>
          </a:bodyPr>
          <a:lstStyle/>
          <a:p>
            <a:pPr algn="just">
              <a:lnSpc>
                <a:spcPct val="150000"/>
              </a:lnSpc>
              <a:spcAft>
                <a:spcPts val="0"/>
              </a:spcAft>
            </a:pPr>
            <a:r>
              <a:rPr lang="fr-FR" sz="38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fr-FR" sz="38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fr-FR" sz="3800">
                <a:latin typeface="Arial" panose="020B0604020202020204" pitchFamily="34" charset="0"/>
                <a:cs typeface="Arial" panose="020B0604020202020204" pitchFamily="34" charset="0"/>
              </a:rPr>
              <a:t>Giải thích tại sao người ta bơm khí nitrogen vào những lọ vaccine?</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11266" name="Picture 2" descr="Điều chỉnh thời gian tiêm mũi 2 vắc xin Vero Cell đợt 15,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8542" y="3731129"/>
            <a:ext cx="7288711" cy="51543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89471" y="4184664"/>
            <a:ext cx="8229600" cy="424731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fr-FR" sz="3600">
                <a:latin typeface="Arial" panose="020B0604020202020204" pitchFamily="34" charset="0"/>
                <a:ea typeface="Times New Roman" panose="02020603050405020304" pitchFamily="18" charset="0"/>
                <a:cs typeface="Arial" panose="020B0604020202020204" pitchFamily="34" charset="0"/>
              </a:rPr>
              <a:t>Nitrogen có tính trơ nên đảm bảo được môi trường trơ bên trong lọ vaccine kết hợp với bảo quản trong điều kiện nhiệt độ thấp để đảm bảo vaccine không bị biến </a:t>
            </a:r>
            <a:r>
              <a:rPr lang="fr-FR" sz="3600" smtClean="0">
                <a:latin typeface="Arial" panose="020B0604020202020204" pitchFamily="34" charset="0"/>
                <a:ea typeface="Times New Roman" panose="02020603050405020304" pitchFamily="18" charset="0"/>
                <a:cs typeface="Arial" panose="020B0604020202020204" pitchFamily="34" charset="0"/>
              </a:rPr>
              <a:t>chất.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661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500"/>
                                        <p:tgtEl>
                                          <p:spTgt spid="3"/>
                                        </p:tgtEl>
                                      </p:cBhvr>
                                    </p:animEffect>
                                  </p:childTnLst>
                                </p:cTn>
                              </p:par>
                              <p:par>
                                <p:cTn id="13" presetID="2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wedg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973327">
            <a:off x="340902" y="765049"/>
            <a:ext cx="2497338" cy="2025114"/>
          </a:xfrm>
          <a:prstGeom prst="rect">
            <a:avLst/>
          </a:prstGeom>
        </p:spPr>
      </p:pic>
      <p:sp>
        <p:nvSpPr>
          <p:cNvPr id="16" name="TextBox 3"/>
          <p:cNvSpPr txBox="1"/>
          <p:nvPr/>
        </p:nvSpPr>
        <p:spPr>
          <a:xfrm>
            <a:off x="1589647" y="745860"/>
            <a:ext cx="15108706" cy="1279453"/>
          </a:xfrm>
          <a:prstGeom prst="rect">
            <a:avLst/>
          </a:prstGeom>
        </p:spPr>
        <p:txBody>
          <a:bodyPr lIns="0" tIns="0" rIns="0" bIns="0" rtlCol="0" anchor="t">
            <a:spAutoFit/>
          </a:bodyPr>
          <a:lstStyle/>
          <a:p>
            <a:pPr algn="ctr">
              <a:lnSpc>
                <a:spcPts val="11279"/>
              </a:lnSpc>
            </a:pPr>
            <a:r>
              <a:rPr lang="en-US" sz="6600" b="1" dirty="0" smtClean="0">
                <a:solidFill>
                  <a:srgbClr val="023276"/>
                </a:solidFill>
                <a:latin typeface="Arial" panose="020B0604020202020204" pitchFamily="34" charset="0"/>
                <a:cs typeface="Arial" panose="020B0604020202020204" pitchFamily="34" charset="0"/>
              </a:rPr>
              <a:t>HƯỚNG DẪN VỀ NHÀ</a:t>
            </a:r>
            <a:endParaRPr lang="en-US" sz="6600" b="1" dirty="0">
              <a:solidFill>
                <a:srgbClr val="023276"/>
              </a:solidFill>
              <a:latin typeface="Arial" panose="020B0604020202020204" pitchFamily="34" charset="0"/>
              <a:cs typeface="Arial" panose="020B0604020202020204" pitchFamily="34" charset="0"/>
            </a:endParaRPr>
          </a:p>
        </p:txBody>
      </p:sp>
      <p:grpSp>
        <p:nvGrpSpPr>
          <p:cNvPr id="17" name="Group 2"/>
          <p:cNvGrpSpPr/>
          <p:nvPr/>
        </p:nvGrpSpPr>
        <p:grpSpPr>
          <a:xfrm>
            <a:off x="1295400" y="3422562"/>
            <a:ext cx="4972884" cy="5911939"/>
            <a:chOff x="0" y="-95250"/>
            <a:chExt cx="1504394" cy="1788476"/>
          </a:xfrm>
        </p:grpSpPr>
        <p:sp>
          <p:nvSpPr>
            <p:cNvPr id="18" name="Freeform 3"/>
            <p:cNvSpPr/>
            <p:nvPr/>
          </p:nvSpPr>
          <p:spPr>
            <a:xfrm>
              <a:off x="0" y="0"/>
              <a:ext cx="1504394" cy="1693226"/>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19"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0" name="Group 5"/>
          <p:cNvGrpSpPr/>
          <p:nvPr/>
        </p:nvGrpSpPr>
        <p:grpSpPr>
          <a:xfrm>
            <a:off x="6671146" y="3422562"/>
            <a:ext cx="4972884" cy="5911939"/>
            <a:chOff x="0" y="-95250"/>
            <a:chExt cx="1504394" cy="1788476"/>
          </a:xfrm>
        </p:grpSpPr>
        <p:sp>
          <p:nvSpPr>
            <p:cNvPr id="21" name="Freeform 6"/>
            <p:cNvSpPr/>
            <p:nvPr/>
          </p:nvSpPr>
          <p:spPr>
            <a:xfrm>
              <a:off x="0" y="0"/>
              <a:ext cx="1504394" cy="1693226"/>
            </a:xfrm>
            <a:custGeom>
              <a:avLst/>
              <a:gdLst/>
              <a:ahLst/>
              <a:cxnLst/>
              <a:rect l="l" t="t" r="r" b="b"/>
              <a:pathLst>
                <a:path w="1504394" h="1571721">
                  <a:moveTo>
                    <a:pt x="0" y="0"/>
                  </a:moveTo>
                  <a:lnTo>
                    <a:pt x="1504394" y="0"/>
                  </a:lnTo>
                  <a:lnTo>
                    <a:pt x="1504394" y="1571721"/>
                  </a:lnTo>
                  <a:lnTo>
                    <a:pt x="0" y="1571721"/>
                  </a:lnTo>
                  <a:close/>
                </a:path>
              </a:pathLst>
            </a:custGeom>
            <a:solidFill>
              <a:srgbClr val="FBC391"/>
            </a:solidFill>
          </p:spPr>
        </p:sp>
        <p:sp>
          <p:nvSpPr>
            <p:cNvPr id="22" name="TextBox 7"/>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3" name="Group 8"/>
          <p:cNvGrpSpPr/>
          <p:nvPr/>
        </p:nvGrpSpPr>
        <p:grpSpPr>
          <a:xfrm>
            <a:off x="12046892" y="3422562"/>
            <a:ext cx="4972884" cy="5911939"/>
            <a:chOff x="0" y="-95250"/>
            <a:chExt cx="1504394" cy="1788476"/>
          </a:xfrm>
        </p:grpSpPr>
        <p:sp>
          <p:nvSpPr>
            <p:cNvPr id="24" name="Freeform 9"/>
            <p:cNvSpPr/>
            <p:nvPr/>
          </p:nvSpPr>
          <p:spPr>
            <a:xfrm>
              <a:off x="0" y="0"/>
              <a:ext cx="1504394" cy="1693226"/>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sp>
        <p:sp>
          <p:nvSpPr>
            <p:cNvPr id="25"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6"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121473" y="3711359"/>
            <a:ext cx="1606068" cy="1258215"/>
          </a:xfrm>
          <a:prstGeom prst="rect">
            <a:avLst/>
          </a:prstGeom>
        </p:spPr>
      </p:pic>
      <p:pic>
        <p:nvPicPr>
          <p:cNvPr id="27"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6497219" y="3711359"/>
            <a:ext cx="1606068" cy="1258215"/>
          </a:xfrm>
          <a:prstGeom prst="rect">
            <a:avLst/>
          </a:prstGeom>
          <a:noFill/>
        </p:spPr>
      </p:pic>
      <p:pic>
        <p:nvPicPr>
          <p:cNvPr id="28"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1872964" y="3711359"/>
            <a:ext cx="1606068" cy="1258215"/>
          </a:xfrm>
          <a:prstGeom prst="rect">
            <a:avLst/>
          </a:prstGeom>
        </p:spPr>
      </p:pic>
      <p:pic>
        <p:nvPicPr>
          <p:cNvPr id="29"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94908" y="745860"/>
            <a:ext cx="2406890" cy="2205587"/>
          </a:xfrm>
          <a:prstGeom prst="rect">
            <a:avLst/>
          </a:prstGeom>
        </p:spPr>
      </p:pic>
      <p:sp>
        <p:nvSpPr>
          <p:cNvPr id="30" name="TextBox 29"/>
          <p:cNvSpPr txBox="1"/>
          <p:nvPr/>
        </p:nvSpPr>
        <p:spPr>
          <a:xfrm>
            <a:off x="1447453" y="375717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01</a:t>
            </a:r>
            <a:endParaRPr lang="en-US" sz="54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6823199" y="375971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02</a:t>
            </a:r>
            <a:endParaRPr lang="en-US" sz="54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12198944" y="375717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03</a:t>
            </a:r>
            <a:endParaRPr lang="en-US" sz="54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524000" y="5608511"/>
            <a:ext cx="4515684" cy="2031325"/>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Ôn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kiến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sp>
        <p:nvSpPr>
          <p:cNvPr id="34" name="TextBox 33"/>
          <p:cNvSpPr txBox="1"/>
          <p:nvPr/>
        </p:nvSpPr>
        <p:spPr>
          <a:xfrm>
            <a:off x="6785446" y="5188660"/>
            <a:ext cx="4744284" cy="3000821"/>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vận</a:t>
            </a:r>
            <a:r>
              <a:rPr lang="en-US" sz="4200" dirty="0" smtClean="0">
                <a:latin typeface="Arial" panose="020B0604020202020204" pitchFamily="34" charset="0"/>
                <a:cs typeface="Arial" panose="020B0604020202020204" pitchFamily="34" charset="0"/>
              </a:rPr>
              <a:t> </a:t>
            </a:r>
            <a:r>
              <a:rPr lang="en-US" sz="4200" err="1">
                <a:latin typeface="Arial" panose="020B0604020202020204" pitchFamily="34" charset="0"/>
                <a:cs typeface="Arial" panose="020B0604020202020204" pitchFamily="34" charset="0"/>
              </a:rPr>
              <a:t>dụng</a:t>
            </a:r>
            <a:r>
              <a:rPr lang="en-US" sz="4200">
                <a:latin typeface="Arial" panose="020B0604020202020204" pitchFamily="34" charset="0"/>
                <a:cs typeface="Arial" panose="020B0604020202020204" pitchFamily="34" charset="0"/>
              </a:rPr>
              <a:t> </a:t>
            </a:r>
            <a:r>
              <a:rPr lang="en-US" sz="4200" smtClean="0">
                <a:latin typeface="Arial" panose="020B0604020202020204" pitchFamily="34" charset="0"/>
                <a:cs typeface="Arial" panose="020B0604020202020204" pitchFamily="34" charset="0"/>
              </a:rPr>
              <a:t>và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trong</a:t>
            </a:r>
            <a:r>
              <a:rPr lang="en-US" sz="4200" dirty="0" smtClean="0">
                <a:latin typeface="Arial" panose="020B0604020202020204" pitchFamily="34" charset="0"/>
                <a:cs typeface="Arial" panose="020B0604020202020204" pitchFamily="34" charset="0"/>
              </a:rPr>
              <a:t> SBT</a:t>
            </a:r>
            <a:endParaRPr lang="en-US" sz="4200" dirty="0">
              <a:latin typeface="Arial" panose="020B0604020202020204" pitchFamily="34" charset="0"/>
              <a:cs typeface="Arial" panose="020B0604020202020204" pitchFamily="34" charset="0"/>
            </a:endParaRPr>
          </a:p>
        </p:txBody>
      </p:sp>
      <p:sp>
        <p:nvSpPr>
          <p:cNvPr id="35" name="TextBox 34"/>
          <p:cNvSpPr txBox="1"/>
          <p:nvPr/>
        </p:nvSpPr>
        <p:spPr>
          <a:xfrm>
            <a:off x="12275492" y="4983182"/>
            <a:ext cx="4515684" cy="3970318"/>
          </a:xfrm>
          <a:prstGeom prst="rect">
            <a:avLst/>
          </a:prstGeom>
          <a:noFill/>
        </p:spPr>
        <p:txBody>
          <a:bodyPr wrap="square" rtlCol="0">
            <a:spAutoFit/>
          </a:bodyPr>
          <a:lstStyle/>
          <a:p>
            <a:pPr algn="ctr">
              <a:lnSpc>
                <a:spcPct val="150000"/>
              </a:lnSpc>
            </a:pPr>
            <a:r>
              <a:rPr lang="en-US" sz="4200" err="1" smtClean="0">
                <a:latin typeface="Arial" panose="020B0604020202020204" pitchFamily="34" charset="0"/>
                <a:cs typeface="Arial" panose="020B0604020202020204" pitchFamily="34" charset="0"/>
              </a:rPr>
              <a:t>Chuẩn</a:t>
            </a:r>
            <a:r>
              <a:rPr lang="en-US" sz="4200" smtClean="0">
                <a:latin typeface="Arial" panose="020B0604020202020204" pitchFamily="34" charset="0"/>
                <a:cs typeface="Arial" panose="020B0604020202020204" pitchFamily="34" charset="0"/>
              </a:rPr>
              <a:t> bị</a:t>
            </a:r>
            <a:r>
              <a:rPr lang="en-US" sz="4200" dirty="0">
                <a:latin typeface="Arial" panose="020B0604020202020204" pitchFamily="34" charset="0"/>
                <a:cs typeface="Arial" panose="020B0604020202020204" pitchFamily="34" charset="0"/>
              </a:rPr>
              <a:t> </a:t>
            </a:r>
            <a:r>
              <a:rPr lang="en-US" sz="4200" b="1" smtClean="0">
                <a:latin typeface="Arial" panose="020B0604020202020204" pitchFamily="34" charset="0"/>
                <a:cs typeface="Arial" panose="020B0604020202020204" pitchFamily="34" charset="0"/>
              </a:rPr>
              <a:t>Bài 5: Ammonia </a:t>
            </a:r>
            <a:r>
              <a:rPr lang="en-US" sz="4200" b="1" smtClean="0">
                <a:latin typeface="Arial" panose="020B0604020202020204" pitchFamily="34" charset="0"/>
                <a:cs typeface="Arial" panose="020B0604020202020204" pitchFamily="34" charset="0"/>
              </a:rPr>
              <a:t>và một số hợp chất </a:t>
            </a:r>
            <a:r>
              <a:rPr lang="en-US" sz="4200" b="1" smtClean="0">
                <a:latin typeface="Arial" panose="020B0604020202020204" pitchFamily="34" charset="0"/>
                <a:cs typeface="Arial" panose="020B0604020202020204" pitchFamily="34" charset="0"/>
              </a:rPr>
              <a:t>ammonium</a:t>
            </a:r>
            <a:endParaRPr lang="en-US" sz="42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511096">
            <a:off x="12255915" y="400003"/>
            <a:ext cx="2967040" cy="24060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180120">
            <a:off x="14950933" y="3113221"/>
            <a:ext cx="2967040" cy="2406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98429">
            <a:off x="3338129" y="7448698"/>
            <a:ext cx="2967040" cy="240600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410353">
            <a:off x="482850" y="4904674"/>
            <a:ext cx="2967040" cy="2406000"/>
          </a:xfrm>
          <a:prstGeom prst="rect">
            <a:avLst/>
          </a:prstGeom>
        </p:spPr>
      </p:pic>
      <p:sp>
        <p:nvSpPr>
          <p:cNvPr id="10" name="TextBox 9"/>
          <p:cNvSpPr txBox="1"/>
          <p:nvPr/>
        </p:nvSpPr>
        <p:spPr>
          <a:xfrm>
            <a:off x="3126755" y="2781819"/>
            <a:ext cx="12115800" cy="3557512"/>
          </a:xfrm>
          <a:prstGeom prst="rect">
            <a:avLst/>
          </a:prstGeom>
          <a:noFill/>
        </p:spPr>
        <p:txBody>
          <a:bodyPr wrap="square" rtlCol="0">
            <a:spAutoFit/>
          </a:bodyPr>
          <a:lstStyle/>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HẸN GẶP LẠI CÁC EM TRONG TIẾT HỌC SAU!</a:t>
            </a:r>
            <a:endParaRPr lang="en-US" sz="8000" b="1" dirty="0">
              <a:solidFill>
                <a:srgbClr val="023276"/>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11000" y="1326337"/>
            <a:ext cx="6477000" cy="8960662"/>
          </a:xfrm>
          <a:prstGeom prst="rect">
            <a:avLst/>
          </a:prstGeom>
        </p:spPr>
      </p:pic>
      <p:grpSp>
        <p:nvGrpSpPr>
          <p:cNvPr id="3" name="Group 3"/>
          <p:cNvGrpSpPr/>
          <p:nvPr/>
        </p:nvGrpSpPr>
        <p:grpSpPr>
          <a:xfrm>
            <a:off x="-2743200" y="3086100"/>
            <a:ext cx="5696463" cy="1531104"/>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2253576" y="758745"/>
            <a:ext cx="9036227" cy="1135183"/>
          </a:xfrm>
          <a:prstGeom prst="rect">
            <a:avLst/>
          </a:prstGeom>
        </p:spPr>
        <p:txBody>
          <a:bodyPr lIns="0" tIns="0" rIns="0" bIns="0" rtlCol="0" anchor="t">
            <a:spAutoFit/>
          </a:bodyPr>
          <a:lstStyle/>
          <a:p>
            <a:pPr marL="0" lvl="0" indent="0" algn="ctr">
              <a:lnSpc>
                <a:spcPts val="9770"/>
              </a:lnSpc>
              <a:spcBef>
                <a:spcPct val="0"/>
              </a:spcBef>
            </a:pPr>
            <a:r>
              <a:rPr lang="en-US" sz="6600" b="1" dirty="0" smtClean="0">
                <a:solidFill>
                  <a:srgbClr val="023276"/>
                </a:solidFill>
                <a:latin typeface="Arial" panose="020B0604020202020204" pitchFamily="34" charset="0"/>
                <a:cs typeface="Arial" panose="020B0604020202020204" pitchFamily="34" charset="0"/>
              </a:rPr>
              <a:t>NỘI DUNG BÀI HỌC</a:t>
            </a:r>
            <a:endParaRPr lang="en-US" sz="6600" b="1" dirty="0">
              <a:solidFill>
                <a:srgbClr val="023276"/>
              </a:solidFill>
              <a:latin typeface="Arial" panose="020B0604020202020204" pitchFamily="34" charset="0"/>
              <a:cs typeface="Arial" panose="020B0604020202020204" pitchFamily="34" charset="0"/>
            </a:endParaRPr>
          </a:p>
        </p:txBody>
      </p:sp>
      <p:sp>
        <p:nvSpPr>
          <p:cNvPr id="9" name="TextBox 9"/>
          <p:cNvSpPr txBox="1"/>
          <p:nvPr/>
        </p:nvSpPr>
        <p:spPr>
          <a:xfrm>
            <a:off x="841242" y="3236526"/>
            <a:ext cx="1421591" cy="1231106"/>
          </a:xfrm>
          <a:prstGeom prst="rect">
            <a:avLst/>
          </a:prstGeom>
        </p:spPr>
        <p:txBody>
          <a:bodyPr lIns="0" tIns="0" rIns="0" bIns="0" rtlCol="0" anchor="ctr">
            <a:spAutoFit/>
          </a:bodyPr>
          <a:lstStyle/>
          <a:p>
            <a:pPr algn="ctr">
              <a:spcBef>
                <a:spcPct val="0"/>
              </a:spcBef>
            </a:pPr>
            <a:r>
              <a:rPr lang="en-US" sz="8000" b="1" smtClean="0">
                <a:solidFill>
                  <a:schemeClr val="accent6">
                    <a:lumMod val="75000"/>
                  </a:schemeClr>
                </a:solidFill>
                <a:latin typeface="Arial" panose="020B0604020202020204" pitchFamily="34" charset="0"/>
                <a:cs typeface="Arial" panose="020B0604020202020204" pitchFamily="34" charset="0"/>
              </a:rPr>
              <a:t>1</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6" name="Rectangle 15"/>
          <p:cNvSpPr/>
          <p:nvPr/>
        </p:nvSpPr>
        <p:spPr>
          <a:xfrm>
            <a:off x="3313731" y="3436153"/>
            <a:ext cx="7125669" cy="830997"/>
          </a:xfrm>
          <a:prstGeom prst="rect">
            <a:avLst/>
          </a:prstGeom>
        </p:spPr>
        <p:txBody>
          <a:bodyPr wrap="none">
            <a:spAutoFit/>
          </a:bodyPr>
          <a:lstStyle/>
          <a:p>
            <a:r>
              <a:rPr lang="en-US" sz="4800" b="1" smtClean="0">
                <a:latin typeface="Arial" panose="020B0604020202020204" pitchFamily="34" charset="0"/>
                <a:cs typeface="Arial" panose="020B0604020202020204" pitchFamily="34" charset="0"/>
              </a:rPr>
              <a:t>TRẠNG THÁI TỰ NHIÊN</a:t>
            </a:r>
            <a:endParaRPr lang="en-US" sz="4800" b="1" dirty="0">
              <a:latin typeface="Arial" panose="020B0604020202020204" pitchFamily="34" charset="0"/>
              <a:cs typeface="Arial" panose="020B0604020202020204" pitchFamily="34" charset="0"/>
            </a:endParaRPr>
          </a:p>
        </p:txBody>
      </p:sp>
      <p:grpSp>
        <p:nvGrpSpPr>
          <p:cNvPr id="20" name="Group 3"/>
          <p:cNvGrpSpPr/>
          <p:nvPr/>
        </p:nvGrpSpPr>
        <p:grpSpPr>
          <a:xfrm>
            <a:off x="-2743200" y="5322671"/>
            <a:ext cx="5696463" cy="1531104"/>
            <a:chOff x="0" y="0"/>
            <a:chExt cx="1268996" cy="298010"/>
          </a:xfrm>
        </p:grpSpPr>
        <p:sp>
          <p:nvSpPr>
            <p:cNvPr id="21"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22"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23" name="TextBox 9"/>
          <p:cNvSpPr txBox="1"/>
          <p:nvPr/>
        </p:nvSpPr>
        <p:spPr>
          <a:xfrm>
            <a:off x="841242" y="5473097"/>
            <a:ext cx="1421591" cy="1231106"/>
          </a:xfrm>
          <a:prstGeom prst="rect">
            <a:avLst/>
          </a:prstGeom>
        </p:spPr>
        <p:txBody>
          <a:bodyPr lIns="0" tIns="0" rIns="0" bIns="0" rtlCol="0" anchor="ctr">
            <a:spAutoFit/>
          </a:bodyPr>
          <a:lstStyle/>
          <a:p>
            <a:pPr algn="ctr">
              <a:spcBef>
                <a:spcPct val="0"/>
              </a:spcBef>
            </a:pPr>
            <a:r>
              <a:rPr lang="en-US" sz="8000" b="1" smtClean="0">
                <a:solidFill>
                  <a:schemeClr val="accent6">
                    <a:lumMod val="75000"/>
                  </a:schemeClr>
                </a:solidFill>
                <a:latin typeface="Arial" panose="020B0604020202020204" pitchFamily="34" charset="0"/>
                <a:cs typeface="Arial" panose="020B0604020202020204" pitchFamily="34" charset="0"/>
              </a:rPr>
              <a:t>2</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24" name="Rectangle 23"/>
          <p:cNvSpPr/>
          <p:nvPr/>
        </p:nvSpPr>
        <p:spPr>
          <a:xfrm>
            <a:off x="3313731" y="5672724"/>
            <a:ext cx="5623655" cy="830997"/>
          </a:xfrm>
          <a:prstGeom prst="rect">
            <a:avLst/>
          </a:prstGeom>
        </p:spPr>
        <p:txBody>
          <a:bodyPr wrap="none">
            <a:spAutoFit/>
          </a:bodyPr>
          <a:lstStyle/>
          <a:p>
            <a:r>
              <a:rPr lang="en-US" sz="4800" b="1" smtClean="0">
                <a:latin typeface="Arial" panose="020B0604020202020204" pitchFamily="34" charset="0"/>
                <a:cs typeface="Arial" panose="020B0604020202020204" pitchFamily="34" charset="0"/>
              </a:rPr>
              <a:t>TÍNH CHẤT VẬT LÍ</a:t>
            </a:r>
            <a:endParaRPr lang="en-US" sz="4800" b="1" dirty="0">
              <a:latin typeface="Arial" panose="020B0604020202020204" pitchFamily="34" charset="0"/>
              <a:cs typeface="Arial" panose="020B0604020202020204" pitchFamily="34" charset="0"/>
            </a:endParaRPr>
          </a:p>
        </p:txBody>
      </p:sp>
      <p:grpSp>
        <p:nvGrpSpPr>
          <p:cNvPr id="25" name="Group 3"/>
          <p:cNvGrpSpPr/>
          <p:nvPr/>
        </p:nvGrpSpPr>
        <p:grpSpPr>
          <a:xfrm>
            <a:off x="-2743200" y="7559242"/>
            <a:ext cx="5696463" cy="1531104"/>
            <a:chOff x="0" y="0"/>
            <a:chExt cx="1268996" cy="298010"/>
          </a:xfrm>
        </p:grpSpPr>
        <p:sp>
          <p:nvSpPr>
            <p:cNvPr id="26"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27"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28" name="TextBox 9"/>
          <p:cNvSpPr txBox="1"/>
          <p:nvPr/>
        </p:nvSpPr>
        <p:spPr>
          <a:xfrm>
            <a:off x="841242" y="7709668"/>
            <a:ext cx="1421591" cy="1231106"/>
          </a:xfrm>
          <a:prstGeom prst="rect">
            <a:avLst/>
          </a:prstGeom>
        </p:spPr>
        <p:txBody>
          <a:bodyPr lIns="0" tIns="0" rIns="0" bIns="0" rtlCol="0" anchor="ctr">
            <a:spAutoFit/>
          </a:bodyPr>
          <a:lstStyle/>
          <a:p>
            <a:pPr algn="ctr">
              <a:spcBef>
                <a:spcPct val="0"/>
              </a:spcBef>
            </a:pPr>
            <a:r>
              <a:rPr lang="en-US" sz="8000" b="1" smtClean="0">
                <a:solidFill>
                  <a:schemeClr val="accent6">
                    <a:lumMod val="75000"/>
                  </a:schemeClr>
                </a:solidFill>
                <a:latin typeface="Arial" panose="020B0604020202020204" pitchFamily="34" charset="0"/>
                <a:cs typeface="Arial" panose="020B0604020202020204" pitchFamily="34" charset="0"/>
              </a:rPr>
              <a:t>3</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29" name="Rectangle 28"/>
          <p:cNvSpPr/>
          <p:nvPr/>
        </p:nvSpPr>
        <p:spPr>
          <a:xfrm>
            <a:off x="3313731" y="7909295"/>
            <a:ext cx="6579045" cy="830997"/>
          </a:xfrm>
          <a:prstGeom prst="rect">
            <a:avLst/>
          </a:prstGeom>
        </p:spPr>
        <p:txBody>
          <a:bodyPr wrap="none">
            <a:spAutoFit/>
          </a:bodyPr>
          <a:lstStyle/>
          <a:p>
            <a:r>
              <a:rPr lang="en-US" sz="4800" b="1" smtClean="0">
                <a:latin typeface="Arial" panose="020B0604020202020204" pitchFamily="34" charset="0"/>
                <a:cs typeface="Arial" panose="020B0604020202020204" pitchFamily="34" charset="0"/>
              </a:rPr>
              <a:t>TÍNH CHẤT </a:t>
            </a:r>
            <a:r>
              <a:rPr lang="en-US" sz="4800" b="1" smtClean="0">
                <a:latin typeface="Arial" panose="020B0604020202020204" pitchFamily="34" charset="0"/>
                <a:cs typeface="Arial" panose="020B0604020202020204" pitchFamily="34" charset="0"/>
              </a:rPr>
              <a:t>HOÁ HỌC</a:t>
            </a:r>
            <a:endParaRPr lang="en-US" sz="4800"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3" grpId="0"/>
      <p:bldP spid="24"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grpSp>
        <p:nvGrpSpPr>
          <p:cNvPr id="3" name="Group 3"/>
          <p:cNvGrpSpPr/>
          <p:nvPr/>
        </p:nvGrpSpPr>
        <p:grpSpPr>
          <a:xfrm>
            <a:off x="-1815576" y="3467100"/>
            <a:ext cx="5696463" cy="1531104"/>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2253576" y="758745"/>
            <a:ext cx="9036227" cy="1135183"/>
          </a:xfrm>
          <a:prstGeom prst="rect">
            <a:avLst/>
          </a:prstGeom>
        </p:spPr>
        <p:txBody>
          <a:bodyPr lIns="0" tIns="0" rIns="0" bIns="0" rtlCol="0" anchor="t">
            <a:spAutoFit/>
          </a:bodyPr>
          <a:lstStyle/>
          <a:p>
            <a:pPr marL="0" lvl="0" indent="0" algn="ctr">
              <a:lnSpc>
                <a:spcPts val="9770"/>
              </a:lnSpc>
              <a:spcBef>
                <a:spcPct val="0"/>
              </a:spcBef>
            </a:pPr>
            <a:r>
              <a:rPr lang="en-US" sz="6600" b="1" dirty="0" smtClean="0">
                <a:solidFill>
                  <a:srgbClr val="023276"/>
                </a:solidFill>
                <a:latin typeface="Arial" panose="020B0604020202020204" pitchFamily="34" charset="0"/>
                <a:cs typeface="Arial" panose="020B0604020202020204" pitchFamily="34" charset="0"/>
              </a:rPr>
              <a:t>NỘI DUNG BÀI HỌC</a:t>
            </a:r>
            <a:endParaRPr lang="en-US" sz="6600" b="1" dirty="0">
              <a:solidFill>
                <a:srgbClr val="023276"/>
              </a:solidFill>
              <a:latin typeface="Arial" panose="020B0604020202020204" pitchFamily="34" charset="0"/>
              <a:cs typeface="Arial" panose="020B0604020202020204" pitchFamily="34" charset="0"/>
            </a:endParaRPr>
          </a:p>
        </p:txBody>
      </p:sp>
      <p:sp>
        <p:nvSpPr>
          <p:cNvPr id="9" name="TextBox 9"/>
          <p:cNvSpPr txBox="1"/>
          <p:nvPr/>
        </p:nvSpPr>
        <p:spPr>
          <a:xfrm>
            <a:off x="1768866" y="3617526"/>
            <a:ext cx="1421591" cy="1231106"/>
          </a:xfrm>
          <a:prstGeom prst="rect">
            <a:avLst/>
          </a:prstGeom>
        </p:spPr>
        <p:txBody>
          <a:bodyPr lIns="0" tIns="0" rIns="0" bIns="0" rtlCol="0" anchor="ctr">
            <a:spAutoFit/>
          </a:bodyPr>
          <a:lstStyle/>
          <a:p>
            <a:pPr algn="ctr">
              <a:spcBef>
                <a:spcPct val="0"/>
              </a:spcBef>
            </a:pPr>
            <a:r>
              <a:rPr lang="en-US" sz="8000" b="1" smtClean="0">
                <a:solidFill>
                  <a:schemeClr val="accent6">
                    <a:lumMod val="75000"/>
                  </a:schemeClr>
                </a:solidFill>
                <a:latin typeface="Arial" panose="020B0604020202020204" pitchFamily="34" charset="0"/>
                <a:cs typeface="Arial" panose="020B0604020202020204" pitchFamily="34" charset="0"/>
              </a:rPr>
              <a:t>4</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6" name="Rectangle 15"/>
          <p:cNvSpPr/>
          <p:nvPr/>
        </p:nvSpPr>
        <p:spPr>
          <a:xfrm>
            <a:off x="4241355" y="3078490"/>
            <a:ext cx="12217846" cy="2308324"/>
          </a:xfrm>
          <a:prstGeom prst="rect">
            <a:avLst/>
          </a:prstGeom>
        </p:spPr>
        <p:txBody>
          <a:bodyPr wrap="square">
            <a:spAutoFit/>
          </a:bodyPr>
          <a:lstStyle/>
          <a:p>
            <a:pPr algn="just">
              <a:lnSpc>
                <a:spcPct val="150000"/>
              </a:lnSpc>
            </a:pPr>
            <a:r>
              <a:rPr lang="en-US" sz="4800" b="1" smtClean="0">
                <a:latin typeface="Arial" panose="020B0604020202020204" pitchFamily="34" charset="0"/>
                <a:cs typeface="Arial" panose="020B0604020202020204" pitchFamily="34" charset="0"/>
              </a:rPr>
              <a:t>QUÁ TRÌNH TẠO VÀ CUNG CẤP NITRATE CHO ĐẤT TỪ NƯỚC MƯA</a:t>
            </a:r>
            <a:endParaRPr lang="en-US" sz="4800" b="1" dirty="0">
              <a:latin typeface="Arial" panose="020B0604020202020204" pitchFamily="34" charset="0"/>
              <a:cs typeface="Arial" panose="020B0604020202020204" pitchFamily="34" charset="0"/>
            </a:endParaRPr>
          </a:p>
        </p:txBody>
      </p:sp>
      <p:grpSp>
        <p:nvGrpSpPr>
          <p:cNvPr id="20" name="Group 3"/>
          <p:cNvGrpSpPr/>
          <p:nvPr/>
        </p:nvGrpSpPr>
        <p:grpSpPr>
          <a:xfrm>
            <a:off x="-1815576" y="6431796"/>
            <a:ext cx="5696463" cy="1531104"/>
            <a:chOff x="0" y="0"/>
            <a:chExt cx="1268996" cy="298010"/>
          </a:xfrm>
        </p:grpSpPr>
        <p:sp>
          <p:nvSpPr>
            <p:cNvPr id="21"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22"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23" name="TextBox 9"/>
          <p:cNvSpPr txBox="1"/>
          <p:nvPr/>
        </p:nvSpPr>
        <p:spPr>
          <a:xfrm>
            <a:off x="1768866" y="6582222"/>
            <a:ext cx="1421591" cy="1231106"/>
          </a:xfrm>
          <a:prstGeom prst="rect">
            <a:avLst/>
          </a:prstGeom>
        </p:spPr>
        <p:txBody>
          <a:bodyPr lIns="0" tIns="0" rIns="0" bIns="0" rtlCol="0" anchor="ctr">
            <a:spAutoFit/>
          </a:bodyPr>
          <a:lstStyle/>
          <a:p>
            <a:pPr algn="ctr">
              <a:spcBef>
                <a:spcPct val="0"/>
              </a:spcBef>
            </a:pPr>
            <a:r>
              <a:rPr lang="en-US" sz="8000" b="1" smtClean="0">
                <a:solidFill>
                  <a:schemeClr val="accent6">
                    <a:lumMod val="75000"/>
                  </a:schemeClr>
                </a:solidFill>
                <a:latin typeface="Arial" panose="020B0604020202020204" pitchFamily="34" charset="0"/>
                <a:cs typeface="Arial" panose="020B0604020202020204" pitchFamily="34" charset="0"/>
              </a:rPr>
              <a:t>5</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24" name="Rectangle 23"/>
          <p:cNvSpPr/>
          <p:nvPr/>
        </p:nvSpPr>
        <p:spPr>
          <a:xfrm>
            <a:off x="4241355" y="6781849"/>
            <a:ext cx="3602268" cy="830997"/>
          </a:xfrm>
          <a:prstGeom prst="rect">
            <a:avLst/>
          </a:prstGeom>
        </p:spPr>
        <p:txBody>
          <a:bodyPr wrap="none">
            <a:spAutoFit/>
          </a:bodyPr>
          <a:lstStyle/>
          <a:p>
            <a:r>
              <a:rPr lang="en-US" sz="4800" b="1" smtClean="0">
                <a:latin typeface="Arial" panose="020B0604020202020204" pitchFamily="34" charset="0"/>
                <a:cs typeface="Arial" panose="020B0604020202020204" pitchFamily="34" charset="0"/>
              </a:rPr>
              <a:t>ỨNG DỤNG</a:t>
            </a:r>
            <a:endParaRPr lang="en-US" sz="4800" b="1"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289803" y="5866447"/>
            <a:ext cx="5943600" cy="4420553"/>
          </a:xfrm>
          <a:prstGeom prst="rect">
            <a:avLst/>
          </a:prstGeom>
        </p:spPr>
      </p:pic>
    </p:spTree>
    <p:extLst>
      <p:ext uri="{BB962C8B-B14F-4D97-AF65-F5344CB8AC3E}">
        <p14:creationId xmlns:p14="http://schemas.microsoft.com/office/powerpoint/2010/main" val="2037191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5403799"/>
            <a:ext cx="11888381" cy="1231106"/>
          </a:xfrm>
          <a:prstGeom prst="rect">
            <a:avLst/>
          </a:prstGeom>
        </p:spPr>
        <p:txBody>
          <a:bodyPr wrap="square" lIns="0" tIns="0" rIns="0" bIns="0" rtlCol="0" anchor="t">
            <a:spAutoFit/>
          </a:bodyPr>
          <a:lstStyle/>
          <a:p>
            <a:pPr algn="just"/>
            <a:r>
              <a:rPr lang="en-US" sz="8000" b="1" smtClean="0">
                <a:solidFill>
                  <a:srgbClr val="023276"/>
                </a:solidFill>
                <a:latin typeface="Arial" panose="020B0604020202020204" pitchFamily="34" charset="0"/>
                <a:cs typeface="Arial" panose="020B0604020202020204" pitchFamily="34" charset="0"/>
              </a:rPr>
              <a:t>TRẠNG THÁI TỰ NHIÊN</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smtClean="0">
                  <a:solidFill>
                    <a:srgbClr val="023276"/>
                  </a:solidFill>
                  <a:latin typeface="Arial" panose="020B0604020202020204" pitchFamily="34" charset="0"/>
                  <a:cs typeface="Arial" panose="020B0604020202020204" pitchFamily="34" charset="0"/>
                </a:rPr>
                <a:t>1.</a:t>
              </a:r>
              <a:endParaRPr lang="en-US" sz="98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3" name="Rectangle 2"/>
          <p:cNvSpPr/>
          <p:nvPr/>
        </p:nvSpPr>
        <p:spPr>
          <a:xfrm>
            <a:off x="2504817" y="1104900"/>
            <a:ext cx="13278380" cy="677108"/>
          </a:xfrm>
          <a:prstGeom prst="rect">
            <a:avLst/>
          </a:prstGeom>
        </p:spPr>
        <p:txBody>
          <a:bodyPr wrap="none">
            <a:spAutoFit/>
          </a:bodyPr>
          <a:lstStyle/>
          <a:p>
            <a:pPr algn="ctr"/>
            <a:r>
              <a:rPr lang="fr-FR" sz="3800" b="1" i="1">
                <a:solidFill>
                  <a:srgbClr val="FF0000"/>
                </a:solidFill>
                <a:latin typeface="Arial" panose="020B0604020202020204" pitchFamily="34" charset="0"/>
                <a:ea typeface="Times New Roman" panose="02020603050405020304" pitchFamily="18" charset="0"/>
                <a:cs typeface="Arial" panose="020B0604020202020204" pitchFamily="34" charset="0"/>
              </a:rPr>
              <a:t>Đ</a:t>
            </a:r>
            <a:r>
              <a:rPr lang="fr-FR" sz="3800" b="1" i="1" smtClean="0">
                <a:solidFill>
                  <a:srgbClr val="FF0000"/>
                </a:solidFill>
                <a:latin typeface="Arial" panose="020B0604020202020204" pitchFamily="34" charset="0"/>
                <a:ea typeface="Times New Roman" panose="02020603050405020304" pitchFamily="18" charset="0"/>
                <a:cs typeface="Arial" panose="020B0604020202020204" pitchFamily="34" charset="0"/>
              </a:rPr>
              <a:t>ọc </a:t>
            </a:r>
            <a:r>
              <a:rPr lang="fr-FR" sz="3800" b="1" i="1">
                <a:solidFill>
                  <a:srgbClr val="FF0000"/>
                </a:solidFill>
                <a:latin typeface="Arial" panose="020B0604020202020204" pitchFamily="34" charset="0"/>
                <a:ea typeface="Times New Roman" panose="02020603050405020304" pitchFamily="18" charset="0"/>
                <a:cs typeface="Arial" panose="020B0604020202020204" pitchFamily="34" charset="0"/>
              </a:rPr>
              <a:t>thông tin </a:t>
            </a:r>
            <a:r>
              <a:rPr lang="fr-FR" sz="3800" b="1" i="1" smtClean="0">
                <a:solidFill>
                  <a:srgbClr val="FF0000"/>
                </a:solidFill>
                <a:latin typeface="Arial" panose="020B0604020202020204" pitchFamily="34" charset="0"/>
                <a:ea typeface="Times New Roman" panose="02020603050405020304" pitchFamily="18" charset="0"/>
                <a:cs typeface="Arial" panose="020B0604020202020204" pitchFamily="34" charset="0"/>
              </a:rPr>
              <a:t>SGK mục 1, trả lời câu hỏi 1, 2 (SGK tr.20):</a:t>
            </a:r>
            <a:endParaRPr lang="en-US" sz="3800" b="1" i="1">
              <a:solidFill>
                <a:srgbClr val="FF0000"/>
              </a:solidFill>
              <a:latin typeface="Arial" panose="020B0604020202020204" pitchFamily="34" charset="0"/>
              <a:cs typeface="Arial" panose="020B0604020202020204" pitchFamily="34" charset="0"/>
            </a:endParaRPr>
          </a:p>
        </p:txBody>
      </p:sp>
      <p:sp>
        <p:nvSpPr>
          <p:cNvPr id="16" name="Rounded Rectangle 15"/>
          <p:cNvSpPr/>
          <p:nvPr/>
        </p:nvSpPr>
        <p:spPr>
          <a:xfrm>
            <a:off x="1082040" y="2719804"/>
            <a:ext cx="7543800" cy="2971800"/>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Quan sát hình 3.1, cho biết trong không khí, khí nào chiếm tỉ lệ thể tích lớn nhất?</a:t>
            </a:r>
            <a:endParaRPr lang="en-US" sz="3600">
              <a:latin typeface="Arial" panose="020B0604020202020204" pitchFamily="34" charset="0"/>
              <a:cs typeface="Arial" panose="020B0604020202020204" pitchFamily="34" charset="0"/>
            </a:endParaRPr>
          </a:p>
        </p:txBody>
      </p:sp>
      <p:sp>
        <p:nvSpPr>
          <p:cNvPr id="35" name="Rounded Rectangle 34"/>
          <p:cNvSpPr/>
          <p:nvPr/>
        </p:nvSpPr>
        <p:spPr>
          <a:xfrm>
            <a:off x="1082040" y="6434554"/>
            <a:ext cx="7543800" cy="2971800"/>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Ngoài đơn chất nitrogen thì nguyên tố nitrogen còn tồn tại ở những dạng nào? Lấy ví dụ.</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9601200" y="3045944"/>
            <a:ext cx="7696200" cy="58394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855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grpSp>
        <p:nvGrpSpPr>
          <p:cNvPr id="3" name="Group 2"/>
          <p:cNvGrpSpPr/>
          <p:nvPr/>
        </p:nvGrpSpPr>
        <p:grpSpPr>
          <a:xfrm>
            <a:off x="329355" y="1827291"/>
            <a:ext cx="6123091" cy="6632416"/>
            <a:chOff x="200191" y="2888918"/>
            <a:chExt cx="6123091" cy="6632416"/>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79156">
              <a:off x="3407269" y="5765345"/>
              <a:ext cx="2916013" cy="3755989"/>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0386">
              <a:off x="200191" y="3384299"/>
              <a:ext cx="3465650" cy="4463952"/>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5658">
              <a:off x="3279861" y="2888918"/>
              <a:ext cx="2030861" cy="1646843"/>
            </a:xfrm>
            <a:prstGeom prst="rect">
              <a:avLst/>
            </a:prstGeom>
          </p:spPr>
        </p:pic>
      </p:grpSp>
      <p:sp>
        <p:nvSpPr>
          <p:cNvPr id="16" name="Rectangle 15"/>
          <p:cNvSpPr/>
          <p:nvPr/>
        </p:nvSpPr>
        <p:spPr>
          <a:xfrm>
            <a:off x="6934200" y="1588681"/>
            <a:ext cx="10539132" cy="7109639"/>
          </a:xfrm>
          <a:prstGeom prst="rect">
            <a:avLst/>
          </a:prstGeom>
        </p:spPr>
        <p:txBody>
          <a:bodyPr wrap="square" anchor="ctr">
            <a:spAutoFit/>
          </a:bodyPr>
          <a:lstStyle/>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Khí </a:t>
            </a:r>
            <a:r>
              <a:rPr lang="fr-FR" sz="3800">
                <a:latin typeface="Arial" panose="020B0604020202020204" pitchFamily="34" charset="0"/>
                <a:cs typeface="Arial" panose="020B0604020202020204" pitchFamily="34" charset="0"/>
              </a:rPr>
              <a:t>chiếm tỉ lệ thể tích lớn </a:t>
            </a:r>
            <a:r>
              <a:rPr lang="fr-FR" sz="3800">
                <a:latin typeface="Arial" panose="020B0604020202020204" pitchFamily="34" charset="0"/>
                <a:cs typeface="Arial" panose="020B0604020202020204" pitchFamily="34" charset="0"/>
              </a:rPr>
              <a:t>nhất </a:t>
            </a:r>
            <a:r>
              <a:rPr lang="fr-FR" sz="3800" smtClean="0">
                <a:latin typeface="Arial" panose="020B0604020202020204" pitchFamily="34" charset="0"/>
                <a:cs typeface="Arial" panose="020B0604020202020204" pitchFamily="34" charset="0"/>
              </a:rPr>
              <a:t>trong không khí là </a:t>
            </a:r>
            <a:r>
              <a:rPr lang="fr-FR" sz="3800">
                <a:latin typeface="Arial" panose="020B0604020202020204" pitchFamily="34" charset="0"/>
                <a:cs typeface="Arial" panose="020B0604020202020204" pitchFamily="34" charset="0"/>
              </a:rPr>
              <a:t>nitrogen (</a:t>
            </a:r>
            <a:r>
              <a:rPr lang="fr-FR" sz="3800">
                <a:solidFill>
                  <a:srgbClr val="FF0000"/>
                </a:solidFill>
                <a:latin typeface="Arial" panose="020B0604020202020204" pitchFamily="34" charset="0"/>
                <a:cs typeface="Arial" panose="020B0604020202020204" pitchFamily="34" charset="0"/>
              </a:rPr>
              <a:t>khoảng </a:t>
            </a:r>
            <a:r>
              <a:rPr lang="fr-FR" sz="3800">
                <a:solidFill>
                  <a:srgbClr val="FF0000"/>
                </a:solidFill>
                <a:latin typeface="Arial" panose="020B0604020202020204" pitchFamily="34" charset="0"/>
                <a:cs typeface="Arial" panose="020B0604020202020204" pitchFamily="34" charset="0"/>
              </a:rPr>
              <a:t>78</a:t>
            </a:r>
            <a:r>
              <a:rPr lang="fr-FR" sz="3800" smtClean="0">
                <a:solidFill>
                  <a:srgbClr val="FF0000"/>
                </a:solidFill>
                <a:latin typeface="Arial" panose="020B0604020202020204" pitchFamily="34" charset="0"/>
                <a:cs typeface="Arial" panose="020B0604020202020204" pitchFamily="34" charset="0"/>
              </a:rPr>
              <a:t>%</a:t>
            </a:r>
            <a:r>
              <a:rPr lang="fr-FR" sz="3800" smtClean="0">
                <a:latin typeface="Arial" panose="020B0604020202020204" pitchFamily="34" charset="0"/>
                <a:cs typeface="Arial" panose="020B0604020202020204" pitchFamily="34" charset="0"/>
              </a:rPr>
              <a:t>)</a:t>
            </a:r>
            <a:r>
              <a:rPr lang="en-US" sz="380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Nitrogen cũng </a:t>
            </a:r>
            <a:r>
              <a:rPr lang="fr-FR" sz="3800">
                <a:latin typeface="Arial" panose="020B0604020202020204" pitchFamily="34" charset="0"/>
                <a:cs typeface="Arial" panose="020B0604020202020204" pitchFamily="34" charset="0"/>
              </a:rPr>
              <a:t>tồn tại ở dạng hợp chất có nhiều trong khoáng vật </a:t>
            </a:r>
            <a:r>
              <a:rPr lang="fr-FR" sz="3800">
                <a:latin typeface="Arial" panose="020B0604020202020204" pitchFamily="34" charset="0"/>
                <a:cs typeface="Arial" panose="020B0604020202020204" pitchFamily="34" charset="0"/>
              </a:rPr>
              <a:t>sodium </a:t>
            </a:r>
            <a:r>
              <a:rPr lang="fr-FR" sz="3800" smtClean="0">
                <a:latin typeface="Arial" panose="020B0604020202020204" pitchFamily="34" charset="0"/>
                <a:cs typeface="Arial" panose="020B0604020202020204" pitchFamily="34" charset="0"/>
              </a:rPr>
              <a:t>nitrate, được gọi </a:t>
            </a:r>
            <a:r>
              <a:rPr lang="fr-FR" sz="3800">
                <a:latin typeface="Arial" panose="020B0604020202020204" pitchFamily="34" charset="0"/>
                <a:cs typeface="Arial" panose="020B0604020202020204" pitchFamily="34" charset="0"/>
              </a:rPr>
              <a:t>là diêm </a:t>
            </a:r>
            <a:r>
              <a:rPr lang="fr-FR" sz="3800">
                <a:latin typeface="Arial" panose="020B0604020202020204" pitchFamily="34" charset="0"/>
                <a:cs typeface="Arial" panose="020B0604020202020204" pitchFamily="34" charset="0"/>
              </a:rPr>
              <a:t>tiêu </a:t>
            </a:r>
            <a:r>
              <a:rPr lang="fr-FR" sz="3800" smtClean="0">
                <a:latin typeface="Arial" panose="020B0604020202020204" pitchFamily="34" charset="0"/>
                <a:cs typeface="Arial" panose="020B0604020202020204" pitchFamily="34" charset="0"/>
              </a:rPr>
              <a:t>Natri</a:t>
            </a:r>
            <a:r>
              <a:rPr lang="en-US" sz="380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Ngoài </a:t>
            </a:r>
            <a:r>
              <a:rPr lang="fr-FR" sz="3800">
                <a:latin typeface="Arial" panose="020B0604020202020204" pitchFamily="34" charset="0"/>
                <a:cs typeface="Arial" panose="020B0604020202020204" pitchFamily="34" charset="0"/>
              </a:rPr>
              <a:t>ra nitrogen còn có trong thành phần của protein, nucleic acid,...và nhiều chất hữu </a:t>
            </a:r>
            <a:r>
              <a:rPr lang="fr-FR" sz="3800">
                <a:latin typeface="Arial" panose="020B0604020202020204" pitchFamily="34" charset="0"/>
                <a:cs typeface="Arial" panose="020B0604020202020204" pitchFamily="34" charset="0"/>
              </a:rPr>
              <a:t>cơ </a:t>
            </a:r>
            <a:r>
              <a:rPr lang="fr-FR" sz="3800" smtClean="0">
                <a:latin typeface="Arial" panose="020B0604020202020204" pitchFamily="34" charset="0"/>
                <a:cs typeface="Arial" panose="020B0604020202020204" pitchFamily="34" charset="0"/>
              </a:rPr>
              <a:t>khác.</a:t>
            </a:r>
            <a:endParaRPr lang="en-US" sz="38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1" dur="500"/>
                                        <p:tgtEl>
                                          <p:spTgt spid="16">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5"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7109</TotalTime>
  <Words>2208</Words>
  <Application>Microsoft Office PowerPoint</Application>
  <PresentationFormat>Custom</PresentationFormat>
  <Paragraphs>224</Paragraphs>
  <Slides>44</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Times New Roman</vt:lpstr>
      <vt:lpstr>Calibri Light</vt:lpstr>
      <vt:lpstr>Calibri</vt:lpstr>
      <vt:lpstr>Symbol</vt:lpstr>
      <vt:lpstr>Arial</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cánh diều khtn</dc:title>
  <dc:creator>Xinh Đẹp Dịu Hiền Huế Thị</dc:creator>
  <cp:lastModifiedBy>Ngô Văn Minh</cp:lastModifiedBy>
  <cp:revision>109</cp:revision>
  <dcterms:created xsi:type="dcterms:W3CDTF">2006-08-16T00:00:00Z</dcterms:created>
  <dcterms:modified xsi:type="dcterms:W3CDTF">2023-08-19T09:12:43Z</dcterms:modified>
  <dc:identifier>DAFUJNsYGYk</dc:identifier>
</cp:coreProperties>
</file>