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4"/>
  </p:notesMasterIdLst>
  <p:sldIdLst>
    <p:sldId id="271" r:id="rId2"/>
    <p:sldId id="323" r:id="rId3"/>
    <p:sldId id="324" r:id="rId4"/>
    <p:sldId id="316" r:id="rId5"/>
    <p:sldId id="338" r:id="rId6"/>
    <p:sldId id="311" r:id="rId7"/>
    <p:sldId id="340" r:id="rId8"/>
    <p:sldId id="310" r:id="rId9"/>
    <p:sldId id="359" r:id="rId10"/>
    <p:sldId id="360" r:id="rId11"/>
    <p:sldId id="341" r:id="rId12"/>
    <p:sldId id="349" r:id="rId13"/>
    <p:sldId id="350" r:id="rId14"/>
    <p:sldId id="352" r:id="rId15"/>
    <p:sldId id="351" r:id="rId16"/>
    <p:sldId id="353" r:id="rId17"/>
    <p:sldId id="361" r:id="rId18"/>
    <p:sldId id="343" r:id="rId19"/>
    <p:sldId id="344" r:id="rId20"/>
    <p:sldId id="325" r:id="rId21"/>
    <p:sldId id="317"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32"/>
    <a:srgbClr val="E0A4A5"/>
    <a:srgbClr val="5E913B"/>
    <a:srgbClr val="CB6466"/>
    <a:srgbClr val="000000"/>
    <a:srgbClr val="61953D"/>
    <a:srgbClr val="5C8E3A"/>
    <a:srgbClr val="E36427"/>
    <a:srgbClr val="D98F91"/>
    <a:srgbClr val="4CB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196" autoAdjust="0"/>
  </p:normalViewPr>
  <p:slideViewPr>
    <p:cSldViewPr snapToGrid="0" showGuides="1">
      <p:cViewPr varScale="1">
        <p:scale>
          <a:sx n="57" d="100"/>
          <a:sy n="57" d="100"/>
        </p:scale>
        <p:origin x="96" y="12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07/07/2023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83562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705833" y="1785017"/>
            <a:ext cx="8380400" cy="2608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8000"/>
            </a:lvl1pPr>
            <a:lvl2pPr lvl="1" algn="r" rtl="0">
              <a:lnSpc>
                <a:spcPct val="100000"/>
              </a:lnSpc>
              <a:spcBef>
                <a:spcPts val="0"/>
              </a:spcBef>
              <a:spcAft>
                <a:spcPts val="0"/>
              </a:spcAft>
              <a:buNone/>
              <a:defRPr sz="8000"/>
            </a:lvl2pPr>
            <a:lvl3pPr lvl="2" algn="r" rtl="0">
              <a:lnSpc>
                <a:spcPct val="100000"/>
              </a:lnSpc>
              <a:spcBef>
                <a:spcPts val="0"/>
              </a:spcBef>
              <a:spcAft>
                <a:spcPts val="0"/>
              </a:spcAft>
              <a:buNone/>
              <a:defRPr sz="8000"/>
            </a:lvl3pPr>
            <a:lvl4pPr lvl="3" algn="r" rtl="0">
              <a:lnSpc>
                <a:spcPct val="100000"/>
              </a:lnSpc>
              <a:spcBef>
                <a:spcPts val="0"/>
              </a:spcBef>
              <a:spcAft>
                <a:spcPts val="0"/>
              </a:spcAft>
              <a:buNone/>
              <a:defRPr sz="8000"/>
            </a:lvl4pPr>
            <a:lvl5pPr lvl="4" algn="r" rtl="0">
              <a:lnSpc>
                <a:spcPct val="100000"/>
              </a:lnSpc>
              <a:spcBef>
                <a:spcPts val="0"/>
              </a:spcBef>
              <a:spcAft>
                <a:spcPts val="0"/>
              </a:spcAft>
              <a:buNone/>
              <a:defRPr sz="8000"/>
            </a:lvl5pPr>
            <a:lvl6pPr lvl="5" algn="r" rtl="0">
              <a:lnSpc>
                <a:spcPct val="100000"/>
              </a:lnSpc>
              <a:spcBef>
                <a:spcPts val="0"/>
              </a:spcBef>
              <a:spcAft>
                <a:spcPts val="0"/>
              </a:spcAft>
              <a:buNone/>
              <a:defRPr sz="8000"/>
            </a:lvl6pPr>
            <a:lvl7pPr lvl="6" algn="r" rtl="0">
              <a:lnSpc>
                <a:spcPct val="100000"/>
              </a:lnSpc>
              <a:spcBef>
                <a:spcPts val="0"/>
              </a:spcBef>
              <a:spcAft>
                <a:spcPts val="0"/>
              </a:spcAft>
              <a:buNone/>
              <a:defRPr sz="8000"/>
            </a:lvl7pPr>
            <a:lvl8pPr lvl="7" algn="r" rtl="0">
              <a:lnSpc>
                <a:spcPct val="100000"/>
              </a:lnSpc>
              <a:spcBef>
                <a:spcPts val="0"/>
              </a:spcBef>
              <a:spcAft>
                <a:spcPts val="0"/>
              </a:spcAft>
              <a:buNone/>
              <a:defRPr sz="8000"/>
            </a:lvl8pPr>
            <a:lvl9pPr lvl="8" algn="r" rtl="0">
              <a:lnSpc>
                <a:spcPct val="100000"/>
              </a:lnSpc>
              <a:spcBef>
                <a:spcPts val="0"/>
              </a:spcBef>
              <a:spcAft>
                <a:spcPts val="0"/>
              </a:spcAft>
              <a:buNone/>
              <a:defRPr sz="8000"/>
            </a:lvl9pPr>
          </a:lstStyle>
          <a:p>
            <a:endParaRPr/>
          </a:p>
        </p:txBody>
      </p:sp>
      <p:sp>
        <p:nvSpPr>
          <p:cNvPr id="815" name="Google Shape;815;p17"/>
          <p:cNvSpPr txBox="1">
            <a:spLocks noGrp="1"/>
          </p:cNvSpPr>
          <p:nvPr>
            <p:ph type="subTitle" idx="1"/>
          </p:nvPr>
        </p:nvSpPr>
        <p:spPr>
          <a:xfrm>
            <a:off x="1705833" y="4610184"/>
            <a:ext cx="8380400" cy="46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22998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07/07/2023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07/07/2023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07/07/2023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07/07/2023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07/07/2023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07/07/2023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07/07/2023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07/07/2023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4" name="TextBox 13">
            <a:extLst>
              <a:ext uri="{FF2B5EF4-FFF2-40B4-BE49-F238E27FC236}">
                <a16:creationId xmlns:a16="http://schemas.microsoft.com/office/drawing/2014/main" xmlns="" id="{8514929A-D5FC-4F66-8951-74EDFD16573E}"/>
              </a:ext>
            </a:extLst>
          </p:cNvPr>
          <p:cNvSpPr txBox="1"/>
          <p:nvPr/>
        </p:nvSpPr>
        <p:spPr>
          <a:xfrm>
            <a:off x="1546743" y="1111574"/>
            <a:ext cx="10490529" cy="523220"/>
          </a:xfrm>
          <a:prstGeom prst="rect">
            <a:avLst/>
          </a:prstGeom>
          <a:noFill/>
        </p:spPr>
        <p:txBody>
          <a:bodyPr wrap="square">
            <a:spAutoFit/>
          </a:bodyPr>
          <a:lstStyle/>
          <a:p>
            <a:r>
              <a:rPr lang="en-US" sz="2800" b="1" dirty="0"/>
              <a:t>Work in pairs. Make similar conversations for these situations. </a:t>
            </a:r>
            <a:endParaRPr lang="en-US" sz="2600" b="1" dirty="0">
              <a:latin typeface="Arial" panose="020B0604020202020204" pitchFamily="34" charset="0"/>
              <a:cs typeface="Arial" panose="020B0604020202020204" pitchFamily="34" charset="0"/>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EVERYDAY ENGLISH</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3" name="Rounded Rectangular Callout 2"/>
          <p:cNvSpPr/>
          <p:nvPr/>
        </p:nvSpPr>
        <p:spPr>
          <a:xfrm>
            <a:off x="526049" y="1709827"/>
            <a:ext cx="6265958" cy="4509444"/>
          </a:xfrm>
          <a:prstGeom prst="wedgeRoundRectCallout">
            <a:avLst>
              <a:gd name="adj1" fmla="val -12910"/>
              <a:gd name="adj2" fmla="val 62069"/>
              <a:gd name="adj3" fmla="val 16667"/>
            </a:avLst>
          </a:prstGeom>
          <a:solidFill>
            <a:srgbClr val="E0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t>Situation 2. Sample conversation</a:t>
            </a:r>
          </a:p>
          <a:p>
            <a:r>
              <a:rPr lang="en-US" sz="2400" i="1"/>
              <a:t>A: We are going to have an eco-friendly party. What should we prepare for it?</a:t>
            </a:r>
            <a:endParaRPr lang="en-US" sz="2400"/>
          </a:p>
          <a:p>
            <a:r>
              <a:rPr lang="en-US" sz="2400" i="1"/>
              <a:t>A: Shall we decorate the party with flowers and plants. It will be the greenest party ever. </a:t>
            </a:r>
            <a:endParaRPr lang="en-US" sz="2400"/>
          </a:p>
          <a:p>
            <a:r>
              <a:rPr lang="en-US" sz="2400" i="1"/>
              <a:t>B: Oh I love it. We can also use paper cups, straws and plates instead of plastic ones.</a:t>
            </a:r>
            <a:endParaRPr lang="en-US" sz="2400"/>
          </a:p>
          <a:p>
            <a:r>
              <a:rPr lang="en-US" sz="2400" i="1"/>
              <a:t>A: I’m really into that idea. How about organizing a fashion show in which our friends are wearing clothes made from eco-friendly materials?</a:t>
            </a:r>
            <a:endParaRPr lang="en-US" sz="2400"/>
          </a:p>
          <a:p>
            <a:r>
              <a:rPr lang="en-US" sz="2400" i="1"/>
              <a:t>B: Perfect. Let’s do it.</a:t>
            </a:r>
            <a:endParaRPr lang="en-US" sz="2400"/>
          </a:p>
        </p:txBody>
      </p:sp>
      <p:sp>
        <p:nvSpPr>
          <p:cNvPr id="10" name="Rounded Rectangular Callout 9"/>
          <p:cNvSpPr/>
          <p:nvPr/>
        </p:nvSpPr>
        <p:spPr>
          <a:xfrm>
            <a:off x="7043351" y="2631990"/>
            <a:ext cx="4782065" cy="2903838"/>
          </a:xfrm>
          <a:prstGeom prst="wedgeRoundRect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C00000"/>
                </a:solidFill>
              </a:rPr>
              <a:t> 2. Student A and Student B are planning an eco-friendly class party. They talked about the things and activities they like or dislike at the party.</a:t>
            </a:r>
          </a:p>
        </p:txBody>
      </p:sp>
    </p:spTree>
    <p:extLst>
      <p:ext uri="{BB962C8B-B14F-4D97-AF65-F5344CB8AC3E}">
        <p14:creationId xmlns:p14="http://schemas.microsoft.com/office/powerpoint/2010/main" val="1182868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16"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fancy (v)</a:t>
            </a:r>
          </a:p>
        </p:txBody>
      </p:sp>
      <p:sp>
        <p:nvSpPr>
          <p:cNvPr id="17" name="Rectangle 16"/>
          <p:cNvSpPr/>
          <p:nvPr/>
        </p:nvSpPr>
        <p:spPr>
          <a:xfrm>
            <a:off x="990772" y="4248980"/>
            <a:ext cx="5558319" cy="954107"/>
          </a:xfrm>
          <a:prstGeom prst="rect">
            <a:avLst/>
          </a:prstGeom>
        </p:spPr>
        <p:txBody>
          <a:bodyPr wrap="square">
            <a:spAutoFit/>
          </a:bodyPr>
          <a:lstStyle/>
          <a:p>
            <a:pPr algn="ctr"/>
            <a:r>
              <a:rPr lang="en-US" sz="2800"/>
              <a:t>to want something or want to do something</a:t>
            </a:r>
            <a:endParaRPr lang="en-US" sz="2800" dirty="0"/>
          </a:p>
        </p:txBody>
      </p:sp>
      <p:sp>
        <p:nvSpPr>
          <p:cNvPr id="18" name="Rectangle 17"/>
          <p:cNvSpPr/>
          <p:nvPr/>
        </p:nvSpPr>
        <p:spPr>
          <a:xfrm>
            <a:off x="2826617" y="2771761"/>
            <a:ext cx="1406795" cy="523220"/>
          </a:xfrm>
          <a:prstGeom prst="rect">
            <a:avLst/>
          </a:prstGeom>
        </p:spPr>
        <p:txBody>
          <a:bodyPr wrap="none">
            <a:spAutoFit/>
          </a:bodyPr>
          <a:lstStyle/>
          <a:p>
            <a:pPr algn="ctr"/>
            <a:r>
              <a:rPr lang="en-US" sz="2800" b="1">
                <a:solidFill>
                  <a:schemeClr val="accent2">
                    <a:lumMod val="50000"/>
                  </a:schemeClr>
                </a:solidFill>
              </a:rPr>
              <a:t>/ˈfænsi/</a:t>
            </a:r>
            <a:endParaRPr lang="en-US" sz="2800" b="1" dirty="0">
              <a:solidFill>
                <a:schemeClr val="accent2">
                  <a:lumMod val="50000"/>
                </a:schemeClr>
              </a:solidFill>
            </a:endParaRPr>
          </a:p>
        </p:txBody>
      </p:sp>
      <p:pic>
        <p:nvPicPr>
          <p:cNvPr id="4" name="Picture 3"/>
          <p:cNvPicPr>
            <a:picLocks noChangeAspect="1"/>
          </p:cNvPicPr>
          <p:nvPr/>
        </p:nvPicPr>
        <p:blipFill>
          <a:blip r:embed="rId4"/>
          <a:stretch>
            <a:fillRect/>
          </a:stretch>
        </p:blipFill>
        <p:spPr>
          <a:xfrm>
            <a:off x="6549091" y="2397920"/>
            <a:ext cx="5315692" cy="2076740"/>
          </a:xfrm>
          <a:prstGeom prst="rect">
            <a:avLst/>
          </a:prstGeom>
        </p:spPr>
      </p:pic>
      <p:pic>
        <p:nvPicPr>
          <p:cNvPr id="5" name="fanc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3566" y="3481171"/>
            <a:ext cx="406400" cy="406400"/>
          </a:xfrm>
          <a:prstGeom prst="rect">
            <a:avLst/>
          </a:prstGeom>
        </p:spPr>
      </p:pic>
    </p:spTree>
    <p:extLst>
      <p:ext uri="{BB962C8B-B14F-4D97-AF65-F5344CB8AC3E}">
        <p14:creationId xmlns:p14="http://schemas.microsoft.com/office/powerpoint/2010/main" val="20773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83"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16"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cruelty (n) </a:t>
            </a:r>
          </a:p>
        </p:txBody>
      </p:sp>
      <p:sp>
        <p:nvSpPr>
          <p:cNvPr id="17" name="Rectangle 16"/>
          <p:cNvSpPr/>
          <p:nvPr/>
        </p:nvSpPr>
        <p:spPr>
          <a:xfrm>
            <a:off x="990772" y="4248980"/>
            <a:ext cx="5558319" cy="1815882"/>
          </a:xfrm>
          <a:prstGeom prst="rect">
            <a:avLst/>
          </a:prstGeom>
        </p:spPr>
        <p:txBody>
          <a:bodyPr wrap="square">
            <a:spAutoFit/>
          </a:bodyPr>
          <a:lstStyle/>
          <a:p>
            <a:r>
              <a:rPr lang="en-US" sz="2800" b="1"/>
              <a:t>cruelty (to somebody/something)</a:t>
            </a:r>
            <a:r>
              <a:rPr lang="en-US" sz="2800"/>
              <a:t> </a:t>
            </a:r>
          </a:p>
          <a:p>
            <a:pPr algn="ctr"/>
            <a:r>
              <a:rPr lang="en-US" sz="2800"/>
              <a:t>behaviour that causes physical or mental pain to others and makes them suffer, especially deliberately</a:t>
            </a:r>
            <a:endParaRPr lang="en-US" sz="2800" dirty="0"/>
          </a:p>
        </p:txBody>
      </p:sp>
      <p:sp>
        <p:nvSpPr>
          <p:cNvPr id="18" name="Rectangle 17"/>
          <p:cNvSpPr/>
          <p:nvPr/>
        </p:nvSpPr>
        <p:spPr>
          <a:xfrm>
            <a:off x="2693889" y="2771761"/>
            <a:ext cx="1672253" cy="523220"/>
          </a:xfrm>
          <a:prstGeom prst="rect">
            <a:avLst/>
          </a:prstGeom>
        </p:spPr>
        <p:txBody>
          <a:bodyPr wrap="none">
            <a:spAutoFit/>
          </a:bodyPr>
          <a:lstStyle/>
          <a:p>
            <a:pPr algn="ctr"/>
            <a:r>
              <a:rPr lang="en-US" sz="2800" b="1">
                <a:solidFill>
                  <a:schemeClr val="accent2">
                    <a:lumMod val="50000"/>
                  </a:schemeClr>
                </a:solidFill>
              </a:rPr>
              <a:t>/ˈkruːəlti/</a:t>
            </a:r>
            <a:endParaRPr lang="en-US" sz="2800" b="1" dirty="0">
              <a:solidFill>
                <a:schemeClr val="accent2">
                  <a:lumMod val="50000"/>
                </a:schemeClr>
              </a:solidFill>
            </a:endParaRPr>
          </a:p>
        </p:txBody>
      </p:sp>
      <p:pic>
        <p:nvPicPr>
          <p:cNvPr id="2" name="Picture 1"/>
          <p:cNvPicPr>
            <a:picLocks noChangeAspect="1"/>
          </p:cNvPicPr>
          <p:nvPr/>
        </p:nvPicPr>
        <p:blipFill>
          <a:blip r:embed="rId4"/>
          <a:stretch>
            <a:fillRect/>
          </a:stretch>
        </p:blipFill>
        <p:spPr>
          <a:xfrm>
            <a:off x="6549091" y="1914347"/>
            <a:ext cx="5468113" cy="3715268"/>
          </a:xfrm>
          <a:prstGeom prst="rect">
            <a:avLst/>
          </a:prstGeom>
        </p:spPr>
      </p:pic>
      <p:pic>
        <p:nvPicPr>
          <p:cNvPr id="3" name="cruel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3531" y="3496240"/>
            <a:ext cx="406400" cy="406400"/>
          </a:xfrm>
          <a:prstGeom prst="rect">
            <a:avLst/>
          </a:prstGeom>
        </p:spPr>
      </p:pic>
    </p:spTree>
    <p:extLst>
      <p:ext uri="{BB962C8B-B14F-4D97-AF65-F5344CB8AC3E}">
        <p14:creationId xmlns:p14="http://schemas.microsoft.com/office/powerpoint/2010/main" val="214451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79"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16" name="Google Shape;1881;p31"/>
          <p:cNvSpPr txBox="1">
            <a:spLocks/>
          </p:cNvSpPr>
          <p:nvPr/>
        </p:nvSpPr>
        <p:spPr>
          <a:xfrm>
            <a:off x="990772" y="1600161"/>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barrier (n) </a:t>
            </a:r>
          </a:p>
        </p:txBody>
      </p:sp>
      <p:sp>
        <p:nvSpPr>
          <p:cNvPr id="17" name="Rectangle 16"/>
          <p:cNvSpPr/>
          <p:nvPr/>
        </p:nvSpPr>
        <p:spPr>
          <a:xfrm>
            <a:off x="990772" y="4248980"/>
            <a:ext cx="5558319" cy="1384995"/>
          </a:xfrm>
          <a:prstGeom prst="rect">
            <a:avLst/>
          </a:prstGeom>
        </p:spPr>
        <p:txBody>
          <a:bodyPr wrap="square">
            <a:spAutoFit/>
          </a:bodyPr>
          <a:lstStyle/>
          <a:p>
            <a:pPr algn="ctr"/>
            <a:r>
              <a:rPr lang="en-US" sz="2800"/>
              <a:t>something that exists between one thing or person and another and keeps them separate</a:t>
            </a:r>
            <a:endParaRPr lang="en-US" sz="2800" dirty="0"/>
          </a:p>
        </p:txBody>
      </p:sp>
      <p:sp>
        <p:nvSpPr>
          <p:cNvPr id="18" name="Rectangle 17"/>
          <p:cNvSpPr/>
          <p:nvPr/>
        </p:nvSpPr>
        <p:spPr>
          <a:xfrm>
            <a:off x="2620951" y="2771761"/>
            <a:ext cx="1818126" cy="523220"/>
          </a:xfrm>
          <a:prstGeom prst="rect">
            <a:avLst/>
          </a:prstGeom>
        </p:spPr>
        <p:txBody>
          <a:bodyPr wrap="none">
            <a:spAutoFit/>
          </a:bodyPr>
          <a:lstStyle/>
          <a:p>
            <a:pPr algn="ctr"/>
            <a:r>
              <a:rPr lang="en-US" sz="2800" b="1">
                <a:solidFill>
                  <a:schemeClr val="accent2">
                    <a:lumMod val="50000"/>
                  </a:schemeClr>
                </a:solidFill>
              </a:rPr>
              <a:t>/ˈbæriə(r)/</a:t>
            </a:r>
            <a:endParaRPr lang="en-US" sz="2800" b="1" dirty="0">
              <a:solidFill>
                <a:schemeClr val="accent2">
                  <a:lumMod val="50000"/>
                </a:schemeClr>
              </a:solidFill>
            </a:endParaRPr>
          </a:p>
        </p:txBody>
      </p:sp>
      <p:pic>
        <p:nvPicPr>
          <p:cNvPr id="2" name="Picture 1"/>
          <p:cNvPicPr>
            <a:picLocks noChangeAspect="1"/>
          </p:cNvPicPr>
          <p:nvPr/>
        </p:nvPicPr>
        <p:blipFill>
          <a:blip r:embed="rId4"/>
          <a:stretch>
            <a:fillRect/>
          </a:stretch>
        </p:blipFill>
        <p:spPr>
          <a:xfrm>
            <a:off x="6690460" y="2333314"/>
            <a:ext cx="4544059" cy="2734057"/>
          </a:xfrm>
          <a:prstGeom prst="rect">
            <a:avLst/>
          </a:prstGeom>
        </p:spPr>
      </p:pic>
      <p:pic>
        <p:nvPicPr>
          <p:cNvPr id="5" name="barri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03136" y="3605193"/>
            <a:ext cx="406400" cy="406400"/>
          </a:xfrm>
          <a:prstGeom prst="rect">
            <a:avLst/>
          </a:prstGeom>
        </p:spPr>
      </p:pic>
    </p:spTree>
    <p:extLst>
      <p:ext uri="{BB962C8B-B14F-4D97-AF65-F5344CB8AC3E}">
        <p14:creationId xmlns:p14="http://schemas.microsoft.com/office/powerpoint/2010/main" val="295558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05"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16"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snorkelling (n) </a:t>
            </a:r>
          </a:p>
        </p:txBody>
      </p:sp>
      <p:sp>
        <p:nvSpPr>
          <p:cNvPr id="18" name="Rectangle 17"/>
          <p:cNvSpPr/>
          <p:nvPr/>
        </p:nvSpPr>
        <p:spPr>
          <a:xfrm>
            <a:off x="2562441" y="2771761"/>
            <a:ext cx="1935146" cy="523220"/>
          </a:xfrm>
          <a:prstGeom prst="rect">
            <a:avLst/>
          </a:prstGeom>
        </p:spPr>
        <p:txBody>
          <a:bodyPr wrap="none">
            <a:spAutoFit/>
          </a:bodyPr>
          <a:lstStyle/>
          <a:p>
            <a:pPr algn="ctr"/>
            <a:r>
              <a:rPr lang="en-US" sz="2800" b="1">
                <a:solidFill>
                  <a:schemeClr val="accent2">
                    <a:lumMod val="50000"/>
                  </a:schemeClr>
                </a:solidFill>
              </a:rPr>
              <a:t>/ˈsnɔːkəlɪŋ/</a:t>
            </a:r>
            <a:endParaRPr lang="en-US" sz="2800" b="1" dirty="0">
              <a:solidFill>
                <a:schemeClr val="accent2">
                  <a:lumMod val="50000"/>
                </a:schemeClr>
              </a:solidFill>
            </a:endParaRPr>
          </a:p>
        </p:txBody>
      </p:sp>
      <p:sp>
        <p:nvSpPr>
          <p:cNvPr id="4" name="Rectangle 3"/>
          <p:cNvSpPr/>
          <p:nvPr/>
        </p:nvSpPr>
        <p:spPr>
          <a:xfrm>
            <a:off x="1369072" y="4343513"/>
            <a:ext cx="4852828" cy="830997"/>
          </a:xfrm>
          <a:prstGeom prst="rect">
            <a:avLst/>
          </a:prstGeom>
        </p:spPr>
        <p:txBody>
          <a:bodyPr wrap="square">
            <a:spAutoFit/>
          </a:bodyPr>
          <a:lstStyle/>
          <a:p>
            <a:pPr algn="ctr"/>
            <a:r>
              <a:rPr lang="en-US" sz="2400"/>
              <a:t>the sport or activity of swimming underwater with a snorkel</a:t>
            </a:r>
            <a:endParaRPr lang="en-US" sz="2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148862" y="2061177"/>
            <a:ext cx="4182059" cy="4153480"/>
          </a:xfrm>
          <a:prstGeom prst="rect">
            <a:avLst/>
          </a:prstGeom>
        </p:spPr>
      </p:pic>
      <p:pic>
        <p:nvPicPr>
          <p:cNvPr id="3" name="snorkell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26814" y="3504862"/>
            <a:ext cx="406400" cy="406400"/>
          </a:xfrm>
          <a:prstGeom prst="rect">
            <a:avLst/>
          </a:prstGeom>
        </p:spPr>
      </p:pic>
    </p:spTree>
    <p:extLst>
      <p:ext uri="{BB962C8B-B14F-4D97-AF65-F5344CB8AC3E}">
        <p14:creationId xmlns:p14="http://schemas.microsoft.com/office/powerpoint/2010/main" val="40607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16"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2"/>
                </a:solidFill>
              </a:rPr>
              <a:t>marine (adj)</a:t>
            </a:r>
          </a:p>
        </p:txBody>
      </p:sp>
      <p:sp>
        <p:nvSpPr>
          <p:cNvPr id="17" name="Rectangle 16"/>
          <p:cNvSpPr/>
          <p:nvPr/>
        </p:nvSpPr>
        <p:spPr>
          <a:xfrm>
            <a:off x="990772" y="4248980"/>
            <a:ext cx="5558319" cy="954107"/>
          </a:xfrm>
          <a:prstGeom prst="rect">
            <a:avLst/>
          </a:prstGeom>
        </p:spPr>
        <p:txBody>
          <a:bodyPr wrap="square">
            <a:spAutoFit/>
          </a:bodyPr>
          <a:lstStyle/>
          <a:p>
            <a:pPr algn="ctr"/>
            <a:r>
              <a:rPr lang="en-US" sz="2800"/>
              <a:t>connected with the sea and the creatures and plants that live there</a:t>
            </a:r>
            <a:endParaRPr lang="en-US" sz="2800" dirty="0"/>
          </a:p>
        </p:txBody>
      </p:sp>
      <p:sp>
        <p:nvSpPr>
          <p:cNvPr id="18" name="Rectangle 17"/>
          <p:cNvSpPr/>
          <p:nvPr/>
        </p:nvSpPr>
        <p:spPr>
          <a:xfrm>
            <a:off x="2741171" y="2771761"/>
            <a:ext cx="1577676" cy="523220"/>
          </a:xfrm>
          <a:prstGeom prst="rect">
            <a:avLst/>
          </a:prstGeom>
        </p:spPr>
        <p:txBody>
          <a:bodyPr wrap="none">
            <a:spAutoFit/>
          </a:bodyPr>
          <a:lstStyle/>
          <a:p>
            <a:pPr algn="ctr"/>
            <a:r>
              <a:rPr lang="en-US" sz="2800" b="1">
                <a:solidFill>
                  <a:schemeClr val="accent2">
                    <a:lumMod val="50000"/>
                  </a:schemeClr>
                </a:solidFill>
              </a:rPr>
              <a:t>/məˈriːn/</a:t>
            </a:r>
            <a:endParaRPr lang="en-US" sz="2800" b="1" dirty="0">
              <a:solidFill>
                <a:schemeClr val="accent2">
                  <a:lumMod val="50000"/>
                </a:schemeClr>
              </a:solidFill>
            </a:endParaRPr>
          </a:p>
        </p:txBody>
      </p:sp>
      <p:pic>
        <p:nvPicPr>
          <p:cNvPr id="2" name="Picture 1"/>
          <p:cNvPicPr>
            <a:picLocks noChangeAspect="1"/>
          </p:cNvPicPr>
          <p:nvPr/>
        </p:nvPicPr>
        <p:blipFill>
          <a:blip r:embed="rId4"/>
          <a:stretch>
            <a:fillRect/>
          </a:stretch>
        </p:blipFill>
        <p:spPr>
          <a:xfrm>
            <a:off x="6473242" y="2023898"/>
            <a:ext cx="5553850" cy="3496163"/>
          </a:xfrm>
          <a:prstGeom prst="rect">
            <a:avLst/>
          </a:prstGeom>
        </p:spPr>
      </p:pic>
      <p:pic>
        <p:nvPicPr>
          <p:cNvPr id="5" name="mar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11683" y="3496240"/>
            <a:ext cx="406400" cy="406400"/>
          </a:xfrm>
          <a:prstGeom prst="rect">
            <a:avLst/>
          </a:prstGeom>
        </p:spPr>
      </p:pic>
    </p:spTree>
    <p:extLst>
      <p:ext uri="{BB962C8B-B14F-4D97-AF65-F5344CB8AC3E}">
        <p14:creationId xmlns:p14="http://schemas.microsoft.com/office/powerpoint/2010/main" val="416866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3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62839697"/>
              </p:ext>
            </p:extLst>
          </p:nvPr>
        </p:nvGraphicFramePr>
        <p:xfrm>
          <a:off x="417308" y="969451"/>
          <a:ext cx="11398686" cy="5827672"/>
        </p:xfrm>
        <a:graphic>
          <a:graphicData uri="http://schemas.openxmlformats.org/drawingml/2006/table">
            <a:tbl>
              <a:tblPr bandRow="1">
                <a:tableStyleId>{5C22544A-7EE6-4342-B048-85BDC9FD1C3A}</a:tableStyleId>
              </a:tblPr>
              <a:tblGrid>
                <a:gridCol w="1963426">
                  <a:extLst>
                    <a:ext uri="{9D8B030D-6E8A-4147-A177-3AD203B41FA5}">
                      <a16:colId xmlns:a16="http://schemas.microsoft.com/office/drawing/2014/main" xmlns="" val="20000"/>
                    </a:ext>
                  </a:extLst>
                </a:gridCol>
                <a:gridCol w="1902596">
                  <a:extLst>
                    <a:ext uri="{9D8B030D-6E8A-4147-A177-3AD203B41FA5}">
                      <a16:colId xmlns:a16="http://schemas.microsoft.com/office/drawing/2014/main" xmlns="" val="20001"/>
                    </a:ext>
                  </a:extLst>
                </a:gridCol>
                <a:gridCol w="5981434">
                  <a:extLst>
                    <a:ext uri="{9D8B030D-6E8A-4147-A177-3AD203B41FA5}">
                      <a16:colId xmlns:a16="http://schemas.microsoft.com/office/drawing/2014/main" xmlns="" val="20002"/>
                    </a:ext>
                  </a:extLst>
                </a:gridCol>
                <a:gridCol w="1551230">
                  <a:extLst>
                    <a:ext uri="{9D8B030D-6E8A-4147-A177-3AD203B41FA5}">
                      <a16:colId xmlns:a16="http://schemas.microsoft.com/office/drawing/2014/main" xmlns="" val="20003"/>
                    </a:ext>
                  </a:extLst>
                </a:gridCol>
              </a:tblGrid>
              <a:tr h="591604">
                <a:tc>
                  <a:txBody>
                    <a:bodyPr/>
                    <a:lstStyle/>
                    <a:p>
                      <a:pPr marL="0" marR="0" algn="ctr">
                        <a:lnSpc>
                          <a:spcPct val="100000"/>
                        </a:lnSpc>
                        <a:spcBef>
                          <a:spcPts val="0"/>
                        </a:spcBef>
                        <a:spcAft>
                          <a:spcPts val="0"/>
                        </a:spcAft>
                      </a:pPr>
                      <a:r>
                        <a:rPr lang="en-US" sz="2200" b="1" dirty="0">
                          <a:effectLst/>
                        </a:rPr>
                        <a:t>Form</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200" b="1">
                          <a:effectLst/>
                        </a:rPr>
                        <a:t>Pronunciation</a:t>
                      </a:r>
                      <a:endParaRPr lang="en-US" sz="2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200" b="1" dirty="0">
                          <a:effectLst/>
                        </a:rPr>
                        <a:t>Meaning</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2200" b="1" dirty="0">
                          <a:effectLst/>
                        </a:rPr>
                        <a:t>Vietnamese</a:t>
                      </a:r>
                      <a:r>
                        <a:rPr lang="en-US" sz="2200" b="1" baseline="0" dirty="0">
                          <a:effectLst/>
                        </a:rPr>
                        <a:t> equivalent</a:t>
                      </a:r>
                      <a:r>
                        <a:rPr lang="vi-VN" sz="2200" b="1" dirty="0">
                          <a:effectLst/>
                        </a:rPr>
                        <a:t>  </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0"/>
                  </a:ext>
                </a:extLst>
              </a:tr>
              <a:tr h="949299">
                <a:tc>
                  <a:txBody>
                    <a:bodyPr/>
                    <a:lstStyle/>
                    <a:p>
                      <a:pPr marL="144145" marR="0" indent="-144145">
                        <a:lnSpc>
                          <a:spcPct val="120000"/>
                        </a:lnSpc>
                        <a:spcBef>
                          <a:spcPts val="0"/>
                        </a:spcBef>
                        <a:spcAft>
                          <a:spcPts val="0"/>
                        </a:spcAft>
                      </a:pPr>
                      <a:r>
                        <a:rPr lang="en-US" sz="2000" b="0" dirty="0">
                          <a:solidFill>
                            <a:srgbClr val="000000"/>
                          </a:solidFill>
                          <a:effectLst/>
                          <a:latin typeface="+mn-lt"/>
                          <a:ea typeface="Calibri" panose="020F0502020204030204" pitchFamily="34" charset="0"/>
                          <a:cs typeface="Times New Roman" panose="02020603050405020304" pitchFamily="18" charset="0"/>
                        </a:rPr>
                        <a:t>1. </a:t>
                      </a:r>
                      <a:r>
                        <a:rPr lang="en-US" sz="2000" b="0" dirty="0">
                          <a:solidFill>
                            <a:srgbClr val="000000"/>
                          </a:solidFill>
                          <a:effectLst/>
                          <a:latin typeface="+mn-lt"/>
                          <a:ea typeface="Times New Roman" panose="02020603050405020304" pitchFamily="18" charset="0"/>
                          <a:cs typeface="Times New Roman" panose="02020603050405020304" pitchFamily="18" charset="0"/>
                        </a:rPr>
                        <a:t>fancy</a:t>
                      </a:r>
                      <a:r>
                        <a:rPr lang="en-US" sz="2000" b="0" dirty="0">
                          <a:solidFill>
                            <a:srgbClr val="000000"/>
                          </a:solidFill>
                          <a:effectLst/>
                          <a:latin typeface="+mn-lt"/>
                          <a:ea typeface="Calibri" panose="020F0502020204030204" pitchFamily="34" charset="0"/>
                          <a:cs typeface="Times New Roman" panose="02020603050405020304" pitchFamily="18" charset="0"/>
                        </a:rPr>
                        <a:t> (v)</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/ˈ</a:t>
                      </a:r>
                      <a:r>
                        <a:rPr lang="en-US" sz="2000" b="0" dirty="0" err="1">
                          <a:solidFill>
                            <a:srgbClr val="000000"/>
                          </a:solidFill>
                          <a:effectLst/>
                          <a:latin typeface="+mn-lt"/>
                          <a:ea typeface="Times New Roman" panose="02020603050405020304" pitchFamily="18" charset="0"/>
                          <a:cs typeface="Times New Roman" panose="02020603050405020304" pitchFamily="18" charset="0"/>
                        </a:rPr>
                        <a:t>fænsi</a:t>
                      </a:r>
                      <a:r>
                        <a:rPr lang="en-US" sz="2000" b="0" dirty="0">
                          <a:solidFill>
                            <a:srgbClr val="000000"/>
                          </a:solidFill>
                          <a:effectLst/>
                          <a:latin typeface="+mn-lt"/>
                          <a:ea typeface="Times New Roman" panose="02020603050405020304" pitchFamily="18" charset="0"/>
                          <a:cs typeface="Times New Roman" panose="02020603050405020304" pitchFamily="18" charset="0"/>
                        </a:rPr>
                        <a:t>/</a:t>
                      </a:r>
                      <a:endParaRPr lang="en-US" sz="2000" b="0" dirty="0">
                        <a:effectLst/>
                        <a:latin typeface="+mn-lt"/>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to want something or want to do something</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nSpc>
                          <a:spcPct val="120000"/>
                        </a:lnSpc>
                        <a:spcBef>
                          <a:spcPts val="0"/>
                        </a:spcBef>
                        <a:spcAft>
                          <a:spcPts val="0"/>
                        </a:spcAft>
                      </a:pPr>
                      <a:r>
                        <a:rPr lang="en-US" sz="2000" b="0" dirty="0" err="1">
                          <a:solidFill>
                            <a:srgbClr val="000000"/>
                          </a:solidFill>
                          <a:effectLst/>
                          <a:latin typeface="+mn-lt"/>
                          <a:ea typeface="Calibri" panose="020F0502020204030204" pitchFamily="34" charset="0"/>
                          <a:cs typeface="Times New Roman" panose="02020603050405020304" pitchFamily="18" charset="0"/>
                        </a:rPr>
                        <a:t>Thích</a:t>
                      </a:r>
                      <a:endParaRPr lang="en-US" sz="20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xmlns="" val="10001"/>
                  </a:ext>
                </a:extLst>
              </a:tr>
              <a:tr h="600297">
                <a:tc>
                  <a:txBody>
                    <a:bodyPr/>
                    <a:lstStyle/>
                    <a:p>
                      <a:pPr marL="144145" marR="0" indent="-144145">
                        <a:lnSpc>
                          <a:spcPct val="120000"/>
                        </a:lnSpc>
                        <a:spcBef>
                          <a:spcPts val="0"/>
                        </a:spcBef>
                        <a:spcAft>
                          <a:spcPts val="0"/>
                        </a:spcAft>
                      </a:pPr>
                      <a:r>
                        <a:rPr lang="en-US" sz="2000" b="0" dirty="0">
                          <a:solidFill>
                            <a:srgbClr val="000000"/>
                          </a:solidFill>
                          <a:effectLst/>
                          <a:latin typeface="+mn-lt"/>
                          <a:ea typeface="Calibri" panose="020F0502020204030204" pitchFamily="34" charset="0"/>
                          <a:cs typeface="Times New Roman" panose="02020603050405020304" pitchFamily="18" charset="0"/>
                        </a:rPr>
                        <a:t>2. cruelty (n) </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/ˈ</a:t>
                      </a:r>
                      <a:r>
                        <a:rPr lang="en-US" sz="2000" b="0" dirty="0" err="1">
                          <a:solidFill>
                            <a:srgbClr val="000000"/>
                          </a:solidFill>
                          <a:effectLst/>
                          <a:latin typeface="+mn-lt"/>
                          <a:ea typeface="Times New Roman" panose="02020603050405020304" pitchFamily="18" charset="0"/>
                          <a:cs typeface="Times New Roman" panose="02020603050405020304" pitchFamily="18" charset="0"/>
                        </a:rPr>
                        <a:t>kruːəlti</a:t>
                      </a:r>
                      <a:r>
                        <a:rPr lang="en-US" sz="2000" b="0" dirty="0">
                          <a:solidFill>
                            <a:srgbClr val="000000"/>
                          </a:solidFill>
                          <a:effectLst/>
                          <a:latin typeface="+mn-lt"/>
                          <a:ea typeface="Times New Roman" panose="02020603050405020304" pitchFamily="18" charset="0"/>
                          <a:cs typeface="Times New Roman" panose="02020603050405020304" pitchFamily="18" charset="0"/>
                        </a:rPr>
                        <a:t>/</a:t>
                      </a:r>
                      <a:endParaRPr lang="en-US" sz="2000" b="0" dirty="0">
                        <a:effectLst/>
                        <a:latin typeface="+mn-lt"/>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cruelty (to somebody/something) </a:t>
                      </a:r>
                      <a:endParaRPr lang="en-US" sz="2000" b="0" dirty="0">
                        <a:effectLst/>
                        <a:latin typeface="+mn-lt"/>
                        <a:ea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2000" b="0" dirty="0" err="1">
                          <a:solidFill>
                            <a:srgbClr val="000000"/>
                          </a:solidFill>
                          <a:effectLst/>
                          <a:latin typeface="+mn-lt"/>
                          <a:ea typeface="Times New Roman" panose="02020603050405020304" pitchFamily="18" charset="0"/>
                          <a:cs typeface="Times New Roman" panose="02020603050405020304" pitchFamily="18" charset="0"/>
                        </a:rPr>
                        <a:t>behaviour</a:t>
                      </a:r>
                      <a:r>
                        <a:rPr lang="en-US" sz="2000" b="0" dirty="0">
                          <a:solidFill>
                            <a:srgbClr val="000000"/>
                          </a:solidFill>
                          <a:effectLst/>
                          <a:latin typeface="+mn-lt"/>
                          <a:ea typeface="Times New Roman" panose="02020603050405020304" pitchFamily="18" charset="0"/>
                          <a:cs typeface="Times New Roman" panose="02020603050405020304" pitchFamily="18" charset="0"/>
                        </a:rPr>
                        <a:t> that causes physical or mental pain to others and makes them suffer, especially deliberately</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nSpc>
                          <a:spcPct val="120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Sự tàn ác</a:t>
                      </a:r>
                      <a:endParaRPr lang="en-US" sz="2000" b="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xmlns="" val="10002"/>
                  </a:ext>
                </a:extLst>
              </a:tr>
              <a:tr h="949299">
                <a:tc>
                  <a:txBody>
                    <a:bodyPr/>
                    <a:lstStyle/>
                    <a:p>
                      <a:pPr marL="144145" marR="0" indent="-144145">
                        <a:lnSpc>
                          <a:spcPct val="120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3. barrier (n) </a:t>
                      </a:r>
                      <a:endParaRPr lang="en-US" sz="20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2000" b="0">
                          <a:solidFill>
                            <a:srgbClr val="000000"/>
                          </a:solidFill>
                          <a:effectLst/>
                          <a:latin typeface="+mn-lt"/>
                          <a:ea typeface="Times New Roman" panose="02020603050405020304" pitchFamily="18" charset="0"/>
                          <a:cs typeface="Times New Roman" panose="02020603050405020304" pitchFamily="18" charset="0"/>
                        </a:rPr>
                        <a:t>/ˈbæriə(r)/</a:t>
                      </a:r>
                      <a:endParaRPr lang="en-US" sz="2000" b="0">
                        <a:effectLst/>
                        <a:latin typeface="+mn-lt"/>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something that exists between one thing or person and another and keeps them separate</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nSpc>
                          <a:spcPct val="120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Hàng rào</a:t>
                      </a:r>
                      <a:endParaRPr lang="en-US" sz="2000" b="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xmlns="" val="10003"/>
                  </a:ext>
                </a:extLst>
              </a:tr>
              <a:tr h="949299">
                <a:tc>
                  <a:txBody>
                    <a:bodyPr/>
                    <a:lstStyle/>
                    <a:p>
                      <a:pPr marL="144145" marR="0" indent="-144145">
                        <a:lnSpc>
                          <a:spcPct val="120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4. snorkelling (n) </a:t>
                      </a:r>
                      <a:endParaRPr lang="en-US" sz="20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2000" b="0">
                          <a:solidFill>
                            <a:srgbClr val="000000"/>
                          </a:solidFill>
                          <a:effectLst/>
                          <a:latin typeface="+mn-lt"/>
                          <a:ea typeface="Times New Roman" panose="02020603050405020304" pitchFamily="18" charset="0"/>
                          <a:cs typeface="Times New Roman" panose="02020603050405020304" pitchFamily="18" charset="0"/>
                        </a:rPr>
                        <a:t>/ˈsnɔːkəlɪŋ/</a:t>
                      </a:r>
                      <a:endParaRPr lang="en-US" sz="2000" b="0">
                        <a:effectLst/>
                        <a:latin typeface="+mn-lt"/>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the sport or activity of swimming underwater with a snorkel</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nSpc>
                          <a:spcPct val="120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Môn lặn biển</a:t>
                      </a:r>
                      <a:endParaRPr lang="en-US" sz="2000" b="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xmlns="" val="10004"/>
                  </a:ext>
                </a:extLst>
              </a:tr>
              <a:tr h="949299">
                <a:tc>
                  <a:txBody>
                    <a:bodyPr/>
                    <a:lstStyle/>
                    <a:p>
                      <a:pPr marL="144145" marR="0" indent="-144145">
                        <a:lnSpc>
                          <a:spcPct val="120000"/>
                        </a:lnSpc>
                        <a:spcBef>
                          <a:spcPts val="0"/>
                        </a:spcBef>
                        <a:spcAft>
                          <a:spcPts val="0"/>
                        </a:spcAft>
                      </a:pPr>
                      <a:r>
                        <a:rPr lang="en-US" sz="2000" b="0">
                          <a:solidFill>
                            <a:srgbClr val="000000"/>
                          </a:solidFill>
                          <a:effectLst/>
                          <a:latin typeface="+mn-lt"/>
                          <a:ea typeface="Calibri" panose="020F0502020204030204" pitchFamily="34" charset="0"/>
                          <a:cs typeface="Times New Roman" panose="02020603050405020304" pitchFamily="18" charset="0"/>
                        </a:rPr>
                        <a:t>5.  marine (adj)</a:t>
                      </a:r>
                      <a:endParaRPr lang="en-US" sz="2000" b="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2000" b="0">
                          <a:solidFill>
                            <a:srgbClr val="000000"/>
                          </a:solidFill>
                          <a:effectLst/>
                          <a:latin typeface="+mn-lt"/>
                          <a:ea typeface="Times New Roman" panose="02020603050405020304" pitchFamily="18" charset="0"/>
                          <a:cs typeface="Times New Roman" panose="02020603050405020304" pitchFamily="18" charset="0"/>
                        </a:rPr>
                        <a:t>/məˈriːn/</a:t>
                      </a:r>
                      <a:endParaRPr lang="en-US" sz="2000" b="0">
                        <a:effectLst/>
                        <a:latin typeface="+mn-lt"/>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connected with the sea and the creatures and plants that live there</a:t>
                      </a:r>
                      <a:endParaRPr lang="en-US" sz="2000" b="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nSpc>
                          <a:spcPct val="120000"/>
                        </a:lnSpc>
                        <a:spcBef>
                          <a:spcPts val="0"/>
                        </a:spcBef>
                        <a:spcAft>
                          <a:spcPts val="0"/>
                        </a:spcAft>
                      </a:pPr>
                      <a:r>
                        <a:rPr lang="en-US" sz="2000" b="0" dirty="0" err="1">
                          <a:solidFill>
                            <a:srgbClr val="000000"/>
                          </a:solidFill>
                          <a:effectLst/>
                          <a:latin typeface="+mn-lt"/>
                          <a:ea typeface="Calibri" panose="020F0502020204030204" pitchFamily="34" charset="0"/>
                          <a:cs typeface="Times New Roman" panose="02020603050405020304" pitchFamily="18" charset="0"/>
                        </a:rPr>
                        <a:t>Thuộc</a:t>
                      </a:r>
                      <a:r>
                        <a:rPr lang="en-US" sz="2000" b="0" dirty="0">
                          <a:solidFill>
                            <a:srgbClr val="000000"/>
                          </a:solidFill>
                          <a:effectLst/>
                          <a:latin typeface="+mn-lt"/>
                          <a:ea typeface="Calibri" panose="020F0502020204030204" pitchFamily="34" charset="0"/>
                          <a:cs typeface="Times New Roman" panose="02020603050405020304" pitchFamily="18" charset="0"/>
                        </a:rPr>
                        <a:t> </a:t>
                      </a:r>
                      <a:r>
                        <a:rPr lang="en-US" sz="2000" b="0" dirty="0" err="1">
                          <a:solidFill>
                            <a:srgbClr val="000000"/>
                          </a:solidFill>
                          <a:effectLst/>
                          <a:latin typeface="+mn-lt"/>
                          <a:ea typeface="Calibri" panose="020F0502020204030204" pitchFamily="34" charset="0"/>
                          <a:cs typeface="Times New Roman" panose="02020603050405020304" pitchFamily="18" charset="0"/>
                        </a:rPr>
                        <a:t>về</a:t>
                      </a:r>
                      <a:r>
                        <a:rPr lang="en-US" sz="2000" b="0" dirty="0">
                          <a:solidFill>
                            <a:srgbClr val="000000"/>
                          </a:solidFill>
                          <a:effectLst/>
                          <a:latin typeface="+mn-lt"/>
                          <a:ea typeface="Calibri" panose="020F0502020204030204" pitchFamily="34" charset="0"/>
                          <a:cs typeface="Times New Roman" panose="02020603050405020304" pitchFamily="18" charset="0"/>
                        </a:rPr>
                        <a:t> </a:t>
                      </a:r>
                      <a:r>
                        <a:rPr lang="en-US" sz="2000" b="0" dirty="0" err="1">
                          <a:solidFill>
                            <a:srgbClr val="000000"/>
                          </a:solidFill>
                          <a:effectLst/>
                          <a:latin typeface="+mn-lt"/>
                          <a:ea typeface="Calibri" panose="020F0502020204030204" pitchFamily="34" charset="0"/>
                          <a:cs typeface="Times New Roman" panose="02020603050405020304" pitchFamily="18" charset="0"/>
                        </a:rPr>
                        <a:t>đại</a:t>
                      </a:r>
                      <a:r>
                        <a:rPr lang="en-US" sz="2000" b="0" dirty="0">
                          <a:solidFill>
                            <a:srgbClr val="000000"/>
                          </a:solidFill>
                          <a:effectLst/>
                          <a:latin typeface="+mn-lt"/>
                          <a:ea typeface="Calibri" panose="020F0502020204030204" pitchFamily="34" charset="0"/>
                          <a:cs typeface="Times New Roman" panose="02020603050405020304" pitchFamily="18" charset="0"/>
                        </a:rPr>
                        <a:t> </a:t>
                      </a:r>
                      <a:r>
                        <a:rPr lang="en-US" sz="2000" b="0" dirty="0" err="1">
                          <a:solidFill>
                            <a:srgbClr val="000000"/>
                          </a:solidFill>
                          <a:effectLst/>
                          <a:latin typeface="+mn-lt"/>
                          <a:ea typeface="Calibri" panose="020F0502020204030204" pitchFamily="34" charset="0"/>
                          <a:cs typeface="Times New Roman" panose="02020603050405020304" pitchFamily="18" charset="0"/>
                        </a:rPr>
                        <a:t>dương</a:t>
                      </a:r>
                      <a:endParaRPr lang="en-US" sz="2000" b="0" dirty="0">
                        <a:effectLst/>
                        <a:latin typeface="+mn-lt"/>
                        <a:ea typeface="Times New Roman" panose="02020603050405020304" pitchFamily="18" charset="0"/>
                        <a:cs typeface="Times New Roman" panose="02020603050405020304" pitchFamily="18" charset="0"/>
                      </a:endParaRPr>
                    </a:p>
                  </a:txBody>
                  <a:tcPr marL="36195" marR="36195" marT="71755" marB="71755"/>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14041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0E47134-C28D-42F6-3D07-730C60C107FA}"/>
              </a:ext>
            </a:extLst>
          </p:cNvPr>
          <p:cNvSpPr>
            <a:spLocks noGrp="1"/>
          </p:cNvSpPr>
          <p:nvPr>
            <p:ph type="body" idx="1"/>
          </p:nvPr>
        </p:nvSpPr>
        <p:spPr>
          <a:xfrm>
            <a:off x="-359536" y="472031"/>
            <a:ext cx="8535764" cy="3347165"/>
          </a:xfrm>
        </p:spPr>
        <p:txBody>
          <a:bodyPr/>
          <a:lstStyle/>
          <a:p>
            <a:r>
              <a:rPr lang="en-US" sz="1800"/>
              <a:t>The</a:t>
            </a:r>
            <a:r>
              <a:rPr lang="en-US" sz="1800">
                <a:solidFill>
                  <a:schemeClr val="tx1">
                    <a:lumMod val="85000"/>
                    <a:lumOff val="15000"/>
                  </a:schemeClr>
                </a:solidFill>
              </a:rPr>
              <a:t>The healthier our ecosystems are, the healthier our planet and its people become. Ecosystem restoration can help end poverty, fight climate change, and prevent los of flora and fauna on every continent and in every ocean. Below are two examples of successful ecological projects.</a:t>
            </a:r>
          </a:p>
          <a:p>
            <a:r>
              <a:rPr lang="en-US" sz="1800" b="1">
                <a:solidFill>
                  <a:schemeClr val="tx1">
                    <a:lumMod val="85000"/>
                    <a:lumOff val="15000"/>
                  </a:schemeClr>
                </a:solidFill>
              </a:rPr>
              <a:t>The Great Green Wall</a:t>
            </a:r>
          </a:p>
          <a:p>
            <a:r>
              <a:rPr lang="en-US" sz="1800" b="1"/>
              <a:t>The gol</a:t>
            </a:r>
            <a:r>
              <a:rPr lang="en-US" sz="1800">
                <a:solidFill>
                  <a:schemeClr val="tx1">
                    <a:lumMod val="85000"/>
                    <a:lumOff val="15000"/>
                  </a:schemeClr>
                </a:solidFill>
              </a:rPr>
              <a:t>The goal of this project is to create the largest loving structure on the planet. The plan is to restore 100 million hectares of damaged land, limit the amount of carbon dioxide and create 10 million green jobs in Africa. This will provide rich land, food security, and improve the region’s ability to deal with climate change. Since its launch in 2007, Ethiopia and Nigeria have restored millions of hectares of land, and Senegal has planted more than 10 million trees.</a:t>
            </a:r>
            <a:endParaRPr lang="en-US" sz="1800" b="1"/>
          </a:p>
        </p:txBody>
      </p:sp>
      <p:sp>
        <p:nvSpPr>
          <p:cNvPr id="10" name="Title 9">
            <a:extLst>
              <a:ext uri="{FF2B5EF4-FFF2-40B4-BE49-F238E27FC236}">
                <a16:creationId xmlns:a16="http://schemas.microsoft.com/office/drawing/2014/main" xmlns="" id="{6E8BD208-1C51-83B7-7D5A-2ADE944C433D}"/>
              </a:ext>
            </a:extLst>
          </p:cNvPr>
          <p:cNvSpPr>
            <a:spLocks noGrp="1"/>
          </p:cNvSpPr>
          <p:nvPr>
            <p:ph type="title"/>
          </p:nvPr>
        </p:nvSpPr>
        <p:spPr>
          <a:xfrm>
            <a:off x="749509" y="155231"/>
            <a:ext cx="9529200" cy="633600"/>
          </a:xfrm>
        </p:spPr>
        <p:txBody>
          <a:bodyPr/>
          <a:lstStyle/>
          <a:p>
            <a:r>
              <a:rPr lang="en-US" sz="2800" b="1">
                <a:highlight>
                  <a:srgbClr val="0000FF"/>
                </a:highlight>
                <a:latin typeface="+mn-lt"/>
              </a:rPr>
              <a:t>PROTECTING ECOSYSTEMS – IDEAS FROM AROUND THE WORLD</a:t>
            </a:r>
          </a:p>
        </p:txBody>
      </p:sp>
      <p:pic>
        <p:nvPicPr>
          <p:cNvPr id="12" name="Picture 11">
            <a:extLst>
              <a:ext uri="{FF2B5EF4-FFF2-40B4-BE49-F238E27FC236}">
                <a16:creationId xmlns:a16="http://schemas.microsoft.com/office/drawing/2014/main" xmlns="" id="{A4775DC3-AEDC-3E13-0649-63EB1B52A825}"/>
              </a:ext>
            </a:extLst>
          </p:cNvPr>
          <p:cNvPicPr>
            <a:picLocks noChangeAspect="1"/>
          </p:cNvPicPr>
          <p:nvPr/>
        </p:nvPicPr>
        <p:blipFill>
          <a:blip r:embed="rId2"/>
          <a:stretch>
            <a:fillRect/>
          </a:stretch>
        </p:blipFill>
        <p:spPr>
          <a:xfrm>
            <a:off x="8411073" y="765395"/>
            <a:ext cx="3283527" cy="2359615"/>
          </a:xfrm>
          <a:prstGeom prst="rect">
            <a:avLst/>
          </a:prstGeom>
        </p:spPr>
      </p:pic>
      <p:sp>
        <p:nvSpPr>
          <p:cNvPr id="13" name="Rectangle 12">
            <a:extLst>
              <a:ext uri="{FF2B5EF4-FFF2-40B4-BE49-F238E27FC236}">
                <a16:creationId xmlns:a16="http://schemas.microsoft.com/office/drawing/2014/main" xmlns="" id="{7C568284-85D1-E8D4-D5B0-3DF99A262C17}"/>
              </a:ext>
            </a:extLst>
          </p:cNvPr>
          <p:cNvSpPr/>
          <p:nvPr/>
        </p:nvSpPr>
        <p:spPr>
          <a:xfrm>
            <a:off x="3539942" y="3727161"/>
            <a:ext cx="8535765" cy="3378104"/>
          </a:xfrm>
          <a:prstGeom prst="rect">
            <a:avLst/>
          </a:prstGeom>
        </p:spPr>
        <p:txBody>
          <a:bodyPr wrap="square">
            <a:spAutoFit/>
          </a:bodyPr>
          <a:lstStyle/>
          <a:p>
            <a:pPr>
              <a:lnSpc>
                <a:spcPct val="150000"/>
              </a:lnSpc>
            </a:pPr>
            <a:r>
              <a:rPr lang="en-GB" sz="1600" b="1">
                <a:solidFill>
                  <a:schemeClr val="tx1">
                    <a:lumMod val="85000"/>
                    <a:lumOff val="15000"/>
                  </a:schemeClr>
                </a:solidFill>
                <a:cs typeface="Arial" panose="020B0604020202020204" pitchFamily="34" charset="0"/>
              </a:rPr>
              <a:t>Belize Barrier Reef</a:t>
            </a:r>
          </a:p>
          <a:p>
            <a:pPr>
              <a:lnSpc>
                <a:spcPct val="150000"/>
              </a:lnSpc>
            </a:pPr>
            <a:r>
              <a:rPr lang="en-GB" sz="1600">
                <a:solidFill>
                  <a:schemeClr val="tx1">
                    <a:lumMod val="85000"/>
                    <a:lumOff val="15000"/>
                  </a:schemeClr>
                </a:solidFill>
                <a:cs typeface="Arial" panose="020B0604020202020204" pitchFamily="34" charset="0"/>
              </a:rPr>
              <a:t>The Belize Barier Reef was once described as the most amazing reef in the West Indies. It is home to a large diversity of plants and animals. It is Belize’s top tourist destinanion, popular for scuba diving and snorkelling, and a UNESSCO Natural World Heritage Site . Between 2009 and 2018, it was declared endangered because of pollution and the destruction of its ecosystems. However, because of convervation effort, a large part of the reef is now protected. There are seven marine reserves. Belize has also stopped oil drilling near the Barrier Reef, banned plastic products, and created ‘ no-take zones’, where removing plants and animals is not allowed.	</a:t>
            </a:r>
          </a:p>
          <a:p>
            <a:pPr>
              <a:lnSpc>
                <a:spcPct val="150000"/>
              </a:lnSpc>
            </a:pPr>
            <a:endParaRPr lang="en-US" sz="1600" dirty="0">
              <a:solidFill>
                <a:schemeClr val="accent2">
                  <a:lumMod val="50000"/>
                </a:schemeClr>
              </a:solidFill>
              <a:latin typeface="Adobe Gothic Std B"/>
              <a:cs typeface="Arial" panose="020B0604020202020204" pitchFamily="34" charset="0"/>
            </a:endParaRPr>
          </a:p>
        </p:txBody>
      </p:sp>
      <p:pic>
        <p:nvPicPr>
          <p:cNvPr id="16" name="Picture 15">
            <a:extLst>
              <a:ext uri="{FF2B5EF4-FFF2-40B4-BE49-F238E27FC236}">
                <a16:creationId xmlns:a16="http://schemas.microsoft.com/office/drawing/2014/main" xmlns="" id="{BBE33FD1-169A-9EC1-8846-0A12386363FB}"/>
              </a:ext>
            </a:extLst>
          </p:cNvPr>
          <p:cNvPicPr>
            <a:picLocks noChangeAspect="1"/>
          </p:cNvPicPr>
          <p:nvPr/>
        </p:nvPicPr>
        <p:blipFill>
          <a:blip r:embed="rId3"/>
          <a:stretch>
            <a:fillRect/>
          </a:stretch>
        </p:blipFill>
        <p:spPr>
          <a:xfrm>
            <a:off x="36682" y="3974427"/>
            <a:ext cx="3283527" cy="2883573"/>
          </a:xfrm>
          <a:prstGeom prst="rect">
            <a:avLst/>
          </a:prstGeom>
        </p:spPr>
      </p:pic>
    </p:spTree>
    <p:extLst>
      <p:ext uri="{BB962C8B-B14F-4D97-AF65-F5344CB8AC3E}">
        <p14:creationId xmlns:p14="http://schemas.microsoft.com/office/powerpoint/2010/main" val="29931913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xmlns="" id="{8514929A-D5FC-4F66-8951-74EDFD16573E}"/>
              </a:ext>
            </a:extLst>
          </p:cNvPr>
          <p:cNvSpPr txBox="1"/>
          <p:nvPr/>
        </p:nvSpPr>
        <p:spPr>
          <a:xfrm>
            <a:off x="1460772" y="1075394"/>
            <a:ext cx="9922991" cy="523220"/>
          </a:xfrm>
          <a:prstGeom prst="rect">
            <a:avLst/>
          </a:prstGeom>
          <a:noFill/>
        </p:spPr>
        <p:txBody>
          <a:bodyPr wrap="square">
            <a:spAutoFit/>
          </a:bodyPr>
          <a:lstStyle/>
          <a:p>
            <a:r>
              <a:rPr lang="en-US" sz="2800" b="1">
                <a:latin typeface="Adobe Gothic Std B"/>
              </a:rPr>
              <a:t>Read the text and tick the correct project in the table</a:t>
            </a:r>
            <a:r>
              <a:rPr lang="en-US" sz="2800">
                <a:latin typeface="Adobe Gothic Std B"/>
              </a:rPr>
              <a:t> </a:t>
            </a:r>
            <a:endParaRPr lang="en-US" sz="2800" b="1" dirty="0">
              <a:latin typeface="Adobe Gothic Std B"/>
              <a:cs typeface="Arial" panose="020B0604020202020204" pitchFamily="34" charset="0"/>
            </a:endParaRP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67971" y="2116847"/>
            <a:ext cx="10933205" cy="3790794"/>
          </a:xfrm>
          <a:prstGeom prst="rect">
            <a:avLst/>
          </a:prstGeom>
        </p:spPr>
      </p:pic>
      <p:sp>
        <p:nvSpPr>
          <p:cNvPr id="4" name="TextBox 3"/>
          <p:cNvSpPr txBox="1"/>
          <p:nvPr/>
        </p:nvSpPr>
        <p:spPr>
          <a:xfrm>
            <a:off x="8681663" y="3657601"/>
            <a:ext cx="297950" cy="461665"/>
          </a:xfrm>
          <a:prstGeom prst="rect">
            <a:avLst/>
          </a:prstGeom>
          <a:noFill/>
        </p:spPr>
        <p:txBody>
          <a:bodyPr wrap="square" rtlCol="0">
            <a:spAutoFit/>
          </a:bodyPr>
          <a:lstStyle/>
          <a:p>
            <a:r>
              <a:rPr lang="en-US" sz="2400" b="1">
                <a:solidFill>
                  <a:srgbClr val="C00000"/>
                </a:solidFill>
              </a:rPr>
              <a:t>√</a:t>
            </a:r>
          </a:p>
        </p:txBody>
      </p:sp>
      <p:sp>
        <p:nvSpPr>
          <p:cNvPr id="19" name="TextBox 18"/>
          <p:cNvSpPr txBox="1"/>
          <p:nvPr/>
        </p:nvSpPr>
        <p:spPr>
          <a:xfrm>
            <a:off x="8681663" y="4281467"/>
            <a:ext cx="297950" cy="461665"/>
          </a:xfrm>
          <a:prstGeom prst="rect">
            <a:avLst/>
          </a:prstGeom>
          <a:noFill/>
        </p:spPr>
        <p:txBody>
          <a:bodyPr wrap="square" rtlCol="0">
            <a:spAutoFit/>
          </a:bodyPr>
          <a:lstStyle/>
          <a:p>
            <a:r>
              <a:rPr lang="en-US" sz="2400" b="1">
                <a:solidFill>
                  <a:srgbClr val="C00000"/>
                </a:solidFill>
              </a:rPr>
              <a:t>√</a:t>
            </a:r>
          </a:p>
        </p:txBody>
      </p:sp>
      <p:sp>
        <p:nvSpPr>
          <p:cNvPr id="20" name="TextBox 19"/>
          <p:cNvSpPr txBox="1"/>
          <p:nvPr/>
        </p:nvSpPr>
        <p:spPr>
          <a:xfrm>
            <a:off x="10373474" y="5258657"/>
            <a:ext cx="297950" cy="461665"/>
          </a:xfrm>
          <a:prstGeom prst="rect">
            <a:avLst/>
          </a:prstGeom>
          <a:noFill/>
        </p:spPr>
        <p:txBody>
          <a:bodyPr wrap="square" rtlCol="0">
            <a:spAutoFit/>
          </a:bodyPr>
          <a:lstStyle/>
          <a:p>
            <a:r>
              <a:rPr lang="en-US" sz="2400" b="1">
                <a:solidFill>
                  <a:srgbClr val="C00000"/>
                </a:solidFill>
              </a:rPr>
              <a:t>√</a:t>
            </a:r>
          </a:p>
        </p:txBody>
      </p:sp>
      <p:sp>
        <p:nvSpPr>
          <p:cNvPr id="21" name="TextBox 20"/>
          <p:cNvSpPr txBox="1"/>
          <p:nvPr/>
        </p:nvSpPr>
        <p:spPr>
          <a:xfrm>
            <a:off x="10373474" y="3144566"/>
            <a:ext cx="297950" cy="461665"/>
          </a:xfrm>
          <a:prstGeom prst="rect">
            <a:avLst/>
          </a:prstGeom>
          <a:noFill/>
        </p:spPr>
        <p:txBody>
          <a:bodyPr wrap="square" rtlCol="0">
            <a:spAutoFit/>
          </a:bodyPr>
          <a:lstStyle/>
          <a:p>
            <a:r>
              <a:rPr lang="en-US" sz="2400" b="1">
                <a:solidFill>
                  <a:srgbClr val="C00000"/>
                </a:solidFill>
              </a:rPr>
              <a:t>√</a:t>
            </a:r>
          </a:p>
        </p:txBody>
      </p:sp>
    </p:spTree>
    <p:extLst>
      <p:ext uri="{BB962C8B-B14F-4D97-AF65-F5344CB8AC3E}">
        <p14:creationId xmlns:p14="http://schemas.microsoft.com/office/powerpoint/2010/main" val="17234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xmlns="" id="{8514929A-D5FC-4F66-8951-74EDFD16573E}"/>
              </a:ext>
            </a:extLst>
          </p:cNvPr>
          <p:cNvSpPr txBox="1"/>
          <p:nvPr/>
        </p:nvSpPr>
        <p:spPr>
          <a:xfrm>
            <a:off x="1560982" y="1090960"/>
            <a:ext cx="9922991" cy="523220"/>
          </a:xfrm>
          <a:prstGeom prst="rect">
            <a:avLst/>
          </a:prstGeom>
          <a:noFill/>
        </p:spPr>
        <p:txBody>
          <a:bodyPr wrap="square">
            <a:spAutoFit/>
          </a:bodyPr>
          <a:lstStyle/>
          <a:p>
            <a:r>
              <a:rPr lang="en-GB" sz="2800" b="1">
                <a:latin typeface="Arial" panose="020B0604020202020204" pitchFamily="34" charset="0"/>
                <a:cs typeface="Arial" panose="020B0604020202020204" pitchFamily="34" charset="0"/>
              </a:rPr>
              <a:t>Work in groups. Discuss the following questions</a:t>
            </a:r>
            <a:endParaRPr lang="en-US" sz="2800" b="1" dirty="0">
              <a:latin typeface="Arial" panose="020B0604020202020204" pitchFamily="34" charset="0"/>
              <a:cs typeface="Arial" panose="020B0604020202020204" pitchFamily="34" charset="0"/>
            </a:endParaRP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CLIL</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3" name="Rectangle 2"/>
          <p:cNvSpPr/>
          <p:nvPr/>
        </p:nvSpPr>
        <p:spPr>
          <a:xfrm>
            <a:off x="1188869" y="2516455"/>
            <a:ext cx="10047541" cy="1569660"/>
          </a:xfrm>
          <a:prstGeom prst="rect">
            <a:avLst/>
          </a:prstGeom>
        </p:spPr>
        <p:txBody>
          <a:bodyPr wrap="square">
            <a:spAutoFit/>
          </a:bodyPr>
          <a:lstStyle/>
          <a:p>
            <a:pPr>
              <a:lnSpc>
                <a:spcPct val="150000"/>
              </a:lnSpc>
            </a:pPr>
            <a:r>
              <a:rPr lang="en-GB" sz="3200" b="1" dirty="0">
                <a:solidFill>
                  <a:schemeClr val="accent2">
                    <a:lumMod val="50000"/>
                  </a:schemeClr>
                </a:solidFill>
                <a:latin typeface="Adobe Gothic Std B"/>
              </a:rPr>
              <a:t>Are there similar projects in Viet Nam? Do you think the projects in Task 1 can be applied in Viet Nam?</a:t>
            </a:r>
            <a:r>
              <a:rPr lang="en-GB" sz="3200" dirty="0">
                <a:solidFill>
                  <a:schemeClr val="accent2">
                    <a:lumMod val="50000"/>
                  </a:schemeClr>
                </a:solidFill>
                <a:latin typeface="Adobe Gothic Std B"/>
              </a:rPr>
              <a:t> </a:t>
            </a:r>
            <a:endParaRPr lang="en-US" sz="3200" dirty="0">
              <a:solidFill>
                <a:schemeClr val="accent2">
                  <a:lumMod val="50000"/>
                </a:schemeClr>
              </a:solidFill>
              <a:latin typeface="Adobe Gothic Std B"/>
              <a:cs typeface="Arial" panose="020B0604020202020204" pitchFamily="34" charset="0"/>
            </a:endParaRPr>
          </a:p>
        </p:txBody>
      </p:sp>
    </p:spTree>
    <p:extLst>
      <p:ext uri="{BB962C8B-B14F-4D97-AF65-F5344CB8AC3E}">
        <p14:creationId xmlns:p14="http://schemas.microsoft.com/office/powerpoint/2010/main" val="2630237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4221" y="2571385"/>
            <a:ext cx="6559291" cy="1109114"/>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latin typeface="UTM Facebook K&amp;T" panose="02040603050506020204" pitchFamily="18" charset="0"/>
              </a:rPr>
              <a:t>COMMUNICATION AND CULTURE / CLIL</a:t>
            </a:r>
            <a:endParaRPr lang="en-US" sz="3200" dirty="0">
              <a:latin typeface="UTM Facebook K&amp;T" panose="02040603050506020204" pitchFamily="18" charset="0"/>
            </a:endParaRPr>
          </a:p>
        </p:txBody>
      </p:sp>
      <p:sp>
        <p:nvSpPr>
          <p:cNvPr id="6" name="TextBox 5"/>
          <p:cNvSpPr txBox="1"/>
          <p:nvPr/>
        </p:nvSpPr>
        <p:spPr>
          <a:xfrm>
            <a:off x="1920834" y="716817"/>
            <a:ext cx="1182585" cy="646331"/>
          </a:xfrm>
          <a:prstGeom prst="rect">
            <a:avLst/>
          </a:prstGeom>
          <a:noFill/>
        </p:spPr>
        <p:txBody>
          <a:bodyPr wrap="square" rtlCol="0">
            <a:spAutoFit/>
          </a:bodyPr>
          <a:lstStyle/>
          <a:p>
            <a:pPr algn="ctr"/>
            <a:r>
              <a:rPr lang="en-US" sz="3600" b="1" dirty="0">
                <a:solidFill>
                  <a:schemeClr val="bg1"/>
                </a:solidFill>
                <a:latin typeface="Myriad Pro" pitchFamily="34" charset="0"/>
              </a:rPr>
              <a:t>Unit</a:t>
            </a:r>
          </a:p>
        </p:txBody>
      </p:sp>
      <p:sp>
        <p:nvSpPr>
          <p:cNvPr id="8" name="TextBox 7"/>
          <p:cNvSpPr txBox="1"/>
          <p:nvPr/>
        </p:nvSpPr>
        <p:spPr>
          <a:xfrm>
            <a:off x="4772892" y="627919"/>
            <a:ext cx="4958938" cy="707886"/>
          </a:xfrm>
          <a:prstGeom prst="rect">
            <a:avLst/>
          </a:prstGeom>
          <a:noFill/>
        </p:spPr>
        <p:txBody>
          <a:bodyPr wrap="square" rtlCol="0">
            <a:spAutoFit/>
          </a:bodyPr>
          <a:lstStyle/>
          <a:p>
            <a:r>
              <a:rPr lang="en-US" sz="4000" b="1" dirty="0">
                <a:solidFill>
                  <a:schemeClr val="bg1"/>
                </a:solidFill>
                <a:latin typeface="Myriad Pro" pitchFamily="34" charset="0"/>
              </a:rPr>
              <a:t>FAMILY LIFE</a:t>
            </a:r>
          </a:p>
        </p:txBody>
      </p:sp>
      <p:sp>
        <p:nvSpPr>
          <p:cNvPr id="25" name="Rectangle 24"/>
          <p:cNvSpPr/>
          <p:nvPr/>
        </p:nvSpPr>
        <p:spPr>
          <a:xfrm>
            <a:off x="2690638" y="2822885"/>
            <a:ext cx="2082254" cy="6061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26532"/>
                </a:solidFill>
                <a:latin typeface="Bookman Old Style" pitchFamily="18" charset="0"/>
              </a:rPr>
              <a:t>LESSON 7</a:t>
            </a:r>
            <a:endParaRPr lang="en-US" sz="2400" dirty="0">
              <a:solidFill>
                <a:srgbClr val="F26532"/>
              </a:solidFill>
              <a:latin typeface="Bookman Old Style" pitchFamily="18" charset="0"/>
            </a:endParaRPr>
          </a:p>
        </p:txBody>
      </p:sp>
      <p:grpSp>
        <p:nvGrpSpPr>
          <p:cNvPr id="11" name="Group 10"/>
          <p:cNvGrpSpPr/>
          <p:nvPr/>
        </p:nvGrpSpPr>
        <p:grpSpPr>
          <a:xfrm>
            <a:off x="0" y="-15861"/>
            <a:ext cx="12192000" cy="1940426"/>
            <a:chOff x="0" y="-15861"/>
            <a:chExt cx="12192000" cy="1940426"/>
          </a:xfrm>
        </p:grpSpPr>
        <p:sp>
          <p:nvSpPr>
            <p:cNvPr id="9" name="Rectangle 8"/>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Parallelogram 3"/>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xmlns="" id="{246E80DA-3B73-476A-B480-C5F8FDFD8CB4}"/>
              </a:ext>
            </a:extLst>
          </p:cNvPr>
          <p:cNvSpPr txBox="1"/>
          <p:nvPr/>
        </p:nvSpPr>
        <p:spPr>
          <a:xfrm>
            <a:off x="3103419" y="436422"/>
            <a:ext cx="8128580" cy="830997"/>
          </a:xfrm>
          <a:prstGeom prst="rect">
            <a:avLst/>
          </a:prstGeom>
          <a:noFill/>
        </p:spPr>
        <p:txBody>
          <a:bodyPr wrap="square" rtlCol="0">
            <a:spAutoFit/>
          </a:bodyPr>
          <a:lstStyle/>
          <a:p>
            <a:r>
              <a:rPr lang="en-US" sz="4800">
                <a:solidFill>
                  <a:schemeClr val="bg1"/>
                </a:solidFill>
                <a:latin typeface="UTM Facebook K&amp;T" pitchFamily="18" charset="0"/>
                <a:cs typeface="Arial" panose="020B0604020202020204" pitchFamily="34" charset="0"/>
              </a:rPr>
              <a:t>The ecosystem</a:t>
            </a:r>
            <a:endParaRPr lang="en-US" sz="4800" dirty="0">
              <a:solidFill>
                <a:schemeClr val="bg1"/>
              </a:solidFill>
              <a:latin typeface="UTM Facebook K&amp;T"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35DF77EB-655D-46EF-9E8B-FA2AF8707694}"/>
              </a:ext>
            </a:extLst>
          </p:cNvPr>
          <p:cNvSpPr txBox="1"/>
          <p:nvPr/>
        </p:nvSpPr>
        <p:spPr>
          <a:xfrm>
            <a:off x="1088622" y="177153"/>
            <a:ext cx="1267591" cy="1631216"/>
          </a:xfrm>
          <a:prstGeom prst="rect">
            <a:avLst/>
          </a:prstGeom>
          <a:noFill/>
        </p:spPr>
        <p:txBody>
          <a:bodyPr wrap="square"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Unit</a:t>
            </a:r>
          </a:p>
          <a:p>
            <a:pPr algn="ctr"/>
            <a:r>
              <a:rPr lang="en-US" sz="7200" b="1">
                <a:solidFill>
                  <a:schemeClr val="bg1"/>
                </a:solidFill>
                <a:latin typeface="Arial" panose="020B0604020202020204" pitchFamily="34" charset="0"/>
                <a:cs typeface="Arial" panose="020B0604020202020204" pitchFamily="34" charset="0"/>
              </a:rPr>
              <a:t>10</a:t>
            </a:r>
            <a:endParaRPr lang="en-US" sz="7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38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8322" y="117329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p:cNvSpPr txBox="1"/>
          <p:nvPr/>
        </p:nvSpPr>
        <p:spPr>
          <a:xfrm>
            <a:off x="568494" y="1077651"/>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Rectangle 1"/>
          <p:cNvSpPr/>
          <p:nvPr/>
        </p:nvSpPr>
        <p:spPr>
          <a:xfrm>
            <a:off x="1092917" y="1139206"/>
            <a:ext cx="7947041" cy="584775"/>
          </a:xfrm>
          <a:prstGeom prst="rect">
            <a:avLst/>
          </a:prstGeom>
        </p:spPr>
        <p:txBody>
          <a:bodyPr wrap="square">
            <a:spAutoFit/>
          </a:bodyPr>
          <a:lstStyle/>
          <a:p>
            <a:pPr algn="just"/>
            <a:r>
              <a:rPr lang="en-US" sz="3200" b="1" dirty="0">
                <a:cs typeface="Arial" panose="020B0604020202020204" pitchFamily="34" charset="0"/>
              </a:rPr>
              <a:t>Wrap-up</a:t>
            </a:r>
          </a:p>
        </p:txBody>
      </p:sp>
      <p:sp>
        <p:nvSpPr>
          <p:cNvPr id="3" name="TextBox 2">
            <a:extLst>
              <a:ext uri="{FF2B5EF4-FFF2-40B4-BE49-F238E27FC236}">
                <a16:creationId xmlns:a16="http://schemas.microsoft.com/office/drawing/2014/main" xmlns="" id="{89FB7A97-2050-4E17-AB89-5199898D9829}"/>
              </a:ext>
            </a:extLst>
          </p:cNvPr>
          <p:cNvSpPr txBox="1"/>
          <p:nvPr/>
        </p:nvSpPr>
        <p:spPr>
          <a:xfrm>
            <a:off x="1092917" y="1969986"/>
            <a:ext cx="10124040" cy="2031325"/>
          </a:xfrm>
          <a:prstGeom prst="rect">
            <a:avLst/>
          </a:prstGeom>
          <a:noFill/>
        </p:spPr>
        <p:txBody>
          <a:bodyPr wrap="square" rtlCol="0">
            <a:spAutoFit/>
          </a:bodyPr>
          <a:lstStyle/>
          <a:p>
            <a:pPr>
              <a:lnSpc>
                <a:spcPct val="150000"/>
              </a:lnSpc>
            </a:pPr>
            <a:r>
              <a:rPr lang="vi-VN" sz="2800">
                <a:cs typeface="Arial" panose="020B0604020202020204" pitchFamily="34" charset="0"/>
              </a:rPr>
              <a:t>What have you learnt today?</a:t>
            </a:r>
            <a:endParaRPr lang="en-US" sz="2800">
              <a:cs typeface="Arial" panose="020B0604020202020204" pitchFamily="34" charset="0"/>
            </a:endParaRP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Some methods for protecting local ecosystems in the world;</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Review expressions for likes and dislikes.</a:t>
            </a:r>
            <a:endParaRPr lang="en-US" sz="2800" dirty="0">
              <a:latin typeface="Arial" panose="020B0604020202020204" pitchFamily="34" charset="0"/>
              <a:cs typeface="Arial" panose="020B0604020202020204" pitchFamily="34" charset="0"/>
            </a:endParaRPr>
          </a:p>
        </p:txBody>
      </p:sp>
      <p:sp>
        <p:nvSpPr>
          <p:cNvPr id="10" name="Rectangle 9"/>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BAC5994-6BF9-AE41-AC48-5A10285266A3}"/>
              </a:ext>
            </a:extLst>
          </p:cNvPr>
          <p:cNvSpPr>
            <a:spLocks noGrp="1"/>
          </p:cNvSpPr>
          <p:nvPr>
            <p:ph type="subTitle" idx="1"/>
          </p:nvPr>
        </p:nvSpPr>
        <p:spPr>
          <a:xfrm>
            <a:off x="1810930" y="2158230"/>
            <a:ext cx="8753494" cy="2315821"/>
          </a:xfrm>
          <a:noFill/>
        </p:spPr>
        <p:txBody>
          <a:bodyPr anchor="t"/>
          <a:lstStyle/>
          <a:p>
            <a:pPr marL="482600" indent="-342900" algn="l">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2800" dirty="0">
                <a:latin typeface="Arial" panose="020B0604020202020204" pitchFamily="34" charset="0"/>
                <a:cs typeface="Arial" panose="020B0604020202020204" pitchFamily="34" charset="0"/>
              </a:rPr>
              <a:t>Prepare for </a:t>
            </a:r>
            <a:r>
              <a:rPr lang="en-GB" sz="2800">
                <a:latin typeface="Arial" panose="020B0604020202020204" pitchFamily="34" charset="0"/>
                <a:cs typeface="Arial" panose="020B0604020202020204" pitchFamily="34" charset="0"/>
              </a:rPr>
              <a:t>Lesson </a:t>
            </a:r>
            <a:r>
              <a:rPr lang="en-GB">
                <a:latin typeface="Arial" panose="020B0604020202020204" pitchFamily="34" charset="0"/>
                <a:cs typeface="Arial" panose="020B0604020202020204" pitchFamily="34" charset="0"/>
              </a:rPr>
              <a:t>8</a:t>
            </a:r>
            <a:r>
              <a:rPr lang="en-GB" sz="280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 </a:t>
            </a:r>
            <a:r>
              <a:rPr lang="en-GB" sz="2800">
                <a:latin typeface="Arial" panose="020B0604020202020204" pitchFamily="34" charset="0"/>
                <a:cs typeface="Arial" panose="020B0604020202020204" pitchFamily="34" charset="0"/>
              </a:rPr>
              <a:t>Unit 10.</a:t>
            </a:r>
            <a:endParaRPr lang="en-GB" sz="2800" dirty="0">
              <a:latin typeface="Arial" panose="020B0604020202020204" pitchFamily="34" charset="0"/>
              <a:cs typeface="Arial" panose="020B0604020202020204" pitchFamily="34" charset="0"/>
            </a:endParaRPr>
          </a:p>
        </p:txBody>
      </p:sp>
      <p:sp>
        <p:nvSpPr>
          <p:cNvPr id="6" name="Rounded Rectangle 5"/>
          <p:cNvSpPr/>
          <p:nvPr/>
        </p:nvSpPr>
        <p:spPr>
          <a:xfrm>
            <a:off x="805954" y="1195600"/>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836126" y="1099953"/>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Rectangle 7"/>
          <p:cNvSpPr/>
          <p:nvPr/>
        </p:nvSpPr>
        <p:spPr>
          <a:xfrm>
            <a:off x="1338732" y="1181680"/>
            <a:ext cx="4572000" cy="584775"/>
          </a:xfrm>
          <a:prstGeom prst="rect">
            <a:avLst/>
          </a:prstGeom>
        </p:spPr>
        <p:txBody>
          <a:bodyPr>
            <a:spAutoFit/>
          </a:bodyPr>
          <a:lstStyle/>
          <a:p>
            <a:pPr algn="just"/>
            <a:r>
              <a:rPr lang="en-US" sz="3200" b="1" dirty="0">
                <a:latin typeface="Arial" panose="020B0604020202020204" pitchFamily="34" charset="0"/>
                <a:cs typeface="Arial" panose="020B0604020202020204" pitchFamily="34" charset="0"/>
              </a:rPr>
              <a:t>Homework</a:t>
            </a: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57182" y="6121301"/>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facebook.com/sachmem.vn/</a:t>
            </a: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891886" y="61213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a:t>
            </a:r>
            <a:r>
              <a:rPr lang="en-US" sz="1200" b="1" i="1">
                <a:solidFill>
                  <a:srgbClr val="FFFFFF"/>
                </a:solidFill>
                <a:latin typeface="Calibri" panose="020F0502020204030204" pitchFamily="34" charset="0"/>
              </a:rPr>
              <a:t>.vn/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375128" y="1329439"/>
            <a:ext cx="1883767" cy="655403"/>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23" name="Rounded Rectangle 22"/>
          <p:cNvSpPr/>
          <p:nvPr/>
        </p:nvSpPr>
        <p:spPr>
          <a:xfrm>
            <a:off x="3066299" y="2756259"/>
            <a:ext cx="2327633" cy="655403"/>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ea typeface="Adobe Gothic Std B" panose="020B0800000000000000" pitchFamily="34" charset="-128"/>
              </a:rPr>
              <a:t>COMMUNICATION</a:t>
            </a:r>
            <a:endParaRPr lang="en-GB" sz="2000" b="1" dirty="0">
              <a:solidFill>
                <a:schemeClr val="bg1"/>
              </a:solidFill>
              <a:ea typeface="Adobe Gothic Std B" panose="020B0800000000000000" pitchFamily="34" charset="-128"/>
            </a:endParaRPr>
          </a:p>
        </p:txBody>
      </p:sp>
      <p:sp>
        <p:nvSpPr>
          <p:cNvPr id="24" name="Rounded Rectangle 23"/>
          <p:cNvSpPr/>
          <p:nvPr/>
        </p:nvSpPr>
        <p:spPr>
          <a:xfrm>
            <a:off x="1306796" y="4113027"/>
            <a:ext cx="1950733" cy="710205"/>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ea typeface="Adobe Gothic Std B" panose="020B0800000000000000" pitchFamily="34" charset="-128"/>
              </a:rPr>
              <a:t>CLIL</a:t>
            </a:r>
            <a:endParaRPr lang="en-GB" sz="2000" b="1" dirty="0">
              <a:solidFill>
                <a:schemeClr val="bg1"/>
              </a:solidFill>
              <a:ea typeface="Adobe Gothic Std B" panose="020B0800000000000000" pitchFamily="34" charset="-128"/>
            </a:endParaRPr>
          </a:p>
        </p:txBody>
      </p:sp>
      <p:sp>
        <p:nvSpPr>
          <p:cNvPr id="25" name="Rectangle 24"/>
          <p:cNvSpPr/>
          <p:nvPr/>
        </p:nvSpPr>
        <p:spPr>
          <a:xfrm>
            <a:off x="6007694" y="1423765"/>
            <a:ext cx="4879383" cy="699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Watch a video</a:t>
            </a:r>
            <a:endParaRPr lang="en-GB" sz="2000" dirty="0">
              <a:solidFill>
                <a:schemeClr val="tx1"/>
              </a:solidFill>
            </a:endParaRPr>
          </a:p>
        </p:txBody>
      </p:sp>
      <p:sp>
        <p:nvSpPr>
          <p:cNvPr id="26" name="Rectangle 25"/>
          <p:cNvSpPr/>
          <p:nvPr/>
        </p:nvSpPr>
        <p:spPr>
          <a:xfrm>
            <a:off x="6007694" y="2286000"/>
            <a:ext cx="4879384" cy="148460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dirty="0" smtClean="0">
                <a:solidFill>
                  <a:schemeClr val="tx1"/>
                </a:solidFill>
              </a:rPr>
              <a:t>Task </a:t>
            </a:r>
            <a:r>
              <a:rPr lang="en-US" sz="2000" b="1" dirty="0">
                <a:solidFill>
                  <a:schemeClr val="tx1"/>
                </a:solidFill>
              </a:rPr>
              <a:t>1:</a:t>
            </a:r>
            <a:r>
              <a:rPr lang="en-US" sz="2000" dirty="0">
                <a:solidFill>
                  <a:schemeClr val="tx1"/>
                </a:solidFill>
              </a:rPr>
              <a:t> </a:t>
            </a:r>
            <a:r>
              <a:rPr lang="en-US" sz="2000" b="1" dirty="0">
                <a:solidFill>
                  <a:schemeClr val="tx1"/>
                </a:solidFill>
              </a:rPr>
              <a:t>:</a:t>
            </a:r>
            <a:r>
              <a:rPr lang="en-US" sz="2000" dirty="0">
                <a:solidFill>
                  <a:schemeClr val="tx1"/>
                </a:solidFill>
              </a:rPr>
              <a:t> </a:t>
            </a:r>
            <a:r>
              <a:rPr lang="en-US" sz="2000" dirty="0" smtClean="0">
                <a:solidFill>
                  <a:schemeClr val="tx1"/>
                </a:solidFill>
              </a:rPr>
              <a:t>Complete the conversation</a:t>
            </a:r>
            <a:endParaRPr lang="en-US" sz="2000" dirty="0">
              <a:solidFill>
                <a:schemeClr val="tx1"/>
              </a:solidFill>
            </a:endParaRPr>
          </a:p>
          <a:p>
            <a:pPr marL="342900" indent="-342900">
              <a:buFont typeface="Arial" panose="020B0604020202020204" pitchFamily="34" charset="0"/>
              <a:buChar char="•"/>
            </a:pPr>
            <a:r>
              <a:rPr lang="en-US" sz="2000" b="1" dirty="0" smtClean="0">
                <a:solidFill>
                  <a:schemeClr val="tx1"/>
                </a:solidFill>
              </a:rPr>
              <a:t>Task </a:t>
            </a:r>
            <a:r>
              <a:rPr lang="en-US" sz="2000" b="1" dirty="0">
                <a:solidFill>
                  <a:schemeClr val="tx1"/>
                </a:solidFill>
              </a:rPr>
              <a:t>2:</a:t>
            </a:r>
            <a:r>
              <a:rPr lang="en-US" sz="2000" dirty="0">
                <a:solidFill>
                  <a:schemeClr val="tx1"/>
                </a:solidFill>
              </a:rPr>
              <a:t> </a:t>
            </a:r>
            <a:r>
              <a:rPr lang="en-US" sz="2000" dirty="0" smtClean="0">
                <a:solidFill>
                  <a:schemeClr val="tx1"/>
                </a:solidFill>
              </a:rPr>
              <a:t>Make similar conversations.</a:t>
            </a:r>
            <a:endParaRPr lang="en-US" sz="2000" dirty="0">
              <a:solidFill>
                <a:schemeClr val="tx1"/>
              </a:solidFill>
            </a:endParaRPr>
          </a:p>
        </p:txBody>
      </p:sp>
      <p:sp>
        <p:nvSpPr>
          <p:cNvPr id="27" name="Rectangle 26"/>
          <p:cNvSpPr/>
          <p:nvPr/>
        </p:nvSpPr>
        <p:spPr>
          <a:xfrm>
            <a:off x="6007694" y="4000968"/>
            <a:ext cx="4879385" cy="12314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Task </a:t>
            </a:r>
            <a:r>
              <a:rPr lang="en-US" sz="2000" b="1" dirty="0">
                <a:solidFill>
                  <a:schemeClr val="tx1"/>
                </a:solidFill>
              </a:rPr>
              <a:t>1:</a:t>
            </a:r>
            <a:r>
              <a:rPr lang="en-US" sz="2000" dirty="0">
                <a:solidFill>
                  <a:schemeClr val="tx1"/>
                </a:solidFill>
              </a:rPr>
              <a:t> </a:t>
            </a:r>
            <a:r>
              <a:rPr lang="en-US" sz="2000" dirty="0">
                <a:solidFill>
                  <a:schemeClr val="tx1"/>
                </a:solidFill>
              </a:rPr>
              <a:t>T</a:t>
            </a:r>
            <a:r>
              <a:rPr lang="en-US" sz="2000" dirty="0" smtClean="0">
                <a:solidFill>
                  <a:schemeClr val="tx1"/>
                </a:solidFill>
              </a:rPr>
              <a:t>ick </a:t>
            </a:r>
            <a:r>
              <a:rPr lang="en-US" sz="2000" dirty="0">
                <a:solidFill>
                  <a:schemeClr val="tx1"/>
                </a:solidFill>
              </a:rPr>
              <a:t>the correct project in the table </a:t>
            </a:r>
          </a:p>
          <a:p>
            <a:r>
              <a:rPr lang="en-GB" sz="2000" b="1" dirty="0" smtClean="0">
                <a:solidFill>
                  <a:schemeClr val="tx1"/>
                </a:solidFill>
              </a:rPr>
              <a:t>Task </a:t>
            </a:r>
            <a:r>
              <a:rPr lang="en-GB" sz="2000" b="1" dirty="0">
                <a:solidFill>
                  <a:schemeClr val="tx1"/>
                </a:solidFill>
              </a:rPr>
              <a:t>2.</a:t>
            </a:r>
            <a:r>
              <a:rPr lang="en-GB" sz="2000" dirty="0">
                <a:solidFill>
                  <a:schemeClr val="tx1"/>
                </a:solidFill>
              </a:rPr>
              <a:t> </a:t>
            </a:r>
            <a:r>
              <a:rPr lang="en-GB" sz="2000" dirty="0" smtClean="0">
                <a:solidFill>
                  <a:schemeClr val="tx1"/>
                </a:solidFill>
              </a:rPr>
              <a:t>Discussion.</a:t>
            </a:r>
            <a:endParaRPr lang="en-US" sz="2000" dirty="0">
              <a:solidFill>
                <a:schemeClr val="tx1"/>
              </a:solidFill>
            </a:endParaRPr>
          </a:p>
        </p:txBody>
      </p:sp>
      <p:cxnSp>
        <p:nvCxnSpPr>
          <p:cNvPr id="28" name="Curved Connector 27"/>
          <p:cNvCxnSpPr>
            <a:stCxn id="22" idx="3"/>
            <a:endCxn id="23" idx="0"/>
          </p:cNvCxnSpPr>
          <p:nvPr/>
        </p:nvCxnSpPr>
        <p:spPr>
          <a:xfrm>
            <a:off x="3258895" y="1657141"/>
            <a:ext cx="971221" cy="1099118"/>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stCxn id="23" idx="1"/>
            <a:endCxn id="24" idx="0"/>
          </p:cNvCxnSpPr>
          <p:nvPr/>
        </p:nvCxnSpPr>
        <p:spPr>
          <a:xfrm rot="10800000" flipV="1">
            <a:off x="2282163" y="3083961"/>
            <a:ext cx="784136" cy="1029066"/>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5" name="Curved Connector 34"/>
          <p:cNvCxnSpPr>
            <a:stCxn id="24" idx="3"/>
            <a:endCxn id="30" idx="0"/>
          </p:cNvCxnSpPr>
          <p:nvPr/>
        </p:nvCxnSpPr>
        <p:spPr>
          <a:xfrm>
            <a:off x="3257529" y="4468130"/>
            <a:ext cx="972586" cy="1183959"/>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3832261" y="307352"/>
            <a:ext cx="7715892" cy="451894"/>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latin typeface="UTM Facebook K&amp;T" panose="02040603050506020204" pitchFamily="18" charset="0"/>
              </a:rPr>
              <a:t>COMMUNICATION AND CULTURE / CLIL</a:t>
            </a:r>
            <a:endParaRPr lang="en-US" sz="2400" dirty="0">
              <a:latin typeface="UTM Facebook K&amp;T" panose="02040603050506020204" pitchFamily="18" charset="0"/>
            </a:endParaRPr>
          </a:p>
        </p:txBody>
      </p:sp>
      <p:sp>
        <p:nvSpPr>
          <p:cNvPr id="46" name="Rectangle 45"/>
          <p:cNvSpPr/>
          <p:nvPr/>
        </p:nvSpPr>
        <p:spPr>
          <a:xfrm>
            <a:off x="1616768" y="319867"/>
            <a:ext cx="1887408" cy="4393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26532"/>
                </a:solidFill>
                <a:latin typeface="Bookman Old Style" pitchFamily="18" charset="0"/>
              </a:rPr>
              <a:t>LESSON 7</a:t>
            </a:r>
            <a:endParaRPr lang="en-US" dirty="0">
              <a:solidFill>
                <a:srgbClr val="F26532"/>
              </a:solidFill>
              <a:latin typeface="Bookman Old Style" pitchFamily="18" charset="0"/>
            </a:endParaRPr>
          </a:p>
        </p:txBody>
      </p:sp>
      <p:sp>
        <p:nvSpPr>
          <p:cNvPr id="20" name="Rectangle 19"/>
          <p:cNvSpPr/>
          <p:nvPr/>
        </p:nvSpPr>
        <p:spPr>
          <a:xfrm>
            <a:off x="6007694" y="5617966"/>
            <a:ext cx="4879382" cy="68496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sz="2000" dirty="0">
                <a:solidFill>
                  <a:schemeClr val="tx1"/>
                </a:solidFill>
              </a:rPr>
              <a:t>Wrap-up</a:t>
            </a:r>
          </a:p>
          <a:p>
            <a:pPr marL="168275" indent="-168275">
              <a:buFont typeface="Arial" panose="020B0604020202020204" pitchFamily="34" charset="0"/>
              <a:buChar char="•"/>
            </a:pPr>
            <a:r>
              <a:rPr lang="en-US" sz="2000" dirty="0">
                <a:solidFill>
                  <a:schemeClr val="tx1"/>
                </a:solidFill>
              </a:rPr>
              <a:t>Homework</a:t>
            </a:r>
            <a:endParaRPr lang="en-GB" sz="2000" dirty="0">
              <a:solidFill>
                <a:schemeClr val="tx1"/>
              </a:solidFill>
            </a:endParaRPr>
          </a:p>
        </p:txBody>
      </p:sp>
      <p:sp>
        <p:nvSpPr>
          <p:cNvPr id="30" name="Rounded Rectangle 29"/>
          <p:cNvSpPr/>
          <p:nvPr/>
        </p:nvSpPr>
        <p:spPr>
          <a:xfrm>
            <a:off x="3138615" y="5652089"/>
            <a:ext cx="2183000" cy="666149"/>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CONSOLIDATION</a:t>
            </a:r>
            <a:endParaRPr lang="en-GB" sz="2000" b="1" dirty="0">
              <a:solidFill>
                <a:schemeClr val="bg1"/>
              </a:solidFill>
              <a:ea typeface="Adobe Gothic Std B" panose="020B0800000000000000" pitchFamily="34" charset="-128"/>
            </a:endParaRP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3801437" y="1017136"/>
            <a:ext cx="6606283" cy="707886"/>
          </a:xfrm>
          <a:prstGeom prst="rect">
            <a:avLst/>
          </a:prstGeom>
          <a:noFill/>
        </p:spPr>
        <p:txBody>
          <a:bodyPr wrap="square" rtlCol="0">
            <a:spAutoFit/>
          </a:bodyPr>
          <a:lstStyle/>
          <a:p>
            <a:r>
              <a:rPr lang="en-US" sz="4000">
                <a:solidFill>
                  <a:srgbClr val="002060"/>
                </a:solidFill>
                <a:latin typeface="Berlin Sans FB Demi" panose="020E0802020502020306" pitchFamily="34" charset="0"/>
              </a:rPr>
              <a:t>WATCH A VIDEO</a:t>
            </a:r>
            <a:endParaRPr lang="en-GB" sz="4000" dirty="0">
              <a:solidFill>
                <a:srgbClr val="002060"/>
              </a:solidFill>
              <a:latin typeface="Berlin Sans FB Demi" panose="020E0802020502020306" pitchFamily="34" charset="0"/>
            </a:endParaRPr>
          </a:p>
        </p:txBody>
      </p:sp>
      <p:pic>
        <p:nvPicPr>
          <p:cNvPr id="4" name="Unit 2 - scene 1 - discuss likes and dislik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9951" y="1848957"/>
            <a:ext cx="7738724" cy="4353032"/>
          </a:xfrm>
          <a:prstGeom prst="rect">
            <a:avLst/>
          </a:prstGeom>
        </p:spPr>
      </p:pic>
      <p:sp>
        <p:nvSpPr>
          <p:cNvPr id="5" name="Rectangle 4"/>
          <p:cNvSpPr/>
          <p:nvPr/>
        </p:nvSpPr>
        <p:spPr>
          <a:xfrm>
            <a:off x="1337351" y="6229209"/>
            <a:ext cx="11534454" cy="523220"/>
          </a:xfrm>
          <a:prstGeom prst="rect">
            <a:avLst/>
          </a:prstGeom>
        </p:spPr>
        <p:txBody>
          <a:bodyPr wrap="square">
            <a:spAutoFit/>
          </a:bodyPr>
          <a:lstStyle/>
          <a:p>
            <a:r>
              <a:rPr lang="en-US" sz="2800">
                <a:solidFill>
                  <a:srgbClr val="000000"/>
                </a:solidFill>
                <a:latin typeface="Adobe Gothic Std B"/>
                <a:ea typeface="Times New Roman" panose="02020603050405020304" pitchFamily="18" charset="0"/>
              </a:rPr>
              <a:t>Which expressions are used to talk about likes and dislikes?</a:t>
            </a:r>
            <a:endParaRPr lang="en-US" sz="2800">
              <a:effectLst/>
              <a:latin typeface="Adobe Gothic Std B"/>
              <a:ea typeface="Times New Roman" panose="02020603050405020304" pitchFamily="18" charset="0"/>
            </a:endParaRPr>
          </a:p>
        </p:txBody>
      </p:sp>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4725149" y="1017136"/>
            <a:ext cx="3504451" cy="707886"/>
          </a:xfrm>
          <a:prstGeom prst="rect">
            <a:avLst/>
          </a:prstGeom>
          <a:noFill/>
        </p:spPr>
        <p:txBody>
          <a:bodyPr wrap="square" rtlCol="0">
            <a:spAutoFit/>
          </a:bodyPr>
          <a:lstStyle/>
          <a:p>
            <a:r>
              <a:rPr lang="en-GB" sz="4000">
                <a:solidFill>
                  <a:srgbClr val="002060"/>
                </a:solidFill>
                <a:latin typeface="Berlin Sans FB Demi" panose="020E0802020502020306" pitchFamily="34" charset="0"/>
              </a:rPr>
              <a:t>Answer key:</a:t>
            </a:r>
            <a:endParaRPr lang="en-GB" sz="4000" dirty="0">
              <a:solidFill>
                <a:srgbClr val="002060"/>
              </a:solidFill>
              <a:latin typeface="Berlin Sans FB Demi" panose="020E0802020502020306"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10834150"/>
              </p:ext>
            </p:extLst>
          </p:nvPr>
        </p:nvGraphicFramePr>
        <p:xfrm>
          <a:off x="1993186" y="2024009"/>
          <a:ext cx="8609743" cy="3840480"/>
        </p:xfrm>
        <a:graphic>
          <a:graphicData uri="http://schemas.openxmlformats.org/drawingml/2006/table">
            <a:tbl>
              <a:tblPr firstRow="1" firstCol="1" bandRow="1">
                <a:tableStyleId>{5C22544A-7EE6-4342-B048-85BDC9FD1C3A}</a:tableStyleId>
              </a:tblPr>
              <a:tblGrid>
                <a:gridCol w="4263776">
                  <a:extLst>
                    <a:ext uri="{9D8B030D-6E8A-4147-A177-3AD203B41FA5}">
                      <a16:colId xmlns:a16="http://schemas.microsoft.com/office/drawing/2014/main" xmlns="" val="20000"/>
                    </a:ext>
                  </a:extLst>
                </a:gridCol>
                <a:gridCol w="4345967">
                  <a:extLst>
                    <a:ext uri="{9D8B030D-6E8A-4147-A177-3AD203B41FA5}">
                      <a16:colId xmlns:a16="http://schemas.microsoft.com/office/drawing/2014/main" xmlns="" val="20001"/>
                    </a:ext>
                  </a:extLst>
                </a:gridCol>
              </a:tblGrid>
              <a:tr h="420098">
                <a:tc>
                  <a:txBody>
                    <a:bodyPr/>
                    <a:lstStyle/>
                    <a:p>
                      <a:pPr marL="0" marR="0" algn="ctr">
                        <a:spcBef>
                          <a:spcPts val="200"/>
                        </a:spcBef>
                        <a:spcAft>
                          <a:spcPts val="200"/>
                        </a:spcAft>
                      </a:pPr>
                      <a:r>
                        <a:rPr lang="en-US" sz="2800">
                          <a:effectLst/>
                        </a:rPr>
                        <a:t>Likes</a:t>
                      </a:r>
                      <a:endParaRPr lang="en-US" sz="2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2800">
                          <a:effectLst/>
                        </a:rPr>
                        <a:t>Dislikes</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360792">
                <a:tc>
                  <a:txBody>
                    <a:bodyPr/>
                    <a:lstStyle/>
                    <a:p>
                      <a:pPr marL="0" marR="0" algn="ctr">
                        <a:spcBef>
                          <a:spcPts val="0"/>
                        </a:spcBef>
                        <a:spcAft>
                          <a:spcPts val="0"/>
                        </a:spcAft>
                      </a:pPr>
                      <a:r>
                        <a:rPr lang="en-US" sz="2800" b="0">
                          <a:solidFill>
                            <a:schemeClr val="tx1"/>
                          </a:solidFill>
                          <a:effectLst/>
                        </a:rPr>
                        <a:t>I’d love to</a:t>
                      </a:r>
                    </a:p>
                    <a:p>
                      <a:pPr marL="0" marR="0" algn="ctr">
                        <a:spcBef>
                          <a:spcPts val="0"/>
                        </a:spcBef>
                        <a:spcAft>
                          <a:spcPts val="0"/>
                        </a:spcAft>
                      </a:pPr>
                      <a:r>
                        <a:rPr lang="en-US" sz="2800" b="0">
                          <a:solidFill>
                            <a:schemeClr val="tx1"/>
                          </a:solidFill>
                          <a:effectLst/>
                        </a:rPr>
                        <a:t>I love them. </a:t>
                      </a:r>
                    </a:p>
                    <a:p>
                      <a:pPr marL="0" marR="0" algn="ctr">
                        <a:spcBef>
                          <a:spcPts val="200"/>
                        </a:spcBef>
                        <a:spcAft>
                          <a:spcPts val="200"/>
                        </a:spcAft>
                      </a:pPr>
                      <a:r>
                        <a:rPr lang="en-US" sz="2800" b="0">
                          <a:solidFill>
                            <a:schemeClr val="tx1"/>
                          </a:solidFill>
                          <a:effectLst/>
                        </a:rPr>
                        <a:t>Sounds good</a:t>
                      </a:r>
                    </a:p>
                    <a:p>
                      <a:pPr marL="0" marR="0" algn="ctr">
                        <a:spcBef>
                          <a:spcPts val="0"/>
                        </a:spcBef>
                        <a:spcAft>
                          <a:spcPts val="0"/>
                        </a:spcAft>
                      </a:pPr>
                      <a:r>
                        <a:rPr lang="en-US" sz="2800" b="0">
                          <a:solidFill>
                            <a:schemeClr val="tx1"/>
                          </a:solidFill>
                          <a:effectLst/>
                        </a:rPr>
                        <a:t>Sounds great</a:t>
                      </a:r>
                    </a:p>
                    <a:p>
                      <a:pPr marL="0" marR="0" algn="ctr">
                        <a:spcBef>
                          <a:spcPts val="0"/>
                        </a:spcBef>
                        <a:spcAft>
                          <a:spcPts val="0"/>
                        </a:spcAft>
                      </a:pPr>
                      <a:r>
                        <a:rPr lang="en-US" sz="2800" b="0">
                          <a:solidFill>
                            <a:schemeClr val="tx1"/>
                          </a:solidFill>
                          <a:effectLst/>
                        </a:rPr>
                        <a:t>Perfect</a:t>
                      </a:r>
                    </a:p>
                    <a:p>
                      <a:pPr marL="0" marR="0" algn="ctr">
                        <a:spcBef>
                          <a:spcPts val="0"/>
                        </a:spcBef>
                        <a:spcAft>
                          <a:spcPts val="0"/>
                        </a:spcAft>
                      </a:pPr>
                      <a:r>
                        <a:rPr lang="en-US" sz="2800" b="0">
                          <a:solidFill>
                            <a:schemeClr val="tx1"/>
                          </a:solidFill>
                          <a:effectLst/>
                        </a:rPr>
                        <a:t>Great</a:t>
                      </a:r>
                    </a:p>
                    <a:p>
                      <a:pPr marL="0" marR="0" algn="ctr">
                        <a:spcBef>
                          <a:spcPts val="0"/>
                        </a:spcBef>
                        <a:spcAft>
                          <a:spcPts val="0"/>
                        </a:spcAft>
                      </a:pPr>
                      <a:r>
                        <a:rPr lang="en-US" sz="2800" b="0">
                          <a:solidFill>
                            <a:schemeClr val="tx1"/>
                          </a:solidFill>
                          <a:effectLst/>
                        </a:rPr>
                        <a:t>Wonderful</a:t>
                      </a:r>
                      <a:endParaRPr lang="en-US" sz="2800" b="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2800">
                          <a:solidFill>
                            <a:schemeClr val="tx1"/>
                          </a:solidFill>
                          <a:effectLst/>
                        </a:rPr>
                        <a:t>… sounds better to me</a:t>
                      </a:r>
                    </a:p>
                    <a:p>
                      <a:pPr marL="0" marR="0" algn="ctr">
                        <a:spcBef>
                          <a:spcPts val="0"/>
                        </a:spcBef>
                        <a:spcAft>
                          <a:spcPts val="0"/>
                        </a:spcAft>
                      </a:pPr>
                      <a:r>
                        <a:rPr lang="en-US" sz="2800">
                          <a:solidFill>
                            <a:schemeClr val="tx1"/>
                          </a:solidFill>
                          <a:effectLst/>
                        </a:rPr>
                        <a:t>Not my style</a:t>
                      </a:r>
                    </a:p>
                    <a:p>
                      <a:pPr marL="0" marR="0" algn="ctr">
                        <a:spcBef>
                          <a:spcPts val="0"/>
                        </a:spcBef>
                        <a:spcAft>
                          <a:spcPts val="0"/>
                        </a:spcAft>
                      </a:pPr>
                      <a:r>
                        <a:rPr lang="en-US" sz="2800">
                          <a:solidFill>
                            <a:schemeClr val="tx1"/>
                          </a:solidFill>
                          <a:effectLst/>
                        </a:rPr>
                        <a:t>I don’t like</a:t>
                      </a:r>
                    </a:p>
                    <a:p>
                      <a:pPr marL="0" marR="0" algn="ctr">
                        <a:spcBef>
                          <a:spcPts val="0"/>
                        </a:spcBef>
                        <a:spcAft>
                          <a:spcPts val="0"/>
                        </a:spcAft>
                      </a:pPr>
                      <a:r>
                        <a:rPr lang="en-US" sz="2800">
                          <a:solidFill>
                            <a:schemeClr val="tx1"/>
                          </a:solidFill>
                          <a:effectLst/>
                        </a:rPr>
                        <a:t>No thanks</a:t>
                      </a:r>
                    </a:p>
                    <a:p>
                      <a:pPr marL="0" marR="0" algn="ctr">
                        <a:spcBef>
                          <a:spcPts val="0"/>
                        </a:spcBef>
                        <a:spcAft>
                          <a:spcPts val="0"/>
                        </a:spcAft>
                      </a:pPr>
                      <a:r>
                        <a:rPr lang="en-US" sz="2800">
                          <a:solidFill>
                            <a:schemeClr val="tx1"/>
                          </a:solidFill>
                          <a:effectLst/>
                        </a:rPr>
                        <a:t>No way</a:t>
                      </a:r>
                    </a:p>
                    <a:p>
                      <a:pPr marL="0" marR="0" algn="ctr">
                        <a:spcBef>
                          <a:spcPts val="0"/>
                        </a:spcBef>
                        <a:spcAft>
                          <a:spcPts val="0"/>
                        </a:spcAft>
                      </a:pPr>
                      <a:r>
                        <a:rPr lang="en-US" sz="2800">
                          <a:solidFill>
                            <a:schemeClr val="tx1"/>
                          </a:solidFill>
                          <a:effectLst/>
                        </a:rPr>
                        <a:t>It’s just awful</a:t>
                      </a:r>
                    </a:p>
                    <a:p>
                      <a:pPr marL="0" marR="0" algn="ctr">
                        <a:spcBef>
                          <a:spcPts val="0"/>
                        </a:spcBef>
                        <a:spcAft>
                          <a:spcPts val="0"/>
                        </a:spcAft>
                      </a:pPr>
                      <a:r>
                        <a:rPr lang="en-US" sz="2800">
                          <a:solidFill>
                            <a:schemeClr val="tx1"/>
                          </a:solidFill>
                          <a:effectLst/>
                        </a:rPr>
                        <a:t>It’s terrible</a:t>
                      </a:r>
                    </a:p>
                    <a:p>
                      <a:pPr marL="0" marR="0" algn="ctr">
                        <a:spcBef>
                          <a:spcPts val="0"/>
                        </a:spcBef>
                        <a:spcAft>
                          <a:spcPts val="0"/>
                        </a:spcAft>
                      </a:pPr>
                      <a:r>
                        <a:rPr lang="en-US" sz="2800">
                          <a:solidFill>
                            <a:schemeClr val="tx1"/>
                          </a:solidFill>
                          <a:effectLst/>
                        </a:rPr>
                        <a:t>I’m not a fan</a:t>
                      </a:r>
                      <a:endParaRPr lang="en-US" sz="280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370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xmlns="" id="{8514929A-D5FC-4F66-8951-74EDFD16573E}"/>
              </a:ext>
            </a:extLst>
          </p:cNvPr>
          <p:cNvSpPr txBox="1"/>
          <p:nvPr/>
        </p:nvSpPr>
        <p:spPr>
          <a:xfrm>
            <a:off x="1583350" y="893201"/>
            <a:ext cx="10266780" cy="954107"/>
          </a:xfrm>
          <a:prstGeom prst="rect">
            <a:avLst/>
          </a:prstGeom>
          <a:noFill/>
        </p:spPr>
        <p:txBody>
          <a:bodyPr wrap="square">
            <a:spAutoFit/>
          </a:bodyPr>
          <a:lstStyle/>
          <a:p>
            <a:r>
              <a:rPr lang="en-US" sz="2800" b="1"/>
              <a:t>Listen and complete the conversation with the expressions in the box. Then practice it in pairs</a:t>
            </a:r>
            <a:endParaRPr lang="en-US" sz="2800" b="1" dirty="0">
              <a:cs typeface="Arial" panose="020B0604020202020204" pitchFamily="34" charset="0"/>
            </a:endParaRP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EVERYDAY ENGLISH</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202077" y="1970034"/>
            <a:ext cx="8965308" cy="2653128"/>
          </a:xfrm>
          <a:prstGeom prst="rect">
            <a:avLst/>
          </a:prstGeom>
        </p:spPr>
      </p:pic>
      <p:pic>
        <p:nvPicPr>
          <p:cNvPr id="4" name="Picture 3"/>
          <p:cNvPicPr>
            <a:picLocks noChangeAspect="1"/>
          </p:cNvPicPr>
          <p:nvPr/>
        </p:nvPicPr>
        <p:blipFill>
          <a:blip r:embed="rId5"/>
          <a:stretch>
            <a:fillRect/>
          </a:stretch>
        </p:blipFill>
        <p:spPr>
          <a:xfrm>
            <a:off x="1258415" y="4643147"/>
            <a:ext cx="9570001" cy="822705"/>
          </a:xfrm>
          <a:prstGeom prst="rect">
            <a:avLst/>
          </a:prstGeom>
        </p:spPr>
      </p:pic>
      <p:sp>
        <p:nvSpPr>
          <p:cNvPr id="8" name="TextBox 7"/>
          <p:cNvSpPr txBox="1"/>
          <p:nvPr/>
        </p:nvSpPr>
        <p:spPr>
          <a:xfrm>
            <a:off x="4243227" y="3339102"/>
            <a:ext cx="328773" cy="461665"/>
          </a:xfrm>
          <a:prstGeom prst="rect">
            <a:avLst/>
          </a:prstGeom>
          <a:noFill/>
        </p:spPr>
        <p:txBody>
          <a:bodyPr wrap="square" rtlCol="0">
            <a:spAutoFit/>
          </a:bodyPr>
          <a:lstStyle/>
          <a:p>
            <a:r>
              <a:rPr lang="en-US" sz="2400" b="1">
                <a:solidFill>
                  <a:schemeClr val="accent2"/>
                </a:solidFill>
              </a:rPr>
              <a:t>C</a:t>
            </a:r>
          </a:p>
        </p:txBody>
      </p:sp>
      <p:sp>
        <p:nvSpPr>
          <p:cNvPr id="20" name="TextBox 19"/>
          <p:cNvSpPr txBox="1"/>
          <p:nvPr/>
        </p:nvSpPr>
        <p:spPr>
          <a:xfrm>
            <a:off x="7467600" y="4161497"/>
            <a:ext cx="328773" cy="461665"/>
          </a:xfrm>
          <a:prstGeom prst="rect">
            <a:avLst/>
          </a:prstGeom>
          <a:noFill/>
        </p:spPr>
        <p:txBody>
          <a:bodyPr wrap="square" rtlCol="0">
            <a:spAutoFit/>
          </a:bodyPr>
          <a:lstStyle/>
          <a:p>
            <a:r>
              <a:rPr lang="en-US" sz="2400" b="1">
                <a:solidFill>
                  <a:schemeClr val="accent2"/>
                </a:solidFill>
              </a:rPr>
              <a:t>A</a:t>
            </a:r>
          </a:p>
        </p:txBody>
      </p:sp>
      <p:sp>
        <p:nvSpPr>
          <p:cNvPr id="21" name="TextBox 20"/>
          <p:cNvSpPr txBox="1"/>
          <p:nvPr/>
        </p:nvSpPr>
        <p:spPr>
          <a:xfrm>
            <a:off x="4231240" y="4982397"/>
            <a:ext cx="328773" cy="461665"/>
          </a:xfrm>
          <a:prstGeom prst="rect">
            <a:avLst/>
          </a:prstGeom>
          <a:noFill/>
        </p:spPr>
        <p:txBody>
          <a:bodyPr wrap="square" rtlCol="0">
            <a:spAutoFit/>
          </a:bodyPr>
          <a:lstStyle/>
          <a:p>
            <a:r>
              <a:rPr lang="en-US" sz="2400" b="1">
                <a:solidFill>
                  <a:schemeClr val="accent2"/>
                </a:solidFill>
              </a:rPr>
              <a:t>B</a:t>
            </a:r>
          </a:p>
        </p:txBody>
      </p:sp>
      <p:pic>
        <p:nvPicPr>
          <p:cNvPr id="2" name="Track 80">
            <a:hlinkClick r:id="" action="ppaction://media"/>
            <a:extLst>
              <a:ext uri="{FF2B5EF4-FFF2-40B4-BE49-F238E27FC236}">
                <a16:creationId xmlns:a16="http://schemas.microsoft.com/office/drawing/2014/main" xmlns="" id="{27253FFC-671A-5EE6-9015-909037A2A9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5745" y="160491"/>
            <a:ext cx="609600" cy="609600"/>
          </a:xfrm>
          <a:prstGeom prst="rect">
            <a:avLst/>
          </a:prstGeom>
        </p:spPr>
      </p:pic>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8"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8514929A-D5FC-4F66-8951-74EDFD16573E}"/>
              </a:ext>
            </a:extLst>
          </p:cNvPr>
          <p:cNvSpPr txBox="1"/>
          <p:nvPr/>
        </p:nvSpPr>
        <p:spPr>
          <a:xfrm>
            <a:off x="4528021" y="1160974"/>
            <a:ext cx="4161552" cy="523220"/>
          </a:xfrm>
          <a:prstGeom prst="rect">
            <a:avLst/>
          </a:prstGeom>
          <a:noFill/>
        </p:spPr>
        <p:txBody>
          <a:bodyPr wrap="square">
            <a:spAutoFit/>
          </a:bodyPr>
          <a:lstStyle/>
          <a:p>
            <a:r>
              <a:rPr lang="en-US" sz="2800" b="1">
                <a:latin typeface="Arial" panose="020B0604020202020204" pitchFamily="34" charset="0"/>
                <a:cs typeface="Arial" panose="020B0604020202020204" pitchFamily="34" charset="0"/>
              </a:rPr>
              <a:t>Useful expressions</a:t>
            </a:r>
            <a:endParaRPr lang="en-US" sz="2800" b="1" dirty="0">
              <a:latin typeface="Arial" panose="020B0604020202020204" pitchFamily="34" charset="0"/>
              <a:cs typeface="Arial" panose="020B0604020202020204" pitchFamily="34" charset="0"/>
            </a:endParaRP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8514929A-D5FC-4F66-8951-74EDFD16573E}"/>
              </a:ext>
            </a:extLst>
          </p:cNvPr>
          <p:cNvSpPr txBox="1"/>
          <p:nvPr/>
        </p:nvSpPr>
        <p:spPr>
          <a:xfrm>
            <a:off x="494437" y="123935"/>
            <a:ext cx="5405321"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EVERYDAY ENGLISH</a:t>
            </a:r>
            <a:endParaRPr lang="en-US" sz="3600" b="1" dirty="0">
              <a:solidFill>
                <a:schemeClr val="bg1"/>
              </a:solidFill>
              <a:latin typeface="UTM Facebook K&amp;T" panose="02040603050506020204" pitchFamily="18"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34868950"/>
              </p:ext>
            </p:extLst>
          </p:nvPr>
        </p:nvGraphicFramePr>
        <p:xfrm>
          <a:off x="954246" y="2241711"/>
          <a:ext cx="10429520" cy="3957458"/>
        </p:xfrm>
        <a:graphic>
          <a:graphicData uri="http://schemas.openxmlformats.org/drawingml/2006/table">
            <a:tbl>
              <a:tblPr firstRow="1" bandRow="1">
                <a:tableStyleId>{00A15C55-8517-42AA-B614-E9B94910E393}</a:tableStyleId>
              </a:tblPr>
              <a:tblGrid>
                <a:gridCol w="5214760">
                  <a:extLst>
                    <a:ext uri="{9D8B030D-6E8A-4147-A177-3AD203B41FA5}">
                      <a16:colId xmlns:a16="http://schemas.microsoft.com/office/drawing/2014/main" xmlns="" val="20000"/>
                    </a:ext>
                  </a:extLst>
                </a:gridCol>
                <a:gridCol w="5214760">
                  <a:extLst>
                    <a:ext uri="{9D8B030D-6E8A-4147-A177-3AD203B41FA5}">
                      <a16:colId xmlns:a16="http://schemas.microsoft.com/office/drawing/2014/main" xmlns="" val="20001"/>
                    </a:ext>
                  </a:extLst>
                </a:gridCol>
              </a:tblGrid>
              <a:tr h="100089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latin typeface="+mn-lt"/>
                          <a:ea typeface="+mn-ea"/>
                          <a:cs typeface="+mn-cs"/>
                        </a:rPr>
                        <a:t>Expressing likes</a:t>
                      </a:r>
                    </a:p>
                  </a:txBody>
                  <a:tcPr/>
                </a:tc>
                <a:tc>
                  <a:txBody>
                    <a:bodyPr/>
                    <a:lstStyle/>
                    <a:p>
                      <a:pPr algn="ctr"/>
                      <a:r>
                        <a:rPr lang="en-US" sz="2800" b="1" kern="1200">
                          <a:solidFill>
                            <a:srgbClr val="C00000"/>
                          </a:solidFill>
                          <a:effectLst/>
                          <a:latin typeface="+mn-lt"/>
                          <a:ea typeface="+mn-ea"/>
                          <a:cs typeface="+mn-cs"/>
                        </a:rPr>
                        <a:t>Expressing dislikes</a:t>
                      </a:r>
                      <a:endParaRPr lang="en-US" sz="2800">
                        <a:solidFill>
                          <a:srgbClr val="C00000"/>
                        </a:solidFill>
                        <a:latin typeface="+mn-lt"/>
                      </a:endParaRPr>
                    </a:p>
                  </a:txBody>
                  <a:tcPr/>
                </a:tc>
                <a:extLst>
                  <a:ext uri="{0D108BD9-81ED-4DB2-BD59-A6C34878D82A}">
                    <a16:rowId xmlns:a16="http://schemas.microsoft.com/office/drawing/2014/main" xmlns="" val="10000"/>
                  </a:ext>
                </a:extLst>
              </a:tr>
              <a:tr h="2304535">
                <a:tc>
                  <a:txBody>
                    <a:bodyPr/>
                    <a:lstStyle/>
                    <a:p>
                      <a:r>
                        <a:rPr lang="en-US" sz="2800" i="1" kern="1200">
                          <a:solidFill>
                            <a:schemeClr val="dk1"/>
                          </a:solidFill>
                          <a:effectLst/>
                          <a:latin typeface="+mn-lt"/>
                          <a:ea typeface="+mn-ea"/>
                          <a:cs typeface="+mn-cs"/>
                        </a:rPr>
                        <a:t>+ I love/adore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I’m really into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I’m a (big) fan of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I’m keen on …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I’m into …</a:t>
                      </a:r>
                      <a:endParaRPr lang="en-US" sz="2800" kern="1200">
                        <a:solidFill>
                          <a:schemeClr val="dk1"/>
                        </a:solidFill>
                        <a:effectLst/>
                        <a:latin typeface="+mn-lt"/>
                        <a:ea typeface="+mn-ea"/>
                        <a:cs typeface="+mn-cs"/>
                      </a:endParaRPr>
                    </a:p>
                    <a:p>
                      <a:endParaRPr lang="en-US" sz="4800">
                        <a:latin typeface="+mn-lt"/>
                      </a:endParaRPr>
                    </a:p>
                  </a:txBody>
                  <a:tcPr/>
                </a:tc>
                <a:tc>
                  <a:txBody>
                    <a:bodyPr/>
                    <a:lstStyle/>
                    <a:p>
                      <a:r>
                        <a:rPr lang="en-US" sz="2800" i="1" kern="1200">
                          <a:solidFill>
                            <a:schemeClr val="dk1"/>
                          </a:solidFill>
                          <a:effectLst/>
                          <a:latin typeface="+mn-lt"/>
                          <a:ea typeface="+mn-ea"/>
                          <a:cs typeface="+mn-cs"/>
                        </a:rPr>
                        <a:t>+ I hate/don’t like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I can’t bear/stand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I’m not really into … </a:t>
                      </a:r>
                      <a:endParaRPr lang="en-US" sz="2800" kern="1200">
                        <a:solidFill>
                          <a:schemeClr val="dk1"/>
                        </a:solidFill>
                        <a:effectLst/>
                        <a:latin typeface="+mn-lt"/>
                        <a:ea typeface="+mn-ea"/>
                        <a:cs typeface="+mn-cs"/>
                      </a:endParaRPr>
                    </a:p>
                    <a:p>
                      <a:r>
                        <a:rPr lang="en-US" sz="2800" i="1" kern="1200">
                          <a:solidFill>
                            <a:schemeClr val="dk1"/>
                          </a:solidFill>
                          <a:effectLst/>
                          <a:latin typeface="+mn-lt"/>
                          <a:ea typeface="+mn-ea"/>
                          <a:cs typeface="+mn-cs"/>
                        </a:rPr>
                        <a:t>+ … is not my favorite</a:t>
                      </a:r>
                      <a:endParaRPr lang="en-US" sz="4800">
                        <a:latin typeface="+mn-lt"/>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438215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4" name="TextBox 13">
            <a:extLst>
              <a:ext uri="{FF2B5EF4-FFF2-40B4-BE49-F238E27FC236}">
                <a16:creationId xmlns:a16="http://schemas.microsoft.com/office/drawing/2014/main" xmlns="" id="{8514929A-D5FC-4F66-8951-74EDFD16573E}"/>
              </a:ext>
            </a:extLst>
          </p:cNvPr>
          <p:cNvSpPr txBox="1"/>
          <p:nvPr/>
        </p:nvSpPr>
        <p:spPr>
          <a:xfrm>
            <a:off x="1546743" y="1111574"/>
            <a:ext cx="10490529" cy="1384995"/>
          </a:xfrm>
          <a:prstGeom prst="rect">
            <a:avLst/>
          </a:prstGeom>
          <a:noFill/>
        </p:spPr>
        <p:txBody>
          <a:bodyPr wrap="square">
            <a:spAutoFit/>
          </a:bodyPr>
          <a:lstStyle/>
          <a:p>
            <a:r>
              <a:rPr lang="en-US" sz="2800" b="1" dirty="0"/>
              <a:t>Work in pairs. Use the model in Task 1 to make similar conversations for these situations. One of you is Student A, the other is Student B. Use the expressions below to help you.</a:t>
            </a:r>
            <a:r>
              <a:rPr lang="en-US" sz="2800" dirty="0"/>
              <a:t> </a:t>
            </a:r>
            <a:endParaRPr lang="en-US" sz="2600" b="1" dirty="0">
              <a:latin typeface="Arial" panose="020B0604020202020204" pitchFamily="34" charset="0"/>
              <a:cs typeface="Arial" panose="020B0604020202020204" pitchFamily="34" charset="0"/>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EVERYDAY ENGLISH</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3" name="Rounded Rectangular Callout 2"/>
          <p:cNvSpPr/>
          <p:nvPr/>
        </p:nvSpPr>
        <p:spPr>
          <a:xfrm>
            <a:off x="1013254" y="2714942"/>
            <a:ext cx="4522573" cy="2866768"/>
          </a:xfrm>
          <a:prstGeom prst="wedgeRoundRectCallout">
            <a:avLst>
              <a:gd name="adj1" fmla="val -12910"/>
              <a:gd name="adj2" fmla="val 62069"/>
              <a:gd name="adj3" fmla="val 16667"/>
            </a:avLst>
          </a:prstGeom>
          <a:solidFill>
            <a:srgbClr val="E0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1. Student A is talking about activities he/she does on field trips to national parks. Student B expresses likes/dislikes about these activities.</a:t>
            </a:r>
          </a:p>
        </p:txBody>
      </p:sp>
      <p:sp>
        <p:nvSpPr>
          <p:cNvPr id="6" name="Rounded Rectangular Callout 5"/>
          <p:cNvSpPr/>
          <p:nvPr/>
        </p:nvSpPr>
        <p:spPr>
          <a:xfrm>
            <a:off x="7043351" y="2631990"/>
            <a:ext cx="4782065" cy="2903838"/>
          </a:xfrm>
          <a:prstGeom prst="wedgeRoundRect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C00000"/>
                </a:solidFill>
              </a:rPr>
              <a:t> 2. Student A and Student B are planning an eco-friendly class party. They talked about the things and activities they like or dislike at the party.</a:t>
            </a:r>
          </a:p>
        </p:txBody>
      </p:sp>
    </p:spTree>
    <p:extLst>
      <p:ext uri="{BB962C8B-B14F-4D97-AF65-F5344CB8AC3E}">
        <p14:creationId xmlns:p14="http://schemas.microsoft.com/office/powerpoint/2010/main" val="2951645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4" name="TextBox 13">
            <a:extLst>
              <a:ext uri="{FF2B5EF4-FFF2-40B4-BE49-F238E27FC236}">
                <a16:creationId xmlns:a16="http://schemas.microsoft.com/office/drawing/2014/main" xmlns="" id="{8514929A-D5FC-4F66-8951-74EDFD16573E}"/>
              </a:ext>
            </a:extLst>
          </p:cNvPr>
          <p:cNvSpPr txBox="1"/>
          <p:nvPr/>
        </p:nvSpPr>
        <p:spPr>
          <a:xfrm>
            <a:off x="1546743" y="1111574"/>
            <a:ext cx="10490529" cy="523220"/>
          </a:xfrm>
          <a:prstGeom prst="rect">
            <a:avLst/>
          </a:prstGeom>
          <a:noFill/>
        </p:spPr>
        <p:txBody>
          <a:bodyPr wrap="square">
            <a:spAutoFit/>
          </a:bodyPr>
          <a:lstStyle/>
          <a:p>
            <a:r>
              <a:rPr lang="en-US" sz="2800" b="1" dirty="0"/>
              <a:t>Work in pairs. Make similar conversations for these situations. </a:t>
            </a:r>
            <a:endParaRPr lang="en-US" sz="2600" b="1" dirty="0">
              <a:latin typeface="Arial" panose="020B0604020202020204" pitchFamily="34" charset="0"/>
              <a:cs typeface="Arial" panose="020B0604020202020204" pitchFamily="34" charset="0"/>
            </a:endParaRP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EVERYDAY ENGLISH</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6" name="Rounded Rectangular Callout 5"/>
          <p:cNvSpPr/>
          <p:nvPr/>
        </p:nvSpPr>
        <p:spPr>
          <a:xfrm>
            <a:off x="5506948" y="2034283"/>
            <a:ext cx="6685051" cy="4232953"/>
          </a:xfrm>
          <a:prstGeom prst="wedgeRoundRectCallou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a:solidFill>
                  <a:schemeClr val="tx1"/>
                </a:solidFill>
              </a:rPr>
              <a:t> </a:t>
            </a:r>
            <a:r>
              <a:rPr lang="en-US" sz="2300" b="1" i="1">
                <a:solidFill>
                  <a:schemeClr val="tx1"/>
                </a:solidFill>
              </a:rPr>
              <a:t>Situation 1. Sample conversation</a:t>
            </a:r>
            <a:endParaRPr lang="en-US" sz="2300">
              <a:solidFill>
                <a:schemeClr val="tx1"/>
              </a:solidFill>
            </a:endParaRPr>
          </a:p>
          <a:p>
            <a:r>
              <a:rPr lang="en-US" sz="2300" i="1">
                <a:solidFill>
                  <a:schemeClr val="tx1"/>
                </a:solidFill>
              </a:rPr>
              <a:t>  A: In our field trip to Cat Ba National Park, we should bring snacks to feed the birds. They like snacks.</a:t>
            </a:r>
            <a:endParaRPr lang="en-US" sz="2300">
              <a:solidFill>
                <a:schemeClr val="tx1"/>
              </a:solidFill>
            </a:endParaRPr>
          </a:p>
          <a:p>
            <a:r>
              <a:rPr lang="en-US" sz="2300" i="1">
                <a:solidFill>
                  <a:schemeClr val="tx1"/>
                </a:solidFill>
              </a:rPr>
              <a:t>B: I’m not really into that idea. Snacks are not good for their health. Moreover, it can be harmful to other wildlife animals.</a:t>
            </a:r>
            <a:endParaRPr lang="en-US" sz="2300">
              <a:solidFill>
                <a:schemeClr val="tx1"/>
              </a:solidFill>
            </a:endParaRPr>
          </a:p>
          <a:p>
            <a:r>
              <a:rPr lang="en-US" sz="2300" i="1">
                <a:solidFill>
                  <a:schemeClr val="tx1"/>
                </a:solidFill>
              </a:rPr>
              <a:t>B: Really, I don’t know that. How about burning the camp fire in the forest?</a:t>
            </a:r>
            <a:endParaRPr lang="en-US" sz="2300">
              <a:solidFill>
                <a:schemeClr val="tx1"/>
              </a:solidFill>
            </a:endParaRPr>
          </a:p>
          <a:p>
            <a:r>
              <a:rPr lang="en-US" sz="2300" i="1">
                <a:solidFill>
                  <a:schemeClr val="tx1"/>
                </a:solidFill>
              </a:rPr>
              <a:t>A: I think we should do it. It can lead to the forest fire. It’s clearly stated in the national park regulations.</a:t>
            </a:r>
            <a:endParaRPr lang="en-US" sz="2300">
              <a:solidFill>
                <a:schemeClr val="tx1"/>
              </a:solidFill>
            </a:endParaRPr>
          </a:p>
        </p:txBody>
      </p:sp>
      <p:sp>
        <p:nvSpPr>
          <p:cNvPr id="10" name="Rounded Rectangular Callout 9"/>
          <p:cNvSpPr/>
          <p:nvPr/>
        </p:nvSpPr>
        <p:spPr>
          <a:xfrm>
            <a:off x="663933" y="2643023"/>
            <a:ext cx="4522573" cy="2866768"/>
          </a:xfrm>
          <a:prstGeom prst="wedgeRoundRectCallout">
            <a:avLst>
              <a:gd name="adj1" fmla="val -12910"/>
              <a:gd name="adj2" fmla="val 62069"/>
              <a:gd name="adj3" fmla="val 16667"/>
            </a:avLst>
          </a:prstGeom>
          <a:solidFill>
            <a:srgbClr val="E0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t>1. Student A is talking about activities he/she does on field trips to national parks. Student B expresses likes/dislikes about these activities.</a:t>
            </a:r>
          </a:p>
        </p:txBody>
      </p:sp>
    </p:spTree>
    <p:extLst>
      <p:ext uri="{BB962C8B-B14F-4D97-AF65-F5344CB8AC3E}">
        <p14:creationId xmlns:p14="http://schemas.microsoft.com/office/powerpoint/2010/main" val="23202598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8994</TotalTime>
  <Words>1172</Words>
  <Application>Microsoft Office PowerPoint</Application>
  <PresentationFormat>Widescreen</PresentationFormat>
  <Paragraphs>166</Paragraphs>
  <Slides>22</Slides>
  <Notes>2</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Adobe Gothic Std B</vt:lpstr>
      <vt:lpstr>Arial</vt:lpstr>
      <vt:lpstr>Berlin Sans FB Demi</vt:lpstr>
      <vt:lpstr>Bookman Old Style</vt:lpstr>
      <vt:lpstr>Calibri</vt:lpstr>
      <vt:lpstr>Calibri Light</vt:lpstr>
      <vt:lpstr>Montserrat Medium</vt:lpstr>
      <vt:lpstr>Myriad Pro</vt:lpstr>
      <vt:lpstr>Times New Roman</vt:lpstr>
      <vt:lpstr>UTM Facebook K&amp;T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PROTECTING ECOSYSTEMS – IDEAS FROM AROUND THE WORLD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Trinh</cp:lastModifiedBy>
  <cp:revision>183</cp:revision>
  <dcterms:created xsi:type="dcterms:W3CDTF">2020-12-09T02:04:09Z</dcterms:created>
  <dcterms:modified xsi:type="dcterms:W3CDTF">2023-07-07T09:03:25Z</dcterms:modified>
</cp:coreProperties>
</file>