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342" r:id="rId2"/>
    <p:sldId id="343" r:id="rId3"/>
    <p:sldId id="355" r:id="rId4"/>
    <p:sldId id="356" r:id="rId5"/>
    <p:sldId id="354" r:id="rId6"/>
    <p:sldId id="344" r:id="rId7"/>
    <p:sldId id="258" r:id="rId8"/>
    <p:sldId id="321" r:id="rId9"/>
    <p:sldId id="363" r:id="rId10"/>
    <p:sldId id="362" r:id="rId11"/>
    <p:sldId id="364" r:id="rId12"/>
    <p:sldId id="365" r:id="rId13"/>
    <p:sldId id="366" r:id="rId14"/>
    <p:sldId id="367" r:id="rId15"/>
    <p:sldId id="368" r:id="rId16"/>
    <p:sldId id="369" r:id="rId17"/>
    <p:sldId id="370" r:id="rId18"/>
    <p:sldId id="371" r:id="rId19"/>
    <p:sldId id="372" r:id="rId20"/>
    <p:sldId id="373" r:id="rId21"/>
    <p:sldId id="374" r:id="rId22"/>
    <p:sldId id="375" r:id="rId23"/>
    <p:sldId id="376" r:id="rId24"/>
    <p:sldId id="34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224" autoAdjust="0"/>
  </p:normalViewPr>
  <p:slideViewPr>
    <p:cSldViewPr>
      <p:cViewPr>
        <p:scale>
          <a:sx n="60" d="100"/>
          <a:sy n="60" d="100"/>
        </p:scale>
        <p:origin x="-1656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87DFFB-0644-4B32-9F54-1FB6EEFF11BD}" type="datetimeFigureOut">
              <a:rPr lang="en-US" smtClean="0"/>
              <a:pPr/>
              <a:t>06/05/2024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A1405D-70F0-47AA-AA4E-E21CA13CF6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355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A1405D-70F0-47AA-AA4E-E21CA13CF6C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08F41-D7FA-43EB-B4D5-7B535B9B75F0}" type="datetime1">
              <a:rPr lang="en-US" smtClean="0"/>
              <a:pPr/>
              <a:t>06/05/2024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Tập huấn Giáo viên dạy Toán bằng tiếng Anh - Đà Nẵng 12/2013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3959D-F4B5-44B8-835E-77E5C202D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E3093-4D4C-4CF0-BFDB-4B89011DC815}" type="datetime1">
              <a:rPr lang="en-US" smtClean="0"/>
              <a:pPr/>
              <a:t>06/05/2024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Tập huấn Giáo viên dạy Toán bằng tiếng Anh - Đà Nẵng 12/2013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3959D-F4B5-44B8-835E-77E5C202D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03108-65EA-451E-8992-A55F31E61C9F}" type="datetime1">
              <a:rPr lang="en-US" smtClean="0"/>
              <a:pPr/>
              <a:t>06/05/2024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Tập huấn Giáo viên dạy Toán bằng tiếng Anh - Đà Nẵng 12/2013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3959D-F4B5-44B8-835E-77E5C202D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7BBDD-35A4-4C20-87FB-90D23E65DFFD}" type="datetime1">
              <a:rPr lang="en-US" smtClean="0"/>
              <a:pPr/>
              <a:t>06/05/2024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Tập huấn Giáo viên dạy Toán bằng tiếng Anh - Đà Nẵng 12/2013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3959D-F4B5-44B8-835E-77E5C202D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48C5F-9A23-4EF8-B275-9981A9AF2FC7}" type="datetime1">
              <a:rPr lang="en-US" smtClean="0"/>
              <a:pPr/>
              <a:t>06/05/2024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Tập huấn Giáo viên dạy Toán bằng tiếng Anh - Đà Nẵng 12/2013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3959D-F4B5-44B8-835E-77E5C202D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0D5AC-A32E-43E1-8FD4-A3CB4C42E7B3}" type="datetime1">
              <a:rPr lang="en-US" smtClean="0"/>
              <a:pPr/>
              <a:t>06/05/2024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Tập huấn Giáo viên dạy Toán bằng tiếng Anh - Đà Nẵng 12/2013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3959D-F4B5-44B8-835E-77E5C202D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13FB6-641F-484C-92E7-97C93AD6A5B1}" type="datetime1">
              <a:rPr lang="en-US" smtClean="0"/>
              <a:pPr/>
              <a:t>06/05/2024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Tập huấn Giáo viên dạy Toán bằng tiếng Anh - Đà Nẵng 12/2013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3959D-F4B5-44B8-835E-77E5C202D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E011E-B3BC-42CD-A9DE-F52D44C842A8}" type="datetime1">
              <a:rPr lang="en-US" smtClean="0"/>
              <a:pPr/>
              <a:t>06/05/2024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Tập huấn Giáo viên dạy Toán bằng tiếng Anh - Đà Nẵng 12/2013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3959D-F4B5-44B8-835E-77E5C202D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4EDD0-8217-4235-A7D0-41B992ABEDE0}" type="datetime1">
              <a:rPr lang="en-US" smtClean="0"/>
              <a:pPr/>
              <a:t>06/05/2024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Tập huấn Giáo viên dạy Toán bằng tiếng Anh - Đà Nẵng 12/2013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3959D-F4B5-44B8-835E-77E5C202D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A6A9F-4B42-4FDD-9BF4-C375FEB64DBD}" type="datetime1">
              <a:rPr lang="en-US" smtClean="0"/>
              <a:pPr/>
              <a:t>06/05/2024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Tập huấn Giáo viên dạy Toán bằng tiếng Anh - Đà Nẵng 12/2013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3959D-F4B5-44B8-835E-77E5C202D9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FC071-B800-4E9C-8D61-FA9E62E242D9}" type="datetime1">
              <a:rPr lang="en-US" smtClean="0"/>
              <a:pPr/>
              <a:t>06/05/2024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Tập huấn Giáo viên dạy Toán bằng tiếng Anh - Đà Nẵng 12/2013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E13959D-F4B5-44B8-835E-77E5C202D9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47493F9-DD74-4BF0-90A9-000495F113EE}" type="datetime1">
              <a:rPr lang="en-US" smtClean="0"/>
              <a:pPr/>
              <a:t>06/05/2024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Tập huấn Giáo viên dạy Toán bằng tiếng Anh - Đà Nẵng 12/2013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E13959D-F4B5-44B8-835E-77E5C202D9C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slide" Target="slide3.xml"/><Relationship Id="rId4" Type="http://schemas.openxmlformats.org/officeDocument/2006/relationships/image" Target="../media/image9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oleObject" Target="../embeddings/oleObject9.bin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3.wmf"/><Relationship Id="rId5" Type="http://schemas.openxmlformats.org/officeDocument/2006/relationships/slide" Target="slide5.xml"/><Relationship Id="rId10" Type="http://schemas.openxmlformats.org/officeDocument/2006/relationships/oleObject" Target="../embeddings/oleObject12.bin"/><Relationship Id="rId4" Type="http://schemas.openxmlformats.org/officeDocument/2006/relationships/image" Target="../media/image10.wmf"/><Relationship Id="rId9" Type="http://schemas.openxmlformats.org/officeDocument/2006/relationships/image" Target="../media/image1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slide" Target="slide8.xml"/><Relationship Id="rId4" Type="http://schemas.openxmlformats.org/officeDocument/2006/relationships/image" Target="../media/image14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slide" Target="slide10.xml"/><Relationship Id="rId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7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slide" Target="slide12.xml"/><Relationship Id="rId4" Type="http://schemas.openxmlformats.org/officeDocument/2006/relationships/image" Target="../media/image18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hyperlink" Target="https://nongnghiep.farmvina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7" Type="http://schemas.openxmlformats.org/officeDocument/2006/relationships/slide" Target="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9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slide" Target="slide19.xml"/><Relationship Id="rId4" Type="http://schemas.openxmlformats.org/officeDocument/2006/relationships/image" Target="../media/image21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2.wmf"/><Relationship Id="rId9" Type="http://schemas.openxmlformats.org/officeDocument/2006/relationships/slide" Target="slide2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067800" cy="44958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b="1" dirty="0" smtClean="0">
                <a:solidFill>
                  <a:srgbClr val="135F8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b="1" dirty="0" smtClean="0">
                <a:solidFill>
                  <a:srgbClr val="135F8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b="1" dirty="0">
                <a:solidFill>
                  <a:srgbClr val="135F8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b="1" dirty="0">
                <a:solidFill>
                  <a:srgbClr val="135F8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b="1" dirty="0" smtClean="0">
                <a:solidFill>
                  <a:srgbClr val="135F8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b="1" dirty="0" smtClean="0">
                <a:solidFill>
                  <a:srgbClr val="135F8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b="1" dirty="0" smtClean="0">
                <a:solidFill>
                  <a:srgbClr val="135F8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MỘT VÀI MÔ HÌNH TOÁN HỌC SỬ DỤNG HÀM SỐ MŨ VÀ HÀM SỐ LÔGARIT</a:t>
            </a:r>
            <a:endParaRPr lang="en-US" b="1" dirty="0">
              <a:solidFill>
                <a:srgbClr val="135F82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Vận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4. </a:t>
            </a:r>
            <a:r>
              <a:rPr lang="en-US" dirty="0" err="1" smtClean="0"/>
              <a:t>Tính</a:t>
            </a:r>
            <a:r>
              <a:rPr lang="en-US" dirty="0" smtClean="0"/>
              <a:t> </a:t>
            </a:r>
            <a:r>
              <a:rPr lang="en-US" dirty="0" err="1" smtClean="0"/>
              <a:t>cường</a:t>
            </a:r>
            <a:r>
              <a:rPr lang="en-US" dirty="0" smtClean="0"/>
              <a:t> </a:t>
            </a:r>
            <a:r>
              <a:rPr lang="en-US" dirty="0" err="1" smtClean="0"/>
              <a:t>độ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trận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đất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Đầu</a:t>
            </a:r>
            <a:r>
              <a:rPr lang="en-US" dirty="0" smtClean="0"/>
              <a:t> </a:t>
            </a:r>
            <a:r>
              <a:rPr lang="en-US" dirty="0" err="1" smtClean="0"/>
              <a:t>thế</a:t>
            </a:r>
            <a:r>
              <a:rPr lang="en-US" dirty="0" smtClean="0"/>
              <a:t> </a:t>
            </a:r>
            <a:r>
              <a:rPr lang="en-US" dirty="0" err="1" smtClean="0"/>
              <a:t>kỉ</a:t>
            </a:r>
            <a:r>
              <a:rPr lang="en-US" dirty="0" smtClean="0"/>
              <a:t> XX,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trận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đất</a:t>
            </a:r>
            <a:r>
              <a:rPr lang="en-US" dirty="0" smtClean="0"/>
              <a:t> ở San Francisco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cường</a:t>
            </a:r>
            <a:r>
              <a:rPr lang="en-US" dirty="0" smtClean="0"/>
              <a:t> </a:t>
            </a:r>
            <a:r>
              <a:rPr lang="en-US" dirty="0" err="1" smtClean="0"/>
              <a:t>độ</a:t>
            </a:r>
            <a:r>
              <a:rPr lang="en-US" dirty="0" smtClean="0"/>
              <a:t> 8 </a:t>
            </a:r>
            <a:r>
              <a:rPr lang="en-US" dirty="0" err="1" smtClean="0"/>
              <a:t>độ</a:t>
            </a:r>
            <a:r>
              <a:rPr lang="en-US" dirty="0" smtClean="0"/>
              <a:t> Richter.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cùng</a:t>
            </a:r>
            <a:r>
              <a:rPr lang="en-US" dirty="0" smtClean="0"/>
              <a:t> </a:t>
            </a:r>
            <a:r>
              <a:rPr lang="en-US" dirty="0" err="1" smtClean="0"/>
              <a:t>năm</a:t>
            </a:r>
            <a:r>
              <a:rPr lang="en-US" dirty="0" smtClean="0"/>
              <a:t> </a:t>
            </a:r>
            <a:r>
              <a:rPr lang="en-US" dirty="0" err="1" smtClean="0"/>
              <a:t>đó</a:t>
            </a:r>
            <a:r>
              <a:rPr lang="en-US" dirty="0" smtClean="0"/>
              <a:t>, </a:t>
            </a:r>
            <a:r>
              <a:rPr lang="en-US" dirty="0" err="1" smtClean="0"/>
              <a:t>trận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đất</a:t>
            </a:r>
            <a:r>
              <a:rPr lang="en-US" dirty="0" smtClean="0"/>
              <a:t> </a:t>
            </a:r>
            <a:r>
              <a:rPr lang="en-US" dirty="0" err="1" smtClean="0"/>
              <a:t>khác</a:t>
            </a:r>
            <a:r>
              <a:rPr lang="en-US" dirty="0" smtClean="0"/>
              <a:t> ở </a:t>
            </a:r>
            <a:r>
              <a:rPr lang="en-US" dirty="0" err="1" smtClean="0"/>
              <a:t>Nhật</a:t>
            </a:r>
            <a:r>
              <a:rPr lang="en-US" dirty="0" smtClean="0"/>
              <a:t> </a:t>
            </a:r>
            <a:r>
              <a:rPr lang="en-US" dirty="0" err="1" smtClean="0"/>
              <a:t>Bản</a:t>
            </a:r>
            <a:r>
              <a:rPr lang="en-US" dirty="0" smtClean="0"/>
              <a:t> 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cường</a:t>
            </a:r>
            <a:r>
              <a:rPr lang="en-US" dirty="0" smtClean="0"/>
              <a:t> </a:t>
            </a:r>
            <a:r>
              <a:rPr lang="en-US" dirty="0" err="1" smtClean="0"/>
              <a:t>độ</a:t>
            </a:r>
            <a:r>
              <a:rPr lang="en-US" dirty="0" smtClean="0"/>
              <a:t> </a:t>
            </a:r>
            <a:r>
              <a:rPr lang="en-US" dirty="0" err="1" smtClean="0"/>
              <a:t>đo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6 </a:t>
            </a:r>
            <a:r>
              <a:rPr lang="en-US" dirty="0" err="1" smtClean="0"/>
              <a:t>độ</a:t>
            </a:r>
            <a:r>
              <a:rPr lang="en-US" dirty="0" smtClean="0"/>
              <a:t> Richter. </a:t>
            </a:r>
            <a:r>
              <a:rPr lang="en-US" dirty="0" err="1" smtClean="0"/>
              <a:t>Hỏi</a:t>
            </a:r>
            <a:r>
              <a:rPr lang="en-US" dirty="0" smtClean="0"/>
              <a:t> </a:t>
            </a:r>
            <a:r>
              <a:rPr lang="en-US" dirty="0" err="1" smtClean="0"/>
              <a:t>trận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đất</a:t>
            </a:r>
            <a:r>
              <a:rPr lang="en-US" dirty="0" smtClean="0"/>
              <a:t> ở San Francisco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biên</a:t>
            </a:r>
            <a:r>
              <a:rPr lang="en-US" dirty="0" smtClean="0"/>
              <a:t> </a:t>
            </a:r>
            <a:r>
              <a:rPr lang="en-US" dirty="0" err="1" smtClean="0"/>
              <a:t>độ</a:t>
            </a:r>
            <a:r>
              <a:rPr lang="en-US" dirty="0" smtClean="0"/>
              <a:t> </a:t>
            </a:r>
            <a:r>
              <a:rPr lang="en-US" dirty="0" err="1" smtClean="0"/>
              <a:t>gấp</a:t>
            </a:r>
            <a:r>
              <a:rPr lang="en-US" dirty="0" smtClean="0"/>
              <a:t> </a:t>
            </a:r>
            <a:r>
              <a:rPr lang="en-US" dirty="0" err="1" smtClean="0"/>
              <a:t>bao</a:t>
            </a:r>
            <a:r>
              <a:rPr lang="en-US" dirty="0" smtClean="0"/>
              <a:t> </a:t>
            </a:r>
            <a:r>
              <a:rPr lang="en-US" dirty="0" err="1" smtClean="0"/>
              <a:t>nhiêu</a:t>
            </a:r>
            <a:r>
              <a:rPr lang="en-US" dirty="0" smtClean="0"/>
              <a:t> </a:t>
            </a:r>
            <a:r>
              <a:rPr lang="en-US" dirty="0" err="1" smtClean="0"/>
              <a:t>lần</a:t>
            </a:r>
            <a:r>
              <a:rPr lang="en-US" dirty="0" smtClean="0"/>
              <a:t>  </a:t>
            </a:r>
            <a:r>
              <a:rPr lang="en-US" dirty="0" err="1" smtClean="0"/>
              <a:t>biên</a:t>
            </a:r>
            <a:r>
              <a:rPr lang="en-US" dirty="0" smtClean="0"/>
              <a:t> </a:t>
            </a:r>
            <a:r>
              <a:rPr lang="en-US" dirty="0" err="1" smtClean="0"/>
              <a:t>độ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đất</a:t>
            </a:r>
            <a:r>
              <a:rPr lang="en-US" dirty="0" smtClean="0"/>
              <a:t> ở </a:t>
            </a:r>
            <a:r>
              <a:rPr lang="en-US" dirty="0" err="1" smtClean="0"/>
              <a:t>Nhật</a:t>
            </a:r>
            <a:r>
              <a:rPr lang="en-US" dirty="0" smtClean="0"/>
              <a:t> </a:t>
            </a:r>
            <a:r>
              <a:rPr lang="en-US" dirty="0" err="1" smtClean="0"/>
              <a:t>Bản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6934200" y="5410200"/>
            <a:ext cx="83820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Thang</a:t>
            </a:r>
            <a:r>
              <a:rPr lang="en-US" dirty="0" smtClean="0"/>
              <a:t> </a:t>
            </a:r>
            <a:r>
              <a:rPr lang="en-US" dirty="0" err="1" smtClean="0"/>
              <a:t>đo</a:t>
            </a:r>
            <a:r>
              <a:rPr lang="en-US" dirty="0" smtClean="0"/>
              <a:t> </a:t>
            </a:r>
            <a:r>
              <a:rPr lang="en-US" dirty="0" err="1" smtClean="0"/>
              <a:t>deciben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đặc</a:t>
            </a:r>
            <a:r>
              <a:rPr lang="en-US" dirty="0" smtClean="0"/>
              <a:t> </a:t>
            </a:r>
            <a:r>
              <a:rPr lang="en-US" dirty="0" err="1" smtClean="0"/>
              <a:t>trưng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độ</a:t>
            </a:r>
            <a:r>
              <a:rPr lang="en-US" dirty="0" smtClean="0"/>
              <a:t> to </a:t>
            </a:r>
            <a:r>
              <a:rPr lang="en-US" dirty="0" err="1" smtClean="0"/>
              <a:t>nhỏ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âm</a:t>
            </a:r>
            <a:r>
              <a:rPr lang="en-US" dirty="0" smtClean="0"/>
              <a:t>, </a:t>
            </a:r>
            <a:r>
              <a:rPr lang="en-US" dirty="0" err="1" smtClean="0"/>
              <a:t>người</a:t>
            </a:r>
            <a:r>
              <a:rPr lang="en-US" dirty="0" smtClean="0"/>
              <a:t> ta </a:t>
            </a:r>
            <a:r>
              <a:rPr lang="en-US" dirty="0" err="1" smtClean="0"/>
              <a:t>đưa</a:t>
            </a:r>
            <a:r>
              <a:rPr lang="en-US" dirty="0" smtClean="0"/>
              <a:t> </a:t>
            </a:r>
            <a:r>
              <a:rPr lang="en-US" dirty="0" err="1" smtClean="0"/>
              <a:t>ra</a:t>
            </a:r>
            <a:r>
              <a:rPr lang="en-US" dirty="0" smtClean="0"/>
              <a:t> </a:t>
            </a:r>
            <a:r>
              <a:rPr lang="en-US" dirty="0" err="1" smtClean="0"/>
              <a:t>khái</a:t>
            </a:r>
            <a:r>
              <a:rPr lang="en-US" dirty="0" smtClean="0"/>
              <a:t> </a:t>
            </a:r>
            <a:r>
              <a:rPr lang="en-US" dirty="0" err="1" smtClean="0"/>
              <a:t>niệm</a:t>
            </a:r>
            <a:r>
              <a:rPr lang="en-US" dirty="0" smtClean="0"/>
              <a:t> </a:t>
            </a:r>
            <a:r>
              <a:rPr lang="en-US" dirty="0" err="1" smtClean="0"/>
              <a:t>mức</a:t>
            </a:r>
            <a:r>
              <a:rPr lang="en-US" dirty="0" smtClean="0"/>
              <a:t> </a:t>
            </a:r>
            <a:r>
              <a:rPr lang="en-US" dirty="0" err="1" smtClean="0"/>
              <a:t>cường</a:t>
            </a:r>
            <a:r>
              <a:rPr lang="en-US" dirty="0" smtClean="0"/>
              <a:t> </a:t>
            </a:r>
            <a:r>
              <a:rPr lang="en-US" dirty="0" err="1" smtClean="0"/>
              <a:t>độ</a:t>
            </a:r>
            <a:r>
              <a:rPr lang="en-US" dirty="0" smtClean="0"/>
              <a:t> </a:t>
            </a:r>
            <a:r>
              <a:rPr lang="en-US" dirty="0" err="1" smtClean="0"/>
              <a:t>âm</a:t>
            </a:r>
            <a:r>
              <a:rPr lang="en-US" dirty="0" smtClean="0"/>
              <a:t>.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đơn</a:t>
            </a:r>
            <a:r>
              <a:rPr lang="en-US" dirty="0" smtClean="0"/>
              <a:t> </a:t>
            </a:r>
            <a:r>
              <a:rPr lang="en-US" dirty="0" err="1" smtClean="0"/>
              <a:t>vị</a:t>
            </a:r>
            <a:r>
              <a:rPr lang="en-US" dirty="0" smtClean="0"/>
              <a:t> </a:t>
            </a:r>
            <a:r>
              <a:rPr lang="en-US" dirty="0" err="1" smtClean="0"/>
              <a:t>thường</a:t>
            </a:r>
            <a:r>
              <a:rPr lang="en-US" dirty="0" smtClean="0"/>
              <a:t> </a:t>
            </a:r>
            <a:r>
              <a:rPr lang="en-US" dirty="0" err="1" smtClean="0"/>
              <a:t>dùng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đo</a:t>
            </a:r>
            <a:r>
              <a:rPr lang="en-US" dirty="0" smtClean="0"/>
              <a:t> </a:t>
            </a:r>
            <a:r>
              <a:rPr lang="en-US" dirty="0" err="1" smtClean="0"/>
              <a:t>mức</a:t>
            </a:r>
            <a:r>
              <a:rPr lang="en-US" dirty="0" smtClean="0"/>
              <a:t> </a:t>
            </a:r>
            <a:r>
              <a:rPr lang="en-US" dirty="0" err="1" smtClean="0"/>
              <a:t>cường</a:t>
            </a:r>
            <a:r>
              <a:rPr lang="en-US" dirty="0" smtClean="0"/>
              <a:t> </a:t>
            </a:r>
            <a:r>
              <a:rPr lang="en-US" dirty="0" err="1" smtClean="0"/>
              <a:t>độ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âm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đêxinben</a:t>
            </a:r>
            <a:r>
              <a:rPr lang="en-US" dirty="0"/>
              <a:t> </a:t>
            </a:r>
            <a:r>
              <a:rPr lang="en-US" dirty="0" err="1" smtClean="0"/>
              <a:t>viết</a:t>
            </a:r>
            <a:r>
              <a:rPr lang="en-US" dirty="0" smtClean="0"/>
              <a:t> </a:t>
            </a:r>
            <a:r>
              <a:rPr lang="en-US" dirty="0" err="1" smtClean="0"/>
              <a:t>tắt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(dB). </a:t>
            </a:r>
            <a:r>
              <a:rPr lang="en-US" dirty="0" err="1"/>
              <a:t>M</a:t>
            </a:r>
            <a:r>
              <a:rPr lang="en-US" dirty="0" err="1" smtClean="0"/>
              <a:t>ức</a:t>
            </a:r>
            <a:r>
              <a:rPr lang="en-US" dirty="0" smtClean="0"/>
              <a:t> </a:t>
            </a:r>
            <a:r>
              <a:rPr lang="en-US" dirty="0" err="1" smtClean="0"/>
              <a:t>cường</a:t>
            </a:r>
            <a:r>
              <a:rPr lang="en-US" dirty="0" smtClean="0"/>
              <a:t> </a:t>
            </a:r>
            <a:r>
              <a:rPr lang="en-US" dirty="0" err="1" smtClean="0"/>
              <a:t>độ</a:t>
            </a:r>
            <a:r>
              <a:rPr lang="en-US" dirty="0" smtClean="0"/>
              <a:t> </a:t>
            </a:r>
            <a:r>
              <a:rPr lang="en-US" dirty="0" err="1" smtClean="0"/>
              <a:t>âm</a:t>
            </a:r>
            <a:r>
              <a:rPr lang="en-US" dirty="0" smtClean="0"/>
              <a:t> L, </a:t>
            </a:r>
            <a:r>
              <a:rPr lang="en-US" dirty="0" err="1" smtClean="0"/>
              <a:t>đo</a:t>
            </a:r>
            <a:r>
              <a:rPr lang="en-US" dirty="0" smtClean="0"/>
              <a:t> </a:t>
            </a:r>
            <a:r>
              <a:rPr lang="en-US" dirty="0" err="1" smtClean="0"/>
              <a:t>bằng</a:t>
            </a:r>
            <a:r>
              <a:rPr lang="en-US" dirty="0" smtClean="0"/>
              <a:t> </a:t>
            </a:r>
            <a:r>
              <a:rPr lang="en-US" dirty="0" err="1" smtClean="0"/>
              <a:t>deciben</a:t>
            </a:r>
            <a:r>
              <a:rPr lang="en-US" dirty="0" smtClean="0"/>
              <a:t> (dB),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định</a:t>
            </a:r>
            <a:r>
              <a:rPr lang="en-US" dirty="0" smtClean="0"/>
              <a:t> </a:t>
            </a:r>
            <a:r>
              <a:rPr lang="en-US" dirty="0" err="1" smtClean="0"/>
              <a:t>nghĩa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đó</a:t>
            </a:r>
            <a:r>
              <a:rPr lang="en-US" dirty="0" smtClean="0"/>
              <a:t> I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cường</a:t>
            </a:r>
            <a:r>
              <a:rPr lang="en-US" dirty="0" smtClean="0"/>
              <a:t> </a:t>
            </a:r>
            <a:r>
              <a:rPr lang="en-US" dirty="0" err="1" smtClean="0"/>
              <a:t>độ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âm</a:t>
            </a:r>
            <a:r>
              <a:rPr lang="en-US" dirty="0" smtClean="0"/>
              <a:t> </a:t>
            </a:r>
            <a:r>
              <a:rPr lang="en-US" dirty="0" err="1" smtClean="0"/>
              <a:t>tại</a:t>
            </a:r>
            <a:r>
              <a:rPr lang="en-US" dirty="0" smtClean="0"/>
              <a:t> </a:t>
            </a:r>
            <a:r>
              <a:rPr lang="en-US" dirty="0" err="1" smtClean="0"/>
              <a:t>thời</a:t>
            </a:r>
            <a:r>
              <a:rPr lang="en-US" dirty="0" smtClean="0"/>
              <a:t> </a:t>
            </a:r>
            <a:r>
              <a:rPr lang="en-US" dirty="0" err="1" smtClean="0"/>
              <a:t>điểm</a:t>
            </a:r>
            <a:r>
              <a:rPr lang="en-US" dirty="0" smtClean="0"/>
              <a:t> </a:t>
            </a:r>
            <a:r>
              <a:rPr lang="en-US" dirty="0" err="1" smtClean="0"/>
              <a:t>đang</a:t>
            </a:r>
            <a:r>
              <a:rPr lang="en-US" dirty="0" smtClean="0"/>
              <a:t> </a:t>
            </a:r>
            <a:r>
              <a:rPr lang="en-US" dirty="0" err="1" smtClean="0"/>
              <a:t>xét</a:t>
            </a:r>
            <a:r>
              <a:rPr lang="en-US" dirty="0" smtClean="0"/>
              <a:t>. </a:t>
            </a:r>
            <a:r>
              <a:rPr lang="en-US" dirty="0" err="1" smtClean="0"/>
              <a:t>Và</a:t>
            </a:r>
            <a:r>
              <a:rPr lang="en-US" dirty="0" smtClean="0"/>
              <a:t> I</a:t>
            </a:r>
            <a:r>
              <a:rPr lang="en-US" baseline="-25000" dirty="0" smtClean="0"/>
              <a:t>0</a:t>
            </a:r>
            <a:r>
              <a:rPr lang="en-US" dirty="0" smtClean="0"/>
              <a:t>=10</a:t>
            </a:r>
            <a:r>
              <a:rPr lang="en-US" baseline="30000" dirty="0" smtClean="0"/>
              <a:t>_12</a:t>
            </a:r>
            <a:r>
              <a:rPr lang="en-US" dirty="0" smtClean="0"/>
              <a:t> w/m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cường</a:t>
            </a:r>
            <a:r>
              <a:rPr lang="en-US" dirty="0" smtClean="0"/>
              <a:t> </a:t>
            </a:r>
            <a:r>
              <a:rPr lang="en-US" dirty="0" err="1" smtClean="0"/>
              <a:t>độ</a:t>
            </a:r>
            <a:r>
              <a:rPr lang="en-US" dirty="0" smtClean="0"/>
              <a:t> </a:t>
            </a:r>
            <a:r>
              <a:rPr lang="en-US" dirty="0" err="1" smtClean="0"/>
              <a:t>âm</a:t>
            </a:r>
            <a:r>
              <a:rPr lang="en-US" dirty="0" smtClean="0"/>
              <a:t> ở </a:t>
            </a:r>
            <a:r>
              <a:rPr lang="en-US" dirty="0" err="1" smtClean="0"/>
              <a:t>ngưỡng</a:t>
            </a:r>
            <a:r>
              <a:rPr lang="en-US" dirty="0" smtClean="0"/>
              <a:t> </a:t>
            </a:r>
            <a:r>
              <a:rPr lang="en-US" dirty="0" err="1" smtClean="0"/>
              <a:t>nghe</a:t>
            </a:r>
            <a:r>
              <a:rPr lang="en-US" baseline="30000" dirty="0" smtClean="0"/>
              <a:t> </a:t>
            </a:r>
            <a:r>
              <a:rPr lang="en-US" baseline="-25000" dirty="0" smtClean="0"/>
              <a:t> .</a:t>
            </a:r>
          </a:p>
          <a:p>
            <a:pPr marL="0" indent="0">
              <a:buNone/>
            </a:pPr>
            <a:endParaRPr lang="en-US" baseline="30000" dirty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3460948"/>
              </p:ext>
            </p:extLst>
          </p:nvPr>
        </p:nvGraphicFramePr>
        <p:xfrm>
          <a:off x="3968750" y="3860800"/>
          <a:ext cx="13081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08" name="Equation" r:id="rId3" imgW="1307880" imgH="672840" progId="Equation.DSMT4">
                  <p:embed/>
                </p:oleObj>
              </mc:Choice>
              <mc:Fallback>
                <p:oleObj name="Equation" r:id="rId3" imgW="1307880" imgH="672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68750" y="3860800"/>
                        <a:ext cx="1308100" cy="673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791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Vận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5. </a:t>
            </a:r>
            <a:r>
              <a:rPr lang="en-US" dirty="0" err="1" smtClean="0"/>
              <a:t>Tính</a:t>
            </a:r>
            <a:r>
              <a:rPr lang="en-US" dirty="0" smtClean="0"/>
              <a:t> </a:t>
            </a:r>
            <a:r>
              <a:rPr lang="en-US" dirty="0" err="1" smtClean="0"/>
              <a:t>cường</a:t>
            </a:r>
            <a:r>
              <a:rPr lang="en-US" dirty="0" smtClean="0"/>
              <a:t> </a:t>
            </a:r>
            <a:r>
              <a:rPr lang="en-US" dirty="0" err="1" smtClean="0"/>
              <a:t>độ</a:t>
            </a:r>
            <a:r>
              <a:rPr lang="en-US" dirty="0" smtClean="0"/>
              <a:t> </a:t>
            </a:r>
            <a:r>
              <a:rPr lang="en-US" dirty="0" err="1" smtClean="0"/>
              <a:t>âm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Cường</a:t>
            </a:r>
            <a:r>
              <a:rPr lang="en-US" dirty="0" smtClean="0"/>
              <a:t> </a:t>
            </a:r>
            <a:r>
              <a:rPr lang="en-US" dirty="0" err="1" smtClean="0"/>
              <a:t>độ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âm</a:t>
            </a:r>
            <a:r>
              <a:rPr lang="en-US" dirty="0" smtClean="0"/>
              <a:t> </a:t>
            </a:r>
            <a:r>
              <a:rPr lang="en-US" dirty="0" err="1" smtClean="0"/>
              <a:t>thanh</a:t>
            </a:r>
            <a:r>
              <a:rPr lang="en-US" dirty="0" smtClean="0"/>
              <a:t> </a:t>
            </a:r>
            <a:r>
              <a:rPr lang="en-US" dirty="0" err="1" smtClean="0"/>
              <a:t>giao</a:t>
            </a:r>
            <a:r>
              <a:rPr lang="en-US" dirty="0" smtClean="0"/>
              <a:t> </a:t>
            </a:r>
            <a:r>
              <a:rPr lang="en-US" dirty="0" err="1" smtClean="0"/>
              <a:t>thông</a:t>
            </a:r>
            <a:r>
              <a:rPr lang="en-US" dirty="0" smtClean="0"/>
              <a:t> </a:t>
            </a:r>
            <a:r>
              <a:rPr lang="en-US" dirty="0" err="1" smtClean="0"/>
              <a:t>tại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ngã</a:t>
            </a:r>
            <a:r>
              <a:rPr lang="en-US" dirty="0" smtClean="0"/>
              <a:t> </a:t>
            </a:r>
            <a:r>
              <a:rPr lang="en-US" dirty="0" err="1" smtClean="0"/>
              <a:t>tư</a:t>
            </a:r>
            <a:r>
              <a:rPr lang="en-US" dirty="0" smtClean="0"/>
              <a:t> </a:t>
            </a:r>
            <a:r>
              <a:rPr lang="en-US" dirty="0" err="1" smtClean="0"/>
              <a:t>đông</a:t>
            </a:r>
            <a:r>
              <a:rPr lang="en-US" dirty="0" smtClean="0"/>
              <a:t> </a:t>
            </a:r>
            <a:r>
              <a:rPr lang="en-US" dirty="0" err="1" smtClean="0"/>
              <a:t>đúc</a:t>
            </a:r>
            <a:r>
              <a:rPr lang="en-US" dirty="0" smtClean="0"/>
              <a:t> </a:t>
            </a:r>
            <a:r>
              <a:rPr lang="en-US" dirty="0" err="1" smtClean="0"/>
              <a:t>đo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2,0.10</a:t>
            </a:r>
            <a:r>
              <a:rPr lang="en-US" baseline="30000" dirty="0" smtClean="0"/>
              <a:t>-5 </a:t>
            </a:r>
            <a:r>
              <a:rPr lang="en-US" dirty="0" smtClean="0"/>
              <a:t> w/m</a:t>
            </a:r>
            <a:r>
              <a:rPr lang="en-US" baseline="30000" dirty="0" smtClean="0"/>
              <a:t>2 . </a:t>
            </a:r>
            <a:r>
              <a:rPr lang="en-US" baseline="30000" dirty="0"/>
              <a:t> </a:t>
            </a:r>
            <a:r>
              <a:rPr lang="en-US" dirty="0"/>
              <a:t> </a:t>
            </a:r>
            <a:r>
              <a:rPr lang="en-US" dirty="0" err="1" smtClean="0"/>
              <a:t>Tìm</a:t>
            </a:r>
            <a:r>
              <a:rPr lang="en-US" dirty="0" smtClean="0"/>
              <a:t> </a:t>
            </a:r>
            <a:r>
              <a:rPr lang="en-US" dirty="0" err="1" smtClean="0"/>
              <a:t>mức</a:t>
            </a:r>
            <a:r>
              <a:rPr lang="en-US" dirty="0" smtClean="0"/>
              <a:t> </a:t>
            </a:r>
            <a:r>
              <a:rPr lang="en-US" dirty="0" err="1" smtClean="0"/>
              <a:t>cường</a:t>
            </a:r>
            <a:r>
              <a:rPr lang="en-US" dirty="0" smtClean="0"/>
              <a:t> </a:t>
            </a:r>
            <a:r>
              <a:rPr lang="en-US" dirty="0" err="1" smtClean="0"/>
              <a:t>độ</a:t>
            </a:r>
            <a:r>
              <a:rPr lang="en-US" dirty="0" smtClean="0"/>
              <a:t> </a:t>
            </a:r>
            <a:r>
              <a:rPr lang="en-US" dirty="0" err="1" smtClean="0"/>
              <a:t>âm</a:t>
            </a:r>
            <a:r>
              <a:rPr lang="en-US" dirty="0" smtClean="0"/>
              <a:t> </a:t>
            </a:r>
            <a:r>
              <a:rPr lang="en-US" dirty="0" err="1" smtClean="0"/>
              <a:t>tính</a:t>
            </a:r>
            <a:r>
              <a:rPr lang="en-US" dirty="0" smtClean="0"/>
              <a:t> </a:t>
            </a:r>
            <a:r>
              <a:rPr lang="en-US" dirty="0" err="1" smtClean="0"/>
              <a:t>bằng</a:t>
            </a:r>
            <a:r>
              <a:rPr lang="en-US" dirty="0" smtClean="0"/>
              <a:t> </a:t>
            </a:r>
            <a:r>
              <a:rPr lang="en-US" dirty="0" err="1" smtClean="0"/>
              <a:t>deciben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Right Arrow 4">
            <a:hlinkClick r:id="rId2" action="ppaction://hlinksldjump"/>
          </p:cNvPr>
          <p:cNvSpPr/>
          <p:nvPr/>
        </p:nvSpPr>
        <p:spPr>
          <a:xfrm>
            <a:off x="7162800" y="5638800"/>
            <a:ext cx="91440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13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Vận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1.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err="1"/>
              <a:t>năm</a:t>
            </a:r>
            <a:r>
              <a:rPr lang="en-US" dirty="0"/>
              <a:t> 2020 </a:t>
            </a:r>
            <a:r>
              <a:rPr lang="en-US" dirty="0" err="1"/>
              <a:t>đến</a:t>
            </a:r>
            <a:r>
              <a:rPr lang="en-US" dirty="0"/>
              <a:t> 2050 </a:t>
            </a:r>
            <a:r>
              <a:rPr lang="en-US" dirty="0" err="1"/>
              <a:t>là</a:t>
            </a:r>
            <a:r>
              <a:rPr lang="en-US" dirty="0"/>
              <a:t> 30 </a:t>
            </a:r>
            <a:r>
              <a:rPr lang="en-US" dirty="0" err="1"/>
              <a:t>năm</a:t>
            </a:r>
            <a:r>
              <a:rPr lang="en-US" dirty="0"/>
              <a:t>. Theo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thức</a:t>
            </a:r>
            <a:r>
              <a:rPr lang="en-US" dirty="0"/>
              <a:t> ta </a:t>
            </a:r>
            <a:r>
              <a:rPr lang="en-US" dirty="0" err="1"/>
              <a:t>có</a:t>
            </a:r>
            <a:r>
              <a:rPr lang="en-US" dirty="0" smtClean="0"/>
              <a:t>: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9975813"/>
              </p:ext>
            </p:extLst>
          </p:nvPr>
        </p:nvGraphicFramePr>
        <p:xfrm>
          <a:off x="2717800" y="3238500"/>
          <a:ext cx="37084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97" name="Equation" r:id="rId3" imgW="3708360" imgH="380880" progId="Equation.DSMT4">
                  <p:embed/>
                </p:oleObj>
              </mc:Choice>
              <mc:Fallback>
                <p:oleObj name="Equation" r:id="rId3" imgW="370836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17800" y="3238500"/>
                        <a:ext cx="37084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ight Arrow 3">
            <a:hlinkClick r:id="rId5" action="ppaction://hlinksldjump"/>
          </p:cNvPr>
          <p:cNvSpPr/>
          <p:nvPr/>
        </p:nvSpPr>
        <p:spPr>
          <a:xfrm>
            <a:off x="7543800" y="5562600"/>
            <a:ext cx="5334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1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Vận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2.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Áp dụng công thức</a:t>
            </a:r>
          </a:p>
          <a:p>
            <a:pPr marL="0" indent="0">
              <a:buNone/>
            </a:pPr>
            <a:r>
              <a:rPr lang="nl-NL" dirty="0" smtClean="0"/>
              <a:t>Ta có </a:t>
            </a:r>
            <a:endParaRPr lang="nl-NL" dirty="0"/>
          </a:p>
          <a:p>
            <a:pPr marL="0" indent="0">
              <a:buNone/>
            </a:pPr>
            <a:r>
              <a:rPr lang="nl-NL" dirty="0" smtClean="0"/>
              <a:t>Suy ra 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Vậy khối lượng của chất phóng xạ còn lại sau 120 năm là </a:t>
            </a:r>
          </a:p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4983822"/>
              </p:ext>
            </p:extLst>
          </p:nvPr>
        </p:nvGraphicFramePr>
        <p:xfrm>
          <a:off x="1828800" y="5029200"/>
          <a:ext cx="47879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12" name="Equation" r:id="rId3" imgW="4787640" imgH="711000" progId="Equation.DSMT4">
                  <p:embed/>
                </p:oleObj>
              </mc:Choice>
              <mc:Fallback>
                <p:oleObj name="Equation" r:id="rId3" imgW="4787640" imgH="71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28800" y="5029200"/>
                        <a:ext cx="4787900" cy="71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ight Arrow 3">
            <a:hlinkClick r:id="rId5" action="ppaction://hlinksldjump"/>
          </p:cNvPr>
          <p:cNvSpPr/>
          <p:nvPr/>
        </p:nvSpPr>
        <p:spPr>
          <a:xfrm>
            <a:off x="7924800" y="6172200"/>
            <a:ext cx="6096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82299"/>
              </p:ext>
            </p:extLst>
          </p:nvPr>
        </p:nvGraphicFramePr>
        <p:xfrm>
          <a:off x="3657600" y="2057400"/>
          <a:ext cx="11557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13" name="Equation" r:id="rId6" imgW="1155600" imgH="355320" progId="Equation.DSMT4">
                  <p:embed/>
                </p:oleObj>
              </mc:Choice>
              <mc:Fallback>
                <p:oleObj name="Equation" r:id="rId6" imgW="115560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657600" y="2057400"/>
                        <a:ext cx="1155700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8065365"/>
              </p:ext>
            </p:extLst>
          </p:nvPr>
        </p:nvGraphicFramePr>
        <p:xfrm>
          <a:off x="1524000" y="2362200"/>
          <a:ext cx="1981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14" name="Equation" r:id="rId8" imgW="2197080" imgH="749160" progId="Equation.DSMT4">
                  <p:embed/>
                </p:oleObj>
              </mc:Choice>
              <mc:Fallback>
                <p:oleObj name="Equation" r:id="rId8" imgW="2197080" imgH="749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24000" y="2362200"/>
                        <a:ext cx="19812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5906857"/>
              </p:ext>
            </p:extLst>
          </p:nvPr>
        </p:nvGraphicFramePr>
        <p:xfrm>
          <a:off x="3346450" y="2781300"/>
          <a:ext cx="24511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615" name="Equation" r:id="rId10" imgW="2450880" imgH="1295280" progId="Equation.DSMT4">
                  <p:embed/>
                </p:oleObj>
              </mc:Choice>
              <mc:Fallback>
                <p:oleObj name="Equation" r:id="rId10" imgW="2450880" imgH="1295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346450" y="2781300"/>
                        <a:ext cx="2451100" cy="1295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0312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Vận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3.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Nồng</a:t>
            </a:r>
            <a:r>
              <a:rPr lang="en-US" dirty="0"/>
              <a:t> </a:t>
            </a:r>
            <a:r>
              <a:rPr lang="en-US" dirty="0" err="1"/>
              <a:t>độ</a:t>
            </a:r>
            <a:r>
              <a:rPr lang="en-US" dirty="0"/>
              <a:t> ion hydrogen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nước</a:t>
            </a:r>
            <a:r>
              <a:rPr lang="en-US" dirty="0"/>
              <a:t> </a:t>
            </a:r>
            <a:r>
              <a:rPr lang="en-US" dirty="0" err="1"/>
              <a:t>chanh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. </a:t>
            </a:r>
            <a:r>
              <a:rPr lang="en-US" dirty="0" err="1"/>
              <a:t>Hãy</a:t>
            </a:r>
            <a:r>
              <a:rPr lang="en-US" dirty="0"/>
              <a:t> </a:t>
            </a:r>
            <a:r>
              <a:rPr lang="en-US" dirty="0" err="1"/>
              <a:t>tính</a:t>
            </a:r>
            <a:r>
              <a:rPr lang="en-US" dirty="0"/>
              <a:t> </a:t>
            </a:r>
            <a:r>
              <a:rPr lang="en-US" dirty="0" err="1"/>
              <a:t>độ</a:t>
            </a:r>
            <a:r>
              <a:rPr lang="en-US" dirty="0"/>
              <a:t> pH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nước</a:t>
            </a:r>
            <a:r>
              <a:rPr lang="en-US" dirty="0"/>
              <a:t> </a:t>
            </a:r>
            <a:r>
              <a:rPr lang="en-US" dirty="0" err="1"/>
              <a:t>chanh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</a:t>
            </a:r>
            <a:r>
              <a:rPr lang="en-US" dirty="0" err="1"/>
              <a:t>biết</a:t>
            </a:r>
            <a:r>
              <a:rPr lang="en-US" dirty="0"/>
              <a:t> </a:t>
            </a:r>
            <a:r>
              <a:rPr lang="en-US" dirty="0" err="1"/>
              <a:t>nó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tính</a:t>
            </a:r>
            <a:r>
              <a:rPr lang="en-US" dirty="0"/>
              <a:t> acid hay base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Vậy</a:t>
            </a:r>
            <a:r>
              <a:rPr lang="en-US" dirty="0" smtClean="0"/>
              <a:t> </a:t>
            </a:r>
            <a:r>
              <a:rPr lang="en-US" dirty="0" err="1"/>
              <a:t>chanh</a:t>
            </a:r>
            <a:r>
              <a:rPr lang="en-US" dirty="0"/>
              <a:t>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tính</a:t>
            </a:r>
            <a:r>
              <a:rPr lang="en-US" dirty="0"/>
              <a:t> acid</a:t>
            </a:r>
            <a:r>
              <a:rPr lang="en-US" b="1" dirty="0"/>
              <a:t>.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4550036"/>
              </p:ext>
            </p:extLst>
          </p:nvPr>
        </p:nvGraphicFramePr>
        <p:xfrm>
          <a:off x="2711450" y="3200400"/>
          <a:ext cx="37211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29" name="Equation" r:id="rId3" imgW="3720960" imgH="457200" progId="Equation.DSMT4">
                  <p:embed/>
                </p:oleObj>
              </mc:Choice>
              <mc:Fallback>
                <p:oleObj name="Equation" r:id="rId3" imgW="372096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11450" y="3200400"/>
                        <a:ext cx="37211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ight Arrow 3">
            <a:hlinkClick r:id="rId5" action="ppaction://hlinksldjump"/>
          </p:cNvPr>
          <p:cNvSpPr/>
          <p:nvPr/>
        </p:nvSpPr>
        <p:spPr>
          <a:xfrm>
            <a:off x="7543800" y="5486400"/>
            <a:ext cx="8382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70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Vận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4.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534400" cy="5151120"/>
          </a:xfrm>
        </p:spPr>
        <p:txBody>
          <a:bodyPr>
            <a:normAutofit/>
          </a:bodyPr>
          <a:lstStyle/>
          <a:p>
            <a:r>
              <a:rPr lang="en-US" dirty="0" err="1"/>
              <a:t>Trận</a:t>
            </a:r>
            <a:r>
              <a:rPr lang="en-US" dirty="0"/>
              <a:t> </a:t>
            </a:r>
            <a:r>
              <a:rPr lang="en-US" dirty="0" err="1"/>
              <a:t>động</a:t>
            </a:r>
            <a:r>
              <a:rPr lang="en-US" dirty="0"/>
              <a:t> </a:t>
            </a:r>
            <a:r>
              <a:rPr lang="en-US" dirty="0" err="1"/>
              <a:t>đất</a:t>
            </a:r>
            <a:r>
              <a:rPr lang="en-US" dirty="0"/>
              <a:t> </a:t>
            </a:r>
            <a:r>
              <a:rPr lang="en-US" dirty="0" smtClean="0"/>
              <a:t>ở </a:t>
            </a:r>
            <a:r>
              <a:rPr lang="en-US" dirty="0"/>
              <a:t>San Francisco </a:t>
            </a:r>
            <a:r>
              <a:rPr lang="en-US" dirty="0" err="1"/>
              <a:t>có</a:t>
            </a:r>
            <a:r>
              <a:rPr lang="en-US" dirty="0"/>
              <a:t> </a:t>
            </a:r>
            <a:r>
              <a:rPr lang="en-US" dirty="0" err="1"/>
              <a:t>cường</a:t>
            </a:r>
            <a:r>
              <a:rPr lang="en-US" dirty="0"/>
              <a:t> </a:t>
            </a:r>
            <a:r>
              <a:rPr lang="en-US" dirty="0" err="1"/>
              <a:t>độ</a:t>
            </a:r>
            <a:r>
              <a:rPr lang="en-US" dirty="0"/>
              <a:t> </a:t>
            </a:r>
            <a:r>
              <a:rPr lang="en-US" dirty="0" smtClean="0"/>
              <a:t>8 </a:t>
            </a:r>
            <a:r>
              <a:rPr lang="en-US" dirty="0" err="1" smtClean="0"/>
              <a:t>độ</a:t>
            </a:r>
            <a:r>
              <a:rPr lang="en-US" dirty="0" smtClean="0"/>
              <a:t> Richter,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đó</a:t>
            </a:r>
            <a:r>
              <a:rPr lang="en-US" dirty="0" smtClean="0"/>
              <a:t> </a:t>
            </a:r>
            <a:r>
              <a:rPr lang="en-US" dirty="0" err="1" smtClean="0"/>
              <a:t>áp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thức</a:t>
            </a:r>
            <a:r>
              <a:rPr lang="en-US" dirty="0" smtClean="0"/>
              <a:t> , ta </a:t>
            </a:r>
            <a:r>
              <a:rPr lang="en-US" dirty="0" err="1" smtClean="0"/>
              <a:t>tính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biên</a:t>
            </a:r>
            <a:r>
              <a:rPr lang="en-US" dirty="0" smtClean="0"/>
              <a:t> </a:t>
            </a:r>
            <a:r>
              <a:rPr lang="en-US" dirty="0" err="1" smtClean="0"/>
              <a:t>độ</a:t>
            </a:r>
            <a:r>
              <a:rPr lang="en-US" dirty="0" smtClean="0"/>
              <a:t> </a:t>
            </a:r>
            <a:r>
              <a:rPr lang="en-US" dirty="0" err="1" smtClean="0"/>
              <a:t>như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Tương</a:t>
            </a:r>
            <a:r>
              <a:rPr lang="en-US" dirty="0" smtClean="0"/>
              <a:t> </a:t>
            </a:r>
            <a:r>
              <a:rPr lang="en-US" dirty="0" err="1" smtClean="0"/>
              <a:t>tự</a:t>
            </a:r>
            <a:r>
              <a:rPr lang="en-US" dirty="0" smtClean="0"/>
              <a:t>, ta </a:t>
            </a:r>
            <a:r>
              <a:rPr lang="en-US" dirty="0" err="1" smtClean="0"/>
              <a:t>tính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biên</a:t>
            </a:r>
            <a:r>
              <a:rPr lang="en-US" dirty="0" smtClean="0"/>
              <a:t> </a:t>
            </a:r>
            <a:r>
              <a:rPr lang="en-US" dirty="0" err="1" smtClean="0"/>
              <a:t>độ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trận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đất</a:t>
            </a:r>
            <a:r>
              <a:rPr lang="en-US" dirty="0" smtClean="0"/>
              <a:t> ở </a:t>
            </a:r>
            <a:r>
              <a:rPr lang="en-US" dirty="0" err="1" smtClean="0"/>
              <a:t>Nhật</a:t>
            </a:r>
            <a:r>
              <a:rPr lang="en-US" dirty="0" smtClean="0"/>
              <a:t> </a:t>
            </a:r>
            <a:r>
              <a:rPr lang="en-US" dirty="0" err="1" smtClean="0"/>
              <a:t>Bản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Ta </a:t>
            </a:r>
            <a:r>
              <a:rPr lang="en-US" dirty="0" err="1" smtClean="0"/>
              <a:t>có</a:t>
            </a:r>
            <a:r>
              <a:rPr lang="en-US" dirty="0" smtClean="0"/>
              <a:t> 		</a:t>
            </a:r>
            <a:r>
              <a:rPr lang="en-US" dirty="0"/>
              <a:t> </a:t>
            </a:r>
            <a:r>
              <a:rPr lang="en-US" dirty="0" smtClean="0"/>
              <a:t>   .</a:t>
            </a:r>
            <a:r>
              <a:rPr lang="en-US" dirty="0" err="1" smtClean="0"/>
              <a:t>Vậy</a:t>
            </a:r>
            <a:r>
              <a:rPr lang="en-US" dirty="0" smtClean="0"/>
              <a:t> </a:t>
            </a:r>
            <a:r>
              <a:rPr lang="en-US" dirty="0" err="1" smtClean="0"/>
              <a:t>biên</a:t>
            </a:r>
            <a:r>
              <a:rPr lang="en-US" dirty="0" smtClean="0"/>
              <a:t> </a:t>
            </a:r>
            <a:r>
              <a:rPr lang="en-US" dirty="0" err="1" smtClean="0"/>
              <a:t>độ</a:t>
            </a:r>
            <a:r>
              <a:rPr lang="en-US" dirty="0" smtClean="0"/>
              <a:t> ở San Francisco </a:t>
            </a:r>
            <a:r>
              <a:rPr lang="en-US" dirty="0" err="1" smtClean="0"/>
              <a:t>gấp</a:t>
            </a:r>
            <a:r>
              <a:rPr lang="en-US" dirty="0" smtClean="0"/>
              <a:t> 100 </a:t>
            </a:r>
            <a:r>
              <a:rPr lang="en-US" dirty="0" err="1" smtClean="0"/>
              <a:t>lần</a:t>
            </a:r>
            <a:r>
              <a:rPr lang="en-US" dirty="0" smtClean="0"/>
              <a:t> ở </a:t>
            </a:r>
            <a:r>
              <a:rPr lang="en-US" dirty="0" err="1" smtClean="0"/>
              <a:t>Nhật</a:t>
            </a:r>
            <a:r>
              <a:rPr lang="en-US" dirty="0" smtClean="0"/>
              <a:t> </a:t>
            </a:r>
            <a:r>
              <a:rPr lang="en-US" dirty="0" err="1" smtClean="0"/>
              <a:t>Bản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Right Arrow 3">
            <a:hlinkClick r:id="rId3" action="ppaction://hlinksldjump"/>
          </p:cNvPr>
          <p:cNvSpPr/>
          <p:nvPr/>
        </p:nvSpPr>
        <p:spPr>
          <a:xfrm>
            <a:off x="8305800" y="5334000"/>
            <a:ext cx="5334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1303151"/>
              </p:ext>
            </p:extLst>
          </p:nvPr>
        </p:nvGraphicFramePr>
        <p:xfrm>
          <a:off x="3295650" y="4725988"/>
          <a:ext cx="2235200" cy="70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68" name="Equation" r:id="rId4" imgW="2234880" imgH="660240" progId="Equation.DSMT4">
                  <p:embed/>
                </p:oleObj>
              </mc:Choice>
              <mc:Fallback>
                <p:oleObj name="Equation" r:id="rId4" imgW="2234880" imgH="6602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5650" y="4725988"/>
                        <a:ext cx="2235200" cy="700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0053872"/>
              </p:ext>
            </p:extLst>
          </p:nvPr>
        </p:nvGraphicFramePr>
        <p:xfrm>
          <a:off x="1676400" y="5867400"/>
          <a:ext cx="8509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69" name="Equation" r:id="rId6" imgW="850680" imgH="647640" progId="Equation.DSMT4">
                  <p:embed/>
                </p:oleObj>
              </mc:Choice>
              <mc:Fallback>
                <p:oleObj name="Equation" r:id="rId6" imgW="850680" imgH="647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676400" y="5867400"/>
                        <a:ext cx="850900" cy="647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1120325"/>
              </p:ext>
            </p:extLst>
          </p:nvPr>
        </p:nvGraphicFramePr>
        <p:xfrm>
          <a:off x="2565400" y="2819400"/>
          <a:ext cx="3390900" cy="1049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70" name="Equation" r:id="rId8" imgW="3390840" imgH="990360" progId="Equation.DSMT4">
                  <p:embed/>
                </p:oleObj>
              </mc:Choice>
              <mc:Fallback>
                <p:oleObj name="Equation" r:id="rId8" imgW="3390840" imgH="9903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5400" y="2819400"/>
                        <a:ext cx="3390900" cy="1049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5585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Vận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5.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Cường</a:t>
            </a:r>
            <a:r>
              <a:rPr lang="en-US" dirty="0"/>
              <a:t> </a:t>
            </a:r>
            <a:r>
              <a:rPr lang="en-US" dirty="0" err="1"/>
              <a:t>độ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âm</a:t>
            </a:r>
            <a:r>
              <a:rPr lang="en-US" dirty="0"/>
              <a:t> </a:t>
            </a:r>
            <a:r>
              <a:rPr lang="en-US" dirty="0" err="1"/>
              <a:t>thanh</a:t>
            </a:r>
            <a:r>
              <a:rPr lang="en-US" dirty="0"/>
              <a:t> </a:t>
            </a:r>
            <a:r>
              <a:rPr lang="en-US" dirty="0" err="1"/>
              <a:t>giao</a:t>
            </a:r>
            <a:r>
              <a:rPr lang="en-US" dirty="0"/>
              <a:t> </a:t>
            </a:r>
            <a:r>
              <a:rPr lang="en-US" dirty="0" err="1"/>
              <a:t>thông</a:t>
            </a:r>
            <a:r>
              <a:rPr lang="en-US" dirty="0"/>
              <a:t> </a:t>
            </a:r>
            <a:r>
              <a:rPr lang="en-US" dirty="0" err="1"/>
              <a:t>tại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ngã</a:t>
            </a:r>
            <a:r>
              <a:rPr lang="en-US" dirty="0"/>
              <a:t> </a:t>
            </a:r>
            <a:r>
              <a:rPr lang="en-US" dirty="0" err="1"/>
              <a:t>tư</a:t>
            </a:r>
            <a:r>
              <a:rPr lang="en-US" dirty="0"/>
              <a:t> </a:t>
            </a:r>
            <a:r>
              <a:rPr lang="en-US" dirty="0" err="1"/>
              <a:t>đông</a:t>
            </a:r>
            <a:r>
              <a:rPr lang="en-US" dirty="0"/>
              <a:t> </a:t>
            </a:r>
            <a:r>
              <a:rPr lang="en-US" dirty="0" err="1"/>
              <a:t>đúc</a:t>
            </a:r>
            <a:r>
              <a:rPr lang="en-US" dirty="0"/>
              <a:t> </a:t>
            </a:r>
            <a:r>
              <a:rPr lang="en-US" dirty="0" err="1"/>
              <a:t>đo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. </a:t>
            </a:r>
            <a:r>
              <a:rPr lang="en-US" dirty="0" err="1"/>
              <a:t>Mức</a:t>
            </a:r>
            <a:r>
              <a:rPr lang="en-US" dirty="0"/>
              <a:t> </a:t>
            </a:r>
            <a:r>
              <a:rPr lang="en-US" dirty="0" err="1"/>
              <a:t>cường</a:t>
            </a:r>
            <a:r>
              <a:rPr lang="en-US" dirty="0"/>
              <a:t> </a:t>
            </a:r>
            <a:r>
              <a:rPr lang="en-US" dirty="0" err="1"/>
              <a:t>độ</a:t>
            </a:r>
            <a:r>
              <a:rPr lang="en-US" dirty="0"/>
              <a:t> </a:t>
            </a:r>
            <a:r>
              <a:rPr lang="en-US" dirty="0" err="1"/>
              <a:t>âm</a:t>
            </a:r>
            <a:r>
              <a:rPr lang="en-US" dirty="0"/>
              <a:t> </a:t>
            </a:r>
            <a:r>
              <a:rPr lang="en-US" dirty="0" err="1"/>
              <a:t>tính</a:t>
            </a:r>
            <a:r>
              <a:rPr lang="en-US" dirty="0"/>
              <a:t> </a:t>
            </a:r>
            <a:r>
              <a:rPr lang="en-US" dirty="0" err="1"/>
              <a:t>bằng</a:t>
            </a:r>
            <a:r>
              <a:rPr lang="en-US" dirty="0"/>
              <a:t> </a:t>
            </a:r>
            <a:r>
              <a:rPr lang="en-US" dirty="0" err="1" smtClean="0"/>
              <a:t>deciben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08974"/>
              </p:ext>
            </p:extLst>
          </p:nvPr>
        </p:nvGraphicFramePr>
        <p:xfrm>
          <a:off x="2889250" y="2984500"/>
          <a:ext cx="33655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52" name="Equation" r:id="rId3" imgW="3365280" imgH="888840" progId="Equation.DSMT4">
                  <p:embed/>
                </p:oleObj>
              </mc:Choice>
              <mc:Fallback>
                <p:oleObj name="Equation" r:id="rId3" imgW="3365280" imgH="888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89250" y="2984500"/>
                        <a:ext cx="3365500" cy="889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ight Arrow 3">
            <a:hlinkClick r:id="rId5" action="ppaction://hlinksldjump"/>
          </p:cNvPr>
          <p:cNvSpPr/>
          <p:nvPr/>
        </p:nvSpPr>
        <p:spPr>
          <a:xfrm>
            <a:off x="7391400" y="5410200"/>
            <a:ext cx="762000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64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tập</a:t>
            </a:r>
            <a:r>
              <a:rPr lang="en-US" dirty="0" smtClean="0"/>
              <a:t> </a:t>
            </a:r>
            <a:r>
              <a:rPr lang="en-US" dirty="0" err="1" smtClean="0"/>
              <a:t>thực</a:t>
            </a:r>
            <a:r>
              <a:rPr lang="en-US" dirty="0" smtClean="0"/>
              <a:t> </a:t>
            </a:r>
            <a:r>
              <a:rPr lang="en-US" dirty="0" err="1" smtClean="0"/>
              <a:t>hành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err="1" smtClean="0"/>
              <a:t>Mô</a:t>
            </a:r>
            <a:r>
              <a:rPr lang="en-US" i="1" dirty="0" smtClean="0"/>
              <a:t> </a:t>
            </a:r>
            <a:r>
              <a:rPr lang="en-US" i="1" dirty="0" err="1" smtClean="0"/>
              <a:t>hình</a:t>
            </a:r>
            <a:r>
              <a:rPr lang="en-US" i="1" dirty="0" smtClean="0"/>
              <a:t> </a:t>
            </a:r>
            <a:r>
              <a:rPr lang="en-US" i="1" dirty="0" err="1" smtClean="0"/>
              <a:t>tăng</a:t>
            </a:r>
            <a:r>
              <a:rPr lang="en-US" i="1" dirty="0" smtClean="0"/>
              <a:t> </a:t>
            </a:r>
            <a:r>
              <a:rPr lang="en-US" i="1" dirty="0" err="1" smtClean="0"/>
              <a:t>trưởng</a:t>
            </a:r>
            <a:endParaRPr lang="en-US" i="1" dirty="0" smtClean="0"/>
          </a:p>
          <a:p>
            <a:pPr marL="0" indent="0">
              <a:buNone/>
            </a:pPr>
            <a:r>
              <a:rPr lang="en-US" dirty="0" err="1" smtClean="0"/>
              <a:t>Năm</a:t>
            </a:r>
            <a:r>
              <a:rPr lang="en-US" dirty="0" smtClean="0"/>
              <a:t> 2017 </a:t>
            </a:r>
            <a:r>
              <a:rPr lang="en-US" dirty="0" err="1" smtClean="0"/>
              <a:t>dân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Việt</a:t>
            </a:r>
            <a:r>
              <a:rPr lang="en-US" dirty="0" smtClean="0"/>
              <a:t> Nam </a:t>
            </a:r>
            <a:r>
              <a:rPr lang="en-US" dirty="0" err="1" smtClean="0"/>
              <a:t>là</a:t>
            </a:r>
            <a:r>
              <a:rPr lang="en-US" dirty="0" smtClean="0"/>
              <a:t> 93671600 </a:t>
            </a:r>
            <a:r>
              <a:rPr lang="en-US" dirty="0" err="1" smtClean="0"/>
              <a:t>người</a:t>
            </a:r>
            <a:r>
              <a:rPr lang="en-US" dirty="0" smtClean="0"/>
              <a:t> (</a:t>
            </a:r>
            <a:r>
              <a:rPr lang="en-US" dirty="0" err="1" smtClean="0"/>
              <a:t>Tổng</a:t>
            </a:r>
            <a:r>
              <a:rPr lang="en-US" dirty="0" smtClean="0"/>
              <a:t> </a:t>
            </a:r>
            <a:r>
              <a:rPr lang="en-US" dirty="0" err="1" smtClean="0"/>
              <a:t>cục</a:t>
            </a:r>
            <a:r>
              <a:rPr lang="en-US" dirty="0" smtClean="0"/>
              <a:t> </a:t>
            </a:r>
            <a:r>
              <a:rPr lang="en-US" dirty="0" err="1" smtClean="0"/>
              <a:t>thống</a:t>
            </a:r>
            <a:r>
              <a:rPr lang="en-US" dirty="0" smtClean="0"/>
              <a:t> </a:t>
            </a:r>
            <a:r>
              <a:rPr lang="en-US" dirty="0" err="1" smtClean="0"/>
              <a:t>kê</a:t>
            </a:r>
            <a:r>
              <a:rPr lang="en-US" dirty="0" smtClean="0"/>
              <a:t>, </a:t>
            </a:r>
            <a:r>
              <a:rPr lang="en-US" dirty="0" err="1" smtClean="0"/>
              <a:t>Niên</a:t>
            </a:r>
            <a:r>
              <a:rPr lang="en-US" dirty="0" smtClean="0"/>
              <a:t> </a:t>
            </a:r>
            <a:r>
              <a:rPr lang="en-US" dirty="0" err="1" smtClean="0"/>
              <a:t>giám</a:t>
            </a:r>
            <a:r>
              <a:rPr lang="en-US" dirty="0" smtClean="0"/>
              <a:t> </a:t>
            </a:r>
            <a:r>
              <a:rPr lang="en-US" dirty="0" err="1" smtClean="0"/>
              <a:t>thống</a:t>
            </a:r>
            <a:r>
              <a:rPr lang="en-US" dirty="0" smtClean="0"/>
              <a:t> </a:t>
            </a:r>
            <a:r>
              <a:rPr lang="en-US" dirty="0" err="1" smtClean="0"/>
              <a:t>kê</a:t>
            </a:r>
            <a:r>
              <a:rPr lang="en-US" dirty="0" smtClean="0"/>
              <a:t> 2017, </a:t>
            </a:r>
            <a:r>
              <a:rPr lang="en-US" dirty="0" err="1" smtClean="0"/>
              <a:t>Nhà</a:t>
            </a:r>
            <a:r>
              <a:rPr lang="en-US" dirty="0" smtClean="0"/>
              <a:t> </a:t>
            </a:r>
            <a:r>
              <a:rPr lang="en-US" dirty="0" err="1" smtClean="0"/>
              <a:t>xuất</a:t>
            </a:r>
            <a:r>
              <a:rPr lang="en-US" dirty="0" smtClean="0"/>
              <a:t> </a:t>
            </a:r>
            <a:r>
              <a:rPr lang="en-US" dirty="0" err="1" smtClean="0"/>
              <a:t>bản</a:t>
            </a:r>
            <a:r>
              <a:rPr lang="en-US" dirty="0" smtClean="0"/>
              <a:t> </a:t>
            </a:r>
            <a:r>
              <a:rPr lang="en-US" dirty="0" err="1" smtClean="0"/>
              <a:t>thống</a:t>
            </a:r>
            <a:r>
              <a:rPr lang="en-US" dirty="0" smtClean="0"/>
              <a:t> </a:t>
            </a:r>
            <a:r>
              <a:rPr lang="en-US" dirty="0" err="1" smtClean="0"/>
              <a:t>kê</a:t>
            </a:r>
            <a:r>
              <a:rPr lang="en-US" dirty="0" smtClean="0"/>
              <a:t>, Tr.79). </a:t>
            </a:r>
            <a:r>
              <a:rPr lang="en-US" dirty="0" err="1" smtClean="0"/>
              <a:t>Giả</a:t>
            </a:r>
            <a:r>
              <a:rPr lang="en-US" dirty="0" smtClean="0"/>
              <a:t> </a:t>
            </a:r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 smtClean="0"/>
              <a:t>tỉ</a:t>
            </a:r>
            <a:r>
              <a:rPr lang="en-US" dirty="0" smtClean="0"/>
              <a:t> </a:t>
            </a:r>
            <a:r>
              <a:rPr lang="en-US" dirty="0" err="1" smtClean="0"/>
              <a:t>lệ</a:t>
            </a:r>
            <a:r>
              <a:rPr lang="en-US" dirty="0" smtClean="0"/>
              <a:t> </a:t>
            </a:r>
            <a:r>
              <a:rPr lang="en-US" dirty="0" err="1" smtClean="0"/>
              <a:t>tăng</a:t>
            </a:r>
            <a:r>
              <a:rPr lang="en-US" dirty="0" smtClean="0"/>
              <a:t> </a:t>
            </a:r>
            <a:r>
              <a:rPr lang="en-US" dirty="0" err="1" smtClean="0"/>
              <a:t>dân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hàng</a:t>
            </a:r>
            <a:r>
              <a:rPr lang="en-US" dirty="0" smtClean="0"/>
              <a:t> </a:t>
            </a:r>
            <a:r>
              <a:rPr lang="en-US" dirty="0" err="1" smtClean="0"/>
              <a:t>năm</a:t>
            </a:r>
            <a:r>
              <a:rPr lang="en-US" dirty="0" smtClean="0"/>
              <a:t>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đổi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0,81%, </a:t>
            </a:r>
            <a:r>
              <a:rPr lang="en-US" dirty="0" err="1" smtClean="0"/>
              <a:t>dự</a:t>
            </a:r>
            <a:r>
              <a:rPr lang="en-US" dirty="0" smtClean="0"/>
              <a:t> </a:t>
            </a:r>
            <a:r>
              <a:rPr lang="en-US" dirty="0" err="1" smtClean="0"/>
              <a:t>báo</a:t>
            </a:r>
            <a:r>
              <a:rPr lang="en-US" dirty="0" smtClean="0"/>
              <a:t> </a:t>
            </a:r>
            <a:r>
              <a:rPr lang="en-US" dirty="0" err="1" smtClean="0"/>
              <a:t>dân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Việt</a:t>
            </a:r>
            <a:r>
              <a:rPr lang="en-US" dirty="0" smtClean="0"/>
              <a:t> Nam </a:t>
            </a:r>
            <a:r>
              <a:rPr lang="en-US" dirty="0" err="1" smtClean="0"/>
              <a:t>năm</a:t>
            </a:r>
            <a:r>
              <a:rPr lang="en-US" dirty="0" smtClean="0"/>
              <a:t> 2035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bao</a:t>
            </a:r>
            <a:r>
              <a:rPr lang="en-US" dirty="0" smtClean="0"/>
              <a:t> </a:t>
            </a:r>
            <a:r>
              <a:rPr lang="en-US" dirty="0" err="1" smtClean="0"/>
              <a:t>nhiêu</a:t>
            </a:r>
            <a:r>
              <a:rPr lang="en-US" dirty="0" smtClean="0"/>
              <a:t> </a:t>
            </a:r>
            <a:r>
              <a:rPr lang="en-US" dirty="0" err="1" smtClean="0"/>
              <a:t>người</a:t>
            </a:r>
            <a:r>
              <a:rPr lang="en-US" dirty="0" smtClean="0"/>
              <a:t> (</a:t>
            </a:r>
            <a:r>
              <a:rPr lang="en-US" dirty="0" err="1" smtClean="0"/>
              <a:t>kết</a:t>
            </a:r>
            <a:r>
              <a:rPr lang="en-US" dirty="0" smtClean="0"/>
              <a:t> </a:t>
            </a:r>
            <a:r>
              <a:rPr lang="en-US" dirty="0" err="1" smtClean="0"/>
              <a:t>quả</a:t>
            </a:r>
            <a:r>
              <a:rPr lang="en-US" dirty="0" smtClean="0"/>
              <a:t> </a:t>
            </a:r>
            <a:r>
              <a:rPr lang="en-US" dirty="0" err="1" smtClean="0"/>
              <a:t>làm</a:t>
            </a:r>
            <a:r>
              <a:rPr lang="en-US" dirty="0" smtClean="0"/>
              <a:t> </a:t>
            </a:r>
            <a:r>
              <a:rPr lang="en-US" dirty="0" err="1" smtClean="0"/>
              <a:t>tròn</a:t>
            </a:r>
            <a:r>
              <a:rPr lang="en-US" dirty="0" smtClean="0"/>
              <a:t> </a:t>
            </a:r>
            <a:r>
              <a:rPr lang="en-US" dirty="0" err="1" smtClean="0"/>
              <a:t>đến</a:t>
            </a:r>
            <a:r>
              <a:rPr lang="en-US" dirty="0" smtClean="0"/>
              <a:t> </a:t>
            </a:r>
            <a:r>
              <a:rPr lang="en-US" dirty="0" err="1" smtClean="0"/>
              <a:t>chữ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hàng</a:t>
            </a:r>
            <a:r>
              <a:rPr lang="en-US" dirty="0" smtClean="0"/>
              <a:t> </a:t>
            </a:r>
            <a:r>
              <a:rPr lang="en-US" dirty="0" err="1" smtClean="0"/>
              <a:t>trăm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5" name="Right Arrow 4">
            <a:hlinkClick r:id="rId2" action="ppaction://hlinksldjump"/>
          </p:cNvPr>
          <p:cNvSpPr/>
          <p:nvPr/>
        </p:nvSpPr>
        <p:spPr>
          <a:xfrm>
            <a:off x="7543800" y="5715000"/>
            <a:ext cx="5334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42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tập</a:t>
            </a:r>
            <a:r>
              <a:rPr lang="en-US" dirty="0" smtClean="0"/>
              <a:t> </a:t>
            </a:r>
            <a:r>
              <a:rPr lang="en-US" dirty="0" err="1" smtClean="0"/>
              <a:t>thực</a:t>
            </a:r>
            <a:r>
              <a:rPr lang="en-US" dirty="0" smtClean="0"/>
              <a:t> </a:t>
            </a:r>
            <a:r>
              <a:rPr lang="en-US" dirty="0" err="1" smtClean="0"/>
              <a:t>hành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nuôi</a:t>
            </a:r>
            <a:r>
              <a:rPr lang="en-US" dirty="0" smtClean="0"/>
              <a:t> </a:t>
            </a:r>
            <a:r>
              <a:rPr lang="en-US" dirty="0" err="1" smtClean="0"/>
              <a:t>trồng</a:t>
            </a:r>
            <a:r>
              <a:rPr lang="en-US" dirty="0" smtClean="0"/>
              <a:t> </a:t>
            </a:r>
            <a:r>
              <a:rPr lang="en-US" dirty="0" err="1" smtClean="0"/>
              <a:t>thủy</a:t>
            </a:r>
            <a:r>
              <a:rPr lang="en-US" dirty="0" smtClean="0"/>
              <a:t> </a:t>
            </a:r>
            <a:r>
              <a:rPr lang="en-US" dirty="0" err="1" smtClean="0"/>
              <a:t>sản</a:t>
            </a:r>
            <a:r>
              <a:rPr lang="en-US" dirty="0" smtClean="0"/>
              <a:t>, </a:t>
            </a:r>
            <a:r>
              <a:rPr lang="en-US" dirty="0" err="1" smtClean="0"/>
              <a:t>độ</a:t>
            </a:r>
            <a:r>
              <a:rPr lang="en-US" dirty="0" smtClean="0"/>
              <a:t> pH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môi</a:t>
            </a:r>
            <a:r>
              <a:rPr lang="en-US" dirty="0" smtClean="0"/>
              <a:t> </a:t>
            </a:r>
            <a:r>
              <a:rPr lang="en-US" dirty="0" err="1" smtClean="0"/>
              <a:t>trường</a:t>
            </a:r>
            <a:r>
              <a:rPr lang="en-US" dirty="0" smtClean="0"/>
              <a:t> </a:t>
            </a:r>
            <a:r>
              <a:rPr lang="en-US" dirty="0" err="1" smtClean="0"/>
              <a:t>sẽ</a:t>
            </a:r>
            <a:r>
              <a:rPr lang="en-US" dirty="0" smtClean="0"/>
              <a:t> </a:t>
            </a:r>
            <a:r>
              <a:rPr lang="en-US" dirty="0" err="1" smtClean="0"/>
              <a:t>ảnh</a:t>
            </a:r>
            <a:r>
              <a:rPr lang="en-US" dirty="0" smtClean="0"/>
              <a:t> </a:t>
            </a:r>
            <a:r>
              <a:rPr lang="en-US" dirty="0" err="1" smtClean="0"/>
              <a:t>hưởng</a:t>
            </a:r>
            <a:r>
              <a:rPr lang="en-US" dirty="0" smtClean="0"/>
              <a:t> </a:t>
            </a:r>
            <a:r>
              <a:rPr lang="en-US" dirty="0" err="1" smtClean="0"/>
              <a:t>đến</a:t>
            </a:r>
            <a:r>
              <a:rPr lang="en-US" dirty="0" smtClean="0"/>
              <a:t> </a:t>
            </a:r>
            <a:r>
              <a:rPr lang="en-US" dirty="0" err="1" smtClean="0"/>
              <a:t>sức</a:t>
            </a:r>
            <a:r>
              <a:rPr lang="en-US" dirty="0" smtClean="0"/>
              <a:t> </a:t>
            </a:r>
            <a:r>
              <a:rPr lang="en-US" dirty="0" err="1" smtClean="0"/>
              <a:t>khỏe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sự</a:t>
            </a:r>
            <a:r>
              <a:rPr lang="en-US" dirty="0" smtClean="0"/>
              <a:t> </a:t>
            </a:r>
            <a:r>
              <a:rPr lang="en-US" dirty="0" err="1" smtClean="0"/>
              <a:t>phát</a:t>
            </a:r>
            <a:r>
              <a:rPr lang="en-US" dirty="0" smtClean="0"/>
              <a:t> </a:t>
            </a:r>
            <a:r>
              <a:rPr lang="en-US" dirty="0" err="1" smtClean="0"/>
              <a:t>triển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thủy</a:t>
            </a:r>
            <a:r>
              <a:rPr lang="en-US" dirty="0" smtClean="0"/>
              <a:t> </a:t>
            </a:r>
            <a:r>
              <a:rPr lang="en-US" dirty="0" err="1" smtClean="0"/>
              <a:t>sản</a:t>
            </a:r>
            <a:r>
              <a:rPr lang="en-US" dirty="0" smtClean="0"/>
              <a:t>. </a:t>
            </a:r>
            <a:r>
              <a:rPr lang="en-US" dirty="0" err="1" smtClean="0"/>
              <a:t>Độ</a:t>
            </a:r>
            <a:r>
              <a:rPr lang="en-US" dirty="0" smtClean="0"/>
              <a:t> pH </a:t>
            </a:r>
            <a:r>
              <a:rPr lang="en-US" dirty="0" err="1" smtClean="0"/>
              <a:t>thích</a:t>
            </a:r>
            <a:r>
              <a:rPr lang="en-US" dirty="0" smtClean="0"/>
              <a:t> </a:t>
            </a:r>
            <a:r>
              <a:rPr lang="en-US" dirty="0" err="1" smtClean="0"/>
              <a:t>hợp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nước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đầm</a:t>
            </a:r>
            <a:r>
              <a:rPr lang="en-US" dirty="0" smtClean="0"/>
              <a:t> </a:t>
            </a:r>
            <a:r>
              <a:rPr lang="en-US" dirty="0" err="1" smtClean="0"/>
              <a:t>nuôi</a:t>
            </a:r>
            <a:r>
              <a:rPr lang="en-US" dirty="0" smtClean="0"/>
              <a:t> </a:t>
            </a:r>
            <a:r>
              <a:rPr lang="en-US" dirty="0" err="1" smtClean="0"/>
              <a:t>tôm</a:t>
            </a:r>
            <a:r>
              <a:rPr lang="en-US" dirty="0" smtClean="0"/>
              <a:t> </a:t>
            </a:r>
            <a:r>
              <a:rPr lang="en-US" dirty="0" err="1" smtClean="0"/>
              <a:t>sú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7,2 </a:t>
            </a:r>
            <a:r>
              <a:rPr lang="en-US" dirty="0" err="1" smtClean="0"/>
              <a:t>đến</a:t>
            </a:r>
            <a:r>
              <a:rPr lang="en-US" dirty="0" smtClean="0"/>
              <a:t> 8,8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tốt</a:t>
            </a:r>
            <a:r>
              <a:rPr lang="en-US" dirty="0" smtClean="0"/>
              <a:t> </a:t>
            </a:r>
            <a:r>
              <a:rPr lang="en-US" dirty="0" err="1" smtClean="0"/>
              <a:t>nhất</a:t>
            </a:r>
            <a:r>
              <a:rPr lang="en-US" dirty="0" smtClean="0"/>
              <a:t> </a:t>
            </a:r>
            <a:r>
              <a:rPr lang="en-US" dirty="0" err="1" smtClean="0"/>
              <a:t>khoảng</a:t>
            </a:r>
            <a:r>
              <a:rPr lang="en-US" dirty="0" smtClean="0"/>
              <a:t> </a:t>
            </a:r>
            <a:r>
              <a:rPr lang="en-US" dirty="0" err="1" smtClean="0"/>
              <a:t>từ</a:t>
            </a:r>
            <a:r>
              <a:rPr lang="en-US" dirty="0" smtClean="0"/>
              <a:t> 7,8 </a:t>
            </a:r>
            <a:r>
              <a:rPr lang="en-US" dirty="0" err="1" smtClean="0"/>
              <a:t>đến</a:t>
            </a:r>
            <a:r>
              <a:rPr lang="en-US" dirty="0" smtClean="0"/>
              <a:t> 8,5. </a:t>
            </a:r>
            <a:r>
              <a:rPr lang="en-US" dirty="0" err="1" smtClean="0"/>
              <a:t>Phân</a:t>
            </a:r>
            <a:r>
              <a:rPr lang="en-US" dirty="0" smtClean="0"/>
              <a:t> </a:t>
            </a:r>
            <a:r>
              <a:rPr lang="en-US" dirty="0" err="1" smtClean="0"/>
              <a:t>tích</a:t>
            </a:r>
            <a:r>
              <a:rPr lang="en-US" dirty="0" smtClean="0"/>
              <a:t> </a:t>
            </a:r>
            <a:r>
              <a:rPr lang="en-US" dirty="0" err="1" smtClean="0"/>
              <a:t>nồng</a:t>
            </a:r>
            <a:r>
              <a:rPr lang="en-US" dirty="0" smtClean="0"/>
              <a:t> </a:t>
            </a:r>
            <a:r>
              <a:rPr lang="en-US" dirty="0" err="1" smtClean="0"/>
              <a:t>độ</a:t>
            </a:r>
            <a:r>
              <a:rPr lang="en-US" dirty="0" smtClean="0"/>
              <a:t> [H</a:t>
            </a:r>
            <a:r>
              <a:rPr lang="en-US" baseline="30000" dirty="0" smtClean="0"/>
              <a:t>+</a:t>
            </a:r>
            <a:r>
              <a:rPr lang="en-US" dirty="0" smtClean="0"/>
              <a:t>] (</a:t>
            </a:r>
            <a:r>
              <a:rPr lang="en-US" dirty="0" err="1" smtClean="0"/>
              <a:t>mol</a:t>
            </a:r>
            <a:r>
              <a:rPr lang="en-US" dirty="0" smtClean="0"/>
              <a:t>/l)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đầm</a:t>
            </a:r>
            <a:r>
              <a:rPr lang="en-US" dirty="0" smtClean="0"/>
              <a:t> </a:t>
            </a:r>
            <a:r>
              <a:rPr lang="en-US" dirty="0" err="1" smtClean="0"/>
              <a:t>nuôi</a:t>
            </a:r>
            <a:r>
              <a:rPr lang="en-US" dirty="0" smtClean="0"/>
              <a:t> </a:t>
            </a:r>
            <a:r>
              <a:rPr lang="en-US" dirty="0" err="1" smtClean="0"/>
              <a:t>sú</a:t>
            </a:r>
            <a:r>
              <a:rPr lang="en-US" dirty="0" smtClean="0"/>
              <a:t>, ta </a:t>
            </a:r>
            <a:r>
              <a:rPr lang="en-US" dirty="0" err="1" smtClean="0"/>
              <a:t>thu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/>
              <a:t>[H</a:t>
            </a:r>
            <a:r>
              <a:rPr lang="en-US" baseline="30000" dirty="0"/>
              <a:t>+</a:t>
            </a:r>
            <a:r>
              <a:rPr lang="en-US" dirty="0"/>
              <a:t>] </a:t>
            </a:r>
            <a:r>
              <a:rPr lang="en-US" dirty="0" smtClean="0"/>
              <a:t>=8.10</a:t>
            </a:r>
            <a:r>
              <a:rPr lang="en-US" baseline="30000" dirty="0" smtClean="0"/>
              <a:t>-8</a:t>
            </a:r>
            <a:r>
              <a:rPr lang="en-US" dirty="0" smtClean="0"/>
              <a:t> (</a:t>
            </a:r>
            <a:r>
              <a:rPr lang="en-US" dirty="0" err="1" smtClean="0"/>
              <a:t>Nguồn</a:t>
            </a:r>
            <a:r>
              <a:rPr lang="en-US" dirty="0" smtClean="0"/>
              <a:t> </a:t>
            </a:r>
            <a:r>
              <a:rPr lang="en-US" i="1" dirty="0" smtClean="0">
                <a:hlinkClick r:id="rId2"/>
              </a:rPr>
              <a:t>https://nongnghiep.farmvina.com</a:t>
            </a:r>
            <a:r>
              <a:rPr lang="en-US" dirty="0" smtClean="0"/>
              <a:t>). </a:t>
            </a:r>
            <a:r>
              <a:rPr lang="en-US" dirty="0" err="1" smtClean="0"/>
              <a:t>Hỏi</a:t>
            </a:r>
            <a:r>
              <a:rPr lang="en-US" dirty="0" smtClean="0"/>
              <a:t> </a:t>
            </a:r>
            <a:r>
              <a:rPr lang="en-US" dirty="0" err="1" smtClean="0"/>
              <a:t>độ</a:t>
            </a:r>
            <a:r>
              <a:rPr lang="en-US" dirty="0" smtClean="0"/>
              <a:t> pH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đầm</a:t>
            </a:r>
            <a:r>
              <a:rPr lang="en-US" dirty="0" smtClean="0"/>
              <a:t> </a:t>
            </a:r>
            <a:r>
              <a:rPr lang="en-US" dirty="0" err="1" smtClean="0"/>
              <a:t>đó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thích</a:t>
            </a:r>
            <a:r>
              <a:rPr lang="en-US" dirty="0" smtClean="0"/>
              <a:t> </a:t>
            </a:r>
            <a:r>
              <a:rPr lang="en-US" dirty="0" err="1" smtClean="0"/>
              <a:t>hợp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tôm</a:t>
            </a:r>
            <a:r>
              <a:rPr lang="en-US" dirty="0" smtClean="0"/>
              <a:t> </a:t>
            </a:r>
            <a:r>
              <a:rPr lang="en-US" dirty="0" err="1" smtClean="0"/>
              <a:t>sú</a:t>
            </a:r>
            <a:r>
              <a:rPr lang="en-US" dirty="0" smtClean="0"/>
              <a:t> </a:t>
            </a:r>
            <a:r>
              <a:rPr lang="en-US" dirty="0" err="1" smtClean="0"/>
              <a:t>phát</a:t>
            </a:r>
            <a:r>
              <a:rPr lang="en-US" dirty="0" smtClean="0"/>
              <a:t> </a:t>
            </a:r>
            <a:r>
              <a:rPr lang="en-US" dirty="0" err="1" smtClean="0"/>
              <a:t>triển</a:t>
            </a:r>
            <a:r>
              <a:rPr lang="en-US" dirty="0" smtClean="0"/>
              <a:t> </a:t>
            </a:r>
            <a:r>
              <a:rPr lang="en-US" dirty="0" err="1" smtClean="0"/>
              <a:t>không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  <p:sp>
        <p:nvSpPr>
          <p:cNvPr id="6" name="Right Arrow 5">
            <a:hlinkClick r:id="rId3" action="ppaction://hlinksldjump"/>
          </p:cNvPr>
          <p:cNvSpPr/>
          <p:nvPr/>
        </p:nvSpPr>
        <p:spPr>
          <a:xfrm>
            <a:off x="7086600" y="5715000"/>
            <a:ext cx="7620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65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MÔ HÌNH TĂNG TRƯỞNG HOẶC SUY THOÁI CẤP MŨ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Nhiều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 </a:t>
            </a:r>
            <a:r>
              <a:rPr lang="en-US" dirty="0" err="1" smtClean="0"/>
              <a:t>tượng</a:t>
            </a:r>
            <a:r>
              <a:rPr lang="en-US" dirty="0" smtClean="0"/>
              <a:t> </a:t>
            </a:r>
            <a:r>
              <a:rPr lang="en-US" dirty="0" err="1" smtClean="0"/>
              <a:t>tự</a:t>
            </a:r>
            <a:r>
              <a:rPr lang="en-US" dirty="0" smtClean="0"/>
              <a:t> </a:t>
            </a:r>
            <a:r>
              <a:rPr lang="en-US" dirty="0" err="1" smtClean="0"/>
              <a:t>nhiên</a:t>
            </a:r>
            <a:r>
              <a:rPr lang="en-US" dirty="0" smtClean="0"/>
              <a:t> </a:t>
            </a:r>
            <a:r>
              <a:rPr lang="en-US" dirty="0" err="1" smtClean="0"/>
              <a:t>tuân</a:t>
            </a:r>
            <a:r>
              <a:rPr lang="en-US" dirty="0" smtClean="0"/>
              <a:t> </a:t>
            </a:r>
            <a:r>
              <a:rPr lang="en-US" dirty="0" err="1" smtClean="0"/>
              <a:t>theo</a:t>
            </a:r>
            <a:r>
              <a:rPr lang="en-US" dirty="0" smtClean="0"/>
              <a:t> </a:t>
            </a:r>
            <a:r>
              <a:rPr lang="en-US" dirty="0" err="1" smtClean="0"/>
              <a:t>quy</a:t>
            </a:r>
            <a:r>
              <a:rPr lang="en-US" dirty="0" smtClean="0"/>
              <a:t> </a:t>
            </a:r>
            <a:r>
              <a:rPr lang="en-US" dirty="0" err="1" smtClean="0"/>
              <a:t>luật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đại</a:t>
            </a:r>
            <a:r>
              <a:rPr lang="en-US" dirty="0" smtClean="0"/>
              <a:t> </a:t>
            </a:r>
            <a:r>
              <a:rPr lang="en-US" dirty="0" err="1" smtClean="0"/>
              <a:t>lượng</a:t>
            </a:r>
            <a:r>
              <a:rPr lang="en-US" dirty="0" smtClean="0"/>
              <a:t> A </a:t>
            </a:r>
            <a:r>
              <a:rPr lang="en-US" dirty="0" err="1" smtClean="0"/>
              <a:t>biến</a:t>
            </a:r>
            <a:r>
              <a:rPr lang="en-US" dirty="0" smtClean="0"/>
              <a:t> </a:t>
            </a:r>
            <a:r>
              <a:rPr lang="en-US" dirty="0" err="1" smtClean="0"/>
              <a:t>thiên</a:t>
            </a:r>
            <a:r>
              <a:rPr lang="en-US" dirty="0" smtClean="0"/>
              <a:t> </a:t>
            </a:r>
            <a:r>
              <a:rPr lang="en-US" dirty="0" err="1" smtClean="0"/>
              <a:t>theo</a:t>
            </a:r>
            <a:r>
              <a:rPr lang="en-US" dirty="0" smtClean="0"/>
              <a:t> </a:t>
            </a:r>
            <a:r>
              <a:rPr lang="en-US" dirty="0" err="1" smtClean="0"/>
              <a:t>thời</a:t>
            </a:r>
            <a:r>
              <a:rPr lang="en-US" dirty="0" smtClean="0"/>
              <a:t> </a:t>
            </a:r>
            <a:r>
              <a:rPr lang="en-US" dirty="0" err="1" smtClean="0"/>
              <a:t>gian</a:t>
            </a:r>
            <a:r>
              <a:rPr lang="en-US" dirty="0" smtClean="0"/>
              <a:t> t </a:t>
            </a:r>
            <a:r>
              <a:rPr lang="en-US" dirty="0" err="1" smtClean="0"/>
              <a:t>theo</a:t>
            </a:r>
            <a:r>
              <a:rPr lang="en-US" dirty="0" smtClean="0"/>
              <a:t> </a:t>
            </a:r>
            <a:r>
              <a:rPr lang="en-US" dirty="0" err="1" smtClean="0"/>
              <a:t>hàm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mũ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đó</a:t>
            </a:r>
            <a:r>
              <a:rPr lang="en-US" dirty="0" smtClean="0"/>
              <a:t> A</a:t>
            </a:r>
            <a:r>
              <a:rPr lang="en-US" baseline="-25000" dirty="0" smtClean="0"/>
              <a:t>0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lượng</a:t>
            </a:r>
            <a:r>
              <a:rPr lang="en-US" dirty="0" smtClean="0"/>
              <a:t> ban </a:t>
            </a:r>
            <a:r>
              <a:rPr lang="en-US" dirty="0" err="1" smtClean="0"/>
              <a:t>đầu</a:t>
            </a:r>
            <a:r>
              <a:rPr lang="en-US" dirty="0" smtClean="0"/>
              <a:t> </a:t>
            </a:r>
            <a:r>
              <a:rPr lang="en-US" dirty="0" err="1" smtClean="0"/>
              <a:t>ứng</a:t>
            </a:r>
            <a:r>
              <a:rPr lang="en-US" dirty="0" smtClean="0"/>
              <a:t> </a:t>
            </a:r>
            <a:r>
              <a:rPr lang="en-US" dirty="0" err="1" smtClean="0"/>
              <a:t>với</a:t>
            </a:r>
            <a:r>
              <a:rPr lang="en-US" dirty="0" smtClean="0"/>
              <a:t> t=0 </a:t>
            </a:r>
            <a:r>
              <a:rPr lang="en-US" dirty="0" err="1" smtClean="0"/>
              <a:t>và</a:t>
            </a:r>
            <a:r>
              <a:rPr lang="en-US" dirty="0" smtClean="0"/>
              <a:t> k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hằng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.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đó</a:t>
            </a:r>
            <a:r>
              <a:rPr lang="en-US" dirty="0" smtClean="0"/>
              <a:t> </a:t>
            </a:r>
            <a:r>
              <a:rPr lang="en-US" dirty="0" err="1" smtClean="0"/>
              <a:t>đại</a:t>
            </a:r>
            <a:r>
              <a:rPr lang="en-US" dirty="0" smtClean="0"/>
              <a:t> </a:t>
            </a:r>
            <a:r>
              <a:rPr lang="en-US" dirty="0" err="1" smtClean="0"/>
              <a:t>lượng</a:t>
            </a:r>
            <a:r>
              <a:rPr lang="en-US" dirty="0" smtClean="0"/>
              <a:t> A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gọi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tuân</a:t>
            </a:r>
            <a:r>
              <a:rPr lang="en-US" dirty="0" smtClean="0"/>
              <a:t> </a:t>
            </a:r>
            <a:r>
              <a:rPr lang="en-US" dirty="0" err="1" smtClean="0"/>
              <a:t>theo</a:t>
            </a:r>
            <a:r>
              <a:rPr lang="en-US" dirty="0" smtClean="0"/>
              <a:t> </a:t>
            </a:r>
            <a:r>
              <a:rPr lang="en-US" dirty="0" err="1" smtClean="0"/>
              <a:t>luật</a:t>
            </a:r>
            <a:r>
              <a:rPr lang="en-US" dirty="0" smtClean="0"/>
              <a:t> </a:t>
            </a:r>
            <a:r>
              <a:rPr lang="en-US" dirty="0" err="1" smtClean="0"/>
              <a:t>hàm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mũ</a:t>
            </a:r>
            <a:r>
              <a:rPr lang="en-US" dirty="0" smtClean="0"/>
              <a:t> (</a:t>
            </a:r>
            <a:r>
              <a:rPr lang="en-US" dirty="0" err="1" smtClean="0"/>
              <a:t>tăng</a:t>
            </a:r>
            <a:r>
              <a:rPr lang="en-US" dirty="0" smtClean="0"/>
              <a:t> </a:t>
            </a:r>
            <a:r>
              <a:rPr lang="en-US" dirty="0" err="1" smtClean="0"/>
              <a:t>trưởng</a:t>
            </a:r>
            <a:r>
              <a:rPr lang="en-US" dirty="0" smtClean="0"/>
              <a:t> </a:t>
            </a:r>
            <a:r>
              <a:rPr lang="en-US" dirty="0" err="1" smtClean="0"/>
              <a:t>nếu</a:t>
            </a:r>
            <a:r>
              <a:rPr lang="en-US" dirty="0" smtClean="0"/>
              <a:t> k&gt;0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suy</a:t>
            </a:r>
            <a:r>
              <a:rPr lang="en-US" dirty="0" smtClean="0"/>
              <a:t> </a:t>
            </a:r>
            <a:r>
              <a:rPr lang="en-US" dirty="0" err="1" smtClean="0"/>
              <a:t>thoái</a:t>
            </a:r>
            <a:r>
              <a:rPr lang="en-US" dirty="0" smtClean="0"/>
              <a:t> </a:t>
            </a:r>
            <a:r>
              <a:rPr lang="en-US" dirty="0" err="1" smtClean="0"/>
              <a:t>nếu</a:t>
            </a:r>
            <a:r>
              <a:rPr lang="en-US" dirty="0" smtClean="0"/>
              <a:t> k&lt;0).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7482602"/>
              </p:ext>
            </p:extLst>
          </p:nvPr>
        </p:nvGraphicFramePr>
        <p:xfrm>
          <a:off x="3619500" y="3124200"/>
          <a:ext cx="19050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99" name="Equation" r:id="rId3" imgW="1904760" imgH="355320" progId="Equation.DSMT4">
                  <p:embed/>
                </p:oleObj>
              </mc:Choice>
              <mc:Fallback>
                <p:oleObj name="Equation" r:id="rId3" imgW="190476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19500" y="3124200"/>
                        <a:ext cx="1905000" cy="482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tập</a:t>
            </a:r>
            <a:r>
              <a:rPr lang="en-US" dirty="0" smtClean="0"/>
              <a:t> </a:t>
            </a:r>
            <a:r>
              <a:rPr lang="en-US" dirty="0" err="1" smtClean="0"/>
              <a:t>thực</a:t>
            </a:r>
            <a:r>
              <a:rPr lang="en-US" dirty="0" smtClean="0"/>
              <a:t> </a:t>
            </a:r>
            <a:r>
              <a:rPr lang="en-US" dirty="0" err="1" smtClean="0"/>
              <a:t>hành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nhà</a:t>
            </a:r>
            <a:r>
              <a:rPr lang="en-US" dirty="0" smtClean="0"/>
              <a:t> </a:t>
            </a:r>
            <a:r>
              <a:rPr lang="en-US" dirty="0" err="1" smtClean="0"/>
              <a:t>khoa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xác</a:t>
            </a:r>
            <a:r>
              <a:rPr lang="en-US" dirty="0" smtClean="0"/>
              <a:t> </a:t>
            </a:r>
            <a:r>
              <a:rPr lang="en-US" dirty="0" err="1" smtClean="0"/>
              <a:t>định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chu</a:t>
            </a:r>
            <a:r>
              <a:rPr lang="en-US" dirty="0" smtClean="0"/>
              <a:t> </a:t>
            </a:r>
            <a:r>
              <a:rPr lang="en-US" dirty="0" err="1" smtClean="0"/>
              <a:t>kì</a:t>
            </a:r>
            <a:r>
              <a:rPr lang="en-US" dirty="0" smtClean="0"/>
              <a:t> </a:t>
            </a:r>
            <a:r>
              <a:rPr lang="en-US" dirty="0" err="1" smtClean="0"/>
              <a:t>bán</a:t>
            </a:r>
            <a:r>
              <a:rPr lang="en-US" dirty="0" smtClean="0"/>
              <a:t> </a:t>
            </a:r>
            <a:r>
              <a:rPr lang="en-US" dirty="0" err="1" smtClean="0"/>
              <a:t>rã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baseline="30000" dirty="0" smtClean="0"/>
              <a:t>14 </a:t>
            </a:r>
            <a:r>
              <a:rPr lang="en-US" baseline="-25000" dirty="0" smtClean="0"/>
              <a:t>6</a:t>
            </a:r>
            <a:r>
              <a:rPr lang="en-US" dirty="0" smtClean="0"/>
              <a:t>C </a:t>
            </a:r>
            <a:r>
              <a:rPr lang="en-US" dirty="0" err="1" smtClean="0"/>
              <a:t>là</a:t>
            </a:r>
            <a:r>
              <a:rPr lang="en-US" dirty="0" smtClean="0"/>
              <a:t> 5730 </a:t>
            </a:r>
            <a:r>
              <a:rPr lang="en-US" dirty="0" err="1" smtClean="0"/>
              <a:t>năm</a:t>
            </a:r>
            <a:r>
              <a:rPr lang="en-US" dirty="0" smtClean="0"/>
              <a:t>, </a:t>
            </a:r>
            <a:r>
              <a:rPr lang="en-US" dirty="0" err="1" smtClean="0"/>
              <a:t>tức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5730 </a:t>
            </a:r>
            <a:r>
              <a:rPr lang="en-US" dirty="0" err="1" smtClean="0"/>
              <a:t>năm</a:t>
            </a:r>
            <a:r>
              <a:rPr lang="en-US" dirty="0" smtClean="0"/>
              <a:t> </a:t>
            </a:r>
            <a:r>
              <a:rPr lang="en-US" dirty="0" err="1" smtClean="0"/>
              <a:t>thì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nguyên</a:t>
            </a:r>
            <a:r>
              <a:rPr lang="en-US" dirty="0" smtClean="0"/>
              <a:t> </a:t>
            </a:r>
            <a:r>
              <a:rPr lang="en-US" dirty="0" err="1" smtClean="0"/>
              <a:t>tử</a:t>
            </a:r>
            <a:r>
              <a:rPr lang="en-US" dirty="0" smtClean="0"/>
              <a:t> </a:t>
            </a:r>
            <a:r>
              <a:rPr lang="en-US" baseline="30000" dirty="0"/>
              <a:t>14 </a:t>
            </a:r>
            <a:r>
              <a:rPr lang="en-US" baseline="-25000" dirty="0"/>
              <a:t>6</a:t>
            </a:r>
            <a:r>
              <a:rPr lang="en-US" dirty="0"/>
              <a:t>C </a:t>
            </a:r>
            <a:r>
              <a:rPr lang="en-US" dirty="0" err="1" smtClean="0"/>
              <a:t>giảm</a:t>
            </a:r>
            <a:r>
              <a:rPr lang="en-US" dirty="0" smtClean="0"/>
              <a:t> </a:t>
            </a:r>
            <a:r>
              <a:rPr lang="en-US" dirty="0" err="1" smtClean="0"/>
              <a:t>đi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nửa</a:t>
            </a:r>
            <a:r>
              <a:rPr lang="en-US" dirty="0" smtClean="0"/>
              <a:t>.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cây</a:t>
            </a:r>
            <a:r>
              <a:rPr lang="en-US" dirty="0" smtClean="0"/>
              <a:t> </a:t>
            </a:r>
            <a:r>
              <a:rPr lang="en-US" dirty="0" err="1" smtClean="0"/>
              <a:t>còn</a:t>
            </a:r>
            <a:r>
              <a:rPr lang="en-US" dirty="0" smtClean="0"/>
              <a:t> </a:t>
            </a:r>
            <a:r>
              <a:rPr lang="en-US" dirty="0" err="1" smtClean="0"/>
              <a:t>sống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lượng</a:t>
            </a:r>
            <a:r>
              <a:rPr lang="en-US" dirty="0" smtClean="0"/>
              <a:t> </a:t>
            </a:r>
            <a:r>
              <a:rPr lang="en-US" baseline="30000" dirty="0"/>
              <a:t>14 </a:t>
            </a:r>
            <a:r>
              <a:rPr lang="en-US" baseline="-25000" dirty="0"/>
              <a:t>6</a:t>
            </a:r>
            <a:r>
              <a:rPr lang="en-US" dirty="0"/>
              <a:t>C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cây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duy</a:t>
            </a:r>
            <a:r>
              <a:rPr lang="en-US" dirty="0" smtClean="0"/>
              <a:t> </a:t>
            </a:r>
            <a:r>
              <a:rPr lang="en-US" dirty="0" err="1" smtClean="0"/>
              <a:t>trì</a:t>
            </a:r>
            <a:r>
              <a:rPr lang="en-US" dirty="0" smtClean="0"/>
              <a:t>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đổi</a:t>
            </a:r>
            <a:r>
              <a:rPr lang="en-US" dirty="0" smtClean="0"/>
              <a:t>. </a:t>
            </a:r>
            <a:r>
              <a:rPr lang="en-US" dirty="0" err="1" smtClean="0"/>
              <a:t>Nhưng</a:t>
            </a:r>
            <a:r>
              <a:rPr lang="en-US" dirty="0" smtClean="0"/>
              <a:t> </a:t>
            </a:r>
            <a:r>
              <a:rPr lang="en-US" dirty="0" err="1" smtClean="0"/>
              <a:t>nếu</a:t>
            </a:r>
            <a:r>
              <a:rPr lang="en-US" dirty="0" smtClean="0"/>
              <a:t> </a:t>
            </a:r>
            <a:r>
              <a:rPr lang="en-US" dirty="0" err="1" smtClean="0"/>
              <a:t>cây</a:t>
            </a:r>
            <a:r>
              <a:rPr lang="en-US" dirty="0" smtClean="0"/>
              <a:t> </a:t>
            </a:r>
            <a:r>
              <a:rPr lang="en-US" dirty="0" err="1" smtClean="0"/>
              <a:t>chết</a:t>
            </a:r>
            <a:r>
              <a:rPr lang="en-US" dirty="0" smtClean="0"/>
              <a:t> </a:t>
            </a:r>
            <a:r>
              <a:rPr lang="en-US" dirty="0" err="1" smtClean="0"/>
              <a:t>thì</a:t>
            </a:r>
            <a:r>
              <a:rPr lang="en-US" dirty="0" smtClean="0"/>
              <a:t> </a:t>
            </a:r>
            <a:r>
              <a:rPr lang="en-US" dirty="0" err="1" smtClean="0"/>
              <a:t>lượng</a:t>
            </a:r>
            <a:r>
              <a:rPr lang="en-US" dirty="0" smtClean="0"/>
              <a:t> </a:t>
            </a:r>
            <a:r>
              <a:rPr lang="en-US" baseline="30000" dirty="0"/>
              <a:t>14 </a:t>
            </a:r>
            <a:r>
              <a:rPr lang="en-US" baseline="-25000" dirty="0"/>
              <a:t>6</a:t>
            </a:r>
            <a:r>
              <a:rPr lang="en-US" dirty="0"/>
              <a:t>C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cây</a:t>
            </a:r>
            <a:r>
              <a:rPr lang="en-US" dirty="0" smtClean="0"/>
              <a:t> </a:t>
            </a:r>
            <a:r>
              <a:rPr lang="en-US" dirty="0" err="1" smtClean="0"/>
              <a:t>phân</a:t>
            </a:r>
            <a:r>
              <a:rPr lang="en-US" dirty="0" smtClean="0"/>
              <a:t> </a:t>
            </a:r>
            <a:r>
              <a:rPr lang="en-US" dirty="0" err="1" smtClean="0"/>
              <a:t>rã</a:t>
            </a:r>
            <a:r>
              <a:rPr lang="en-US" dirty="0" smtClean="0"/>
              <a:t> </a:t>
            </a:r>
            <a:r>
              <a:rPr lang="en-US" dirty="0" err="1" smtClean="0"/>
              <a:t>theo</a:t>
            </a:r>
            <a:r>
              <a:rPr lang="en-US" dirty="0" smtClean="0"/>
              <a:t> </a:t>
            </a:r>
            <a:r>
              <a:rPr lang="en-US" dirty="0" err="1" smtClean="0"/>
              <a:t>chu</a:t>
            </a:r>
            <a:r>
              <a:rPr lang="en-US" dirty="0" smtClean="0"/>
              <a:t> </a:t>
            </a:r>
            <a:r>
              <a:rPr lang="en-US" dirty="0" err="1" smtClean="0"/>
              <a:t>kì</a:t>
            </a:r>
            <a:r>
              <a:rPr lang="en-US" dirty="0" smtClean="0"/>
              <a:t> </a:t>
            </a:r>
            <a:r>
              <a:rPr lang="en-US" dirty="0" err="1" smtClean="0"/>
              <a:t>bán</a:t>
            </a:r>
            <a:r>
              <a:rPr lang="en-US" dirty="0" smtClean="0"/>
              <a:t> </a:t>
            </a:r>
            <a:r>
              <a:rPr lang="en-US" dirty="0" err="1" smtClean="0"/>
              <a:t>rã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nó</a:t>
            </a:r>
            <a:r>
              <a:rPr lang="en-US" dirty="0" smtClean="0"/>
              <a:t>.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nhà</a:t>
            </a:r>
            <a:r>
              <a:rPr lang="en-US" dirty="0" smtClean="0"/>
              <a:t> </a:t>
            </a:r>
            <a:r>
              <a:rPr lang="en-US" dirty="0" err="1" smtClean="0"/>
              <a:t>khảo</a:t>
            </a:r>
            <a:r>
              <a:rPr lang="en-US" dirty="0" smtClean="0"/>
              <a:t> </a:t>
            </a:r>
            <a:r>
              <a:rPr lang="en-US" dirty="0" err="1" smtClean="0"/>
              <a:t>cổ</a:t>
            </a:r>
            <a:r>
              <a:rPr lang="en-US" dirty="0" smtClean="0"/>
              <a:t> </a:t>
            </a:r>
            <a:r>
              <a:rPr lang="en-US" dirty="0" err="1" smtClean="0"/>
              <a:t>đã</a:t>
            </a:r>
            <a:r>
              <a:rPr lang="en-US" dirty="0" smtClean="0"/>
              <a:t> </a:t>
            </a:r>
            <a:r>
              <a:rPr lang="en-US" dirty="0" err="1" smtClean="0"/>
              <a:t>tìm</a:t>
            </a:r>
            <a:r>
              <a:rPr lang="en-US" dirty="0" smtClean="0"/>
              <a:t> </a:t>
            </a:r>
            <a:r>
              <a:rPr lang="en-US" dirty="0" err="1" smtClean="0"/>
              <a:t>thấy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mẫu</a:t>
            </a:r>
            <a:r>
              <a:rPr lang="en-US" dirty="0" smtClean="0"/>
              <a:t> </a:t>
            </a:r>
            <a:r>
              <a:rPr lang="en-US" dirty="0" err="1" smtClean="0"/>
              <a:t>gỗ</a:t>
            </a:r>
            <a:r>
              <a:rPr lang="en-US" dirty="0" smtClean="0"/>
              <a:t> </a:t>
            </a:r>
            <a:r>
              <a:rPr lang="en-US" dirty="0" err="1" smtClean="0"/>
              <a:t>cổ</a:t>
            </a:r>
            <a:r>
              <a:rPr lang="en-US" dirty="0" smtClean="0"/>
              <a:t>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xác</a:t>
            </a:r>
            <a:r>
              <a:rPr lang="en-US" dirty="0" smtClean="0"/>
              <a:t> </a:t>
            </a:r>
            <a:r>
              <a:rPr lang="en-US" dirty="0" err="1" smtClean="0"/>
              <a:t>định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chết</a:t>
            </a:r>
            <a:r>
              <a:rPr lang="en-US" dirty="0" smtClean="0"/>
              <a:t> </a:t>
            </a:r>
            <a:r>
              <a:rPr lang="en-US" dirty="0" err="1" smtClean="0"/>
              <a:t>cách</a:t>
            </a:r>
            <a:r>
              <a:rPr lang="en-US" dirty="0" smtClean="0"/>
              <a:t> </a:t>
            </a:r>
            <a:r>
              <a:rPr lang="en-US" dirty="0" err="1" smtClean="0"/>
              <a:t>đây</a:t>
            </a:r>
            <a:r>
              <a:rPr lang="en-US" dirty="0" smtClean="0"/>
              <a:t>  2000 </a:t>
            </a:r>
            <a:r>
              <a:rPr lang="en-US" dirty="0" err="1" smtClean="0"/>
              <a:t>năm</a:t>
            </a:r>
            <a:r>
              <a:rPr lang="en-US" dirty="0" smtClean="0"/>
              <a:t>. </a:t>
            </a:r>
            <a:r>
              <a:rPr lang="en-US" dirty="0" err="1" smtClean="0"/>
              <a:t>Tính</a:t>
            </a:r>
            <a:r>
              <a:rPr lang="en-US" dirty="0" smtClean="0"/>
              <a:t> </a:t>
            </a:r>
            <a:r>
              <a:rPr lang="en-US" dirty="0" err="1" smtClean="0"/>
              <a:t>tỉ</a:t>
            </a:r>
            <a:r>
              <a:rPr lang="en-US" dirty="0" smtClean="0"/>
              <a:t> </a:t>
            </a:r>
            <a:r>
              <a:rPr lang="en-US" dirty="0" err="1" smtClean="0"/>
              <a:t>lệ</a:t>
            </a:r>
            <a:r>
              <a:rPr lang="en-US" dirty="0" smtClean="0"/>
              <a:t> </a:t>
            </a: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trăm</a:t>
            </a:r>
            <a:r>
              <a:rPr lang="en-US" dirty="0" smtClean="0"/>
              <a:t> </a:t>
            </a:r>
            <a:r>
              <a:rPr lang="en-US" dirty="0" err="1" smtClean="0"/>
              <a:t>lượng</a:t>
            </a:r>
            <a:r>
              <a:rPr lang="en-US" dirty="0" smtClean="0"/>
              <a:t> </a:t>
            </a:r>
            <a:r>
              <a:rPr lang="en-US" baseline="30000" dirty="0"/>
              <a:t>14 </a:t>
            </a:r>
            <a:r>
              <a:rPr lang="en-US" baseline="-25000" dirty="0"/>
              <a:t>6</a:t>
            </a:r>
            <a:r>
              <a:rPr lang="en-US" dirty="0"/>
              <a:t>C </a:t>
            </a:r>
            <a:r>
              <a:rPr lang="en-US" dirty="0" smtClean="0"/>
              <a:t> </a:t>
            </a:r>
            <a:r>
              <a:rPr lang="en-US" dirty="0" err="1" smtClean="0"/>
              <a:t>còn</a:t>
            </a:r>
            <a:r>
              <a:rPr lang="en-US" dirty="0" smtClean="0"/>
              <a:t> </a:t>
            </a:r>
            <a:r>
              <a:rPr lang="en-US" dirty="0" err="1" smtClean="0"/>
              <a:t>lại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mẫu</a:t>
            </a:r>
            <a:r>
              <a:rPr lang="en-US" dirty="0" smtClean="0"/>
              <a:t> </a:t>
            </a:r>
            <a:r>
              <a:rPr lang="en-US" dirty="0" err="1" smtClean="0"/>
              <a:t>gỗ</a:t>
            </a:r>
            <a:r>
              <a:rPr lang="en-US" dirty="0" smtClean="0"/>
              <a:t> </a:t>
            </a:r>
            <a:r>
              <a:rPr lang="en-US" dirty="0" err="1" smtClean="0"/>
              <a:t>cổ</a:t>
            </a:r>
            <a:r>
              <a:rPr lang="en-US" dirty="0" smtClean="0"/>
              <a:t> </a:t>
            </a:r>
            <a:r>
              <a:rPr lang="en-US" dirty="0" err="1" smtClean="0"/>
              <a:t>đó</a:t>
            </a:r>
            <a:r>
              <a:rPr lang="en-US" dirty="0" smtClean="0"/>
              <a:t> so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lúc</a:t>
            </a:r>
            <a:r>
              <a:rPr lang="en-US" dirty="0" smtClean="0"/>
              <a:t> </a:t>
            </a:r>
            <a:r>
              <a:rPr lang="en-US" dirty="0" err="1" smtClean="0"/>
              <a:t>còn</a:t>
            </a:r>
            <a:r>
              <a:rPr lang="en-US" dirty="0" smtClean="0"/>
              <a:t> </a:t>
            </a:r>
            <a:r>
              <a:rPr lang="en-US" dirty="0" err="1" smtClean="0"/>
              <a:t>sinh</a:t>
            </a:r>
            <a:r>
              <a:rPr lang="en-US" dirty="0" smtClean="0"/>
              <a:t> </a:t>
            </a:r>
            <a:r>
              <a:rPr lang="en-US" dirty="0" err="1" smtClean="0"/>
              <a:t>trưởng</a:t>
            </a:r>
            <a:r>
              <a:rPr lang="en-US" dirty="0" smtClean="0"/>
              <a:t>. (</a:t>
            </a:r>
            <a:r>
              <a:rPr lang="en-US" dirty="0" err="1" smtClean="0"/>
              <a:t>làm</a:t>
            </a:r>
            <a:r>
              <a:rPr lang="en-US" dirty="0" smtClean="0"/>
              <a:t> </a:t>
            </a:r>
            <a:r>
              <a:rPr lang="en-US" dirty="0" err="1" smtClean="0"/>
              <a:t>tròn</a:t>
            </a:r>
            <a:r>
              <a:rPr lang="en-US" dirty="0" smtClean="0"/>
              <a:t> </a:t>
            </a:r>
            <a:r>
              <a:rPr lang="en-US" dirty="0" err="1" smtClean="0"/>
              <a:t>kết</a:t>
            </a:r>
            <a:r>
              <a:rPr lang="en-US" dirty="0" smtClean="0"/>
              <a:t> </a:t>
            </a:r>
            <a:r>
              <a:rPr lang="en-US" dirty="0" err="1" smtClean="0"/>
              <a:t>quả</a:t>
            </a:r>
            <a:r>
              <a:rPr lang="en-US" dirty="0" smtClean="0"/>
              <a:t> </a:t>
            </a:r>
            <a:r>
              <a:rPr lang="en-US" dirty="0" err="1" smtClean="0"/>
              <a:t>đến</a:t>
            </a:r>
            <a:r>
              <a:rPr lang="en-US" dirty="0" smtClean="0"/>
              <a:t> </a:t>
            </a:r>
            <a:r>
              <a:rPr lang="en-US" dirty="0" err="1" smtClean="0"/>
              <a:t>hàng</a:t>
            </a:r>
            <a:r>
              <a:rPr lang="en-US" dirty="0" smtClean="0"/>
              <a:t> </a:t>
            </a: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mười</a:t>
            </a:r>
            <a:r>
              <a:rPr lang="en-US" dirty="0" smtClean="0"/>
              <a:t>.)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ight Arrow 4">
            <a:hlinkClick r:id="rId2" action="ppaction://hlinksldjump"/>
          </p:cNvPr>
          <p:cNvSpPr/>
          <p:nvPr/>
        </p:nvSpPr>
        <p:spPr>
          <a:xfrm>
            <a:off x="7467600" y="5943600"/>
            <a:ext cx="6096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21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tập</a:t>
            </a:r>
            <a:r>
              <a:rPr lang="en-US" dirty="0" smtClean="0"/>
              <a:t> 1.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Ta </a:t>
            </a:r>
            <a:r>
              <a:rPr lang="en-US" dirty="0" err="1" smtClean="0"/>
              <a:t>áp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thức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đó</a:t>
            </a:r>
            <a:r>
              <a:rPr lang="en-US" dirty="0" smtClean="0"/>
              <a:t> A0 =93671600, k= 0,81%, t=2035-2017=18. </a:t>
            </a:r>
          </a:p>
          <a:p>
            <a:pPr marL="0" indent="0">
              <a:buNone/>
            </a:pPr>
            <a:r>
              <a:rPr lang="en-US" dirty="0" err="1" smtClean="0"/>
              <a:t>Vậy</a:t>
            </a:r>
            <a:r>
              <a:rPr lang="en-US" dirty="0" smtClean="0"/>
              <a:t> </a:t>
            </a:r>
            <a:r>
              <a:rPr lang="en-US" dirty="0" err="1" smtClean="0"/>
              <a:t>dân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Việt</a:t>
            </a:r>
            <a:r>
              <a:rPr lang="en-US" dirty="0" smtClean="0"/>
              <a:t> Nam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năm</a:t>
            </a:r>
            <a:r>
              <a:rPr lang="en-US" dirty="0" smtClean="0"/>
              <a:t> 2035 </a:t>
            </a:r>
            <a:r>
              <a:rPr lang="en-US" dirty="0" err="1" smtClean="0"/>
              <a:t>là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1299188"/>
              </p:ext>
            </p:extLst>
          </p:nvPr>
        </p:nvGraphicFramePr>
        <p:xfrm>
          <a:off x="4114800" y="2057400"/>
          <a:ext cx="12827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21" name="Equation" r:id="rId3" imgW="1282680" imgH="355320" progId="Equation.DSMT4">
                  <p:embed/>
                </p:oleObj>
              </mc:Choice>
              <mc:Fallback>
                <p:oleObj name="Equation" r:id="rId3" imgW="1282680" imgH="3553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2057400"/>
                        <a:ext cx="12827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5290206"/>
              </p:ext>
            </p:extLst>
          </p:nvPr>
        </p:nvGraphicFramePr>
        <p:xfrm>
          <a:off x="2681289" y="3809999"/>
          <a:ext cx="4710112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22" name="Equation" r:id="rId5" imgW="4495680" imgH="355320" progId="Equation.DSMT4">
                  <p:embed/>
                </p:oleObj>
              </mc:Choice>
              <mc:Fallback>
                <p:oleObj name="Equation" r:id="rId5" imgW="449568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81289" y="3809999"/>
                        <a:ext cx="4710112" cy="377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Left Arrow 6">
            <a:hlinkClick r:id="rId7" action="ppaction://hlinksldjump"/>
          </p:cNvPr>
          <p:cNvSpPr/>
          <p:nvPr/>
        </p:nvSpPr>
        <p:spPr>
          <a:xfrm>
            <a:off x="7620000" y="5638800"/>
            <a:ext cx="533400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01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tập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Độ</a:t>
            </a:r>
            <a:r>
              <a:rPr lang="en-US" dirty="0" smtClean="0"/>
              <a:t> pH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đầm</a:t>
            </a:r>
            <a:r>
              <a:rPr lang="en-US" dirty="0" smtClean="0"/>
              <a:t> </a:t>
            </a:r>
            <a:r>
              <a:rPr lang="en-US" dirty="0" err="1" smtClean="0"/>
              <a:t>đó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Do 7,097&lt;7,2 </a:t>
            </a:r>
            <a:r>
              <a:rPr lang="en-US" dirty="0" err="1" smtClean="0"/>
              <a:t>nên</a:t>
            </a:r>
            <a:r>
              <a:rPr lang="en-US" dirty="0" smtClean="0"/>
              <a:t> </a:t>
            </a:r>
            <a:r>
              <a:rPr lang="en-US" dirty="0" err="1" smtClean="0"/>
              <a:t>đầm</a:t>
            </a:r>
            <a:r>
              <a:rPr lang="en-US" dirty="0" smtClean="0"/>
              <a:t> </a:t>
            </a:r>
            <a:r>
              <a:rPr lang="en-US" dirty="0" err="1" smtClean="0"/>
              <a:t>đó</a:t>
            </a:r>
            <a:r>
              <a:rPr lang="en-US" dirty="0" smtClean="0"/>
              <a:t> </a:t>
            </a:r>
            <a:r>
              <a:rPr lang="en-US" dirty="0" err="1" smtClean="0"/>
              <a:t>không</a:t>
            </a:r>
            <a:r>
              <a:rPr lang="en-US" dirty="0" smtClean="0"/>
              <a:t> </a:t>
            </a:r>
            <a:r>
              <a:rPr lang="en-US" dirty="0" err="1" smtClean="0"/>
              <a:t>thích</a:t>
            </a:r>
            <a:r>
              <a:rPr lang="en-US" dirty="0" smtClean="0"/>
              <a:t> </a:t>
            </a:r>
            <a:r>
              <a:rPr lang="en-US" dirty="0" err="1" smtClean="0"/>
              <a:t>hợp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tôm</a:t>
            </a:r>
            <a:r>
              <a:rPr lang="en-US" dirty="0" smtClean="0"/>
              <a:t> </a:t>
            </a:r>
            <a:r>
              <a:rPr lang="en-US" dirty="0" err="1" smtClean="0"/>
              <a:t>sú</a:t>
            </a:r>
            <a:r>
              <a:rPr lang="en-US" dirty="0" smtClean="0"/>
              <a:t> </a:t>
            </a:r>
            <a:r>
              <a:rPr lang="en-US" dirty="0" err="1" smtClean="0"/>
              <a:t>phát</a:t>
            </a:r>
            <a:r>
              <a:rPr lang="en-US" dirty="0" smtClean="0"/>
              <a:t> </a:t>
            </a:r>
            <a:r>
              <a:rPr lang="en-US" dirty="0" err="1" smtClean="0"/>
              <a:t>triển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7187767"/>
              </p:ext>
            </p:extLst>
          </p:nvPr>
        </p:nvGraphicFramePr>
        <p:xfrm>
          <a:off x="4038600" y="1981200"/>
          <a:ext cx="36322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82" name="Equation" r:id="rId3" imgW="3632040" imgH="330120" progId="Equation.DSMT4">
                  <p:embed/>
                </p:oleObj>
              </mc:Choice>
              <mc:Fallback>
                <p:oleObj name="Equation" r:id="rId3" imgW="3632040" imgH="330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38600" y="1981200"/>
                        <a:ext cx="3632200" cy="33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Left Arrow 5">
            <a:hlinkClick r:id="rId5" action="ppaction://hlinksldjump"/>
          </p:cNvPr>
          <p:cNvSpPr/>
          <p:nvPr/>
        </p:nvSpPr>
        <p:spPr>
          <a:xfrm>
            <a:off x="7315200" y="5486400"/>
            <a:ext cx="7620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6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Bài</a:t>
            </a:r>
            <a:r>
              <a:rPr lang="en-US" dirty="0" smtClean="0"/>
              <a:t> </a:t>
            </a:r>
            <a:r>
              <a:rPr lang="en-US" dirty="0" err="1" smtClean="0"/>
              <a:t>tập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Áp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công</a:t>
            </a:r>
            <a:r>
              <a:rPr lang="en-US" dirty="0" smtClean="0"/>
              <a:t> </a:t>
            </a:r>
            <a:r>
              <a:rPr lang="en-US" dirty="0" err="1" smtClean="0"/>
              <a:t>thức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ta </a:t>
            </a:r>
            <a:r>
              <a:rPr lang="en-US" dirty="0" err="1" smtClean="0"/>
              <a:t>có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Vậy</a:t>
            </a:r>
            <a:r>
              <a:rPr lang="en-US" dirty="0" smtClean="0"/>
              <a:t> </a:t>
            </a:r>
            <a:r>
              <a:rPr lang="en-US" dirty="0" err="1" smtClean="0"/>
              <a:t>tỉ</a:t>
            </a:r>
            <a:r>
              <a:rPr lang="en-US" dirty="0" smtClean="0"/>
              <a:t> </a:t>
            </a:r>
            <a:r>
              <a:rPr lang="en-US" dirty="0" err="1" smtClean="0"/>
              <a:t>lệ</a:t>
            </a:r>
            <a:r>
              <a:rPr lang="en-US" dirty="0" smtClean="0"/>
              <a:t> </a:t>
            </a: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trăm</a:t>
            </a:r>
            <a:r>
              <a:rPr lang="en-US" dirty="0" smtClean="0"/>
              <a:t> </a:t>
            </a:r>
            <a:r>
              <a:rPr lang="en-US" dirty="0" err="1" smtClean="0"/>
              <a:t>lượng</a:t>
            </a:r>
            <a:r>
              <a:rPr lang="en-US" dirty="0" smtClean="0"/>
              <a:t> </a:t>
            </a:r>
            <a:r>
              <a:rPr lang="en-US" baseline="30000" dirty="0"/>
              <a:t>14 </a:t>
            </a:r>
            <a:r>
              <a:rPr lang="en-US" baseline="-25000" dirty="0" smtClean="0"/>
              <a:t>6</a:t>
            </a:r>
            <a:r>
              <a:rPr lang="en-US" dirty="0" smtClean="0"/>
              <a:t>C </a:t>
            </a:r>
            <a:r>
              <a:rPr lang="en-US" dirty="0" err="1" smtClean="0"/>
              <a:t>còn</a:t>
            </a:r>
            <a:r>
              <a:rPr lang="en-US" dirty="0" smtClean="0"/>
              <a:t> </a:t>
            </a:r>
            <a:r>
              <a:rPr lang="en-US" dirty="0" err="1" smtClean="0"/>
              <a:t>lại</a:t>
            </a:r>
            <a:r>
              <a:rPr lang="en-US" dirty="0" smtClean="0"/>
              <a:t> </a:t>
            </a: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mẫu</a:t>
            </a:r>
            <a:r>
              <a:rPr lang="en-US" dirty="0" smtClean="0"/>
              <a:t> </a:t>
            </a:r>
            <a:r>
              <a:rPr lang="en-US" dirty="0" err="1" smtClean="0"/>
              <a:t>gỗ</a:t>
            </a:r>
            <a:r>
              <a:rPr lang="en-US" dirty="0" smtClean="0"/>
              <a:t> </a:t>
            </a:r>
            <a:r>
              <a:rPr lang="en-US" dirty="0" err="1" smtClean="0"/>
              <a:t>cổ</a:t>
            </a:r>
            <a:r>
              <a:rPr lang="en-US" dirty="0" smtClean="0"/>
              <a:t> </a:t>
            </a:r>
            <a:r>
              <a:rPr lang="en-US" dirty="0" err="1" smtClean="0"/>
              <a:t>đó</a:t>
            </a:r>
            <a:r>
              <a:rPr lang="en-US" dirty="0" smtClean="0"/>
              <a:t> so </a:t>
            </a:r>
            <a:r>
              <a:rPr lang="en-US" dirty="0" err="1" smtClean="0"/>
              <a:t>với</a:t>
            </a:r>
            <a:r>
              <a:rPr lang="en-US" dirty="0" smtClean="0"/>
              <a:t> </a:t>
            </a:r>
            <a:r>
              <a:rPr lang="en-US" dirty="0" err="1" smtClean="0"/>
              <a:t>lúc</a:t>
            </a:r>
            <a:r>
              <a:rPr lang="en-US" dirty="0" smtClean="0"/>
              <a:t> </a:t>
            </a:r>
            <a:r>
              <a:rPr lang="en-US" dirty="0" err="1" smtClean="0"/>
              <a:t>sinh</a:t>
            </a:r>
            <a:r>
              <a:rPr lang="en-US" dirty="0" smtClean="0"/>
              <a:t> </a:t>
            </a:r>
            <a:r>
              <a:rPr lang="en-US" dirty="0" err="1" smtClean="0"/>
              <a:t>trưởng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134485"/>
              </p:ext>
            </p:extLst>
          </p:nvPr>
        </p:nvGraphicFramePr>
        <p:xfrm>
          <a:off x="3810000" y="2146300"/>
          <a:ext cx="11557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8" name="Equation" r:id="rId3" imgW="1155600" imgH="355320" progId="Equation.DSMT4">
                  <p:embed/>
                </p:oleObj>
              </mc:Choice>
              <mc:Fallback>
                <p:oleObj name="Equation" r:id="rId3" imgW="1155600" imgH="3553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146300"/>
                        <a:ext cx="11557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4874854"/>
              </p:ext>
            </p:extLst>
          </p:nvPr>
        </p:nvGraphicFramePr>
        <p:xfrm>
          <a:off x="2971800" y="2895600"/>
          <a:ext cx="13462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9" name="Equation" r:id="rId5" imgW="1346040" imgH="533160" progId="Equation.DSMT4">
                  <p:embed/>
                </p:oleObj>
              </mc:Choice>
              <mc:Fallback>
                <p:oleObj name="Equation" r:id="rId5" imgW="1346040" imgH="5331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895600"/>
                        <a:ext cx="13462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5730022"/>
              </p:ext>
            </p:extLst>
          </p:nvPr>
        </p:nvGraphicFramePr>
        <p:xfrm>
          <a:off x="2743200" y="5055476"/>
          <a:ext cx="40132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0" name="Equation" r:id="rId7" imgW="4012920" imgH="685800" progId="Equation.DSMT4">
                  <p:embed/>
                </p:oleObj>
              </mc:Choice>
              <mc:Fallback>
                <p:oleObj name="Equation" r:id="rId7" imgW="401292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743200" y="5055476"/>
                        <a:ext cx="40132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Left Arrow 7">
            <a:hlinkClick r:id="rId9" action="ppaction://hlinksldjump"/>
          </p:cNvPr>
          <p:cNvSpPr/>
          <p:nvPr/>
        </p:nvSpPr>
        <p:spPr>
          <a:xfrm>
            <a:off x="7467600" y="5715000"/>
            <a:ext cx="609600" cy="609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125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724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The end!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Vận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1. </a:t>
            </a:r>
            <a:r>
              <a:rPr lang="en-US" dirty="0" err="1" smtClean="0"/>
              <a:t>Mô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tăng</a:t>
            </a:r>
            <a:r>
              <a:rPr lang="en-US" dirty="0" smtClean="0"/>
              <a:t> </a:t>
            </a:r>
            <a:r>
              <a:rPr lang="en-US" dirty="0" err="1" smtClean="0"/>
              <a:t>trưởng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en-US" sz="2800" dirty="0" err="1" smtClean="0">
                <a:solidFill>
                  <a:srgbClr val="270F6B"/>
                </a:solidFill>
                <a:ea typeface="Tahoma" panose="020B0604030504040204" pitchFamily="34" charset="0"/>
                <a:cs typeface="Tahoma" panose="020B0604030504040204" pitchFamily="34" charset="0"/>
              </a:rPr>
              <a:t>Năm</a:t>
            </a:r>
            <a:r>
              <a:rPr lang="en-US" sz="2800" dirty="0" smtClean="0">
                <a:solidFill>
                  <a:srgbClr val="270F6B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2020, </a:t>
            </a:r>
            <a:r>
              <a:rPr lang="en-US" sz="2800" dirty="0" err="1" smtClean="0">
                <a:solidFill>
                  <a:srgbClr val="270F6B"/>
                </a:solidFill>
                <a:ea typeface="Tahoma" panose="020B0604030504040204" pitchFamily="34" charset="0"/>
                <a:cs typeface="Tahoma" panose="020B0604030504040204" pitchFamily="34" charset="0"/>
              </a:rPr>
              <a:t>dân</a:t>
            </a:r>
            <a:r>
              <a:rPr lang="en-US" sz="2800" dirty="0" smtClean="0">
                <a:solidFill>
                  <a:srgbClr val="270F6B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solidFill>
                  <a:srgbClr val="270F6B"/>
                </a:solidFill>
                <a:ea typeface="Tahoma" panose="020B0604030504040204" pitchFamily="34" charset="0"/>
                <a:cs typeface="Tahoma" panose="020B0604030504040204" pitchFamily="34" charset="0"/>
              </a:rPr>
              <a:t>số</a:t>
            </a:r>
            <a:r>
              <a:rPr lang="en-US" sz="2800" dirty="0" smtClean="0">
                <a:solidFill>
                  <a:srgbClr val="270F6B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solidFill>
                  <a:srgbClr val="270F6B"/>
                </a:solidFill>
                <a:ea typeface="Tahoma" panose="020B0604030504040204" pitchFamily="34" charset="0"/>
                <a:cs typeface="Tahoma" panose="020B0604030504040204" pitchFamily="34" charset="0"/>
              </a:rPr>
              <a:t>thế</a:t>
            </a:r>
            <a:r>
              <a:rPr lang="en-US" sz="2800" dirty="0" smtClean="0">
                <a:solidFill>
                  <a:srgbClr val="270F6B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r>
              <a:rPr lang="en-US" sz="2800" dirty="0" err="1" smtClean="0">
                <a:solidFill>
                  <a:srgbClr val="270F6B"/>
                </a:solidFill>
                <a:ea typeface="Tahoma" panose="020B0604030504040204" pitchFamily="34" charset="0"/>
                <a:cs typeface="Tahoma" panose="020B0604030504040204" pitchFamily="34" charset="0"/>
              </a:rPr>
              <a:t>giới</a:t>
            </a:r>
            <a:r>
              <a:rPr lang="en-US" sz="2800" dirty="0" smtClean="0">
                <a:solidFill>
                  <a:srgbClr val="270F6B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solidFill>
                  <a:srgbClr val="270F6B"/>
                </a:solidFill>
                <a:ea typeface="Tahoma" panose="020B0604030504040204" pitchFamily="34" charset="0"/>
                <a:cs typeface="Tahoma" panose="020B0604030504040204" pitchFamily="34" charset="0"/>
              </a:rPr>
              <a:t>khoảng</a:t>
            </a:r>
            <a:r>
              <a:rPr lang="en-US" sz="2800" dirty="0" smtClean="0">
                <a:solidFill>
                  <a:srgbClr val="270F6B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7.795 </a:t>
            </a:r>
            <a:r>
              <a:rPr lang="en-US" sz="2800" dirty="0" err="1" smtClean="0">
                <a:solidFill>
                  <a:srgbClr val="270F6B"/>
                </a:solidFill>
                <a:ea typeface="Tahoma" panose="020B0604030504040204" pitchFamily="34" charset="0"/>
                <a:cs typeface="Tahoma" panose="020B0604030504040204" pitchFamily="34" charset="0"/>
              </a:rPr>
              <a:t>triệu</a:t>
            </a:r>
            <a:r>
              <a:rPr lang="en-US" sz="2800" dirty="0" smtClean="0">
                <a:solidFill>
                  <a:srgbClr val="270F6B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solidFill>
                  <a:srgbClr val="270F6B"/>
                </a:solidFill>
                <a:ea typeface="Tahoma" panose="020B0604030504040204" pitchFamily="34" charset="0"/>
                <a:cs typeface="Tahoma" panose="020B0604030504040204" pitchFamily="34" charset="0"/>
              </a:rPr>
              <a:t>người</a:t>
            </a:r>
            <a:r>
              <a:rPr lang="en-US" sz="2800" dirty="0" smtClean="0">
                <a:solidFill>
                  <a:srgbClr val="270F6B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solidFill>
                  <a:srgbClr val="270F6B"/>
                </a:solidFill>
                <a:ea typeface="Tahoma" panose="020B0604030504040204" pitchFamily="34" charset="0"/>
                <a:cs typeface="Tahoma" panose="020B0604030504040204" pitchFamily="34" charset="0"/>
              </a:rPr>
              <a:t>và</a:t>
            </a:r>
            <a:r>
              <a:rPr lang="en-US" sz="2800" dirty="0" smtClean="0">
                <a:solidFill>
                  <a:srgbClr val="270F6B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solidFill>
                  <a:srgbClr val="270F6B"/>
                </a:solidFill>
                <a:ea typeface="Tahoma" panose="020B0604030504040204" pitchFamily="34" charset="0"/>
                <a:cs typeface="Tahoma" panose="020B0604030504040204" pitchFamily="34" charset="0"/>
              </a:rPr>
              <a:t>tỉ</a:t>
            </a:r>
            <a:r>
              <a:rPr lang="en-US" sz="2800" dirty="0" smtClean="0">
                <a:solidFill>
                  <a:srgbClr val="270F6B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solidFill>
                  <a:srgbClr val="270F6B"/>
                </a:solidFill>
                <a:ea typeface="Tahoma" panose="020B0604030504040204" pitchFamily="34" charset="0"/>
                <a:cs typeface="Tahoma" panose="020B0604030504040204" pitchFamily="34" charset="0"/>
              </a:rPr>
              <a:t>lệ</a:t>
            </a:r>
            <a:r>
              <a:rPr lang="en-US" sz="2800" dirty="0" smtClean="0">
                <a:solidFill>
                  <a:srgbClr val="270F6B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solidFill>
                  <a:srgbClr val="270F6B"/>
                </a:solidFill>
                <a:ea typeface="Tahoma" panose="020B0604030504040204" pitchFamily="34" charset="0"/>
                <a:cs typeface="Tahoma" panose="020B0604030504040204" pitchFamily="34" charset="0"/>
              </a:rPr>
              <a:t>tăng</a:t>
            </a:r>
            <a:r>
              <a:rPr lang="en-US" sz="2800" dirty="0" smtClean="0">
                <a:solidFill>
                  <a:srgbClr val="270F6B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solidFill>
                  <a:srgbClr val="270F6B"/>
                </a:solidFill>
                <a:ea typeface="Tahoma" panose="020B0604030504040204" pitchFamily="34" charset="0"/>
                <a:cs typeface="Tahoma" panose="020B0604030504040204" pitchFamily="34" charset="0"/>
              </a:rPr>
              <a:t>dân</a:t>
            </a:r>
            <a:r>
              <a:rPr lang="en-US" sz="2800" dirty="0" smtClean="0">
                <a:solidFill>
                  <a:srgbClr val="270F6B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solidFill>
                  <a:srgbClr val="270F6B"/>
                </a:solidFill>
                <a:ea typeface="Tahoma" panose="020B0604030504040204" pitchFamily="34" charset="0"/>
                <a:cs typeface="Tahoma" panose="020B0604030504040204" pitchFamily="34" charset="0"/>
              </a:rPr>
              <a:t>số</a:t>
            </a:r>
            <a:r>
              <a:rPr lang="en-US" sz="2800" dirty="0" smtClean="0">
                <a:solidFill>
                  <a:srgbClr val="270F6B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1,05% </a:t>
            </a:r>
            <a:r>
              <a:rPr lang="en-US" sz="2800" dirty="0" err="1" smtClean="0">
                <a:solidFill>
                  <a:srgbClr val="270F6B"/>
                </a:solidFill>
                <a:ea typeface="Tahoma" panose="020B0604030504040204" pitchFamily="34" charset="0"/>
                <a:cs typeface="Tahoma" panose="020B0604030504040204" pitchFamily="34" charset="0"/>
              </a:rPr>
              <a:t>mỗi</a:t>
            </a:r>
            <a:r>
              <a:rPr lang="en-US" sz="2800" dirty="0" smtClean="0">
                <a:solidFill>
                  <a:srgbClr val="270F6B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solidFill>
                  <a:srgbClr val="270F6B"/>
                </a:solidFill>
                <a:ea typeface="Tahoma" panose="020B0604030504040204" pitchFamily="34" charset="0"/>
                <a:cs typeface="Tahoma" panose="020B0604030504040204" pitchFamily="34" charset="0"/>
              </a:rPr>
              <a:t>năm</a:t>
            </a:r>
            <a:r>
              <a:rPr lang="en-US" sz="2800" dirty="0" smtClean="0">
                <a:solidFill>
                  <a:srgbClr val="270F6B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US" sz="2800" dirty="0" err="1" smtClean="0">
                <a:solidFill>
                  <a:srgbClr val="270F6B"/>
                </a:solidFill>
                <a:ea typeface="Tahoma" panose="020B0604030504040204" pitchFamily="34" charset="0"/>
                <a:cs typeface="Tahoma" panose="020B0604030504040204" pitchFamily="34" charset="0"/>
              </a:rPr>
              <a:t>theo</a:t>
            </a:r>
            <a:r>
              <a:rPr lang="en-US" sz="2800" dirty="0" smtClean="0">
                <a:solidFill>
                  <a:srgbClr val="270F6B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i="1" dirty="0" smtClean="0">
                <a:solidFill>
                  <a:srgbClr val="270F6B"/>
                </a:solidFill>
                <a:ea typeface="Tahoma" panose="020B0604030504040204" pitchFamily="34" charset="0"/>
                <a:cs typeface="Tahoma" panose="020B0604030504040204" pitchFamily="34" charset="0"/>
              </a:rPr>
              <a:t>danso</a:t>
            </a:r>
            <a:r>
              <a:rPr lang="en-US" sz="2800" dirty="0" smtClean="0">
                <a:solidFill>
                  <a:srgbClr val="270F6B"/>
                </a:solidFill>
                <a:ea typeface="Tahoma" panose="020B0604030504040204" pitchFamily="34" charset="0"/>
                <a:cs typeface="Tahoma" panose="020B0604030504040204" pitchFamily="34" charset="0"/>
              </a:rPr>
              <a:t>.org). </a:t>
            </a:r>
            <a:r>
              <a:rPr lang="en-US" sz="2800" dirty="0" err="1" smtClean="0">
                <a:solidFill>
                  <a:srgbClr val="270F6B"/>
                </a:solidFill>
                <a:ea typeface="Tahoma" panose="020B0604030504040204" pitchFamily="34" charset="0"/>
                <a:cs typeface="Tahoma" panose="020B0604030504040204" pitchFamily="34" charset="0"/>
              </a:rPr>
              <a:t>Nếu</a:t>
            </a:r>
            <a:r>
              <a:rPr lang="en-US" sz="2800" dirty="0" smtClean="0">
                <a:solidFill>
                  <a:srgbClr val="270F6B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solidFill>
                  <a:srgbClr val="270F6B"/>
                </a:solidFill>
                <a:ea typeface="Tahoma" panose="020B0604030504040204" pitchFamily="34" charset="0"/>
                <a:cs typeface="Tahoma" panose="020B0604030504040204" pitchFamily="34" charset="0"/>
              </a:rPr>
              <a:t>tỉ</a:t>
            </a:r>
            <a:r>
              <a:rPr lang="en-US" sz="2800" dirty="0" smtClean="0">
                <a:solidFill>
                  <a:srgbClr val="270F6B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solidFill>
                  <a:srgbClr val="270F6B"/>
                </a:solidFill>
                <a:ea typeface="Tahoma" panose="020B0604030504040204" pitchFamily="34" charset="0"/>
                <a:cs typeface="Tahoma" panose="020B0604030504040204" pitchFamily="34" charset="0"/>
              </a:rPr>
              <a:t>lệ</a:t>
            </a:r>
            <a:r>
              <a:rPr lang="en-US" sz="2800" dirty="0" smtClean="0">
                <a:solidFill>
                  <a:srgbClr val="270F6B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solidFill>
                  <a:srgbClr val="270F6B"/>
                </a:solidFill>
                <a:ea typeface="Tahoma" panose="020B0604030504040204" pitchFamily="34" charset="0"/>
                <a:cs typeface="Tahoma" panose="020B0604030504040204" pitchFamily="34" charset="0"/>
              </a:rPr>
              <a:t>tăng</a:t>
            </a:r>
            <a:r>
              <a:rPr lang="en-US" sz="2800" dirty="0" smtClean="0">
                <a:solidFill>
                  <a:srgbClr val="270F6B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solidFill>
                  <a:srgbClr val="270F6B"/>
                </a:solidFill>
                <a:ea typeface="Tahoma" panose="020B0604030504040204" pitchFamily="34" charset="0"/>
                <a:cs typeface="Tahoma" panose="020B0604030504040204" pitchFamily="34" charset="0"/>
              </a:rPr>
              <a:t>dân</a:t>
            </a:r>
            <a:r>
              <a:rPr lang="en-US" sz="2800" dirty="0" smtClean="0">
                <a:solidFill>
                  <a:srgbClr val="270F6B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solidFill>
                  <a:srgbClr val="270F6B"/>
                </a:solidFill>
                <a:ea typeface="Tahoma" panose="020B0604030504040204" pitchFamily="34" charset="0"/>
                <a:cs typeface="Tahoma" panose="020B0604030504040204" pitchFamily="34" charset="0"/>
              </a:rPr>
              <a:t>số</a:t>
            </a:r>
            <a:r>
              <a:rPr lang="en-US" sz="2800" dirty="0" smtClean="0">
                <a:solidFill>
                  <a:srgbClr val="270F6B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solidFill>
                  <a:srgbClr val="270F6B"/>
                </a:solidFill>
                <a:ea typeface="Tahoma" panose="020B0604030504040204" pitchFamily="34" charset="0"/>
                <a:cs typeface="Tahoma" panose="020B0604030504040204" pitchFamily="34" charset="0"/>
              </a:rPr>
              <a:t>này</a:t>
            </a:r>
            <a:r>
              <a:rPr lang="en-US" sz="2800" dirty="0" smtClean="0">
                <a:solidFill>
                  <a:srgbClr val="270F6B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solidFill>
                  <a:srgbClr val="270F6B"/>
                </a:solidFill>
                <a:ea typeface="Tahoma" panose="020B0604030504040204" pitchFamily="34" charset="0"/>
                <a:cs typeface="Tahoma" panose="020B0604030504040204" pitchFamily="34" charset="0"/>
              </a:rPr>
              <a:t>giữ</a:t>
            </a:r>
            <a:r>
              <a:rPr lang="en-US" sz="2800" dirty="0" smtClean="0">
                <a:solidFill>
                  <a:srgbClr val="270F6B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solidFill>
                  <a:srgbClr val="270F6B"/>
                </a:solidFill>
                <a:ea typeface="Tahoma" panose="020B0604030504040204" pitchFamily="34" charset="0"/>
                <a:cs typeface="Tahoma" panose="020B0604030504040204" pitchFamily="34" charset="0"/>
              </a:rPr>
              <a:t>nguyên</a:t>
            </a:r>
            <a:r>
              <a:rPr lang="en-US" sz="2800" dirty="0" smtClean="0">
                <a:solidFill>
                  <a:srgbClr val="270F6B"/>
                </a:solidFill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800" dirty="0" err="1" smtClean="0">
                <a:solidFill>
                  <a:srgbClr val="270F6B"/>
                </a:solidFill>
                <a:ea typeface="Tahoma" panose="020B0604030504040204" pitchFamily="34" charset="0"/>
                <a:cs typeface="Tahoma" panose="020B0604030504040204" pitchFamily="34" charset="0"/>
              </a:rPr>
              <a:t>hãy</a:t>
            </a:r>
            <a:r>
              <a:rPr lang="en-US" sz="2800" dirty="0" smtClean="0">
                <a:solidFill>
                  <a:srgbClr val="270F6B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solidFill>
                  <a:srgbClr val="270F6B"/>
                </a:solidFill>
                <a:ea typeface="Tahoma" panose="020B0604030504040204" pitchFamily="34" charset="0"/>
                <a:cs typeface="Tahoma" panose="020B0604030504040204" pitchFamily="34" charset="0"/>
              </a:rPr>
              <a:t>ước</a:t>
            </a:r>
            <a:r>
              <a:rPr lang="en-US" sz="2800" dirty="0" smtClean="0">
                <a:solidFill>
                  <a:srgbClr val="270F6B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solidFill>
                  <a:srgbClr val="270F6B"/>
                </a:solidFill>
                <a:ea typeface="Tahoma" panose="020B0604030504040204" pitchFamily="34" charset="0"/>
                <a:cs typeface="Tahoma" panose="020B0604030504040204" pitchFamily="34" charset="0"/>
              </a:rPr>
              <a:t>tính</a:t>
            </a:r>
            <a:r>
              <a:rPr lang="en-US" sz="2800" dirty="0" smtClean="0">
                <a:solidFill>
                  <a:srgbClr val="270F6B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solidFill>
                  <a:srgbClr val="270F6B"/>
                </a:solidFill>
                <a:ea typeface="Tahoma" panose="020B0604030504040204" pitchFamily="34" charset="0"/>
                <a:cs typeface="Tahoma" panose="020B0604030504040204" pitchFamily="34" charset="0"/>
              </a:rPr>
              <a:t>dân</a:t>
            </a:r>
            <a:r>
              <a:rPr lang="en-US" sz="2800" dirty="0" smtClean="0">
                <a:solidFill>
                  <a:srgbClr val="270F6B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solidFill>
                  <a:srgbClr val="270F6B"/>
                </a:solidFill>
                <a:ea typeface="Tahoma" panose="020B0604030504040204" pitchFamily="34" charset="0"/>
                <a:cs typeface="Tahoma" panose="020B0604030504040204" pitchFamily="34" charset="0"/>
              </a:rPr>
              <a:t>số</a:t>
            </a:r>
            <a:r>
              <a:rPr lang="en-US" sz="2800" dirty="0" smtClean="0">
                <a:solidFill>
                  <a:srgbClr val="270F6B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solidFill>
                  <a:srgbClr val="270F6B"/>
                </a:solidFill>
                <a:ea typeface="Tahoma" panose="020B0604030504040204" pitchFamily="34" charset="0"/>
                <a:cs typeface="Tahoma" panose="020B0604030504040204" pitchFamily="34" charset="0"/>
              </a:rPr>
              <a:t>thế</a:t>
            </a:r>
            <a:r>
              <a:rPr lang="en-US" sz="2800" dirty="0" smtClean="0">
                <a:solidFill>
                  <a:srgbClr val="270F6B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solidFill>
                  <a:srgbClr val="270F6B"/>
                </a:solidFill>
                <a:ea typeface="Tahoma" panose="020B0604030504040204" pitchFamily="34" charset="0"/>
                <a:cs typeface="Tahoma" panose="020B0604030504040204" pitchFamily="34" charset="0"/>
              </a:rPr>
              <a:t>giới</a:t>
            </a:r>
            <a:r>
              <a:rPr lang="en-US" sz="2800" dirty="0" smtClean="0">
                <a:solidFill>
                  <a:srgbClr val="270F6B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solidFill>
                  <a:srgbClr val="270F6B"/>
                </a:solidFill>
                <a:ea typeface="Tahoma" panose="020B0604030504040204" pitchFamily="34" charset="0"/>
                <a:cs typeface="Tahoma" panose="020B0604030504040204" pitchFamily="34" charset="0"/>
              </a:rPr>
              <a:t>vào</a:t>
            </a:r>
            <a:r>
              <a:rPr lang="en-US" sz="2800" dirty="0" smtClean="0">
                <a:solidFill>
                  <a:srgbClr val="270F6B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solidFill>
                  <a:srgbClr val="270F6B"/>
                </a:solidFill>
                <a:ea typeface="Tahoma" panose="020B0604030504040204" pitchFamily="34" charset="0"/>
                <a:cs typeface="Tahoma" panose="020B0604030504040204" pitchFamily="34" charset="0"/>
              </a:rPr>
              <a:t>năm</a:t>
            </a:r>
            <a:r>
              <a:rPr lang="en-US" sz="2800" dirty="0" smtClean="0">
                <a:solidFill>
                  <a:srgbClr val="270F6B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2050 (</a:t>
            </a:r>
            <a:r>
              <a:rPr lang="en-US" sz="2800" dirty="0" err="1" smtClean="0">
                <a:solidFill>
                  <a:srgbClr val="270F6B"/>
                </a:solidFill>
                <a:ea typeface="Tahoma" panose="020B0604030504040204" pitchFamily="34" charset="0"/>
                <a:cs typeface="Tahoma" panose="020B0604030504040204" pitchFamily="34" charset="0"/>
              </a:rPr>
              <a:t>làm</a:t>
            </a:r>
            <a:r>
              <a:rPr lang="en-US" sz="2800" dirty="0" smtClean="0">
                <a:solidFill>
                  <a:srgbClr val="270F6B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solidFill>
                  <a:srgbClr val="270F6B"/>
                </a:solidFill>
                <a:ea typeface="Tahoma" panose="020B0604030504040204" pitchFamily="34" charset="0"/>
                <a:cs typeface="Tahoma" panose="020B0604030504040204" pitchFamily="34" charset="0"/>
              </a:rPr>
              <a:t>tròn</a:t>
            </a:r>
            <a:r>
              <a:rPr lang="en-US" sz="2800" dirty="0" smtClean="0">
                <a:solidFill>
                  <a:srgbClr val="270F6B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solidFill>
                  <a:srgbClr val="270F6B"/>
                </a:solidFill>
                <a:ea typeface="Tahoma" panose="020B0604030504040204" pitchFamily="34" charset="0"/>
                <a:cs typeface="Tahoma" panose="020B0604030504040204" pitchFamily="34" charset="0"/>
              </a:rPr>
              <a:t>kết</a:t>
            </a:r>
            <a:r>
              <a:rPr lang="en-US" sz="2800" dirty="0" smtClean="0">
                <a:solidFill>
                  <a:srgbClr val="270F6B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solidFill>
                  <a:srgbClr val="270F6B"/>
                </a:solidFill>
                <a:ea typeface="Tahoma" panose="020B0604030504040204" pitchFamily="34" charset="0"/>
                <a:cs typeface="Tahoma" panose="020B0604030504040204" pitchFamily="34" charset="0"/>
              </a:rPr>
              <a:t>quả</a:t>
            </a:r>
            <a:r>
              <a:rPr lang="en-US" sz="2800" dirty="0" smtClean="0">
                <a:solidFill>
                  <a:srgbClr val="270F6B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solidFill>
                  <a:srgbClr val="270F6B"/>
                </a:solidFill>
                <a:ea typeface="Tahoma" panose="020B0604030504040204" pitchFamily="34" charset="0"/>
                <a:cs typeface="Tahoma" panose="020B0604030504040204" pitchFamily="34" charset="0"/>
              </a:rPr>
              <a:t>đến</a:t>
            </a:r>
            <a:r>
              <a:rPr lang="en-US" sz="2800" dirty="0" smtClean="0">
                <a:solidFill>
                  <a:srgbClr val="270F6B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solidFill>
                  <a:srgbClr val="270F6B"/>
                </a:solidFill>
                <a:ea typeface="Tahoma" panose="020B0604030504040204" pitchFamily="34" charset="0"/>
                <a:cs typeface="Tahoma" panose="020B0604030504040204" pitchFamily="34" charset="0"/>
              </a:rPr>
              <a:t>hàng</a:t>
            </a:r>
            <a:r>
              <a:rPr lang="en-US" sz="2800" dirty="0" smtClean="0">
                <a:solidFill>
                  <a:srgbClr val="270F6B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solidFill>
                  <a:srgbClr val="270F6B"/>
                </a:solidFill>
                <a:ea typeface="Tahoma" panose="020B0604030504040204" pitchFamily="34" charset="0"/>
                <a:cs typeface="Tahoma" panose="020B0604030504040204" pitchFamily="34" charset="0"/>
              </a:rPr>
              <a:t>triệu</a:t>
            </a:r>
            <a:r>
              <a:rPr lang="en-US" sz="2800" dirty="0" smtClean="0">
                <a:solidFill>
                  <a:srgbClr val="270F6B"/>
                </a:solidFill>
                <a:ea typeface="Tahoma" panose="020B0604030504040204" pitchFamily="34" charset="0"/>
                <a:cs typeface="Tahoma" panose="020B0604030504040204" pitchFamily="34" charset="0"/>
              </a:rPr>
              <a:t>). </a:t>
            </a:r>
            <a:endParaRPr lang="en-US" sz="2800" dirty="0">
              <a:solidFill>
                <a:srgbClr val="270F6B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>
            <a:off x="7391400" y="5715000"/>
            <a:ext cx="1600200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Vận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2. </a:t>
            </a:r>
            <a:r>
              <a:rPr lang="en-US" dirty="0" err="1" smtClean="0"/>
              <a:t>Mô</a:t>
            </a:r>
            <a:r>
              <a:rPr lang="en-US" dirty="0" smtClean="0"/>
              <a:t> </a:t>
            </a:r>
            <a:r>
              <a:rPr lang="en-US" dirty="0" err="1" smtClean="0"/>
              <a:t>hình</a:t>
            </a:r>
            <a:r>
              <a:rPr lang="en-US" dirty="0" smtClean="0"/>
              <a:t> </a:t>
            </a:r>
            <a:r>
              <a:rPr lang="en-US" dirty="0" err="1" smtClean="0"/>
              <a:t>suy</a:t>
            </a:r>
            <a:r>
              <a:rPr lang="en-US" dirty="0" smtClean="0"/>
              <a:t> </a:t>
            </a:r>
            <a:r>
              <a:rPr lang="en-US" dirty="0" err="1" smtClean="0"/>
              <a:t>thoái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458200" cy="4008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chất</a:t>
            </a:r>
            <a:r>
              <a:rPr lang="en-US" dirty="0" smtClean="0"/>
              <a:t> </a:t>
            </a:r>
            <a:r>
              <a:rPr lang="en-US" dirty="0" err="1" smtClean="0"/>
              <a:t>phóng</a:t>
            </a:r>
            <a:r>
              <a:rPr lang="en-US" dirty="0" smtClean="0"/>
              <a:t> </a:t>
            </a:r>
            <a:r>
              <a:rPr lang="en-US" dirty="0" err="1" smtClean="0"/>
              <a:t>xạ</a:t>
            </a:r>
            <a:r>
              <a:rPr lang="en-US" dirty="0" smtClean="0"/>
              <a:t>  </a:t>
            </a:r>
            <a:r>
              <a:rPr lang="en-US" dirty="0" err="1" smtClean="0"/>
              <a:t>đều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chu</a:t>
            </a:r>
            <a:r>
              <a:rPr lang="en-US" dirty="0" smtClean="0"/>
              <a:t> </a:t>
            </a:r>
            <a:r>
              <a:rPr lang="en-US" dirty="0" err="1" smtClean="0"/>
              <a:t>kì</a:t>
            </a:r>
            <a:r>
              <a:rPr lang="en-US" dirty="0" smtClean="0"/>
              <a:t> </a:t>
            </a:r>
            <a:r>
              <a:rPr lang="en-US" dirty="0" err="1" smtClean="0"/>
              <a:t>bán</a:t>
            </a:r>
            <a:r>
              <a:rPr lang="en-US" dirty="0" smtClean="0"/>
              <a:t> </a:t>
            </a:r>
            <a:r>
              <a:rPr lang="en-US" dirty="0" err="1" smtClean="0"/>
              <a:t>rã</a:t>
            </a:r>
            <a:r>
              <a:rPr lang="en-US" dirty="0" smtClean="0"/>
              <a:t> </a:t>
            </a:r>
            <a:r>
              <a:rPr lang="en-US" dirty="0" err="1" smtClean="0"/>
              <a:t>riêng</a:t>
            </a:r>
            <a:r>
              <a:rPr lang="en-US" dirty="0" smtClean="0"/>
              <a:t>,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thời</a:t>
            </a:r>
            <a:r>
              <a:rPr lang="en-US" dirty="0" smtClean="0"/>
              <a:t> </a:t>
            </a:r>
            <a:r>
              <a:rPr lang="en-US" dirty="0" err="1" smtClean="0"/>
              <a:t>gian</a:t>
            </a:r>
            <a:r>
              <a:rPr lang="en-US" dirty="0" smtClean="0"/>
              <a:t> </a:t>
            </a:r>
            <a:r>
              <a:rPr lang="en-US" dirty="0" err="1" smtClean="0"/>
              <a:t>cần</a:t>
            </a:r>
            <a:r>
              <a:rPr lang="en-US" dirty="0" smtClean="0"/>
              <a:t> </a:t>
            </a:r>
            <a:r>
              <a:rPr lang="en-US" dirty="0" err="1" smtClean="0"/>
              <a:t>thiết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nửa</a:t>
            </a:r>
            <a:r>
              <a:rPr lang="en-US" dirty="0" smtClean="0"/>
              <a:t> </a:t>
            </a:r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chất</a:t>
            </a:r>
            <a:r>
              <a:rPr lang="en-US" dirty="0" smtClean="0"/>
              <a:t> </a:t>
            </a:r>
            <a:r>
              <a:rPr lang="en-US" dirty="0" err="1" smtClean="0"/>
              <a:t>phóng</a:t>
            </a:r>
            <a:r>
              <a:rPr lang="en-US" dirty="0" smtClean="0"/>
              <a:t> </a:t>
            </a:r>
            <a:r>
              <a:rPr lang="en-US" dirty="0" err="1" smtClean="0"/>
              <a:t>xạ</a:t>
            </a:r>
            <a:r>
              <a:rPr lang="en-US" dirty="0" smtClean="0"/>
              <a:t> </a:t>
            </a:r>
            <a:r>
              <a:rPr lang="en-US" dirty="0" err="1" smtClean="0"/>
              <a:t>bị</a:t>
            </a:r>
            <a:r>
              <a:rPr lang="en-US" dirty="0" smtClean="0"/>
              <a:t> </a:t>
            </a:r>
            <a:r>
              <a:rPr lang="en-US" dirty="0" err="1" smtClean="0"/>
              <a:t>phân</a:t>
            </a:r>
            <a:r>
              <a:rPr lang="en-US" dirty="0" smtClean="0"/>
              <a:t> </a:t>
            </a:r>
            <a:r>
              <a:rPr lang="en-US" dirty="0" err="1" smtClean="0"/>
              <a:t>rã</a:t>
            </a:r>
            <a:r>
              <a:rPr lang="en-US" dirty="0" smtClean="0"/>
              <a:t>.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dirty="0" err="1" smtClean="0"/>
              <a:t>đó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thức</a:t>
            </a:r>
            <a:r>
              <a:rPr lang="en-US" dirty="0"/>
              <a:t> </a:t>
            </a:r>
            <a:r>
              <a:rPr lang="en-US" dirty="0" err="1"/>
              <a:t>tính</a:t>
            </a:r>
            <a:r>
              <a:rPr lang="en-US" dirty="0"/>
              <a:t> </a:t>
            </a:r>
            <a:r>
              <a:rPr lang="en-US" dirty="0" err="1"/>
              <a:t>khối</a:t>
            </a:r>
            <a:r>
              <a:rPr lang="en-US" dirty="0"/>
              <a:t> </a:t>
            </a:r>
            <a:r>
              <a:rPr lang="en-US" dirty="0" err="1"/>
              <a:t>lượng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chất</a:t>
            </a:r>
            <a:r>
              <a:rPr lang="en-US" dirty="0"/>
              <a:t> </a:t>
            </a:r>
            <a:r>
              <a:rPr lang="en-US" dirty="0" err="1"/>
              <a:t>đó</a:t>
            </a:r>
            <a:r>
              <a:rPr lang="en-US" dirty="0"/>
              <a:t> </a:t>
            </a:r>
            <a:r>
              <a:rPr lang="en-US" dirty="0" err="1"/>
              <a:t>còn</a:t>
            </a:r>
            <a:r>
              <a:rPr lang="en-US" dirty="0"/>
              <a:t> </a:t>
            </a:r>
            <a:r>
              <a:rPr lang="en-US" dirty="0" err="1"/>
              <a:t>lại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t </a:t>
            </a:r>
            <a:r>
              <a:rPr lang="en-US" dirty="0" err="1" smtClean="0"/>
              <a:t>năm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Là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nl-NL" dirty="0"/>
              <a:t>Trong đó m</a:t>
            </a:r>
            <a:r>
              <a:rPr lang="nl-NL" baseline="-25000" dirty="0"/>
              <a:t>0</a:t>
            </a:r>
            <a:r>
              <a:rPr lang="nl-NL" dirty="0"/>
              <a:t>là khối lượng chất phóng xạ ban đầu, </a:t>
            </a:r>
            <a:r>
              <a:rPr lang="nl-NL" dirty="0" smtClean="0"/>
              <a:t>k </a:t>
            </a:r>
            <a:r>
              <a:rPr lang="nl-NL" dirty="0"/>
              <a:t>là </a:t>
            </a:r>
            <a:r>
              <a:rPr lang="nl-NL" dirty="0" smtClean="0"/>
              <a:t>hằng số phóng xạ, bằng biến đổi công thức ta dễ dàng có được chu kì bán rã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7580564"/>
              </p:ext>
            </p:extLst>
          </p:nvPr>
        </p:nvGraphicFramePr>
        <p:xfrm>
          <a:off x="3505200" y="3594100"/>
          <a:ext cx="11557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42" name="Equation" r:id="rId3" imgW="1155600" imgH="355320" progId="Equation.DSMT4">
                  <p:embed/>
                </p:oleObj>
              </mc:Choice>
              <mc:Fallback>
                <p:oleObj name="Equation" r:id="rId3" imgW="1155600" imgH="3553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3594100"/>
                        <a:ext cx="11557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0275327"/>
              </p:ext>
            </p:extLst>
          </p:nvPr>
        </p:nvGraphicFramePr>
        <p:xfrm>
          <a:off x="4191000" y="5181600"/>
          <a:ext cx="8255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43" name="Equation" r:id="rId5" imgW="825480" imgH="609480" progId="Equation.DSMT4">
                  <p:embed/>
                </p:oleObj>
              </mc:Choice>
              <mc:Fallback>
                <p:oleObj name="Equation" r:id="rId5" imgW="825480" imgH="609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191000" y="5181600"/>
                        <a:ext cx="8255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Vận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2.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chất</a:t>
            </a:r>
            <a:r>
              <a:rPr lang="en-US" dirty="0" smtClean="0"/>
              <a:t> </a:t>
            </a:r>
            <a:r>
              <a:rPr lang="en-US" dirty="0" err="1" smtClean="0"/>
              <a:t>phóng</a:t>
            </a:r>
            <a:r>
              <a:rPr lang="en-US" dirty="0" smtClean="0"/>
              <a:t> </a:t>
            </a:r>
            <a:r>
              <a:rPr lang="en-US" dirty="0" err="1" smtClean="0"/>
              <a:t>xạ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chu</a:t>
            </a:r>
            <a:r>
              <a:rPr lang="en-US" dirty="0" smtClean="0"/>
              <a:t> </a:t>
            </a:r>
            <a:r>
              <a:rPr lang="en-US" dirty="0" err="1" smtClean="0"/>
              <a:t>kì</a:t>
            </a:r>
            <a:r>
              <a:rPr lang="en-US" dirty="0" smtClean="0"/>
              <a:t> </a:t>
            </a:r>
            <a:r>
              <a:rPr lang="en-US" dirty="0" err="1" smtClean="0"/>
              <a:t>bán</a:t>
            </a:r>
            <a:r>
              <a:rPr lang="en-US" dirty="0" smtClean="0"/>
              <a:t> </a:t>
            </a:r>
            <a:r>
              <a:rPr lang="en-US" dirty="0" err="1" smtClean="0"/>
              <a:t>rã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25 </a:t>
            </a:r>
            <a:r>
              <a:rPr lang="en-US" dirty="0" err="1" smtClean="0"/>
              <a:t>năm</a:t>
            </a:r>
            <a:r>
              <a:rPr lang="en-US" dirty="0" smtClean="0"/>
              <a:t>, </a:t>
            </a:r>
            <a:r>
              <a:rPr lang="en-US" dirty="0" err="1" smtClean="0"/>
              <a:t>tức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cứ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25 </a:t>
            </a:r>
            <a:r>
              <a:rPr lang="en-US" dirty="0" err="1" smtClean="0"/>
              <a:t>năm</a:t>
            </a:r>
            <a:r>
              <a:rPr lang="en-US" dirty="0" smtClean="0"/>
              <a:t>, </a:t>
            </a:r>
            <a:r>
              <a:rPr lang="en-US" dirty="0" err="1" smtClean="0"/>
              <a:t>khối</a:t>
            </a:r>
            <a:r>
              <a:rPr lang="en-US" dirty="0" smtClean="0"/>
              <a:t> </a:t>
            </a:r>
            <a:r>
              <a:rPr lang="en-US" dirty="0" err="1" smtClean="0"/>
              <a:t>lượng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chất</a:t>
            </a:r>
            <a:r>
              <a:rPr lang="en-US" dirty="0" smtClean="0"/>
              <a:t> </a:t>
            </a:r>
            <a:r>
              <a:rPr lang="en-US" dirty="0" err="1" smtClean="0"/>
              <a:t>phóng</a:t>
            </a:r>
            <a:r>
              <a:rPr lang="en-US" dirty="0" smtClean="0"/>
              <a:t> </a:t>
            </a:r>
            <a:r>
              <a:rPr lang="en-US" dirty="0" err="1" smtClean="0"/>
              <a:t>xạ</a:t>
            </a:r>
            <a:r>
              <a:rPr lang="en-US" dirty="0" smtClean="0"/>
              <a:t> </a:t>
            </a:r>
            <a:r>
              <a:rPr lang="en-US" dirty="0" err="1" smtClean="0"/>
              <a:t>đó</a:t>
            </a:r>
            <a:r>
              <a:rPr lang="en-US" dirty="0" smtClean="0"/>
              <a:t> </a:t>
            </a:r>
            <a:r>
              <a:rPr lang="en-US" dirty="0" err="1" smtClean="0"/>
              <a:t>giảm</a:t>
            </a:r>
            <a:r>
              <a:rPr lang="en-US" dirty="0" smtClean="0"/>
              <a:t> </a:t>
            </a:r>
            <a:r>
              <a:rPr lang="en-US" dirty="0" err="1" smtClean="0"/>
              <a:t>đi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nửa</a:t>
            </a:r>
            <a:r>
              <a:rPr lang="en-US" dirty="0" smtClean="0"/>
              <a:t>. </a:t>
            </a:r>
            <a:r>
              <a:rPr lang="en-US" dirty="0" err="1" smtClean="0"/>
              <a:t>Giả</a:t>
            </a:r>
            <a:r>
              <a:rPr lang="en-US" dirty="0" smtClean="0"/>
              <a:t> </a:t>
            </a:r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 smtClean="0"/>
              <a:t>lúc</a:t>
            </a:r>
            <a:r>
              <a:rPr lang="en-US" dirty="0" smtClean="0"/>
              <a:t> </a:t>
            </a:r>
            <a:r>
              <a:rPr lang="en-US" dirty="0" err="1" smtClean="0"/>
              <a:t>đầu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10 g </a:t>
            </a:r>
            <a:r>
              <a:rPr lang="en-US" dirty="0" err="1" smtClean="0"/>
              <a:t>chất</a:t>
            </a:r>
            <a:r>
              <a:rPr lang="en-US" dirty="0" smtClean="0"/>
              <a:t> </a:t>
            </a:r>
            <a:r>
              <a:rPr lang="en-US" dirty="0" err="1" smtClean="0"/>
              <a:t>phóng</a:t>
            </a:r>
            <a:r>
              <a:rPr lang="en-US" dirty="0" smtClean="0"/>
              <a:t> </a:t>
            </a:r>
            <a:r>
              <a:rPr lang="en-US" dirty="0" err="1" smtClean="0"/>
              <a:t>xạ</a:t>
            </a:r>
            <a:r>
              <a:rPr lang="en-US" dirty="0" smtClean="0"/>
              <a:t> </a:t>
            </a:r>
            <a:r>
              <a:rPr lang="en-US" dirty="0" err="1" smtClean="0"/>
              <a:t>đó</a:t>
            </a:r>
            <a:r>
              <a:rPr lang="en-US" dirty="0" smtClean="0"/>
              <a:t>. </a:t>
            </a:r>
            <a:r>
              <a:rPr lang="en-US" dirty="0" err="1" smtClean="0"/>
              <a:t>Hãy</a:t>
            </a:r>
            <a:r>
              <a:rPr lang="en-US" dirty="0" smtClean="0"/>
              <a:t> </a:t>
            </a:r>
            <a:r>
              <a:rPr lang="en-US" dirty="0" err="1" smtClean="0"/>
              <a:t>viết</a:t>
            </a:r>
            <a:r>
              <a:rPr lang="en-US" dirty="0" smtClean="0"/>
              <a:t> </a:t>
            </a:r>
            <a:r>
              <a:rPr lang="en-US" dirty="0" err="1" smtClean="0"/>
              <a:t>biểu</a:t>
            </a:r>
            <a:r>
              <a:rPr lang="en-US" dirty="0" smtClean="0"/>
              <a:t> </a:t>
            </a:r>
            <a:r>
              <a:rPr lang="en-US" dirty="0" err="1" smtClean="0"/>
              <a:t>thức</a:t>
            </a:r>
            <a:r>
              <a:rPr lang="en-US" dirty="0" smtClean="0"/>
              <a:t> </a:t>
            </a:r>
            <a:r>
              <a:rPr lang="en-US" dirty="0" err="1" smtClean="0"/>
              <a:t>biễu</a:t>
            </a:r>
            <a:r>
              <a:rPr lang="en-US" dirty="0" smtClean="0"/>
              <a:t> </a:t>
            </a:r>
            <a:r>
              <a:rPr lang="en-US" dirty="0" err="1" smtClean="0"/>
              <a:t>diễn</a:t>
            </a:r>
            <a:r>
              <a:rPr lang="en-US" dirty="0" smtClean="0"/>
              <a:t> </a:t>
            </a:r>
            <a:r>
              <a:rPr lang="en-US" dirty="0" err="1" smtClean="0"/>
              <a:t>khối</a:t>
            </a:r>
            <a:r>
              <a:rPr lang="en-US" dirty="0" smtClean="0"/>
              <a:t> </a:t>
            </a:r>
            <a:r>
              <a:rPr lang="en-US" dirty="0" err="1" smtClean="0"/>
              <a:t>lượng</a:t>
            </a:r>
            <a:r>
              <a:rPr lang="en-US" dirty="0" smtClean="0"/>
              <a:t> </a:t>
            </a:r>
            <a:r>
              <a:rPr lang="en-US" dirty="0" err="1" smtClean="0"/>
              <a:t>chất</a:t>
            </a:r>
            <a:r>
              <a:rPr lang="en-US" dirty="0" smtClean="0"/>
              <a:t> </a:t>
            </a:r>
            <a:r>
              <a:rPr lang="en-US" dirty="0" err="1" smtClean="0"/>
              <a:t>này</a:t>
            </a:r>
            <a:r>
              <a:rPr lang="en-US" dirty="0" smtClean="0"/>
              <a:t> </a:t>
            </a:r>
            <a:r>
              <a:rPr lang="en-US" dirty="0" err="1" smtClean="0"/>
              <a:t>còn</a:t>
            </a:r>
            <a:r>
              <a:rPr lang="en-US" dirty="0" smtClean="0"/>
              <a:t> </a:t>
            </a:r>
            <a:r>
              <a:rPr lang="en-US" dirty="0" err="1" smtClean="0"/>
              <a:t>lại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thời</a:t>
            </a:r>
            <a:r>
              <a:rPr lang="en-US" dirty="0" smtClean="0"/>
              <a:t> </a:t>
            </a:r>
            <a:r>
              <a:rPr lang="en-US" dirty="0" err="1" smtClean="0"/>
              <a:t>gian</a:t>
            </a:r>
            <a:r>
              <a:rPr lang="en-US" dirty="0" smtClean="0"/>
              <a:t> t. </a:t>
            </a:r>
            <a:r>
              <a:rPr lang="en-US" dirty="0" err="1" smtClean="0"/>
              <a:t>Tính</a:t>
            </a:r>
            <a:r>
              <a:rPr lang="en-US" dirty="0" smtClean="0"/>
              <a:t> </a:t>
            </a:r>
            <a:r>
              <a:rPr lang="en-US" dirty="0" err="1" smtClean="0"/>
              <a:t>khối</a:t>
            </a:r>
            <a:r>
              <a:rPr lang="en-US" dirty="0" smtClean="0"/>
              <a:t> </a:t>
            </a:r>
            <a:r>
              <a:rPr lang="en-US" dirty="0" err="1" smtClean="0"/>
              <a:t>lượng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chất</a:t>
            </a:r>
            <a:r>
              <a:rPr lang="en-US" dirty="0" smtClean="0"/>
              <a:t> </a:t>
            </a:r>
            <a:r>
              <a:rPr lang="en-US" dirty="0" err="1" smtClean="0"/>
              <a:t>đó</a:t>
            </a:r>
            <a:r>
              <a:rPr lang="en-US" dirty="0" smtClean="0"/>
              <a:t> </a:t>
            </a:r>
            <a:r>
              <a:rPr lang="en-US" dirty="0" err="1" smtClean="0"/>
              <a:t>còn</a:t>
            </a:r>
            <a:r>
              <a:rPr lang="en-US" dirty="0" smtClean="0"/>
              <a:t> </a:t>
            </a:r>
            <a:r>
              <a:rPr lang="en-US" dirty="0" err="1" smtClean="0"/>
              <a:t>lại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120 </a:t>
            </a:r>
            <a:r>
              <a:rPr lang="en-US" dirty="0" err="1" smtClean="0"/>
              <a:t>năm</a:t>
            </a:r>
            <a:r>
              <a:rPr lang="en-US" dirty="0" smtClean="0"/>
              <a:t> (</a:t>
            </a:r>
            <a:r>
              <a:rPr lang="en-US" dirty="0" err="1" smtClean="0"/>
              <a:t>làm</a:t>
            </a:r>
            <a:r>
              <a:rPr lang="en-US" dirty="0" smtClean="0"/>
              <a:t> </a:t>
            </a:r>
            <a:r>
              <a:rPr lang="en-US" dirty="0" err="1" smtClean="0"/>
              <a:t>tròn</a:t>
            </a:r>
            <a:r>
              <a:rPr lang="en-US" dirty="0" smtClean="0"/>
              <a:t>  </a:t>
            </a:r>
            <a:r>
              <a:rPr lang="en-US" dirty="0" err="1" smtClean="0"/>
              <a:t>kết</a:t>
            </a:r>
            <a:r>
              <a:rPr lang="en-US" dirty="0" smtClean="0"/>
              <a:t> </a:t>
            </a:r>
            <a:r>
              <a:rPr lang="en-US" dirty="0" err="1" smtClean="0"/>
              <a:t>quả</a:t>
            </a:r>
            <a:r>
              <a:rPr lang="en-US" dirty="0" smtClean="0"/>
              <a:t>  </a:t>
            </a:r>
            <a:r>
              <a:rPr lang="en-US" dirty="0" err="1" smtClean="0"/>
              <a:t>đến</a:t>
            </a:r>
            <a:r>
              <a:rPr lang="en-US" dirty="0" smtClean="0"/>
              <a:t> </a:t>
            </a:r>
            <a:r>
              <a:rPr lang="en-US" dirty="0" err="1" smtClean="0"/>
              <a:t>hàng</a:t>
            </a:r>
            <a:r>
              <a:rPr lang="en-US" dirty="0" smtClean="0"/>
              <a:t> </a:t>
            </a: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nghìn</a:t>
            </a:r>
            <a:r>
              <a:rPr lang="en-US" dirty="0" smtClean="0"/>
              <a:t> </a:t>
            </a:r>
            <a:r>
              <a:rPr lang="en-US" dirty="0" err="1" smtClean="0"/>
              <a:t>theo</a:t>
            </a:r>
            <a:r>
              <a:rPr lang="en-US" dirty="0" smtClean="0"/>
              <a:t> </a:t>
            </a:r>
            <a:r>
              <a:rPr lang="en-US" dirty="0" err="1" smtClean="0"/>
              <a:t>đơn</a:t>
            </a:r>
            <a:r>
              <a:rPr lang="en-US" dirty="0" smtClean="0"/>
              <a:t> </a:t>
            </a:r>
            <a:r>
              <a:rPr lang="en-US" dirty="0" err="1" smtClean="0"/>
              <a:t>vị</a:t>
            </a:r>
            <a:r>
              <a:rPr lang="en-US" dirty="0" smtClean="0"/>
              <a:t> gam).</a:t>
            </a:r>
          </a:p>
        </p:txBody>
      </p:sp>
      <p:sp>
        <p:nvSpPr>
          <p:cNvPr id="5" name="Right Arrow 4">
            <a:hlinkClick r:id="rId2" action="ppaction://hlinksldjump"/>
          </p:cNvPr>
          <p:cNvSpPr/>
          <p:nvPr/>
        </p:nvSpPr>
        <p:spPr>
          <a:xfrm>
            <a:off x="6858000" y="5410200"/>
            <a:ext cx="99060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609600" y="8564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Thang</a:t>
            </a:r>
            <a:r>
              <a:rPr lang="en-US" dirty="0" smtClean="0"/>
              <a:t> </a:t>
            </a:r>
            <a:r>
              <a:rPr lang="en-US" dirty="0" err="1" smtClean="0"/>
              <a:t>đo</a:t>
            </a:r>
            <a:r>
              <a:rPr lang="en-US" dirty="0" smtClean="0"/>
              <a:t> </a:t>
            </a:r>
            <a:r>
              <a:rPr lang="en-US" dirty="0" err="1" smtClean="0"/>
              <a:t>lôgarit</a:t>
            </a:r>
            <a:endParaRPr lang="en-US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mc="http://schemas.openxmlformats.org/markup-compatibility/2006" xmlns:a14="http://schemas.microsoft.com/office/drawing/2010/main" xmlns:a16="http://schemas.microsoft.com/office/drawing/2014/main" xmlns="" id="{F163E4DB-529D-4BA8-ABD4-A4BD907DEE9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7200" y="1935480"/>
            <a:ext cx="8229600" cy="8057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8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Khi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một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đại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lượng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vật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lí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thay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đổi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trong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một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phạm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 vi </a:t>
            </a:r>
            <a:r>
              <a:rPr lang="en-US" sz="28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rất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lớn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US" sz="28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để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thuận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tiện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người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 ta </a:t>
            </a:r>
            <a:r>
              <a:rPr lang="en-US" sz="28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thường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lấy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lôgarit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thập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phân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nó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để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có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một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bộ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số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dễ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quản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lí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hơn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28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Chúng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 ta </a:t>
            </a:r>
            <a:r>
              <a:rPr lang="en-US" sz="28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sẽ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xét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ba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tình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huống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như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vậy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n-US" sz="28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thang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đo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i="1" dirty="0" smtClean="0">
                <a:ea typeface="Tahoma" panose="020B0604030504040204" pitchFamily="34" charset="0"/>
                <a:cs typeface="Tahoma" panose="020B0604030504040204" pitchFamily="34" charset="0"/>
              </a:rPr>
              <a:t>pH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đo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độ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 acid; </a:t>
            </a:r>
            <a:r>
              <a:rPr lang="en-US" sz="28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thang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độ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 Richter </a:t>
            </a:r>
            <a:r>
              <a:rPr lang="en-US" sz="28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đo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cường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độ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các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trận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động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đất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và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thang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đo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deciben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đo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độ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lớn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của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âm</a:t>
            </a:r>
            <a:r>
              <a:rPr lang="en-US" sz="28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err="1" smtClean="0">
                <a:ea typeface="Tahoma" panose="020B0604030504040204" pitchFamily="34" charset="0"/>
                <a:cs typeface="Tahoma" panose="020B0604030504040204" pitchFamily="34" charset="0"/>
              </a:rPr>
              <a:t>thanh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48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4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48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4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48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Thang</a:t>
            </a:r>
            <a:r>
              <a:rPr lang="en-US" dirty="0" smtClean="0"/>
              <a:t> </a:t>
            </a:r>
            <a:r>
              <a:rPr lang="en-US" dirty="0" err="1" smtClean="0"/>
              <a:t>đo</a:t>
            </a:r>
            <a:r>
              <a:rPr lang="en-US" dirty="0" smtClean="0"/>
              <a:t> </a:t>
            </a:r>
            <a:r>
              <a:rPr lang="en-US" i="1" dirty="0" smtClean="0"/>
              <a:t>pH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50000"/>
              </a:lnSpc>
              <a:buNone/>
              <a:defRPr/>
            </a:pPr>
            <a:r>
              <a:rPr lang="en-US" dirty="0" err="1" smtClean="0"/>
              <a:t>Năm</a:t>
            </a:r>
            <a:r>
              <a:rPr lang="en-US" dirty="0" smtClean="0"/>
              <a:t> 1909, </a:t>
            </a:r>
            <a:r>
              <a:rPr lang="en-US" dirty="0" err="1" smtClean="0"/>
              <a:t>nhà</a:t>
            </a:r>
            <a:r>
              <a:rPr lang="en-US" dirty="0" smtClean="0"/>
              <a:t> </a:t>
            </a:r>
            <a:r>
              <a:rPr lang="en-US" dirty="0" err="1" smtClean="0"/>
              <a:t>hóa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</a:t>
            </a:r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 smtClean="0"/>
              <a:t>Đan</a:t>
            </a:r>
            <a:r>
              <a:rPr lang="en-US" dirty="0" smtClean="0"/>
              <a:t> </a:t>
            </a:r>
            <a:r>
              <a:rPr lang="en-US" dirty="0" err="1" smtClean="0"/>
              <a:t>Mạch</a:t>
            </a:r>
            <a:r>
              <a:rPr lang="en-US" dirty="0" smtClean="0"/>
              <a:t> </a:t>
            </a:r>
            <a:r>
              <a:rPr lang="en-US" dirty="0" err="1" smtClean="0"/>
              <a:t>Soren</a:t>
            </a:r>
            <a:r>
              <a:rPr lang="en-US" dirty="0" smtClean="0"/>
              <a:t> Peter </a:t>
            </a:r>
            <a:r>
              <a:rPr lang="en-US" dirty="0" err="1" smtClean="0"/>
              <a:t>Lauritz</a:t>
            </a:r>
            <a:r>
              <a:rPr lang="en-US" dirty="0" smtClean="0"/>
              <a:t> Sorensen </a:t>
            </a:r>
            <a:r>
              <a:rPr lang="en-US" dirty="0" err="1" smtClean="0"/>
              <a:t>đề</a:t>
            </a:r>
            <a:r>
              <a:rPr lang="en-US" dirty="0" smtClean="0"/>
              <a:t> </a:t>
            </a:r>
            <a:r>
              <a:rPr lang="en-US" dirty="0" err="1" smtClean="0"/>
              <a:t>xuất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phương</a:t>
            </a:r>
            <a:r>
              <a:rPr lang="en-US" dirty="0" smtClean="0"/>
              <a:t> </a:t>
            </a:r>
            <a:r>
              <a:rPr lang="en-US" dirty="0" err="1" smtClean="0"/>
              <a:t>pháp</a:t>
            </a:r>
            <a:r>
              <a:rPr lang="en-US" dirty="0" smtClean="0"/>
              <a:t> </a:t>
            </a:r>
            <a:r>
              <a:rPr lang="en-US" dirty="0" err="1" smtClean="0"/>
              <a:t>thuận</a:t>
            </a:r>
            <a:r>
              <a:rPr lang="en-US" dirty="0" smtClean="0"/>
              <a:t> </a:t>
            </a:r>
            <a:r>
              <a:rPr lang="en-US" dirty="0" err="1" smtClean="0"/>
              <a:t>tiện</a:t>
            </a:r>
            <a:r>
              <a:rPr lang="en-US" dirty="0" smtClean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 smtClean="0"/>
              <a:t>đo</a:t>
            </a:r>
            <a:r>
              <a:rPr lang="en-US" dirty="0" smtClean="0"/>
              <a:t> </a:t>
            </a:r>
            <a:r>
              <a:rPr lang="en-US" dirty="0" err="1" smtClean="0"/>
              <a:t>tính</a:t>
            </a:r>
            <a:r>
              <a:rPr lang="en-US" dirty="0" smtClean="0"/>
              <a:t> acid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dung </a:t>
            </a:r>
            <a:r>
              <a:rPr lang="en-US" dirty="0" err="1" smtClean="0"/>
              <a:t>dịch</a:t>
            </a:r>
            <a:r>
              <a:rPr lang="en-US" dirty="0" smtClean="0"/>
              <a:t>:</a:t>
            </a:r>
          </a:p>
          <a:p>
            <a:pPr marL="0" indent="0">
              <a:lnSpc>
                <a:spcPct val="150000"/>
              </a:lnSpc>
              <a:buNone/>
              <a:defRPr/>
            </a:pPr>
            <a:endParaRPr lang="en-US" dirty="0" smtClean="0"/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đó</a:t>
            </a:r>
            <a:r>
              <a:rPr lang="en-US" dirty="0" smtClean="0"/>
              <a:t> [H</a:t>
            </a:r>
            <a:r>
              <a:rPr lang="en-US" baseline="30000" dirty="0" smtClean="0"/>
              <a:t>+</a:t>
            </a:r>
            <a:r>
              <a:rPr lang="en-US" dirty="0" smtClean="0"/>
              <a:t>]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nồng</a:t>
            </a:r>
            <a:r>
              <a:rPr lang="en-US" dirty="0" smtClean="0"/>
              <a:t> </a:t>
            </a:r>
            <a:r>
              <a:rPr lang="en-US" dirty="0" err="1" smtClean="0"/>
              <a:t>độ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ion hydrogen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đo</a:t>
            </a:r>
            <a:r>
              <a:rPr lang="en-US" dirty="0" smtClean="0"/>
              <a:t> </a:t>
            </a:r>
            <a:r>
              <a:rPr lang="en-US" dirty="0" err="1" smtClean="0"/>
              <a:t>bằng</a:t>
            </a:r>
            <a:r>
              <a:rPr lang="en-US" dirty="0" smtClean="0"/>
              <a:t> </a:t>
            </a:r>
            <a:r>
              <a:rPr lang="en-US" dirty="0" err="1" smtClean="0"/>
              <a:t>mol</a:t>
            </a:r>
            <a:r>
              <a:rPr lang="en-US" dirty="0" smtClean="0"/>
              <a:t>/lit (M).Dung </a:t>
            </a:r>
            <a:r>
              <a:rPr lang="en-US" dirty="0" err="1" smtClean="0"/>
              <a:t>dịch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độ</a:t>
            </a:r>
            <a:r>
              <a:rPr lang="en-US" dirty="0" smtClean="0"/>
              <a:t> </a:t>
            </a:r>
            <a:r>
              <a:rPr lang="en-US" i="1" dirty="0" smtClean="0"/>
              <a:t>pH</a:t>
            </a:r>
            <a:r>
              <a:rPr lang="en-US" dirty="0" smtClean="0"/>
              <a:t>=7 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xác</a:t>
            </a:r>
            <a:r>
              <a:rPr lang="en-US" dirty="0" smtClean="0"/>
              <a:t> </a:t>
            </a:r>
            <a:r>
              <a:rPr lang="en-US" dirty="0" err="1" smtClean="0"/>
              <a:t>định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trung</a:t>
            </a:r>
            <a:r>
              <a:rPr lang="en-US" dirty="0" smtClean="0"/>
              <a:t> </a:t>
            </a:r>
            <a:r>
              <a:rPr lang="en-US" dirty="0" err="1" smtClean="0"/>
              <a:t>tính</a:t>
            </a:r>
            <a:r>
              <a:rPr lang="en-US" dirty="0" smtClean="0"/>
              <a:t>; </a:t>
            </a:r>
            <a:r>
              <a:rPr lang="en-US" i="1" dirty="0" smtClean="0"/>
              <a:t>pH</a:t>
            </a:r>
            <a:r>
              <a:rPr lang="en-US" dirty="0" smtClean="0"/>
              <a:t>&lt;7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tính</a:t>
            </a:r>
            <a:r>
              <a:rPr lang="en-US" dirty="0" smtClean="0"/>
              <a:t> acid; </a:t>
            </a:r>
            <a:r>
              <a:rPr lang="en-US" i="1" dirty="0" smtClean="0"/>
              <a:t>pH</a:t>
            </a:r>
            <a:r>
              <a:rPr lang="en-US" dirty="0" smtClean="0"/>
              <a:t>&gt;7 </a:t>
            </a:r>
            <a:r>
              <a:rPr lang="en-US" dirty="0" err="1" smtClean="0"/>
              <a:t>là</a:t>
            </a:r>
            <a:r>
              <a:rPr lang="en-US" dirty="0" smtClean="0"/>
              <a:t> dung </a:t>
            </a:r>
            <a:r>
              <a:rPr lang="en-US" dirty="0" err="1" smtClean="0"/>
              <a:t>dịch</a:t>
            </a:r>
            <a:r>
              <a:rPr lang="en-US" dirty="0" smtClean="0"/>
              <a:t> base. </a:t>
            </a:r>
            <a:r>
              <a:rPr lang="en-US" dirty="0" err="1" smtClean="0"/>
              <a:t>Khi</a:t>
            </a:r>
            <a:r>
              <a:rPr lang="en-US" dirty="0" smtClean="0"/>
              <a:t> </a:t>
            </a:r>
            <a:r>
              <a:rPr lang="en-US" i="1" dirty="0" smtClean="0"/>
              <a:t>pH</a:t>
            </a:r>
            <a:r>
              <a:rPr lang="en-US" dirty="0" smtClean="0"/>
              <a:t> </a:t>
            </a:r>
            <a:r>
              <a:rPr lang="en-US" dirty="0" err="1" smtClean="0"/>
              <a:t>tăng</a:t>
            </a:r>
            <a:r>
              <a:rPr lang="en-US" dirty="0" smtClean="0"/>
              <a:t> 1 </a:t>
            </a:r>
            <a:r>
              <a:rPr lang="en-US" dirty="0" err="1" smtClean="0"/>
              <a:t>đơn</a:t>
            </a:r>
            <a:r>
              <a:rPr lang="en-US" dirty="0" smtClean="0"/>
              <a:t> </a:t>
            </a:r>
            <a:r>
              <a:rPr lang="en-US" dirty="0" err="1" smtClean="0"/>
              <a:t>vị</a:t>
            </a:r>
            <a:r>
              <a:rPr lang="en-US" dirty="0" smtClean="0"/>
              <a:t> </a:t>
            </a:r>
            <a:r>
              <a:rPr lang="en-US" dirty="0" err="1" smtClean="0"/>
              <a:t>thì</a:t>
            </a:r>
            <a:r>
              <a:rPr lang="en-US" dirty="0" smtClean="0"/>
              <a:t> [H</a:t>
            </a:r>
            <a:r>
              <a:rPr lang="en-US" baseline="30000" dirty="0" smtClean="0"/>
              <a:t>+</a:t>
            </a:r>
            <a:r>
              <a:rPr lang="en-US" dirty="0" smtClean="0"/>
              <a:t>] </a:t>
            </a:r>
            <a:r>
              <a:rPr lang="en-US" dirty="0" err="1" smtClean="0"/>
              <a:t>giảm</a:t>
            </a:r>
            <a:r>
              <a:rPr lang="en-US" dirty="0" smtClean="0"/>
              <a:t> </a:t>
            </a:r>
            <a:r>
              <a:rPr lang="en-US" dirty="0" err="1" smtClean="0"/>
              <a:t>đi</a:t>
            </a:r>
            <a:r>
              <a:rPr lang="en-US" dirty="0" smtClean="0"/>
              <a:t> 10 </a:t>
            </a:r>
            <a:r>
              <a:rPr lang="en-US" dirty="0" err="1" smtClean="0"/>
              <a:t>lần</a:t>
            </a:r>
            <a:r>
              <a:rPr lang="en-US" dirty="0" smtClean="0"/>
              <a:t>.				.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1559542"/>
              </p:ext>
            </p:extLst>
          </p:nvPr>
        </p:nvGraphicFramePr>
        <p:xfrm>
          <a:off x="4076700" y="3524250"/>
          <a:ext cx="2055813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5" name="Equation" r:id="rId3" imgW="1473120" imgH="317160" progId="Equation.DSMT4">
                  <p:embed/>
                </p:oleObj>
              </mc:Choice>
              <mc:Fallback>
                <p:oleObj name="Equation" r:id="rId3" imgW="147312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76700" y="3524250"/>
                        <a:ext cx="2055813" cy="512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Vận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3. </a:t>
            </a:r>
            <a:r>
              <a:rPr lang="en-US" dirty="0" err="1" smtClean="0"/>
              <a:t>Tính</a:t>
            </a:r>
            <a:r>
              <a:rPr lang="en-US" dirty="0" smtClean="0"/>
              <a:t> </a:t>
            </a:r>
            <a:r>
              <a:rPr lang="en-US" dirty="0" err="1" smtClean="0"/>
              <a:t>độ</a:t>
            </a:r>
            <a:r>
              <a:rPr lang="en-US" dirty="0" smtClean="0"/>
              <a:t> 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9144000" cy="548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Nồng</a:t>
            </a:r>
            <a:r>
              <a:rPr lang="en-US" dirty="0" smtClean="0"/>
              <a:t> </a:t>
            </a:r>
            <a:r>
              <a:rPr lang="en-US" dirty="0" err="1" smtClean="0"/>
              <a:t>độ</a:t>
            </a:r>
            <a:r>
              <a:rPr lang="en-US" dirty="0" smtClean="0"/>
              <a:t> ion hydrogen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nước</a:t>
            </a:r>
            <a:r>
              <a:rPr lang="en-US" dirty="0" smtClean="0"/>
              <a:t> </a:t>
            </a:r>
            <a:r>
              <a:rPr lang="en-US" dirty="0" err="1" smtClean="0"/>
              <a:t>chanh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[H</a:t>
            </a:r>
            <a:r>
              <a:rPr lang="en-US" baseline="30000" dirty="0" smtClean="0"/>
              <a:t>+</a:t>
            </a:r>
            <a:r>
              <a:rPr lang="en-US" dirty="0" smtClean="0"/>
              <a:t>]=5,0.10</a:t>
            </a:r>
            <a:r>
              <a:rPr lang="en-US" baseline="30000" dirty="0" smtClean="0"/>
              <a:t>_3 </a:t>
            </a:r>
            <a:r>
              <a:rPr lang="en-US" dirty="0" smtClean="0"/>
              <a:t>M. </a:t>
            </a:r>
            <a:r>
              <a:rPr lang="en-US" dirty="0" err="1" smtClean="0"/>
              <a:t>Hãy</a:t>
            </a:r>
            <a:r>
              <a:rPr lang="en-US" dirty="0" smtClean="0"/>
              <a:t> </a:t>
            </a:r>
            <a:r>
              <a:rPr lang="en-US" dirty="0" err="1" smtClean="0"/>
              <a:t>tính</a:t>
            </a:r>
            <a:r>
              <a:rPr lang="en-US" dirty="0" smtClean="0"/>
              <a:t> </a:t>
            </a:r>
            <a:r>
              <a:rPr lang="en-US" dirty="0" err="1" smtClean="0"/>
              <a:t>độ</a:t>
            </a:r>
            <a:r>
              <a:rPr lang="en-US" dirty="0" smtClean="0"/>
              <a:t> pH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nước</a:t>
            </a:r>
            <a:r>
              <a:rPr lang="en-US" dirty="0" smtClean="0"/>
              <a:t> </a:t>
            </a:r>
            <a:r>
              <a:rPr lang="en-US" dirty="0" err="1" smtClean="0"/>
              <a:t>chanh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cho</a:t>
            </a:r>
            <a:r>
              <a:rPr lang="en-US" dirty="0" smtClean="0"/>
              <a:t> </a:t>
            </a:r>
            <a:r>
              <a:rPr lang="en-US" dirty="0" err="1" smtClean="0"/>
              <a:t>biết</a:t>
            </a:r>
            <a:r>
              <a:rPr lang="en-US" dirty="0" smtClean="0"/>
              <a:t> </a:t>
            </a:r>
            <a:r>
              <a:rPr lang="en-US" dirty="0" err="1" smtClean="0"/>
              <a:t>nó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tính</a:t>
            </a:r>
            <a:r>
              <a:rPr lang="en-US" dirty="0" smtClean="0"/>
              <a:t> acid hay base. 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Right Arrow 4">
            <a:hlinkClick r:id="rId2" action="ppaction://hlinksldjump"/>
          </p:cNvPr>
          <p:cNvSpPr/>
          <p:nvPr/>
        </p:nvSpPr>
        <p:spPr>
          <a:xfrm>
            <a:off x="7010400" y="5181600"/>
            <a:ext cx="914400" cy="1219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Thang</a:t>
            </a:r>
            <a:r>
              <a:rPr lang="en-US" dirty="0" smtClean="0"/>
              <a:t> </a:t>
            </a:r>
            <a:r>
              <a:rPr lang="en-US" dirty="0" err="1" smtClean="0"/>
              <a:t>độ</a:t>
            </a:r>
            <a:r>
              <a:rPr lang="en-US" dirty="0" smtClean="0"/>
              <a:t> Richter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Vào</a:t>
            </a:r>
            <a:r>
              <a:rPr lang="en-US" dirty="0" smtClean="0"/>
              <a:t> </a:t>
            </a:r>
            <a:r>
              <a:rPr lang="en-US" dirty="0" err="1" smtClean="0"/>
              <a:t>năm</a:t>
            </a:r>
            <a:r>
              <a:rPr lang="en-US" dirty="0" smtClean="0"/>
              <a:t> 1935, </a:t>
            </a:r>
            <a:r>
              <a:rPr lang="en-US" dirty="0" err="1" smtClean="0"/>
              <a:t>nhà</a:t>
            </a:r>
            <a:r>
              <a:rPr lang="en-US" dirty="0" smtClean="0"/>
              <a:t> </a:t>
            </a:r>
            <a:r>
              <a:rPr lang="en-US" dirty="0" err="1" smtClean="0"/>
              <a:t>địa</a:t>
            </a:r>
            <a:r>
              <a:rPr lang="en-US" dirty="0" smtClean="0"/>
              <a:t> </a:t>
            </a:r>
            <a:r>
              <a:rPr lang="en-US" dirty="0" err="1" smtClean="0"/>
              <a:t>chất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r>
              <a:rPr lang="en-US" dirty="0" smtClean="0"/>
              <a:t>  </a:t>
            </a:r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 smtClean="0"/>
              <a:t>Mỹ</a:t>
            </a:r>
            <a:r>
              <a:rPr lang="en-US" dirty="0" smtClean="0"/>
              <a:t> Charles Richter </a:t>
            </a:r>
            <a:r>
              <a:rPr lang="en-US" dirty="0" err="1" smtClean="0"/>
              <a:t>đã</a:t>
            </a:r>
            <a:r>
              <a:rPr lang="en-US" dirty="0" smtClean="0"/>
              <a:t> </a:t>
            </a:r>
            <a:r>
              <a:rPr lang="en-US" dirty="0" err="1" smtClean="0"/>
              <a:t>định</a:t>
            </a:r>
            <a:r>
              <a:rPr lang="en-US" dirty="0" smtClean="0"/>
              <a:t> </a:t>
            </a:r>
            <a:r>
              <a:rPr lang="en-US" dirty="0" err="1" smtClean="0"/>
              <a:t>nghĩa</a:t>
            </a:r>
            <a:r>
              <a:rPr lang="en-US" dirty="0" smtClean="0"/>
              <a:t> </a:t>
            </a:r>
            <a:r>
              <a:rPr lang="en-US" dirty="0" err="1" smtClean="0"/>
              <a:t>cường</a:t>
            </a:r>
            <a:r>
              <a:rPr lang="en-US" dirty="0" smtClean="0"/>
              <a:t> </a:t>
            </a:r>
            <a:r>
              <a:rPr lang="en-US" dirty="0" err="1" smtClean="0"/>
              <a:t>độ</a:t>
            </a:r>
            <a:r>
              <a:rPr lang="en-US" dirty="0" smtClean="0"/>
              <a:t> M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trận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đất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Trong</a:t>
            </a:r>
            <a:r>
              <a:rPr lang="en-US" dirty="0" smtClean="0"/>
              <a:t> </a:t>
            </a:r>
            <a:r>
              <a:rPr lang="en-US" dirty="0" err="1" smtClean="0"/>
              <a:t>đó</a:t>
            </a:r>
            <a:r>
              <a:rPr lang="en-US" dirty="0" smtClean="0"/>
              <a:t> I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biên</a:t>
            </a:r>
            <a:r>
              <a:rPr lang="en-US" dirty="0" smtClean="0"/>
              <a:t> </a:t>
            </a:r>
            <a:r>
              <a:rPr lang="en-US" dirty="0" err="1" smtClean="0"/>
              <a:t>độ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trận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đất</a:t>
            </a:r>
            <a:r>
              <a:rPr lang="en-US" dirty="0" smtClean="0"/>
              <a:t> (</a:t>
            </a:r>
            <a:r>
              <a:rPr lang="en-US" dirty="0" err="1" smtClean="0"/>
              <a:t>được</a:t>
            </a:r>
            <a:r>
              <a:rPr lang="en-US" dirty="0" smtClean="0"/>
              <a:t> </a:t>
            </a:r>
            <a:r>
              <a:rPr lang="en-US" dirty="0" err="1" smtClean="0"/>
              <a:t>đo</a:t>
            </a:r>
            <a:r>
              <a:rPr lang="en-US" dirty="0" smtClean="0"/>
              <a:t> </a:t>
            </a:r>
            <a:r>
              <a:rPr lang="en-US" dirty="0" err="1" smtClean="0"/>
              <a:t>bằng</a:t>
            </a:r>
            <a:r>
              <a:rPr lang="en-US" dirty="0" smtClean="0"/>
              <a:t> </a:t>
            </a:r>
            <a:r>
              <a:rPr lang="en-US" dirty="0" err="1" smtClean="0"/>
              <a:t>biên</a:t>
            </a:r>
            <a:r>
              <a:rPr lang="en-US" dirty="0" smtClean="0"/>
              <a:t> </a:t>
            </a:r>
            <a:r>
              <a:rPr lang="en-US" dirty="0" err="1" smtClean="0"/>
              <a:t>độ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kết</a:t>
            </a:r>
            <a:r>
              <a:rPr lang="en-US" dirty="0" smtClean="0"/>
              <a:t> </a:t>
            </a:r>
            <a:r>
              <a:rPr lang="en-US" dirty="0" err="1" smtClean="0"/>
              <a:t>quả</a:t>
            </a:r>
            <a:r>
              <a:rPr lang="en-US" dirty="0" smtClean="0"/>
              <a:t> </a:t>
            </a:r>
            <a:r>
              <a:rPr lang="en-US" dirty="0" err="1" smtClean="0"/>
              <a:t>đo</a:t>
            </a:r>
            <a:r>
              <a:rPr lang="en-US" dirty="0" smtClean="0"/>
              <a:t> </a:t>
            </a:r>
            <a:r>
              <a:rPr lang="en-US" dirty="0" err="1" smtClean="0"/>
              <a:t>điạ</a:t>
            </a:r>
            <a:r>
              <a:rPr lang="en-US" dirty="0" smtClean="0"/>
              <a:t> </a:t>
            </a:r>
            <a:r>
              <a:rPr lang="en-US" dirty="0" err="1" smtClean="0"/>
              <a:t>chấn</a:t>
            </a:r>
            <a:r>
              <a:rPr lang="en-US" dirty="0" smtClean="0"/>
              <a:t> </a:t>
            </a:r>
            <a:r>
              <a:rPr lang="en-US" dirty="0" err="1" smtClean="0"/>
              <a:t>lấy</a:t>
            </a:r>
            <a:r>
              <a:rPr lang="en-US" dirty="0" smtClean="0"/>
              <a:t> 100km </a:t>
            </a:r>
            <a:r>
              <a:rPr lang="en-US" dirty="0" err="1" smtClean="0"/>
              <a:t>từ</a:t>
            </a:r>
            <a:r>
              <a:rPr lang="en-US" dirty="0" smtClean="0"/>
              <a:t> </a:t>
            </a:r>
            <a:r>
              <a:rPr lang="en-US" dirty="0" err="1" smtClean="0"/>
              <a:t>tâm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trận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đất</a:t>
            </a:r>
            <a:r>
              <a:rPr lang="en-US" dirty="0" smtClean="0"/>
              <a:t>) </a:t>
            </a:r>
            <a:r>
              <a:rPr lang="en-US" dirty="0" err="1" smtClean="0"/>
              <a:t>và</a:t>
            </a:r>
            <a:r>
              <a:rPr lang="en-US" dirty="0" smtClean="0"/>
              <a:t> S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biên</a:t>
            </a:r>
            <a:r>
              <a:rPr lang="en-US" dirty="0" smtClean="0"/>
              <a:t> </a:t>
            </a:r>
            <a:r>
              <a:rPr lang="en-US" dirty="0" err="1" smtClean="0"/>
              <a:t>độ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trận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đất</a:t>
            </a:r>
            <a:r>
              <a:rPr lang="en-US" dirty="0" smtClean="0"/>
              <a:t> </a:t>
            </a:r>
            <a:r>
              <a:rPr lang="en-US" dirty="0" err="1" smtClean="0"/>
              <a:t>tiêu</a:t>
            </a:r>
            <a:r>
              <a:rPr lang="en-US" dirty="0" smtClean="0"/>
              <a:t> </a:t>
            </a:r>
            <a:r>
              <a:rPr lang="en-US" dirty="0" err="1" smtClean="0"/>
              <a:t>chuẩn</a:t>
            </a:r>
            <a:r>
              <a:rPr lang="en-US" dirty="0" smtClean="0"/>
              <a:t> (</a:t>
            </a:r>
            <a:r>
              <a:rPr lang="en-US" dirty="0" err="1" smtClean="0"/>
              <a:t>có</a:t>
            </a:r>
            <a:r>
              <a:rPr lang="en-US" dirty="0" smtClean="0"/>
              <a:t> </a:t>
            </a:r>
            <a:r>
              <a:rPr lang="en-US" dirty="0" err="1" smtClean="0"/>
              <a:t>biên</a:t>
            </a:r>
            <a:r>
              <a:rPr lang="en-US" dirty="0" smtClean="0"/>
              <a:t> </a:t>
            </a:r>
            <a:r>
              <a:rPr lang="en-US" dirty="0" err="1" smtClean="0"/>
              <a:t>độ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1 </a:t>
            </a:r>
            <a:r>
              <a:rPr lang="en-US" dirty="0" err="1" smtClean="0"/>
              <a:t>micmrômet</a:t>
            </a:r>
            <a:r>
              <a:rPr lang="en-US" dirty="0" smtClean="0"/>
              <a:t>=10</a:t>
            </a:r>
            <a:r>
              <a:rPr lang="en-US" baseline="30000" dirty="0" smtClean="0"/>
              <a:t>-6</a:t>
            </a:r>
            <a:r>
              <a:rPr lang="en-US" dirty="0" smtClean="0"/>
              <a:t> </a:t>
            </a:r>
            <a:r>
              <a:rPr lang="en-US" dirty="0" err="1" smtClean="0"/>
              <a:t>mét</a:t>
            </a:r>
            <a:r>
              <a:rPr lang="en-US" dirty="0" smtClean="0"/>
              <a:t>). </a:t>
            </a:r>
            <a:r>
              <a:rPr lang="en-US" dirty="0" err="1" smtClean="0"/>
              <a:t>Cường</a:t>
            </a:r>
            <a:r>
              <a:rPr lang="en-US" dirty="0" smtClean="0"/>
              <a:t> </a:t>
            </a:r>
            <a:r>
              <a:rPr lang="en-US" dirty="0" err="1" smtClean="0"/>
              <a:t>độ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trận</a:t>
            </a:r>
            <a:r>
              <a:rPr lang="en-US" dirty="0" smtClean="0"/>
              <a:t> </a:t>
            </a:r>
            <a:r>
              <a:rPr lang="en-US" dirty="0" err="1" smtClean="0"/>
              <a:t>động</a:t>
            </a:r>
            <a:r>
              <a:rPr lang="en-US" dirty="0" smtClean="0"/>
              <a:t> </a:t>
            </a:r>
            <a:r>
              <a:rPr lang="en-US" dirty="0" err="1" smtClean="0"/>
              <a:t>đất</a:t>
            </a:r>
            <a:r>
              <a:rPr lang="en-US" dirty="0" smtClean="0"/>
              <a:t> </a:t>
            </a:r>
            <a:r>
              <a:rPr lang="en-US" dirty="0" err="1" smtClean="0"/>
              <a:t>tiêu</a:t>
            </a:r>
            <a:r>
              <a:rPr lang="en-US" dirty="0" smtClean="0"/>
              <a:t> </a:t>
            </a:r>
            <a:r>
              <a:rPr lang="en-US" dirty="0" err="1" smtClean="0"/>
              <a:t>chuẩn</a:t>
            </a:r>
            <a:r>
              <a:rPr lang="en-US" dirty="0" smtClean="0"/>
              <a:t>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5922248"/>
              </p:ext>
            </p:extLst>
          </p:nvPr>
        </p:nvGraphicFramePr>
        <p:xfrm>
          <a:off x="4019550" y="3124200"/>
          <a:ext cx="11049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23" name="Equation" r:id="rId3" imgW="1104840" imgH="609480" progId="Equation.DSMT4">
                  <p:embed/>
                </p:oleObj>
              </mc:Choice>
              <mc:Fallback>
                <p:oleObj name="Equation" r:id="rId3" imgW="1104840" imgH="609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019550" y="3124200"/>
                        <a:ext cx="11049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1835525"/>
              </p:ext>
            </p:extLst>
          </p:nvPr>
        </p:nvGraphicFramePr>
        <p:xfrm>
          <a:off x="4083050" y="5791200"/>
          <a:ext cx="1473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24" name="Equation" r:id="rId5" imgW="1473120" imgH="609480" progId="Equation.DSMT4">
                  <p:embed/>
                </p:oleObj>
              </mc:Choice>
              <mc:Fallback>
                <p:oleObj name="Equation" r:id="rId5" imgW="1473120" imgH="609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3050" y="5791200"/>
                        <a:ext cx="14732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034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6492620</TotalTime>
  <Words>1248</Words>
  <Application>Microsoft Office PowerPoint</Application>
  <PresentationFormat>On-screen Show (4:3)</PresentationFormat>
  <Paragraphs>95</Paragraphs>
  <Slides>24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Flow</vt:lpstr>
      <vt:lpstr>Equation</vt:lpstr>
      <vt:lpstr>MathType 6.0 Equation</vt:lpstr>
      <vt:lpstr>   MỘT VÀI MÔ HÌNH TOÁN HỌC SỬ DỤNG HÀM SỐ MŨ VÀ HÀM SỐ LÔGARIT</vt:lpstr>
      <vt:lpstr>MÔ HÌNH TĂNG TRƯỞNG HOẶC SUY THOÁI CẤP MŨ</vt:lpstr>
      <vt:lpstr>  Vận dụng 1. Mô hình tăng trưởng</vt:lpstr>
      <vt:lpstr>Vận dụng 2. Mô hình suy thoái.</vt:lpstr>
      <vt:lpstr>Vận dụng 2. </vt:lpstr>
      <vt:lpstr>   </vt:lpstr>
      <vt:lpstr> Thang đo pH</vt:lpstr>
      <vt:lpstr> Vận dụng 3. Tính độ pH</vt:lpstr>
      <vt:lpstr>Thang độ Richter</vt:lpstr>
      <vt:lpstr>Vận dụng 4. Tính cường độ của một trận động đất</vt:lpstr>
      <vt:lpstr>Thang đo deciben</vt:lpstr>
      <vt:lpstr>Vận dụng 5. Tính cường độ âm</vt:lpstr>
      <vt:lpstr>Vận dụng 1.</vt:lpstr>
      <vt:lpstr>Vận dụng 2.</vt:lpstr>
      <vt:lpstr>Vận dụng 3.</vt:lpstr>
      <vt:lpstr>Vận dụng 4.</vt:lpstr>
      <vt:lpstr>Vận dụng 5.</vt:lpstr>
      <vt:lpstr>Bài tập thực hành</vt:lpstr>
      <vt:lpstr>Bài tập thực hành</vt:lpstr>
      <vt:lpstr>Bài tập thực hành</vt:lpstr>
      <vt:lpstr>Bài tập 1.</vt:lpstr>
      <vt:lpstr>Bài tập 2</vt:lpstr>
      <vt:lpstr>Bài tập 3</vt:lpstr>
      <vt:lpstr>The end! 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Các mẫu câu hay dùng trong bài giảng Toán bằng tiếng Anh</dc:title>
  <dc:creator>Tran Thanh Tuan</dc:creator>
  <cp:lastModifiedBy>VIETPHAT</cp:lastModifiedBy>
  <cp:revision>200</cp:revision>
  <dcterms:created xsi:type="dcterms:W3CDTF">2013-12-04T08:30:36Z</dcterms:created>
  <dcterms:modified xsi:type="dcterms:W3CDTF">2024-05-05T23:12:51Z</dcterms:modified>
</cp:coreProperties>
</file>