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audio3.wav" ContentType="audio/wav"/>
  <Override PartName="/ppt/media/audio4.wav" ContentType="audio/wav"/>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88" r:id="rId2"/>
    <p:sldId id="289" r:id="rId3"/>
    <p:sldId id="286" r:id="rId4"/>
    <p:sldId id="282" r:id="rId5"/>
    <p:sldId id="257" r:id="rId6"/>
    <p:sldId id="277" r:id="rId7"/>
    <p:sldId id="285" r:id="rId8"/>
    <p:sldId id="259" r:id="rId9"/>
    <p:sldId id="261" r:id="rId10"/>
    <p:sldId id="291" r:id="rId11"/>
    <p:sldId id="292" r:id="rId12"/>
    <p:sldId id="293" r:id="rId13"/>
    <p:sldId id="294" r:id="rId14"/>
    <p:sldId id="262" r:id="rId15"/>
    <p:sldId id="290"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96" r:id="rId31"/>
    <p:sldId id="295"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4D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04" autoAdjust="0"/>
    <p:restoredTop sz="99822" autoAdjust="0"/>
  </p:normalViewPr>
  <p:slideViewPr>
    <p:cSldViewPr>
      <p:cViewPr>
        <p:scale>
          <a:sx n="72" d="100"/>
          <a:sy n="72" d="100"/>
        </p:scale>
        <p:origin x="-654"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56A8B1-3228-470C-8275-282666A47ECE}" type="datetimeFigureOut">
              <a:rPr lang="en-US" smtClean="0"/>
              <a:t>06/05/2024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5CA088-8CC7-4574-A83E-FBC7263B4FD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56A8B1-3228-470C-8275-282666A47ECE}" type="datetimeFigureOut">
              <a:rPr lang="en-US" smtClean="0"/>
              <a:t>06/05/2024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5CA088-8CC7-4574-A83E-FBC7263B4FD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56A8B1-3228-470C-8275-282666A47ECE}" type="datetimeFigureOut">
              <a:rPr lang="en-US" smtClean="0"/>
              <a:t>06/05/2024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5CA088-8CC7-4574-A83E-FBC7263B4FD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56A8B1-3228-470C-8275-282666A47ECE}" type="datetimeFigureOut">
              <a:rPr lang="en-US" smtClean="0"/>
              <a:t>06/05/2024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5CA088-8CC7-4574-A83E-FBC7263B4FD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56A8B1-3228-470C-8275-282666A47ECE}" type="datetimeFigureOut">
              <a:rPr lang="en-US" smtClean="0"/>
              <a:t>06/05/2024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5CA088-8CC7-4574-A83E-FBC7263B4FD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56A8B1-3228-470C-8275-282666A47ECE}" type="datetimeFigureOut">
              <a:rPr lang="en-US" smtClean="0"/>
              <a:t>06/05/2024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5CA088-8CC7-4574-A83E-FBC7263B4FD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56A8B1-3228-470C-8275-282666A47ECE}" type="datetimeFigureOut">
              <a:rPr lang="en-US" smtClean="0"/>
              <a:t>06/05/2024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5CA088-8CC7-4574-A83E-FBC7263B4FD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56A8B1-3228-470C-8275-282666A47ECE}" type="datetimeFigureOut">
              <a:rPr lang="en-US" smtClean="0"/>
              <a:t>06/05/2024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5CA088-8CC7-4574-A83E-FBC7263B4FD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56A8B1-3228-470C-8275-282666A47ECE}" type="datetimeFigureOut">
              <a:rPr lang="en-US" smtClean="0"/>
              <a:t>06/05/2024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5CA088-8CC7-4574-A83E-FBC7263B4FD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56A8B1-3228-470C-8275-282666A47ECE}" type="datetimeFigureOut">
              <a:rPr lang="en-US" smtClean="0"/>
              <a:t>06/05/2024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5CA088-8CC7-4574-A83E-FBC7263B4FD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56A8B1-3228-470C-8275-282666A47ECE}" type="datetimeFigureOut">
              <a:rPr lang="en-US" smtClean="0"/>
              <a:t>06/05/2024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5CA088-8CC7-4574-A83E-FBC7263B4FD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56A8B1-3228-470C-8275-282666A47ECE}" type="datetimeFigureOut">
              <a:rPr lang="en-US" smtClean="0"/>
              <a:t>06/05/2024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5CA088-8CC7-4574-A83E-FBC7263B4FD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gif"/><Relationship Id="rId7" Type="http://schemas.openxmlformats.org/officeDocument/2006/relationships/image" Target="../media/image26.gif"/><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24.png"/><Relationship Id="rId4" Type="http://schemas.openxmlformats.org/officeDocument/2006/relationships/image" Target="../media/image23.gif"/></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27.xml"/><Relationship Id="rId3" Type="http://schemas.openxmlformats.org/officeDocument/2006/relationships/slide" Target="slide17.xml"/><Relationship Id="rId7" Type="http://schemas.openxmlformats.org/officeDocument/2006/relationships/slide" Target="slide21.xml"/><Relationship Id="rId12" Type="http://schemas.openxmlformats.org/officeDocument/2006/relationships/slide" Target="slide26.xm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slide" Target="slide20.xml"/><Relationship Id="rId11" Type="http://schemas.openxmlformats.org/officeDocument/2006/relationships/slide" Target="slide25.xml"/><Relationship Id="rId5" Type="http://schemas.openxmlformats.org/officeDocument/2006/relationships/slide" Target="slide19.xml"/><Relationship Id="rId10" Type="http://schemas.openxmlformats.org/officeDocument/2006/relationships/slide" Target="slide24.xml"/><Relationship Id="rId4" Type="http://schemas.openxmlformats.org/officeDocument/2006/relationships/slide" Target="slide18.xml"/><Relationship Id="rId9" Type="http://schemas.openxmlformats.org/officeDocument/2006/relationships/slide" Target="slide23.xml"/><Relationship Id="rId14" Type="http://schemas.openxmlformats.org/officeDocument/2006/relationships/slide" Target="slide28.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slide" Target="slide16.xml"/></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slide" Target="slide16.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slide" Target="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slide" Target="slide16.xml"/></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slide" Target="slide16.xml"/></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slide" Target="slide16.xml"/></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slide" Target="slide16.xml"/></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slide" Target="slide16.xml"/></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slide" Target="slide16.xml"/></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slide" Target="slide16.xml"/></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slide" Target="slide16.xml"/></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slide" Target="slide16.xml"/></Relationships>
</file>

<file path=ppt/slides/_rels/slide29.xml.rels><?xml version="1.0" encoding="UTF-8" standalone="yes"?>
<Relationships xmlns="http://schemas.openxmlformats.org/package/2006/relationships"><Relationship Id="rId2" Type="http://schemas.openxmlformats.org/officeDocument/2006/relationships/audio" Target="../media/audio5.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6.png"/><Relationship Id="rId7" Type="http://schemas.openxmlformats.org/officeDocument/2006/relationships/slide" Target="slide6.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image" Target="../media/image7.png"/><Relationship Id="rId9" Type="http://schemas.openxmlformats.org/officeDocument/2006/relationships/slide" Target="slide7.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slideLayout" Target="../slideLayouts/slideLayout2.xml"/><Relationship Id="rId1" Type="http://schemas.openxmlformats.org/officeDocument/2006/relationships/audio" Target="../media/audio3.wav"/><Relationship Id="rId6" Type="http://schemas.openxmlformats.org/officeDocument/2006/relationships/image" Target="../media/image14.png"/><Relationship Id="rId5" Type="http://schemas.openxmlformats.org/officeDocument/2006/relationships/image" Target="../media/image32.wmf"/><Relationship Id="rId4" Type="http://schemas.openxmlformats.org/officeDocument/2006/relationships/image" Target="../media/image31.wmf"/></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7.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slide" Target="slide3.xml"/><Relationship Id="rId5" Type="http://schemas.openxmlformats.org/officeDocument/2006/relationships/image" Target="../media/image9.png"/><Relationship Id="rId10" Type="http://schemas.openxmlformats.org/officeDocument/2006/relationships/image" Target="../media/image12.jpeg"/><Relationship Id="rId4" Type="http://schemas.microsoft.com/office/2007/relationships/hdphoto" Target="../media/hdphoto1.wdp"/><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slide" Target="slide3.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1.wav"/><Relationship Id="rId7" Type="http://schemas.openxmlformats.org/officeDocument/2006/relationships/slide" Target="slide5.xml"/><Relationship Id="rId2" Type="http://schemas.openxmlformats.org/officeDocument/2006/relationships/slideLayout" Target="../slideLayouts/slideLayout2.xml"/><Relationship Id="rId1" Type="http://schemas.openxmlformats.org/officeDocument/2006/relationships/audio" Target="../media/audio3.wav"/><Relationship Id="rId6" Type="http://schemas.openxmlformats.org/officeDocument/2006/relationships/image" Target="../media/image7.png"/><Relationship Id="rId5" Type="http://schemas.openxmlformats.org/officeDocument/2006/relationships/slide" Target="slide3.xml"/><Relationship Id="rId10" Type="http://schemas.openxmlformats.org/officeDocument/2006/relationships/image" Target="../media/image14.png"/><Relationship Id="rId4" Type="http://schemas.openxmlformats.org/officeDocument/2006/relationships/image" Target="../media/image11.jpe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7.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image" Target="../media/image7.png"/><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a7ef13e6488ebda4182295e359de71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0000FF"/>
          </a:solidFill>
          <a:ln w="9525">
            <a:solidFill>
              <a:srgbClr val="0000FF"/>
            </a:solidFill>
            <a:miter lim="800000"/>
            <a:headEnd/>
            <a:tailEnd/>
          </a:ln>
        </p:spPr>
      </p:pic>
      <p:sp>
        <p:nvSpPr>
          <p:cNvPr id="8" name="AutoShape 2"/>
          <p:cNvSpPr>
            <a:spLocks noChangeArrowheads="1"/>
          </p:cNvSpPr>
          <p:nvPr/>
        </p:nvSpPr>
        <p:spPr bwMode="auto">
          <a:xfrm>
            <a:off x="0" y="38100"/>
            <a:ext cx="9144000" cy="1028700"/>
          </a:xfrm>
          <a:prstGeom prst="ribbon2">
            <a:avLst>
              <a:gd name="adj1" fmla="val 26190"/>
              <a:gd name="adj2" fmla="val 75000"/>
            </a:avLst>
          </a:prstGeom>
          <a:solidFill>
            <a:srgbClr val="FF99CC"/>
          </a:solidFill>
          <a:ln w="57150">
            <a:solidFill>
              <a:srgbClr val="FFFF00"/>
            </a:solidFill>
            <a:round/>
            <a:headEnd/>
            <a:tailEnd/>
          </a:ln>
        </p:spPr>
        <p:txBody>
          <a:bodyPr wrap="none" anchor="ctr"/>
          <a:lstStyle/>
          <a:p>
            <a:pPr algn="ctr" eaLnBrk="1" hangingPunct="1">
              <a:lnSpc>
                <a:spcPct val="90000"/>
              </a:lnSpc>
            </a:pPr>
            <a:r>
              <a:rPr lang="en-US" sz="2000" b="1" smtClean="0">
                <a:solidFill>
                  <a:srgbClr val="0000FF"/>
                </a:solidFill>
              </a:rPr>
              <a:t>TRƯỜNG THPT SỐ 2 PHÙ MỸ</a:t>
            </a:r>
            <a:endParaRPr lang="en-US" sz="2000" b="1">
              <a:solidFill>
                <a:srgbClr val="0000FF"/>
              </a:solidFill>
            </a:endParaRPr>
          </a:p>
        </p:txBody>
      </p:sp>
      <p:sp>
        <p:nvSpPr>
          <p:cNvPr id="9" name="WordArt 3"/>
          <p:cNvSpPr>
            <a:spLocks noChangeArrowheads="1" noChangeShapeType="1" noTextEdit="1"/>
          </p:cNvSpPr>
          <p:nvPr/>
        </p:nvSpPr>
        <p:spPr bwMode="auto">
          <a:xfrm>
            <a:off x="471488" y="2057400"/>
            <a:ext cx="8153400" cy="1905000"/>
          </a:xfrm>
          <a:prstGeom prst="rect">
            <a:avLst/>
          </a:prstGeom>
        </p:spPr>
        <p:txBody>
          <a:bodyPr wrap="none" fromWordArt="1">
            <a:prstTxWarp prst="textDoubleWave1">
              <a:avLst>
                <a:gd name="adj1" fmla="val 6500"/>
                <a:gd name="adj2" fmla="val 0"/>
              </a:avLst>
            </a:prstTxWarp>
          </a:bodyPr>
          <a:lstStyle/>
          <a:p>
            <a:pPr algn="ctr"/>
            <a:r>
              <a:rPr lang="en-US" sz="3600" b="1" kern="10">
                <a:ln w="9525">
                  <a:solidFill>
                    <a:schemeClr val="tx1"/>
                  </a:solidFill>
                  <a:round/>
                  <a:headEnd/>
                  <a:tailEnd/>
                </a:ln>
                <a:gradFill rotWithShape="1">
                  <a:gsLst>
                    <a:gs pos="0">
                      <a:schemeClr val="hlink"/>
                    </a:gs>
                    <a:gs pos="100000">
                      <a:srgbClr val="FF6600"/>
                    </a:gs>
                  </a:gsLst>
                  <a:lin ang="0" scaled="1"/>
                </a:gradFill>
                <a:latin typeface="Times New Roman"/>
                <a:cs typeface="Times New Roman"/>
              </a:rPr>
              <a:t>Chào mừng quý thầy cô về dự giờ</a:t>
            </a:r>
          </a:p>
        </p:txBody>
      </p:sp>
      <p:sp>
        <p:nvSpPr>
          <p:cNvPr id="10" name="WordArt 4"/>
          <p:cNvSpPr>
            <a:spLocks noChangeArrowheads="1" noChangeShapeType="1" noTextEdit="1"/>
          </p:cNvSpPr>
          <p:nvPr/>
        </p:nvSpPr>
        <p:spPr bwMode="auto">
          <a:xfrm>
            <a:off x="2974975" y="4440238"/>
            <a:ext cx="2819400" cy="571500"/>
          </a:xfrm>
          <a:prstGeom prst="rect">
            <a:avLst/>
          </a:prstGeom>
        </p:spPr>
        <p:txBody>
          <a:bodyPr wrap="none" fromWordArt="1">
            <a:prstTxWarp prst="textPlain">
              <a:avLst>
                <a:gd name="adj" fmla="val 50000"/>
              </a:avLst>
            </a:prstTxWarp>
          </a:bodyPr>
          <a:lstStyle/>
          <a:p>
            <a:pPr algn="ctr"/>
            <a:r>
              <a:rPr lang="en-US" sz="2400" b="1" kern="10">
                <a:ln w="9525">
                  <a:solidFill>
                    <a:srgbClr val="FFFF00"/>
                  </a:solidFill>
                  <a:round/>
                  <a:headEnd/>
                  <a:tailEnd/>
                </a:ln>
                <a:solidFill>
                  <a:srgbClr val="FF0000"/>
                </a:solidFill>
                <a:effectLst>
                  <a:outerShdw dist="35921" dir="2700000" algn="ctr" rotWithShape="0">
                    <a:srgbClr val="808080">
                      <a:alpha val="79999"/>
                    </a:srgbClr>
                  </a:outerShdw>
                </a:effectLst>
                <a:latin typeface="Times New Roman"/>
                <a:cs typeface="Times New Roman"/>
              </a:rPr>
              <a:t>MÔN :   </a:t>
            </a:r>
            <a:r>
              <a:rPr lang="en-US" sz="2400" b="1" kern="10" smtClean="0">
                <a:ln w="9525">
                  <a:solidFill>
                    <a:srgbClr val="FFFF00"/>
                  </a:solidFill>
                  <a:round/>
                  <a:headEnd/>
                  <a:tailEnd/>
                </a:ln>
                <a:solidFill>
                  <a:srgbClr val="FF0000"/>
                </a:solidFill>
                <a:effectLst>
                  <a:outerShdw dist="35921" dir="2700000" algn="ctr" rotWithShape="0">
                    <a:srgbClr val="808080">
                      <a:alpha val="79999"/>
                    </a:srgbClr>
                  </a:outerShdw>
                </a:effectLst>
                <a:latin typeface="Times New Roman"/>
                <a:cs typeface="Times New Roman"/>
              </a:rPr>
              <a:t>TIN HỌC </a:t>
            </a:r>
            <a:endParaRPr lang="en-US" sz="2400" b="1" kern="10">
              <a:ln w="9525">
                <a:solidFill>
                  <a:srgbClr val="FFFF00"/>
                </a:solidFill>
                <a:round/>
                <a:headEnd/>
                <a:tailEnd/>
              </a:ln>
              <a:solidFill>
                <a:srgbClr val="FF0000"/>
              </a:solidFill>
              <a:effectLst>
                <a:outerShdw dist="35921" dir="2700000" algn="ctr" rotWithShape="0">
                  <a:srgbClr val="808080">
                    <a:alpha val="79999"/>
                  </a:srgbClr>
                </a:outerShdw>
              </a:effectLst>
              <a:latin typeface="Times New Roman"/>
              <a:cs typeface="Times New Roman"/>
            </a:endParaRPr>
          </a:p>
        </p:txBody>
      </p:sp>
      <p:sp>
        <p:nvSpPr>
          <p:cNvPr id="11" name="Text Box 5"/>
          <p:cNvSpPr txBox="1">
            <a:spLocks noChangeArrowheads="1"/>
          </p:cNvSpPr>
          <p:nvPr/>
        </p:nvSpPr>
        <p:spPr bwMode="auto">
          <a:xfrm>
            <a:off x="228600" y="5364163"/>
            <a:ext cx="8610600" cy="641350"/>
          </a:xfrm>
          <a:prstGeom prst="rect">
            <a:avLst/>
          </a:prstGeom>
          <a:noFill/>
          <a:ln w="9525">
            <a:noFill/>
            <a:miter lim="800000"/>
            <a:headEnd/>
            <a:tailEnd/>
          </a:ln>
        </p:spPr>
        <p:txBody>
          <a:bodyPr>
            <a:spAutoFit/>
          </a:bodyPr>
          <a:lstStyle/>
          <a:p>
            <a:pPr algn="ctr">
              <a:spcBef>
                <a:spcPct val="50000"/>
              </a:spcBef>
            </a:pPr>
            <a:r>
              <a:rPr lang="en-US" sz="3200" b="1"/>
              <a:t>Giáo viên thực hiện :</a:t>
            </a:r>
            <a:r>
              <a:rPr lang="en-US" sz="3600" b="1"/>
              <a:t> </a:t>
            </a:r>
            <a:r>
              <a:rPr lang="en-US" sz="3200" b="1" i="1" smtClean="0">
                <a:solidFill>
                  <a:srgbClr val="3333CC"/>
                </a:solidFill>
              </a:rPr>
              <a:t>Nguyễn Thị Kim Loan</a:t>
            </a:r>
            <a:endParaRPr lang="en-US" sz="3200" b="1" i="1">
              <a:solidFill>
                <a:srgbClr val="3333CC"/>
              </a:solidFill>
            </a:endParaRPr>
          </a:p>
        </p:txBody>
      </p:sp>
      <p:sp>
        <p:nvSpPr>
          <p:cNvPr id="12" name="WordArt 10"/>
          <p:cNvSpPr>
            <a:spLocks noChangeArrowheads="1" noChangeShapeType="1" noTextEdit="1"/>
          </p:cNvSpPr>
          <p:nvPr/>
        </p:nvSpPr>
        <p:spPr bwMode="auto">
          <a:xfrm>
            <a:off x="1371600" y="1022888"/>
            <a:ext cx="5791200" cy="805912"/>
          </a:xfrm>
          <a:prstGeom prst="rect">
            <a:avLst/>
          </a:prstGeom>
        </p:spPr>
        <p:txBody>
          <a:bodyPr wrap="none" fromWordArt="1">
            <a:prstTxWarp prst="textPlain">
              <a:avLst>
                <a:gd name="adj" fmla="val 50000"/>
              </a:avLst>
            </a:prstTxWarp>
          </a:bodyPr>
          <a:lstStyle/>
          <a:p>
            <a:pPr algn="ctr"/>
            <a:r>
              <a:rPr lang="en-US" sz="3600" b="1" kern="10">
                <a:ln w="9525">
                  <a:solidFill>
                    <a:srgbClr val="FFFF99"/>
                  </a:solidFill>
                  <a:round/>
                  <a:headEnd/>
                  <a:tailEnd/>
                </a:ln>
                <a:solidFill>
                  <a:srgbClr val="008000"/>
                </a:solidFill>
                <a:effectLst>
                  <a:outerShdw dist="35921" dir="2700000" algn="ctr" rotWithShape="0">
                    <a:srgbClr val="808080">
                      <a:alpha val="79999"/>
                    </a:srgbClr>
                  </a:outerShdw>
                </a:effectLst>
                <a:latin typeface="Times New Roman"/>
                <a:cs typeface="Times New Roman"/>
              </a:rPr>
              <a:t> LỚP </a:t>
            </a:r>
            <a:r>
              <a:rPr lang="en-US" sz="3600" b="1" kern="10" smtClean="0">
                <a:ln w="9525">
                  <a:solidFill>
                    <a:srgbClr val="FFFF99"/>
                  </a:solidFill>
                  <a:round/>
                  <a:headEnd/>
                  <a:tailEnd/>
                </a:ln>
                <a:solidFill>
                  <a:srgbClr val="008000"/>
                </a:solidFill>
                <a:effectLst>
                  <a:outerShdw dist="35921" dir="2700000" algn="ctr" rotWithShape="0">
                    <a:srgbClr val="808080">
                      <a:alpha val="79999"/>
                    </a:srgbClr>
                  </a:outerShdw>
                </a:effectLst>
                <a:latin typeface="Times New Roman"/>
                <a:cs typeface="Times New Roman"/>
              </a:rPr>
              <a:t>11A7</a:t>
            </a:r>
            <a:endParaRPr lang="en-US" sz="3600" b="1" kern="10">
              <a:ln w="9525">
                <a:solidFill>
                  <a:srgbClr val="FFFF99"/>
                </a:solidFill>
                <a:round/>
                <a:headEnd/>
                <a:tailEnd/>
              </a:ln>
              <a:solidFill>
                <a:srgbClr val="008000"/>
              </a:solidFill>
              <a:effectLst>
                <a:outerShdw dist="35921" dir="2700000" algn="ctr" rotWithShape="0">
                  <a:srgbClr val="808080">
                    <a:alpha val="79999"/>
                  </a:srgbClr>
                </a:outerShdw>
              </a:effectLst>
              <a:latin typeface="Times New Roman"/>
              <a:cs typeface="Times New Roman"/>
            </a:endParaRPr>
          </a:p>
        </p:txBody>
      </p:sp>
    </p:spTree>
    <p:extLst>
      <p:ext uri="{BB962C8B-B14F-4D97-AF65-F5344CB8AC3E}">
        <p14:creationId xmlns:p14="http://schemas.microsoft.com/office/powerpoint/2010/main" val="3494950203"/>
      </p:ext>
    </p:extLst>
  </p:cSld>
  <p:clrMapOvr>
    <a:masterClrMapping/>
  </p:clrMapOvr>
  <p:transition spd="slow">
    <p:fade/>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repeatCount="indefinite"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4)">
                                      <p:cBhvr>
                                        <p:cTn id="7" dur="2000"/>
                                        <p:tgtEl>
                                          <p:spTgt spid="12"/>
                                        </p:tgtEl>
                                      </p:cBhvr>
                                    </p:animEffect>
                                  </p:childTnLst>
                                </p:cTn>
                              </p:par>
                              <p:par>
                                <p:cTn id="8" presetID="4" presetClass="entr" presetSubtype="32" repeatCount="200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ox(out)">
                                      <p:cBhvr>
                                        <p:cTn id="10" dur="3000"/>
                                        <p:tgtEl>
                                          <p:spTgt spid="11"/>
                                        </p:tgtEl>
                                      </p:cBhvr>
                                    </p:animEffect>
                                  </p:childTnLst>
                                </p:cTn>
                              </p:par>
                              <p:par>
                                <p:cTn id="11" presetID="21" presetClass="emph" presetSubtype="0" repeatCount="indefinite" fill="hold" grpId="0" nodeType="withEffect">
                                  <p:stCondLst>
                                    <p:cond delay="0"/>
                                  </p:stCondLst>
                                  <p:childTnLst>
                                    <p:animClr clrSpc="hsl" dir="cw">
                                      <p:cBhvr override="childStyle">
                                        <p:cTn id="12" dur="3000" fill="hold"/>
                                        <p:tgtEl>
                                          <p:spTgt spid="9"/>
                                        </p:tgtEl>
                                        <p:attrNameLst>
                                          <p:attrName>style.color</p:attrName>
                                        </p:attrNameLst>
                                      </p:cBhvr>
                                      <p:by>
                                        <p:hsl h="7200000" s="0" l="0"/>
                                      </p:by>
                                    </p:animClr>
                                    <p:animClr clrSpc="hsl" dir="cw">
                                      <p:cBhvr>
                                        <p:cTn id="13" dur="3000" fill="hold"/>
                                        <p:tgtEl>
                                          <p:spTgt spid="9"/>
                                        </p:tgtEl>
                                        <p:attrNameLst>
                                          <p:attrName>fillcolor</p:attrName>
                                        </p:attrNameLst>
                                      </p:cBhvr>
                                      <p:by>
                                        <p:hsl h="7200000" s="0" l="0"/>
                                      </p:by>
                                    </p:animClr>
                                    <p:animClr clrSpc="hsl" dir="cw">
                                      <p:cBhvr>
                                        <p:cTn id="14" dur="3000" fill="hold"/>
                                        <p:tgtEl>
                                          <p:spTgt spid="9"/>
                                        </p:tgtEl>
                                        <p:attrNameLst>
                                          <p:attrName>stroke.color</p:attrName>
                                        </p:attrNameLst>
                                      </p:cBhvr>
                                      <p:by>
                                        <p:hsl h="7200000" s="0" l="0"/>
                                      </p:by>
                                    </p:animClr>
                                    <p:set>
                                      <p:cBhvr>
                                        <p:cTn id="15" dur="30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407" t="13043" r="21879" b="9058"/>
          <a:stretch/>
        </p:blipFill>
        <p:spPr bwMode="auto">
          <a:xfrm>
            <a:off x="76200" y="0"/>
            <a:ext cx="88392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23935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7907" t="14493" r="27074" b="9601"/>
          <a:stretch/>
        </p:blipFill>
        <p:spPr bwMode="auto">
          <a:xfrm>
            <a:off x="228601" y="304800"/>
            <a:ext cx="86868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55636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907" t="19384" r="27277" b="19022"/>
          <a:stretch/>
        </p:blipFill>
        <p:spPr bwMode="auto">
          <a:xfrm>
            <a:off x="381000" y="457200"/>
            <a:ext cx="83820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48079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677" t="14900" r="26868" b="20833"/>
          <a:stretch/>
        </p:blipFill>
        <p:spPr bwMode="auto">
          <a:xfrm>
            <a:off x="533400" y="258417"/>
            <a:ext cx="8077200" cy="6066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00731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lc="http://schemas.openxmlformats.org/drawingml/2006/lockedCanvas" xmlns:a16="http://schemas.microsoft.com/office/drawing/2014/main" xmlns="" id="{67B66B7A-FE0C-7512-9809-848A6B502D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6451"/>
          <a:stretch/>
        </p:blipFill>
        <p:spPr>
          <a:xfrm>
            <a:off x="0" y="-76200"/>
            <a:ext cx="8991600" cy="6672763"/>
          </a:xfrm>
          <a:prstGeom prst="rect">
            <a:avLst/>
          </a:prstGeom>
        </p:spPr>
      </p:pic>
      <p:sp>
        <p:nvSpPr>
          <p:cNvPr id="4" name="Rounded Rectangle 3"/>
          <p:cNvSpPr/>
          <p:nvPr/>
        </p:nvSpPr>
        <p:spPr>
          <a:xfrm>
            <a:off x="0" y="0"/>
            <a:ext cx="2133600" cy="609600"/>
          </a:xfrm>
          <a:prstGeom prst="roundRect">
            <a:avLst/>
          </a:prstGeom>
          <a:noFill/>
          <a:ln w="666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accent6">
                    <a:lumMod val="50000"/>
                  </a:schemeClr>
                </a:solidFill>
              </a:rPr>
              <a:t>Luyện tập</a:t>
            </a:r>
            <a:endParaRPr lang="en-US" sz="2400" b="1">
              <a:solidFill>
                <a:schemeClr val="accent6">
                  <a:lumMod val="50000"/>
                </a:schemeClr>
              </a:solidFill>
            </a:endParaRPr>
          </a:p>
        </p:txBody>
      </p:sp>
      <p:sp>
        <p:nvSpPr>
          <p:cNvPr id="5" name="Rounded Rectangle 4"/>
          <p:cNvSpPr/>
          <p:nvPr/>
        </p:nvSpPr>
        <p:spPr>
          <a:xfrm>
            <a:off x="1447800" y="2971800"/>
            <a:ext cx="6248400" cy="1295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mtClean="0">
                <a:solidFill>
                  <a:srgbClr val="0070C0"/>
                </a:solidFill>
                <a:latin typeface=".VnAristote" pitchFamily="34" charset="0"/>
              </a:rPr>
              <a:t>LËt</a:t>
            </a:r>
            <a:r>
              <a:rPr lang="en-US" sz="6000" b="1" smtClean="0">
                <a:solidFill>
                  <a:srgbClr val="0070C0"/>
                </a:solidFill>
                <a:latin typeface=".VnMonotype corsivaH" pitchFamily="34" charset="0"/>
              </a:rPr>
              <a:t>   </a:t>
            </a:r>
            <a:r>
              <a:rPr lang="en-US" sz="6000" b="1" smtClean="0">
                <a:solidFill>
                  <a:srgbClr val="0070C0"/>
                </a:solidFill>
              </a:rPr>
              <a:t>         </a:t>
            </a:r>
            <a:r>
              <a:rPr lang="en-US" sz="6000" b="1" smtClean="0">
                <a:solidFill>
                  <a:srgbClr val="0070C0"/>
                </a:solidFill>
                <a:latin typeface=".VnAristote" pitchFamily="34" charset="0"/>
              </a:rPr>
              <a:t>ghÐp</a:t>
            </a:r>
            <a:endParaRPr lang="en-US" sz="6000" b="1">
              <a:solidFill>
                <a:srgbClr val="0070C0"/>
              </a:solidFill>
              <a:latin typeface=".VnAristote"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600" y="1475663"/>
            <a:ext cx="795830" cy="106110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6522" y="1738169"/>
            <a:ext cx="845678" cy="112757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1822" y="-1084891"/>
            <a:ext cx="1321423" cy="550449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8788" y="5085117"/>
            <a:ext cx="485775" cy="904875"/>
          </a:xfrm>
          <a:prstGeom prst="rect">
            <a:avLst/>
          </a:prstGeom>
        </p:spPr>
      </p:pic>
      <p:sp>
        <p:nvSpPr>
          <p:cNvPr id="2" name="Rectangle 1"/>
          <p:cNvSpPr/>
          <p:nvPr/>
        </p:nvSpPr>
        <p:spPr>
          <a:xfrm>
            <a:off x="2895600" y="514644"/>
            <a:ext cx="2903744" cy="830997"/>
          </a:xfrm>
          <a:prstGeom prst="rect">
            <a:avLst/>
          </a:prstGeom>
        </p:spPr>
        <p:txBody>
          <a:bodyPr wrap="none">
            <a:spAutoFit/>
          </a:bodyPr>
          <a:lstStyle/>
          <a:p>
            <a:pPr algn="ctr"/>
            <a:r>
              <a:rPr lang="en-US" sz="4800" b="1">
                <a:solidFill>
                  <a:schemeClr val="accent2">
                    <a:lumMod val="75000"/>
                  </a:schemeClr>
                </a:solidFill>
              </a:rPr>
              <a:t>TRÒ CHƠI:</a:t>
            </a: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4310" y="1133359"/>
            <a:ext cx="876446" cy="11685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9"/>
                                        </p:tgtEl>
                                        <p:attrNameLst>
                                          <p:attrName>r</p:attrName>
                                        </p:attrNameLst>
                                      </p:cBhvr>
                                    </p:animRot>
                                    <p:animRot by="-240000">
                                      <p:cBhvr>
                                        <p:cTn id="7" dur="550" fill="hold">
                                          <p:stCondLst>
                                            <p:cond delay="550"/>
                                          </p:stCondLst>
                                        </p:cTn>
                                        <p:tgtEl>
                                          <p:spTgt spid="9"/>
                                        </p:tgtEl>
                                        <p:attrNameLst>
                                          <p:attrName>r</p:attrName>
                                        </p:attrNameLst>
                                      </p:cBhvr>
                                    </p:animRot>
                                    <p:animRot by="240000">
                                      <p:cBhvr>
                                        <p:cTn id="8" dur="550" fill="hold">
                                          <p:stCondLst>
                                            <p:cond delay="1100"/>
                                          </p:stCondLst>
                                        </p:cTn>
                                        <p:tgtEl>
                                          <p:spTgt spid="9"/>
                                        </p:tgtEl>
                                        <p:attrNameLst>
                                          <p:attrName>r</p:attrName>
                                        </p:attrNameLst>
                                      </p:cBhvr>
                                    </p:animRot>
                                    <p:animRot by="-240000">
                                      <p:cBhvr>
                                        <p:cTn id="9" dur="550" fill="hold">
                                          <p:stCondLst>
                                            <p:cond delay="1650"/>
                                          </p:stCondLst>
                                        </p:cTn>
                                        <p:tgtEl>
                                          <p:spTgt spid="9"/>
                                        </p:tgtEl>
                                        <p:attrNameLst>
                                          <p:attrName>r</p:attrName>
                                        </p:attrNameLst>
                                      </p:cBhvr>
                                    </p:animRot>
                                    <p:animRot by="120000">
                                      <p:cBhvr>
                                        <p:cTn id="10" dur="550" fill="hold">
                                          <p:stCondLst>
                                            <p:cond delay="22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3B5F8FB9-93B9-4832-A062-85E1B6A5AF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lant, wooden&#10;&#10;Description automatically generated">
            <a:extLst>
              <a:ext uri="{FF2B5EF4-FFF2-40B4-BE49-F238E27FC236}">
                <a16:creationId xmlns:a16="http://schemas.microsoft.com/office/drawing/2014/main" xmlns="" id="{E8811702-08DA-CA57-4A76-4A9FEE557B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52" b="1"/>
          <a:stretch/>
        </p:blipFill>
        <p:spPr>
          <a:xfrm>
            <a:off x="1252106" y="10"/>
            <a:ext cx="7891895" cy="685799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p:spPr>
      </p:pic>
      <p:sp>
        <p:nvSpPr>
          <p:cNvPr id="12" name="Arc 11">
            <a:extLst>
              <a:ext uri="{FF2B5EF4-FFF2-40B4-BE49-F238E27FC236}">
                <a16:creationId xmlns:a16="http://schemas.microsoft.com/office/drawing/2014/main" xmlns="" id="{F37E8EB2-7BE0-4F3D-921C-F4E9C2C149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1427715">
            <a:off x="831391" y="775849"/>
            <a:ext cx="2240924"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xmlns="" id="{E77AE46B-A945-4A7E-9911-903176079D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557" y="5649686"/>
            <a:ext cx="409575" cy="5461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7A235715-071E-E0C6-2D54-86B93BDCC223}"/>
              </a:ext>
            </a:extLst>
          </p:cNvPr>
          <p:cNvSpPr txBox="1"/>
          <p:nvPr/>
        </p:nvSpPr>
        <p:spPr>
          <a:xfrm rot="19281501">
            <a:off x="196510" y="604116"/>
            <a:ext cx="2874844" cy="2123658"/>
          </a:xfrm>
          <a:prstGeom prst="rect">
            <a:avLst/>
          </a:prstGeom>
          <a:noFill/>
        </p:spPr>
        <p:txBody>
          <a:bodyPr wrap="square" rtlCol="0">
            <a:spAutoFit/>
          </a:bodyPr>
          <a:lstStyle/>
          <a:p>
            <a:r>
              <a:rPr lang="en-US" sz="6600" b="1">
                <a:ln w="28575">
                  <a:solidFill>
                    <a:srgbClr val="FFFF00"/>
                  </a:solidFill>
                </a:ln>
                <a:solidFill>
                  <a:srgbClr val="00B050"/>
                </a:solidFill>
                <a:latin typeface="UTM Arruba KT" panose="02040603050506020204" pitchFamily="18" charset="0"/>
              </a:rPr>
              <a:t>LUẬT CHƠI</a:t>
            </a:r>
          </a:p>
        </p:txBody>
      </p:sp>
      <p:sp>
        <p:nvSpPr>
          <p:cNvPr id="7" name="TextBox 6">
            <a:extLst>
              <a:ext uri="{FF2B5EF4-FFF2-40B4-BE49-F238E27FC236}">
                <a16:creationId xmlns:a16="http://schemas.microsoft.com/office/drawing/2014/main" xmlns="" id="{2E4BCDEF-54B8-58FD-4466-7DD03BA6C311}"/>
              </a:ext>
            </a:extLst>
          </p:cNvPr>
          <p:cNvSpPr txBox="1"/>
          <p:nvPr/>
        </p:nvSpPr>
        <p:spPr>
          <a:xfrm>
            <a:off x="3452974" y="1981200"/>
            <a:ext cx="3515497" cy="2677656"/>
          </a:xfrm>
          <a:prstGeom prst="rect">
            <a:avLst/>
          </a:prstGeom>
          <a:noFill/>
        </p:spPr>
        <p:txBody>
          <a:bodyPr wrap="square" rtlCol="0">
            <a:spAutoFit/>
          </a:bodyPr>
          <a:lstStyle/>
          <a:p>
            <a:r>
              <a:rPr lang="en-US" sz="2400" b="1"/>
              <a:t>Luật trò chơi:</a:t>
            </a:r>
          </a:p>
          <a:p>
            <a:pPr>
              <a:buFontTx/>
              <a:buChar char="-"/>
            </a:pPr>
            <a:r>
              <a:rPr lang="en-US" sz="2400" b="1"/>
              <a:t>Chọn </a:t>
            </a:r>
            <a:r>
              <a:rPr lang="en-US" sz="2400" b="1" smtClean="0"/>
              <a:t>một </a:t>
            </a:r>
            <a:r>
              <a:rPr lang="en-US" sz="2400" b="1"/>
              <a:t>mảnh ghép  và trả lời câu hỏi có ở mỗi mảnh ghép.</a:t>
            </a:r>
          </a:p>
          <a:p>
            <a:pPr>
              <a:buFontTx/>
              <a:buChar char="-"/>
            </a:pPr>
            <a:r>
              <a:rPr lang="en-US" sz="2400" b="1"/>
              <a:t> Hãy đoán chức năng của chương trình ở dưới các mảnh ghép.</a:t>
            </a:r>
          </a:p>
        </p:txBody>
      </p:sp>
    </p:spTree>
    <p:extLst>
      <p:ext uri="{BB962C8B-B14F-4D97-AF65-F5344CB8AC3E}">
        <p14:creationId xmlns:p14="http://schemas.microsoft.com/office/powerpoint/2010/main" val="24833353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rcRect l="12597" t="4255" r="49903" b="5106"/>
          <a:stretch>
            <a:fillRect/>
          </a:stretch>
        </p:blipFill>
        <p:spPr bwMode="auto">
          <a:xfrm>
            <a:off x="1752600" y="457200"/>
            <a:ext cx="5334000" cy="6096000"/>
          </a:xfrm>
          <a:prstGeom prst="rect">
            <a:avLst/>
          </a:prstGeom>
          <a:noFill/>
          <a:ln w="28575" cmpd="sng">
            <a:solidFill>
              <a:schemeClr val="accent2">
                <a:lumMod val="75000"/>
              </a:schemeClr>
            </a:solidFill>
            <a:miter lim="800000"/>
            <a:headEnd/>
            <a:tailEnd/>
          </a:ln>
        </p:spPr>
      </p:pic>
      <p:sp>
        <p:nvSpPr>
          <p:cNvPr id="18" name="Rectangle 17"/>
          <p:cNvSpPr/>
          <p:nvPr/>
        </p:nvSpPr>
        <p:spPr>
          <a:xfrm>
            <a:off x="1752600" y="457200"/>
            <a:ext cx="1828800" cy="15240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550170" y="457200"/>
            <a:ext cx="1752600" cy="15240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334000" y="457200"/>
            <a:ext cx="1752600" cy="15240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752600" y="1981200"/>
            <a:ext cx="1828800" cy="15240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550170" y="1981200"/>
            <a:ext cx="1752600" cy="1524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332750" y="1981200"/>
            <a:ext cx="1752600" cy="152400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736594" y="3488960"/>
            <a:ext cx="1813810" cy="15240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551420" y="3505200"/>
            <a:ext cx="1752600" cy="152400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334000" y="3505200"/>
            <a:ext cx="1752600" cy="152400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752600" y="5029708"/>
            <a:ext cx="1892824" cy="1524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3552670" y="5045440"/>
            <a:ext cx="1752600" cy="1524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5334000" y="5029200"/>
            <a:ext cx="1752600" cy="15240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hlinkClick r:id="rId3" action="ppaction://hlinksldjump"/>
          </p:cNvPr>
          <p:cNvSpPr txBox="1"/>
          <p:nvPr/>
        </p:nvSpPr>
        <p:spPr>
          <a:xfrm>
            <a:off x="1752600" y="762000"/>
            <a:ext cx="1752600" cy="1015663"/>
          </a:xfrm>
          <a:prstGeom prst="rect">
            <a:avLst/>
          </a:prstGeom>
          <a:noFill/>
        </p:spPr>
        <p:txBody>
          <a:bodyPr wrap="square" rtlCol="0">
            <a:spAutoFit/>
          </a:bodyPr>
          <a:lstStyle/>
          <a:p>
            <a:pPr algn="ctr"/>
            <a:r>
              <a:rPr lang="en-US" sz="6000" b="1" smtClean="0"/>
              <a:t>1</a:t>
            </a:r>
            <a:endParaRPr lang="en-US" sz="6000" b="1"/>
          </a:p>
        </p:txBody>
      </p:sp>
      <p:sp>
        <p:nvSpPr>
          <p:cNvPr id="34" name="TextBox 33">
            <a:hlinkClick r:id="rId4" action="ppaction://hlinksldjump"/>
          </p:cNvPr>
          <p:cNvSpPr txBox="1"/>
          <p:nvPr/>
        </p:nvSpPr>
        <p:spPr>
          <a:xfrm>
            <a:off x="3505200" y="595860"/>
            <a:ext cx="1752600" cy="1015663"/>
          </a:xfrm>
          <a:prstGeom prst="rect">
            <a:avLst/>
          </a:prstGeom>
          <a:noFill/>
        </p:spPr>
        <p:txBody>
          <a:bodyPr wrap="square" rtlCol="0">
            <a:spAutoFit/>
          </a:bodyPr>
          <a:lstStyle/>
          <a:p>
            <a:pPr algn="ctr"/>
            <a:r>
              <a:rPr lang="en-US" sz="6000" b="1" smtClean="0"/>
              <a:t>2</a:t>
            </a:r>
            <a:endParaRPr lang="en-US" sz="6000" b="1"/>
          </a:p>
        </p:txBody>
      </p:sp>
      <p:sp>
        <p:nvSpPr>
          <p:cNvPr id="35" name="TextBox 34">
            <a:hlinkClick r:id="rId5" action="ppaction://hlinksldjump"/>
          </p:cNvPr>
          <p:cNvSpPr txBox="1"/>
          <p:nvPr/>
        </p:nvSpPr>
        <p:spPr>
          <a:xfrm>
            <a:off x="5334000" y="609600"/>
            <a:ext cx="1752600" cy="1015663"/>
          </a:xfrm>
          <a:prstGeom prst="rect">
            <a:avLst/>
          </a:prstGeom>
          <a:noFill/>
        </p:spPr>
        <p:txBody>
          <a:bodyPr wrap="square" rtlCol="0">
            <a:spAutoFit/>
          </a:bodyPr>
          <a:lstStyle/>
          <a:p>
            <a:pPr algn="ctr"/>
            <a:r>
              <a:rPr lang="en-US" sz="6000" b="1" smtClean="0"/>
              <a:t>3</a:t>
            </a:r>
            <a:endParaRPr lang="en-US" sz="6000" b="1"/>
          </a:p>
        </p:txBody>
      </p:sp>
      <p:sp>
        <p:nvSpPr>
          <p:cNvPr id="36" name="TextBox 35">
            <a:hlinkClick r:id="rId6" action="ppaction://hlinksldjump"/>
          </p:cNvPr>
          <p:cNvSpPr txBox="1"/>
          <p:nvPr/>
        </p:nvSpPr>
        <p:spPr>
          <a:xfrm>
            <a:off x="1752600" y="2133600"/>
            <a:ext cx="1752600" cy="1015663"/>
          </a:xfrm>
          <a:prstGeom prst="rect">
            <a:avLst/>
          </a:prstGeom>
          <a:noFill/>
        </p:spPr>
        <p:txBody>
          <a:bodyPr wrap="square" rtlCol="0">
            <a:spAutoFit/>
          </a:bodyPr>
          <a:lstStyle/>
          <a:p>
            <a:pPr algn="ctr"/>
            <a:r>
              <a:rPr lang="en-US" sz="6000" b="1" smtClean="0"/>
              <a:t>4</a:t>
            </a:r>
            <a:endParaRPr lang="en-US" sz="6000" b="1"/>
          </a:p>
        </p:txBody>
      </p:sp>
      <p:sp>
        <p:nvSpPr>
          <p:cNvPr id="37" name="TextBox 36">
            <a:hlinkClick r:id="rId7" action="ppaction://hlinksldjump"/>
          </p:cNvPr>
          <p:cNvSpPr txBox="1"/>
          <p:nvPr/>
        </p:nvSpPr>
        <p:spPr>
          <a:xfrm>
            <a:off x="3505200" y="2119860"/>
            <a:ext cx="1752600" cy="1015663"/>
          </a:xfrm>
          <a:prstGeom prst="rect">
            <a:avLst/>
          </a:prstGeom>
          <a:noFill/>
        </p:spPr>
        <p:txBody>
          <a:bodyPr wrap="square" rtlCol="0">
            <a:spAutoFit/>
          </a:bodyPr>
          <a:lstStyle/>
          <a:p>
            <a:pPr algn="ctr"/>
            <a:r>
              <a:rPr lang="en-US" sz="6000" b="1" smtClean="0"/>
              <a:t>5</a:t>
            </a:r>
            <a:endParaRPr lang="en-US" sz="6000" b="1"/>
          </a:p>
        </p:txBody>
      </p:sp>
      <p:sp>
        <p:nvSpPr>
          <p:cNvPr id="38" name="TextBox 37">
            <a:hlinkClick r:id="rId8" action="ppaction://hlinksldjump"/>
          </p:cNvPr>
          <p:cNvSpPr txBox="1"/>
          <p:nvPr/>
        </p:nvSpPr>
        <p:spPr>
          <a:xfrm>
            <a:off x="5334000" y="2121110"/>
            <a:ext cx="1752600" cy="1015663"/>
          </a:xfrm>
          <a:prstGeom prst="rect">
            <a:avLst/>
          </a:prstGeom>
          <a:noFill/>
        </p:spPr>
        <p:txBody>
          <a:bodyPr wrap="square" rtlCol="0">
            <a:spAutoFit/>
          </a:bodyPr>
          <a:lstStyle/>
          <a:p>
            <a:pPr algn="ctr"/>
            <a:r>
              <a:rPr lang="en-US" sz="6000" b="1" smtClean="0"/>
              <a:t>6</a:t>
            </a:r>
            <a:endParaRPr lang="en-US" sz="6000" b="1"/>
          </a:p>
        </p:txBody>
      </p:sp>
      <p:sp>
        <p:nvSpPr>
          <p:cNvPr id="39" name="TextBox 38">
            <a:hlinkClick r:id="rId9" action="ppaction://hlinksldjump"/>
          </p:cNvPr>
          <p:cNvSpPr txBox="1"/>
          <p:nvPr/>
        </p:nvSpPr>
        <p:spPr>
          <a:xfrm>
            <a:off x="1752600" y="3657600"/>
            <a:ext cx="1752600" cy="1015663"/>
          </a:xfrm>
          <a:prstGeom prst="rect">
            <a:avLst/>
          </a:prstGeom>
          <a:noFill/>
        </p:spPr>
        <p:txBody>
          <a:bodyPr wrap="square" rtlCol="0">
            <a:spAutoFit/>
          </a:bodyPr>
          <a:lstStyle/>
          <a:p>
            <a:pPr algn="ctr"/>
            <a:r>
              <a:rPr lang="en-US" sz="6000" b="1" smtClean="0"/>
              <a:t>7</a:t>
            </a:r>
            <a:endParaRPr lang="en-US" sz="6000" b="1"/>
          </a:p>
        </p:txBody>
      </p:sp>
      <p:sp>
        <p:nvSpPr>
          <p:cNvPr id="40" name="TextBox 39">
            <a:hlinkClick r:id="rId10" action="ppaction://hlinksldjump"/>
          </p:cNvPr>
          <p:cNvSpPr txBox="1"/>
          <p:nvPr/>
        </p:nvSpPr>
        <p:spPr>
          <a:xfrm>
            <a:off x="3505200" y="3657600"/>
            <a:ext cx="1752600" cy="1015663"/>
          </a:xfrm>
          <a:prstGeom prst="rect">
            <a:avLst/>
          </a:prstGeom>
          <a:noFill/>
        </p:spPr>
        <p:txBody>
          <a:bodyPr wrap="square" rtlCol="0">
            <a:spAutoFit/>
          </a:bodyPr>
          <a:lstStyle/>
          <a:p>
            <a:pPr algn="ctr"/>
            <a:r>
              <a:rPr lang="en-US" sz="6000" b="1" smtClean="0"/>
              <a:t>8</a:t>
            </a:r>
            <a:endParaRPr lang="en-US" sz="6000" b="1"/>
          </a:p>
        </p:txBody>
      </p:sp>
      <p:sp>
        <p:nvSpPr>
          <p:cNvPr id="41" name="TextBox 40">
            <a:hlinkClick r:id="rId11" action="ppaction://hlinksldjump"/>
          </p:cNvPr>
          <p:cNvSpPr txBox="1"/>
          <p:nvPr/>
        </p:nvSpPr>
        <p:spPr>
          <a:xfrm>
            <a:off x="5334000" y="3673840"/>
            <a:ext cx="1752600" cy="1015663"/>
          </a:xfrm>
          <a:prstGeom prst="rect">
            <a:avLst/>
          </a:prstGeom>
          <a:noFill/>
        </p:spPr>
        <p:txBody>
          <a:bodyPr wrap="square" rtlCol="0">
            <a:spAutoFit/>
          </a:bodyPr>
          <a:lstStyle/>
          <a:p>
            <a:pPr algn="ctr"/>
            <a:r>
              <a:rPr lang="en-US" sz="6000" b="1" smtClean="0"/>
              <a:t>9</a:t>
            </a:r>
            <a:endParaRPr lang="en-US" sz="6000" b="1"/>
          </a:p>
        </p:txBody>
      </p:sp>
      <p:sp>
        <p:nvSpPr>
          <p:cNvPr id="42" name="TextBox 41">
            <a:hlinkClick r:id="rId12" action="ppaction://hlinksldjump"/>
          </p:cNvPr>
          <p:cNvSpPr txBox="1"/>
          <p:nvPr/>
        </p:nvSpPr>
        <p:spPr>
          <a:xfrm>
            <a:off x="1752600" y="5257800"/>
            <a:ext cx="1752600" cy="1015663"/>
          </a:xfrm>
          <a:prstGeom prst="rect">
            <a:avLst/>
          </a:prstGeom>
          <a:noFill/>
        </p:spPr>
        <p:txBody>
          <a:bodyPr wrap="square" rtlCol="0">
            <a:spAutoFit/>
          </a:bodyPr>
          <a:lstStyle/>
          <a:p>
            <a:pPr algn="ctr"/>
            <a:r>
              <a:rPr lang="en-US" sz="6000" b="1" smtClean="0"/>
              <a:t>10</a:t>
            </a:r>
            <a:endParaRPr lang="en-US" sz="6000" b="1"/>
          </a:p>
        </p:txBody>
      </p:sp>
      <p:sp>
        <p:nvSpPr>
          <p:cNvPr id="43" name="TextBox 42">
            <a:hlinkClick r:id="rId13" action="ppaction://hlinksldjump"/>
          </p:cNvPr>
          <p:cNvSpPr txBox="1"/>
          <p:nvPr/>
        </p:nvSpPr>
        <p:spPr>
          <a:xfrm>
            <a:off x="3505200" y="5244060"/>
            <a:ext cx="1752600" cy="1015663"/>
          </a:xfrm>
          <a:prstGeom prst="rect">
            <a:avLst/>
          </a:prstGeom>
          <a:noFill/>
        </p:spPr>
        <p:txBody>
          <a:bodyPr wrap="square" rtlCol="0">
            <a:spAutoFit/>
          </a:bodyPr>
          <a:lstStyle/>
          <a:p>
            <a:pPr algn="ctr"/>
            <a:r>
              <a:rPr lang="en-US" sz="6000" b="1" smtClean="0"/>
              <a:t>11</a:t>
            </a:r>
            <a:endParaRPr lang="en-US" sz="6000" b="1"/>
          </a:p>
        </p:txBody>
      </p:sp>
      <p:sp>
        <p:nvSpPr>
          <p:cNvPr id="44" name="TextBox 43">
            <a:hlinkClick r:id="rId14" action="ppaction://hlinksldjump"/>
          </p:cNvPr>
          <p:cNvSpPr txBox="1"/>
          <p:nvPr/>
        </p:nvSpPr>
        <p:spPr>
          <a:xfrm>
            <a:off x="5334000" y="5257800"/>
            <a:ext cx="1752600" cy="1015663"/>
          </a:xfrm>
          <a:prstGeom prst="rect">
            <a:avLst/>
          </a:prstGeom>
          <a:noFill/>
        </p:spPr>
        <p:txBody>
          <a:bodyPr wrap="square" rtlCol="0">
            <a:spAutoFit/>
          </a:bodyPr>
          <a:lstStyle/>
          <a:p>
            <a:pPr algn="ctr"/>
            <a:r>
              <a:rPr lang="en-US" sz="6000" b="1" smtClean="0"/>
              <a:t>12</a:t>
            </a:r>
            <a:endParaRPr lang="en-US" sz="6000" b="1"/>
          </a:p>
        </p:txBody>
      </p:sp>
      <p:sp>
        <p:nvSpPr>
          <p:cNvPr id="45" name="Rounded Rectangle 44"/>
          <p:cNvSpPr/>
          <p:nvPr/>
        </p:nvSpPr>
        <p:spPr>
          <a:xfrm>
            <a:off x="7696200" y="5867400"/>
            <a:ext cx="12192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t>Kết quả</a:t>
            </a:r>
            <a:endParaRPr lang="en-US" sz="2000" b="1"/>
          </a:p>
        </p:txBody>
      </p:sp>
      <p:sp>
        <p:nvSpPr>
          <p:cNvPr id="46" name="Flowchart: Punched Tape 45"/>
          <p:cNvSpPr/>
          <p:nvPr/>
        </p:nvSpPr>
        <p:spPr>
          <a:xfrm>
            <a:off x="457200" y="1905000"/>
            <a:ext cx="8153400" cy="3048000"/>
          </a:xfrm>
          <a:prstGeom prst="flowChartPunchedTap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200" smtClean="0">
                <a:solidFill>
                  <a:srgbClr val="FF0000"/>
                </a:solidFill>
              </a:rPr>
              <a:t>Chương trình đọc dữ liệu từ tệp dulieuvao.txt  gồm tên và điểm của học sinh, sắp xếp điểm tăng dần và ghi dữ liệu vào tệp dulieura.txt gồm tên, điểm và xếp loại học sinh.</a:t>
            </a:r>
            <a:endParaRPr lang="en-US" sz="3200">
              <a:solidFill>
                <a:srgbClr val="FF0000"/>
              </a:solidFill>
            </a:endParaRPr>
          </a:p>
        </p:txBody>
      </p:sp>
      <p:sp>
        <p:nvSpPr>
          <p:cNvPr id="2" name="Rounded Rectangle 1"/>
          <p:cNvSpPr/>
          <p:nvPr/>
        </p:nvSpPr>
        <p:spPr>
          <a:xfrm>
            <a:off x="152400" y="6096000"/>
            <a:ext cx="762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33"/>
                                        </p:tgtEl>
                                      </p:cBhvr>
                                    </p:animEffect>
                                    <p:set>
                                      <p:cBhvr>
                                        <p:cTn id="7"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8" restart="whenNotActive" fill="hold" evtFilter="cancelBubble" nodeType="interactiveSeq">
                <p:stCondLst>
                  <p:cond evt="onClick" delay="0">
                    <p:tgtEl>
                      <p:spTgt spid="35"/>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grpId="0" nodeType="clickEffect">
                                  <p:stCondLst>
                                    <p:cond delay="0"/>
                                  </p:stCondLst>
                                  <p:childTnLst>
                                    <p:animEffect transition="out" filter="box(in)">
                                      <p:cBhvr>
                                        <p:cTn id="12" dur="500"/>
                                        <p:tgtEl>
                                          <p:spTgt spid="35"/>
                                        </p:tgtEl>
                                      </p:cBhvr>
                                    </p:animEffect>
                                    <p:set>
                                      <p:cBhvr>
                                        <p:cTn id="13"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nodeType="clickEffect">
                                  <p:stCondLst>
                                    <p:cond delay="0"/>
                                  </p:stCondLst>
                                  <p:childTnLst>
                                    <p:animEffect transition="out" filter="box(in)">
                                      <p:cBhvr>
                                        <p:cTn id="18" dur="500"/>
                                        <p:tgtEl>
                                          <p:spTgt spid="34">
                                            <p:txEl>
                                              <p:pRg st="0" end="0"/>
                                            </p:txEl>
                                          </p:spTgt>
                                        </p:tgtEl>
                                      </p:cBhvr>
                                    </p:animEffect>
                                    <p:set>
                                      <p:cBhvr>
                                        <p:cTn id="19" dur="1" fill="hold">
                                          <p:stCondLst>
                                            <p:cond delay="499"/>
                                          </p:stCondLst>
                                        </p:cTn>
                                        <p:tgtEl>
                                          <p:spTgt spid="34">
                                            <p:txEl>
                                              <p:pRg st="0" end="0"/>
                                            </p:txEl>
                                          </p:spTgt>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6"/>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500"/>
                                        <p:tgtEl>
                                          <p:spTgt spid="36"/>
                                        </p:tgtEl>
                                      </p:cBhvr>
                                    </p:animEffect>
                                    <p:set>
                                      <p:cBhvr>
                                        <p:cTn id="25"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26" restart="whenNotActive" fill="hold" evtFilter="cancelBubble" nodeType="interactiveSeq">
                <p:stCondLst>
                  <p:cond evt="onClick" delay="0">
                    <p:tgtEl>
                      <p:spTgt spid="37"/>
                    </p:tgtEl>
                  </p:cond>
                </p:stCondLst>
                <p:endSync evt="end" delay="0">
                  <p:rtn val="all"/>
                </p:endSync>
                <p:childTnLst>
                  <p:par>
                    <p:cTn id="27" fill="hold">
                      <p:stCondLst>
                        <p:cond delay="0"/>
                      </p:stCondLst>
                      <p:childTnLst>
                        <p:par>
                          <p:cTn id="28" fill="hold">
                            <p:stCondLst>
                              <p:cond delay="0"/>
                            </p:stCondLst>
                            <p:childTnLst>
                              <p:par>
                                <p:cTn id="29" presetID="4" presetClass="exit" presetSubtype="16" fill="hold" grpId="0" nodeType="clickEffect">
                                  <p:stCondLst>
                                    <p:cond delay="0"/>
                                  </p:stCondLst>
                                  <p:childTnLst>
                                    <p:animEffect transition="out" filter="box(in)">
                                      <p:cBhvr>
                                        <p:cTn id="30" dur="500"/>
                                        <p:tgtEl>
                                          <p:spTgt spid="37"/>
                                        </p:tgtEl>
                                      </p:cBhvr>
                                    </p:animEffect>
                                    <p:set>
                                      <p:cBhvr>
                                        <p:cTn id="31"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32" restart="whenNotActive" fill="hold" evtFilter="cancelBubble" nodeType="interactiveSeq">
                <p:stCondLst>
                  <p:cond evt="onClick" delay="0">
                    <p:tgtEl>
                      <p:spTgt spid="38"/>
                    </p:tgtEl>
                  </p:cond>
                </p:stCondLst>
                <p:endSync evt="end" delay="0">
                  <p:rtn val="all"/>
                </p:endSync>
                <p:childTnLst>
                  <p:par>
                    <p:cTn id="33" fill="hold">
                      <p:stCondLst>
                        <p:cond delay="0"/>
                      </p:stCondLst>
                      <p:childTnLst>
                        <p:par>
                          <p:cTn id="34" fill="hold">
                            <p:stCondLst>
                              <p:cond delay="0"/>
                            </p:stCondLst>
                            <p:childTnLst>
                              <p:par>
                                <p:cTn id="35" presetID="4" presetClass="exit" presetSubtype="16" fill="hold" grpId="0" nodeType="clickEffect">
                                  <p:stCondLst>
                                    <p:cond delay="0"/>
                                  </p:stCondLst>
                                  <p:childTnLst>
                                    <p:animEffect transition="out" filter="box(in)">
                                      <p:cBhvr>
                                        <p:cTn id="36" dur="500"/>
                                        <p:tgtEl>
                                          <p:spTgt spid="38"/>
                                        </p:tgtEl>
                                      </p:cBhvr>
                                    </p:animEffect>
                                    <p:set>
                                      <p:cBhvr>
                                        <p:cTn id="3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8" restart="whenNotActive" fill="hold" evtFilter="cancelBubble" nodeType="interactiveSeq">
                <p:stCondLst>
                  <p:cond evt="onClick" delay="0">
                    <p:tgtEl>
                      <p:spTgt spid="39"/>
                    </p:tgtEl>
                  </p:cond>
                </p:stCondLst>
                <p:endSync evt="end" delay="0">
                  <p:rtn val="all"/>
                </p:endSync>
                <p:childTnLst>
                  <p:par>
                    <p:cTn id="39" fill="hold">
                      <p:stCondLst>
                        <p:cond delay="0"/>
                      </p:stCondLst>
                      <p:childTnLst>
                        <p:par>
                          <p:cTn id="40" fill="hold">
                            <p:stCondLst>
                              <p:cond delay="0"/>
                            </p:stCondLst>
                            <p:childTnLst>
                              <p:par>
                                <p:cTn id="41" presetID="4" presetClass="exit" presetSubtype="16" fill="hold" grpId="0" nodeType="clickEffect">
                                  <p:stCondLst>
                                    <p:cond delay="0"/>
                                  </p:stCondLst>
                                  <p:childTnLst>
                                    <p:animEffect transition="out" filter="box(in)">
                                      <p:cBhvr>
                                        <p:cTn id="42" dur="500"/>
                                        <p:tgtEl>
                                          <p:spTgt spid="39"/>
                                        </p:tgtEl>
                                      </p:cBhvr>
                                    </p:animEffect>
                                    <p:set>
                                      <p:cBhvr>
                                        <p:cTn id="4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4" restart="whenNotActive" fill="hold" evtFilter="cancelBubble" nodeType="interactiveSeq">
                <p:stCondLst>
                  <p:cond evt="onClick" delay="0">
                    <p:tgtEl>
                      <p:spTgt spid="40"/>
                    </p:tgtEl>
                  </p:cond>
                </p:stCondLst>
                <p:endSync evt="end" delay="0">
                  <p:rtn val="all"/>
                </p:endSync>
                <p:childTnLst>
                  <p:par>
                    <p:cTn id="45" fill="hold">
                      <p:stCondLst>
                        <p:cond delay="0"/>
                      </p:stCondLst>
                      <p:childTnLst>
                        <p:par>
                          <p:cTn id="46" fill="hold">
                            <p:stCondLst>
                              <p:cond delay="0"/>
                            </p:stCondLst>
                            <p:childTnLst>
                              <p:par>
                                <p:cTn id="47" presetID="4" presetClass="exit" presetSubtype="16" fill="hold" grpId="0" nodeType="clickEffect">
                                  <p:stCondLst>
                                    <p:cond delay="0"/>
                                  </p:stCondLst>
                                  <p:childTnLst>
                                    <p:animEffect transition="out" filter="box(in)">
                                      <p:cBhvr>
                                        <p:cTn id="48" dur="500"/>
                                        <p:tgtEl>
                                          <p:spTgt spid="40"/>
                                        </p:tgtEl>
                                      </p:cBhvr>
                                    </p:animEffect>
                                    <p:set>
                                      <p:cBhvr>
                                        <p:cTn id="4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50" restart="whenNotActive" fill="hold" evtFilter="cancelBubble" nodeType="interactiveSeq">
                <p:stCondLst>
                  <p:cond evt="onClick" delay="0">
                    <p:tgtEl>
                      <p:spTgt spid="41"/>
                    </p:tgtEl>
                  </p:cond>
                </p:stCondLst>
                <p:endSync evt="end" delay="0">
                  <p:rtn val="all"/>
                </p:endSync>
                <p:childTnLst>
                  <p:par>
                    <p:cTn id="51" fill="hold">
                      <p:stCondLst>
                        <p:cond delay="0"/>
                      </p:stCondLst>
                      <p:childTnLst>
                        <p:par>
                          <p:cTn id="52" fill="hold">
                            <p:stCondLst>
                              <p:cond delay="0"/>
                            </p:stCondLst>
                            <p:childTnLst>
                              <p:par>
                                <p:cTn id="53" presetID="4" presetClass="exit" presetSubtype="16" fill="hold" grpId="0" nodeType="clickEffect">
                                  <p:stCondLst>
                                    <p:cond delay="0"/>
                                  </p:stCondLst>
                                  <p:childTnLst>
                                    <p:animEffect transition="out" filter="box(in)">
                                      <p:cBhvr>
                                        <p:cTn id="54" dur="500"/>
                                        <p:tgtEl>
                                          <p:spTgt spid="41"/>
                                        </p:tgtEl>
                                      </p:cBhvr>
                                    </p:animEffect>
                                    <p:set>
                                      <p:cBhvr>
                                        <p:cTn id="55"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56" restart="whenNotActive" fill="hold" evtFilter="cancelBubble" nodeType="interactiveSeq">
                <p:stCondLst>
                  <p:cond evt="onClick" delay="0">
                    <p:tgtEl>
                      <p:spTgt spid="42"/>
                    </p:tgtEl>
                  </p:cond>
                </p:stCondLst>
                <p:endSync evt="end" delay="0">
                  <p:rtn val="all"/>
                </p:endSync>
                <p:childTnLst>
                  <p:par>
                    <p:cTn id="57" fill="hold">
                      <p:stCondLst>
                        <p:cond delay="0"/>
                      </p:stCondLst>
                      <p:childTnLst>
                        <p:par>
                          <p:cTn id="58" fill="hold">
                            <p:stCondLst>
                              <p:cond delay="0"/>
                            </p:stCondLst>
                            <p:childTnLst>
                              <p:par>
                                <p:cTn id="59" presetID="4" presetClass="exit" presetSubtype="16" fill="hold" grpId="0" nodeType="clickEffect">
                                  <p:stCondLst>
                                    <p:cond delay="0"/>
                                  </p:stCondLst>
                                  <p:childTnLst>
                                    <p:animEffect transition="out" filter="box(in)">
                                      <p:cBhvr>
                                        <p:cTn id="60" dur="500"/>
                                        <p:tgtEl>
                                          <p:spTgt spid="42"/>
                                        </p:tgtEl>
                                      </p:cBhvr>
                                    </p:animEffect>
                                    <p:set>
                                      <p:cBhvr>
                                        <p:cTn id="61"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62" restart="whenNotActive" fill="hold" evtFilter="cancelBubble" nodeType="interactiveSeq">
                <p:stCondLst>
                  <p:cond evt="onClick" delay="0">
                    <p:tgtEl>
                      <p:spTgt spid="43"/>
                    </p:tgtEl>
                  </p:cond>
                </p:stCondLst>
                <p:endSync evt="end" delay="0">
                  <p:rtn val="all"/>
                </p:endSync>
                <p:childTnLst>
                  <p:par>
                    <p:cTn id="63" fill="hold">
                      <p:stCondLst>
                        <p:cond delay="0"/>
                      </p:stCondLst>
                      <p:childTnLst>
                        <p:par>
                          <p:cTn id="64" fill="hold">
                            <p:stCondLst>
                              <p:cond delay="0"/>
                            </p:stCondLst>
                            <p:childTnLst>
                              <p:par>
                                <p:cTn id="65" presetID="4" presetClass="exit" presetSubtype="16" fill="hold" grpId="0" nodeType="clickEffect">
                                  <p:stCondLst>
                                    <p:cond delay="0"/>
                                  </p:stCondLst>
                                  <p:childTnLst>
                                    <p:animEffect transition="out" filter="box(in)">
                                      <p:cBhvr>
                                        <p:cTn id="66" dur="500"/>
                                        <p:tgtEl>
                                          <p:spTgt spid="43"/>
                                        </p:tgtEl>
                                      </p:cBhvr>
                                    </p:animEffect>
                                    <p:set>
                                      <p:cBhvr>
                                        <p:cTn id="67"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68" restart="whenNotActive" fill="hold" evtFilter="cancelBubble" nodeType="interactiveSeq">
                <p:stCondLst>
                  <p:cond evt="onClick" delay="0">
                    <p:tgtEl>
                      <p:spTgt spid="44"/>
                    </p:tgtEl>
                  </p:cond>
                </p:stCondLst>
                <p:endSync evt="end" delay="0">
                  <p:rtn val="all"/>
                </p:endSync>
                <p:childTnLst>
                  <p:par>
                    <p:cTn id="69" fill="hold">
                      <p:stCondLst>
                        <p:cond delay="0"/>
                      </p:stCondLst>
                      <p:childTnLst>
                        <p:par>
                          <p:cTn id="70" fill="hold">
                            <p:stCondLst>
                              <p:cond delay="0"/>
                            </p:stCondLst>
                            <p:childTnLst>
                              <p:par>
                                <p:cTn id="71" presetID="4" presetClass="exit" presetSubtype="16" fill="hold" grpId="0" nodeType="clickEffect">
                                  <p:stCondLst>
                                    <p:cond delay="0"/>
                                  </p:stCondLst>
                                  <p:childTnLst>
                                    <p:animEffect transition="out" filter="box(in)">
                                      <p:cBhvr>
                                        <p:cTn id="72" dur="500"/>
                                        <p:tgtEl>
                                          <p:spTgt spid="44"/>
                                        </p:tgtEl>
                                      </p:cBhvr>
                                    </p:animEffect>
                                    <p:set>
                                      <p:cBhvr>
                                        <p:cTn id="73"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74" restart="whenNotActive" fill="hold" evtFilter="cancelBubble" nodeType="interactiveSeq">
                <p:stCondLst>
                  <p:cond evt="onClick" delay="0">
                    <p:tgtEl>
                      <p:spTgt spid="18"/>
                    </p:tgtEl>
                  </p:cond>
                </p:stCondLst>
                <p:endSync evt="end" delay="0">
                  <p:rtn val="all"/>
                </p:endSync>
                <p:childTnLst>
                  <p:par>
                    <p:cTn id="75" fill="hold">
                      <p:stCondLst>
                        <p:cond delay="0"/>
                      </p:stCondLst>
                      <p:childTnLst>
                        <p:par>
                          <p:cTn id="76" fill="hold">
                            <p:stCondLst>
                              <p:cond delay="0"/>
                            </p:stCondLst>
                            <p:childTnLst>
                              <p:par>
                                <p:cTn id="77" presetID="4" presetClass="exit" presetSubtype="16" fill="hold" grpId="0" nodeType="clickEffect">
                                  <p:stCondLst>
                                    <p:cond delay="0"/>
                                  </p:stCondLst>
                                  <p:childTnLst>
                                    <p:animEffect transition="out" filter="box(in)">
                                      <p:cBhvr>
                                        <p:cTn id="78" dur="500"/>
                                        <p:tgtEl>
                                          <p:spTgt spid="18"/>
                                        </p:tgtEl>
                                      </p:cBhvr>
                                    </p:animEffect>
                                    <p:set>
                                      <p:cBhvr>
                                        <p:cTn id="7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0" restart="whenNotActive" fill="hold" evtFilter="cancelBubble" nodeType="interactiveSeq">
                <p:stCondLst>
                  <p:cond evt="onClick" delay="0">
                    <p:tgtEl>
                      <p:spTgt spid="23"/>
                    </p:tgtEl>
                  </p:cond>
                </p:stCondLst>
                <p:endSync evt="end" delay="0">
                  <p:rtn val="all"/>
                </p:endSync>
                <p:childTnLst>
                  <p:par>
                    <p:cTn id="81" fill="hold">
                      <p:stCondLst>
                        <p:cond delay="0"/>
                      </p:stCondLst>
                      <p:childTnLst>
                        <p:par>
                          <p:cTn id="82" fill="hold">
                            <p:stCondLst>
                              <p:cond delay="0"/>
                            </p:stCondLst>
                            <p:childTnLst>
                              <p:par>
                                <p:cTn id="83" presetID="4" presetClass="exit" presetSubtype="16" fill="hold" grpId="0" nodeType="clickEffect">
                                  <p:stCondLst>
                                    <p:cond delay="0"/>
                                  </p:stCondLst>
                                  <p:childTnLst>
                                    <p:animEffect transition="out" filter="box(in)">
                                      <p:cBhvr>
                                        <p:cTn id="84" dur="500"/>
                                        <p:tgtEl>
                                          <p:spTgt spid="23"/>
                                        </p:tgtEl>
                                      </p:cBhvr>
                                    </p:animEffect>
                                    <p:set>
                                      <p:cBhvr>
                                        <p:cTn id="8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6" restart="whenNotActive" fill="hold" evtFilter="cancelBubble" nodeType="interactiveSeq">
                <p:stCondLst>
                  <p:cond evt="onClick" delay="0">
                    <p:tgtEl>
                      <p:spTgt spid="19"/>
                    </p:tgtEl>
                  </p:cond>
                </p:stCondLst>
                <p:endSync evt="end" delay="0">
                  <p:rtn val="all"/>
                </p:endSync>
                <p:childTnLst>
                  <p:par>
                    <p:cTn id="87" fill="hold">
                      <p:stCondLst>
                        <p:cond delay="0"/>
                      </p:stCondLst>
                      <p:childTnLst>
                        <p:par>
                          <p:cTn id="88" fill="hold">
                            <p:stCondLst>
                              <p:cond delay="0"/>
                            </p:stCondLst>
                            <p:childTnLst>
                              <p:par>
                                <p:cTn id="89" presetID="4" presetClass="exit" presetSubtype="16" fill="hold" grpId="0" nodeType="clickEffect">
                                  <p:stCondLst>
                                    <p:cond delay="0"/>
                                  </p:stCondLst>
                                  <p:childTnLst>
                                    <p:animEffect transition="out" filter="box(in)">
                                      <p:cBhvr>
                                        <p:cTn id="90" dur="500"/>
                                        <p:tgtEl>
                                          <p:spTgt spid="19"/>
                                        </p:tgtEl>
                                      </p:cBhvr>
                                    </p:animEffect>
                                    <p:set>
                                      <p:cBhvr>
                                        <p:cTn id="9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92" restart="whenNotActive" fill="hold" evtFilter="cancelBubble" nodeType="interactiveSeq">
                <p:stCondLst>
                  <p:cond evt="onClick" delay="0">
                    <p:tgtEl>
                      <p:spTgt spid="20"/>
                    </p:tgtEl>
                  </p:cond>
                </p:stCondLst>
                <p:endSync evt="end" delay="0">
                  <p:rtn val="all"/>
                </p:endSync>
                <p:childTnLst>
                  <p:par>
                    <p:cTn id="93" fill="hold">
                      <p:stCondLst>
                        <p:cond delay="0"/>
                      </p:stCondLst>
                      <p:childTnLst>
                        <p:par>
                          <p:cTn id="94" fill="hold">
                            <p:stCondLst>
                              <p:cond delay="0"/>
                            </p:stCondLst>
                            <p:childTnLst>
                              <p:par>
                                <p:cTn id="95" presetID="4" presetClass="exit" presetSubtype="16" fill="hold" grpId="0" nodeType="clickEffect">
                                  <p:stCondLst>
                                    <p:cond delay="0"/>
                                  </p:stCondLst>
                                  <p:childTnLst>
                                    <p:animEffect transition="out" filter="box(in)">
                                      <p:cBhvr>
                                        <p:cTn id="96" dur="500"/>
                                        <p:tgtEl>
                                          <p:spTgt spid="20"/>
                                        </p:tgtEl>
                                      </p:cBhvr>
                                    </p:animEffect>
                                    <p:set>
                                      <p:cBhvr>
                                        <p:cTn id="9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98" restart="whenNotActive" fill="hold" evtFilter="cancelBubble" nodeType="interactiveSeq">
                <p:stCondLst>
                  <p:cond evt="onClick" delay="0">
                    <p:tgtEl>
                      <p:spTgt spid="21"/>
                    </p:tgtEl>
                  </p:cond>
                </p:stCondLst>
                <p:endSync evt="end" delay="0">
                  <p:rtn val="all"/>
                </p:endSync>
                <p:childTnLst>
                  <p:par>
                    <p:cTn id="99" fill="hold">
                      <p:stCondLst>
                        <p:cond delay="0"/>
                      </p:stCondLst>
                      <p:childTnLst>
                        <p:par>
                          <p:cTn id="100" fill="hold">
                            <p:stCondLst>
                              <p:cond delay="0"/>
                            </p:stCondLst>
                            <p:childTnLst>
                              <p:par>
                                <p:cTn id="101" presetID="4" presetClass="exit" presetSubtype="16" fill="hold" grpId="0" nodeType="clickEffect">
                                  <p:stCondLst>
                                    <p:cond delay="0"/>
                                  </p:stCondLst>
                                  <p:childTnLst>
                                    <p:animEffect transition="out" filter="box(in)">
                                      <p:cBhvr>
                                        <p:cTn id="102" dur="500"/>
                                        <p:tgtEl>
                                          <p:spTgt spid="21"/>
                                        </p:tgtEl>
                                      </p:cBhvr>
                                    </p:animEffect>
                                    <p:set>
                                      <p:cBhvr>
                                        <p:cTn id="10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04" restart="whenNotActive" fill="hold" evtFilter="cancelBubble" nodeType="interactiveSeq">
                <p:stCondLst>
                  <p:cond evt="onClick" delay="0">
                    <p:tgtEl>
                      <p:spTgt spid="26"/>
                    </p:tgtEl>
                  </p:cond>
                </p:stCondLst>
                <p:endSync evt="end" delay="0">
                  <p:rtn val="all"/>
                </p:endSync>
                <p:childTnLst>
                  <p:par>
                    <p:cTn id="105" fill="hold">
                      <p:stCondLst>
                        <p:cond delay="0"/>
                      </p:stCondLst>
                      <p:childTnLst>
                        <p:par>
                          <p:cTn id="106" fill="hold">
                            <p:stCondLst>
                              <p:cond delay="0"/>
                            </p:stCondLst>
                            <p:childTnLst>
                              <p:par>
                                <p:cTn id="107" presetID="4" presetClass="exit" presetSubtype="16" fill="hold" grpId="0" nodeType="clickEffect">
                                  <p:stCondLst>
                                    <p:cond delay="0"/>
                                  </p:stCondLst>
                                  <p:childTnLst>
                                    <p:animEffect transition="out" filter="box(in)">
                                      <p:cBhvr>
                                        <p:cTn id="108" dur="500"/>
                                        <p:tgtEl>
                                          <p:spTgt spid="26"/>
                                        </p:tgtEl>
                                      </p:cBhvr>
                                    </p:animEffect>
                                    <p:set>
                                      <p:cBhvr>
                                        <p:cTn id="10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10" restart="whenNotActive" fill="hold" evtFilter="cancelBubble" nodeType="interactiveSeq">
                <p:stCondLst>
                  <p:cond evt="onClick" delay="0">
                    <p:tgtEl>
                      <p:spTgt spid="27"/>
                    </p:tgtEl>
                  </p:cond>
                </p:stCondLst>
                <p:endSync evt="end" delay="0">
                  <p:rtn val="all"/>
                </p:endSync>
                <p:childTnLst>
                  <p:par>
                    <p:cTn id="111" fill="hold">
                      <p:stCondLst>
                        <p:cond delay="0"/>
                      </p:stCondLst>
                      <p:childTnLst>
                        <p:par>
                          <p:cTn id="112" fill="hold">
                            <p:stCondLst>
                              <p:cond delay="0"/>
                            </p:stCondLst>
                            <p:childTnLst>
                              <p:par>
                                <p:cTn id="113" presetID="4" presetClass="exit" presetSubtype="16" fill="hold" grpId="0" nodeType="clickEffect">
                                  <p:stCondLst>
                                    <p:cond delay="0"/>
                                  </p:stCondLst>
                                  <p:childTnLst>
                                    <p:animEffect transition="out" filter="box(in)">
                                      <p:cBhvr>
                                        <p:cTn id="114" dur="500"/>
                                        <p:tgtEl>
                                          <p:spTgt spid="27"/>
                                        </p:tgtEl>
                                      </p:cBhvr>
                                    </p:animEffect>
                                    <p:set>
                                      <p:cBhvr>
                                        <p:cTn id="11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16" restart="whenNotActive" fill="hold" evtFilter="cancelBubble" nodeType="interactiveSeq">
                <p:stCondLst>
                  <p:cond evt="onClick" delay="0">
                    <p:tgtEl>
                      <p:spTgt spid="28"/>
                    </p:tgtEl>
                  </p:cond>
                </p:stCondLst>
                <p:endSync evt="end" delay="0">
                  <p:rtn val="all"/>
                </p:endSync>
                <p:childTnLst>
                  <p:par>
                    <p:cTn id="117" fill="hold">
                      <p:stCondLst>
                        <p:cond delay="0"/>
                      </p:stCondLst>
                      <p:childTnLst>
                        <p:par>
                          <p:cTn id="118" fill="hold">
                            <p:stCondLst>
                              <p:cond delay="0"/>
                            </p:stCondLst>
                            <p:childTnLst>
                              <p:par>
                                <p:cTn id="119" presetID="4" presetClass="exit" presetSubtype="16" fill="hold" grpId="0" nodeType="clickEffect">
                                  <p:stCondLst>
                                    <p:cond delay="0"/>
                                  </p:stCondLst>
                                  <p:childTnLst>
                                    <p:animEffect transition="out" filter="box(in)">
                                      <p:cBhvr>
                                        <p:cTn id="120" dur="500"/>
                                        <p:tgtEl>
                                          <p:spTgt spid="28"/>
                                        </p:tgtEl>
                                      </p:cBhvr>
                                    </p:animEffect>
                                    <p:set>
                                      <p:cBhvr>
                                        <p:cTn id="12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22" restart="whenNotActive" fill="hold" evtFilter="cancelBubble" nodeType="interactiveSeq">
                <p:stCondLst>
                  <p:cond evt="onClick" delay="0">
                    <p:tgtEl>
                      <p:spTgt spid="29"/>
                    </p:tgtEl>
                  </p:cond>
                </p:stCondLst>
                <p:endSync evt="end" delay="0">
                  <p:rtn val="all"/>
                </p:endSync>
                <p:childTnLst>
                  <p:par>
                    <p:cTn id="123" fill="hold">
                      <p:stCondLst>
                        <p:cond delay="0"/>
                      </p:stCondLst>
                      <p:childTnLst>
                        <p:par>
                          <p:cTn id="124" fill="hold">
                            <p:stCondLst>
                              <p:cond delay="0"/>
                            </p:stCondLst>
                            <p:childTnLst>
                              <p:par>
                                <p:cTn id="125" presetID="4" presetClass="exit" presetSubtype="16" fill="hold" grpId="0" nodeType="clickEffect">
                                  <p:stCondLst>
                                    <p:cond delay="0"/>
                                  </p:stCondLst>
                                  <p:childTnLst>
                                    <p:animEffect transition="out" filter="box(in)">
                                      <p:cBhvr>
                                        <p:cTn id="126" dur="500"/>
                                        <p:tgtEl>
                                          <p:spTgt spid="29"/>
                                        </p:tgtEl>
                                      </p:cBhvr>
                                    </p:animEffect>
                                    <p:set>
                                      <p:cBhvr>
                                        <p:cTn id="12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28" restart="whenNotActive" fill="hold" evtFilter="cancelBubble" nodeType="interactiveSeq">
                <p:stCondLst>
                  <p:cond evt="onClick" delay="0">
                    <p:tgtEl>
                      <p:spTgt spid="30"/>
                    </p:tgtEl>
                  </p:cond>
                </p:stCondLst>
                <p:endSync evt="end" delay="0">
                  <p:rtn val="all"/>
                </p:endSync>
                <p:childTnLst>
                  <p:par>
                    <p:cTn id="129" fill="hold">
                      <p:stCondLst>
                        <p:cond delay="0"/>
                      </p:stCondLst>
                      <p:childTnLst>
                        <p:par>
                          <p:cTn id="130" fill="hold">
                            <p:stCondLst>
                              <p:cond delay="0"/>
                            </p:stCondLst>
                            <p:childTnLst>
                              <p:par>
                                <p:cTn id="131" presetID="4" presetClass="exit" presetSubtype="16" fill="hold" grpId="0" nodeType="clickEffect">
                                  <p:stCondLst>
                                    <p:cond delay="0"/>
                                  </p:stCondLst>
                                  <p:childTnLst>
                                    <p:animEffect transition="out" filter="box(in)">
                                      <p:cBhvr>
                                        <p:cTn id="132" dur="500"/>
                                        <p:tgtEl>
                                          <p:spTgt spid="30"/>
                                        </p:tgtEl>
                                      </p:cBhvr>
                                    </p:animEffect>
                                    <p:set>
                                      <p:cBhvr>
                                        <p:cTn id="133"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34" restart="whenNotActive" fill="hold" evtFilter="cancelBubble" nodeType="interactiveSeq">
                <p:stCondLst>
                  <p:cond evt="onClick" delay="0">
                    <p:tgtEl>
                      <p:spTgt spid="31"/>
                    </p:tgtEl>
                  </p:cond>
                </p:stCondLst>
                <p:endSync evt="end" delay="0">
                  <p:rtn val="all"/>
                </p:endSync>
                <p:childTnLst>
                  <p:par>
                    <p:cTn id="135" fill="hold">
                      <p:stCondLst>
                        <p:cond delay="0"/>
                      </p:stCondLst>
                      <p:childTnLst>
                        <p:par>
                          <p:cTn id="136" fill="hold">
                            <p:stCondLst>
                              <p:cond delay="0"/>
                            </p:stCondLst>
                            <p:childTnLst>
                              <p:par>
                                <p:cTn id="137" presetID="4" presetClass="exit" presetSubtype="16" fill="hold" grpId="0" nodeType="clickEffect">
                                  <p:stCondLst>
                                    <p:cond delay="0"/>
                                  </p:stCondLst>
                                  <p:childTnLst>
                                    <p:animEffect transition="out" filter="box(in)">
                                      <p:cBhvr>
                                        <p:cTn id="138" dur="500"/>
                                        <p:tgtEl>
                                          <p:spTgt spid="31"/>
                                        </p:tgtEl>
                                      </p:cBhvr>
                                    </p:animEffect>
                                    <p:set>
                                      <p:cBhvr>
                                        <p:cTn id="139"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40" restart="whenNotActive" fill="hold" evtFilter="cancelBubble" nodeType="interactiveSeq">
                <p:stCondLst>
                  <p:cond evt="onClick" delay="0">
                    <p:tgtEl>
                      <p:spTgt spid="32"/>
                    </p:tgtEl>
                  </p:cond>
                </p:stCondLst>
                <p:endSync evt="end" delay="0">
                  <p:rtn val="all"/>
                </p:endSync>
                <p:childTnLst>
                  <p:par>
                    <p:cTn id="141" fill="hold">
                      <p:stCondLst>
                        <p:cond delay="0"/>
                      </p:stCondLst>
                      <p:childTnLst>
                        <p:par>
                          <p:cTn id="142" fill="hold">
                            <p:stCondLst>
                              <p:cond delay="0"/>
                            </p:stCondLst>
                            <p:childTnLst>
                              <p:par>
                                <p:cTn id="143" presetID="4" presetClass="exit" presetSubtype="16" fill="hold" grpId="0" nodeType="clickEffect">
                                  <p:stCondLst>
                                    <p:cond delay="0"/>
                                  </p:stCondLst>
                                  <p:childTnLst>
                                    <p:animEffect transition="out" filter="box(in)">
                                      <p:cBhvr>
                                        <p:cTn id="144" dur="500"/>
                                        <p:tgtEl>
                                          <p:spTgt spid="32"/>
                                        </p:tgtEl>
                                      </p:cBhvr>
                                    </p:animEffect>
                                    <p:set>
                                      <p:cBhvr>
                                        <p:cTn id="14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46" restart="whenNotActive" fill="hold" evtFilter="cancelBubble" nodeType="interactiveSeq">
                <p:stCondLst>
                  <p:cond evt="onClick" delay="0">
                    <p:tgtEl>
                      <p:spTgt spid="45"/>
                    </p:tgtEl>
                  </p:cond>
                </p:stCondLst>
                <p:endSync evt="end" delay="0">
                  <p:rtn val="all"/>
                </p:endSync>
                <p:childTnLst>
                  <p:par>
                    <p:cTn id="147" fill="hold">
                      <p:stCondLst>
                        <p:cond delay="0"/>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46"/>
                                        </p:tgtEl>
                                        <p:attrNameLst>
                                          <p:attrName>style.visibility</p:attrName>
                                        </p:attrNameLst>
                                      </p:cBhvr>
                                      <p:to>
                                        <p:strVal val="visible"/>
                                      </p:to>
                                    </p:set>
                                    <p:animEffect transition="in" filter="fade">
                                      <p:cBhvr>
                                        <p:cTn id="151" dur="500"/>
                                        <p:tgtEl>
                                          <p:spTgt spid="46"/>
                                        </p:tgtEl>
                                      </p:cBhvr>
                                    </p:animEffect>
                                  </p:childTnLst>
                                </p:cTn>
                              </p:par>
                            </p:childTnLst>
                          </p:cTn>
                        </p:par>
                      </p:childTnLst>
                    </p:cTn>
                  </p:par>
                </p:childTnLst>
              </p:cTn>
              <p:nextCondLst>
                <p:cond evt="onClick" delay="0">
                  <p:tgtEl>
                    <p:spTgt spid="45"/>
                  </p:tgtEl>
                </p:cond>
              </p:nextCondLst>
            </p:seq>
            <p:seq concurrent="1" nextAc="seek">
              <p:cTn id="152" restart="whenNotActive" fill="hold" evtFilter="cancelBubble" nodeType="interactiveSeq">
                <p:stCondLst>
                  <p:cond evt="onClick" delay="0">
                    <p:tgtEl>
                      <p:spTgt spid="2"/>
                    </p:tgtEl>
                  </p:cond>
                </p:stCondLst>
                <p:endSync evt="end" delay="0">
                  <p:rtn val="all"/>
                </p:endSync>
                <p:childTnLst>
                  <p:par>
                    <p:cTn id="153" fill="hold">
                      <p:stCondLst>
                        <p:cond delay="0"/>
                      </p:stCondLst>
                      <p:childTnLst>
                        <p:par>
                          <p:cTn id="154" fill="hold">
                            <p:stCondLst>
                              <p:cond delay="0"/>
                            </p:stCondLst>
                            <p:childTnLst>
                              <p:par>
                                <p:cTn id="155" presetID="2" presetClass="exit" presetSubtype="4" fill="hold" grpId="1" nodeType="clickEffect">
                                  <p:stCondLst>
                                    <p:cond delay="0"/>
                                  </p:stCondLst>
                                  <p:childTnLst>
                                    <p:anim calcmode="lin" valueType="num">
                                      <p:cBhvr additive="base">
                                        <p:cTn id="156" dur="500"/>
                                        <p:tgtEl>
                                          <p:spTgt spid="46"/>
                                        </p:tgtEl>
                                        <p:attrNameLst>
                                          <p:attrName>ppt_x</p:attrName>
                                        </p:attrNameLst>
                                      </p:cBhvr>
                                      <p:tavLst>
                                        <p:tav tm="0">
                                          <p:val>
                                            <p:strVal val="ppt_x"/>
                                          </p:val>
                                        </p:tav>
                                        <p:tav tm="100000">
                                          <p:val>
                                            <p:strVal val="ppt_x"/>
                                          </p:val>
                                        </p:tav>
                                      </p:tavLst>
                                    </p:anim>
                                    <p:anim calcmode="lin" valueType="num">
                                      <p:cBhvr additive="base">
                                        <p:cTn id="157" dur="500"/>
                                        <p:tgtEl>
                                          <p:spTgt spid="46"/>
                                        </p:tgtEl>
                                        <p:attrNameLst>
                                          <p:attrName>ppt_y</p:attrName>
                                        </p:attrNameLst>
                                      </p:cBhvr>
                                      <p:tavLst>
                                        <p:tav tm="0">
                                          <p:val>
                                            <p:strVal val="ppt_y"/>
                                          </p:val>
                                        </p:tav>
                                        <p:tav tm="100000">
                                          <p:val>
                                            <p:strVal val="1+ppt_h/2"/>
                                          </p:val>
                                        </p:tav>
                                      </p:tavLst>
                                    </p:anim>
                                    <p:set>
                                      <p:cBhvr>
                                        <p:cTn id="158"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18" grpId="0" animBg="1"/>
      <p:bldP spid="19" grpId="0" animBg="1"/>
      <p:bldP spid="20" grpId="0" animBg="1"/>
      <p:bldP spid="21" grpId="0" animBg="1"/>
      <p:bldP spid="23" grpId="0" animBg="1"/>
      <p:bldP spid="26" grpId="0" animBg="1"/>
      <p:bldP spid="27" grpId="0" animBg="1"/>
      <p:bldP spid="28" grpId="0" animBg="1"/>
      <p:bldP spid="29" grpId="0" animBg="1"/>
      <p:bldP spid="30" grpId="0" animBg="1"/>
      <p:bldP spid="31" grpId="0" animBg="1"/>
      <p:bldP spid="32" grpId="0" animBg="1"/>
      <p:bldP spid="33" grpId="0"/>
      <p:bldP spid="35" grpId="0"/>
      <p:bldP spid="36" grpId="0"/>
      <p:bldP spid="37" grpId="0"/>
      <p:bldP spid="38" grpId="0"/>
      <p:bldP spid="39" grpId="0"/>
      <p:bldP spid="40" grpId="0"/>
      <p:bldP spid="41" grpId="0"/>
      <p:bldP spid="42" grpId="0"/>
      <p:bldP spid="43" grpId="0"/>
      <p:bldP spid="44" grpId="0"/>
      <p:bldP spid="46" grpId="0" animBg="1"/>
      <p:bldP spid="46" grpId="1"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b="1" smtClean="0">
                <a:solidFill>
                  <a:schemeClr val="tx2"/>
                </a:solidFill>
              </a:rPr>
              <a:t>Câu hỏi số 1</a:t>
            </a:r>
            <a:endParaRPr lang="en-US" b="1">
              <a:solidFill>
                <a:schemeClr val="tx2"/>
              </a:solidFill>
            </a:endParaRPr>
          </a:p>
        </p:txBody>
      </p:sp>
      <p:sp>
        <p:nvSpPr>
          <p:cNvPr id="4" name="Left Arrow 3">
            <a:hlinkClick r:id="rId4" action="ppaction://hlinksldjump"/>
          </p:cNvPr>
          <p:cNvSpPr/>
          <p:nvPr/>
        </p:nvSpPr>
        <p:spPr>
          <a:xfrm>
            <a:off x="8153400" y="5867400"/>
            <a:ext cx="609600" cy="685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85800" y="1143000"/>
            <a:ext cx="7924800" cy="22860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200" smtClean="0">
                <a:solidFill>
                  <a:schemeClr val="bg1"/>
                </a:solidFill>
              </a:rPr>
              <a:t>Cho biết kết quả in ra màn hình của đoạn chương trình sau:</a:t>
            </a:r>
            <a:endParaRPr lang="en-US" sz="3200" smtClean="0">
              <a:solidFill>
                <a:schemeClr val="bg1"/>
              </a:solidFill>
            </a:endParaRPr>
          </a:p>
          <a:p>
            <a:r>
              <a:rPr lang="en-US" sz="3200" smtClean="0">
                <a:solidFill>
                  <a:schemeClr val="bg1"/>
                </a:solidFill>
              </a:rPr>
              <a:t>danh_sach = [0, 1, 2, 3, 4, 5, 6]</a:t>
            </a:r>
          </a:p>
          <a:p>
            <a:r>
              <a:rPr lang="en-US" sz="3200" smtClean="0">
                <a:solidFill>
                  <a:schemeClr val="bg1"/>
                </a:solidFill>
              </a:rPr>
              <a:t>print(danh_sach[-1])</a:t>
            </a:r>
          </a:p>
          <a:p>
            <a:pPr algn="ctr"/>
            <a:endParaRPr lang="en-US">
              <a:solidFill>
                <a:schemeClr val="accent1">
                  <a:lumMod val="75000"/>
                </a:schemeClr>
              </a:solidFill>
            </a:endParaRPr>
          </a:p>
        </p:txBody>
      </p:sp>
      <p:sp>
        <p:nvSpPr>
          <p:cNvPr id="6" name="Rounded Rectangle 5"/>
          <p:cNvSpPr/>
          <p:nvPr/>
        </p:nvSpPr>
        <p:spPr>
          <a:xfrm>
            <a:off x="1371600" y="3886200"/>
            <a:ext cx="3048000" cy="60960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Times New Roman" panose="02020603050405020304" pitchFamily="18" charset="0"/>
                <a:cs typeface="Times New Roman" panose="02020603050405020304" pitchFamily="18" charset="0"/>
              </a:rPr>
              <a:t>A. Lỗi, không in gì cả</a:t>
            </a:r>
            <a:endParaRPr lang="en-US" sz="2400" b="1">
              <a:solidFill>
                <a:schemeClr val="bg1"/>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4800600" y="3900408"/>
            <a:ext cx="3048000" cy="6096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t>B. 6</a:t>
            </a:r>
            <a:endParaRPr lang="en-US" sz="2400"/>
          </a:p>
        </p:txBody>
      </p:sp>
      <p:sp>
        <p:nvSpPr>
          <p:cNvPr id="9" name="Rounded Rectangle 8"/>
          <p:cNvSpPr/>
          <p:nvPr/>
        </p:nvSpPr>
        <p:spPr>
          <a:xfrm>
            <a:off x="1371600" y="4648200"/>
            <a:ext cx="3048000" cy="6096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smtClean="0"/>
              <a:t>C. 0</a:t>
            </a:r>
            <a:endParaRPr lang="en-US" sz="2600" b="1"/>
          </a:p>
        </p:txBody>
      </p:sp>
      <p:sp>
        <p:nvSpPr>
          <p:cNvPr id="10" name="Rounded Rectangle 9"/>
          <p:cNvSpPr/>
          <p:nvPr/>
        </p:nvSpPr>
        <p:spPr>
          <a:xfrm>
            <a:off x="4800600" y="4662408"/>
            <a:ext cx="3048000" cy="6096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smtClean="0"/>
              <a:t>D. 5</a:t>
            </a:r>
            <a:endParaRPr lang="en-US" sz="2600" b="1"/>
          </a:p>
        </p:txBody>
      </p:sp>
      <p:sp>
        <p:nvSpPr>
          <p:cNvPr id="11" name="Rounded Rectangle 10"/>
          <p:cNvSpPr/>
          <p:nvPr/>
        </p:nvSpPr>
        <p:spPr>
          <a:xfrm>
            <a:off x="4800600" y="3886200"/>
            <a:ext cx="3048000" cy="6096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t>B. 6</a:t>
            </a:r>
            <a:endParaRPr lang="en-US" sz="2400"/>
          </a:p>
        </p:txBody>
      </p:sp>
    </p:spTree>
  </p:cSld>
  <p:clrMapOvr>
    <a:masterClrMapping/>
  </p:clrMapOvr>
  <mc:AlternateContent xmlns:mc="http://schemas.openxmlformats.org/markup-compatibility/2006" xmlns:p14="http://schemas.microsoft.com/office/powerpoint/2010/main">
    <mc:Choice Requires="p14">
      <p:transition spd="med" p14:dur="700">
        <p:fade/>
        <p:sndAc>
          <p:stSnd>
            <p:snd r:embed="rId2" name="chimes.wav"/>
          </p:stSnd>
        </p:sndAc>
      </p:transition>
    </mc:Choice>
    <mc:Fallback xmlns="">
      <p:transition spd="med">
        <p:fade/>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smtClean="0">
                <a:solidFill>
                  <a:schemeClr val="tx2"/>
                </a:solidFill>
              </a:rPr>
              <a:t>Câu hỏi số 2</a:t>
            </a:r>
            <a:endParaRPr lang="en-US" b="1">
              <a:solidFill>
                <a:schemeClr val="tx2"/>
              </a:solidFill>
            </a:endParaRPr>
          </a:p>
        </p:txBody>
      </p:sp>
      <p:sp>
        <p:nvSpPr>
          <p:cNvPr id="4" name="Left Arrow 3">
            <a:hlinkClick r:id="rId4" action="ppaction://hlinksldjump"/>
          </p:cNvPr>
          <p:cNvSpPr/>
          <p:nvPr/>
        </p:nvSpPr>
        <p:spPr>
          <a:xfrm>
            <a:off x="8153400" y="5943600"/>
            <a:ext cx="609600" cy="685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85800" y="1143000"/>
            <a:ext cx="7924800" cy="22860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mtClean="0"/>
              <a:t>Cho biết kết quả in ra màn hình của đoạn chương trình sau:</a:t>
            </a:r>
          </a:p>
          <a:p>
            <a:r>
              <a:rPr lang="en-US" sz="3200" smtClean="0"/>
              <a:t>danh_sach = [0, 1, 2, 3, 4, 5, 6]</a:t>
            </a:r>
          </a:p>
          <a:p>
            <a:r>
              <a:rPr lang="en-US" sz="3200" smtClean="0"/>
              <a:t>print(danh_sach[-5:-1])</a:t>
            </a:r>
          </a:p>
          <a:p>
            <a:pPr algn="ctr"/>
            <a:endParaRPr lang="en-US">
              <a:solidFill>
                <a:schemeClr val="accent1">
                  <a:lumMod val="75000"/>
                </a:schemeClr>
              </a:solidFill>
            </a:endParaRPr>
          </a:p>
        </p:txBody>
      </p:sp>
      <p:sp>
        <p:nvSpPr>
          <p:cNvPr id="6" name="Rounded Rectangle 5"/>
          <p:cNvSpPr/>
          <p:nvPr/>
        </p:nvSpPr>
        <p:spPr>
          <a:xfrm>
            <a:off x="1371600" y="3886200"/>
            <a:ext cx="3048000" cy="60960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Times New Roman" panose="02020603050405020304" pitchFamily="18" charset="0"/>
                <a:cs typeface="Times New Roman" panose="02020603050405020304" pitchFamily="18" charset="0"/>
              </a:rPr>
              <a:t>A. Lỗi, không in gì cả</a:t>
            </a:r>
            <a:endParaRPr lang="en-US" sz="2400" b="1">
              <a:solidFill>
                <a:schemeClr val="bg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1371600" y="4648200"/>
            <a:ext cx="3048000" cy="6096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smtClean="0"/>
              <a:t>C. </a:t>
            </a:r>
            <a:r>
              <a:rPr lang="en-US" sz="2800" smtClean="0"/>
              <a:t>[1, 2, 3,4]</a:t>
            </a:r>
            <a:endParaRPr lang="en-US" sz="2600" b="1"/>
          </a:p>
        </p:txBody>
      </p:sp>
      <p:sp>
        <p:nvSpPr>
          <p:cNvPr id="8" name="Rounded Rectangle 7"/>
          <p:cNvSpPr/>
          <p:nvPr/>
        </p:nvSpPr>
        <p:spPr>
          <a:xfrm>
            <a:off x="4800600" y="4662408"/>
            <a:ext cx="3048000" cy="6096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smtClean="0"/>
              <a:t>D. </a:t>
            </a:r>
            <a:r>
              <a:rPr lang="en-US" sz="2800" b="1" smtClean="0"/>
              <a:t>[2, 3, 4, 5]</a:t>
            </a:r>
            <a:endParaRPr lang="en-US" sz="2600" b="1"/>
          </a:p>
        </p:txBody>
      </p:sp>
      <p:sp>
        <p:nvSpPr>
          <p:cNvPr id="9" name="Rounded Rectangle 8"/>
          <p:cNvSpPr/>
          <p:nvPr/>
        </p:nvSpPr>
        <p:spPr>
          <a:xfrm>
            <a:off x="4800600" y="3886200"/>
            <a:ext cx="3048000" cy="6096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t>B. [3, 4, 5,6]</a:t>
            </a:r>
            <a:endParaRPr lang="en-US" sz="2400" b="1"/>
          </a:p>
        </p:txBody>
      </p:sp>
      <p:sp>
        <p:nvSpPr>
          <p:cNvPr id="10" name="Rounded Rectangle 9"/>
          <p:cNvSpPr/>
          <p:nvPr/>
        </p:nvSpPr>
        <p:spPr>
          <a:xfrm>
            <a:off x="4800600" y="4648200"/>
            <a:ext cx="3048000" cy="6096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smtClean="0"/>
              <a:t>D. </a:t>
            </a:r>
            <a:r>
              <a:rPr lang="en-US" sz="2800" b="1" smtClean="0"/>
              <a:t>[2, 3, 4, 5]</a:t>
            </a:r>
            <a:endParaRPr lang="en-US" sz="2600" b="1"/>
          </a:p>
        </p:txBody>
      </p:sp>
    </p:spTree>
  </p:cSld>
  <p:clrMapOvr>
    <a:masterClrMapping/>
  </p:clrMapOvr>
  <mc:AlternateContent xmlns:mc="http://schemas.openxmlformats.org/markup-compatibility/2006" xmlns:p14="http://schemas.microsoft.com/office/powerpoint/2010/main">
    <mc:Choice Requires="p14">
      <p:transition spd="med" p14:dur="700">
        <p:fade/>
        <p:sndAc>
          <p:stSnd>
            <p:snd r:embed="rId2" name="chimes.wav"/>
          </p:stSnd>
        </p:sndAc>
      </p:transition>
    </mc:Choice>
    <mc:Fallback xmlns="">
      <p:transition spd="med">
        <p:fade/>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smtClean="0">
                <a:solidFill>
                  <a:schemeClr val="tx2"/>
                </a:solidFill>
              </a:rPr>
              <a:t>Câu hỏi số 3</a:t>
            </a:r>
            <a:endParaRPr lang="en-US" b="1">
              <a:solidFill>
                <a:schemeClr val="tx2"/>
              </a:solidFill>
            </a:endParaRPr>
          </a:p>
        </p:txBody>
      </p:sp>
      <p:sp>
        <p:nvSpPr>
          <p:cNvPr id="4" name="Left Arrow 3">
            <a:hlinkClick r:id="rId4" action="ppaction://hlinksldjump"/>
          </p:cNvPr>
          <p:cNvSpPr/>
          <p:nvPr/>
        </p:nvSpPr>
        <p:spPr>
          <a:xfrm>
            <a:off x="8153400" y="5943600"/>
            <a:ext cx="609600" cy="685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85800" y="1143000"/>
            <a:ext cx="7924800" cy="22860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mtClean="0"/>
              <a:t>Khi thiết lập các giá trị trong mảng thông qua kiểu dữ liệu list của Python, dùng kí tự nào để phân cách các phần tử?</a:t>
            </a:r>
          </a:p>
          <a:p>
            <a:pPr algn="ctr"/>
            <a:endParaRPr lang="en-US">
              <a:solidFill>
                <a:schemeClr val="accent1">
                  <a:lumMod val="75000"/>
                </a:schemeClr>
              </a:solidFill>
            </a:endParaRPr>
          </a:p>
        </p:txBody>
      </p:sp>
      <p:sp>
        <p:nvSpPr>
          <p:cNvPr id="6" name="Rounded Rectangle 5"/>
          <p:cNvSpPr/>
          <p:nvPr/>
        </p:nvSpPr>
        <p:spPr>
          <a:xfrm>
            <a:off x="1371600" y="3886200"/>
            <a:ext cx="3048000" cy="60960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chemeClr val="bg1"/>
                </a:solidFill>
                <a:latin typeface="Times New Roman" panose="02020603050405020304" pitchFamily="18" charset="0"/>
                <a:cs typeface="Times New Roman" panose="02020603050405020304" pitchFamily="18" charset="0"/>
              </a:rPr>
              <a:t>A. </a:t>
            </a:r>
            <a:r>
              <a:rPr lang="en-US" sz="2400" b="1" smtClean="0"/>
              <a:t>Dấu chấm “.”</a:t>
            </a:r>
            <a:endParaRPr lang="en-US" sz="2400" b="1">
              <a:solidFill>
                <a:schemeClr val="bg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1371600" y="4648200"/>
            <a:ext cx="3048000" cy="6096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smtClean="0"/>
              <a:t>C. </a:t>
            </a:r>
            <a:r>
              <a:rPr lang="en-US" sz="2800" smtClean="0"/>
              <a:t>Dấu hai chấm “:”</a:t>
            </a:r>
            <a:endParaRPr lang="en-US" sz="2600" b="1"/>
          </a:p>
        </p:txBody>
      </p:sp>
      <p:sp>
        <p:nvSpPr>
          <p:cNvPr id="8" name="Rounded Rectangle 7"/>
          <p:cNvSpPr/>
          <p:nvPr/>
        </p:nvSpPr>
        <p:spPr>
          <a:xfrm>
            <a:off x="4800600" y="3886200"/>
            <a:ext cx="3048000" cy="6096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t>B. Dấu phẩy  “,”</a:t>
            </a:r>
            <a:endParaRPr lang="en-US" sz="2400" b="1"/>
          </a:p>
        </p:txBody>
      </p:sp>
      <p:sp>
        <p:nvSpPr>
          <p:cNvPr id="9" name="Rounded Rectangle 8"/>
          <p:cNvSpPr/>
          <p:nvPr/>
        </p:nvSpPr>
        <p:spPr>
          <a:xfrm>
            <a:off x="4800600" y="4648200"/>
            <a:ext cx="3048000" cy="6096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smtClean="0"/>
              <a:t>D. </a:t>
            </a:r>
            <a:r>
              <a:rPr lang="en-US" sz="2800" smtClean="0"/>
              <a:t>Dấu cách  “  ”</a:t>
            </a:r>
            <a:endParaRPr lang="en-US" sz="2600" b="1"/>
          </a:p>
        </p:txBody>
      </p:sp>
      <p:sp>
        <p:nvSpPr>
          <p:cNvPr id="10" name="Rounded Rectangle 9"/>
          <p:cNvSpPr/>
          <p:nvPr/>
        </p:nvSpPr>
        <p:spPr>
          <a:xfrm>
            <a:off x="4800600" y="3886200"/>
            <a:ext cx="3048000" cy="6096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t>B. Dấu phẩy  “,”</a:t>
            </a:r>
            <a:endParaRPr lang="en-US" sz="2400" b="1"/>
          </a:p>
        </p:txBody>
      </p:sp>
    </p:spTree>
  </p:cSld>
  <p:clrMapOvr>
    <a:masterClrMapping/>
  </p:clrMapOvr>
  <mc:AlternateContent xmlns:mc="http://schemas.openxmlformats.org/markup-compatibility/2006" xmlns:p14="http://schemas.microsoft.com/office/powerpoint/2010/main">
    <mc:Choice Requires="p14">
      <p:transition spd="med" p14:dur="700">
        <p:fade/>
        <p:sndAc>
          <p:stSnd>
            <p:snd r:embed="rId2" name="chimes.wav"/>
          </p:stSnd>
        </p:sndAc>
      </p:transition>
    </mc:Choice>
    <mc:Fallback xmlns="">
      <p:transition spd="med">
        <p:fade/>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i868.photobucket.com/albums/ab249/vivian563663/Frame/HA_91710Frame009.png"/>
          <p:cNvPicPr>
            <a:picLocks noChangeAspect="1" noChangeArrowheads="1"/>
          </p:cNvPicPr>
          <p:nvPr/>
        </p:nvPicPr>
        <p:blipFill>
          <a:blip r:embed="rId2"/>
          <a:srcRect/>
          <a:stretch>
            <a:fillRect/>
          </a:stretch>
        </p:blipFill>
        <p:spPr bwMode="auto">
          <a:xfrm>
            <a:off x="152400" y="730706"/>
            <a:ext cx="8305800" cy="5131521"/>
          </a:xfrm>
          <a:prstGeom prst="rect">
            <a:avLst/>
          </a:prstGeom>
          <a:noFill/>
          <a:ln w="9525">
            <a:noFill/>
            <a:miter lim="800000"/>
            <a:headEnd/>
            <a:tailEnd/>
          </a:ln>
        </p:spPr>
      </p:pic>
      <p:sp>
        <p:nvSpPr>
          <p:cNvPr id="8" name="Rectangle 7"/>
          <p:cNvSpPr/>
          <p:nvPr/>
        </p:nvSpPr>
        <p:spPr>
          <a:xfrm>
            <a:off x="2514600" y="2895600"/>
            <a:ext cx="5534000" cy="1323439"/>
          </a:xfrm>
          <a:prstGeom prst="rect">
            <a:avLst/>
          </a:prstGeom>
        </p:spPr>
        <p:txBody>
          <a:bodyPr wrap="square">
            <a:spAutoFit/>
          </a:bodyPr>
          <a:lstStyle/>
          <a:p>
            <a:pPr algn="ctr"/>
            <a:r>
              <a:rPr lang="en-US" sz="8000" b="1" smtClean="0">
                <a:solidFill>
                  <a:srgbClr val="FF0000"/>
                </a:solidFill>
                <a:latin typeface="Times New Roman" pitchFamily="18" charset="0"/>
                <a:cs typeface="Times New Roman" pitchFamily="18" charset="0"/>
              </a:rPr>
              <a:t>Mở đầu</a:t>
            </a:r>
            <a:endParaRPr lang="en-US" sz="8000" b="1" dirty="0">
              <a:solidFill>
                <a:srgbClr val="FF0000"/>
              </a:solidFill>
              <a:latin typeface="Times New Roman" pitchFamily="18" charset="0"/>
              <a:cs typeface="Times New Roman" pitchFamily="18" charset="0"/>
            </a:endParaRPr>
          </a:p>
        </p:txBody>
      </p:sp>
      <p:pic>
        <p:nvPicPr>
          <p:cNvPr id="9" name="Picture 204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8513" y="4797497"/>
            <a:ext cx="1584484" cy="2025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048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21092"/>
            <a:ext cx="1535479" cy="1978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273271"/>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ounded Rectangle 9"/>
          <p:cNvSpPr/>
          <p:nvPr/>
        </p:nvSpPr>
        <p:spPr>
          <a:xfrm>
            <a:off x="4770894" y="3886200"/>
            <a:ext cx="3048000" cy="6096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t>B. len()</a:t>
            </a:r>
            <a:endParaRPr lang="en-US" sz="2400" b="1"/>
          </a:p>
        </p:txBody>
      </p:sp>
      <p:sp>
        <p:nvSpPr>
          <p:cNvPr id="2" name="Title 1"/>
          <p:cNvSpPr>
            <a:spLocks noGrp="1"/>
          </p:cNvSpPr>
          <p:nvPr>
            <p:ph type="title"/>
          </p:nvPr>
        </p:nvSpPr>
        <p:spPr>
          <a:xfrm>
            <a:off x="457200" y="0"/>
            <a:ext cx="8229600" cy="1143000"/>
          </a:xfrm>
        </p:spPr>
        <p:txBody>
          <a:bodyPr/>
          <a:lstStyle/>
          <a:p>
            <a:r>
              <a:rPr lang="en-US" b="1" smtClean="0">
                <a:solidFill>
                  <a:schemeClr val="tx2"/>
                </a:solidFill>
              </a:rPr>
              <a:t>Câu hỏi số 4</a:t>
            </a:r>
            <a:endParaRPr lang="en-US" b="1">
              <a:solidFill>
                <a:schemeClr val="tx2"/>
              </a:solidFill>
            </a:endParaRPr>
          </a:p>
        </p:txBody>
      </p:sp>
      <p:sp>
        <p:nvSpPr>
          <p:cNvPr id="4" name="Left Arrow 3">
            <a:hlinkClick r:id="rId4" action="ppaction://hlinksldjump"/>
          </p:cNvPr>
          <p:cNvSpPr/>
          <p:nvPr/>
        </p:nvSpPr>
        <p:spPr>
          <a:xfrm>
            <a:off x="8077200" y="5867400"/>
            <a:ext cx="609600" cy="685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85800" y="1143000"/>
            <a:ext cx="7924800" cy="22860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mtClean="0"/>
              <a:t>Hàm nào sau đây dùng để đếm số phần tử của mảng một chiều trong Python?</a:t>
            </a:r>
          </a:p>
          <a:p>
            <a:pPr algn="ctr"/>
            <a:endParaRPr lang="en-US">
              <a:solidFill>
                <a:schemeClr val="accent1">
                  <a:lumMod val="75000"/>
                </a:schemeClr>
              </a:solidFill>
            </a:endParaRPr>
          </a:p>
        </p:txBody>
      </p:sp>
      <p:sp>
        <p:nvSpPr>
          <p:cNvPr id="6" name="Rounded Rectangle 5"/>
          <p:cNvSpPr/>
          <p:nvPr/>
        </p:nvSpPr>
        <p:spPr>
          <a:xfrm>
            <a:off x="1371600" y="3886200"/>
            <a:ext cx="3048000" cy="60960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chemeClr val="bg1"/>
                </a:solidFill>
                <a:latin typeface="Times New Roman" panose="02020603050405020304" pitchFamily="18" charset="0"/>
                <a:cs typeface="Times New Roman" panose="02020603050405020304" pitchFamily="18" charset="0"/>
              </a:rPr>
              <a:t>A. </a:t>
            </a:r>
            <a:r>
              <a:rPr lang="en-US" sz="2400" smtClean="0"/>
              <a:t>count()</a:t>
            </a:r>
            <a:endParaRPr lang="en-US" sz="2400" b="1">
              <a:solidFill>
                <a:schemeClr val="bg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1371600" y="4648200"/>
            <a:ext cx="3048000" cy="6096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smtClean="0"/>
              <a:t>C. </a:t>
            </a:r>
            <a:r>
              <a:rPr lang="en-US" sz="2800" smtClean="0"/>
              <a:t>length()</a:t>
            </a:r>
            <a:endParaRPr lang="en-US" sz="2600" b="1"/>
          </a:p>
        </p:txBody>
      </p:sp>
      <p:sp>
        <p:nvSpPr>
          <p:cNvPr id="8" name="Rounded Rectangle 7"/>
          <p:cNvSpPr/>
          <p:nvPr/>
        </p:nvSpPr>
        <p:spPr>
          <a:xfrm>
            <a:off x="4800600" y="4648200"/>
            <a:ext cx="3048000" cy="6096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smtClean="0"/>
              <a:t>D. </a:t>
            </a:r>
            <a:r>
              <a:rPr lang="en-US" sz="2800" smtClean="0"/>
              <a:t>size()</a:t>
            </a:r>
            <a:endParaRPr lang="en-US" sz="2600" b="1"/>
          </a:p>
        </p:txBody>
      </p:sp>
      <p:sp>
        <p:nvSpPr>
          <p:cNvPr id="9" name="Rounded Rectangle 8"/>
          <p:cNvSpPr/>
          <p:nvPr/>
        </p:nvSpPr>
        <p:spPr>
          <a:xfrm>
            <a:off x="4769604" y="3886200"/>
            <a:ext cx="3048000" cy="6096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t>B. len()</a:t>
            </a:r>
            <a:endParaRPr lang="en-US" sz="2400" b="1"/>
          </a:p>
        </p:txBody>
      </p:sp>
    </p:spTree>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mtClean="0">
                <a:solidFill>
                  <a:schemeClr val="tx2"/>
                </a:solidFill>
              </a:rPr>
              <a:t>Câu hỏi số 5 </a:t>
            </a:r>
            <a:endParaRPr lang="en-US" b="1">
              <a:solidFill>
                <a:schemeClr val="tx2"/>
              </a:solidFill>
            </a:endParaRPr>
          </a:p>
        </p:txBody>
      </p:sp>
      <p:sp>
        <p:nvSpPr>
          <p:cNvPr id="4" name="Left Arrow 3">
            <a:hlinkClick r:id="rId4" action="ppaction://hlinksldjump"/>
          </p:cNvPr>
          <p:cNvSpPr/>
          <p:nvPr/>
        </p:nvSpPr>
        <p:spPr>
          <a:xfrm>
            <a:off x="8153400" y="5943600"/>
            <a:ext cx="609600" cy="685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85800" y="1143000"/>
            <a:ext cx="7924800" cy="22860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mtClean="0"/>
              <a:t>Giả sử một chương trình đã được kiểm tra chạy chính xác với hơn 1000 lần test. Mệnh đề nào sau đây là đúng?</a:t>
            </a:r>
            <a:endParaRPr lang="en-US">
              <a:solidFill>
                <a:schemeClr val="accent1">
                  <a:lumMod val="75000"/>
                </a:schemeClr>
              </a:solidFill>
            </a:endParaRPr>
          </a:p>
        </p:txBody>
      </p:sp>
      <p:sp>
        <p:nvSpPr>
          <p:cNvPr id="6" name="Rounded Rectangle 5"/>
          <p:cNvSpPr/>
          <p:nvPr/>
        </p:nvSpPr>
        <p:spPr>
          <a:xfrm>
            <a:off x="838200" y="3762216"/>
            <a:ext cx="7086600" cy="60960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solidFill>
                  <a:schemeClr val="bg1"/>
                </a:solidFill>
                <a:latin typeface="+mj-lt"/>
                <a:cs typeface="Times New Roman" panose="02020603050405020304" pitchFamily="18" charset="0"/>
              </a:rPr>
              <a:t>A. </a:t>
            </a:r>
            <a:r>
              <a:rPr lang="en-US" sz="2800" smtClean="0">
                <a:latin typeface="+mj-lt"/>
                <a:cs typeface="Times New Roman" panose="02020603050405020304" pitchFamily="18" charset="0"/>
              </a:rPr>
              <a:t>Chương trình đó hoàn toàn chính xác</a:t>
            </a:r>
            <a:endParaRPr lang="en-US" sz="2800" b="1">
              <a:solidFill>
                <a:schemeClr val="bg1"/>
              </a:solidFill>
              <a:latin typeface="+mj-lt"/>
              <a:cs typeface="Times New Roman" panose="02020603050405020304" pitchFamily="18" charset="0"/>
            </a:endParaRPr>
          </a:p>
        </p:txBody>
      </p:sp>
      <p:sp>
        <p:nvSpPr>
          <p:cNvPr id="7" name="Rounded Rectangle 6"/>
          <p:cNvSpPr/>
          <p:nvPr/>
        </p:nvSpPr>
        <p:spPr>
          <a:xfrm>
            <a:off x="838200" y="5133816"/>
            <a:ext cx="7086600" cy="6096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latin typeface="+mj-lt"/>
                <a:cs typeface="Times New Roman" panose="02020603050405020304" pitchFamily="18" charset="0"/>
              </a:rPr>
              <a:t>C. </a:t>
            </a:r>
            <a:r>
              <a:rPr lang="en-US" sz="2800" smtClean="0">
                <a:latin typeface="+mj-lt"/>
                <a:cs typeface="Times New Roman" panose="02020603050405020304" pitchFamily="18" charset="0"/>
              </a:rPr>
              <a:t>Chưa thể nói gì được về chương trình đó</a:t>
            </a:r>
            <a:endParaRPr lang="en-US" sz="2800" b="1">
              <a:latin typeface="+mj-lt"/>
              <a:cs typeface="Times New Roman" panose="02020603050405020304" pitchFamily="18" charset="0"/>
            </a:endParaRPr>
          </a:p>
        </p:txBody>
      </p:sp>
      <p:sp>
        <p:nvSpPr>
          <p:cNvPr id="8" name="Rounded Rectangle 7"/>
          <p:cNvSpPr/>
          <p:nvPr/>
        </p:nvSpPr>
        <p:spPr>
          <a:xfrm>
            <a:off x="838200" y="5832534"/>
            <a:ext cx="7086600" cy="6096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smtClean="0">
                <a:latin typeface="+mj-lt"/>
                <a:cs typeface="Times New Roman" panose="02020603050405020304" pitchFamily="18" charset="0"/>
              </a:rPr>
              <a:t>D. Chương trình đó có độ tin cậy cao</a:t>
            </a:r>
            <a:endParaRPr lang="en-US" sz="2800">
              <a:latin typeface="+mj-lt"/>
              <a:cs typeface="Times New Roman" panose="02020603050405020304" pitchFamily="18" charset="0"/>
            </a:endParaRPr>
          </a:p>
        </p:txBody>
      </p:sp>
      <p:sp>
        <p:nvSpPr>
          <p:cNvPr id="9" name="Rounded Rectangle 8"/>
          <p:cNvSpPr/>
          <p:nvPr/>
        </p:nvSpPr>
        <p:spPr>
          <a:xfrm>
            <a:off x="838200" y="4448016"/>
            <a:ext cx="7086600" cy="6096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latin typeface="+mj-lt"/>
                <a:cs typeface="Times New Roman" panose="02020603050405020304" pitchFamily="18" charset="0"/>
              </a:rPr>
              <a:t>B. </a:t>
            </a:r>
            <a:r>
              <a:rPr lang="en-US" sz="2800" smtClean="0">
                <a:latin typeface="+mj-lt"/>
                <a:cs typeface="Times New Roman" panose="02020603050405020304" pitchFamily="18" charset="0"/>
              </a:rPr>
              <a:t>Chương trình đó chắc là sai ít đúng nhiều</a:t>
            </a:r>
            <a:endParaRPr lang="en-US" sz="2800" b="1">
              <a:latin typeface="+mj-lt"/>
              <a:cs typeface="Times New Roman" panose="02020603050405020304" pitchFamily="18" charset="0"/>
            </a:endParaRPr>
          </a:p>
        </p:txBody>
      </p:sp>
      <p:sp>
        <p:nvSpPr>
          <p:cNvPr id="10" name="Rounded Rectangle 9"/>
          <p:cNvSpPr/>
          <p:nvPr/>
        </p:nvSpPr>
        <p:spPr>
          <a:xfrm>
            <a:off x="822702" y="5836404"/>
            <a:ext cx="7086600" cy="6096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smtClean="0">
                <a:latin typeface="+mj-lt"/>
                <a:cs typeface="Times New Roman" panose="02020603050405020304" pitchFamily="18" charset="0"/>
              </a:rPr>
              <a:t>D. Chương trình đó có độ tin cậy cao</a:t>
            </a:r>
            <a:endParaRPr lang="en-US" sz="2800">
              <a:latin typeface="+mj-lt"/>
              <a:cs typeface="Times New Roman" panose="02020603050405020304" pitchFamily="18" charset="0"/>
            </a:endParaRPr>
          </a:p>
        </p:txBody>
      </p:sp>
    </p:spTree>
  </p:cSld>
  <p:clrMapOvr>
    <a:masterClrMapping/>
  </p:clrMapOvr>
  <p:transition spd="slow">
    <p:push dir="u"/>
    <p:sndAc>
      <p:stSnd>
        <p:snd r:embed="rId2" name="breez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b="1" smtClean="0">
                <a:solidFill>
                  <a:schemeClr val="tx2"/>
                </a:solidFill>
              </a:rPr>
              <a:t>Câu hỏi số 6</a:t>
            </a:r>
            <a:endParaRPr lang="en-US" b="1">
              <a:solidFill>
                <a:schemeClr val="tx2"/>
              </a:solidFill>
            </a:endParaRPr>
          </a:p>
        </p:txBody>
      </p:sp>
      <p:sp>
        <p:nvSpPr>
          <p:cNvPr id="4" name="Left Arrow 3">
            <a:hlinkClick r:id="rId4" action="ppaction://hlinksldjump"/>
          </p:cNvPr>
          <p:cNvSpPr/>
          <p:nvPr/>
        </p:nvSpPr>
        <p:spPr>
          <a:xfrm>
            <a:off x="8229600" y="6172200"/>
            <a:ext cx="609600" cy="685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685800" y="838200"/>
            <a:ext cx="7924800" cy="22860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smtClean="0"/>
              <a:t>Trong thuật toán tìm kiếm nhị phân, với dãy A được sắp tăng dần, khi so sánh giá trị cần tìm với giá trị của vị trí giữa, nếu giá trị cần tìm nhỏ hơn giá trị giữa thì:</a:t>
            </a:r>
            <a:endParaRPr lang="en-US">
              <a:solidFill>
                <a:schemeClr val="accent1">
                  <a:lumMod val="75000"/>
                </a:schemeClr>
              </a:solidFill>
            </a:endParaRPr>
          </a:p>
        </p:txBody>
      </p:sp>
      <p:sp>
        <p:nvSpPr>
          <p:cNvPr id="15" name="Rounded Rectangle 14"/>
          <p:cNvSpPr/>
          <p:nvPr/>
        </p:nvSpPr>
        <p:spPr>
          <a:xfrm>
            <a:off x="838200" y="3336012"/>
            <a:ext cx="7543800" cy="60960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AutoNum type="alphaUcPeriod"/>
            </a:pPr>
            <a:r>
              <a:rPr lang="en-US" sz="2800" smtClean="0"/>
              <a:t>Tìm trong nửa đầu của danh sách.</a:t>
            </a:r>
            <a:endParaRPr lang="en-US" sz="2800" b="1">
              <a:solidFill>
                <a:schemeClr val="bg1"/>
              </a:solidFill>
              <a:latin typeface="+mj-lt"/>
              <a:cs typeface="Times New Roman" panose="02020603050405020304" pitchFamily="18" charset="0"/>
            </a:endParaRPr>
          </a:p>
        </p:txBody>
      </p:sp>
      <p:sp>
        <p:nvSpPr>
          <p:cNvPr id="16" name="Rounded Rectangle 15"/>
          <p:cNvSpPr/>
          <p:nvPr/>
        </p:nvSpPr>
        <p:spPr>
          <a:xfrm>
            <a:off x="838200" y="4021812"/>
            <a:ext cx="7543800" cy="6096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latin typeface="+mj-lt"/>
                <a:cs typeface="Times New Roman" panose="02020603050405020304" pitchFamily="18" charset="0"/>
              </a:rPr>
              <a:t>B. </a:t>
            </a:r>
            <a:r>
              <a:rPr lang="en-US" sz="2800" smtClean="0"/>
              <a:t>Tìm trong nửa sau của danh sách.</a:t>
            </a:r>
            <a:endParaRPr lang="en-US" sz="2800" b="1">
              <a:latin typeface="+mj-lt"/>
              <a:cs typeface="Times New Roman" panose="02020603050405020304" pitchFamily="18" charset="0"/>
            </a:endParaRPr>
          </a:p>
        </p:txBody>
      </p:sp>
      <p:sp>
        <p:nvSpPr>
          <p:cNvPr id="17" name="Rounded Rectangle 16"/>
          <p:cNvSpPr/>
          <p:nvPr/>
        </p:nvSpPr>
        <p:spPr>
          <a:xfrm>
            <a:off x="822702" y="5410200"/>
            <a:ext cx="7559298" cy="6096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smtClean="0">
                <a:latin typeface="+mj-lt"/>
                <a:cs typeface="Times New Roman" panose="02020603050405020304" pitchFamily="18" charset="0"/>
              </a:rPr>
              <a:t>D. </a:t>
            </a:r>
            <a:r>
              <a:rPr lang="en-US" sz="2800" smtClean="0"/>
              <a:t>Tìm trong nửa đầu hoặc nửa sau của danh sách</a:t>
            </a:r>
            <a:endParaRPr lang="en-US" sz="2800">
              <a:latin typeface="+mj-lt"/>
              <a:cs typeface="Times New Roman" panose="02020603050405020304" pitchFamily="18" charset="0"/>
            </a:endParaRPr>
          </a:p>
        </p:txBody>
      </p:sp>
      <p:sp>
        <p:nvSpPr>
          <p:cNvPr id="18" name="Rounded Rectangle 17"/>
          <p:cNvSpPr/>
          <p:nvPr/>
        </p:nvSpPr>
        <p:spPr>
          <a:xfrm>
            <a:off x="820122" y="4724400"/>
            <a:ext cx="7561878" cy="6096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latin typeface="+mj-lt"/>
                <a:cs typeface="Times New Roman" panose="02020603050405020304" pitchFamily="18" charset="0"/>
              </a:rPr>
              <a:t>C. </a:t>
            </a:r>
            <a:r>
              <a:rPr lang="en-US" sz="2800" smtClean="0"/>
              <a:t>Dừng lại.</a:t>
            </a:r>
            <a:endParaRPr lang="en-US" sz="2800" b="1">
              <a:latin typeface="+mj-lt"/>
              <a:cs typeface="Times New Roman" panose="02020603050405020304" pitchFamily="18" charset="0"/>
            </a:endParaRPr>
          </a:p>
        </p:txBody>
      </p:sp>
      <p:sp>
        <p:nvSpPr>
          <p:cNvPr id="19" name="Rounded Rectangle 18"/>
          <p:cNvSpPr/>
          <p:nvPr/>
        </p:nvSpPr>
        <p:spPr>
          <a:xfrm>
            <a:off x="838200" y="3352800"/>
            <a:ext cx="7543800" cy="609600"/>
          </a:xfrm>
          <a:prstGeom prst="roundRect">
            <a:avLst/>
          </a:prstGeom>
          <a:solidFill>
            <a:srgbClr val="FF000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AutoNum type="alphaUcPeriod"/>
            </a:pPr>
            <a:r>
              <a:rPr lang="en-US" sz="2800" smtClean="0"/>
              <a:t>Tìm trong nửa đầu của danh sách.</a:t>
            </a:r>
            <a:endParaRPr lang="en-US" sz="2800" b="1">
              <a:solidFill>
                <a:schemeClr val="bg1"/>
              </a:solidFill>
              <a:latin typeface="+mj-lt"/>
              <a:cs typeface="Times New Roman" panose="02020603050405020304" pitchFamily="18" charset="0"/>
            </a:endParaRPr>
          </a:p>
        </p:txBody>
      </p:sp>
    </p:spTree>
  </p:cSld>
  <p:clrMapOvr>
    <a:masterClrMapping/>
  </p:clrMapOvr>
  <p:transition spd="slow">
    <p:push dir="u"/>
    <p:sndAc>
      <p:stSnd>
        <p:snd r:embed="rId2" name="breez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smtClean="0">
                <a:solidFill>
                  <a:schemeClr val="tx2"/>
                </a:solidFill>
              </a:rPr>
              <a:t>Câu hỏi số 7</a:t>
            </a:r>
            <a:endParaRPr lang="en-US" b="1">
              <a:solidFill>
                <a:schemeClr val="tx2"/>
              </a:solidFill>
            </a:endParaRPr>
          </a:p>
        </p:txBody>
      </p:sp>
      <p:sp>
        <p:nvSpPr>
          <p:cNvPr id="4" name="Left Arrow 3">
            <a:hlinkClick r:id="rId4" action="ppaction://hlinksldjump"/>
          </p:cNvPr>
          <p:cNvSpPr/>
          <p:nvPr/>
        </p:nvSpPr>
        <p:spPr>
          <a:xfrm>
            <a:off x="8077200" y="5943600"/>
            <a:ext cx="609600" cy="685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85800" y="838200"/>
            <a:ext cx="7924800" cy="18288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Trong Python, phương thức nào sau đây dùng để đóng tệp?</a:t>
            </a:r>
          </a:p>
          <a:p>
            <a:pPr algn="ctr"/>
            <a:endParaRPr lang="en-US">
              <a:solidFill>
                <a:schemeClr val="accent1">
                  <a:lumMod val="75000"/>
                </a:schemeClr>
              </a:solidFill>
            </a:endParaRPr>
          </a:p>
        </p:txBody>
      </p:sp>
      <p:sp>
        <p:nvSpPr>
          <p:cNvPr id="6" name="Rounded Rectangle 5"/>
          <p:cNvSpPr/>
          <p:nvPr/>
        </p:nvSpPr>
        <p:spPr>
          <a:xfrm>
            <a:off x="1143000" y="3276600"/>
            <a:ext cx="3048000" cy="60960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chemeClr val="bg1"/>
                </a:solidFill>
                <a:latin typeface="Times New Roman" panose="02020603050405020304" pitchFamily="18" charset="0"/>
                <a:cs typeface="Times New Roman" panose="02020603050405020304" pitchFamily="18" charset="0"/>
              </a:rPr>
              <a:t>A</a:t>
            </a:r>
            <a:r>
              <a:rPr lang="en-US" sz="2600" b="1" smtClean="0">
                <a:solidFill>
                  <a:schemeClr val="bg1"/>
                </a:solidFill>
                <a:latin typeface="Times New Roman" panose="02020603050405020304" pitchFamily="18" charset="0"/>
                <a:cs typeface="Times New Roman" panose="02020603050405020304" pitchFamily="18" charset="0"/>
              </a:rPr>
              <a:t>. </a:t>
            </a:r>
            <a:r>
              <a:rPr lang="fr-FR" sz="2600" b="1" smtClean="0"/>
              <a:t>readline()</a:t>
            </a:r>
            <a:endParaRPr lang="en-US" sz="2600" b="1">
              <a:solidFill>
                <a:schemeClr val="bg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1166191" y="4114800"/>
            <a:ext cx="3048000" cy="6096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smtClean="0"/>
              <a:t>C. </a:t>
            </a:r>
            <a:r>
              <a:rPr lang="fr-FR" sz="2800" b="1" smtClean="0"/>
              <a:t>close()</a:t>
            </a:r>
            <a:endParaRPr lang="en-US" sz="2600" b="1"/>
          </a:p>
        </p:txBody>
      </p:sp>
      <p:sp>
        <p:nvSpPr>
          <p:cNvPr id="8" name="Rounded Rectangle 7"/>
          <p:cNvSpPr/>
          <p:nvPr/>
        </p:nvSpPr>
        <p:spPr>
          <a:xfrm>
            <a:off x="4572000" y="4114800"/>
            <a:ext cx="3048000" cy="6096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smtClean="0"/>
              <a:t>D. </a:t>
            </a:r>
            <a:r>
              <a:rPr lang="fr-FR" sz="2800" b="1" smtClean="0"/>
              <a:t>open()</a:t>
            </a:r>
            <a:endParaRPr lang="en-US" sz="2600" b="1"/>
          </a:p>
        </p:txBody>
      </p:sp>
      <p:sp>
        <p:nvSpPr>
          <p:cNvPr id="9" name="Rounded Rectangle 8"/>
          <p:cNvSpPr/>
          <p:nvPr/>
        </p:nvSpPr>
        <p:spPr>
          <a:xfrm>
            <a:off x="4572000" y="3276600"/>
            <a:ext cx="3048000" cy="6096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t>B. </a:t>
            </a:r>
            <a:r>
              <a:rPr lang="fr-FR" sz="2600" b="1" smtClean="0"/>
              <a:t>print()</a:t>
            </a:r>
            <a:endParaRPr lang="en-US" sz="2600" b="1"/>
          </a:p>
        </p:txBody>
      </p:sp>
      <p:sp>
        <p:nvSpPr>
          <p:cNvPr id="10" name="Rounded Rectangle 9"/>
          <p:cNvSpPr/>
          <p:nvPr/>
        </p:nvSpPr>
        <p:spPr>
          <a:xfrm>
            <a:off x="1166191" y="4154557"/>
            <a:ext cx="3048000" cy="6096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smtClean="0"/>
              <a:t>C. </a:t>
            </a:r>
            <a:r>
              <a:rPr lang="fr-FR" sz="2800" b="1" smtClean="0"/>
              <a:t>close()</a:t>
            </a:r>
            <a:endParaRPr lang="en-US" sz="2600" b="1"/>
          </a:p>
        </p:txBody>
      </p:sp>
    </p:spTree>
  </p:cSld>
  <p:clrMapOvr>
    <a:masterClrMapping/>
  </p:clrMapOvr>
  <p:transition spd="slow">
    <p:randomBar dir="vert"/>
    <p:sndAc>
      <p:stSnd>
        <p:snd r:embed="rId2" name="breez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smtClean="0">
                <a:solidFill>
                  <a:schemeClr val="tx2"/>
                </a:solidFill>
              </a:rPr>
              <a:t>Câu hỏi số 8</a:t>
            </a:r>
            <a:endParaRPr lang="en-US" b="1">
              <a:solidFill>
                <a:schemeClr val="tx2"/>
              </a:solidFill>
            </a:endParaRPr>
          </a:p>
        </p:txBody>
      </p:sp>
      <p:sp>
        <p:nvSpPr>
          <p:cNvPr id="4" name="Left Arrow 3">
            <a:hlinkClick r:id="rId4" action="ppaction://hlinksldjump"/>
          </p:cNvPr>
          <p:cNvSpPr/>
          <p:nvPr/>
        </p:nvSpPr>
        <p:spPr>
          <a:xfrm>
            <a:off x="8077200" y="5943600"/>
            <a:ext cx="609600" cy="685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85800" y="1143000"/>
            <a:ext cx="7924800" cy="22860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smtClean="0"/>
              <a:t>Thứ tự các phần tử trong dãy như thế nào sau vòng lặp đầu tiên khi áp dụng thuật toán sắp xếp chọn tăng dần cho dãy số sau: </a:t>
            </a:r>
          </a:p>
          <a:p>
            <a:pPr algn="ctr"/>
            <a:r>
              <a:rPr lang="en-US" sz="3200" smtClean="0"/>
              <a:t>A=[4, 6, 1, 3,10, 7]</a:t>
            </a:r>
          </a:p>
          <a:p>
            <a:pPr algn="ctr"/>
            <a:endParaRPr lang="en-US">
              <a:solidFill>
                <a:schemeClr val="accent1">
                  <a:lumMod val="75000"/>
                </a:schemeClr>
              </a:solidFill>
            </a:endParaRPr>
          </a:p>
        </p:txBody>
      </p:sp>
      <p:sp>
        <p:nvSpPr>
          <p:cNvPr id="6" name="Rounded Rectangle 5"/>
          <p:cNvSpPr/>
          <p:nvPr/>
        </p:nvSpPr>
        <p:spPr>
          <a:xfrm>
            <a:off x="762000" y="3886200"/>
            <a:ext cx="3657600" cy="60960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b="1" smtClean="0">
                <a:solidFill>
                  <a:schemeClr val="bg1"/>
                </a:solidFill>
                <a:latin typeface="Times New Roman" panose="02020603050405020304" pitchFamily="18" charset="0"/>
                <a:cs typeface="Times New Roman" panose="02020603050405020304" pitchFamily="18" charset="0"/>
              </a:rPr>
              <a:t>A</a:t>
            </a:r>
            <a:r>
              <a:rPr lang="en-US" sz="2800" b="1" smtClean="0">
                <a:solidFill>
                  <a:schemeClr val="bg1"/>
                </a:solidFill>
                <a:latin typeface="Times New Roman" panose="02020603050405020304" pitchFamily="18" charset="0"/>
                <a:cs typeface="Times New Roman" panose="02020603050405020304" pitchFamily="18" charset="0"/>
              </a:rPr>
              <a:t>. </a:t>
            </a:r>
            <a:r>
              <a:rPr lang="en-US" sz="2800" b="1"/>
              <a:t>1, 6, 4, 3, 10, 7</a:t>
            </a:r>
            <a:endParaRPr lang="en-US" sz="2800"/>
          </a:p>
        </p:txBody>
      </p:sp>
      <p:sp>
        <p:nvSpPr>
          <p:cNvPr id="7" name="Rounded Rectangle 6"/>
          <p:cNvSpPr/>
          <p:nvPr/>
        </p:nvSpPr>
        <p:spPr>
          <a:xfrm>
            <a:off x="762000" y="4658139"/>
            <a:ext cx="3657600" cy="6096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smtClean="0"/>
              <a:t>C. </a:t>
            </a:r>
            <a:r>
              <a:rPr lang="en-US" sz="2800" b="1"/>
              <a:t>1, </a:t>
            </a:r>
            <a:r>
              <a:rPr lang="en-US" sz="2800" b="1" smtClean="0"/>
              <a:t>3, 4</a:t>
            </a:r>
            <a:r>
              <a:rPr lang="en-US" sz="2800" b="1"/>
              <a:t>, 6, 10, 7</a:t>
            </a:r>
          </a:p>
        </p:txBody>
      </p:sp>
      <p:sp>
        <p:nvSpPr>
          <p:cNvPr id="8" name="Rounded Rectangle 7"/>
          <p:cNvSpPr/>
          <p:nvPr/>
        </p:nvSpPr>
        <p:spPr>
          <a:xfrm>
            <a:off x="4572000" y="4648200"/>
            <a:ext cx="3962400" cy="6096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smtClean="0"/>
              <a:t>D. </a:t>
            </a:r>
            <a:r>
              <a:rPr lang="en-US" sz="2800" b="1"/>
              <a:t>1, 4, 6</a:t>
            </a:r>
            <a:r>
              <a:rPr lang="en-US" sz="2800" b="1" smtClean="0"/>
              <a:t>, 3, </a:t>
            </a:r>
            <a:r>
              <a:rPr lang="en-US" sz="2800" b="1"/>
              <a:t>10, </a:t>
            </a:r>
            <a:r>
              <a:rPr lang="en-US" sz="2800" b="1" smtClean="0"/>
              <a:t>7</a:t>
            </a:r>
            <a:endParaRPr lang="en-US" sz="2600" b="1"/>
          </a:p>
        </p:txBody>
      </p:sp>
      <p:sp>
        <p:nvSpPr>
          <p:cNvPr id="9" name="Rounded Rectangle 8"/>
          <p:cNvSpPr/>
          <p:nvPr/>
        </p:nvSpPr>
        <p:spPr>
          <a:xfrm>
            <a:off x="4572000" y="3886200"/>
            <a:ext cx="3917196" cy="6096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t>B. 3, 1, 4, 6, </a:t>
            </a:r>
            <a:r>
              <a:rPr lang="en-US" sz="2800" b="1"/>
              <a:t>10, </a:t>
            </a:r>
            <a:r>
              <a:rPr lang="en-US" sz="2800" b="1" smtClean="0"/>
              <a:t>7</a:t>
            </a:r>
            <a:endParaRPr lang="en-US" sz="2800" b="1"/>
          </a:p>
        </p:txBody>
      </p:sp>
      <p:sp>
        <p:nvSpPr>
          <p:cNvPr id="10" name="Rounded Rectangle 9"/>
          <p:cNvSpPr/>
          <p:nvPr/>
        </p:nvSpPr>
        <p:spPr>
          <a:xfrm>
            <a:off x="762000" y="3886200"/>
            <a:ext cx="3657600" cy="609600"/>
          </a:xfrm>
          <a:prstGeom prst="roundRect">
            <a:avLst/>
          </a:prstGeom>
          <a:solidFill>
            <a:srgbClr val="FF000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b="1" smtClean="0">
                <a:solidFill>
                  <a:schemeClr val="bg1"/>
                </a:solidFill>
                <a:latin typeface="Times New Roman" panose="02020603050405020304" pitchFamily="18" charset="0"/>
                <a:cs typeface="Times New Roman" panose="02020603050405020304" pitchFamily="18" charset="0"/>
              </a:rPr>
              <a:t>A</a:t>
            </a:r>
            <a:r>
              <a:rPr lang="en-US" sz="2800" b="1" smtClean="0">
                <a:solidFill>
                  <a:schemeClr val="bg1"/>
                </a:solidFill>
                <a:latin typeface="Times New Roman" panose="02020603050405020304" pitchFamily="18" charset="0"/>
                <a:cs typeface="Times New Roman" panose="02020603050405020304" pitchFamily="18" charset="0"/>
              </a:rPr>
              <a:t>. </a:t>
            </a:r>
            <a:r>
              <a:rPr lang="en-US" sz="2800" b="1" smtClean="0"/>
              <a:t>1, 6, 4, 3, 10, 7</a:t>
            </a:r>
            <a:endParaRPr lang="en-US" sz="2800"/>
          </a:p>
        </p:txBody>
      </p:sp>
    </p:spTree>
  </p:cSld>
  <p:clrMapOvr>
    <a:masterClrMapping/>
  </p:clrMapOvr>
  <p:transition spd="slow">
    <p:wipe/>
    <p:sndAc>
      <p:stSnd>
        <p:snd r:embed="rId2" name="breez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smtClean="0">
                <a:solidFill>
                  <a:schemeClr val="tx2"/>
                </a:solidFill>
              </a:rPr>
              <a:t>Câu hỏi số 9</a:t>
            </a:r>
            <a:endParaRPr lang="en-US" b="1">
              <a:solidFill>
                <a:schemeClr val="tx2"/>
              </a:solidFill>
            </a:endParaRPr>
          </a:p>
        </p:txBody>
      </p:sp>
      <p:sp>
        <p:nvSpPr>
          <p:cNvPr id="4" name="Left Arrow 3">
            <a:hlinkClick r:id="rId4" action="ppaction://hlinksldjump"/>
          </p:cNvPr>
          <p:cNvSpPr/>
          <p:nvPr/>
        </p:nvSpPr>
        <p:spPr>
          <a:xfrm>
            <a:off x="8153400" y="5943600"/>
            <a:ext cx="609600" cy="685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85800" y="1143000"/>
            <a:ext cx="7924800" cy="22860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smtClean="0"/>
              <a:t>Trong kiểu dữ liệu danh sách liên kết, mỗi nút (node) có bao nhiêu thành phần?</a:t>
            </a:r>
            <a:endParaRPr lang="en-US">
              <a:solidFill>
                <a:schemeClr val="accent1">
                  <a:lumMod val="75000"/>
                </a:schemeClr>
              </a:solidFill>
            </a:endParaRPr>
          </a:p>
        </p:txBody>
      </p:sp>
      <p:sp>
        <p:nvSpPr>
          <p:cNvPr id="6" name="Rounded Rectangle 5"/>
          <p:cNvSpPr/>
          <p:nvPr/>
        </p:nvSpPr>
        <p:spPr>
          <a:xfrm>
            <a:off x="762000" y="4648200"/>
            <a:ext cx="3657600" cy="6096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600" b="1" smtClean="0"/>
              <a:t>C. </a:t>
            </a:r>
            <a:r>
              <a:rPr lang="en-US" sz="2800" b="1" smtClean="0"/>
              <a:t>2</a:t>
            </a:r>
            <a:endParaRPr lang="en-US" sz="2600" b="1"/>
          </a:p>
        </p:txBody>
      </p:sp>
      <p:sp>
        <p:nvSpPr>
          <p:cNvPr id="7" name="Rounded Rectangle 6"/>
          <p:cNvSpPr/>
          <p:nvPr/>
        </p:nvSpPr>
        <p:spPr>
          <a:xfrm>
            <a:off x="4572000" y="4648200"/>
            <a:ext cx="3962400" cy="6096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600" b="1" smtClean="0"/>
              <a:t>D. </a:t>
            </a:r>
            <a:r>
              <a:rPr lang="en-US" sz="2800" b="1" smtClean="0"/>
              <a:t>1</a:t>
            </a:r>
            <a:endParaRPr lang="en-US" sz="2600" b="1"/>
          </a:p>
        </p:txBody>
      </p:sp>
      <p:sp>
        <p:nvSpPr>
          <p:cNvPr id="8" name="Rounded Rectangle 7"/>
          <p:cNvSpPr/>
          <p:nvPr/>
        </p:nvSpPr>
        <p:spPr>
          <a:xfrm>
            <a:off x="4572000" y="3886200"/>
            <a:ext cx="3917196" cy="6096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smtClean="0"/>
              <a:t>B. 3</a:t>
            </a:r>
            <a:endParaRPr lang="en-US" sz="2800" b="1"/>
          </a:p>
        </p:txBody>
      </p:sp>
      <p:sp>
        <p:nvSpPr>
          <p:cNvPr id="9" name="Rounded Rectangle 8"/>
          <p:cNvSpPr/>
          <p:nvPr/>
        </p:nvSpPr>
        <p:spPr>
          <a:xfrm>
            <a:off x="762000" y="3886200"/>
            <a:ext cx="3657600" cy="60960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b="1" smtClean="0">
                <a:solidFill>
                  <a:schemeClr val="bg1"/>
                </a:solidFill>
                <a:latin typeface="Times New Roman" panose="02020603050405020304" pitchFamily="18" charset="0"/>
                <a:cs typeface="Times New Roman" panose="02020603050405020304" pitchFamily="18" charset="0"/>
              </a:rPr>
              <a:t>A</a:t>
            </a:r>
            <a:r>
              <a:rPr lang="en-US" sz="2800" b="1" smtClean="0">
                <a:solidFill>
                  <a:schemeClr val="bg1"/>
                </a:solidFill>
                <a:latin typeface="Times New Roman" panose="02020603050405020304" pitchFamily="18" charset="0"/>
                <a:cs typeface="Times New Roman" panose="02020603050405020304" pitchFamily="18" charset="0"/>
              </a:rPr>
              <a:t>. </a:t>
            </a:r>
            <a:r>
              <a:rPr lang="en-US" sz="2800" b="1" smtClean="0"/>
              <a:t>4</a:t>
            </a:r>
            <a:endParaRPr lang="en-US" sz="2800"/>
          </a:p>
        </p:txBody>
      </p:sp>
      <p:sp>
        <p:nvSpPr>
          <p:cNvPr id="10" name="Rounded Rectangle 9"/>
          <p:cNvSpPr/>
          <p:nvPr/>
        </p:nvSpPr>
        <p:spPr>
          <a:xfrm>
            <a:off x="762000" y="4648200"/>
            <a:ext cx="3657600" cy="6096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600" b="1" smtClean="0"/>
              <a:t>C. </a:t>
            </a:r>
            <a:r>
              <a:rPr lang="en-US" sz="2800" b="1" smtClean="0"/>
              <a:t>2</a:t>
            </a:r>
            <a:endParaRPr lang="en-US" sz="2600" b="1"/>
          </a:p>
        </p:txBody>
      </p:sp>
    </p:spTree>
  </p:cSld>
  <p:clrMapOvr>
    <a:masterClrMapping/>
  </p:clrMapOvr>
  <p:transition spd="slow">
    <p:push dir="u"/>
    <p:sndAc>
      <p:stSnd>
        <p:snd r:embed="rId2" name="breez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smtClean="0">
                <a:solidFill>
                  <a:schemeClr val="tx2"/>
                </a:solidFill>
              </a:rPr>
              <a:t>Câu hỏi số 10</a:t>
            </a:r>
            <a:endParaRPr lang="en-US" b="1">
              <a:solidFill>
                <a:schemeClr val="tx2"/>
              </a:solidFill>
            </a:endParaRPr>
          </a:p>
        </p:txBody>
      </p:sp>
      <p:sp>
        <p:nvSpPr>
          <p:cNvPr id="4" name="Left Arrow 3">
            <a:hlinkClick r:id="rId4" action="ppaction://hlinksldjump"/>
          </p:cNvPr>
          <p:cNvSpPr/>
          <p:nvPr/>
        </p:nvSpPr>
        <p:spPr>
          <a:xfrm>
            <a:off x="8229600" y="5943600"/>
            <a:ext cx="609600" cy="685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85800" y="838200"/>
            <a:ext cx="7924800" cy="32004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smtClean="0"/>
              <a:t>Cho biết kết quả của đoạn chương trình sau?</a:t>
            </a:r>
          </a:p>
          <a:p>
            <a:pPr algn="just"/>
            <a:r>
              <a:rPr lang="en-US" sz="3200" smtClean="0">
                <a:solidFill>
                  <a:schemeClr val="bg1"/>
                </a:solidFill>
              </a:rPr>
              <a:t>a = [3, 5, 6, 13, 15] </a:t>
            </a:r>
          </a:p>
          <a:p>
            <a:pPr algn="just"/>
            <a:r>
              <a:rPr lang="en-US" sz="3200" smtClean="0">
                <a:solidFill>
                  <a:schemeClr val="bg1"/>
                </a:solidFill>
              </a:rPr>
              <a:t>S = 0</a:t>
            </a:r>
          </a:p>
          <a:p>
            <a:pPr algn="just"/>
            <a:r>
              <a:rPr lang="en-US" sz="3200" smtClean="0">
                <a:solidFill>
                  <a:schemeClr val="bg1"/>
                </a:solidFill>
              </a:rPr>
              <a:t>for i in range(5): </a:t>
            </a:r>
          </a:p>
          <a:p>
            <a:pPr algn="just"/>
            <a:r>
              <a:rPr lang="en-US" sz="3200">
                <a:solidFill>
                  <a:schemeClr val="bg1"/>
                </a:solidFill>
              </a:rPr>
              <a:t> </a:t>
            </a:r>
            <a:r>
              <a:rPr lang="en-US" sz="3200" smtClean="0">
                <a:solidFill>
                  <a:schemeClr val="bg1"/>
                </a:solidFill>
              </a:rPr>
              <a:t>    if a[i] %3 == 0: S =S+a[i]</a:t>
            </a:r>
          </a:p>
          <a:p>
            <a:pPr algn="just"/>
            <a:r>
              <a:rPr lang="en-US" sz="3200" smtClean="0">
                <a:solidFill>
                  <a:schemeClr val="bg1"/>
                </a:solidFill>
              </a:rPr>
              <a:t>print(S)</a:t>
            </a:r>
          </a:p>
          <a:p>
            <a:pPr algn="just"/>
            <a:endParaRPr lang="en-US">
              <a:solidFill>
                <a:schemeClr val="bg1"/>
              </a:solidFill>
            </a:endParaRPr>
          </a:p>
        </p:txBody>
      </p:sp>
      <p:sp>
        <p:nvSpPr>
          <p:cNvPr id="10" name="Rounded Rectangle 9"/>
          <p:cNvSpPr/>
          <p:nvPr/>
        </p:nvSpPr>
        <p:spPr>
          <a:xfrm>
            <a:off x="1400294" y="4479012"/>
            <a:ext cx="3048000" cy="60960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solidFill>
                  <a:schemeClr val="bg1"/>
                </a:solidFill>
                <a:latin typeface="+mj-lt"/>
                <a:cs typeface="Times New Roman" panose="02020603050405020304" pitchFamily="18" charset="0"/>
              </a:rPr>
              <a:t>A. </a:t>
            </a:r>
            <a:r>
              <a:rPr lang="en-US" sz="2800" smtClean="0"/>
              <a:t>8</a:t>
            </a:r>
            <a:endParaRPr lang="en-US" sz="2800" b="1">
              <a:solidFill>
                <a:schemeClr val="bg1"/>
              </a:solidFill>
              <a:latin typeface="+mj-lt"/>
              <a:cs typeface="Times New Roman" panose="02020603050405020304" pitchFamily="18" charset="0"/>
            </a:endParaRPr>
          </a:p>
        </p:txBody>
      </p:sp>
      <p:sp>
        <p:nvSpPr>
          <p:cNvPr id="11" name="Rounded Rectangle 10"/>
          <p:cNvSpPr/>
          <p:nvPr/>
        </p:nvSpPr>
        <p:spPr>
          <a:xfrm>
            <a:off x="1400294" y="5241234"/>
            <a:ext cx="3048000" cy="6096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latin typeface="+mj-lt"/>
                <a:cs typeface="Times New Roman" panose="02020603050405020304" pitchFamily="18" charset="0"/>
              </a:rPr>
              <a:t>C. </a:t>
            </a:r>
            <a:r>
              <a:rPr lang="en-US" sz="2800" smtClean="0"/>
              <a:t>24</a:t>
            </a:r>
            <a:endParaRPr lang="en-US" sz="2800" b="1">
              <a:latin typeface="+mj-lt"/>
              <a:cs typeface="Times New Roman" panose="02020603050405020304" pitchFamily="18" charset="0"/>
            </a:endParaRPr>
          </a:p>
        </p:txBody>
      </p:sp>
      <p:sp>
        <p:nvSpPr>
          <p:cNvPr id="12" name="Rounded Rectangle 11"/>
          <p:cNvSpPr/>
          <p:nvPr/>
        </p:nvSpPr>
        <p:spPr>
          <a:xfrm>
            <a:off x="5021451" y="4452508"/>
            <a:ext cx="3048000" cy="6096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latin typeface="+mj-lt"/>
                <a:cs typeface="Times New Roman" panose="02020603050405020304" pitchFamily="18" charset="0"/>
              </a:rPr>
              <a:t>B. </a:t>
            </a:r>
            <a:r>
              <a:rPr lang="en-US" sz="2800" smtClean="0">
                <a:latin typeface="+mj-lt"/>
                <a:cs typeface="Times New Roman" panose="02020603050405020304" pitchFamily="18" charset="0"/>
              </a:rPr>
              <a:t>37</a:t>
            </a:r>
            <a:endParaRPr lang="en-US" sz="2800">
              <a:latin typeface="+mj-lt"/>
              <a:cs typeface="Times New Roman" panose="02020603050405020304" pitchFamily="18" charset="0"/>
            </a:endParaRPr>
          </a:p>
        </p:txBody>
      </p:sp>
      <p:sp>
        <p:nvSpPr>
          <p:cNvPr id="13" name="Rounded Rectangle 12"/>
          <p:cNvSpPr/>
          <p:nvPr/>
        </p:nvSpPr>
        <p:spPr>
          <a:xfrm>
            <a:off x="5013702" y="5254488"/>
            <a:ext cx="3063498" cy="6096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smtClean="0">
                <a:latin typeface="+mj-lt"/>
                <a:cs typeface="Times New Roman" panose="02020603050405020304" pitchFamily="18" charset="0"/>
              </a:rPr>
              <a:t>D. </a:t>
            </a:r>
            <a:r>
              <a:rPr lang="en-US" sz="2800" smtClean="0"/>
              <a:t>14</a:t>
            </a:r>
            <a:endParaRPr lang="en-US" sz="2800">
              <a:latin typeface="+mj-lt"/>
              <a:cs typeface="Times New Roman" panose="02020603050405020304" pitchFamily="18" charset="0"/>
            </a:endParaRPr>
          </a:p>
        </p:txBody>
      </p:sp>
      <p:sp>
        <p:nvSpPr>
          <p:cNvPr id="14" name="Rounded Rectangle 13"/>
          <p:cNvSpPr/>
          <p:nvPr/>
        </p:nvSpPr>
        <p:spPr>
          <a:xfrm>
            <a:off x="1400294" y="5257800"/>
            <a:ext cx="3048000" cy="6096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latin typeface="+mj-lt"/>
                <a:cs typeface="Times New Roman" panose="02020603050405020304" pitchFamily="18" charset="0"/>
              </a:rPr>
              <a:t>C</a:t>
            </a:r>
            <a:r>
              <a:rPr lang="en-US" sz="2800" smtClean="0">
                <a:latin typeface="+mj-lt"/>
                <a:cs typeface="Times New Roman" panose="02020603050405020304" pitchFamily="18" charset="0"/>
              </a:rPr>
              <a:t>. </a:t>
            </a:r>
            <a:r>
              <a:rPr lang="en-US" sz="2800" smtClean="0"/>
              <a:t>24</a:t>
            </a:r>
            <a:endParaRPr lang="en-US" sz="2800">
              <a:latin typeface="+mj-lt"/>
              <a:cs typeface="Times New Roman" panose="02020603050405020304" pitchFamily="18" charset="0"/>
            </a:endParaRPr>
          </a:p>
        </p:txBody>
      </p:sp>
    </p:spTree>
  </p:cSld>
  <p:clrMapOvr>
    <a:masterClrMapping/>
  </p:clrMapOvr>
  <p:transition spd="slow">
    <p:push dir="u"/>
    <p:sndAc>
      <p:stSnd>
        <p:snd r:embed="rId2" name="breez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b="1" smtClean="0">
                <a:solidFill>
                  <a:schemeClr val="tx2"/>
                </a:solidFill>
              </a:rPr>
              <a:t>Câu hỏi số 11</a:t>
            </a:r>
            <a:endParaRPr lang="en-US" b="1">
              <a:solidFill>
                <a:schemeClr val="tx2"/>
              </a:solidFill>
            </a:endParaRPr>
          </a:p>
        </p:txBody>
      </p:sp>
      <p:sp>
        <p:nvSpPr>
          <p:cNvPr id="4" name="Left Arrow 3">
            <a:hlinkClick r:id="rId4" action="ppaction://hlinksldjump"/>
          </p:cNvPr>
          <p:cNvSpPr/>
          <p:nvPr/>
        </p:nvSpPr>
        <p:spPr>
          <a:xfrm>
            <a:off x="8153400" y="5943600"/>
            <a:ext cx="609600" cy="685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85800" y="838200"/>
            <a:ext cx="7924800" cy="28194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Dùng thuật toán sắp xếp nổi bọt để sắp xếp một dãy số tăng dần. Mỗi vòng lặp sẽ duyệt các phần tử từ đầu danh sách đến cuối danh sách. Kết thúc vòng lặp thứ nhất, phần tử cuối sẽ có giá trị:</a:t>
            </a:r>
            <a:endParaRPr lang="en-US">
              <a:solidFill>
                <a:schemeClr val="accent1">
                  <a:lumMod val="75000"/>
                </a:schemeClr>
              </a:solidFill>
            </a:endParaRPr>
          </a:p>
        </p:txBody>
      </p:sp>
      <p:sp>
        <p:nvSpPr>
          <p:cNvPr id="6" name="Rounded Rectangle 5"/>
          <p:cNvSpPr/>
          <p:nvPr/>
        </p:nvSpPr>
        <p:spPr>
          <a:xfrm>
            <a:off x="1143000" y="3886200"/>
            <a:ext cx="6705600" cy="60960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chemeClr val="bg1"/>
                </a:solidFill>
                <a:latin typeface="Times New Roman" panose="02020603050405020304" pitchFamily="18" charset="0"/>
                <a:cs typeface="Times New Roman" panose="02020603050405020304" pitchFamily="18" charset="0"/>
              </a:rPr>
              <a:t>A</a:t>
            </a:r>
            <a:r>
              <a:rPr lang="en-US" sz="2600" b="1" smtClean="0">
                <a:solidFill>
                  <a:schemeClr val="bg1"/>
                </a:solidFill>
                <a:latin typeface="Times New Roman" panose="02020603050405020304" pitchFamily="18" charset="0"/>
                <a:cs typeface="Times New Roman" panose="02020603050405020304" pitchFamily="18" charset="0"/>
              </a:rPr>
              <a:t>. </a:t>
            </a:r>
            <a:r>
              <a:rPr lang="en-US" sz="2800" smtClean="0"/>
              <a:t>Nhỏ nhất trong dãy số.</a:t>
            </a:r>
            <a:endParaRPr lang="en-US" sz="2600" b="1">
              <a:solidFill>
                <a:schemeClr val="bg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1128792" y="6062424"/>
            <a:ext cx="6719808" cy="6096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smtClean="0"/>
              <a:t>D. </a:t>
            </a:r>
            <a:r>
              <a:rPr lang="en-US" sz="2800" smtClean="0"/>
              <a:t>Bằng giá trị của phần tử liền trước.</a:t>
            </a:r>
            <a:endParaRPr lang="en-US" sz="2600" b="1"/>
          </a:p>
        </p:txBody>
      </p:sp>
      <p:sp>
        <p:nvSpPr>
          <p:cNvPr id="8" name="Rounded Rectangle 7"/>
          <p:cNvSpPr/>
          <p:nvPr/>
        </p:nvSpPr>
        <p:spPr>
          <a:xfrm>
            <a:off x="1143000" y="4601706"/>
            <a:ext cx="6705600" cy="6096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t>B. </a:t>
            </a:r>
            <a:r>
              <a:rPr lang="en-US" sz="2800" smtClean="0"/>
              <a:t>Không thay đổi.</a:t>
            </a:r>
            <a:endParaRPr lang="en-US" sz="2600" b="1"/>
          </a:p>
        </p:txBody>
      </p:sp>
      <p:sp>
        <p:nvSpPr>
          <p:cNvPr id="9" name="Rounded Rectangle 8"/>
          <p:cNvSpPr/>
          <p:nvPr/>
        </p:nvSpPr>
        <p:spPr>
          <a:xfrm>
            <a:off x="1143000" y="5348208"/>
            <a:ext cx="6705600" cy="6096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smtClean="0"/>
              <a:t>C. </a:t>
            </a:r>
            <a:r>
              <a:rPr lang="en-US" sz="2800" smtClean="0"/>
              <a:t>Lớn nhất trong dãy số.</a:t>
            </a:r>
            <a:endParaRPr lang="en-US" sz="2600"/>
          </a:p>
        </p:txBody>
      </p:sp>
      <p:sp>
        <p:nvSpPr>
          <p:cNvPr id="10" name="Rounded Rectangle 9"/>
          <p:cNvSpPr/>
          <p:nvPr/>
        </p:nvSpPr>
        <p:spPr>
          <a:xfrm>
            <a:off x="1143000" y="5370444"/>
            <a:ext cx="6705600" cy="6096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smtClean="0"/>
              <a:t>C. </a:t>
            </a:r>
            <a:r>
              <a:rPr lang="en-US" sz="2800" smtClean="0"/>
              <a:t>Lớn nhất trong dãy số.</a:t>
            </a:r>
            <a:endParaRPr lang="en-US" sz="2600"/>
          </a:p>
        </p:txBody>
      </p:sp>
    </p:spTree>
  </p:cSld>
  <p:clrMapOvr>
    <a:masterClrMapping/>
  </p:clrMapOvr>
  <p:transition spd="slow">
    <p:push dir="u"/>
    <p:sndAc>
      <p:stSnd>
        <p:snd r:embed="rId2" name="breez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smtClean="0">
                <a:solidFill>
                  <a:schemeClr val="tx2"/>
                </a:solidFill>
              </a:rPr>
              <a:t>Câu hỏi số 12</a:t>
            </a:r>
            <a:endParaRPr lang="en-US" b="1">
              <a:solidFill>
                <a:schemeClr val="tx2"/>
              </a:solidFill>
            </a:endParaRPr>
          </a:p>
        </p:txBody>
      </p:sp>
      <p:sp>
        <p:nvSpPr>
          <p:cNvPr id="4" name="Left Arrow 3">
            <a:hlinkClick r:id="rId4" action="ppaction://hlinksldjump"/>
          </p:cNvPr>
          <p:cNvSpPr/>
          <p:nvPr/>
        </p:nvSpPr>
        <p:spPr>
          <a:xfrm>
            <a:off x="8229600" y="5943600"/>
            <a:ext cx="609600" cy="685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85800" y="1143000"/>
            <a:ext cx="7924800" cy="22860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Cho một mảng gồm các phần tử </a:t>
            </a:r>
          </a:p>
          <a:p>
            <a:pPr algn="ctr"/>
            <a:r>
              <a:rPr lang="en-US" sz="3200" smtClean="0"/>
              <a:t>A= [5,4,3,2,1], bước đầu tiên thực hiện thuật toán sắp xếp chèn để dãy tăng dần ta được dãy?</a:t>
            </a:r>
            <a:endParaRPr lang="en-US">
              <a:solidFill>
                <a:schemeClr val="accent1">
                  <a:lumMod val="75000"/>
                </a:schemeClr>
              </a:solidFill>
            </a:endParaRPr>
          </a:p>
        </p:txBody>
      </p:sp>
      <p:sp>
        <p:nvSpPr>
          <p:cNvPr id="6" name="Rounded Rectangle 5"/>
          <p:cNvSpPr/>
          <p:nvPr/>
        </p:nvSpPr>
        <p:spPr>
          <a:xfrm>
            <a:off x="762000" y="4648200"/>
            <a:ext cx="3657600" cy="6096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600" b="1" smtClean="0"/>
              <a:t>C. </a:t>
            </a:r>
            <a:r>
              <a:rPr lang="en-US" sz="2800" smtClean="0"/>
              <a:t>4,3,2,1,5</a:t>
            </a:r>
            <a:endParaRPr lang="en-US" sz="2600" b="1"/>
          </a:p>
        </p:txBody>
      </p:sp>
      <p:sp>
        <p:nvSpPr>
          <p:cNvPr id="7" name="Rounded Rectangle 6"/>
          <p:cNvSpPr/>
          <p:nvPr/>
        </p:nvSpPr>
        <p:spPr>
          <a:xfrm>
            <a:off x="4572000" y="4648200"/>
            <a:ext cx="3962400" cy="6096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600" b="1" smtClean="0"/>
              <a:t>D. </a:t>
            </a:r>
            <a:r>
              <a:rPr lang="en-US" sz="2800" smtClean="0"/>
              <a:t>3,4,5,2,1</a:t>
            </a:r>
            <a:endParaRPr lang="en-US" sz="2600" b="1"/>
          </a:p>
        </p:txBody>
      </p:sp>
      <p:sp>
        <p:nvSpPr>
          <p:cNvPr id="8" name="Rounded Rectangle 7"/>
          <p:cNvSpPr/>
          <p:nvPr/>
        </p:nvSpPr>
        <p:spPr>
          <a:xfrm>
            <a:off x="4572000" y="3886200"/>
            <a:ext cx="3917196" cy="6096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smtClean="0"/>
              <a:t>B. </a:t>
            </a:r>
            <a:r>
              <a:rPr lang="en-US" sz="2800" smtClean="0"/>
              <a:t>4,5,3,2,1</a:t>
            </a:r>
            <a:endParaRPr lang="en-US" sz="2800" b="1"/>
          </a:p>
        </p:txBody>
      </p:sp>
      <p:sp>
        <p:nvSpPr>
          <p:cNvPr id="9" name="Rounded Rectangle 8"/>
          <p:cNvSpPr/>
          <p:nvPr/>
        </p:nvSpPr>
        <p:spPr>
          <a:xfrm>
            <a:off x="762000" y="3886200"/>
            <a:ext cx="3657600" cy="60960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b="1" smtClean="0">
                <a:solidFill>
                  <a:schemeClr val="bg1"/>
                </a:solidFill>
                <a:latin typeface="Times New Roman" panose="02020603050405020304" pitchFamily="18" charset="0"/>
                <a:cs typeface="Times New Roman" panose="02020603050405020304" pitchFamily="18" charset="0"/>
              </a:rPr>
              <a:t>A</a:t>
            </a:r>
            <a:r>
              <a:rPr lang="en-US" sz="2800" b="1" smtClean="0">
                <a:solidFill>
                  <a:schemeClr val="bg1"/>
                </a:solidFill>
                <a:latin typeface="Times New Roman" panose="02020603050405020304" pitchFamily="18" charset="0"/>
                <a:cs typeface="Times New Roman" panose="02020603050405020304" pitchFamily="18" charset="0"/>
              </a:rPr>
              <a:t>. </a:t>
            </a:r>
            <a:r>
              <a:rPr lang="en-US" sz="2800" smtClean="0"/>
              <a:t>5,4,3,2,1</a:t>
            </a:r>
            <a:endParaRPr lang="en-US" sz="2800"/>
          </a:p>
        </p:txBody>
      </p:sp>
      <p:sp>
        <p:nvSpPr>
          <p:cNvPr id="10" name="Rounded Rectangle 9"/>
          <p:cNvSpPr/>
          <p:nvPr/>
        </p:nvSpPr>
        <p:spPr>
          <a:xfrm>
            <a:off x="4586208" y="3886200"/>
            <a:ext cx="3917196" cy="6096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smtClean="0"/>
              <a:t>B. </a:t>
            </a:r>
            <a:r>
              <a:rPr lang="en-US" sz="2800" smtClean="0"/>
              <a:t>4,5,3,2,1</a:t>
            </a:r>
            <a:endParaRPr lang="en-US" sz="2800" b="1"/>
          </a:p>
        </p:txBody>
      </p:sp>
    </p:spTree>
  </p:cSld>
  <p:clrMapOvr>
    <a:masterClrMapping/>
  </p:clrMapOvr>
  <mc:AlternateContent xmlns:mc="http://schemas.openxmlformats.org/markup-compatibility/2006" xmlns:p14="http://schemas.microsoft.com/office/powerpoint/2010/main">
    <mc:Choice Requires="p14">
      <p:transition spd="med" p14:dur="700">
        <p:fade/>
        <p:sndAc>
          <p:stSnd>
            <p:snd r:embed="rId2" name="breeze.wav"/>
          </p:stSnd>
        </p:sndAc>
      </p:transition>
    </mc:Choice>
    <mc:Fallback xmlns="">
      <p:transition spd="med">
        <p:fade/>
        <p:sndAc>
          <p:stSnd>
            <p:snd r:embed="rId5"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0" y="0"/>
            <a:ext cx="2133600" cy="609600"/>
          </a:xfrm>
          <a:prstGeom prst="roundRect">
            <a:avLst/>
          </a:prstGeom>
          <a:noFill/>
          <a:ln w="666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accent6">
                    <a:lumMod val="50000"/>
                  </a:schemeClr>
                </a:solidFill>
              </a:rPr>
              <a:t>Vận dụng</a:t>
            </a:r>
            <a:endParaRPr lang="en-US" sz="2400" b="1">
              <a:solidFill>
                <a:schemeClr val="accent6">
                  <a:lumMod val="50000"/>
                </a:schemeClr>
              </a:solidFill>
            </a:endParaRPr>
          </a:p>
        </p:txBody>
      </p:sp>
      <p:sp>
        <p:nvSpPr>
          <p:cNvPr id="5" name="Rounded Rectangle 4"/>
          <p:cNvSpPr/>
          <p:nvPr/>
        </p:nvSpPr>
        <p:spPr>
          <a:xfrm>
            <a:off x="2590800" y="0"/>
            <a:ext cx="5105400" cy="990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chemeClr val="accent2">
                    <a:lumMod val="75000"/>
                  </a:schemeClr>
                </a:solidFill>
              </a:rPr>
              <a:t>Viết chương trình</a:t>
            </a:r>
            <a:endParaRPr lang="en-US" sz="4400" b="1">
              <a:solidFill>
                <a:srgbClr val="0070C0"/>
              </a:solidFill>
            </a:endParaRPr>
          </a:p>
        </p:txBody>
      </p:sp>
      <p:sp>
        <p:nvSpPr>
          <p:cNvPr id="7" name="Rounded Rectangle 6"/>
          <p:cNvSpPr/>
          <p:nvPr/>
        </p:nvSpPr>
        <p:spPr>
          <a:xfrm>
            <a:off x="457200" y="1219200"/>
            <a:ext cx="8305800" cy="2743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200" b="1">
                <a:solidFill>
                  <a:schemeClr val="tx2">
                    <a:lumMod val="75000"/>
                  </a:schemeClr>
                </a:solidFill>
              </a:rPr>
              <a:t>Chương trình đọc dữ liệu từ tệp </a:t>
            </a:r>
            <a:r>
              <a:rPr lang="nl-NL" sz="3200" b="1" i="1" smtClean="0">
                <a:solidFill>
                  <a:schemeClr val="tx2">
                    <a:lumMod val="75000"/>
                  </a:schemeClr>
                </a:solidFill>
              </a:rPr>
              <a:t>songuyen.txt</a:t>
            </a:r>
            <a:r>
              <a:rPr lang="nl-NL" sz="3200" b="1" smtClean="0">
                <a:solidFill>
                  <a:schemeClr val="tx2">
                    <a:lumMod val="75000"/>
                  </a:schemeClr>
                </a:solidFill>
              </a:rPr>
              <a:t>  </a:t>
            </a:r>
            <a:r>
              <a:rPr lang="nl-NL" sz="3200" b="1">
                <a:solidFill>
                  <a:schemeClr val="tx2">
                    <a:lumMod val="75000"/>
                  </a:schemeClr>
                </a:solidFill>
              </a:rPr>
              <a:t>gồm </a:t>
            </a:r>
            <a:r>
              <a:rPr lang="nl-NL" sz="3200" b="1" smtClean="0">
                <a:solidFill>
                  <a:schemeClr val="tx2">
                    <a:lumMod val="75000"/>
                  </a:schemeClr>
                </a:solidFill>
              </a:rPr>
              <a:t>các số nguyên cách nhau dấu cách. Tạo tệp ketqua.txt gồm:</a:t>
            </a:r>
          </a:p>
          <a:p>
            <a:pPr marL="457200" indent="-457200" algn="just">
              <a:buFontTx/>
              <a:buChar char="-"/>
            </a:pPr>
            <a:r>
              <a:rPr lang="nl-NL" sz="3200" b="1" smtClean="0">
                <a:solidFill>
                  <a:schemeClr val="tx2">
                    <a:lumMod val="75000"/>
                  </a:schemeClr>
                </a:solidFill>
              </a:rPr>
              <a:t>Dòng 1: số lượng các số nguyên tố.</a:t>
            </a:r>
          </a:p>
          <a:p>
            <a:pPr marL="457200" indent="-457200" algn="just">
              <a:buFontTx/>
              <a:buChar char="-"/>
            </a:pPr>
            <a:r>
              <a:rPr lang="nl-NL" sz="3200" b="1" smtClean="0">
                <a:solidFill>
                  <a:schemeClr val="tx2">
                    <a:lumMod val="75000"/>
                  </a:schemeClr>
                </a:solidFill>
              </a:rPr>
              <a:t>Dòng 2: các số nguyên tố có trong tệp </a:t>
            </a:r>
            <a:r>
              <a:rPr lang="nl-NL" sz="3200" b="1" i="1" smtClean="0">
                <a:solidFill>
                  <a:schemeClr val="tx2">
                    <a:lumMod val="75000"/>
                  </a:schemeClr>
                </a:solidFill>
              </a:rPr>
              <a:t>songuyen.txt.</a:t>
            </a:r>
            <a:endParaRPr lang="en-US" sz="3200" b="1" i="1">
              <a:solidFill>
                <a:schemeClr val="tx2">
                  <a:lumMod val="75000"/>
                </a:scheme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4209546437"/>
              </p:ext>
            </p:extLst>
          </p:nvPr>
        </p:nvGraphicFramePr>
        <p:xfrm>
          <a:off x="1752600" y="4399280"/>
          <a:ext cx="6096000" cy="1010920"/>
        </p:xfrm>
        <a:graphic>
          <a:graphicData uri="http://schemas.openxmlformats.org/drawingml/2006/table">
            <a:tbl>
              <a:tblPr firstRow="1" bandRow="1">
                <a:tableStyleId>{5C22544A-7EE6-4342-B048-85BDC9FD1C3A}</a:tableStyleId>
              </a:tblPr>
              <a:tblGrid>
                <a:gridCol w="3048000"/>
                <a:gridCol w="3048000"/>
              </a:tblGrid>
              <a:tr h="370840">
                <a:tc>
                  <a:txBody>
                    <a:bodyPr/>
                    <a:lstStyle/>
                    <a:p>
                      <a:pPr algn="ctr"/>
                      <a:r>
                        <a:rPr lang="nl-NL" sz="1800" b="1" i="1" smtClean="0">
                          <a:solidFill>
                            <a:schemeClr val="tx2">
                              <a:lumMod val="75000"/>
                            </a:schemeClr>
                          </a:solidFill>
                        </a:rPr>
                        <a:t>songuyen.txt</a:t>
                      </a:r>
                      <a:r>
                        <a:rPr lang="nl-NL" sz="1800" b="1" smtClean="0">
                          <a:solidFill>
                            <a:schemeClr val="tx2">
                              <a:lumMod val="75000"/>
                            </a:schemeClr>
                          </a:solidFill>
                        </a:rPr>
                        <a:t> </a:t>
                      </a:r>
                      <a:endParaRPr lang="en-US"/>
                    </a:p>
                  </a:txBody>
                  <a:tcPr/>
                </a:tc>
                <a:tc>
                  <a:txBody>
                    <a:bodyPr/>
                    <a:lstStyle/>
                    <a:p>
                      <a:pPr algn="ctr"/>
                      <a:r>
                        <a:rPr lang="nl-NL" sz="1800" b="1" smtClean="0">
                          <a:solidFill>
                            <a:schemeClr val="tx2">
                              <a:lumMod val="75000"/>
                            </a:schemeClr>
                          </a:solidFill>
                        </a:rPr>
                        <a:t>ketqua.txt</a:t>
                      </a:r>
                      <a:endParaRPr lang="en-US"/>
                    </a:p>
                  </a:txBody>
                  <a:tcPr/>
                </a:tc>
              </a:tr>
              <a:tr h="370840">
                <a:tc>
                  <a:txBody>
                    <a:bodyPr/>
                    <a:lstStyle/>
                    <a:p>
                      <a:r>
                        <a:rPr lang="en-US" smtClean="0"/>
                        <a:t>13 5 7 9 12 3 6</a:t>
                      </a:r>
                      <a:endParaRPr lang="en-US"/>
                    </a:p>
                  </a:txBody>
                  <a:tcPr/>
                </a:tc>
                <a:tc>
                  <a:txBody>
                    <a:bodyPr/>
                    <a:lstStyle/>
                    <a:p>
                      <a:r>
                        <a:rPr lang="en-US" smtClean="0"/>
                        <a:t>4</a:t>
                      </a:r>
                    </a:p>
                    <a:p>
                      <a:r>
                        <a:rPr lang="en-US" smtClean="0"/>
                        <a:t>13 5 7 3</a:t>
                      </a:r>
                      <a:endParaRPr lang="en-US"/>
                    </a:p>
                  </a:txBody>
                  <a:tcPr/>
                </a:tc>
              </a:tr>
            </a:tbl>
          </a:graphicData>
        </a:graphic>
      </p:graphicFrame>
      <p:sp>
        <p:nvSpPr>
          <p:cNvPr id="2" name="Cloud 1"/>
          <p:cNvSpPr/>
          <p:nvPr/>
        </p:nvSpPr>
        <p:spPr>
          <a:xfrm>
            <a:off x="304800" y="4191000"/>
            <a:ext cx="8458200" cy="2514600"/>
          </a:xfrm>
          <a:prstGeom prst="cloud">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smtClean="0">
                <a:solidFill>
                  <a:schemeClr val="accent2">
                    <a:lumMod val="50000"/>
                  </a:schemeClr>
                </a:solidFill>
              </a:rPr>
              <a:t>Theo em, cần thiết kế chương trình trên theo phương pháp thiết kế theo mô đun thì sẽ tạo ra các mô đun như thế nào?</a:t>
            </a:r>
            <a:endParaRPr lang="en-US" sz="2800" b="1" i="1">
              <a:solidFill>
                <a:schemeClr val="accent2">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par>
                                <p:cTn id="9" presetID="10"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 y="5199017"/>
            <a:ext cx="9153797" cy="1658982"/>
          </a:xfrm>
          <a:custGeom>
            <a:avLst/>
            <a:gdLst>
              <a:gd name="connsiteX0" fmla="*/ 0 w 12192000"/>
              <a:gd name="connsiteY0" fmla="*/ 0 h 1489165"/>
              <a:gd name="connsiteX1" fmla="*/ 12192000 w 12192000"/>
              <a:gd name="connsiteY1" fmla="*/ 0 h 1489165"/>
              <a:gd name="connsiteX2" fmla="*/ 12192000 w 12192000"/>
              <a:gd name="connsiteY2" fmla="*/ 1489165 h 1489165"/>
              <a:gd name="connsiteX3" fmla="*/ 0 w 12192000"/>
              <a:gd name="connsiteY3" fmla="*/ 1489165 h 1489165"/>
              <a:gd name="connsiteX4" fmla="*/ 0 w 12192000"/>
              <a:gd name="connsiteY4" fmla="*/ 0 h 1489165"/>
              <a:gd name="connsiteX0" fmla="*/ 0 w 12192000"/>
              <a:gd name="connsiteY0" fmla="*/ 169817 h 1658982"/>
              <a:gd name="connsiteX1" fmla="*/ 2873829 w 12192000"/>
              <a:gd name="connsiteY1" fmla="*/ 0 h 1658982"/>
              <a:gd name="connsiteX2" fmla="*/ 12192000 w 12192000"/>
              <a:gd name="connsiteY2" fmla="*/ 169817 h 1658982"/>
              <a:gd name="connsiteX3" fmla="*/ 12192000 w 12192000"/>
              <a:gd name="connsiteY3" fmla="*/ 1658982 h 1658982"/>
              <a:gd name="connsiteX4" fmla="*/ 0 w 12192000"/>
              <a:gd name="connsiteY4" fmla="*/ 1658982 h 1658982"/>
              <a:gd name="connsiteX5" fmla="*/ 0 w 12192000"/>
              <a:gd name="connsiteY5" fmla="*/ 169817 h 1658982"/>
              <a:gd name="connsiteX0" fmla="*/ 0 w 12192000"/>
              <a:gd name="connsiteY0" fmla="*/ 169817 h 1658982"/>
              <a:gd name="connsiteX1" fmla="*/ 2873829 w 12192000"/>
              <a:gd name="connsiteY1" fmla="*/ 0 h 1658982"/>
              <a:gd name="connsiteX2" fmla="*/ 8386354 w 12192000"/>
              <a:gd name="connsiteY2" fmla="*/ 261257 h 1658982"/>
              <a:gd name="connsiteX3" fmla="*/ 12192000 w 12192000"/>
              <a:gd name="connsiteY3" fmla="*/ 169817 h 1658982"/>
              <a:gd name="connsiteX4" fmla="*/ 12192000 w 12192000"/>
              <a:gd name="connsiteY4" fmla="*/ 1658982 h 1658982"/>
              <a:gd name="connsiteX5" fmla="*/ 0 w 12192000"/>
              <a:gd name="connsiteY5" fmla="*/ 1658982 h 1658982"/>
              <a:gd name="connsiteX6" fmla="*/ 0 w 12192000"/>
              <a:gd name="connsiteY6" fmla="*/ 169817 h 1658982"/>
              <a:gd name="connsiteX0" fmla="*/ 0 w 12205063"/>
              <a:gd name="connsiteY0" fmla="*/ 169817 h 1658982"/>
              <a:gd name="connsiteX1" fmla="*/ 2873829 w 12205063"/>
              <a:gd name="connsiteY1" fmla="*/ 0 h 1658982"/>
              <a:gd name="connsiteX2" fmla="*/ 8386354 w 12205063"/>
              <a:gd name="connsiteY2" fmla="*/ 261257 h 1658982"/>
              <a:gd name="connsiteX3" fmla="*/ 12205063 w 12205063"/>
              <a:gd name="connsiteY3" fmla="*/ 404948 h 1658982"/>
              <a:gd name="connsiteX4" fmla="*/ 12192000 w 12205063"/>
              <a:gd name="connsiteY4" fmla="*/ 1658982 h 1658982"/>
              <a:gd name="connsiteX5" fmla="*/ 0 w 12205063"/>
              <a:gd name="connsiteY5" fmla="*/ 1658982 h 1658982"/>
              <a:gd name="connsiteX6" fmla="*/ 0 w 12205063"/>
              <a:gd name="connsiteY6" fmla="*/ 169817 h 165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5063" h="1658982">
                <a:moveTo>
                  <a:pt x="0" y="169817"/>
                </a:moveTo>
                <a:cubicBezTo>
                  <a:pt x="949234" y="169817"/>
                  <a:pt x="1924595" y="0"/>
                  <a:pt x="2873829" y="0"/>
                </a:cubicBezTo>
                <a:cubicBezTo>
                  <a:pt x="4711337" y="21771"/>
                  <a:pt x="6548846" y="239486"/>
                  <a:pt x="8386354" y="261257"/>
                </a:cubicBezTo>
                <a:lnTo>
                  <a:pt x="12205063" y="404948"/>
                </a:lnTo>
                <a:lnTo>
                  <a:pt x="12192000" y="1658982"/>
                </a:lnTo>
                <a:lnTo>
                  <a:pt x="0" y="1658982"/>
                </a:lnTo>
                <a:lnTo>
                  <a:pt x="0" y="169817"/>
                </a:lnTo>
                <a:close/>
              </a:path>
            </a:pathLst>
          </a:custGeom>
          <a:solidFill>
            <a:srgbClr val="37D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7746" y="67491"/>
            <a:ext cx="6387737" cy="6790509"/>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2310" y="67490"/>
            <a:ext cx="1601487" cy="2164368"/>
          </a:xfrm>
          <a:prstGeom prst="rect">
            <a:avLst/>
          </a:prstGeom>
        </p:spPr>
      </p:pic>
      <p:pic>
        <p:nvPicPr>
          <p:cNvPr id="11" name="Tao do 4" descr="C:\Users\Administrator\Desktop\Tro choi hai tao\tao do.PNG"/>
          <p:cNvPicPr>
            <a:picLocks noChangeAspect="1"/>
          </p:cNvPicPr>
          <p:nvPr/>
        </p:nvPicPr>
        <p:blipFill>
          <a:blip r:embed="rId4"/>
          <a:stretch>
            <a:fillRect/>
          </a:stretch>
        </p:blipFill>
        <p:spPr>
          <a:xfrm>
            <a:off x="5366672" y="1734820"/>
            <a:ext cx="845845" cy="831155"/>
          </a:xfrm>
          <a:prstGeom prst="rect">
            <a:avLst/>
          </a:prstGeom>
          <a:noFill/>
          <a:ln w="9525">
            <a:noFill/>
          </a:ln>
        </p:spPr>
      </p:pic>
      <p:pic>
        <p:nvPicPr>
          <p:cNvPr id="12" name="Tao do 4" descr="C:\Users\Administrator\Desktop\Tro choi hai tao\tao do.PNG"/>
          <p:cNvPicPr>
            <a:picLocks noChangeAspect="1"/>
          </p:cNvPicPr>
          <p:nvPr/>
        </p:nvPicPr>
        <p:blipFill>
          <a:blip r:embed="rId4"/>
          <a:stretch>
            <a:fillRect/>
          </a:stretch>
        </p:blipFill>
        <p:spPr>
          <a:xfrm>
            <a:off x="3829051" y="1177925"/>
            <a:ext cx="938213" cy="921919"/>
          </a:xfrm>
          <a:prstGeom prst="rect">
            <a:avLst/>
          </a:prstGeom>
          <a:noFill/>
          <a:ln w="9525">
            <a:noFill/>
          </a:ln>
        </p:spPr>
      </p:pic>
      <p:pic>
        <p:nvPicPr>
          <p:cNvPr id="13" name="Tao do 4" descr="C:\Users\Administrator\Desktop\Tro choi hai tao\tao do.PNG"/>
          <p:cNvPicPr>
            <a:picLocks noChangeAspect="1"/>
          </p:cNvPicPr>
          <p:nvPr/>
        </p:nvPicPr>
        <p:blipFill>
          <a:blip r:embed="rId4"/>
          <a:stretch>
            <a:fillRect/>
          </a:stretch>
        </p:blipFill>
        <p:spPr>
          <a:xfrm>
            <a:off x="4160769" y="2848610"/>
            <a:ext cx="978381" cy="961390"/>
          </a:xfrm>
          <a:prstGeom prst="rect">
            <a:avLst/>
          </a:prstGeom>
          <a:noFill/>
          <a:ln w="9525">
            <a:noFill/>
          </a:ln>
        </p:spPr>
      </p:pic>
      <p:pic>
        <p:nvPicPr>
          <p:cNvPr id="14" name="Tao do 4" descr="C:\Users\Administrator\Desktop\Tro choi hai tao\tao do.PNG"/>
          <p:cNvPicPr>
            <a:picLocks noChangeAspect="1"/>
          </p:cNvPicPr>
          <p:nvPr/>
        </p:nvPicPr>
        <p:blipFill>
          <a:blip r:embed="rId4"/>
          <a:stretch>
            <a:fillRect/>
          </a:stretch>
        </p:blipFill>
        <p:spPr>
          <a:xfrm>
            <a:off x="5608570" y="2848610"/>
            <a:ext cx="870648" cy="855528"/>
          </a:xfrm>
          <a:prstGeom prst="rect">
            <a:avLst/>
          </a:prstGeom>
          <a:noFill/>
          <a:ln w="9525">
            <a:noFill/>
          </a:ln>
        </p:spPr>
      </p:pic>
      <p:sp>
        <p:nvSpPr>
          <p:cNvPr id="23" name="TextBox 22">
            <a:hlinkClick r:id="rId5" action="ppaction://hlinksldjump"/>
          </p:cNvPr>
          <p:cNvSpPr txBox="1"/>
          <p:nvPr/>
        </p:nvSpPr>
        <p:spPr>
          <a:xfrm>
            <a:off x="4114800" y="1295400"/>
            <a:ext cx="533400" cy="584775"/>
          </a:xfrm>
          <a:prstGeom prst="rect">
            <a:avLst/>
          </a:prstGeom>
          <a:noFill/>
        </p:spPr>
        <p:txBody>
          <a:bodyPr wrap="square" rtlCol="0">
            <a:spAutoFit/>
          </a:bodyPr>
          <a:lstStyle/>
          <a:p>
            <a:r>
              <a:rPr lang="en-US" sz="3200" b="1" smtClean="0">
                <a:solidFill>
                  <a:schemeClr val="bg1"/>
                </a:solidFill>
              </a:rPr>
              <a:t>1</a:t>
            </a:r>
            <a:endParaRPr lang="en-US" sz="3200" b="1">
              <a:solidFill>
                <a:schemeClr val="bg1"/>
              </a:solidFill>
            </a:endParaRPr>
          </a:p>
        </p:txBody>
      </p:sp>
      <p:sp>
        <p:nvSpPr>
          <p:cNvPr id="24" name="TextBox 23">
            <a:hlinkClick r:id="rId6" action="ppaction://hlinksldjump"/>
          </p:cNvPr>
          <p:cNvSpPr txBox="1"/>
          <p:nvPr/>
        </p:nvSpPr>
        <p:spPr>
          <a:xfrm>
            <a:off x="5562600" y="1777425"/>
            <a:ext cx="533400" cy="584775"/>
          </a:xfrm>
          <a:prstGeom prst="rect">
            <a:avLst/>
          </a:prstGeom>
          <a:noFill/>
        </p:spPr>
        <p:txBody>
          <a:bodyPr wrap="square" rtlCol="0">
            <a:spAutoFit/>
          </a:bodyPr>
          <a:lstStyle/>
          <a:p>
            <a:r>
              <a:rPr lang="en-US" sz="3200" b="1">
                <a:solidFill>
                  <a:schemeClr val="bg1"/>
                </a:solidFill>
              </a:rPr>
              <a:t>2</a:t>
            </a:r>
          </a:p>
        </p:txBody>
      </p:sp>
      <p:sp>
        <p:nvSpPr>
          <p:cNvPr id="25" name="TextBox 24">
            <a:hlinkClick r:id="rId7" action="ppaction://hlinksldjump"/>
          </p:cNvPr>
          <p:cNvSpPr txBox="1"/>
          <p:nvPr/>
        </p:nvSpPr>
        <p:spPr>
          <a:xfrm>
            <a:off x="4434302" y="3113117"/>
            <a:ext cx="533400" cy="584775"/>
          </a:xfrm>
          <a:prstGeom prst="rect">
            <a:avLst/>
          </a:prstGeom>
          <a:noFill/>
        </p:spPr>
        <p:txBody>
          <a:bodyPr wrap="square" rtlCol="0">
            <a:spAutoFit/>
          </a:bodyPr>
          <a:lstStyle/>
          <a:p>
            <a:r>
              <a:rPr lang="en-US" sz="3200" b="1" smtClean="0">
                <a:solidFill>
                  <a:schemeClr val="bg1"/>
                </a:solidFill>
              </a:rPr>
              <a:t>4</a:t>
            </a:r>
            <a:endParaRPr lang="en-US" sz="3200" b="1">
              <a:solidFill>
                <a:schemeClr val="bg1"/>
              </a:solidFill>
            </a:endParaRPr>
          </a:p>
        </p:txBody>
      </p:sp>
      <p:sp>
        <p:nvSpPr>
          <p:cNvPr id="26" name="TextBox 25">
            <a:hlinkClick r:id="rId8" action="ppaction://hlinksldjump"/>
          </p:cNvPr>
          <p:cNvSpPr txBox="1"/>
          <p:nvPr/>
        </p:nvSpPr>
        <p:spPr>
          <a:xfrm>
            <a:off x="5791200" y="3048000"/>
            <a:ext cx="533400" cy="584775"/>
          </a:xfrm>
          <a:prstGeom prst="rect">
            <a:avLst/>
          </a:prstGeom>
          <a:noFill/>
        </p:spPr>
        <p:txBody>
          <a:bodyPr wrap="square" rtlCol="0">
            <a:spAutoFit/>
          </a:bodyPr>
          <a:lstStyle/>
          <a:p>
            <a:r>
              <a:rPr lang="en-US" sz="3200" b="1">
                <a:solidFill>
                  <a:schemeClr val="bg1"/>
                </a:solidFill>
              </a:rPr>
              <a:t>5</a:t>
            </a:r>
          </a:p>
        </p:txBody>
      </p:sp>
      <p:pic>
        <p:nvPicPr>
          <p:cNvPr id="27" name="Tao do 3" descr="C:\Users\Administrator\Desktop\Tro choi hai tao\tao do.PNG"/>
          <p:cNvPicPr>
            <a:picLocks noChangeAspect="1"/>
          </p:cNvPicPr>
          <p:nvPr/>
        </p:nvPicPr>
        <p:blipFill>
          <a:blip r:embed="rId4"/>
          <a:stretch>
            <a:fillRect/>
          </a:stretch>
        </p:blipFill>
        <p:spPr>
          <a:xfrm>
            <a:off x="3074359" y="2514600"/>
            <a:ext cx="888041" cy="1021078"/>
          </a:xfrm>
          <a:prstGeom prst="rect">
            <a:avLst/>
          </a:prstGeom>
          <a:noFill/>
          <a:ln w="9525">
            <a:noFill/>
          </a:ln>
        </p:spPr>
      </p:pic>
      <p:sp>
        <p:nvSpPr>
          <p:cNvPr id="28" name="TextBox 27">
            <a:hlinkClick r:id="rId9" action="ppaction://hlinksldjump"/>
          </p:cNvPr>
          <p:cNvSpPr txBox="1"/>
          <p:nvPr/>
        </p:nvSpPr>
        <p:spPr>
          <a:xfrm>
            <a:off x="3295651" y="2694085"/>
            <a:ext cx="533400" cy="584775"/>
          </a:xfrm>
          <a:prstGeom prst="rect">
            <a:avLst/>
          </a:prstGeom>
          <a:noFill/>
        </p:spPr>
        <p:txBody>
          <a:bodyPr wrap="square" rtlCol="0">
            <a:spAutoFit/>
          </a:bodyPr>
          <a:lstStyle/>
          <a:p>
            <a:r>
              <a:rPr lang="en-US" sz="3200" b="1" smtClean="0">
                <a:solidFill>
                  <a:schemeClr val="bg1"/>
                </a:solidFill>
              </a:rPr>
              <a:t>3</a:t>
            </a:r>
            <a:endParaRPr lang="en-US" sz="3200" b="1">
              <a:solidFill>
                <a:schemeClr val="bg1"/>
              </a:solidFill>
            </a:endParaRPr>
          </a:p>
        </p:txBody>
      </p:sp>
      <p:sp>
        <p:nvSpPr>
          <p:cNvPr id="2" name="TextBox 1"/>
          <p:cNvSpPr txBox="1"/>
          <p:nvPr/>
        </p:nvSpPr>
        <p:spPr>
          <a:xfrm>
            <a:off x="381000" y="556735"/>
            <a:ext cx="1066800" cy="2062103"/>
          </a:xfrm>
          <a:prstGeom prst="rect">
            <a:avLst/>
          </a:prstGeom>
          <a:noFill/>
        </p:spPr>
        <p:txBody>
          <a:bodyPr wrap="square" rtlCol="0">
            <a:spAutoFit/>
          </a:bodyPr>
          <a:lstStyle/>
          <a:p>
            <a:pPr algn="ctr"/>
            <a:r>
              <a:rPr lang="en-US" sz="3200" b="1" smtClean="0">
                <a:solidFill>
                  <a:schemeClr val="tx2"/>
                </a:solidFill>
              </a:rPr>
              <a:t>Trò </a:t>
            </a:r>
          </a:p>
          <a:p>
            <a:pPr algn="ctr"/>
            <a:r>
              <a:rPr lang="en-US" sz="3200" b="1" smtClean="0">
                <a:solidFill>
                  <a:schemeClr val="tx2"/>
                </a:solidFill>
              </a:rPr>
              <a:t>Chơi </a:t>
            </a:r>
          </a:p>
          <a:p>
            <a:pPr algn="ctr"/>
            <a:r>
              <a:rPr lang="en-US" sz="3200" b="1" smtClean="0">
                <a:solidFill>
                  <a:schemeClr val="tx2"/>
                </a:solidFill>
              </a:rPr>
              <a:t>Hái</a:t>
            </a:r>
          </a:p>
          <a:p>
            <a:pPr algn="ctr"/>
            <a:r>
              <a:rPr lang="en-US" sz="3200" b="1">
                <a:solidFill>
                  <a:schemeClr val="tx2"/>
                </a:solidFill>
              </a:rPr>
              <a:t>T</a:t>
            </a:r>
            <a:r>
              <a:rPr lang="en-US" sz="3200" b="1" smtClean="0">
                <a:solidFill>
                  <a:schemeClr val="tx2"/>
                </a:solidFill>
              </a:rPr>
              <a:t>áo</a:t>
            </a:r>
            <a:endParaRPr lang="en-US" sz="3200" b="1">
              <a:solidFill>
                <a:schemeClr val="tx2"/>
              </a:solidFill>
            </a:endParaRPr>
          </a:p>
        </p:txBody>
      </p:sp>
    </p:spTree>
    <p:extLst>
      <p:ext uri="{BB962C8B-B14F-4D97-AF65-F5344CB8AC3E}">
        <p14:creationId xmlns:p14="http://schemas.microsoft.com/office/powerpoint/2010/main" val="26554225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2000"/>
                                        <p:tgtEl>
                                          <p:spTgt spid="23"/>
                                        </p:tgtEl>
                                      </p:cBhvr>
                                    </p:animEffect>
                                    <p:set>
                                      <p:cBhvr>
                                        <p:cTn id="7" dur="1" fill="hold">
                                          <p:stCondLst>
                                            <p:cond delay="1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4" presetClass="exit" presetSubtype="32" fill="hold" grpId="0" nodeType="clickEffect">
                                  <p:stCondLst>
                                    <p:cond delay="0"/>
                                  </p:stCondLst>
                                  <p:childTnLst>
                                    <p:animEffect transition="out" filter="box(out)">
                                      <p:cBhvr>
                                        <p:cTn id="12" dur="2000"/>
                                        <p:tgtEl>
                                          <p:spTgt spid="24"/>
                                        </p:tgtEl>
                                      </p:cBhvr>
                                    </p:animEffect>
                                    <p:set>
                                      <p:cBhvr>
                                        <p:cTn id="13" dur="1" fill="hold">
                                          <p:stCondLst>
                                            <p:cond delay="1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6"/>
                    </p:tgtEl>
                  </p:cond>
                </p:stCondLst>
                <p:endSync evt="end" delay="0">
                  <p:rtn val="all"/>
                </p:endSync>
                <p:childTnLst>
                  <p:par>
                    <p:cTn id="15" fill="hold">
                      <p:stCondLst>
                        <p:cond delay="0"/>
                      </p:stCondLst>
                      <p:childTnLst>
                        <p:par>
                          <p:cTn id="16" fill="hold">
                            <p:stCondLst>
                              <p:cond delay="0"/>
                            </p:stCondLst>
                            <p:childTnLst>
                              <p:par>
                                <p:cTn id="17" presetID="4" presetClass="exit" presetSubtype="32" fill="hold" grpId="0" nodeType="clickEffect">
                                  <p:stCondLst>
                                    <p:cond delay="0"/>
                                  </p:stCondLst>
                                  <p:childTnLst>
                                    <p:animEffect transition="out" filter="box(out)">
                                      <p:cBhvr>
                                        <p:cTn id="18" dur="2000"/>
                                        <p:tgtEl>
                                          <p:spTgt spid="26"/>
                                        </p:tgtEl>
                                      </p:cBhvr>
                                    </p:animEffect>
                                    <p:set>
                                      <p:cBhvr>
                                        <p:cTn id="19" dur="1" fill="hold">
                                          <p:stCondLst>
                                            <p:cond delay="1999"/>
                                          </p:stCondLst>
                                        </p:cTn>
                                        <p:tgtEl>
                                          <p:spTgt spid="2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 presetClass="exit" presetSubtype="32" fill="hold" grpId="1" nodeType="clickEffect">
                                  <p:stCondLst>
                                    <p:cond delay="0"/>
                                  </p:stCondLst>
                                  <p:childTnLst>
                                    <p:animEffect transition="out" filter="box(out)">
                                      <p:cBhvr>
                                        <p:cTn id="23" dur="2000"/>
                                        <p:tgtEl>
                                          <p:spTgt spid="26"/>
                                        </p:tgtEl>
                                      </p:cBhvr>
                                    </p:animEffect>
                                    <p:set>
                                      <p:cBhvr>
                                        <p:cTn id="24" dur="1" fill="hold">
                                          <p:stCondLst>
                                            <p:cond delay="1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4" presetClass="exit" presetSubtype="32" fill="hold" grpId="0" nodeType="clickEffect">
                                  <p:stCondLst>
                                    <p:cond delay="0"/>
                                  </p:stCondLst>
                                  <p:childTnLst>
                                    <p:animEffect transition="out" filter="box(out)">
                                      <p:cBhvr>
                                        <p:cTn id="29" dur="2000"/>
                                        <p:tgtEl>
                                          <p:spTgt spid="25"/>
                                        </p:tgtEl>
                                      </p:cBhvr>
                                    </p:animEffect>
                                    <p:set>
                                      <p:cBhvr>
                                        <p:cTn id="30" dur="1" fill="hold">
                                          <p:stCondLst>
                                            <p:cond delay="1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1" restart="whenNotActive" fill="hold" evtFilter="cancelBubble" nodeType="interactiveSeq">
                <p:stCondLst>
                  <p:cond evt="onClick" delay="0">
                    <p:tgtEl>
                      <p:spTgt spid="28"/>
                    </p:tgtEl>
                  </p:cond>
                </p:stCondLst>
                <p:endSync evt="end" delay="0">
                  <p:rtn val="all"/>
                </p:endSync>
                <p:childTnLst>
                  <p:par>
                    <p:cTn id="32" fill="hold">
                      <p:stCondLst>
                        <p:cond delay="0"/>
                      </p:stCondLst>
                      <p:childTnLst>
                        <p:par>
                          <p:cTn id="33" fill="hold">
                            <p:stCondLst>
                              <p:cond delay="0"/>
                            </p:stCondLst>
                            <p:childTnLst>
                              <p:par>
                                <p:cTn id="34" presetID="4" presetClass="exit" presetSubtype="32" fill="hold" grpId="0" nodeType="clickEffect">
                                  <p:stCondLst>
                                    <p:cond delay="0"/>
                                  </p:stCondLst>
                                  <p:childTnLst>
                                    <p:animEffect transition="out" filter="box(out)">
                                      <p:cBhvr>
                                        <p:cTn id="35" dur="2000"/>
                                        <p:tgtEl>
                                          <p:spTgt spid="28"/>
                                        </p:tgtEl>
                                      </p:cBhvr>
                                    </p:animEffect>
                                    <p:set>
                                      <p:cBhvr>
                                        <p:cTn id="36" dur="1" fill="hold">
                                          <p:stCondLst>
                                            <p:cond delay="1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3.33333E-6 1.68363E-6 L 3.33333E-6 0.69935 " pathEditMode="relative" rAng="0" ptsTypes="AA">
                                      <p:cBhvr>
                                        <p:cTn id="41" dur="2000" fill="hold"/>
                                        <p:tgtEl>
                                          <p:spTgt spid="12"/>
                                        </p:tgtEl>
                                        <p:attrNameLst>
                                          <p:attrName>ppt_x</p:attrName>
                                          <p:attrName>ppt_y</p:attrName>
                                        </p:attrNameLst>
                                      </p:cBhvr>
                                      <p:rCtr x="0" y="34968"/>
                                    </p:animMotion>
                                  </p:child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4"/>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3.33333E-6 3.36725E-6 L -3.33333E-6 0.43293 " pathEditMode="relative" rAng="0" ptsTypes="AA">
                                      <p:cBhvr>
                                        <p:cTn id="46" dur="2000" fill="hold"/>
                                        <p:tgtEl>
                                          <p:spTgt spid="14"/>
                                        </p:tgtEl>
                                        <p:attrNameLst>
                                          <p:attrName>ppt_x</p:attrName>
                                          <p:attrName>ppt_y</p:attrName>
                                        </p:attrNameLst>
                                      </p:cBhvr>
                                      <p:rCtr x="0" y="21647"/>
                                    </p:animMotion>
                                  </p:child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0.00018 0.01457 L 0.00816 0.4475 " pathEditMode="relative" rAng="0" ptsTypes="AA">
                                      <p:cBhvr>
                                        <p:cTn id="51" dur="2000" fill="hold"/>
                                        <p:tgtEl>
                                          <p:spTgt spid="13"/>
                                        </p:tgtEl>
                                        <p:attrNameLst>
                                          <p:attrName>ppt_x</p:attrName>
                                          <p:attrName>ppt_y</p:attrName>
                                        </p:attrNameLst>
                                      </p:cBhvr>
                                      <p:rCtr x="417" y="21647"/>
                                    </p:animMotion>
                                  </p:childTnLst>
                                </p:cTn>
                              </p:par>
                            </p:childTnLst>
                          </p:cTn>
                        </p:par>
                      </p:childTnLst>
                    </p:cTn>
                  </p:par>
                </p:childTnLst>
              </p:cTn>
              <p:nextCondLst>
                <p:cond evt="onClick" delay="0">
                  <p:tgtEl>
                    <p:spTgt spid="13"/>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2.77778E-7 4.0148E-6 L -0.03316 0.60823 " pathEditMode="relative" rAng="0" ptsTypes="AA">
                                      <p:cBhvr>
                                        <p:cTn id="56" dur="2000" fill="hold"/>
                                        <p:tgtEl>
                                          <p:spTgt spid="11"/>
                                        </p:tgtEl>
                                        <p:attrNameLst>
                                          <p:attrName>ppt_x</p:attrName>
                                          <p:attrName>ppt_y</p:attrName>
                                        </p:attrNameLst>
                                      </p:cBhvr>
                                      <p:rCtr x="-1667" y="30412"/>
                                    </p:animMotion>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27"/>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accel="50000" decel="50000" fill="hold" nodeType="clickEffect">
                                  <p:stCondLst>
                                    <p:cond delay="0"/>
                                  </p:stCondLst>
                                  <p:childTnLst>
                                    <p:animMotion origin="layout" path="M -0.00139 0.02567 L 0.00695 0.48081 " pathEditMode="relative" rAng="0" ptsTypes="AA">
                                      <p:cBhvr>
                                        <p:cTn id="61" dur="2000" fill="hold"/>
                                        <p:tgtEl>
                                          <p:spTgt spid="27"/>
                                        </p:tgtEl>
                                        <p:attrNameLst>
                                          <p:attrName>ppt_x</p:attrName>
                                          <p:attrName>ppt_y</p:attrName>
                                        </p:attrNameLst>
                                      </p:cBhvr>
                                      <p:rCtr x="417" y="22757"/>
                                    </p:animMotion>
                                  </p:childTnLst>
                                </p:cTn>
                              </p:par>
                            </p:childTnLst>
                          </p:cTn>
                        </p:par>
                      </p:childTnLst>
                    </p:cTn>
                  </p:par>
                </p:childTnLst>
              </p:cTn>
              <p:nextCondLst>
                <p:cond evt="onClick" delay="0">
                  <p:tgtEl>
                    <p:spTgt spid="27"/>
                  </p:tgtEl>
                </p:cond>
              </p:nextCondLst>
            </p:seq>
          </p:childTnLst>
        </p:cTn>
      </p:par>
    </p:tnLst>
    <p:bldLst>
      <p:bldP spid="23" grpId="0"/>
      <p:bldP spid="24" grpId="0"/>
      <p:bldP spid="25" grpId="0"/>
      <p:bldP spid="26" grpId="0"/>
      <p:bldP spid="26" grpId="1"/>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p:cNvSpPr/>
          <p:nvPr/>
        </p:nvSpPr>
        <p:spPr>
          <a:xfrm>
            <a:off x="1143000" y="1066800"/>
            <a:ext cx="7086600" cy="22860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accent2">
                    <a:lumMod val="75000"/>
                  </a:schemeClr>
                </a:solidFill>
              </a:rPr>
              <a:t>Chia lớp làm 4 nhóm:</a:t>
            </a:r>
          </a:p>
          <a:p>
            <a:pPr algn="ctr"/>
            <a:r>
              <a:rPr lang="en-US" sz="3600" b="1" smtClean="0">
                <a:solidFill>
                  <a:schemeClr val="accent2">
                    <a:lumMod val="75000"/>
                  </a:schemeClr>
                </a:solidFill>
              </a:rPr>
              <a:t>Các nhóm phối hợp cùng lập trình</a:t>
            </a:r>
            <a:endParaRPr lang="en-US" sz="3600" b="1">
              <a:solidFill>
                <a:schemeClr val="accent2">
                  <a:lumMod val="75000"/>
                </a:schemeClr>
              </a:solidFill>
            </a:endParaRPr>
          </a:p>
        </p:txBody>
      </p:sp>
      <p:sp>
        <p:nvSpPr>
          <p:cNvPr id="5" name="Rounded Rectangle 4"/>
          <p:cNvSpPr/>
          <p:nvPr/>
        </p:nvSpPr>
        <p:spPr>
          <a:xfrm>
            <a:off x="0" y="0"/>
            <a:ext cx="2133600" cy="609600"/>
          </a:xfrm>
          <a:prstGeom prst="roundRect">
            <a:avLst/>
          </a:prstGeom>
          <a:noFill/>
          <a:ln w="666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accent6">
                    <a:lumMod val="50000"/>
                  </a:schemeClr>
                </a:solidFill>
              </a:rPr>
              <a:t>Vận dụng</a:t>
            </a:r>
            <a:endParaRPr lang="en-US" sz="2400" b="1">
              <a:solidFill>
                <a:schemeClr val="accent6">
                  <a:lumMod val="50000"/>
                </a:schemeClr>
              </a:solidFill>
            </a:endParaRPr>
          </a:p>
        </p:txBody>
      </p:sp>
      <p:pic>
        <p:nvPicPr>
          <p:cNvPr id="7" name="Picture 32" descr="kidsoftheworld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5334000"/>
            <a:ext cx="8940800"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Point Star 7"/>
          <p:cNvSpPr/>
          <p:nvPr/>
        </p:nvSpPr>
        <p:spPr>
          <a:xfrm>
            <a:off x="838200" y="304800"/>
            <a:ext cx="7924800" cy="4876800"/>
          </a:xfrm>
          <a:prstGeom prst="star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solidFill>
                  <a:schemeClr val="tx2">
                    <a:lumMod val="75000"/>
                  </a:schemeClr>
                </a:solidFill>
              </a:rPr>
              <a:t>Các nhóm báo cáo sản phẩm qua zalo hoặc gmail</a:t>
            </a:r>
            <a:endParaRPr lang="en-US" sz="4800" b="1">
              <a:solidFill>
                <a:schemeClr val="tx2">
                  <a:lumMod val="75000"/>
                </a:schemeClr>
              </a:solidFill>
            </a:endParaRPr>
          </a:p>
        </p:txBody>
      </p:sp>
    </p:spTree>
    <p:extLst>
      <p:ext uri="{BB962C8B-B14F-4D97-AF65-F5344CB8AC3E}">
        <p14:creationId xmlns:p14="http://schemas.microsoft.com/office/powerpoint/2010/main" val="34529742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7"/>
                  </p:tgtEl>
                </p:cond>
              </p:nextCondLst>
            </p:seq>
          </p:childTnLst>
        </p:cTn>
      </p:par>
    </p:tnLst>
    <p:bldLst>
      <p:bldP spid="4"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7"/>
          <p:cNvSpPr>
            <a:spLocks noGrp="1" noChangeArrowheads="1"/>
          </p:cNvSpPr>
          <p:nvPr>
            <p:ph type="title"/>
          </p:nvPr>
        </p:nvSpPr>
        <p:spPr/>
        <p:txBody>
          <a:bodyPr/>
          <a:lstStyle/>
          <a:p>
            <a:endParaRPr lang="vi-VN" smtClean="0"/>
          </a:p>
        </p:txBody>
      </p:sp>
      <p:grpSp>
        <p:nvGrpSpPr>
          <p:cNvPr id="26627" name="Group 4"/>
          <p:cNvGrpSpPr>
            <a:grpSpLocks/>
          </p:cNvGrpSpPr>
          <p:nvPr/>
        </p:nvGrpSpPr>
        <p:grpSpPr bwMode="auto">
          <a:xfrm>
            <a:off x="0" y="0"/>
            <a:ext cx="9144000" cy="6858000"/>
            <a:chOff x="-96" y="1248"/>
            <a:chExt cx="6000" cy="1968"/>
          </a:xfrm>
        </p:grpSpPr>
        <p:sp>
          <p:nvSpPr>
            <p:cNvPr id="26634" name="Rectangle 5"/>
            <p:cNvSpPr>
              <a:spLocks noChangeArrowheads="1"/>
            </p:cNvSpPr>
            <p:nvPr/>
          </p:nvSpPr>
          <p:spPr bwMode="auto">
            <a:xfrm>
              <a:off x="-96" y="1248"/>
              <a:ext cx="6000" cy="1968"/>
            </a:xfrm>
            <a:prstGeom prst="rect">
              <a:avLst/>
            </a:prstGeom>
            <a:solidFill>
              <a:srgbClr val="FFFFFF"/>
            </a:solidFill>
            <a:ln w="9525">
              <a:solidFill>
                <a:schemeClr val="tx1"/>
              </a:solidFill>
              <a:miter lim="800000"/>
              <a:headEnd/>
              <a:tailEnd/>
            </a:ln>
          </p:spPr>
          <p:txBody>
            <a:bodyPr wrap="none" anchor="ctr"/>
            <a:lstStyle/>
            <a:p>
              <a:pPr algn="ctr" eaLnBrk="1" hangingPunct="1"/>
              <a:r>
                <a:rPr lang="en-US" sz="2400"/>
                <a:t> </a:t>
              </a:r>
            </a:p>
          </p:txBody>
        </p:sp>
        <p:pic>
          <p:nvPicPr>
            <p:cNvPr id="26635" name="Picture 6" descr="peace_dove_olive_branch_hg_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88" y="1296"/>
              <a:ext cx="2640" cy="1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628" name="Picture 7" descr="J012403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95250" y="4133850"/>
            <a:ext cx="26289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8" descr="J012403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175375" y="301625"/>
            <a:ext cx="22034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9" descr="hborder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10" descr="hborder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WordArt 15"/>
          <p:cNvSpPr>
            <a:spLocks noChangeArrowheads="1" noChangeShapeType="1" noTextEdit="1"/>
          </p:cNvSpPr>
          <p:nvPr/>
        </p:nvSpPr>
        <p:spPr bwMode="auto">
          <a:xfrm>
            <a:off x="1295400" y="1066800"/>
            <a:ext cx="6477000" cy="4724400"/>
          </a:xfrm>
          <a:prstGeom prst="rect">
            <a:avLst/>
          </a:prstGeom>
        </p:spPr>
        <p:txBody>
          <a:bodyPr spcFirstLastPara="1" wrap="none" fromWordArt="1">
            <a:prstTxWarp prst="textArchUp">
              <a:avLst>
                <a:gd name="adj" fmla="val 11095740"/>
              </a:avLst>
            </a:prstTxWarp>
            <a:scene3d>
              <a:camera prst="legacyPerspectiveBottom"/>
              <a:lightRig rig="legacyFlat3" dir="t"/>
            </a:scene3d>
            <a:sp3d extrusionH="887400" prstMaterial="legacyMatte">
              <a:extrusionClr>
                <a:srgbClr val="99FF99"/>
              </a:extrusionClr>
            </a:sp3d>
          </a:bodyPr>
          <a:lstStyle/>
          <a:p>
            <a:pPr algn="ctr"/>
            <a:r>
              <a:rPr lang="vi-VN" sz="5400" b="1" kern="10">
                <a:ln w="9525">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Arial"/>
                <a:cs typeface="Arial"/>
              </a:rPr>
              <a:t>XIN CHÂN THÀNH CẢM ƠN QUÝ THẦY CÔ</a:t>
            </a:r>
            <a:endParaRPr lang="en-US" sz="5400" b="1" kern="10">
              <a:ln w="9525">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Arial"/>
              <a:cs typeface="Arial"/>
            </a:endParaRPr>
          </a:p>
        </p:txBody>
      </p:sp>
      <p:pic>
        <p:nvPicPr>
          <p:cNvPr id="103440" name="Em y883.WAV">
            <a:hlinkClick r:id="" action="ppaction://media"/>
          </p:cNvPr>
          <p:cNvPicPr>
            <a:picLocks noGrp="1" noRot="1" noChangeAspect="1" noChangeArrowheads="1"/>
          </p:cNvPicPr>
          <p:nvPr>
            <p:ph idx="1"/>
            <a:wavAudioFile r:embed="rId1" name="Em yeu.WAV"/>
          </p:nvPr>
        </p:nvPicPr>
        <p:blipFill>
          <a:blip r:embed="rId6">
            <a:extLst>
              <a:ext uri="{28A0092B-C50C-407E-A947-70E740481C1C}">
                <a14:useLocalDpi xmlns:a14="http://schemas.microsoft.com/office/drawing/2010/main" val="0"/>
              </a:ext>
            </a:extLst>
          </a:blip>
          <a:srcRect/>
          <a:stretch>
            <a:fillRect/>
          </a:stretch>
        </p:blipFill>
        <p:spPr>
          <a:xfrm>
            <a:off x="4267200" y="2819400"/>
            <a:ext cx="304800" cy="304800"/>
          </a:xfrm>
        </p:spPr>
      </p:pic>
    </p:spTree>
    <p:extLst>
      <p:ext uri="{BB962C8B-B14F-4D97-AF65-F5344CB8AC3E}">
        <p14:creationId xmlns:p14="http://schemas.microsoft.com/office/powerpoint/2010/main" val="2076209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55211" fill="hold"/>
                                        <p:tgtEl>
                                          <p:spTgt spid="10344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0344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3769131"/>
            <a:ext cx="814875" cy="1182926"/>
          </a:xfrm>
          <a:prstGeom prst="rect">
            <a:avLst/>
          </a:prstGeom>
        </p:spPr>
      </p:pic>
      <p:pic>
        <p:nvPicPr>
          <p:cNvPr id="9" name="Picture 8"/>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4515854"/>
            <a:ext cx="609667" cy="885032"/>
          </a:xfrm>
          <a:prstGeom prst="rect">
            <a:avLst/>
          </a:prstGeom>
        </p:spPr>
      </p:pic>
      <p:pic>
        <p:nvPicPr>
          <p:cNvPr id="11" name="Picture 1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5130390"/>
            <a:ext cx="390293" cy="566575"/>
          </a:xfrm>
          <a:prstGeom prst="rect">
            <a:avLst/>
          </a:prstGeom>
        </p:spPr>
      </p:pic>
      <p:sp>
        <p:nvSpPr>
          <p:cNvPr id="4" name="Snip Diagonal Corner Rectangle 3"/>
          <p:cNvSpPr/>
          <p:nvPr/>
        </p:nvSpPr>
        <p:spPr>
          <a:xfrm>
            <a:off x="634416" y="2434003"/>
            <a:ext cx="7895046"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smtClean="0">
                <a:ln>
                  <a:noFill/>
                </a:ln>
                <a:solidFill>
                  <a:schemeClr val="tx2">
                    <a:lumMod val="75000"/>
                  </a:schemeClr>
                </a:solidFill>
                <a:effectLst/>
                <a:uLnTx/>
                <a:uFillTx/>
                <a:latin typeface="Arial" panose="020B0604020202020204" pitchFamily="34" charset="0"/>
                <a:ea typeface="+mn-ea"/>
                <a:cs typeface="+mn-cs"/>
              </a:rPr>
              <a:t>1.Em hãy</a:t>
            </a:r>
            <a:r>
              <a:rPr kumimoji="0" lang="en-US" sz="3200" b="0" i="0" u="none" strike="noStrike" kern="1200" cap="none" spc="0" normalizeH="0" noProof="0" smtClean="0">
                <a:ln>
                  <a:noFill/>
                </a:ln>
                <a:solidFill>
                  <a:schemeClr val="tx2">
                    <a:lumMod val="75000"/>
                  </a:schemeClr>
                </a:solidFill>
                <a:effectLst/>
                <a:uLnTx/>
                <a:uFillTx/>
                <a:latin typeface="Arial" panose="020B0604020202020204" pitchFamily="34" charset="0"/>
                <a:ea typeface="+mn-ea"/>
                <a:cs typeface="+mn-cs"/>
              </a:rPr>
              <a:t> kể tên thuật toán tìm kiếm mà em đã học?</a:t>
            </a:r>
            <a:endParaRPr kumimoji="0" lang="vi-VN" sz="3200" b="0" i="0" u="none" strike="noStrike" kern="1200" cap="none" spc="0" normalizeH="0" baseline="0" noProof="0" dirty="0">
              <a:ln>
                <a:noFill/>
              </a:ln>
              <a:solidFill>
                <a:schemeClr val="tx2">
                  <a:lumMod val="75000"/>
                </a:schemeClr>
              </a:solidFill>
              <a:effectLst/>
              <a:uLnTx/>
              <a:uFillTx/>
              <a:latin typeface="Arial" panose="020B0604020202020204" pitchFamily="34" charset="0"/>
              <a:ea typeface="+mn-ea"/>
              <a:cs typeface="+mn-cs"/>
            </a:endParaRPr>
          </a:p>
        </p:txBody>
      </p:sp>
      <p:sp>
        <p:nvSpPr>
          <p:cNvPr id="40" name="Cloud 39"/>
          <p:cNvSpPr/>
          <p:nvPr/>
        </p:nvSpPr>
        <p:spPr>
          <a:xfrm>
            <a:off x="-512509" y="4902196"/>
            <a:ext cx="425336"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0224451" y="4702500"/>
            <a:ext cx="668565"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 name="Picture 2" descr="imagesCAJWFSW4"/>
          <p:cNvPicPr>
            <a:picLocks noChangeAspect="1" noChangeArrowheads="1"/>
          </p:cNvPicPr>
          <p:nvPr/>
        </p:nvPicPr>
        <p:blipFill>
          <a:blip r:embed="rId9"/>
          <a:srcRect/>
          <a:stretch>
            <a:fillRect/>
          </a:stretch>
        </p:blipFill>
        <p:spPr bwMode="auto">
          <a:xfrm>
            <a:off x="0" y="4038600"/>
            <a:ext cx="1981200" cy="2819400"/>
          </a:xfrm>
          <a:prstGeom prst="rect">
            <a:avLst/>
          </a:prstGeom>
          <a:noFill/>
          <a:ln w="9525">
            <a:noFill/>
            <a:miter lim="800000"/>
            <a:headEnd/>
            <a:tailEnd/>
          </a:ln>
        </p:spPr>
      </p:pic>
      <p:pic>
        <p:nvPicPr>
          <p:cNvPr id="12" name="Picture 3" descr="imagesCAK6GMN8"/>
          <p:cNvPicPr>
            <a:picLocks noChangeAspect="1" noChangeArrowheads="1"/>
          </p:cNvPicPr>
          <p:nvPr/>
        </p:nvPicPr>
        <p:blipFill>
          <a:blip r:embed="rId10"/>
          <a:srcRect/>
          <a:stretch>
            <a:fillRect/>
          </a:stretch>
        </p:blipFill>
        <p:spPr bwMode="auto">
          <a:xfrm>
            <a:off x="6553200" y="0"/>
            <a:ext cx="2590800" cy="2590800"/>
          </a:xfrm>
          <a:prstGeom prst="rect">
            <a:avLst/>
          </a:prstGeom>
          <a:noFill/>
          <a:ln w="9525">
            <a:noFill/>
            <a:miter lim="800000"/>
            <a:headEnd/>
            <a:tailEnd/>
          </a:ln>
        </p:spPr>
      </p:pic>
      <p:sp>
        <p:nvSpPr>
          <p:cNvPr id="13" name="Left Arrow 12">
            <a:hlinkClick r:id="rId11" action="ppaction://hlinksldjump"/>
          </p:cNvPr>
          <p:cNvSpPr/>
          <p:nvPr/>
        </p:nvSpPr>
        <p:spPr>
          <a:xfrm>
            <a:off x="7467600" y="5715000"/>
            <a:ext cx="914400" cy="838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Tao do 4" descr="C:\Users\Administrator\Desktop\Tro choi hai tao\tao do.PNG"/>
          <p:cNvPicPr>
            <a:picLocks noChangeAspect="1"/>
          </p:cNvPicPr>
          <p:nvPr/>
        </p:nvPicPr>
        <p:blipFill>
          <a:blip r:embed="rId12"/>
          <a:stretch>
            <a:fillRect/>
          </a:stretch>
        </p:blipFill>
        <p:spPr>
          <a:xfrm>
            <a:off x="57738" y="228600"/>
            <a:ext cx="570052" cy="556895"/>
          </a:xfrm>
          <a:prstGeom prst="rect">
            <a:avLst/>
          </a:prstGeom>
          <a:noFill/>
          <a:ln w="9525">
            <a:noFill/>
          </a:ln>
        </p:spPr>
      </p:pic>
      <p:sp>
        <p:nvSpPr>
          <p:cNvPr id="2" name="TextBox 1"/>
          <p:cNvSpPr txBox="1"/>
          <p:nvPr/>
        </p:nvSpPr>
        <p:spPr>
          <a:xfrm>
            <a:off x="2869096" y="3977245"/>
            <a:ext cx="5633862" cy="1077218"/>
          </a:xfrm>
          <a:prstGeom prst="rect">
            <a:avLst/>
          </a:prstGeom>
          <a:noFill/>
        </p:spPr>
        <p:txBody>
          <a:bodyPr wrap="square" rtlCol="0">
            <a:spAutoFit/>
          </a:bodyPr>
          <a:lstStyle/>
          <a:p>
            <a:r>
              <a:rPr lang="en-US" sz="3200" smtClean="0">
                <a:solidFill>
                  <a:srgbClr val="FF0000"/>
                </a:solidFill>
              </a:rPr>
              <a:t>Thuật toán tìm kiếm nhị phân</a:t>
            </a:r>
          </a:p>
          <a:p>
            <a:r>
              <a:rPr lang="en-US" sz="3200" smtClean="0">
                <a:solidFill>
                  <a:srgbClr val="FF0000"/>
                </a:solidFill>
              </a:rPr>
              <a:t>Thuật toán tìm kiếm tuần tự</a:t>
            </a:r>
            <a:endParaRPr lang="en-US" sz="3200">
              <a:solidFill>
                <a:srgbClr val="FF0000"/>
              </a:solidFill>
            </a:endParaRPr>
          </a:p>
        </p:txBody>
      </p:sp>
    </p:spTree>
  </p:cSld>
  <p:clrMapOvr>
    <a:masterClrMapping/>
  </p:clrMapOvr>
  <p:transition spd="slow">
    <p:wip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repeatCount="indefinite" fill="hold" grpId="0" nodeType="withEffect">
                                  <p:stCondLst>
                                    <p:cond delay="50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20000" fill="hold"/>
                                        <p:tgtEl>
                                          <p:spTgt spid="40"/>
                                        </p:tgtEl>
                                        <p:attrNameLst>
                                          <p:attrName>ppt_x</p:attrName>
                                        </p:attrNameLst>
                                      </p:cBhvr>
                                      <p:tavLst>
                                        <p:tav tm="0">
                                          <p:val>
                                            <p:strVal val="1+#ppt_w/2"/>
                                          </p:val>
                                        </p:tav>
                                        <p:tav tm="100000">
                                          <p:val>
                                            <p:strVal val="#ppt_x"/>
                                          </p:val>
                                        </p:tav>
                                      </p:tavLst>
                                    </p:anim>
                                    <p:anim calcmode="lin" valueType="num">
                                      <p:cBhvr additive="base">
                                        <p:cTn id="13" dur="20000" fill="hold"/>
                                        <p:tgtEl>
                                          <p:spTgt spid="40"/>
                                        </p:tgtEl>
                                        <p:attrNameLst>
                                          <p:attrName>ppt_y</p:attrName>
                                        </p:attrNameLst>
                                      </p:cBhvr>
                                      <p:tavLst>
                                        <p:tav tm="0">
                                          <p:val>
                                            <p:strVal val="#ppt_y"/>
                                          </p:val>
                                        </p:tav>
                                        <p:tav tm="100000">
                                          <p:val>
                                            <p:strVal val="#ppt_y"/>
                                          </p:val>
                                        </p:tav>
                                      </p:tavLst>
                                    </p:anim>
                                  </p:childTnLst>
                                </p:cTn>
                              </p:par>
                              <p:par>
                                <p:cTn id="14" presetID="2" presetClass="entr" presetSubtype="8" repeatCount="indefinite" fill="hold" grpId="0" nodeType="withEffect">
                                  <p:stCondLst>
                                    <p:cond delay="500"/>
                                  </p:stCondLst>
                                  <p:childTnLst>
                                    <p:set>
                                      <p:cBhvr>
                                        <p:cTn id="15" dur="1" fill="hold">
                                          <p:stCondLst>
                                            <p:cond delay="0"/>
                                          </p:stCondLst>
                                        </p:cTn>
                                        <p:tgtEl>
                                          <p:spTgt spid="41"/>
                                        </p:tgtEl>
                                        <p:attrNameLst>
                                          <p:attrName>style.visibility</p:attrName>
                                        </p:attrNameLst>
                                      </p:cBhvr>
                                      <p:to>
                                        <p:strVal val="visible"/>
                                      </p:to>
                                    </p:set>
                                    <p:anim calcmode="lin" valueType="num">
                                      <p:cBhvr additive="base">
                                        <p:cTn id="16" dur="20000" fill="hold"/>
                                        <p:tgtEl>
                                          <p:spTgt spid="41"/>
                                        </p:tgtEl>
                                        <p:attrNameLst>
                                          <p:attrName>ppt_x</p:attrName>
                                        </p:attrNameLst>
                                      </p:cBhvr>
                                      <p:tavLst>
                                        <p:tav tm="0">
                                          <p:val>
                                            <p:strVal val="0-#ppt_w/2"/>
                                          </p:val>
                                        </p:tav>
                                        <p:tav tm="100000">
                                          <p:val>
                                            <p:strVal val="#ppt_x"/>
                                          </p:val>
                                        </p:tav>
                                      </p:tavLst>
                                    </p:anim>
                                    <p:anim calcmode="lin" valueType="num">
                                      <p:cBhvr additive="base">
                                        <p:cTn id="17"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3" descr="imagesCAK6GMN8"/>
          <p:cNvPicPr>
            <a:picLocks noChangeAspect="1" noChangeArrowheads="1"/>
          </p:cNvPicPr>
          <p:nvPr/>
        </p:nvPicPr>
        <p:blipFill>
          <a:blip r:embed="rId3"/>
          <a:srcRect/>
          <a:stretch>
            <a:fillRect/>
          </a:stretch>
        </p:blipFill>
        <p:spPr bwMode="auto">
          <a:xfrm>
            <a:off x="6553200" y="0"/>
            <a:ext cx="2590800" cy="2590800"/>
          </a:xfrm>
          <a:prstGeom prst="rect">
            <a:avLst/>
          </a:prstGeom>
          <a:noFill/>
          <a:ln w="9525">
            <a:noFill/>
            <a:miter lim="800000"/>
            <a:headEnd/>
            <a:tailEnd/>
          </a:ln>
        </p:spPr>
      </p:pic>
      <p:pic>
        <p:nvPicPr>
          <p:cNvPr id="6" name="Picture 2" descr="imagesCAJWFSW4"/>
          <p:cNvPicPr>
            <a:picLocks noChangeAspect="1" noChangeArrowheads="1"/>
          </p:cNvPicPr>
          <p:nvPr/>
        </p:nvPicPr>
        <p:blipFill>
          <a:blip r:embed="rId4"/>
          <a:srcRect/>
          <a:stretch>
            <a:fillRect/>
          </a:stretch>
        </p:blipFill>
        <p:spPr bwMode="auto">
          <a:xfrm>
            <a:off x="0" y="4038600"/>
            <a:ext cx="1981200" cy="2819400"/>
          </a:xfrm>
          <a:prstGeom prst="rect">
            <a:avLst/>
          </a:prstGeom>
          <a:noFill/>
          <a:ln w="9525">
            <a:noFill/>
            <a:miter lim="800000"/>
            <a:headEnd/>
            <a:tailEnd/>
          </a:ln>
        </p:spPr>
      </p:pic>
      <p:sp>
        <p:nvSpPr>
          <p:cNvPr id="10" name="Left Arrow 9">
            <a:hlinkClick r:id="rId5" action="ppaction://hlinksldjump"/>
          </p:cNvPr>
          <p:cNvSpPr/>
          <p:nvPr/>
        </p:nvSpPr>
        <p:spPr>
          <a:xfrm>
            <a:off x="7467600" y="5715000"/>
            <a:ext cx="914400" cy="838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nip Diagonal Corner Rectangle 7"/>
          <p:cNvSpPr/>
          <p:nvPr/>
        </p:nvSpPr>
        <p:spPr>
          <a:xfrm>
            <a:off x="486954" y="2434003"/>
            <a:ext cx="7895046"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noProof="0" smtClean="0">
                <a:solidFill>
                  <a:prstClr val="black"/>
                </a:solidFill>
                <a:latin typeface="Arial" panose="020B0604020202020204" pitchFamily="34" charset="0"/>
              </a:rPr>
              <a:t>2.Câu lệnh sau đúng hay sai?</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smtClean="0">
                <a:ln>
                  <a:noFill/>
                </a:ln>
                <a:solidFill>
                  <a:prstClr val="black"/>
                </a:solidFill>
                <a:effectLst/>
                <a:uLnTx/>
                <a:uFillTx/>
                <a:latin typeface="Arial" panose="020B0604020202020204" pitchFamily="34" charset="0"/>
                <a:ea typeface="+mn-ea"/>
                <a:cs typeface="+mn-cs"/>
              </a:rPr>
              <a:t>for</a:t>
            </a:r>
            <a:r>
              <a:rPr kumimoji="0" lang="en-US" sz="3200" b="0" i="0" u="none" strike="noStrike" kern="1200" cap="none" spc="0" normalizeH="0" smtClean="0">
                <a:ln>
                  <a:noFill/>
                </a:ln>
                <a:solidFill>
                  <a:prstClr val="black"/>
                </a:solidFill>
                <a:effectLst/>
                <a:uLnTx/>
                <a:uFillTx/>
                <a:latin typeface="Arial" panose="020B0604020202020204" pitchFamily="34" charset="0"/>
                <a:ea typeface="+mn-ea"/>
                <a:cs typeface="+mn-cs"/>
              </a:rPr>
              <a:t> i in range(5): </a:t>
            </a:r>
            <a:r>
              <a:rPr lang="en-US" sz="3200" baseline="0" noProof="0" smtClean="0">
                <a:solidFill>
                  <a:prstClr val="black"/>
                </a:solidFill>
                <a:latin typeface="Arial" panose="020B0604020202020204" pitchFamily="34" charset="0"/>
              </a:rPr>
              <a:t>Print(i)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1" name="Tao do 4" descr="C:\Users\Administrator\Desktop\Tro choi hai tao\tao do.PNG"/>
          <p:cNvPicPr>
            <a:picLocks noChangeAspect="1"/>
          </p:cNvPicPr>
          <p:nvPr/>
        </p:nvPicPr>
        <p:blipFill>
          <a:blip r:embed="rId6"/>
          <a:stretch>
            <a:fillRect/>
          </a:stretch>
        </p:blipFill>
        <p:spPr>
          <a:xfrm>
            <a:off x="57738" y="228600"/>
            <a:ext cx="570052" cy="556895"/>
          </a:xfrm>
          <a:prstGeom prst="rect">
            <a:avLst/>
          </a:prstGeom>
          <a:noFill/>
          <a:ln w="9525">
            <a:noFill/>
          </a:ln>
        </p:spPr>
      </p:pic>
      <p:sp>
        <p:nvSpPr>
          <p:cNvPr id="2" name="TextBox 1"/>
          <p:cNvSpPr txBox="1"/>
          <p:nvPr/>
        </p:nvSpPr>
        <p:spPr>
          <a:xfrm>
            <a:off x="4114800" y="4191000"/>
            <a:ext cx="2895600" cy="584775"/>
          </a:xfrm>
          <a:prstGeom prst="rect">
            <a:avLst/>
          </a:prstGeom>
          <a:noFill/>
        </p:spPr>
        <p:txBody>
          <a:bodyPr wrap="square" rtlCol="0">
            <a:spAutoFit/>
          </a:bodyPr>
          <a:lstStyle/>
          <a:p>
            <a:r>
              <a:rPr lang="en-US" sz="3200" smtClean="0">
                <a:solidFill>
                  <a:srgbClr val="FF0000"/>
                </a:solidFill>
              </a:rPr>
              <a:t>Sai từ “Print”</a:t>
            </a:r>
            <a:endParaRPr lang="en-US" sz="320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sndAc>
          <p:stSnd>
            <p:snd r:embed="rId2" name="chimes.wav"/>
          </p:stSnd>
        </p:sndAc>
      </p:transition>
    </mc:Choice>
    <mc:Fallback xmlns="">
      <p:transition spd="med">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2" descr="imagesCAJWFSW4"/>
          <p:cNvPicPr>
            <a:picLocks noChangeAspect="1" noChangeArrowheads="1"/>
          </p:cNvPicPr>
          <p:nvPr/>
        </p:nvPicPr>
        <p:blipFill>
          <a:blip r:embed="rId4"/>
          <a:srcRect/>
          <a:stretch>
            <a:fillRect/>
          </a:stretch>
        </p:blipFill>
        <p:spPr bwMode="auto">
          <a:xfrm>
            <a:off x="0" y="4038600"/>
            <a:ext cx="1981200" cy="2819400"/>
          </a:xfrm>
          <a:prstGeom prst="rect">
            <a:avLst/>
          </a:prstGeom>
          <a:noFill/>
          <a:ln w="9525">
            <a:noFill/>
            <a:miter lim="800000"/>
            <a:headEnd/>
            <a:tailEnd/>
          </a:ln>
        </p:spPr>
      </p:pic>
      <p:sp>
        <p:nvSpPr>
          <p:cNvPr id="7" name="Left Arrow 6">
            <a:hlinkClick r:id="rId5" action="ppaction://hlinksldjump"/>
          </p:cNvPr>
          <p:cNvSpPr/>
          <p:nvPr/>
        </p:nvSpPr>
        <p:spPr>
          <a:xfrm>
            <a:off x="7467600" y="5715000"/>
            <a:ext cx="914400" cy="838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24000" y="714329"/>
            <a:ext cx="4191000" cy="3539430"/>
          </a:xfrm>
          <a:prstGeom prst="rect">
            <a:avLst/>
          </a:prstGeom>
          <a:noFill/>
        </p:spPr>
        <p:txBody>
          <a:bodyPr wrap="square" rtlCol="0">
            <a:spAutoFit/>
          </a:bodyPr>
          <a:lstStyle/>
          <a:p>
            <a:pPr algn="just"/>
            <a:r>
              <a:rPr lang="en-US" sz="3200" b="1" smtClean="0">
                <a:solidFill>
                  <a:schemeClr val="accent1">
                    <a:lumMod val="75000"/>
                  </a:schemeClr>
                </a:solidFill>
              </a:rPr>
              <a:t>Chúc mừng bạn!</a:t>
            </a:r>
          </a:p>
          <a:p>
            <a:pPr algn="just"/>
            <a:r>
              <a:rPr lang="en-US" sz="3200" b="1" smtClean="0">
                <a:solidFill>
                  <a:schemeClr val="accent1">
                    <a:lumMod val="75000"/>
                  </a:schemeClr>
                </a:solidFill>
              </a:rPr>
              <a:t>Bạn sẽ nhận được một phần quà của trò chơi này!</a:t>
            </a:r>
          </a:p>
          <a:p>
            <a:pPr algn="just"/>
            <a:r>
              <a:rPr lang="en-US" sz="3200" b="1" smtClean="0">
                <a:solidFill>
                  <a:schemeClr val="accent1">
                    <a:lumMod val="75000"/>
                  </a:schemeClr>
                </a:solidFill>
              </a:rPr>
              <a:t>Bạn có thể hát tặng lớp và thầy cô một bài hát được không!</a:t>
            </a:r>
            <a:endParaRPr lang="en-US" sz="3200" b="1">
              <a:solidFill>
                <a:schemeClr val="accent1">
                  <a:lumMod val="75000"/>
                </a:schemeClr>
              </a:solidFill>
            </a:endParaRPr>
          </a:p>
        </p:txBody>
      </p:sp>
      <p:sp>
        <p:nvSpPr>
          <p:cNvPr id="9" name="AutoShape 23">
            <a:hlinkClick r:id="" action="ppaction://noaction"/>
          </p:cNvPr>
          <p:cNvSpPr>
            <a:spLocks noChangeArrowheads="1"/>
          </p:cNvSpPr>
          <p:nvPr/>
        </p:nvSpPr>
        <p:spPr bwMode="auto">
          <a:xfrm>
            <a:off x="3962400" y="4267200"/>
            <a:ext cx="609600" cy="609600"/>
          </a:xfrm>
          <a:prstGeom prst="smileyFace">
            <a:avLst>
              <a:gd name="adj" fmla="val 4653"/>
            </a:avLst>
          </a:prstGeom>
          <a:solidFill>
            <a:srgbClr val="66FF33"/>
          </a:solidFill>
          <a:ln w="9525">
            <a:solidFill>
              <a:schemeClr val="tx1"/>
            </a:solidFill>
            <a:round/>
          </a:ln>
        </p:spPr>
        <p:txBody>
          <a:bodyPr wrap="none" anchor="ctr"/>
          <a:lstStyle/>
          <a:p>
            <a:endParaRPr lang="en-US"/>
          </a:p>
        </p:txBody>
      </p:sp>
      <p:pic>
        <p:nvPicPr>
          <p:cNvPr id="10" name="Tao do 4" descr="C:\Users\Administrator\Desktop\Tro choi hai tao\tao do.PNG"/>
          <p:cNvPicPr>
            <a:picLocks noChangeAspect="1"/>
          </p:cNvPicPr>
          <p:nvPr/>
        </p:nvPicPr>
        <p:blipFill>
          <a:blip r:embed="rId6"/>
          <a:stretch>
            <a:fillRect/>
          </a:stretch>
        </p:blipFill>
        <p:spPr>
          <a:xfrm>
            <a:off x="57738" y="228600"/>
            <a:ext cx="570052" cy="556895"/>
          </a:xfrm>
          <a:prstGeom prst="rect">
            <a:avLst/>
          </a:prstGeom>
          <a:noFill/>
          <a:ln w="9525">
            <a:noFill/>
          </a:ln>
        </p:spPr>
      </p:pic>
      <p:pic>
        <p:nvPicPr>
          <p:cNvPr id="12" name="hop 3" descr="A picture containing icon&#10;&#10;Description automatically generated">
            <a:hlinkClick r:id="rId7" action="ppaction://hlinksldjump">
              <a:snd r:embed="rId8" name="chimes.wav"/>
            </a:hlinkClick>
            <a:extLst>
              <a:ext uri="{FF2B5EF4-FFF2-40B4-BE49-F238E27FC236}">
                <a16:creationId xmlns:lc="http://schemas.openxmlformats.org/drawingml/2006/lockedCanvas" xmlns:a16="http://schemas.microsoft.com/office/drawing/2014/main" xmlns="" id="{2D99FDDB-D374-2048-2F8C-1AE8B3B1F7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72200" y="1143000"/>
            <a:ext cx="2514599" cy="2122156"/>
          </a:xfrm>
          <a:prstGeom prst="rect">
            <a:avLst/>
          </a:prstGeom>
        </p:spPr>
      </p:pic>
      <p:pic>
        <p:nvPicPr>
          <p:cNvPr id="11" name="Em y883.WAV">
            <a:hlinkClick r:id="" action="ppaction://media"/>
          </p:cNvPr>
          <p:cNvPicPr>
            <a:picLocks noGrp="1" noRot="1" noChangeAspect="1" noChangeArrowheads="1"/>
          </p:cNvPicPr>
          <p:nvPr>
            <p:ph idx="1"/>
            <a:wavAudioFile r:embed="rId1" name="Em yeu.WAV"/>
          </p:nvPr>
        </p:nvPicPr>
        <p:blipFill>
          <a:blip r:embed="rId10">
            <a:extLst>
              <a:ext uri="{28A0092B-C50C-407E-A947-70E740481C1C}">
                <a14:useLocalDpi xmlns:a14="http://schemas.microsoft.com/office/drawing/2010/main" val="0"/>
              </a:ext>
            </a:extLst>
          </a:blip>
          <a:srcRect/>
          <a:stretch>
            <a:fillRect/>
          </a:stretch>
        </p:blipFill>
        <p:spPr>
          <a:xfrm>
            <a:off x="4368800" y="5065643"/>
            <a:ext cx="406400" cy="304800"/>
          </a:xfrm>
        </p:spPr>
      </p:pic>
    </p:spTree>
  </p:cSld>
  <p:clrMapOvr>
    <a:masterClrMapping/>
  </p:clrMapOvr>
  <p:transition spd="slow">
    <p:push dir="u"/>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21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nip Diagonal Corner Rectangle 3"/>
          <p:cNvSpPr/>
          <p:nvPr/>
        </p:nvSpPr>
        <p:spPr>
          <a:xfrm>
            <a:off x="921026" y="1600200"/>
            <a:ext cx="4724400"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smtClean="0">
                <a:solidFill>
                  <a:prstClr val="black"/>
                </a:solidFill>
                <a:latin typeface="Arial" panose="020B0604020202020204" pitchFamily="34" charset="0"/>
              </a:rPr>
              <a:t>3.</a:t>
            </a:r>
            <a:r>
              <a:rPr kumimoji="0" lang="en-US" sz="3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 Em hãy</a:t>
            </a:r>
            <a:r>
              <a:rPr kumimoji="0" lang="en-US" sz="3200" b="0" i="0" u="none" strike="noStrike" kern="1200" cap="none" spc="0" normalizeH="0" noProof="0" smtClean="0">
                <a:ln>
                  <a:noFill/>
                </a:ln>
                <a:solidFill>
                  <a:prstClr val="black"/>
                </a:solidFill>
                <a:effectLst/>
                <a:uLnTx/>
                <a:uFillTx/>
                <a:latin typeface="Arial" panose="020B0604020202020204" pitchFamily="34" charset="0"/>
                <a:ea typeface="+mn-ea"/>
                <a:cs typeface="+mn-cs"/>
              </a:rPr>
              <a:t> kể các thuật toán sắp xếp đã học?</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5" name="Picture 3" descr="imagesCAK6GMN8"/>
          <p:cNvPicPr>
            <a:picLocks noChangeAspect="1" noChangeArrowheads="1"/>
          </p:cNvPicPr>
          <p:nvPr/>
        </p:nvPicPr>
        <p:blipFill>
          <a:blip r:embed="rId3"/>
          <a:srcRect/>
          <a:stretch>
            <a:fillRect/>
          </a:stretch>
        </p:blipFill>
        <p:spPr bwMode="auto">
          <a:xfrm>
            <a:off x="6553200" y="0"/>
            <a:ext cx="2590800" cy="2590800"/>
          </a:xfrm>
          <a:prstGeom prst="rect">
            <a:avLst/>
          </a:prstGeom>
          <a:noFill/>
          <a:ln w="9525">
            <a:noFill/>
            <a:miter lim="800000"/>
            <a:headEnd/>
            <a:tailEnd/>
          </a:ln>
        </p:spPr>
      </p:pic>
      <p:pic>
        <p:nvPicPr>
          <p:cNvPr id="6" name="Picture 2" descr="imagesCAJWFSW4"/>
          <p:cNvPicPr>
            <a:picLocks noChangeAspect="1" noChangeArrowheads="1"/>
          </p:cNvPicPr>
          <p:nvPr/>
        </p:nvPicPr>
        <p:blipFill>
          <a:blip r:embed="rId4"/>
          <a:srcRect/>
          <a:stretch>
            <a:fillRect/>
          </a:stretch>
        </p:blipFill>
        <p:spPr bwMode="auto">
          <a:xfrm>
            <a:off x="0" y="4255477"/>
            <a:ext cx="1828800" cy="2602523"/>
          </a:xfrm>
          <a:prstGeom prst="rect">
            <a:avLst/>
          </a:prstGeom>
          <a:noFill/>
          <a:ln w="9525">
            <a:noFill/>
            <a:miter lim="800000"/>
            <a:headEnd/>
            <a:tailEnd/>
          </a:ln>
        </p:spPr>
      </p:pic>
      <p:pic>
        <p:nvPicPr>
          <p:cNvPr id="7" name="Tao do 4" descr="C:\Users\Administrator\Desktop\Tro choi hai tao\tao do.PNG"/>
          <p:cNvPicPr>
            <a:picLocks noChangeAspect="1"/>
          </p:cNvPicPr>
          <p:nvPr/>
        </p:nvPicPr>
        <p:blipFill>
          <a:blip r:embed="rId5"/>
          <a:stretch>
            <a:fillRect/>
          </a:stretch>
        </p:blipFill>
        <p:spPr>
          <a:xfrm>
            <a:off x="57738" y="228600"/>
            <a:ext cx="570052" cy="556895"/>
          </a:xfrm>
          <a:prstGeom prst="rect">
            <a:avLst/>
          </a:prstGeom>
          <a:noFill/>
          <a:ln w="9525">
            <a:noFill/>
          </a:ln>
        </p:spPr>
      </p:pic>
      <p:sp>
        <p:nvSpPr>
          <p:cNvPr id="8" name="Left Arrow 7">
            <a:hlinkClick r:id="rId6" action="ppaction://hlinksldjump"/>
          </p:cNvPr>
          <p:cNvSpPr/>
          <p:nvPr/>
        </p:nvSpPr>
        <p:spPr>
          <a:xfrm>
            <a:off x="7467600" y="5715000"/>
            <a:ext cx="914400" cy="838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590800" y="3810000"/>
            <a:ext cx="4343400" cy="1877437"/>
          </a:xfrm>
          <a:prstGeom prst="rect">
            <a:avLst/>
          </a:prstGeom>
          <a:noFill/>
        </p:spPr>
        <p:txBody>
          <a:bodyPr wrap="square" rtlCol="0">
            <a:spAutoFit/>
          </a:bodyPr>
          <a:lstStyle/>
          <a:p>
            <a:pPr marL="285750" indent="-285750">
              <a:buFontTx/>
              <a:buChar char="-"/>
            </a:pPr>
            <a:r>
              <a:rPr lang="en-US" sz="2800" smtClean="0">
                <a:solidFill>
                  <a:srgbClr val="FF0000"/>
                </a:solidFill>
              </a:rPr>
              <a:t>Thuật toán sắp xếp nổi bọt</a:t>
            </a:r>
          </a:p>
          <a:p>
            <a:pPr marL="285750" indent="-285750">
              <a:buFontTx/>
              <a:buChar char="-"/>
            </a:pPr>
            <a:r>
              <a:rPr lang="en-US" sz="2800" smtClean="0">
                <a:solidFill>
                  <a:srgbClr val="FF0000"/>
                </a:solidFill>
              </a:rPr>
              <a:t>Thuật </a:t>
            </a:r>
            <a:r>
              <a:rPr lang="en-US" sz="2800">
                <a:solidFill>
                  <a:srgbClr val="FF0000"/>
                </a:solidFill>
              </a:rPr>
              <a:t>toán sắp xếp </a:t>
            </a:r>
            <a:r>
              <a:rPr lang="en-US" sz="2800" smtClean="0">
                <a:solidFill>
                  <a:srgbClr val="FF0000"/>
                </a:solidFill>
              </a:rPr>
              <a:t>chèn</a:t>
            </a:r>
            <a:endParaRPr lang="en-US" sz="2800">
              <a:solidFill>
                <a:srgbClr val="FF0000"/>
              </a:solidFill>
            </a:endParaRPr>
          </a:p>
          <a:p>
            <a:pPr marL="285750" indent="-285750">
              <a:buFontTx/>
              <a:buChar char="-"/>
            </a:pPr>
            <a:r>
              <a:rPr lang="en-US" sz="2800" smtClean="0">
                <a:solidFill>
                  <a:srgbClr val="FF0000"/>
                </a:solidFill>
              </a:rPr>
              <a:t>Thuật </a:t>
            </a:r>
            <a:r>
              <a:rPr lang="en-US" sz="2800">
                <a:solidFill>
                  <a:srgbClr val="FF0000"/>
                </a:solidFill>
              </a:rPr>
              <a:t>toán sắp xếp </a:t>
            </a:r>
            <a:r>
              <a:rPr lang="en-US" sz="2800" smtClean="0">
                <a:solidFill>
                  <a:srgbClr val="FF0000"/>
                </a:solidFill>
              </a:rPr>
              <a:t>chọn</a:t>
            </a:r>
            <a:endParaRPr lang="en-US" sz="2800">
              <a:solidFill>
                <a:srgbClr val="FF0000"/>
              </a:solidFill>
            </a:endParaRPr>
          </a:p>
          <a:p>
            <a:r>
              <a:rPr lang="en-US" sz="3200" smtClean="0"/>
              <a:t> </a:t>
            </a:r>
            <a:endParaRPr lang="en-US" sz="3200"/>
          </a:p>
        </p:txBody>
      </p:sp>
    </p:spTree>
  </p:cSld>
  <p:clrMapOvr>
    <a:masterClrMapping/>
  </p:clrMapOvr>
  <mc:AlternateContent xmlns:mc="http://schemas.openxmlformats.org/markup-compatibility/2006" xmlns:p14="http://schemas.microsoft.com/office/powerpoint/2010/main">
    <mc:Choice Requires="p14">
      <p:transition spd="med" p14:dur="700">
        <p:fade/>
        <p:sndAc>
          <p:stSnd>
            <p:snd r:embed="rId2" name="chimes.wav"/>
          </p:stSnd>
        </p:sndAc>
      </p:transition>
    </mc:Choice>
    <mc:Fallback xmlns="">
      <p:transition spd="med">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2" descr="imagesCAJWFSW4"/>
          <p:cNvPicPr>
            <a:picLocks noChangeAspect="1" noChangeArrowheads="1"/>
          </p:cNvPicPr>
          <p:nvPr/>
        </p:nvPicPr>
        <p:blipFill>
          <a:blip r:embed="rId3"/>
          <a:srcRect/>
          <a:stretch>
            <a:fillRect/>
          </a:stretch>
        </p:blipFill>
        <p:spPr bwMode="auto">
          <a:xfrm>
            <a:off x="0" y="4038600"/>
            <a:ext cx="1981200" cy="2819400"/>
          </a:xfrm>
          <a:prstGeom prst="rect">
            <a:avLst/>
          </a:prstGeom>
          <a:noFill/>
          <a:ln w="9525">
            <a:noFill/>
            <a:miter lim="800000"/>
            <a:headEnd/>
            <a:tailEnd/>
          </a:ln>
        </p:spPr>
      </p:pic>
      <p:sp>
        <p:nvSpPr>
          <p:cNvPr id="7" name="Left Arrow 6">
            <a:hlinkClick r:id="rId4" action="ppaction://hlinksldjump"/>
          </p:cNvPr>
          <p:cNvSpPr/>
          <p:nvPr/>
        </p:nvSpPr>
        <p:spPr>
          <a:xfrm>
            <a:off x="7467600" y="5715000"/>
            <a:ext cx="914400" cy="838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nip Diagonal Corner Rectangle 7"/>
          <p:cNvSpPr/>
          <p:nvPr/>
        </p:nvSpPr>
        <p:spPr>
          <a:xfrm>
            <a:off x="867954" y="785495"/>
            <a:ext cx="7895046"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a:solidFill>
                  <a:schemeClr val="tx2">
                    <a:lumMod val="75000"/>
                  </a:schemeClr>
                </a:solidFill>
                <a:latin typeface="Arial" panose="020B0604020202020204" pitchFamily="34" charset="0"/>
              </a:rPr>
              <a:t>5</a:t>
            </a:r>
            <a:r>
              <a:rPr lang="en-US" sz="3200" noProof="0" smtClean="0">
                <a:solidFill>
                  <a:schemeClr val="tx2">
                    <a:lumMod val="75000"/>
                  </a:schemeClr>
                </a:solidFill>
                <a:latin typeface="Arial" panose="020B0604020202020204" pitchFamily="34" charset="0"/>
              </a:rPr>
              <a:t>. Đâu là những nội dung mà em đã học trong chương trình chủ đề F – Tin học lớp 11 (sách Cánh Diều)</a:t>
            </a:r>
            <a:endParaRPr kumimoji="0" lang="vi-VN" sz="3200" b="0" i="0" u="none" strike="noStrike" kern="1200" cap="none" spc="0" normalizeH="0" baseline="0" noProof="0" dirty="0">
              <a:ln>
                <a:noFill/>
              </a:ln>
              <a:solidFill>
                <a:schemeClr val="tx2">
                  <a:lumMod val="75000"/>
                </a:schemeClr>
              </a:solidFill>
              <a:effectLst/>
              <a:uLnTx/>
              <a:uFillTx/>
              <a:latin typeface="Arial" panose="020B0604020202020204" pitchFamily="34" charset="0"/>
            </a:endParaRPr>
          </a:p>
        </p:txBody>
      </p:sp>
      <p:sp>
        <p:nvSpPr>
          <p:cNvPr id="9" name="Rectangle 8"/>
          <p:cNvSpPr/>
          <p:nvPr/>
        </p:nvSpPr>
        <p:spPr>
          <a:xfrm>
            <a:off x="1752600" y="2286000"/>
            <a:ext cx="4299041"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chemeClr val="tx2">
                    <a:lumMod val="75000"/>
                  </a:schemeClr>
                </a:solidFill>
                <a:effectLst/>
                <a:uLnTx/>
                <a:uFillTx/>
                <a:latin typeface="Arial" panose="020B0604020202020204" pitchFamily="34" charset="0"/>
                <a:ea typeface="+mn-ea"/>
                <a:cs typeface="+mn-cs"/>
              </a:rPr>
              <a:t>A</a:t>
            </a:r>
            <a:r>
              <a:rPr kumimoji="0" lang="vi-VN" sz="3200" b="0" i="0" u="none" strike="noStrike" kern="1200" cap="none" spc="0" normalizeH="0" baseline="0" noProof="0">
                <a:ln>
                  <a:noFill/>
                </a:ln>
                <a:solidFill>
                  <a:schemeClr val="tx2">
                    <a:lumMod val="75000"/>
                  </a:schemeClr>
                </a:solidFill>
                <a:effectLst/>
                <a:uLnTx/>
                <a:uFillTx/>
                <a:latin typeface="Arial" panose="020B0604020202020204" pitchFamily="34" charset="0"/>
                <a:ea typeface="+mn-ea"/>
                <a:cs typeface="+mn-cs"/>
              </a:rPr>
              <a:t>. </a:t>
            </a:r>
            <a:r>
              <a:rPr lang="en-US" sz="3200" smtClean="0">
                <a:solidFill>
                  <a:schemeClr val="tx2">
                    <a:lumMod val="75000"/>
                  </a:schemeClr>
                </a:solidFill>
                <a:latin typeface="Arial" panose="020B0604020202020204" pitchFamily="34" charset="0"/>
              </a:rPr>
              <a:t>Thuật toán sắp xếp</a:t>
            </a:r>
            <a:endParaRPr kumimoji="0" lang="vi-VN" sz="3200" b="0" i="0" u="none" strike="noStrike" kern="1200" cap="none" spc="0" normalizeH="0" baseline="0" noProof="0" dirty="0">
              <a:ln>
                <a:noFill/>
              </a:ln>
              <a:solidFill>
                <a:schemeClr val="tx2">
                  <a:lumMod val="75000"/>
                </a:schemeClr>
              </a:solidFill>
              <a:effectLst/>
              <a:uLnTx/>
              <a:uFillTx/>
              <a:latin typeface="Arial" panose="020B0604020202020204" pitchFamily="34" charset="0"/>
            </a:endParaRPr>
          </a:p>
        </p:txBody>
      </p:sp>
      <p:sp>
        <p:nvSpPr>
          <p:cNvPr id="10" name="Rectangle 9"/>
          <p:cNvSpPr/>
          <p:nvPr/>
        </p:nvSpPr>
        <p:spPr>
          <a:xfrm>
            <a:off x="1717238" y="2895600"/>
            <a:ext cx="4302562" cy="6096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chemeClr val="tx2">
                    <a:lumMod val="75000"/>
                  </a:schemeClr>
                </a:solidFill>
                <a:effectLst/>
                <a:uLnTx/>
                <a:uFillTx/>
                <a:latin typeface="Arial" panose="020B0604020202020204" pitchFamily="34" charset="0"/>
                <a:ea typeface="+mn-ea"/>
                <a:cs typeface="+mn-cs"/>
              </a:rPr>
              <a:t>B</a:t>
            </a:r>
            <a:r>
              <a:rPr kumimoji="0" lang="vi-VN" sz="3200" b="0" i="0" u="none" strike="noStrike" kern="1200" cap="none" spc="0" normalizeH="0" baseline="0" noProof="0">
                <a:ln>
                  <a:noFill/>
                </a:ln>
                <a:solidFill>
                  <a:schemeClr val="tx2">
                    <a:lumMod val="75000"/>
                  </a:schemeClr>
                </a:solidFill>
                <a:effectLst/>
                <a:uLnTx/>
                <a:uFillTx/>
                <a:latin typeface="Arial" panose="020B0604020202020204" pitchFamily="34" charset="0"/>
                <a:ea typeface="+mn-ea"/>
                <a:cs typeface="+mn-cs"/>
              </a:rPr>
              <a:t>. </a:t>
            </a:r>
            <a:r>
              <a:rPr lang="en-US" sz="3200" smtClean="0">
                <a:solidFill>
                  <a:schemeClr val="tx2">
                    <a:lumMod val="75000"/>
                  </a:schemeClr>
                </a:solidFill>
                <a:latin typeface="Arial" panose="020B0604020202020204" pitchFamily="34" charset="0"/>
              </a:rPr>
              <a:t>Thuật toán tìm kiếm</a:t>
            </a:r>
            <a:endParaRPr kumimoji="0" lang="vi-VN" sz="3200" b="0" i="0" u="none" strike="noStrike" kern="1200" cap="none" spc="0" normalizeH="0" baseline="0" noProof="0" dirty="0">
              <a:ln>
                <a:noFill/>
              </a:ln>
              <a:solidFill>
                <a:schemeClr val="tx2">
                  <a:lumMod val="75000"/>
                </a:schemeClr>
              </a:solidFill>
              <a:effectLst/>
              <a:uLnTx/>
              <a:uFillTx/>
              <a:latin typeface="Arial" panose="020B0604020202020204" pitchFamily="34" charset="0"/>
            </a:endParaRPr>
          </a:p>
        </p:txBody>
      </p:sp>
      <p:sp>
        <p:nvSpPr>
          <p:cNvPr id="11" name="Rectangle 10"/>
          <p:cNvSpPr/>
          <p:nvPr/>
        </p:nvSpPr>
        <p:spPr>
          <a:xfrm>
            <a:off x="1676400" y="3505200"/>
            <a:ext cx="6319930" cy="5334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a:ln>
                  <a:noFill/>
                </a:ln>
                <a:solidFill>
                  <a:schemeClr val="tx2">
                    <a:lumMod val="75000"/>
                  </a:schemeClr>
                </a:solidFill>
                <a:effectLst/>
                <a:uLnTx/>
                <a:uFillTx/>
                <a:latin typeface="Arial" panose="020B0604020202020204" pitchFamily="34" charset="0"/>
                <a:ea typeface="+mn-ea"/>
                <a:cs typeface="+mn-cs"/>
              </a:rPr>
              <a:t>C</a:t>
            </a:r>
            <a:r>
              <a:rPr kumimoji="0" lang="vi-VN" sz="3200" b="0" i="0" u="none" strike="noStrike" kern="1200" cap="none" spc="0" normalizeH="0" baseline="0" noProof="0" smtClean="0">
                <a:ln>
                  <a:noFill/>
                </a:ln>
                <a:solidFill>
                  <a:schemeClr val="tx2">
                    <a:lumMod val="75000"/>
                  </a:schemeClr>
                </a:solidFill>
                <a:effectLst/>
                <a:uLnTx/>
                <a:uFillTx/>
                <a:latin typeface="Arial" panose="020B0604020202020204" pitchFamily="34" charset="0"/>
                <a:ea typeface="+mn-ea"/>
                <a:cs typeface="+mn-cs"/>
              </a:rPr>
              <a:t>.</a:t>
            </a:r>
            <a:r>
              <a:rPr kumimoji="0" lang="en-US" sz="3200" b="0" i="0" u="none" strike="noStrike" kern="1200" cap="none" spc="0" normalizeH="0" noProof="0" smtClean="0">
                <a:ln>
                  <a:noFill/>
                </a:ln>
                <a:solidFill>
                  <a:schemeClr val="tx2">
                    <a:lumMod val="75000"/>
                  </a:schemeClr>
                </a:solidFill>
                <a:effectLst/>
                <a:uLnTx/>
                <a:uFillTx/>
                <a:latin typeface="Arial" panose="020B0604020202020204" pitchFamily="34" charset="0"/>
                <a:ea typeface="+mn-ea"/>
                <a:cs typeface="+mn-cs"/>
              </a:rPr>
              <a:t> Mảng một chiều và hai chiều</a:t>
            </a:r>
            <a:endParaRPr kumimoji="0" lang="vi-VN" sz="3200" b="0" i="0" u="none" strike="noStrike" kern="1200" cap="none" spc="0" normalizeH="0" baseline="0" noProof="0" dirty="0">
              <a:ln>
                <a:noFill/>
              </a:ln>
              <a:solidFill>
                <a:schemeClr val="tx2">
                  <a:lumMod val="75000"/>
                </a:schemeClr>
              </a:solidFill>
              <a:effectLst/>
              <a:uLnTx/>
              <a:uFillTx/>
              <a:latin typeface="Arial" panose="020B0604020202020204" pitchFamily="34" charset="0"/>
              <a:ea typeface="+mn-ea"/>
              <a:cs typeface="+mn-cs"/>
            </a:endParaRPr>
          </a:p>
        </p:txBody>
      </p:sp>
      <p:pic>
        <p:nvPicPr>
          <p:cNvPr id="13" name="Tao do 4" descr="C:\Users\Administrator\Desktop\Tro choi hai tao\tao do.PNG"/>
          <p:cNvPicPr>
            <a:picLocks noChangeAspect="1"/>
          </p:cNvPicPr>
          <p:nvPr/>
        </p:nvPicPr>
        <p:blipFill>
          <a:blip r:embed="rId5"/>
          <a:stretch>
            <a:fillRect/>
          </a:stretch>
        </p:blipFill>
        <p:spPr>
          <a:xfrm>
            <a:off x="57738" y="228600"/>
            <a:ext cx="570052" cy="556895"/>
          </a:xfrm>
          <a:prstGeom prst="rect">
            <a:avLst/>
          </a:prstGeom>
          <a:noFill/>
          <a:ln w="9525">
            <a:noFill/>
          </a:ln>
        </p:spPr>
      </p:pic>
      <p:sp>
        <p:nvSpPr>
          <p:cNvPr id="14" name="Rectangle 13"/>
          <p:cNvSpPr/>
          <p:nvPr/>
        </p:nvSpPr>
        <p:spPr>
          <a:xfrm>
            <a:off x="1676400" y="4038600"/>
            <a:ext cx="3680099" cy="52458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chemeClr val="tx2">
                    <a:lumMod val="75000"/>
                  </a:schemeClr>
                </a:solidFill>
                <a:effectLst/>
                <a:uLnTx/>
                <a:uFillTx/>
                <a:latin typeface="Arial" panose="020B0604020202020204" pitchFamily="34" charset="0"/>
                <a:ea typeface="+mn-ea"/>
                <a:cs typeface="+mn-cs"/>
              </a:rPr>
              <a:t>D</a:t>
            </a:r>
            <a:r>
              <a:rPr kumimoji="0" lang="vi-VN" sz="3200" b="0" i="0" u="none" strike="noStrike" kern="1200" cap="none" spc="0" normalizeH="0" baseline="0" noProof="0">
                <a:ln>
                  <a:noFill/>
                </a:ln>
                <a:solidFill>
                  <a:schemeClr val="tx2">
                    <a:lumMod val="75000"/>
                  </a:schemeClr>
                </a:solidFill>
                <a:effectLst/>
                <a:uLnTx/>
                <a:uFillTx/>
                <a:latin typeface="Arial" panose="020B0604020202020204" pitchFamily="34" charset="0"/>
                <a:ea typeface="+mn-ea"/>
                <a:cs typeface="+mn-cs"/>
              </a:rPr>
              <a:t>. </a:t>
            </a:r>
            <a:r>
              <a:rPr lang="en-US" sz="3200" noProof="0" smtClean="0">
                <a:solidFill>
                  <a:schemeClr val="tx2">
                    <a:lumMod val="75000"/>
                  </a:schemeClr>
                </a:solidFill>
                <a:latin typeface="Arial" panose="020B0604020202020204" pitchFamily="34" charset="0"/>
              </a:rPr>
              <a:t>Đồ họa con rùa</a:t>
            </a:r>
            <a:endParaRPr kumimoji="0" lang="vi-VN" sz="3200" b="0" i="0" u="none" strike="noStrike" kern="1200" cap="none" spc="0" normalizeH="0" baseline="0" noProof="0" dirty="0">
              <a:ln>
                <a:noFill/>
              </a:ln>
              <a:solidFill>
                <a:schemeClr val="tx2">
                  <a:lumMod val="75000"/>
                </a:schemeClr>
              </a:solidFill>
              <a:effectLst/>
              <a:uLnTx/>
              <a:uFillTx/>
              <a:latin typeface="Arial" panose="020B0604020202020204" pitchFamily="34" charset="0"/>
            </a:endParaRPr>
          </a:p>
        </p:txBody>
      </p:sp>
      <p:sp>
        <p:nvSpPr>
          <p:cNvPr id="17" name="Rectangle 16"/>
          <p:cNvSpPr/>
          <p:nvPr/>
        </p:nvSpPr>
        <p:spPr>
          <a:xfrm>
            <a:off x="1676400" y="4563184"/>
            <a:ext cx="6781800" cy="6272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en-US" sz="3200">
                <a:solidFill>
                  <a:schemeClr val="tx2">
                    <a:lumMod val="75000"/>
                  </a:schemeClr>
                </a:solidFill>
                <a:latin typeface="Arial" panose="020B0604020202020204" pitchFamily="34" charset="0"/>
              </a:rPr>
              <a:t>E</a:t>
            </a:r>
            <a:r>
              <a:rPr kumimoji="0" lang="vi-VN" sz="3200" b="0" i="0" u="none" strike="noStrike" kern="1200" cap="none" spc="0" normalizeH="0" baseline="0" noProof="0" smtClean="0">
                <a:ln>
                  <a:noFill/>
                </a:ln>
                <a:solidFill>
                  <a:schemeClr val="tx2">
                    <a:lumMod val="75000"/>
                  </a:schemeClr>
                </a:solidFill>
                <a:effectLst/>
                <a:uLnTx/>
                <a:uFillTx/>
                <a:latin typeface="Arial" panose="020B0604020202020204" pitchFamily="34" charset="0"/>
                <a:ea typeface="+mn-ea"/>
                <a:cs typeface="+mn-cs"/>
              </a:rPr>
              <a:t>.</a:t>
            </a:r>
            <a:r>
              <a:rPr kumimoji="0" lang="en-US" sz="3200" b="0" i="0" u="none" strike="noStrike" kern="1200" cap="none" spc="0" normalizeH="0" noProof="0" smtClean="0">
                <a:ln>
                  <a:noFill/>
                </a:ln>
                <a:solidFill>
                  <a:schemeClr val="tx2">
                    <a:lumMod val="75000"/>
                  </a:schemeClr>
                </a:solidFill>
                <a:effectLst/>
                <a:uLnTx/>
                <a:uFillTx/>
                <a:latin typeface="Arial" panose="020B0604020202020204" pitchFamily="34" charset="0"/>
                <a:ea typeface="+mn-ea"/>
                <a:cs typeface="+mn-cs"/>
              </a:rPr>
              <a:t> </a:t>
            </a:r>
            <a:r>
              <a:rPr lang="en-US" sz="3200" smtClean="0">
                <a:solidFill>
                  <a:schemeClr val="tx2">
                    <a:lumMod val="75000"/>
                  </a:schemeClr>
                </a:solidFill>
                <a:latin typeface="Arial" panose="020B0604020202020204" pitchFamily="34" charset="0"/>
              </a:rPr>
              <a:t>Thiết kế và lập trình theo mô đun</a:t>
            </a:r>
            <a:endParaRPr kumimoji="0" lang="vi-VN" sz="3200" b="0" i="0" u="none" strike="noStrike" kern="1200" cap="none" spc="0" normalizeH="0" baseline="0" noProof="0" dirty="0">
              <a:ln>
                <a:noFill/>
              </a:ln>
              <a:solidFill>
                <a:schemeClr val="tx2">
                  <a:lumMod val="75000"/>
                </a:schemeClr>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sndAc>
          <p:stSnd>
            <p:snd r:embed="rId2" name="chimes.wav"/>
          </p:stSnd>
        </p:sndAc>
      </p:transition>
    </mc:Choice>
    <mc:Fallback xmlns="">
      <p:transition spd="med">
        <p:fade/>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9"/>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10"/>
                                        </p:tgtEl>
                                        <p:attrNameLst>
                                          <p:attrName>style.color</p:attrName>
                                        </p:attrNameLst>
                                      </p:cBhvr>
                                      <p:to>
                                        <a:schemeClr val="accent2"/>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11"/>
                                        </p:tgtEl>
                                        <p:attrNameLst>
                                          <p:attrName>style.color</p:attrName>
                                        </p:attrNameLst>
                                      </p:cBhvr>
                                      <p:to>
                                        <a:schemeClr val="accent2"/>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dir="cw">
                                      <p:cBhvr override="childStyle">
                                        <p:cTn id="18" dur="2000" fill="hold"/>
                                        <p:tgtEl>
                                          <p:spTgt spid="17"/>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0" y="0"/>
            <a:ext cx="3048000" cy="609600"/>
          </a:xfrm>
          <a:prstGeom prst="roundRect">
            <a:avLst/>
          </a:prstGeom>
          <a:noFill/>
          <a:ln w="666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accent6">
                    <a:lumMod val="50000"/>
                  </a:schemeClr>
                </a:solidFill>
              </a:rPr>
              <a:t>Hình thành kiến thức</a:t>
            </a:r>
            <a:endParaRPr lang="en-US" sz="2400" b="1">
              <a:solidFill>
                <a:schemeClr val="accent6">
                  <a:lumMod val="50000"/>
                </a:schemeClr>
              </a:solidFill>
            </a:endParaRPr>
          </a:p>
        </p:txBody>
      </p:sp>
      <p:pic>
        <p:nvPicPr>
          <p:cNvPr id="6" name="Picture 27" descr="95"/>
          <p:cNvPicPr>
            <a:picLocks noChangeAspect="1" noChangeArrowheads="1"/>
          </p:cNvPicPr>
          <p:nvPr/>
        </p:nvPicPr>
        <p:blipFill>
          <a:blip r:embed="rId2"/>
          <a:srcRect/>
          <a:stretch>
            <a:fillRect/>
          </a:stretch>
        </p:blipFill>
        <p:spPr bwMode="auto">
          <a:xfrm>
            <a:off x="-228600" y="4419600"/>
            <a:ext cx="9726613" cy="2592388"/>
          </a:xfrm>
          <a:prstGeom prst="rect">
            <a:avLst/>
          </a:prstGeom>
          <a:noFill/>
        </p:spPr>
      </p:pic>
      <p:pic>
        <p:nvPicPr>
          <p:cNvPr id="7" name="Picture 8" descr="nhomdoi"/>
          <p:cNvPicPr>
            <a:picLocks noChangeAspect="1" noChangeArrowheads="1"/>
          </p:cNvPicPr>
          <p:nvPr/>
        </p:nvPicPr>
        <p:blipFill>
          <a:blip r:embed="rId3"/>
          <a:srcRect/>
          <a:stretch>
            <a:fillRect/>
          </a:stretch>
        </p:blipFill>
        <p:spPr bwMode="auto">
          <a:xfrm>
            <a:off x="3276600" y="4572000"/>
            <a:ext cx="2743200" cy="2057400"/>
          </a:xfrm>
          <a:prstGeom prst="rect">
            <a:avLst/>
          </a:prstGeom>
          <a:noFill/>
          <a:ln w="9525">
            <a:noFill/>
            <a:miter lim="800000"/>
            <a:headEnd/>
            <a:tailEnd/>
          </a:ln>
        </p:spPr>
      </p:pic>
      <p:sp>
        <p:nvSpPr>
          <p:cNvPr id="8" name="TextBox 7"/>
          <p:cNvSpPr txBox="1"/>
          <p:nvPr/>
        </p:nvSpPr>
        <p:spPr>
          <a:xfrm>
            <a:off x="2209800" y="1905000"/>
            <a:ext cx="4648200" cy="1323439"/>
          </a:xfrm>
          <a:prstGeom prst="rect">
            <a:avLst/>
          </a:prstGeom>
          <a:noFill/>
        </p:spPr>
        <p:txBody>
          <a:bodyPr wrap="square" rtlCol="0">
            <a:spAutoFit/>
          </a:bodyPr>
          <a:lstStyle/>
          <a:p>
            <a:pPr algn="just"/>
            <a:r>
              <a:rPr lang="en-US" sz="4000" b="1" smtClean="0">
                <a:solidFill>
                  <a:srgbClr val="002060"/>
                </a:solidFill>
                <a:latin typeface="Times New Roman" panose="02020603050405020304" pitchFamily="18" charset="0"/>
                <a:cs typeface="Times New Roman" panose="02020603050405020304" pitchFamily="18" charset="0"/>
              </a:rPr>
              <a:t>Hoàn thành phiếu học tập số 1, 2, 3, 4</a:t>
            </a:r>
            <a:endParaRPr lang="en-US" sz="4000" b="1">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TotalTime>
  <Words>1258</Words>
  <Application>Microsoft Office PowerPoint</Application>
  <PresentationFormat>On-screen Show (4:3)</PresentationFormat>
  <Paragraphs>170</Paragraphs>
  <Slides>31</Slides>
  <Notes>0</Notes>
  <HiddenSlides>17</HiddenSlides>
  <MMClips>2</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hỏi số 1</vt:lpstr>
      <vt:lpstr>Câu hỏi số 2</vt:lpstr>
      <vt:lpstr>Câu hỏi số 3</vt:lpstr>
      <vt:lpstr>Câu hỏi số 4</vt:lpstr>
      <vt:lpstr>Câu hỏi số 5 </vt:lpstr>
      <vt:lpstr>Câu hỏi số 6</vt:lpstr>
      <vt:lpstr>Câu hỏi số 7</vt:lpstr>
      <vt:lpstr>Câu hỏi số 8</vt:lpstr>
      <vt:lpstr>Câu hỏi số 9</vt:lpstr>
      <vt:lpstr>Câu hỏi số 10</vt:lpstr>
      <vt:lpstr>Câu hỏi số 11</vt:lpstr>
      <vt:lpstr>Câu hỏi số 12</vt:lpstr>
      <vt:lpstr>PowerPoint Presentation</vt:lpstr>
      <vt:lpstr>PowerPoint Presentation</vt:lpstr>
      <vt:lpstr>PowerPoint Presentation</vt:lpstr>
    </vt:vector>
  </TitlesOfParts>
  <Company>QuyNhonComputer Co.,Ltd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DELL</cp:lastModifiedBy>
  <cp:revision>66</cp:revision>
  <dcterms:created xsi:type="dcterms:W3CDTF">2024-05-03T03:16:00Z</dcterms:created>
  <dcterms:modified xsi:type="dcterms:W3CDTF">2024-05-06T09:43:27Z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C56377787DC94A58919E7885EA276C0E_12</vt:lpwstr>
  </property>
  <property fmtid="{D5CDD505-2E9C-101B-9397-08002B2CF9AE}" pid="3" name="KSOProductBuildVer">
    <vt:lpwstr>1033-12.2.0.16731</vt:lpwstr>
  </property>
</Properties>
</file>