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703" r:id="rId2"/>
    <p:sldMasterId id="2147483716" r:id="rId3"/>
    <p:sldMasterId id="2147483728" r:id="rId4"/>
    <p:sldMasterId id="2147483740" r:id="rId5"/>
  </p:sldMasterIdLst>
  <p:notesMasterIdLst>
    <p:notesMasterId r:id="rId28"/>
  </p:notesMasterIdLst>
  <p:handoutMasterIdLst>
    <p:handoutMasterId r:id="rId29"/>
  </p:handoutMasterIdLst>
  <p:sldIdLst>
    <p:sldId id="694" r:id="rId6"/>
    <p:sldId id="679" r:id="rId7"/>
    <p:sldId id="256" r:id="rId8"/>
    <p:sldId id="680" r:id="rId9"/>
    <p:sldId id="681" r:id="rId10"/>
    <p:sldId id="643" r:id="rId11"/>
    <p:sldId id="696" r:id="rId12"/>
    <p:sldId id="695" r:id="rId13"/>
    <p:sldId id="683" r:id="rId14"/>
    <p:sldId id="684" r:id="rId15"/>
    <p:sldId id="701" r:id="rId16"/>
    <p:sldId id="687" r:id="rId17"/>
    <p:sldId id="688" r:id="rId18"/>
    <p:sldId id="697" r:id="rId19"/>
    <p:sldId id="689" r:id="rId20"/>
    <p:sldId id="691" r:id="rId21"/>
    <p:sldId id="690" r:id="rId22"/>
    <p:sldId id="692" r:id="rId23"/>
    <p:sldId id="702" r:id="rId24"/>
    <p:sldId id="698" r:id="rId25"/>
    <p:sldId id="699" r:id="rId26"/>
    <p:sldId id="700" r:id="rId27"/>
  </p:sldIdLst>
  <p:sldSz cx="24384000" cy="13716000"/>
  <p:notesSz cx="6858000" cy="9144000"/>
  <p:embeddedFontLst>
    <p:embeddedFont>
      <p:font typeface="Abril Fatface" panose="020B0604020202020204" charset="0"/>
      <p:regular r:id="rId30"/>
    </p:embeddedFont>
    <p:embeddedFont>
      <p:font typeface="Chu Van An" panose="02020503050405090304" charset="0"/>
      <p:regular r:id="rId31"/>
      <p:bold r:id="rId32"/>
      <p:italic r:id="rId33"/>
      <p:boldItalic r:id="rId34"/>
    </p:embeddedFont>
    <p:embeddedFont>
      <p:font typeface="Tahoma" panose="020B0604030504040204" pitchFamily="34" charset="0"/>
      <p:regular r:id="rId35"/>
      <p:bold r:id="rId36"/>
    </p:embeddedFont>
    <p:embeddedFont>
      <p:font typeface="Cambria Math" panose="02040503050406030204" pitchFamily="18" charset="0"/>
      <p:regular r:id="rId37"/>
    </p:embeddedFont>
    <p:embeddedFont>
      <p:font typeface="Palatino Linotype" panose="02040502050505030304" pitchFamily="18" charset="0"/>
      <p:regular r:id="rId38"/>
      <p:bold r:id="rId39"/>
      <p:italic r:id="rId40"/>
      <p:boldItalic r:id="rId41"/>
    </p:embeddedFont>
    <p:embeddedFont>
      <p:font typeface="Calibri Light" panose="020F0302020204030204" pitchFamily="34" charset="0"/>
      <p:regular r:id="rId42"/>
      <p: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2"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varScale="1">
        <p:scale>
          <a:sx n="33" d="100"/>
          <a:sy n="33" d="100"/>
        </p:scale>
        <p:origin x="612" y="84"/>
      </p:cViewPr>
      <p:guideLst>
        <p:guide orient="horz" pos="4272"/>
        <p:guide pos="7680"/>
      </p:guideLst>
    </p:cSldViewPr>
  </p:slideViewPr>
  <p:notesTextViewPr>
    <p:cViewPr>
      <p:scale>
        <a:sx n="1" d="1"/>
        <a:sy n="1" d="1"/>
      </p:scale>
      <p:origin x="0" y="0"/>
    </p:cViewPr>
  </p:notesTextViewPr>
  <p:notesViewPr>
    <p:cSldViewPr snapToGrid="0">
      <p:cViewPr varScale="1">
        <p:scale>
          <a:sx n="65" d="100"/>
          <a:sy n="65" d="100"/>
        </p:scale>
        <p:origin x="265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A05D97-9EF5-4382-9B2B-ABD5B082ECEC}" type="datetimeFigureOut">
              <a:rPr lang="en-US" smtClean="0"/>
              <a:t>4/3/2024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F082-610D-488C-84AA-0D10B1B97DFF}" type="slidenum">
              <a:rPr lang="en-US" smtClean="0"/>
              <a:t>‹#›</a:t>
            </a:fld>
            <a:endParaRPr lang="en-US"/>
          </a:p>
        </p:txBody>
      </p:sp>
    </p:spTree>
    <p:extLst>
      <p:ext uri="{BB962C8B-B14F-4D97-AF65-F5344CB8AC3E}">
        <p14:creationId xmlns:p14="http://schemas.microsoft.com/office/powerpoint/2010/main" val="2515530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2" name="Header Placeholder 1"/>
          <p:cNvSpPr>
            <a:spLocks noGrp="1"/>
          </p:cNvSpPr>
          <p:nvPr>
            <p:ph type="hd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4319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4604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4167009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159502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273723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99052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114215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193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24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84239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147139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91545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82341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313415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419352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91949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118823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a:p>
        </p:txBody>
      </p:sp>
    </p:spTree>
    <p:extLst>
      <p:ext uri="{BB962C8B-B14F-4D97-AF65-F5344CB8AC3E}">
        <p14:creationId xmlns:p14="http://schemas.microsoft.com/office/powerpoint/2010/main" val="58481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36" name="Google Shape;136;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7" name="Google Shape;137;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26"/>
          <p:cNvSpPr txBox="1">
            <a:spLocks noGrp="1"/>
          </p:cNvSpPr>
          <p:nvPr>
            <p:ph type="dt" idx="10"/>
          </p:nvPr>
        </p:nvSpPr>
        <p:spPr>
          <a:xfrm>
            <a:off x="1219201" y="12712706"/>
            <a:ext cx="5689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6" name="Google Shape;146;p26"/>
          <p:cNvSpPr txBox="1">
            <a:spLocks noGrp="1"/>
          </p:cNvSpPr>
          <p:nvPr>
            <p:ph type="ftr" idx="11"/>
          </p:nvPr>
        </p:nvSpPr>
        <p:spPr>
          <a:xfrm>
            <a:off x="8331206" y="12712706"/>
            <a:ext cx="7721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17475205" y="12712706"/>
            <a:ext cx="568960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7"/>
          <p:cNvSpPr txBox="1">
            <a:spLocks noGrp="1"/>
          </p:cNvSpPr>
          <p:nvPr>
            <p:ph type="dt" idx="10"/>
          </p:nvPr>
        </p:nvSpPr>
        <p:spPr>
          <a:xfrm>
            <a:off x="1219203" y="12712702"/>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ftr" idx="11"/>
          </p:nvPr>
        </p:nvSpPr>
        <p:spPr>
          <a:xfrm>
            <a:off x="8331200" y="12712702"/>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sldNum" idx="12"/>
          </p:nvPr>
        </p:nvSpPr>
        <p:spPr>
          <a:xfrm>
            <a:off x="17475201" y="12712702"/>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sp>
        <p:nvSpPr>
          <p:cNvPr id="153" name="Google Shape;153;p28"/>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17475200" y="12712701"/>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6"/>
        <p:cNvGrpSpPr/>
        <p:nvPr/>
      </p:nvGrpSpPr>
      <p:grpSpPr>
        <a:xfrm>
          <a:off x="0" y="0"/>
          <a:ext cx="0" cy="0"/>
          <a:chOff x="0" y="0"/>
          <a:chExt cx="0" cy="0"/>
        </a:xfrm>
      </p:grpSpPr>
      <p:sp>
        <p:nvSpPr>
          <p:cNvPr id="157" name="Google Shape;157;p29"/>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sldNum" idx="12"/>
          </p:nvPr>
        </p:nvSpPr>
        <p:spPr>
          <a:xfrm>
            <a:off x="16662400" y="12712701"/>
            <a:ext cx="7391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r>
              <a:rPr lang="en-US" smtClean="0"/>
              <a:t>Desig by Duong Hung word xinh</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1958C6-C6F8-4373-91A1-AEC931045CD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FCDF2-4908-436E-8095-A6936E3BDD02}" type="slidenum">
              <a:rPr lang="en-US" smtClean="0"/>
              <a:t>‹#›</a:t>
            </a:fld>
            <a:endParaRPr lang="en-US"/>
          </a:p>
        </p:txBody>
      </p:sp>
    </p:spTree>
    <p:extLst>
      <p:ext uri="{BB962C8B-B14F-4D97-AF65-F5344CB8AC3E}">
        <p14:creationId xmlns:p14="http://schemas.microsoft.com/office/powerpoint/2010/main" val="2309560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958C6-C6F8-4373-91A1-AEC931045CDE}"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FCDF2-4908-436E-8095-A6936E3BDD02}" type="slidenum">
              <a:rPr lang="en-US" smtClean="0"/>
              <a:t>‹#›</a:t>
            </a:fld>
            <a:endParaRPr lang="en-US"/>
          </a:p>
        </p:txBody>
      </p:sp>
    </p:spTree>
    <p:extLst>
      <p:ext uri="{BB962C8B-B14F-4D97-AF65-F5344CB8AC3E}">
        <p14:creationId xmlns:p14="http://schemas.microsoft.com/office/powerpoint/2010/main" val="44421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smtClean="0"/>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540534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1958C6-C6F8-4373-91A1-AEC931045CDE}"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FCDF2-4908-436E-8095-A6936E3BDD02}" type="slidenum">
              <a:rPr lang="en-US" smtClean="0"/>
              <a:t>‹#›</a:t>
            </a:fld>
            <a:endParaRPr lang="en-US"/>
          </a:p>
        </p:txBody>
      </p:sp>
    </p:spTree>
    <p:extLst>
      <p:ext uri="{BB962C8B-B14F-4D97-AF65-F5344CB8AC3E}">
        <p14:creationId xmlns:p14="http://schemas.microsoft.com/office/powerpoint/2010/main" val="187213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6" name="Google Shape;86;p1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79578" y="3362326"/>
            <a:ext cx="1031557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4" name="Content Placeholder 3"/>
          <p:cNvSpPr>
            <a:spLocks noGrp="1"/>
          </p:cNvSpPr>
          <p:nvPr>
            <p:ph sz="half" idx="2"/>
          </p:nvPr>
        </p:nvSpPr>
        <p:spPr>
          <a:xfrm>
            <a:off x="1679578" y="5010150"/>
            <a:ext cx="10315575"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413158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251633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84858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5" cy="3200400"/>
          </a:xfrm>
        </p:spPr>
        <p:txBody>
          <a:bodyPr anchor="b"/>
          <a:lstStyle>
            <a:lvl1pPr>
              <a:defRPr sz="6400"/>
            </a:lvl1pPr>
          </a:lstStyle>
          <a:p>
            <a:r>
              <a:rPr lang="en-US" smtClean="0"/>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79577"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12163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5" cy="3200400"/>
          </a:xfrm>
        </p:spPr>
        <p:txBody>
          <a:bodyPr anchor="b"/>
          <a:lstStyle>
            <a:lvl1pPr>
              <a:defRPr sz="6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4" name="Text Placeholder 3"/>
          <p:cNvSpPr>
            <a:spLocks noGrp="1"/>
          </p:cNvSpPr>
          <p:nvPr>
            <p:ph type="body" sz="half" idx="2"/>
          </p:nvPr>
        </p:nvSpPr>
        <p:spPr>
          <a:xfrm>
            <a:off x="1679577"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207805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03283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46534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19" y="6560608"/>
            <a:ext cx="12773145" cy="1537643"/>
          </a:xfrm>
          <a:prstGeom prst="rect">
            <a:avLst/>
          </a:prstGeom>
        </p:spPr>
      </p:pic>
    </p:spTree>
    <p:extLst>
      <p:ext uri="{BB962C8B-B14F-4D97-AF65-F5344CB8AC3E}">
        <p14:creationId xmlns:p14="http://schemas.microsoft.com/office/powerpoint/2010/main" val="399765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06EFB-6334-4C0E-B05D-C8215C08845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169302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06EFB-6334-4C0E-B05D-C8215C08845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3872739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7"/>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4000"/>
              <a:buFont typeface="Arial"/>
              <a:buNone/>
              <a:defRPr sz="4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91" name="Google Shape;91;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806EFB-6334-4C0E-B05D-C8215C08845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320464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3651250"/>
            <a:ext cx="10439400" cy="87026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651250"/>
            <a:ext cx="10439400" cy="87026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06EFB-6334-4C0E-B05D-C8215C08845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112961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06EFB-6334-4C0E-B05D-C8215C088459}"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361164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06EFB-6334-4C0E-B05D-C8215C088459}"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13142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06EFB-6334-4C0E-B05D-C8215C088459}"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92505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06EFB-6334-4C0E-B05D-C8215C08845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471960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06EFB-6334-4C0E-B05D-C8215C088459}"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301594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06EFB-6334-4C0E-B05D-C8215C08845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2088873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30250"/>
            <a:ext cx="15621000" cy="11623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06EFB-6334-4C0E-B05D-C8215C088459}"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46DF-A37E-4174-A86B-184288CFE167}" type="slidenum">
              <a:rPr lang="en-US" smtClean="0"/>
              <a:t>‹#›</a:t>
            </a:fld>
            <a:endParaRPr lang="en-US"/>
          </a:p>
        </p:txBody>
      </p:sp>
    </p:spTree>
    <p:extLst>
      <p:ext uri="{BB962C8B-B14F-4D97-AF65-F5344CB8AC3E}">
        <p14:creationId xmlns:p14="http://schemas.microsoft.com/office/powerpoint/2010/main" val="2680309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01457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61832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424188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3651250"/>
            <a:ext cx="10439400" cy="87026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651250"/>
            <a:ext cx="10439400" cy="87026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188535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D4316-B538-4879-9518-3EC2D8A08AF1}"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18371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D4316-B538-4879-9518-3EC2D8A08AF1}"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9768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D4316-B538-4879-9518-3EC2D8A08AF1}"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161018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189252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98010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46733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30250"/>
            <a:ext cx="15621000" cy="11623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423840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1679578" y="3362326"/>
            <a:ext cx="10315575"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body" idx="2"/>
          </p:nvPr>
        </p:nvSpPr>
        <p:spPr>
          <a:xfrm>
            <a:off x="1679578" y="5010150"/>
            <a:ext cx="10315575"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50663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1898050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smtClean="0"/>
              <a:t>Click to edit Master title style</a:t>
            </a:r>
            <a:endParaRPr lang="en-US"/>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103221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44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123195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D4316-B538-4879-9518-3EC2D8A08AF1}"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2893806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D4316-B538-4879-9518-3EC2D8A08AF1}"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05227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D4316-B538-4879-9518-3EC2D8A08AF1}"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30939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543909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485D4316-B538-4879-9518-3EC2D8A08AF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282679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54882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D4316-B538-4879-9518-3EC2D8A08AF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8D8D-FE14-412F-B01C-3E8CE75A2AD8}" type="slidenum">
              <a:rPr lang="en-US" smtClean="0"/>
              <a:t>‹#›</a:t>
            </a:fld>
            <a:endParaRPr lang="en-US"/>
          </a:p>
        </p:txBody>
      </p:sp>
    </p:spTree>
    <p:extLst>
      <p:ext uri="{BB962C8B-B14F-4D97-AF65-F5344CB8AC3E}">
        <p14:creationId xmlns:p14="http://schemas.microsoft.com/office/powerpoint/2010/main" val="88642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679577" y="914400"/>
            <a:ext cx="7864475"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2"/>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1679577" y="4114800"/>
            <a:ext cx="7864475"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4" name="Google Shape;124;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679577" y="914400"/>
            <a:ext cx="7864475"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a:spLocks noGrp="1"/>
          </p:cNvSpPr>
          <p:nvPr>
            <p:ph type="pic" idx="2"/>
          </p:nvPr>
        </p:nvSpPr>
        <p:spPr>
          <a:xfrm>
            <a:off x="10366376" y="1974851"/>
            <a:ext cx="12344400" cy="9747250"/>
          </a:xfrm>
          <a:prstGeom prst="rect">
            <a:avLst/>
          </a:prstGeom>
          <a:noFill/>
          <a:ln>
            <a:noFill/>
          </a:ln>
        </p:spPr>
      </p:sp>
      <p:sp>
        <p:nvSpPr>
          <p:cNvPr id="129" name="Google Shape;129;p23"/>
          <p:cNvSpPr txBox="1">
            <a:spLocks noGrp="1"/>
          </p:cNvSpPr>
          <p:nvPr>
            <p:ph type="body" idx="1"/>
          </p:nvPr>
        </p:nvSpPr>
        <p:spPr>
          <a:xfrm>
            <a:off x="1679577" y="4114800"/>
            <a:ext cx="7864475"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17">
            <a:alphaModFix/>
          </a:blip>
          <a:srcRect/>
          <a:stretch/>
        </p:blipFill>
        <p:spPr>
          <a:xfrm>
            <a:off x="144204" y="1065704"/>
            <a:ext cx="24239797" cy="126502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4/3/2024</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78087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hf sldNum="0"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D7806EFB-6334-4C0E-B05D-C8215C088459}" type="datetimeFigureOut">
              <a:rPr lang="en-US" smtClean="0"/>
              <a:t>4/3/2024</a:t>
            </a:fld>
            <a:endParaRPr lang="en-US"/>
          </a:p>
        </p:txBody>
      </p:sp>
      <p:sp>
        <p:nvSpPr>
          <p:cNvPr id="5" name="Footer Placeholder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B31946DF-A37E-4174-A86B-184288CFE167}" type="slidenum">
              <a:rPr lang="en-US" smtClean="0"/>
              <a:t>‹#›</a:t>
            </a:fld>
            <a:endParaRPr lang="en-US"/>
          </a:p>
        </p:txBody>
      </p:sp>
    </p:spTree>
    <p:extLst>
      <p:ext uri="{BB962C8B-B14F-4D97-AF65-F5344CB8AC3E}">
        <p14:creationId xmlns:p14="http://schemas.microsoft.com/office/powerpoint/2010/main" val="40289791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485D4316-B538-4879-9518-3EC2D8A08AF1}" type="datetimeFigureOut">
              <a:rPr lang="en-US" smtClean="0"/>
              <a:t>4/3/2024</a:t>
            </a:fld>
            <a:endParaRPr lang="en-US"/>
          </a:p>
        </p:txBody>
      </p:sp>
      <p:sp>
        <p:nvSpPr>
          <p:cNvPr id="5" name="Footer Placeholder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65868D8D-FE14-412F-B01C-3E8CE75A2AD8}" type="slidenum">
              <a:rPr lang="en-US" smtClean="0"/>
              <a:t>‹#›</a:t>
            </a:fld>
            <a:endParaRPr lang="en-US"/>
          </a:p>
        </p:txBody>
      </p:sp>
    </p:spTree>
    <p:extLst>
      <p:ext uri="{BB962C8B-B14F-4D97-AF65-F5344CB8AC3E}">
        <p14:creationId xmlns:p14="http://schemas.microsoft.com/office/powerpoint/2010/main" val="20836458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11958C6-C6F8-4373-91A1-AEC931045CDE}" type="datetimeFigureOut">
              <a:rPr lang="en-US" smtClean="0"/>
              <a:t>4/3/2024</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2AFCDF2-4908-436E-8095-A6936E3BDD02}" type="slidenum">
              <a:rPr lang="en-US" smtClean="0"/>
              <a:t>‹#›</a:t>
            </a:fld>
            <a:endParaRPr lang="en-US"/>
          </a:p>
        </p:txBody>
      </p:sp>
    </p:spTree>
    <p:extLst>
      <p:ext uri="{BB962C8B-B14F-4D97-AF65-F5344CB8AC3E}">
        <p14:creationId xmlns:p14="http://schemas.microsoft.com/office/powerpoint/2010/main" val="8773396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hf sldNum="0"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9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7.xml"/><Relationship Id="rId7" Type="http://schemas.openxmlformats.org/officeDocument/2006/relationships/image" Target="../media/image18.wmf"/><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330.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9.xml"/><Relationship Id="rId7"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6025-9FED-5D52-5479-C7940C6581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C571EF-AE57-4F76-3AD5-AF6BC5A145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B25C387-5225-7ABA-69D7-81D12EE974CA}"/>
              </a:ext>
            </a:extLst>
          </p:cNvPr>
          <p:cNvPicPr>
            <a:picLocks noChangeAspect="1"/>
          </p:cNvPicPr>
          <p:nvPr/>
        </p:nvPicPr>
        <p:blipFill>
          <a:blip r:embed="rId2"/>
          <a:stretch>
            <a:fillRect/>
          </a:stretch>
        </p:blipFill>
        <p:spPr>
          <a:xfrm>
            <a:off x="21771" y="-1056607"/>
            <a:ext cx="24364950" cy="14772607"/>
          </a:xfrm>
          <a:prstGeom prst="rect">
            <a:avLst/>
          </a:prstGeom>
        </p:spPr>
      </p:pic>
      <p:sp>
        <p:nvSpPr>
          <p:cNvPr id="4" name="Hình chữ nhật 3">
            <a:extLst>
              <a:ext uri="{FF2B5EF4-FFF2-40B4-BE49-F238E27FC236}">
                <a16:creationId xmlns:a16="http://schemas.microsoft.com/office/drawing/2014/main" id="{1E669B17-BE2E-2F2F-2301-59CD8BFC63EF}"/>
              </a:ext>
            </a:extLst>
          </p:cNvPr>
          <p:cNvSpPr/>
          <p:nvPr/>
        </p:nvSpPr>
        <p:spPr>
          <a:xfrm>
            <a:off x="1435345" y="121067"/>
            <a:ext cx="19911541" cy="4247317"/>
          </a:xfrm>
          <a:prstGeom prst="rect">
            <a:avLst/>
          </a:prstGeom>
          <a:noFill/>
        </p:spPr>
        <p:txBody>
          <a:bodyPr wrap="none" lIns="182880" tIns="91440" rIns="182880" bIns="91440">
            <a:spAutoFit/>
            <a:scene3d>
              <a:camera prst="orthographicFront"/>
              <a:lightRig rig="soft" dir="t">
                <a:rot lat="0" lon="0" rev="15600000"/>
              </a:lightRig>
            </a:scene3d>
            <a:sp3d extrusionH="57150" prstMaterial="softEdge">
              <a:bevelT w="25400" h="38100"/>
            </a:sp3d>
          </a:bodyPr>
          <a:lstStyle/>
          <a:p>
            <a:pPr algn="ctr" defTabSz="1828800">
              <a:spcBef>
                <a:spcPts val="2400"/>
              </a:spcBef>
              <a:spcAft>
                <a:spcPts val="2400"/>
              </a:spcAft>
            </a:pPr>
            <a:r>
              <a:rPr lang="en-US" sz="11200" b="1" dirty="0">
                <a:ln/>
                <a:solidFill>
                  <a:srgbClr val="FF0000"/>
                </a:solidFill>
                <a:latin typeface="Tahoma" panose="020B0604030504040204" pitchFamily="34" charset="0"/>
                <a:ea typeface="Tahoma" panose="020B0604030504040204" pitchFamily="34" charset="0"/>
                <a:cs typeface="Tahoma" panose="020B0604030504040204" pitchFamily="34" charset="0"/>
              </a:rPr>
              <a:t>CHÀO MỪNG QUÝ THẦY CÔ</a:t>
            </a:r>
          </a:p>
          <a:p>
            <a:pPr algn="ctr" defTabSz="1828800">
              <a:spcBef>
                <a:spcPts val="2400"/>
              </a:spcBef>
              <a:spcAft>
                <a:spcPts val="2400"/>
              </a:spcAft>
            </a:pPr>
            <a:r>
              <a:rPr lang="en-US" sz="11200" b="1" dirty="0">
                <a:ln/>
                <a:solidFill>
                  <a:srgbClr val="FF0000"/>
                </a:solidFill>
                <a:latin typeface="Tahoma" panose="020B0604030504040204" pitchFamily="34" charset="0"/>
                <a:ea typeface="Tahoma" panose="020B0604030504040204" pitchFamily="34" charset="0"/>
                <a:cs typeface="Tahoma" panose="020B0604030504040204" pitchFamily="34" charset="0"/>
              </a:rPr>
              <a:t>VỀ DỰ GIỜ THĂM LỚP</a:t>
            </a:r>
            <a:endParaRPr lang="vi-VN" sz="112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43DE9599-0D32-5F9B-C363-606242D02D77}"/>
              </a:ext>
            </a:extLst>
          </p:cNvPr>
          <p:cNvSpPr/>
          <p:nvPr/>
        </p:nvSpPr>
        <p:spPr>
          <a:xfrm>
            <a:off x="4679669" y="12792670"/>
            <a:ext cx="19061629" cy="923330"/>
          </a:xfrm>
          <a:prstGeom prst="rect">
            <a:avLst/>
          </a:prstGeom>
          <a:noFill/>
        </p:spPr>
        <p:txBody>
          <a:bodyPr wrap="none" lIns="91440" tIns="45720" rIns="91440" bIns="45720">
            <a:spAutoFit/>
          </a:bodyPr>
          <a:lstStyle/>
          <a:p>
            <a:pPr algn="ctr"/>
            <a:r>
              <a:rPr lang="en-US" sz="5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Giáo</a:t>
            </a:r>
            <a:r>
              <a:rPr lang="en-US" sz="5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viên</a:t>
            </a:r>
            <a:r>
              <a:rPr lang="en-US" sz="5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Trương</a:t>
            </a:r>
            <a:r>
              <a:rPr lang="en-US" sz="5400" b="1" dirty="0"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Thị</a:t>
            </a:r>
            <a:r>
              <a:rPr lang="en-US" sz="5400" b="1" dirty="0"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Hồng</a:t>
            </a:r>
            <a:r>
              <a:rPr lang="en-US" sz="5400" b="1" dirty="0"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 – </a:t>
            </a:r>
            <a:r>
              <a:rPr lang="en-US" sz="5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Trường</a:t>
            </a:r>
            <a:r>
              <a:rPr lang="en-US" sz="5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THPT</a:t>
            </a:r>
            <a:r>
              <a:rPr lang="en-US" sz="5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Số</a:t>
            </a:r>
            <a:r>
              <a:rPr lang="en-US" sz="5400" b="1" dirty="0"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 2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Phù</a:t>
            </a:r>
            <a:r>
              <a:rPr lang="en-US" sz="5400" b="1" dirty="0"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smtClean="0">
                <a:ln w="13462">
                  <a:solidFill>
                    <a:srgbClr val="FF0000"/>
                  </a:solidFill>
                  <a:prstDash val="solid"/>
                </a:ln>
                <a:solidFill>
                  <a:schemeClr val="tx1">
                    <a:lumMod val="85000"/>
                    <a:lumOff val="15000"/>
                  </a:schemeClr>
                </a:solidFill>
                <a:effectLst>
                  <a:outerShdw dist="38100" dir="2700000" algn="bl" rotWithShape="0">
                    <a:schemeClr val="accent5"/>
                  </a:outerShdw>
                </a:effectLst>
              </a:rPr>
              <a:t>Mỹ</a:t>
            </a:r>
            <a:endParaRPr lang="en-US" sz="5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47710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1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1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100"/>
                                        <p:tgtEl>
                                          <p:spTgt spid="4">
                                            <p:txEl>
                                              <p:pRg st="0" end="0"/>
                                            </p:txEl>
                                          </p:spTgt>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31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31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31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7479632" cy="1313030"/>
                <a:chOff x="2648002" y="1960965"/>
                <a:chExt cx="5410619"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5410619"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2">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1.2.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luyện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tập</a:t>
            </a:r>
            <a:endParaRPr lang="en-US" sz="4400" dirty="0">
              <a:latin typeface="Times New Roman" panose="02020603050405020304" pitchFamily="18" charset="0"/>
              <a:ea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31758875"/>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1040"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794250" y="2371725"/>
                        <a:ext cx="114300" cy="177800"/>
                      </a:xfrm>
                      <a:prstGeom prst="rect">
                        <a:avLst/>
                      </a:prstGeom>
                    </p:spPr>
                  </p:pic>
                </p:oleObj>
              </mc:Fallback>
            </mc:AlternateContent>
          </a:graphicData>
        </a:graphic>
      </p:graphicFrame>
      <p:pic>
        <p:nvPicPr>
          <p:cNvPr id="17" name="Picture 16"/>
          <p:cNvPicPr>
            <a:picLocks noChangeAspect="1"/>
          </p:cNvPicPr>
          <p:nvPr/>
        </p:nvPicPr>
        <p:blipFill>
          <a:blip r:embed="rId6"/>
          <a:stretch>
            <a:fillRect/>
          </a:stretch>
        </p:blipFill>
        <p:spPr>
          <a:xfrm>
            <a:off x="430698" y="4166987"/>
            <a:ext cx="23481635" cy="4945391"/>
          </a:xfrm>
          <a:prstGeom prst="rect">
            <a:avLst/>
          </a:prstGeom>
        </p:spPr>
      </p:pic>
    </p:spTree>
    <p:extLst>
      <p:ext uri="{BB962C8B-B14F-4D97-AF65-F5344CB8AC3E}">
        <p14:creationId xmlns:p14="http://schemas.microsoft.com/office/powerpoint/2010/main" val="8168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7479632" cy="1313030"/>
                <a:chOff x="2648002" y="1960965"/>
                <a:chExt cx="5410619"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5410619"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2">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1.2.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luyện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tập</a:t>
            </a:r>
            <a:endParaRPr lang="en-US" sz="4400" dirty="0">
              <a:latin typeface="Times New Roman" panose="02020603050405020304" pitchFamily="18" charset="0"/>
              <a:ea typeface="Times New Roman" panose="02020603050405020304" pitchFamily="18" charset="0"/>
            </a:endParaRPr>
          </a:p>
        </p:txBody>
      </p:sp>
      <p:graphicFrame>
        <p:nvGraphicFramePr>
          <p:cNvPr id="16" name="Object 15"/>
          <p:cNvGraphicFramePr>
            <a:graphicFrameLocks noChangeAspect="1"/>
          </p:cNvGraphicFramePr>
          <p:nvPr>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4105" name="Equation" r:id="rId4" imgW="114120" imgH="177480" progId="Equation.DSMT4">
                  <p:embed/>
                </p:oleObj>
              </mc:Choice>
              <mc:Fallback>
                <p:oleObj name="Equation" r:id="rId4" imgW="114120" imgH="177480" progId="Equation.DSMT4">
                  <p:embed/>
                  <p:pic>
                    <p:nvPicPr>
                      <p:cNvPr id="16" name="Object 15"/>
                      <p:cNvPicPr/>
                      <p:nvPr/>
                    </p:nvPicPr>
                    <p:blipFill>
                      <a:blip r:embed="rId5"/>
                      <a:stretch>
                        <a:fillRect/>
                      </a:stretch>
                    </p:blipFill>
                    <p:spPr>
                      <a:xfrm>
                        <a:off x="4794250" y="2371725"/>
                        <a:ext cx="114300" cy="177800"/>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7704751" y="3813391"/>
            <a:ext cx="5663262" cy="1329219"/>
          </a:xfrm>
          <a:prstGeom prst="rect">
            <a:avLst/>
          </a:prstGeom>
        </p:spPr>
      </p:pic>
      <p:pic>
        <p:nvPicPr>
          <p:cNvPr id="3" name="Picture 2"/>
          <p:cNvPicPr>
            <a:picLocks noChangeAspect="1"/>
          </p:cNvPicPr>
          <p:nvPr/>
        </p:nvPicPr>
        <p:blipFill>
          <a:blip r:embed="rId7"/>
          <a:stretch>
            <a:fillRect/>
          </a:stretch>
        </p:blipFill>
        <p:spPr>
          <a:xfrm>
            <a:off x="1086152" y="4478001"/>
            <a:ext cx="8271208" cy="7945249"/>
          </a:xfrm>
          <a:prstGeom prst="rect">
            <a:avLst/>
          </a:prstGeom>
        </p:spPr>
      </p:pic>
      <p:pic>
        <p:nvPicPr>
          <p:cNvPr id="4" name="Picture 3"/>
          <p:cNvPicPr>
            <a:picLocks noChangeAspect="1"/>
          </p:cNvPicPr>
          <p:nvPr/>
        </p:nvPicPr>
        <p:blipFill>
          <a:blip r:embed="rId8"/>
          <a:stretch>
            <a:fillRect/>
          </a:stretch>
        </p:blipFill>
        <p:spPr>
          <a:xfrm>
            <a:off x="9858864" y="6528292"/>
            <a:ext cx="14053470" cy="5263226"/>
          </a:xfrm>
          <a:prstGeom prst="rect">
            <a:avLst/>
          </a:prstGeom>
        </p:spPr>
      </p:pic>
    </p:spTree>
    <p:extLst>
      <p:ext uri="{BB962C8B-B14F-4D97-AF65-F5344CB8AC3E}">
        <p14:creationId xmlns:p14="http://schemas.microsoft.com/office/powerpoint/2010/main" val="16105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1200340" y="3685783"/>
            <a:ext cx="22102107" cy="9060178"/>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indent="360045" algn="just">
              <a:lnSpc>
                <a:spcPct val="107000"/>
              </a:lnSpc>
            </a:pPr>
            <a:r>
              <a:rPr lang="en-US" sz="4400" b="1" dirty="0" err="1">
                <a:latin typeface="Tahoma" panose="020B0604030504040204" pitchFamily="34" charset="0"/>
                <a:ea typeface="Times New Roman" panose="02020603050405020304" pitchFamily="18" charset="0"/>
              </a:rPr>
              <a:t>Nhiệm</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vụ</a:t>
            </a:r>
            <a:r>
              <a:rPr lang="en-US" sz="4400" b="1" dirty="0">
                <a:latin typeface="Tahoma" panose="020B0604030504040204" pitchFamily="34" charset="0"/>
                <a:ea typeface="Times New Roman" panose="02020603050405020304" pitchFamily="18" charset="0"/>
              </a:rPr>
              <a:t> 1:</a:t>
            </a:r>
            <a:endParaRPr lang="en-US" sz="4400" b="1" dirty="0">
              <a:latin typeface="Times New Roman" panose="02020603050405020304" pitchFamily="18" charset="0"/>
              <a:ea typeface="Times New Roman" panose="02020603050405020304" pitchFamily="18" charset="0"/>
            </a:endParaRPr>
          </a:p>
          <a:p>
            <a:pPr>
              <a:lnSpc>
                <a:spcPct val="106000"/>
              </a:lnSpc>
              <a:spcBef>
                <a:spcPts val="200"/>
              </a:spcBef>
              <a:spcAft>
                <a:spcPts val="200"/>
              </a:spcAft>
            </a:pPr>
            <a:r>
              <a:rPr lang="nl-NL" sz="4400" b="1" dirty="0">
                <a:latin typeface="Tahoma" panose="020B0604030504040204" pitchFamily="34" charset="0"/>
                <a:ea typeface="Times New Roman" panose="02020603050405020304" pitchFamily="18" charset="0"/>
              </a:rPr>
              <a:t>CH1: Khi để một cái thước kẻ song song với mặt bàn, so sánh khoảng cách từ điểm </a:t>
            </a:r>
            <a:r>
              <a:rPr lang="nl-NL" sz="4400" b="1" dirty="0" smtClean="0">
                <a:latin typeface="Tahoma" panose="020B0604030504040204" pitchFamily="34" charset="0"/>
                <a:ea typeface="Times New Roman" panose="02020603050405020304" pitchFamily="18" charset="0"/>
              </a:rPr>
              <a:t>đầu </a:t>
            </a:r>
            <a:r>
              <a:rPr lang="nl-NL" sz="4400" b="1" dirty="0">
                <a:latin typeface="Tahoma" panose="020B0604030504040204" pitchFamily="34" charset="0"/>
                <a:ea typeface="Times New Roman" panose="02020603050405020304" pitchFamily="18" charset="0"/>
              </a:rPr>
              <a:t>và điểm cuối của thước kẻ xuống mặt bàn? Từ đó đặt vấn đề cách tìm khoảng cách giữa cái thước và mặt bàn? </a:t>
            </a:r>
          </a:p>
          <a:p>
            <a:pPr>
              <a:lnSpc>
                <a:spcPct val="106000"/>
              </a:lnSpc>
              <a:spcBef>
                <a:spcPts val="200"/>
              </a:spcBef>
              <a:spcAft>
                <a:spcPts val="200"/>
              </a:spcAft>
            </a:pPr>
            <a:endParaRPr lang="en-US" sz="4400" b="1" dirty="0">
              <a:latin typeface="Times New Roman" panose="02020603050405020304" pitchFamily="18" charset="0"/>
              <a:ea typeface="Times New Roman" panose="02020603050405020304" pitchFamily="18" charset="0"/>
            </a:endParaRPr>
          </a:p>
          <a:p>
            <a:pPr>
              <a:lnSpc>
                <a:spcPct val="106000"/>
              </a:lnSpc>
              <a:spcBef>
                <a:spcPts val="200"/>
              </a:spcBef>
              <a:spcAft>
                <a:spcPts val="200"/>
              </a:spcAft>
            </a:pPr>
            <a:r>
              <a:rPr lang="nl-NL" sz="4400" b="1" dirty="0">
                <a:latin typeface="Tahoma" panose="020B0604030504040204" pitchFamily="34" charset="0"/>
                <a:ea typeface="Times New Roman" panose="02020603050405020304" pitchFamily="18" charset="0"/>
              </a:rPr>
              <a:t>CH2: </a:t>
            </a:r>
            <a:r>
              <a:rPr lang="nl-NL" sz="4400" b="1" dirty="0" smtClean="0">
                <a:latin typeface="Tahoma" panose="020B0604030504040204" pitchFamily="34" charset="0"/>
                <a:ea typeface="Times New Roman" panose="02020603050405020304" pitchFamily="18" charset="0"/>
              </a:rPr>
              <a:t>So </a:t>
            </a:r>
            <a:r>
              <a:rPr lang="nl-NL" sz="4400" b="1" dirty="0">
                <a:latin typeface="Tahoma" panose="020B0604030504040204" pitchFamily="34" charset="0"/>
                <a:ea typeface="Times New Roman" panose="02020603050405020304" pitchFamily="18" charset="0"/>
              </a:rPr>
              <a:t>sánh khoảng cách từ các điểm khác nhau trên mặt bàn xuống mặt sàn (giả thiết mặt bàn song song mặt sàn)? So sánh khoảng cách từ các điểm khác nhau trên mặt trần xuống mặt sàn lớp học (giả thiết mặt trần và mặt sàn song song với </a:t>
            </a:r>
            <a:r>
              <a:rPr lang="nl-NL" sz="4400" b="1" dirty="0" smtClean="0">
                <a:latin typeface="Tahoma" panose="020B0604030504040204" pitchFamily="34" charset="0"/>
                <a:ea typeface="Times New Roman" panose="02020603050405020304" pitchFamily="18" charset="0"/>
              </a:rPr>
              <a:t>nhau</a:t>
            </a:r>
            <a:r>
              <a:rPr lang="nl-NL" sz="4400" b="1" dirty="0">
                <a:latin typeface="Tahoma" panose="020B0604030504040204" pitchFamily="34" charset="0"/>
                <a:ea typeface="Times New Roman" panose="02020603050405020304" pitchFamily="18" charset="0"/>
              </a:rPr>
              <a:t>)? Từ đó đặt vấn đề cách tìm khoảng cách giữa mặt trần và mặt sàn lớp học? </a:t>
            </a:r>
          </a:p>
          <a:p>
            <a:pPr>
              <a:lnSpc>
                <a:spcPct val="106000"/>
              </a:lnSpc>
              <a:spcBef>
                <a:spcPts val="200"/>
              </a:spcBef>
              <a:spcAft>
                <a:spcPts val="200"/>
              </a:spcAft>
            </a:pPr>
            <a:r>
              <a:rPr lang="nl-NL" sz="4400" b="1" dirty="0">
                <a:latin typeface="Tahoma" panose="020B0604030504040204" pitchFamily="34" charset="0"/>
                <a:ea typeface="Times New Roman" panose="02020603050405020304" pitchFamily="18" charset="0"/>
              </a:rPr>
              <a:t> </a:t>
            </a:r>
            <a:r>
              <a:rPr lang="nl-NL" sz="4400" b="1" dirty="0">
                <a:solidFill>
                  <a:srgbClr val="FF0000"/>
                </a:solidFill>
                <a:latin typeface="Tahoma" panose="020B0604030504040204" pitchFamily="34" charset="0"/>
                <a:ea typeface="Times New Roman" panose="02020603050405020304" pitchFamily="18" charset="0"/>
              </a:rPr>
              <a:t>Liên hệ với </a:t>
            </a:r>
            <a:r>
              <a:rPr lang="en-US" sz="4400" b="1" dirty="0" err="1">
                <a:solidFill>
                  <a:srgbClr val="FF0000"/>
                </a:solidFill>
                <a:latin typeface="Tahoma" panose="020B0604030504040204" pitchFamily="34" charset="0"/>
                <a:ea typeface="Times New Roman" panose="02020603050405020304" pitchFamily="18" charset="0"/>
              </a:rPr>
              <a:t>khoảng</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cách</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giữa</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đường</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thẳng</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và</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mặt</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phẳng</a:t>
            </a:r>
            <a:r>
              <a:rPr lang="en-US" sz="4400" b="1" dirty="0">
                <a:solidFill>
                  <a:srgbClr val="FF0000"/>
                </a:solidFill>
                <a:latin typeface="Tahoma" panose="020B0604030504040204" pitchFamily="34" charset="0"/>
                <a:ea typeface="Times New Roman" panose="02020603050405020304" pitchFamily="18" charset="0"/>
              </a:rPr>
              <a:t> song </a:t>
            </a:r>
            <a:r>
              <a:rPr lang="en-US" sz="4400" b="1" dirty="0" err="1">
                <a:solidFill>
                  <a:srgbClr val="FF0000"/>
                </a:solidFill>
                <a:latin typeface="Tahoma" panose="020B0604030504040204" pitchFamily="34" charset="0"/>
                <a:ea typeface="Times New Roman" panose="02020603050405020304" pitchFamily="18" charset="0"/>
              </a:rPr>
              <a:t>song</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và</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khoảng</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cách</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giữa</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hai</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mặt</a:t>
            </a:r>
            <a:r>
              <a:rPr lang="en-US" sz="4400" b="1" dirty="0">
                <a:solidFill>
                  <a:srgbClr val="FF0000"/>
                </a:solidFill>
                <a:latin typeface="Tahoma" panose="020B0604030504040204" pitchFamily="34" charset="0"/>
                <a:ea typeface="Times New Roman" panose="02020603050405020304" pitchFamily="18" charset="0"/>
              </a:rPr>
              <a:t> </a:t>
            </a:r>
            <a:r>
              <a:rPr lang="en-US" sz="4400" b="1" dirty="0" err="1">
                <a:solidFill>
                  <a:srgbClr val="FF0000"/>
                </a:solidFill>
                <a:latin typeface="Tahoma" panose="020B0604030504040204" pitchFamily="34" charset="0"/>
                <a:ea typeface="Times New Roman" panose="02020603050405020304" pitchFamily="18" charset="0"/>
              </a:rPr>
              <a:t>phẳng</a:t>
            </a:r>
            <a:r>
              <a:rPr lang="en-US" sz="4400" b="1" dirty="0">
                <a:solidFill>
                  <a:srgbClr val="FF0000"/>
                </a:solidFill>
                <a:latin typeface="Tahoma" panose="020B0604030504040204" pitchFamily="34" charset="0"/>
                <a:ea typeface="Times New Roman" panose="02020603050405020304" pitchFamily="18" charset="0"/>
              </a:rPr>
              <a:t> song </a:t>
            </a:r>
            <a:r>
              <a:rPr lang="en-US" sz="4400" b="1" dirty="0" err="1">
                <a:solidFill>
                  <a:srgbClr val="FF0000"/>
                </a:solidFill>
                <a:latin typeface="Tahoma" panose="020B0604030504040204" pitchFamily="34" charset="0"/>
                <a:ea typeface="Times New Roman" panose="02020603050405020304" pitchFamily="18" charset="0"/>
              </a:rPr>
              <a:t>song</a:t>
            </a:r>
            <a:r>
              <a:rPr lang="en-US" sz="4400" b="1" dirty="0">
                <a:solidFill>
                  <a:srgbClr val="FF0000"/>
                </a:solidFill>
                <a:latin typeface="Tahoma" panose="020B0604030504040204" pitchFamily="34" charset="0"/>
                <a:ea typeface="Times New Roman" panose="02020603050405020304" pitchFamily="18" charset="0"/>
              </a:rPr>
              <a:t>?</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24472A5-99DA-4209-8399-2EE8EC521B0C}"/>
              </a:ext>
            </a:extLst>
          </p:cNvPr>
          <p:cNvSpPr/>
          <p:nvPr/>
        </p:nvSpPr>
        <p:spPr>
          <a:xfrm>
            <a:off x="1960566" y="2641994"/>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86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fill="hold"/>
                                        <p:tgtEl>
                                          <p:spTgt spid="209"/>
                                        </p:tgtEl>
                                        <p:attrNameLst>
                                          <p:attrName>ppt_x</p:attrName>
                                        </p:attrNameLst>
                                      </p:cBhvr>
                                      <p:tavLst>
                                        <p:tav tm="0">
                                          <p:val>
                                            <p:strVal val="#ppt_x"/>
                                          </p:val>
                                        </p:tav>
                                        <p:tav tm="100000">
                                          <p:val>
                                            <p:strVal val="#ppt_x"/>
                                          </p:val>
                                        </p:tav>
                                      </p:tavLst>
                                    </p:anim>
                                    <p:anim calcmode="lin" valueType="num">
                                      <p:cBhvr additive="base">
                                        <p:cTn id="8" dur="500" fill="hold"/>
                                        <p:tgtEl>
                                          <p:spTgt spid="2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dirty="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566164" y="3675175"/>
                <a:ext cx="23208236" cy="3182825"/>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nSpc>
                    <a:spcPct val="107000"/>
                  </a:lnSpc>
                </a:pPr>
                <a:r>
                  <a:rPr lang="en-US" sz="4400" b="1" dirty="0" smtClean="0">
                    <a:latin typeface="Tahoma" panose="020B0604030504040204" pitchFamily="34" charset="0"/>
                    <a:ea typeface="Calibri" panose="020F0502020204030204" pitchFamily="34" charset="0"/>
                  </a:rPr>
                  <a:t>Nhiệm</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vụ</a:t>
                </a:r>
                <a:r>
                  <a:rPr lang="en-US" sz="4400" b="1" dirty="0">
                    <a:latin typeface="Tahoma" panose="020B0604030504040204" pitchFamily="34" charset="0"/>
                    <a:ea typeface="Calibri" panose="020F0502020204030204" pitchFamily="34" charset="0"/>
                  </a:rPr>
                  <a:t> 2</a:t>
                </a:r>
              </a:p>
              <a:p>
                <a:pPr>
                  <a:lnSpc>
                    <a:spcPct val="107000"/>
                  </a:lnSpc>
                </a:pPr>
                <a:r>
                  <a:rPr lang="en-US" sz="4400" b="1" dirty="0">
                    <a:latin typeface="Tahoma" panose="020B0604030504040204" pitchFamily="34" charset="0"/>
                    <a:ea typeface="Calibri" panose="020F0502020204030204" pitchFamily="34" charset="0"/>
                  </a:rPr>
                  <a:t>HĐ2. Cho </a:t>
                </a:r>
                <a:r>
                  <a:rPr lang="en-US" sz="4400" b="1" dirty="0" err="1">
                    <a:latin typeface="Tahoma" panose="020B0604030504040204" pitchFamily="34" charset="0"/>
                    <a:ea typeface="Calibri" panose="020F0502020204030204" pitchFamily="34" charset="0"/>
                  </a:rPr>
                  <a:t>đường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thẳng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song </a:t>
                </a:r>
                <a:r>
                  <a:rPr lang="en-US" sz="4400" b="1" dirty="0" err="1">
                    <a:latin typeface="Tahoma" panose="020B0604030504040204" pitchFamily="34" charset="0"/>
                    <a:ea typeface="Calibri" panose="020F0502020204030204" pitchFamily="34" charset="0"/>
                  </a:rPr>
                  <a:t>song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phẳng</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Lấy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hai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𝑵</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bất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kỳ</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𝑨</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𝑩</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tương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ứng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chiếu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chúng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(H7.78)</a:t>
                </a:r>
                <a:endParaRPr lang="en-US" sz="4400" b="1" dirty="0">
                  <a:latin typeface="Times New Roman" panose="02020603050405020304" pitchFamily="18" charset="0"/>
                  <a:ea typeface="Times New Roman" panose="02020603050405020304" pitchFamily="18" charset="0"/>
                </a:endParaRPr>
              </a:p>
              <a:p>
                <a:r>
                  <a:rPr lang="en-US" sz="4400" b="1" dirty="0" err="1">
                    <a:latin typeface="Tahoma" panose="020B0604030504040204" pitchFamily="34" charset="0"/>
                    <a:ea typeface="Times New Roman" panose="02020603050405020304" pitchFamily="18" charset="0"/>
                  </a:rPr>
                  <a:t>Giải</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thích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vì</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sao</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𝑨𝑩𝑴𝑵</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là</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một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chữ</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nhật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và</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𝑵</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có</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cùng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khoảng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cách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đến</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566164" y="3675175"/>
                <a:ext cx="23208236" cy="3182825"/>
              </a:xfrm>
              <a:prstGeom prst="rect">
                <a:avLst/>
              </a:prstGeom>
              <a:blipFill>
                <a:blip r:embed="rId3"/>
                <a:stretch>
                  <a:fillRect l="-1050" t="-4389" r="-998" b="-191"/>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30C66693-2319-4E0B-A40D-B91FE54D7825}"/>
              </a:ext>
            </a:extLst>
          </p:cNvPr>
          <p:cNvPicPr/>
          <p:nvPr/>
        </p:nvPicPr>
        <p:blipFill>
          <a:blip r:embed="rId4"/>
          <a:stretch>
            <a:fillRect/>
          </a:stretch>
        </p:blipFill>
        <p:spPr>
          <a:xfrm>
            <a:off x="8181191" y="6987473"/>
            <a:ext cx="8581919" cy="6448674"/>
          </a:xfrm>
          <a:prstGeom prst="rect">
            <a:avLst/>
          </a:prstGeom>
        </p:spPr>
      </p:pic>
    </p:spTree>
    <p:extLst>
      <p:ext uri="{BB962C8B-B14F-4D97-AF65-F5344CB8AC3E}">
        <p14:creationId xmlns:p14="http://schemas.microsoft.com/office/powerpoint/2010/main" val="1663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ounded Rectangle 3">
                <a:extLst>
                  <a:ext uri="{FF2B5EF4-FFF2-40B4-BE49-F238E27FC236}">
                    <a16:creationId xmlns:a16="http://schemas.microsoft.com/office/drawing/2014/main" id="{CA675669-078B-429F-89EC-4A56D711E7B0}"/>
                  </a:ext>
                </a:extLst>
              </p:cNvPr>
              <p:cNvSpPr/>
              <p:nvPr/>
            </p:nvSpPr>
            <p:spPr>
              <a:xfrm>
                <a:off x="1523358" y="3773430"/>
                <a:ext cx="20760144" cy="3299386"/>
              </a:xfrm>
              <a:prstGeom prst="roundRect">
                <a:avLst/>
              </a:prstGeom>
              <a:solidFill>
                <a:srgbClr val="FFC000">
                  <a:lumMod val="20000"/>
                  <a:lumOff val="80000"/>
                </a:srgbClr>
              </a:solidFill>
              <a:ln w="15875" cap="flat" cmpd="sng" algn="ctr">
                <a:solidFill>
                  <a:srgbClr val="ED7D31"/>
                </a:solidFill>
                <a:prstDash val="solid"/>
                <a:miter lim="800000"/>
              </a:ln>
              <a:effectLst/>
            </p:spPr>
            <p:txBody>
              <a:bodyPr rot="0" spcFirstLastPara="0" vert="horz" wrap="square" lIns="72000" tIns="0" rIns="72000" bIns="0" numCol="1" spcCol="0" rtlCol="0" fromWordArt="0" anchor="ctr" anchorCtr="0" forceAA="0" compatLnSpc="1">
                <a:prstTxWarp prst="textNoShape">
                  <a:avLst/>
                </a:prstTxWarp>
                <a:noAutofit/>
              </a:bodyPr>
              <a:lstStyle/>
              <a:p>
                <a:pPr lvl="0">
                  <a:lnSpc>
                    <a:spcPct val="107000"/>
                  </a:lnSpc>
                  <a:buClrTx/>
                </a:pP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Khoảng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cách</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giữa</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đường</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thẳng</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và</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mặt</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phẳng</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𝑷</m:t>
                        </m:r>
                      </m:e>
                    </m:d>
                  </m:oMath>
                </a14:m>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song</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song</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với</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solidFill>
                          <a:sysClr val="windowText" lastClr="000000"/>
                        </a:solidFill>
                        <a:latin typeface="Cambria Math" panose="02040503050406030204" pitchFamily="18" charset="0"/>
                        <a:ea typeface="Times New Roman" panose="02020603050405020304" pitchFamily="18" charset="0"/>
                      </a:rPr>
                      <m:t>𝒂</m:t>
                    </m:r>
                  </m:oMath>
                </a14:m>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kí</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hiệu</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𝒅</m:t>
                    </m:r>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𝒂</m:t>
                        </m:r>
                        <m:r>
                          <a:rPr lang="en-US" sz="4400" b="1" i="1">
                            <a:latin typeface="Cambria Math" panose="02040503050406030204" pitchFamily="18" charset="0"/>
                            <a:ea typeface="Calibri" panose="020F0502020204030204" pitchFamily="34" charset="0"/>
                          </a:rPr>
                          <m:t>,</m:t>
                        </m:r>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𝑷</m:t>
                            </m:r>
                          </m:e>
                        </m:d>
                      </m:e>
                    </m:d>
                  </m:oMath>
                </a14:m>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là </a:t>
                </a:r>
                <a:r>
                  <a:rPr lang="fr-FR" sz="4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khoảng</a:t>
                </a:r>
                <a:r>
                  <a:rPr lang="fr-FR" sz="4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cách</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từ</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một</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điểm</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bất</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kỳ</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trên</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solidFill>
                          <a:sysClr val="windowText" lastClr="000000"/>
                        </a:solidFill>
                        <a:latin typeface="Cambria Math" panose="02040503050406030204" pitchFamily="18" charset="0"/>
                        <a:ea typeface="Times New Roman" panose="02020603050405020304" pitchFamily="18" charset="0"/>
                      </a:rPr>
                      <m:t>𝒂</m:t>
                    </m:r>
                  </m:oMath>
                </a14:m>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đến</a:t>
                </a:r>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𝑷</m:t>
                        </m:r>
                      </m:e>
                    </m:d>
                  </m:oMath>
                </a14:m>
                <a:r>
                  <a:rPr lang="fr-FR" sz="4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4400" dirty="0">
                    <a:ea typeface="Calibri" panose="020F0502020204030204" pitchFamily="34" charset="0"/>
                    <a:cs typeface="Tahoma" panose="020B0604030504040204" pitchFamily="34" charset="0"/>
                  </a:rPr>
                  <a:t>                </a:t>
                </a:r>
              </a:p>
            </p:txBody>
          </p:sp>
        </mc:Choice>
        <mc:Fallback xmlns="">
          <p:sp>
            <p:nvSpPr>
              <p:cNvPr id="27" name="Rounded Rectangle 3">
                <a:extLst>
                  <a:ext uri="{FF2B5EF4-FFF2-40B4-BE49-F238E27FC236}">
                    <a16:creationId xmlns:a16="http://schemas.microsoft.com/office/drawing/2014/main" id="{CA675669-078B-429F-89EC-4A56D711E7B0}"/>
                  </a:ext>
                </a:extLst>
              </p:cNvPr>
              <p:cNvSpPr>
                <a:spLocks noRot="1" noChangeAspect="1" noMove="1" noResize="1" noEditPoints="1" noAdjustHandles="1" noChangeArrowheads="1" noChangeShapeType="1" noTextEdit="1"/>
              </p:cNvSpPr>
              <p:nvPr/>
            </p:nvSpPr>
            <p:spPr>
              <a:xfrm>
                <a:off x="1523358" y="3773430"/>
                <a:ext cx="20760144" cy="3299386"/>
              </a:xfrm>
              <a:prstGeom prst="roundRect">
                <a:avLst/>
              </a:prstGeom>
              <a:blipFill>
                <a:blip r:embed="rId3"/>
                <a:stretch>
                  <a:fillRect l="-469"/>
                </a:stretch>
              </a:blipFill>
              <a:ln w="15875" cap="flat" cmpd="sng" algn="ctr">
                <a:solidFill>
                  <a:srgbClr val="ED7D31"/>
                </a:solidFill>
                <a:prstDash val="solid"/>
                <a:miter lim="800000"/>
              </a:ln>
              <a:effectLst/>
            </p:spPr>
            <p:txBody>
              <a:bodyPr/>
              <a:lstStyle/>
              <a:p>
                <a:r>
                  <a:rPr lang="en-US">
                    <a:noFill/>
                  </a:rPr>
                  <a:t> </a:t>
                </a:r>
              </a:p>
            </p:txBody>
          </p:sp>
        </mc:Fallback>
      </mc:AlternateContent>
      <p:pic>
        <p:nvPicPr>
          <p:cNvPr id="28" name="Picture 27">
            <a:extLst>
              <a:ext uri="{FF2B5EF4-FFF2-40B4-BE49-F238E27FC236}">
                <a16:creationId xmlns:a16="http://schemas.microsoft.com/office/drawing/2014/main" id="{B60F6A05-4662-4E9B-9B79-4DB3C0E91F4F}"/>
              </a:ext>
            </a:extLst>
          </p:cNvPr>
          <p:cNvPicPr/>
          <p:nvPr/>
        </p:nvPicPr>
        <p:blipFill>
          <a:blip r:embed="rId4"/>
          <a:stretch>
            <a:fillRect/>
          </a:stretch>
        </p:blipFill>
        <p:spPr>
          <a:xfrm>
            <a:off x="10336260" y="8121032"/>
            <a:ext cx="7539044" cy="4547985"/>
          </a:xfrm>
          <a:prstGeom prst="rect">
            <a:avLst/>
          </a:prstGeom>
        </p:spPr>
      </p:pic>
    </p:spTree>
    <p:extLst>
      <p:ext uri="{BB962C8B-B14F-4D97-AF65-F5344CB8AC3E}">
        <p14:creationId xmlns:p14="http://schemas.microsoft.com/office/powerpoint/2010/main" val="366059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566164" y="3512947"/>
                <a:ext cx="23208236" cy="4097430"/>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50000"/>
                  </a:lnSpc>
                </a:pPr>
                <a:r>
                  <a:rPr lang="en-US" sz="4200" b="1" dirty="0" smtClean="0">
                    <a:solidFill>
                      <a:schemeClr val="tx1"/>
                    </a:solidFill>
                    <a:latin typeface="Tahoma" panose="020B0604030504040204" pitchFamily="34" charset="0"/>
                    <a:ea typeface="Calibri" panose="020F0502020204030204" pitchFamily="34" charset="0"/>
                  </a:rPr>
                  <a:t>Nhiệm </a:t>
                </a:r>
                <a:r>
                  <a:rPr lang="en-US" sz="4200" b="1" dirty="0" err="1">
                    <a:solidFill>
                      <a:schemeClr val="tx1"/>
                    </a:solidFill>
                    <a:latin typeface="Tahoma" panose="020B0604030504040204" pitchFamily="34" charset="0"/>
                    <a:ea typeface="Calibri" panose="020F0502020204030204" pitchFamily="34" charset="0"/>
                  </a:rPr>
                  <a:t>vụ</a:t>
                </a:r>
                <a:r>
                  <a:rPr lang="en-US" sz="4200" b="1" dirty="0">
                    <a:solidFill>
                      <a:schemeClr val="tx1"/>
                    </a:solidFill>
                    <a:latin typeface="Tahoma" panose="020B0604030504040204" pitchFamily="34" charset="0"/>
                    <a:ea typeface="Calibri" panose="020F0502020204030204" pitchFamily="34" charset="0"/>
                  </a:rPr>
                  <a:t> 3   HĐ3. a) Cho </a:t>
                </a:r>
                <a:r>
                  <a:rPr lang="en-US" sz="4200" b="1" dirty="0" err="1">
                    <a:solidFill>
                      <a:schemeClr val="tx1"/>
                    </a:solidFill>
                    <a:latin typeface="Tahoma" panose="020B0604030504040204" pitchFamily="34" charset="0"/>
                    <a:ea typeface="Calibri" panose="020F0502020204030204" pitchFamily="34" charset="0"/>
                  </a:rPr>
                  <a:t>hai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đường</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thẳng</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𝒎</m:t>
                    </m:r>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và</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𝒏</m:t>
                    </m:r>
                  </m:oMath>
                </a14:m>
                <a:r>
                  <a:rPr lang="en-US" sz="4200" b="1" dirty="0">
                    <a:solidFill>
                      <a:schemeClr val="tx1"/>
                    </a:solidFill>
                    <a:latin typeface="Tahoma" panose="020B0604030504040204" pitchFamily="34" charset="0"/>
                    <a:ea typeface="Calibri" panose="020F0502020204030204" pitchFamily="34" charset="0"/>
                  </a:rPr>
                  <a:t> song </a:t>
                </a:r>
                <a:r>
                  <a:rPr lang="en-US" sz="4200" b="1" dirty="0" err="1">
                    <a:solidFill>
                      <a:schemeClr val="tx1"/>
                    </a:solidFill>
                    <a:latin typeface="Tahoma" panose="020B0604030504040204" pitchFamily="34" charset="0"/>
                    <a:ea typeface="Calibri" panose="020F0502020204030204" pitchFamily="34" charset="0"/>
                  </a:rPr>
                  <a:t>song</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với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nhau</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Khi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một</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điểm</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𝑴</m:t>
                    </m:r>
                    <m:r>
                      <a:rPr lang="en-US" sz="4200" b="1" i="1" smtClean="0">
                        <a:solidFill>
                          <a:schemeClr val="tx1"/>
                        </a:solidFill>
                        <a:latin typeface="Cambria Math" panose="02040503050406030204" pitchFamily="18" charset="0"/>
                        <a:ea typeface="Calibri" panose="020F0502020204030204" pitchFamily="34" charset="0"/>
                        <a:cs typeface="Tahoma" panose="020B0604030504040204" pitchFamily="34" charset="0"/>
                      </a:rPr>
                      <m:t> </m:t>
                    </m:r>
                  </m:oMath>
                </a14:m>
                <a:r>
                  <a:rPr lang="en-US" sz="4200" b="1" dirty="0" err="1">
                    <a:solidFill>
                      <a:schemeClr val="tx1"/>
                    </a:solidFill>
                    <a:latin typeface="Tahoma" panose="020B0604030504040204" pitchFamily="34" charset="0"/>
                    <a:ea typeface="Calibri" panose="020F0502020204030204" pitchFamily="34" charset="0"/>
                  </a:rPr>
                  <a:t>thay</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đổi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trên</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𝒎</m:t>
                    </m:r>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thì</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khoảng</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cách</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từ</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nó</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đến</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đường</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thẳng</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𝒏</m:t>
                    </m:r>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có</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thay</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đổi</a:t>
                </a:r>
                <a:r>
                  <a:rPr lang="en-US" sz="4200" b="1" dirty="0">
                    <a:solidFill>
                      <a:schemeClr val="tx1"/>
                    </a:solidFill>
                    <a:latin typeface="Tahoma" panose="020B0604030504040204" pitchFamily="34" charset="0"/>
                    <a:ea typeface="Calibri" panose="020F0502020204030204" pitchFamily="34" charset="0"/>
                  </a:rPr>
                  <a:t> hay </a:t>
                </a:r>
                <a:r>
                  <a:rPr lang="en-US" sz="4200" b="1" dirty="0" err="1">
                    <a:solidFill>
                      <a:schemeClr val="tx1"/>
                    </a:solidFill>
                    <a:latin typeface="Tahoma" panose="020B0604030504040204" pitchFamily="34" charset="0"/>
                    <a:ea typeface="Calibri" panose="020F0502020204030204" pitchFamily="34" charset="0"/>
                  </a:rPr>
                  <a:t>không</a:t>
                </a:r>
                <a:r>
                  <a:rPr lang="en-US" sz="4200" b="1" dirty="0">
                    <a:solidFill>
                      <a:schemeClr val="tx1"/>
                    </a:solidFill>
                    <a:latin typeface="Tahoma" panose="020B0604030504040204" pitchFamily="34" charset="0"/>
                    <a:ea typeface="Calibri" panose="020F0502020204030204" pitchFamily="34" charset="0"/>
                  </a:rPr>
                  <a:t> ?</a:t>
                </a:r>
                <a:endParaRPr lang="en-US" sz="4200" b="1" dirty="0">
                  <a:solidFill>
                    <a:schemeClr val="tx1"/>
                  </a:solidFill>
                  <a:latin typeface="Times New Roman" panose="02020603050405020304" pitchFamily="18" charset="0"/>
                  <a:ea typeface="Calibri" panose="020F0502020204030204" pitchFamily="34" charset="0"/>
                </a:endParaRPr>
              </a:p>
              <a:p>
                <a:pPr algn="just">
                  <a:lnSpc>
                    <a:spcPct val="150000"/>
                  </a:lnSpc>
                </a:pPr>
                <a:r>
                  <a:rPr lang="en-US" sz="4200" b="1" dirty="0">
                    <a:solidFill>
                      <a:schemeClr val="tx1"/>
                    </a:solidFill>
                    <a:latin typeface="Tahoma" panose="020B0604030504040204" pitchFamily="34" charset="0"/>
                    <a:ea typeface="Calibri" panose="020F0502020204030204" pitchFamily="34" charset="0"/>
                  </a:rPr>
                  <a:t>b) Cho </a:t>
                </a:r>
                <a:r>
                  <a:rPr lang="en-US" sz="4200" b="1" dirty="0" err="1">
                    <a:solidFill>
                      <a:schemeClr val="tx1"/>
                    </a:solidFill>
                    <a:latin typeface="Tahoma" panose="020B0604030504040204" pitchFamily="34" charset="0"/>
                    <a:ea typeface="Calibri" panose="020F0502020204030204" pitchFamily="34" charset="0"/>
                  </a:rPr>
                  <a:t>hai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mặt</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phẳng</a:t>
                </a:r>
                <a:r>
                  <a:rPr lang="en-US" sz="4200" b="1" dirty="0">
                    <a:solidFill>
                      <a:schemeClr val="tx1"/>
                    </a:solidFill>
                    <a:latin typeface="Tahoma" panose="020B0604030504040204" pitchFamily="34" charset="0"/>
                    <a:ea typeface="Calibri" panose="020F0502020204030204" pitchFamily="34" charset="0"/>
                  </a:rPr>
                  <a:t>  song </a:t>
                </a:r>
                <a:r>
                  <a:rPr lang="en-US" sz="4200" b="1" dirty="0" err="1">
                    <a:solidFill>
                      <a:schemeClr val="tx1"/>
                    </a:solidFill>
                    <a:latin typeface="Tahoma" panose="020B0604030504040204" pitchFamily="34" charset="0"/>
                    <a:ea typeface="Calibri" panose="020F0502020204030204" pitchFamily="34" charset="0"/>
                  </a:rPr>
                  <a:t>song</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d>
                      <m:dPr>
                        <m:ctrlP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𝑷</m:t>
                        </m:r>
                      </m:e>
                    </m:d>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và</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d>
                      <m:dPr>
                        <m:ctrlP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𝑸</m:t>
                        </m:r>
                      </m:e>
                    </m:d>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một</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điểm</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𝑴</m:t>
                    </m:r>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thay</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đổi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trên</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d>
                      <m:dPr>
                        <m:ctrlP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𝑷</m:t>
                        </m:r>
                      </m:e>
                    </m:d>
                  </m:oMath>
                </a14:m>
                <a:r>
                  <a:rPr lang="en-US" sz="4200" b="1" dirty="0">
                    <a:solidFill>
                      <a:schemeClr val="tx1"/>
                    </a:solidFill>
                    <a:latin typeface="Tahoma" panose="020B0604030504040204" pitchFamily="34" charset="0"/>
                    <a:ea typeface="Calibri" panose="020F0502020204030204" pitchFamily="34" charset="0"/>
                  </a:rPr>
                  <a:t> (H.7.79) . </a:t>
                </a:r>
                <a:r>
                  <a:rPr lang="en-US" sz="4200" b="1" dirty="0" err="1">
                    <a:solidFill>
                      <a:schemeClr val="tx1"/>
                    </a:solidFill>
                    <a:latin typeface="Tahoma" panose="020B0604030504040204" pitchFamily="34" charset="0"/>
                    <a:ea typeface="Calibri" panose="020F0502020204030204" pitchFamily="34" charset="0"/>
                  </a:rPr>
                  <a:t>Hỏi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khoảng</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cách</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từ</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𝑴</m:t>
                    </m:r>
                  </m:oMath>
                </a14:m>
                <a:r>
                  <a:rPr lang="en-US" sz="4200" b="1" dirty="0" err="1">
                    <a:solidFill>
                      <a:schemeClr val="tx1"/>
                    </a:solidFill>
                    <a:latin typeface="Tahoma" panose="020B0604030504040204" pitchFamily="34" charset="0"/>
                    <a:ea typeface="Calibri" panose="020F0502020204030204" pitchFamily="34" charset="0"/>
                  </a:rPr>
                  <a:t>đến</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d>
                      <m:dPr>
                        <m:ctrlP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𝑸</m:t>
                        </m:r>
                      </m:e>
                    </m:d>
                  </m:oMath>
                </a14:m>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thay</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đổi</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thế</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nào</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khi</a:t>
                </a:r>
                <a:r>
                  <a:rPr lang="en-US" sz="4200" b="1" dirty="0">
                    <a:solidFill>
                      <a:schemeClr val="tx1"/>
                    </a:solidFill>
                    <a:latin typeface="Tahoma" panose="020B0604030504040204" pitchFamily="34" charset="0"/>
                    <a:ea typeface="Calibri" panose="020F0502020204030204" pitchFamily="34" charset="0"/>
                  </a:rPr>
                  <a:t> </a:t>
                </a:r>
                <a14:m>
                  <m:oMath xmlns:m="http://schemas.openxmlformats.org/officeDocument/2006/math">
                    <m:r>
                      <a:rPr lang="en-US" sz="4200" b="1" i="1">
                        <a:solidFill>
                          <a:schemeClr val="tx1"/>
                        </a:solidFill>
                        <a:latin typeface="Cambria Math" panose="02040503050406030204" pitchFamily="18" charset="0"/>
                        <a:ea typeface="Calibri" panose="020F0502020204030204" pitchFamily="34" charset="0"/>
                        <a:cs typeface="Tahoma" panose="020B0604030504040204" pitchFamily="34" charset="0"/>
                      </a:rPr>
                      <m:t>𝑴</m:t>
                    </m:r>
                    <m:r>
                      <a:rPr lang="en-US" sz="4200" b="1" i="1" smtClean="0">
                        <a:solidFill>
                          <a:schemeClr val="tx1"/>
                        </a:solidFill>
                        <a:latin typeface="Cambria Math" panose="02040503050406030204" pitchFamily="18" charset="0"/>
                        <a:ea typeface="Calibri" panose="020F0502020204030204" pitchFamily="34" charset="0"/>
                        <a:cs typeface="Tahoma" panose="020B0604030504040204" pitchFamily="34" charset="0"/>
                      </a:rPr>
                      <m:t> </m:t>
                    </m:r>
                  </m:oMath>
                </a14:m>
                <a:r>
                  <a:rPr lang="en-US" sz="4200" b="1" dirty="0" err="1">
                    <a:solidFill>
                      <a:schemeClr val="tx1"/>
                    </a:solidFill>
                    <a:latin typeface="Tahoma" panose="020B0604030504040204" pitchFamily="34" charset="0"/>
                    <a:ea typeface="Calibri" panose="020F0502020204030204" pitchFamily="34" charset="0"/>
                  </a:rPr>
                  <a:t>thay</a:t>
                </a:r>
                <a:r>
                  <a:rPr lang="en-US" sz="4200" b="1" dirty="0">
                    <a:solidFill>
                      <a:schemeClr val="tx1"/>
                    </a:solidFill>
                    <a:latin typeface="Tahoma" panose="020B0604030504040204" pitchFamily="34" charset="0"/>
                    <a:ea typeface="Calibri" panose="020F0502020204030204" pitchFamily="34" charset="0"/>
                  </a:rPr>
                  <a:t> </a:t>
                </a:r>
                <a:r>
                  <a:rPr lang="en-US" sz="4200" b="1" dirty="0" err="1">
                    <a:solidFill>
                      <a:schemeClr val="tx1"/>
                    </a:solidFill>
                    <a:latin typeface="Tahoma" panose="020B0604030504040204" pitchFamily="34" charset="0"/>
                    <a:ea typeface="Calibri" panose="020F0502020204030204" pitchFamily="34" charset="0"/>
                  </a:rPr>
                  <a:t>đổi</a:t>
                </a:r>
                <a:r>
                  <a:rPr lang="en-US" sz="4200" b="1" dirty="0">
                    <a:solidFill>
                      <a:schemeClr val="tx1"/>
                    </a:solidFill>
                    <a:latin typeface="Tahoma" panose="020B0604030504040204" pitchFamily="34" charset="0"/>
                    <a:ea typeface="Calibri" panose="020F0502020204030204" pitchFamily="34" charset="0"/>
                  </a:rPr>
                  <a:t> .</a:t>
                </a:r>
                <a:endParaRPr lang="en-US" sz="4200" b="1" dirty="0">
                  <a:solidFill>
                    <a:schemeClr val="tx1"/>
                  </a:solidFill>
                  <a:latin typeface="Times New Roman" panose="02020603050405020304" pitchFamily="18" charset="0"/>
                  <a:ea typeface="Calibri" panose="020F0502020204030204" pitchFamily="34"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566164" y="3512947"/>
                <a:ext cx="23208236" cy="4097430"/>
              </a:xfrm>
              <a:prstGeom prst="rect">
                <a:avLst/>
              </a:prstGeom>
              <a:blipFill>
                <a:blip r:embed="rId3"/>
                <a:stretch>
                  <a:fillRect l="-998" r="-971"/>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3A4F41-582A-4583-A45F-6CC4EDC8798C}"/>
                  </a:ext>
                </a:extLst>
              </p:cNvPr>
              <p:cNvSpPr txBox="1"/>
              <p:nvPr/>
            </p:nvSpPr>
            <p:spPr>
              <a:xfrm>
                <a:off x="545692" y="7992894"/>
                <a:ext cx="13199806" cy="5114990"/>
              </a:xfrm>
              <a:prstGeom prst="rect">
                <a:avLst/>
              </a:prstGeom>
              <a:solidFill>
                <a:schemeClr val="accent6">
                  <a:lumMod val="20000"/>
                  <a:lumOff val="80000"/>
                </a:schemeClr>
              </a:solidFill>
            </p:spPr>
            <p:txBody>
              <a:bodyPr wrap="square" rtlCol="0">
                <a:spAutoFit/>
              </a:bodyPr>
              <a:lstStyle/>
              <a:p>
                <a:pPr indent="360045" algn="just">
                  <a:lnSpc>
                    <a:spcPct val="107000"/>
                  </a:lnSpc>
                  <a:defRPr/>
                </a:pPr>
                <a:r>
                  <a:rPr lang="en-US" sz="4400" b="1" dirty="0" smtClean="0">
                    <a:latin typeface="Tahoma" panose="020B0604030504040204" pitchFamily="34" charset="0"/>
                    <a:ea typeface="Times New Roman" panose="02020603050405020304" pitchFamily="18" charset="0"/>
                  </a:rPr>
                  <a:t>Trả </a:t>
                </a:r>
                <a:r>
                  <a:rPr lang="en-US" sz="4400" b="1" dirty="0" err="1">
                    <a:latin typeface="Tahoma" panose="020B0604030504040204" pitchFamily="34" charset="0"/>
                    <a:ea typeface="Times New Roman" panose="02020603050405020304" pitchFamily="18" charset="0"/>
                  </a:rPr>
                  <a:t>lời</a:t>
                </a:r>
                <a:endParaRPr lang="en-US" sz="4400" b="1" dirty="0">
                  <a:latin typeface="Times New Roman" panose="02020603050405020304" pitchFamily="18" charset="0"/>
                  <a:ea typeface="Times New Roman" panose="02020603050405020304" pitchFamily="18" charset="0"/>
                </a:endParaRPr>
              </a:p>
              <a:p>
                <a:pPr indent="360045" algn="just">
                  <a:lnSpc>
                    <a:spcPct val="107000"/>
                  </a:lnSpc>
                </a:pPr>
                <a:r>
                  <a:rPr lang="en-US" sz="4400" b="1" dirty="0">
                    <a:latin typeface="Tahoma" panose="020B0604030504040204" pitchFamily="34" charset="0"/>
                    <a:ea typeface="Calibri" panose="020F0502020204030204" pitchFamily="34" charset="0"/>
                  </a:rPr>
                  <a:t>a) </a:t>
                </a:r>
                <a:r>
                  <a:rPr lang="en-US" sz="4400" b="1" dirty="0" err="1">
                    <a:latin typeface="Tahoma" panose="020B0604030504040204" pitchFamily="34" charset="0"/>
                    <a:ea typeface="Calibri" panose="020F0502020204030204" pitchFamily="34" charset="0"/>
                  </a:rPr>
                  <a:t>Khi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một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thay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đổi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𝒎</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thì</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từ</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nó</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đến</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đường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thẳng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𝒏</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không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thay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đổi</a:t>
                </a:r>
                <a:endParaRPr lang="en-US" sz="4400" b="1" dirty="0">
                  <a:latin typeface="Times New Roman" panose="02020603050405020304" pitchFamily="18" charset="0"/>
                  <a:ea typeface="Times New Roman" panose="02020603050405020304" pitchFamily="18" charset="0"/>
                </a:endParaRPr>
              </a:p>
              <a:p>
                <a:pPr indent="360045" algn="just">
                  <a:lnSpc>
                    <a:spcPct val="107000"/>
                  </a:lnSpc>
                </a:pPr>
                <a:r>
                  <a:rPr lang="en-US" sz="4400" b="1" dirty="0">
                    <a:latin typeface="Tahoma" panose="020B0604030504040204" pitchFamily="34" charset="0"/>
                    <a:ea typeface="Calibri" panose="020F0502020204030204" pitchFamily="34" charset="0"/>
                  </a:rPr>
                  <a:t>b) </a:t>
                </a:r>
                <a:r>
                  <a:rPr lang="en-US" sz="4400" b="1" dirty="0" err="1" smtClean="0">
                    <a:latin typeface="Tahoma" panose="020B0604030504040204" pitchFamily="34" charset="0"/>
                    <a:ea typeface="Calibri" panose="020F0502020204030204" pitchFamily="34" charset="0"/>
                  </a:rPr>
                  <a:t>Khoảng</a:t>
                </a:r>
                <a:r>
                  <a:rPr lang="en-US" sz="4400" b="1" dirty="0" smtClean="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cách</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từ</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oMath>
                </a14:m>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đến</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oMath>
                </a14:m>
                <a:r>
                  <a:rPr lang="en-US" sz="4400" b="1" dirty="0">
                    <a:latin typeface="Tahoma" panose="020B0604030504040204" pitchFamily="34" charset="0"/>
                    <a:ea typeface="Calibri" panose="020F0502020204030204" pitchFamily="34" charset="0"/>
                  </a:rPr>
                  <a:t> </a:t>
                </a:r>
                <a:r>
                  <a:rPr lang="en-US" sz="4400" b="1" dirty="0" smtClean="0">
                    <a:latin typeface="Tahoma" panose="020B0604030504040204" pitchFamily="34" charset="0"/>
                    <a:ea typeface="Calibri" panose="020F0502020204030204" pitchFamily="34" charset="0"/>
                  </a:rPr>
                  <a:t>không thay </a:t>
                </a:r>
                <a:r>
                  <a:rPr lang="en-US" sz="4400" b="1" dirty="0" err="1">
                    <a:latin typeface="Tahoma" panose="020B0604030504040204" pitchFamily="34" charset="0"/>
                    <a:ea typeface="Calibri" panose="020F0502020204030204" pitchFamily="34" charset="0"/>
                  </a:rPr>
                  <a:t>đổi</a:t>
                </a:r>
                <a:r>
                  <a:rPr lang="en-US" sz="4400" b="1" dirty="0">
                    <a:latin typeface="Tahoma" panose="020B0604030504040204" pitchFamily="34" charset="0"/>
                    <a:ea typeface="Calibri" panose="020F0502020204030204" pitchFamily="34" charset="0"/>
                  </a:rPr>
                  <a:t> </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thay</a:t>
                </a:r>
                <a:r>
                  <a:rPr lang="en-US" sz="4400" b="1" dirty="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đổi</a:t>
                </a:r>
                <a:r>
                  <a:rPr lang="en-US" sz="4400" b="1" dirty="0" smtClean="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a:p>
                <a:pPr indent="360045" algn="just">
                  <a:lnSpc>
                    <a:spcPct val="107000"/>
                  </a:lnSpc>
                  <a:defRPr/>
                </a:pPr>
                <a:endParaRPr lang="en-US" sz="4400" b="1"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93A4F41-582A-4583-A45F-6CC4EDC8798C}"/>
                  </a:ext>
                </a:extLst>
              </p:cNvPr>
              <p:cNvSpPr txBox="1">
                <a:spLocks noRot="1" noChangeAspect="1" noMove="1" noResize="1" noEditPoints="1" noAdjustHandles="1" noChangeArrowheads="1" noChangeShapeType="1" noTextEdit="1"/>
              </p:cNvSpPr>
              <p:nvPr/>
            </p:nvSpPr>
            <p:spPr>
              <a:xfrm>
                <a:off x="545692" y="7992894"/>
                <a:ext cx="13199806" cy="5114990"/>
              </a:xfrm>
              <a:prstGeom prst="rect">
                <a:avLst/>
              </a:prstGeom>
              <a:blipFill>
                <a:blip r:embed="rId4"/>
                <a:stretch>
                  <a:fillRect l="-1894" t="-2741" r="-1848"/>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300105CF-66D3-4DB6-BD8B-CC58FE8F774D}"/>
              </a:ext>
            </a:extLst>
          </p:cNvPr>
          <p:cNvPicPr/>
          <p:nvPr/>
        </p:nvPicPr>
        <p:blipFill>
          <a:blip r:embed="rId5"/>
          <a:stretch>
            <a:fillRect/>
          </a:stretch>
        </p:blipFill>
        <p:spPr>
          <a:xfrm>
            <a:off x="14105782" y="7586286"/>
            <a:ext cx="9000972" cy="5655524"/>
          </a:xfrm>
          <a:prstGeom prst="rect">
            <a:avLst/>
          </a:prstGeom>
        </p:spPr>
      </p:pic>
      <p:pic>
        <p:nvPicPr>
          <p:cNvPr id="16" name="Picture 15"/>
          <p:cNvPicPr>
            <a:picLocks noChangeAspect="1"/>
          </p:cNvPicPr>
          <p:nvPr/>
        </p:nvPicPr>
        <p:blipFill>
          <a:blip r:embed="rId6"/>
          <a:stretch>
            <a:fillRect/>
          </a:stretch>
        </p:blipFill>
        <p:spPr>
          <a:xfrm>
            <a:off x="14182704" y="2546859"/>
            <a:ext cx="8826415" cy="5667439"/>
          </a:xfrm>
          <a:prstGeom prst="rect">
            <a:avLst/>
          </a:prstGeom>
        </p:spPr>
      </p:pic>
    </p:spTree>
    <p:extLst>
      <p:ext uri="{BB962C8B-B14F-4D97-AF65-F5344CB8AC3E}">
        <p14:creationId xmlns:p14="http://schemas.microsoft.com/office/powerpoint/2010/main" val="409060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ounded Rectangle 3">
                <a:extLst>
                  <a:ext uri="{FF2B5EF4-FFF2-40B4-BE49-F238E27FC236}">
                    <a16:creationId xmlns:a16="http://schemas.microsoft.com/office/drawing/2014/main" id="{DDAC4B93-F032-4C8C-8F07-E56313985AAE}"/>
                  </a:ext>
                </a:extLst>
              </p:cNvPr>
              <p:cNvSpPr/>
              <p:nvPr/>
            </p:nvSpPr>
            <p:spPr>
              <a:xfrm>
                <a:off x="1523358" y="3665505"/>
                <a:ext cx="21866031" cy="4631733"/>
              </a:xfrm>
              <a:prstGeom prst="roundRect">
                <a:avLst/>
              </a:prstGeom>
              <a:solidFill>
                <a:srgbClr val="FFC000">
                  <a:lumMod val="20000"/>
                  <a:lumOff val="80000"/>
                </a:srgbClr>
              </a:solidFill>
              <a:ln w="15875" cap="flat" cmpd="sng" algn="ctr">
                <a:solidFill>
                  <a:srgbClr val="ED7D31"/>
                </a:solidFill>
                <a:prstDash val="solid"/>
                <a:miter lim="800000"/>
              </a:ln>
              <a:effectLst/>
            </p:spPr>
            <p:txBody>
              <a:bodyPr rot="0" spcFirstLastPara="0" vert="horz" wrap="square" lIns="72000" tIns="0" rIns="72000" bIns="0" numCol="1" spcCol="0" rtlCol="0" fromWordArt="0" anchor="ctr" anchorCtr="0" forceAA="0" compatLnSpc="1">
                <a:prstTxWarp prst="textNoShape">
                  <a:avLst/>
                </a:prstTxWarp>
                <a:noAutofit/>
              </a:bodyPr>
              <a:lstStyle/>
              <a:p>
                <a:pPr>
                  <a:lnSpc>
                    <a:spcPct val="107000"/>
                  </a:lnSpc>
                </a:pP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Khoảng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giữa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phẳng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song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song</a:t>
                </a:r>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song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𝒅</m:t>
                    </m:r>
                    <m:d>
                      <m:dPr>
                        <m:ctrlPr>
                          <a:rPr lang="en-US" sz="4400" b="1" i="1">
                            <a:latin typeface="Cambria Math" panose="02040503050406030204" pitchFamily="18" charset="0"/>
                            <a:ea typeface="Calibri" panose="020F0502020204030204" pitchFamily="34" charset="0"/>
                          </a:rPr>
                        </m:ctrlPr>
                      </m:dPr>
                      <m:e>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𝑷</m:t>
                            </m:r>
                          </m:e>
                        </m:d>
                        <m:r>
                          <a:rPr lang="en-US" sz="4400" b="1" i="1">
                            <a:latin typeface="Cambria Math" panose="02040503050406030204" pitchFamily="18" charset="0"/>
                            <a:ea typeface="Calibri" panose="020F0502020204030204" pitchFamily="34" charset="0"/>
                          </a:rPr>
                          <m:t>,</m:t>
                        </m:r>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𝑸</m:t>
                            </m:r>
                          </m:e>
                        </m:d>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kia</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07000"/>
                  </a:lnSpc>
                </a:pP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Khoảng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giữa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hai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đường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thẳng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song</a:t>
                </a:r>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song </a:t>
                </a:r>
                <a14:m>
                  <m:oMath xmlns:m="http://schemas.openxmlformats.org/officeDocument/2006/math">
                    <m:r>
                      <a:rPr lang="en-US" sz="4400" b="1" i="1">
                        <a:latin typeface="Cambria Math" panose="02040503050406030204" pitchFamily="18" charset="0"/>
                        <a:ea typeface="Calibri" panose="020F0502020204030204" pitchFamily="34" charset="0"/>
                      </a:rPr>
                      <m:t>𝒎</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𝒅</m:t>
                    </m:r>
                    <m:d>
                      <m:dPr>
                        <m:ctrlPr>
                          <a:rPr lang="en-US" sz="4400" b="1" i="1">
                            <a:latin typeface="Cambria Math" panose="02040503050406030204" pitchFamily="18" charset="0"/>
                            <a:ea typeface="Calibri" panose="020F0502020204030204" pitchFamily="34" charset="0"/>
                          </a:rPr>
                        </m:ctrlPr>
                      </m:dPr>
                      <m:e>
                        <m:r>
                          <a:rPr lang="en-US" sz="4400" b="1" i="1">
                            <a:latin typeface="Cambria Math" panose="02040503050406030204" pitchFamily="18" charset="0"/>
                            <a:ea typeface="Calibri" panose="020F0502020204030204" pitchFamily="34" charset="0"/>
                          </a:rPr>
                          <m:t>𝒎</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𝒏</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imes New Roman" panose="02020603050405020304" pitchFamily="18"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p:txBody>
          </p:sp>
        </mc:Choice>
        <mc:Fallback xmlns="">
          <p:sp>
            <p:nvSpPr>
              <p:cNvPr id="29" name="Rounded Rectangle 3">
                <a:extLst>
                  <a:ext uri="{FF2B5EF4-FFF2-40B4-BE49-F238E27FC236}">
                    <a16:creationId xmlns:a16="http://schemas.microsoft.com/office/drawing/2014/main" id="{DDAC4B93-F032-4C8C-8F07-E56313985AAE}"/>
                  </a:ext>
                </a:extLst>
              </p:cNvPr>
              <p:cNvSpPr>
                <a:spLocks noRot="1" noChangeAspect="1" noMove="1" noResize="1" noEditPoints="1" noAdjustHandles="1" noChangeArrowheads="1" noChangeShapeType="1" noTextEdit="1"/>
              </p:cNvSpPr>
              <p:nvPr/>
            </p:nvSpPr>
            <p:spPr>
              <a:xfrm>
                <a:off x="1523358" y="3665505"/>
                <a:ext cx="21866031" cy="4631733"/>
              </a:xfrm>
              <a:prstGeom prst="roundRect">
                <a:avLst/>
              </a:prstGeom>
              <a:blipFill>
                <a:blip r:embed="rId3"/>
                <a:stretch>
                  <a:fillRect l="-167"/>
                </a:stretch>
              </a:blipFill>
              <a:ln w="15875" cap="flat" cmpd="sng" algn="ctr">
                <a:solidFill>
                  <a:srgbClr val="ED7D31"/>
                </a:solidFill>
                <a:prstDash val="solid"/>
                <a:miter lim="800000"/>
              </a:ln>
              <a:effectLst/>
            </p:spPr>
            <p:txBody>
              <a:bodyPr/>
              <a:lstStyle/>
              <a:p>
                <a:r>
                  <a:rPr lang="en-US">
                    <a:noFill/>
                  </a:rPr>
                  <a:t> </a:t>
                </a:r>
              </a:p>
            </p:txBody>
          </p:sp>
        </mc:Fallback>
      </mc:AlternateContent>
      <p:pic>
        <p:nvPicPr>
          <p:cNvPr id="30" name="Picture 29">
            <a:extLst>
              <a:ext uri="{FF2B5EF4-FFF2-40B4-BE49-F238E27FC236}">
                <a16:creationId xmlns:a16="http://schemas.microsoft.com/office/drawing/2014/main" id="{B5126F2A-7E47-4CC6-9AE7-7A2BD5D6F28C}"/>
              </a:ext>
            </a:extLst>
          </p:cNvPr>
          <p:cNvPicPr/>
          <p:nvPr/>
        </p:nvPicPr>
        <p:blipFill>
          <a:blip r:embed="rId4"/>
          <a:stretch>
            <a:fillRect/>
          </a:stretch>
        </p:blipFill>
        <p:spPr>
          <a:xfrm>
            <a:off x="7267804" y="8361847"/>
            <a:ext cx="7644291" cy="4530993"/>
          </a:xfrm>
          <a:prstGeom prst="rect">
            <a:avLst/>
          </a:prstGeom>
        </p:spPr>
      </p:pic>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63D95B9-5749-4611-8202-F94B5990F4CF}"/>
                  </a:ext>
                </a:extLst>
              </p:cNvPr>
              <p:cNvSpPr/>
              <p:nvPr/>
            </p:nvSpPr>
            <p:spPr>
              <a:xfrm>
                <a:off x="893325" y="11854897"/>
                <a:ext cx="6450291" cy="856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𝒅</m:t>
                      </m:r>
                      <m:d>
                        <m:dPr>
                          <m:ctrlP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m:t>
                          </m:r>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𝑷</m:t>
                          </m:r>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m:t>
                          </m:r>
                          <m:d>
                            <m:dPr>
                              <m:ctrlP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𝑸</m:t>
                              </m:r>
                            </m:e>
                          </m:d>
                        </m:e>
                      </m:d>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m:t>
                      </m:r>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𝒅</m:t>
                      </m:r>
                      <m:d>
                        <m:dPr>
                          <m:ctrlP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𝑴</m:t>
                          </m:r>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m:t>
                          </m:r>
                          <m:d>
                            <m:dPr>
                              <m:ctrlP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rgbClr val="00B0F0"/>
                                  </a:solidFill>
                                  <a:latin typeface="Cambria Math" panose="02040503050406030204" pitchFamily="18" charset="0"/>
                                  <a:ea typeface="Calibri" panose="020F0502020204030204" pitchFamily="34" charset="0"/>
                                  <a:cs typeface="Tahoma" panose="020B0604030504040204" pitchFamily="34" charset="0"/>
                                </a:rPr>
                                <m:t>𝑸</m:t>
                              </m:r>
                            </m:e>
                          </m:d>
                        </m:e>
                      </m:d>
                    </m:oMath>
                  </m:oMathPara>
                </a14:m>
                <a:endParaRPr lang="en-US" dirty="0"/>
              </a:p>
            </p:txBody>
          </p:sp>
        </mc:Choice>
        <mc:Fallback xmlns="">
          <p:sp>
            <p:nvSpPr>
              <p:cNvPr id="23" name="Rectangle 22">
                <a:extLst>
                  <a:ext uri="{FF2B5EF4-FFF2-40B4-BE49-F238E27FC236}">
                    <a16:creationId xmlns:a16="http://schemas.microsoft.com/office/drawing/2014/main" id="{F63D95B9-5749-4611-8202-F94B5990F4CF}"/>
                  </a:ext>
                </a:extLst>
              </p:cNvPr>
              <p:cNvSpPr>
                <a:spLocks noRot="1" noChangeAspect="1" noMove="1" noResize="1" noEditPoints="1" noAdjustHandles="1" noChangeArrowheads="1" noChangeShapeType="1" noTextEdit="1"/>
              </p:cNvSpPr>
              <p:nvPr/>
            </p:nvSpPr>
            <p:spPr>
              <a:xfrm>
                <a:off x="893325" y="11854897"/>
                <a:ext cx="6450291" cy="85658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9013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471667" y="3500988"/>
                <a:ext cx="22993017" cy="3062044"/>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50000"/>
                  </a:lnSpc>
                </a:pPr>
                <a:r>
                  <a:rPr lang="en-US" sz="4200" b="1" dirty="0" err="1">
                    <a:solidFill>
                      <a:srgbClr val="FF0000"/>
                    </a:solidFill>
                    <a:latin typeface="Tahoma" panose="020B0604030504040204" pitchFamily="34" charset="0"/>
                    <a:ea typeface="Calibri" panose="020F0502020204030204" pitchFamily="34" charset="0"/>
                  </a:rPr>
                  <a:t>Nhiệm</a:t>
                </a:r>
                <a:r>
                  <a:rPr lang="en-US" sz="4200" b="1" dirty="0">
                    <a:solidFill>
                      <a:srgbClr val="FF0000"/>
                    </a:solidFill>
                    <a:latin typeface="Tahoma" panose="020B0604030504040204" pitchFamily="34" charset="0"/>
                    <a:ea typeface="Calibri" panose="020F0502020204030204" pitchFamily="34" charset="0"/>
                  </a:rPr>
                  <a:t> </a:t>
                </a:r>
                <a:r>
                  <a:rPr lang="en-US" sz="4200" b="1" dirty="0" err="1">
                    <a:solidFill>
                      <a:srgbClr val="FF0000"/>
                    </a:solidFill>
                    <a:latin typeface="Tahoma" panose="020B0604030504040204" pitchFamily="34" charset="0"/>
                    <a:ea typeface="Calibri" panose="020F0502020204030204" pitchFamily="34" charset="0"/>
                  </a:rPr>
                  <a:t>vụ</a:t>
                </a:r>
                <a:r>
                  <a:rPr lang="en-US" sz="4200" b="1" dirty="0">
                    <a:solidFill>
                      <a:srgbClr val="FF0000"/>
                    </a:solidFill>
                    <a:latin typeface="Tahoma" panose="020B0604030504040204" pitchFamily="34" charset="0"/>
                    <a:ea typeface="Calibri" panose="020F0502020204030204" pitchFamily="34" charset="0"/>
                  </a:rPr>
                  <a:t> 4</a:t>
                </a:r>
              </a:p>
              <a:p>
                <a:pPr algn="just">
                  <a:lnSpc>
                    <a:spcPct val="150000"/>
                  </a:lnSpc>
                </a:pP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Nếu</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đường</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thẳng</a:t>
                </a:r>
                <a:r>
                  <a:rPr lang="en-US" sz="4200" b="1" dirty="0">
                    <a:latin typeface="Tahoma" panose="020B0604030504040204" pitchFamily="34" charset="0"/>
                    <a:ea typeface="Calibri" panose="020F0502020204030204" pitchFamily="34" charset="0"/>
                  </a:rPr>
                  <a:t> a </a:t>
                </a:r>
                <a:r>
                  <a:rPr lang="en-US" sz="4200" b="1" dirty="0" err="1">
                    <a:latin typeface="Tahoma" panose="020B0604030504040204" pitchFamily="34" charset="0"/>
                    <a:ea typeface="Calibri" panose="020F0502020204030204" pitchFamily="34" charset="0"/>
                  </a:rPr>
                  <a:t>thuôc</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mặt</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phẳng</a:t>
                </a:r>
                <a:r>
                  <a:rPr lang="en-US" sz="4200" b="1" dirty="0">
                    <a:latin typeface="Tahoma" panose="020B0604030504040204" pitchFamily="34" charset="0"/>
                    <a:ea typeface="Calibri" panose="020F0502020204030204" pitchFamily="34" charset="0"/>
                  </a:rPr>
                  <a:t> </a:t>
                </a:r>
                <a14:m>
                  <m:oMath xmlns:m="http://schemas.openxmlformats.org/officeDocument/2006/math">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và</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mặt</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phẳng</a:t>
                </a:r>
                <a:r>
                  <a:rPr lang="en-US" sz="4200" b="1" dirty="0">
                    <a:latin typeface="Tahoma" panose="020B0604030504040204" pitchFamily="34" charset="0"/>
                    <a:ea typeface="Calibri" panose="020F0502020204030204" pitchFamily="34" charset="0"/>
                  </a:rPr>
                  <a:t> </a:t>
                </a:r>
                <a14:m>
                  <m:oMath xmlns:m="http://schemas.openxmlformats.org/officeDocument/2006/math">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𝑸</m:t>
                        </m:r>
                      </m:e>
                    </m:d>
                  </m:oMath>
                </a14:m>
                <a:r>
                  <a:rPr lang="en-US" sz="4200" b="1" dirty="0">
                    <a:latin typeface="Tahoma" panose="020B0604030504040204" pitchFamily="34" charset="0"/>
                    <a:ea typeface="Calibri" panose="020F0502020204030204" pitchFamily="34" charset="0"/>
                  </a:rPr>
                  <a:t> song </a:t>
                </a:r>
                <a:r>
                  <a:rPr lang="en-US" sz="4200" b="1" dirty="0" err="1">
                    <a:latin typeface="Tahoma" panose="020B0604030504040204" pitchFamily="34" charset="0"/>
                    <a:ea typeface="Calibri" panose="020F0502020204030204" pitchFamily="34" charset="0"/>
                  </a:rPr>
                  <a:t>song</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với</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mặt</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phẳng</a:t>
                </a:r>
                <a:r>
                  <a:rPr lang="en-US" sz="4200" b="1" dirty="0">
                    <a:latin typeface="Tahoma" panose="020B0604030504040204" pitchFamily="34" charset="0"/>
                    <a:ea typeface="Calibri" panose="020F0502020204030204" pitchFamily="34" charset="0"/>
                  </a:rPr>
                  <a:t> </a:t>
                </a:r>
                <a14:m>
                  <m:oMath xmlns:m="http://schemas.openxmlformats.org/officeDocument/2006/math">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thì</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giữa</a:t>
                </a:r>
                <a:r>
                  <a:rPr lang="en-US" sz="4200" b="1" dirty="0">
                    <a:latin typeface="Tahoma" panose="020B0604030504040204" pitchFamily="34" charset="0"/>
                    <a:ea typeface="Calibri" panose="020F0502020204030204" pitchFamily="34" charset="0"/>
                  </a:rPr>
                  <a:t> </a:t>
                </a:r>
                <a14:m>
                  <m:oMath xmlns:m="http://schemas.openxmlformats.org/officeDocument/2006/math">
                    <m:r>
                      <a:rPr lang="en-US" sz="4200" b="1" i="1">
                        <a:latin typeface="Cambria Math" panose="02040503050406030204" pitchFamily="18" charset="0"/>
                        <a:ea typeface="Calibri" panose="020F0502020204030204" pitchFamily="34" charset="0"/>
                        <a:cs typeface="Tahoma" panose="020B0604030504040204" pitchFamily="34" charset="0"/>
                      </a:rPr>
                      <m:t>𝒅</m:t>
                    </m:r>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𝒂</m:t>
                        </m:r>
                        <m:r>
                          <a:rPr lang="en-US" sz="4200" b="1" i="1">
                            <a:latin typeface="Cambria Math" panose="02040503050406030204" pitchFamily="18" charset="0"/>
                            <a:ea typeface="Calibri" panose="020F0502020204030204" pitchFamily="34" charset="0"/>
                            <a:cs typeface="Tahoma" panose="020B0604030504040204" pitchFamily="34" charset="0"/>
                          </a:rPr>
                          <m:t>,</m:t>
                        </m:r>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𝑸</m:t>
                            </m:r>
                          </m:e>
                        </m:d>
                      </m:e>
                    </m:d>
                  </m:oMath>
                </a14:m>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và</a:t>
                </a:r>
                <a:r>
                  <a:rPr lang="en-US" sz="4200" b="1" dirty="0">
                    <a:latin typeface="Tahoma" panose="020B0604030504040204" pitchFamily="34" charset="0"/>
                    <a:ea typeface="Calibri" panose="020F0502020204030204" pitchFamily="34" charset="0"/>
                  </a:rPr>
                  <a:t> </a:t>
                </a:r>
                <a14:m>
                  <m:oMath xmlns:m="http://schemas.openxmlformats.org/officeDocument/2006/math">
                    <m:r>
                      <a:rPr lang="en-US" sz="4200" b="1" i="1">
                        <a:latin typeface="Cambria Math" panose="02040503050406030204" pitchFamily="18" charset="0"/>
                        <a:ea typeface="Calibri" panose="020F0502020204030204" pitchFamily="34" charset="0"/>
                        <a:cs typeface="Tahoma" panose="020B0604030504040204" pitchFamily="34" charset="0"/>
                      </a:rPr>
                      <m:t>𝒅</m:t>
                    </m:r>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𝑷</m:t>
                            </m:r>
                          </m:e>
                        </m:d>
                        <m:r>
                          <a:rPr lang="en-US" sz="4200" b="1" i="1">
                            <a:latin typeface="Cambria Math" panose="02040503050406030204" pitchFamily="18" charset="0"/>
                            <a:ea typeface="Calibri" panose="020F0502020204030204" pitchFamily="34" charset="0"/>
                            <a:cs typeface="Tahoma" panose="020B0604030504040204" pitchFamily="34" charset="0"/>
                          </a:rPr>
                          <m:t>,</m:t>
                        </m:r>
                        <m:d>
                          <m:dPr>
                            <m:ctrlPr>
                              <a:rPr lang="en-US" sz="4200" b="1" i="1">
                                <a:latin typeface="Cambria Math" panose="02040503050406030204" pitchFamily="18" charset="0"/>
                                <a:ea typeface="Calibri" panose="020F0502020204030204" pitchFamily="34" charset="0"/>
                                <a:cs typeface="Tahoma" panose="020B0604030504040204" pitchFamily="34" charset="0"/>
                              </a:rPr>
                            </m:ctrlPr>
                          </m:dPr>
                          <m:e>
                            <m:r>
                              <a:rPr lang="en-US" sz="4200" b="1" i="1">
                                <a:latin typeface="Cambria Math" panose="02040503050406030204" pitchFamily="18" charset="0"/>
                                <a:ea typeface="Calibri" panose="020F0502020204030204" pitchFamily="34" charset="0"/>
                                <a:cs typeface="Tahoma" panose="020B0604030504040204" pitchFamily="34" charset="0"/>
                              </a:rPr>
                              <m:t>𝑸</m:t>
                            </m:r>
                          </m:e>
                        </m:d>
                      </m:e>
                    </m:d>
                  </m:oMath>
                </a14:m>
                <a:r>
                  <a:rPr lang="en-US" sz="4200" b="1" dirty="0" err="1">
                    <a:latin typeface="Tahoma" panose="020B0604030504040204" pitchFamily="34" charset="0"/>
                    <a:ea typeface="Calibri" panose="020F0502020204030204" pitchFamily="34" charset="0"/>
                  </a:rPr>
                  <a:t>có</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mối</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quan</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hệ</a:t>
                </a:r>
                <a:r>
                  <a:rPr lang="en-US" sz="4200" b="1" dirty="0">
                    <a:latin typeface="Tahoma" panose="020B0604030504040204" pitchFamily="34" charset="0"/>
                    <a:ea typeface="Calibri" panose="020F0502020204030204" pitchFamily="34" charset="0"/>
                  </a:rPr>
                  <a:t> </a:t>
                </a:r>
                <a:r>
                  <a:rPr lang="en-US" sz="4200" b="1" dirty="0" err="1">
                    <a:latin typeface="Tahoma" panose="020B0604030504040204" pitchFamily="34" charset="0"/>
                    <a:ea typeface="Calibri" panose="020F0502020204030204" pitchFamily="34" charset="0"/>
                  </a:rPr>
                  <a:t>gì</a:t>
                </a:r>
                <a:r>
                  <a:rPr lang="en-US" sz="4200" b="1" dirty="0">
                    <a:latin typeface="Tahoma" panose="020B0604030504040204" pitchFamily="34" charset="0"/>
                    <a:ea typeface="Calibri" panose="020F0502020204030204" pitchFamily="34" charset="0"/>
                  </a:rPr>
                  <a:t> ?</a:t>
                </a:r>
                <a:endParaRPr lang="en-US" sz="4200" b="1" dirty="0">
                  <a:latin typeface="Times New Roman" panose="02020603050405020304" pitchFamily="18" charset="0"/>
                  <a:ea typeface="Calibri" panose="020F0502020204030204" pitchFamily="34"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471667" y="3500988"/>
                <a:ext cx="22993017" cy="3062044"/>
              </a:xfrm>
              <a:prstGeom prst="rect">
                <a:avLst/>
              </a:prstGeom>
              <a:blipFill>
                <a:blip r:embed="rId3"/>
                <a:stretch>
                  <a:fillRect l="-980" r="-1007" b="-4554"/>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2.1.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just">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3A4F41-582A-4583-A45F-6CC4EDC8798C}"/>
                  </a:ext>
                </a:extLst>
              </p:cNvPr>
              <p:cNvSpPr txBox="1"/>
              <p:nvPr/>
            </p:nvSpPr>
            <p:spPr>
              <a:xfrm>
                <a:off x="545692" y="7992894"/>
                <a:ext cx="13199806" cy="2359044"/>
              </a:xfrm>
              <a:prstGeom prst="rect">
                <a:avLst/>
              </a:prstGeom>
              <a:solidFill>
                <a:schemeClr val="accent6">
                  <a:lumMod val="20000"/>
                  <a:lumOff val="80000"/>
                </a:schemeClr>
              </a:solidFill>
            </p:spPr>
            <p:txBody>
              <a:bodyPr wrap="square" rtlCol="0">
                <a:spAutoFit/>
              </a:bodyPr>
              <a:lstStyle/>
              <a:p>
                <a:pPr indent="360045" algn="just">
                  <a:lnSpc>
                    <a:spcPct val="107000"/>
                  </a:lnSpc>
                  <a:defRPr/>
                </a:pPr>
                <a:r>
                  <a:rPr lang="en-US" sz="4400" b="1" dirty="0">
                    <a:solidFill>
                      <a:srgbClr val="FF0000"/>
                    </a:solidFill>
                    <a:latin typeface="Tahoma" panose="020B0604030504040204" pitchFamily="34" charset="0"/>
                    <a:ea typeface="Times New Roman" panose="02020603050405020304" pitchFamily="18" charset="0"/>
                  </a:rPr>
                  <a:t>Trả </a:t>
                </a:r>
                <a:r>
                  <a:rPr lang="en-US" sz="4400" b="1" dirty="0" err="1">
                    <a:solidFill>
                      <a:srgbClr val="FF0000"/>
                    </a:solidFill>
                    <a:latin typeface="Tahoma" panose="020B0604030504040204" pitchFamily="34" charset="0"/>
                    <a:ea typeface="Times New Roman" panose="02020603050405020304" pitchFamily="18" charset="0"/>
                  </a:rPr>
                  <a:t>lời</a:t>
                </a:r>
                <a:endParaRPr lang="en-US" sz="4400" b="1" dirty="0">
                  <a:solidFill>
                    <a:srgbClr val="FF0000"/>
                  </a:solidFill>
                  <a:latin typeface="Times New Roman" panose="02020603050405020304" pitchFamily="18" charset="0"/>
                  <a:ea typeface="Times New Roman" panose="02020603050405020304" pitchFamily="18" charset="0"/>
                </a:endParaRPr>
              </a:p>
              <a:p>
                <a:pPr indent="360045" algn="just">
                  <a:lnSpc>
                    <a:spcPct val="107000"/>
                  </a:lnSpc>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𝒂</m:t>
                          </m:r>
                          <m:r>
                            <a:rPr lang="en-US" sz="4400" b="1" i="1">
                              <a:latin typeface="Cambria Math" panose="02040503050406030204" pitchFamily="18" charset="0"/>
                              <a:ea typeface="Calibri" panose="020F0502020204030204" pitchFamily="34" charset="0"/>
                              <a:cs typeface="Tahoma" panose="020B0604030504040204" pitchFamily="34"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e>
                      </m:d>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r>
                            <a:rPr lang="en-US" sz="4400" b="1" i="1">
                              <a:latin typeface="Cambria Math" panose="02040503050406030204" pitchFamily="18" charset="0"/>
                              <a:ea typeface="Calibri" panose="020F0502020204030204" pitchFamily="34" charset="0"/>
                              <a:cs typeface="Tahoma" panose="020B0604030504040204" pitchFamily="34"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e>
                      </m:d>
                    </m:oMath>
                  </m:oMathPara>
                </a14:m>
                <a:endParaRPr lang="en-US" sz="4400" b="1" dirty="0">
                  <a:latin typeface="Times New Roman" panose="02020603050405020304" pitchFamily="18" charset="0"/>
                  <a:ea typeface="Times New Roman" panose="02020603050405020304" pitchFamily="18" charset="0"/>
                </a:endParaRPr>
              </a:p>
              <a:p>
                <a:pPr indent="360045" algn="just">
                  <a:lnSpc>
                    <a:spcPct val="107000"/>
                  </a:lnSpc>
                  <a:defRPr/>
                </a:pPr>
                <a:endParaRPr lang="en-US" sz="4400" b="1" dirty="0">
                  <a:latin typeface="Times New Roman" panose="02020603050405020304" pitchFamily="18" charset="0"/>
                  <a:ea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93A4F41-582A-4583-A45F-6CC4EDC8798C}"/>
                  </a:ext>
                </a:extLst>
              </p:cNvPr>
              <p:cNvSpPr txBox="1">
                <a:spLocks noRot="1" noChangeAspect="1" noMove="1" noResize="1" noEditPoints="1" noAdjustHandles="1" noChangeArrowheads="1" noChangeShapeType="1" noTextEdit="1"/>
              </p:cNvSpPr>
              <p:nvPr/>
            </p:nvSpPr>
            <p:spPr>
              <a:xfrm>
                <a:off x="545692" y="7992894"/>
                <a:ext cx="13199806" cy="2359044"/>
              </a:xfrm>
              <a:prstGeom prst="rect">
                <a:avLst/>
              </a:prstGeom>
              <a:blipFill>
                <a:blip r:embed="rId4"/>
                <a:stretch>
                  <a:fillRect t="-5943"/>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300105CF-66D3-4DB6-BD8B-CC58FE8F774D}"/>
              </a:ext>
            </a:extLst>
          </p:cNvPr>
          <p:cNvPicPr/>
          <p:nvPr/>
        </p:nvPicPr>
        <p:blipFill>
          <a:blip r:embed="rId5"/>
          <a:stretch>
            <a:fillRect/>
          </a:stretch>
        </p:blipFill>
        <p:spPr>
          <a:xfrm>
            <a:off x="14773428" y="7521677"/>
            <a:ext cx="9000972" cy="5655524"/>
          </a:xfrm>
          <a:prstGeom prst="rect">
            <a:avLst/>
          </a:prstGeom>
        </p:spPr>
      </p:pic>
      <p:cxnSp>
        <p:nvCxnSpPr>
          <p:cNvPr id="19" name="Straight Connector 18">
            <a:extLst>
              <a:ext uri="{FF2B5EF4-FFF2-40B4-BE49-F238E27FC236}">
                <a16:creationId xmlns:a16="http://schemas.microsoft.com/office/drawing/2014/main" id="{F1A2ACA4-7906-435A-B884-312710176111}"/>
              </a:ext>
            </a:extLst>
          </p:cNvPr>
          <p:cNvCxnSpPr/>
          <p:nvPr/>
        </p:nvCxnSpPr>
        <p:spPr>
          <a:xfrm flipV="1">
            <a:off x="16680426" y="8318092"/>
            <a:ext cx="4129548" cy="95864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881773-8A94-40F3-93ED-FECBA8DB8E93}"/>
              </a:ext>
            </a:extLst>
          </p:cNvPr>
          <p:cNvSpPr txBox="1"/>
          <p:nvPr/>
        </p:nvSpPr>
        <p:spPr>
          <a:xfrm>
            <a:off x="20510551" y="8219219"/>
            <a:ext cx="1327355" cy="769441"/>
          </a:xfrm>
          <a:prstGeom prst="rect">
            <a:avLst/>
          </a:prstGeom>
          <a:noFill/>
        </p:spPr>
        <p:txBody>
          <a:bodyPr wrap="square" rtlCol="0">
            <a:spAutoFit/>
          </a:bodyPr>
          <a:lstStyle/>
          <a:p>
            <a:r>
              <a:rPr lang="en-US" sz="4400" b="1" i="1" dirty="0">
                <a:solidFill>
                  <a:srgbClr val="00B0F0"/>
                </a:solidFill>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136016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769993"/>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2.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8721672" cy="1443262"/>
                <a:chOff x="2648002" y="1960965"/>
                <a:chExt cx="6309087" cy="1443262"/>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805407" y="2330945"/>
                  <a:ext cx="6151682"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566164" y="3675175"/>
                <a:ext cx="22544559" cy="3893988"/>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indent="360045" algn="just">
                  <a:lnSpc>
                    <a:spcPct val="107000"/>
                  </a:lnSpc>
                </a:pPr>
                <a:r>
                  <a:rPr lang="en-US" sz="4400" b="1" dirty="0" err="1">
                    <a:latin typeface="Tahoma" panose="020B0604030504040204" pitchFamily="34" charset="0"/>
                    <a:ea typeface="Times New Roman" panose="02020603050405020304" pitchFamily="18" charset="0"/>
                  </a:rPr>
                  <a:t>Nhận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xét</a:t>
                </a:r>
                <a:r>
                  <a:rPr lang="en-US" sz="4400" b="1" dirty="0">
                    <a:latin typeface="Tahoma" panose="020B0604030504040204" pitchFamily="34"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indent="360045" algn="just">
                  <a:lnSpc>
                    <a:spcPct val="107000"/>
                  </a:lnSpc>
                </a:pPr>
                <a:r>
                  <a:rPr lang="en-US" sz="4400" b="1" dirty="0">
                    <a:latin typeface="Tahoma" panose="020B0604030504040204" pitchFamily="34" charset="0"/>
                    <a:ea typeface="Times New Roman" panose="02020603050405020304" pitchFamily="18" charset="0"/>
                  </a:rPr>
                  <a:t>a) </a:t>
                </a:r>
                <a:r>
                  <a:rPr lang="en-US" sz="4400" b="1" dirty="0" err="1">
                    <a:latin typeface="Tahoma" panose="020B0604030504040204" pitchFamily="34" charset="0"/>
                    <a:ea typeface="Times New Roman" panose="02020603050405020304" pitchFamily="18" charset="0"/>
                  </a:rPr>
                  <a:t>Khi</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đường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thẳng</a:t>
                </a:r>
                <a:r>
                  <a:rPr lang="en-US" sz="4400" b="1" dirty="0">
                    <a:latin typeface="Tahoma" panose="020B0604030504040204" pitchFamily="34" charset="0"/>
                    <a:ea typeface="Times New Roman" panose="02020603050405020304" pitchFamily="18" charset="0"/>
                  </a:rPr>
                  <a:t> a </a:t>
                </a:r>
                <a:r>
                  <a:rPr lang="en-US" sz="4400" b="1" dirty="0" err="1">
                    <a:latin typeface="Tahoma" panose="020B0604030504040204" pitchFamily="34" charset="0"/>
                    <a:ea typeface="Times New Roman" panose="02020603050405020304" pitchFamily="18" charset="0"/>
                  </a:rPr>
                  <a:t>thuôc</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mặt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phẳng</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và</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mặt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phẳng</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oMath>
                </a14:m>
                <a:r>
                  <a:rPr lang="en-US" sz="4400" b="1" dirty="0">
                    <a:latin typeface="Tahoma" panose="020B0604030504040204" pitchFamily="34" charset="0"/>
                    <a:ea typeface="Times New Roman" panose="02020603050405020304" pitchFamily="18" charset="0"/>
                  </a:rPr>
                  <a:t> song </a:t>
                </a:r>
                <a:r>
                  <a:rPr lang="en-US" sz="4400" b="1" dirty="0" err="1">
                    <a:latin typeface="Tahoma" panose="020B0604030504040204" pitchFamily="34" charset="0"/>
                    <a:ea typeface="Times New Roman" panose="02020603050405020304" pitchFamily="18" charset="0"/>
                  </a:rPr>
                  <a:t>song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với</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mặt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phẳng</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Times New Roman" panose="02020603050405020304" pitchFamily="18" charset="0"/>
                  </a:rPr>
                  <a:t>:</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𝒂</m:t>
                        </m:r>
                        <m:r>
                          <a:rPr lang="en-US" sz="4400" b="1" i="1">
                            <a:latin typeface="Cambria Math" panose="02040503050406030204" pitchFamily="18" charset="0"/>
                            <a:ea typeface="Calibri" panose="020F0502020204030204" pitchFamily="34" charset="0"/>
                            <a:cs typeface="Tahoma" panose="020B0604030504040204" pitchFamily="34"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e>
                    </m:d>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r>
                          <a:rPr lang="en-US" sz="4400" b="1" i="1">
                            <a:latin typeface="Cambria Math" panose="02040503050406030204" pitchFamily="18" charset="0"/>
                            <a:ea typeface="Calibri" panose="020F0502020204030204" pitchFamily="34" charset="0"/>
                            <a:cs typeface="Tahoma" panose="020B0604030504040204" pitchFamily="34"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𝑸</m:t>
                            </m:r>
                          </m:e>
                        </m:d>
                      </m:e>
                    </m:d>
                  </m:oMath>
                </a14:m>
                <a:r>
                  <a:rPr lang="en-US" sz="4400" b="1" dirty="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a:p>
                <a:pPr indent="360045" algn="just">
                  <a:lnSpc>
                    <a:spcPct val="107000"/>
                  </a:lnSpc>
                </a:pPr>
                <a:r>
                  <a:rPr lang="en-US" sz="4400" b="1" dirty="0">
                    <a:latin typeface="Tahoma" panose="020B0604030504040204" pitchFamily="34" charset="0"/>
                    <a:ea typeface="Calibri" panose="020F0502020204030204" pitchFamily="34" charset="0"/>
                  </a:rPr>
                  <a:t>b)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giữa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hai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đáy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lăng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trụ</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chiều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cao</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lăng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trụ</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đó</a:t>
                </a:r>
                <a:r>
                  <a:rPr lang="en-US" sz="4400" b="1" dirty="0">
                    <a:latin typeface="Tahoma" panose="020B0604030504040204" pitchFamily="34" charset="0"/>
                    <a:ea typeface="Calibri" panose="020F0502020204030204" pitchFamily="34" charset="0"/>
                  </a:rPr>
                  <a:t> .</a:t>
                </a:r>
                <a:endParaRPr lang="en-US" sz="44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566164" y="3675175"/>
                <a:ext cx="22544559" cy="3893988"/>
              </a:xfrm>
              <a:prstGeom prst="rect">
                <a:avLst/>
              </a:prstGeom>
              <a:blipFill>
                <a:blip r:embed="rId3"/>
                <a:stretch>
                  <a:fillRect l="-1081" t="-3588" r="-1054" b="-2496"/>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9941382" cy="750975"/>
          </a:xfrm>
          <a:prstGeom prst="rect">
            <a:avLst/>
          </a:prstGeom>
        </p:spPr>
        <p:txBody>
          <a:bodyPr wrap="square">
            <a:spAutoFit/>
          </a:bodyPr>
          <a:lstStyle/>
          <a:p>
            <a:pPr indent="360045" algn="just">
              <a:lnSpc>
                <a:spcPct val="107000"/>
              </a:lnSpc>
              <a:defRPr/>
            </a:pPr>
            <a:r>
              <a:rPr lang="en-US" sz="4000" b="1" dirty="0">
                <a:latin typeface="Tahoma" panose="020B0604030504040204" pitchFamily="34" charset="0"/>
                <a:ea typeface="Times New Roman" panose="02020603050405020304" pitchFamily="18" charset="0"/>
              </a:rPr>
              <a:t>2.1. </a:t>
            </a:r>
            <a:r>
              <a:rPr lang="en-US" sz="4000" b="1" dirty="0" err="1">
                <a:latin typeface="Tahoma" panose="020B0604030504040204" pitchFamily="34" charset="0"/>
                <a:ea typeface="Times New Roman" panose="02020603050405020304" pitchFamily="18" charset="0"/>
              </a:rPr>
              <a:t>Hoạt</a:t>
            </a:r>
            <a:r>
              <a:rPr lang="en-US" sz="4000" b="1" dirty="0">
                <a:latin typeface="Tahoma" panose="020B0604030504040204" pitchFamily="34" charset="0"/>
                <a:ea typeface="Times New Roman" panose="02020603050405020304" pitchFamily="18" charset="0"/>
              </a:rPr>
              <a:t> </a:t>
            </a:r>
            <a:r>
              <a:rPr lang="en-US" sz="4000" b="1" dirty="0" err="1">
                <a:latin typeface="Tahoma" panose="020B0604030504040204" pitchFamily="34" charset="0"/>
                <a:ea typeface="Times New Roman" panose="02020603050405020304" pitchFamily="18" charset="0"/>
              </a:rPr>
              <a:t>động</a:t>
            </a:r>
            <a:r>
              <a:rPr lang="en-US" sz="4000" b="1" dirty="0">
                <a:latin typeface="Tahoma" panose="020B0604030504040204" pitchFamily="34" charset="0"/>
                <a:ea typeface="Times New Roman" panose="02020603050405020304" pitchFamily="18" charset="0"/>
              </a:rPr>
              <a:t> </a:t>
            </a:r>
            <a:r>
              <a:rPr lang="en-US" sz="4000" b="1" dirty="0" err="1">
                <a:latin typeface="Tahoma" panose="020B0604030504040204" pitchFamily="34" charset="0"/>
                <a:ea typeface="Times New Roman" panose="02020603050405020304" pitchFamily="18" charset="0"/>
              </a:rPr>
              <a:t>hình</a:t>
            </a:r>
            <a:r>
              <a:rPr lang="en-US" sz="4000" b="1" dirty="0">
                <a:latin typeface="Tahoma" panose="020B0604030504040204" pitchFamily="34" charset="0"/>
                <a:ea typeface="Times New Roman" panose="02020603050405020304" pitchFamily="18" charset="0"/>
              </a:rPr>
              <a:t> </a:t>
            </a:r>
            <a:r>
              <a:rPr lang="en-US" sz="4000" b="1" dirty="0" err="1">
                <a:latin typeface="Tahoma" panose="020B0604030504040204" pitchFamily="34" charset="0"/>
                <a:ea typeface="Times New Roman" panose="02020603050405020304" pitchFamily="18" charset="0"/>
              </a:rPr>
              <a:t>thành</a:t>
            </a:r>
            <a:r>
              <a:rPr lang="en-US" sz="4000" b="1" dirty="0">
                <a:latin typeface="Tahoma" panose="020B0604030504040204" pitchFamily="34" charset="0"/>
                <a:ea typeface="Times New Roman" panose="02020603050405020304" pitchFamily="18" charset="0"/>
              </a:rPr>
              <a:t> </a:t>
            </a:r>
            <a:r>
              <a:rPr lang="en-US" sz="4000" b="1" dirty="0" err="1">
                <a:latin typeface="Tahoma" panose="020B0604030504040204" pitchFamily="34" charset="0"/>
                <a:ea typeface="Times New Roman" panose="02020603050405020304" pitchFamily="18" charset="0"/>
              </a:rPr>
              <a:t>kiến</a:t>
            </a:r>
            <a:r>
              <a:rPr lang="en-US" sz="4000" b="1" dirty="0">
                <a:latin typeface="Tahoma" panose="020B0604030504040204" pitchFamily="34" charset="0"/>
                <a:ea typeface="Times New Roman" panose="02020603050405020304" pitchFamily="18" charset="0"/>
              </a:rPr>
              <a:t> </a:t>
            </a:r>
            <a:r>
              <a:rPr lang="en-US" sz="4000" b="1" dirty="0" err="1">
                <a:latin typeface="Tahoma" panose="020B0604030504040204" pitchFamily="34" charset="0"/>
                <a:ea typeface="Times New Roman" panose="02020603050405020304" pitchFamily="18" charset="0"/>
              </a:rPr>
              <a:t>thức</a:t>
            </a:r>
            <a:endParaRPr lang="en-US" sz="40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20A9A3F-9E91-4A75-B992-CBF275263278}"/>
              </a:ext>
            </a:extLst>
          </p:cNvPr>
          <p:cNvSpPr/>
          <p:nvPr/>
        </p:nvSpPr>
        <p:spPr>
          <a:xfrm>
            <a:off x="5928063" y="970041"/>
            <a:ext cx="16355439" cy="1512209"/>
          </a:xfrm>
          <a:prstGeom prst="rect">
            <a:avLst/>
          </a:prstGeom>
        </p:spPr>
        <p:txBody>
          <a:bodyPr wrap="none">
            <a:spAutoFit/>
          </a:bodyPr>
          <a:lstStyle/>
          <a:p>
            <a:pPr indent="360045" algn="ctr">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Khoảng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cách</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các</a:t>
            </a:r>
            <a:r>
              <a:rPr lang="en-US" sz="4000" b="1" dirty="0">
                <a:solidFill>
                  <a:srgbClr val="FF0000"/>
                </a:solidFill>
                <a:latin typeface="Tahoma" panose="020B0604030504040204" pitchFamily="34" charset="0"/>
                <a:ea typeface="Times New Roman" panose="02020603050405020304" pitchFamily="18" charset="0"/>
              </a:rPr>
              <a:t> đ</a:t>
            </a:r>
            <a:r>
              <a:rPr lang="vi-VN" sz="4000" b="1" dirty="0">
                <a:solidFill>
                  <a:srgbClr val="FF0000"/>
                </a:solidFill>
                <a:latin typeface="Tahoma" panose="020B0604030504040204" pitchFamily="34" charset="0"/>
                <a:ea typeface="Times New Roman" panose="02020603050405020304" pitchFamily="18" charset="0"/>
              </a:rPr>
              <a:t>ư</a:t>
            </a:r>
            <a:r>
              <a:rPr lang="en-US" sz="4000" b="1" dirty="0" err="1">
                <a:solidFill>
                  <a:srgbClr val="FF0000"/>
                </a:solidFill>
                <a:latin typeface="Tahoma" panose="020B0604030504040204" pitchFamily="34" charset="0"/>
                <a:ea typeface="Times New Roman" panose="02020603050405020304" pitchFamily="18" charset="0"/>
              </a:rPr>
              <a:t>ờng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thẳng</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và</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r>
              <a:rPr lang="en-US" sz="4000" b="1" dirty="0">
                <a:solidFill>
                  <a:srgbClr val="FF0000"/>
                </a:solidFill>
                <a:latin typeface="Tahoma" panose="020B0604030504040204" pitchFamily="34" charset="0"/>
                <a:ea typeface="Times New Roman" panose="02020603050405020304" pitchFamily="18" charset="0"/>
              </a:rPr>
              <a:t>, </a:t>
            </a:r>
          </a:p>
          <a:p>
            <a:pPr indent="360045" algn="ctr">
              <a:lnSpc>
                <a:spcPct val="107000"/>
              </a:lnSpc>
              <a:spcAft>
                <a:spcPts val="800"/>
              </a:spcAft>
              <a:defRPr/>
            </a:pPr>
            <a:r>
              <a:rPr lang="en-US" sz="4000" b="1" dirty="0" err="1">
                <a:solidFill>
                  <a:srgbClr val="FF0000"/>
                </a:solidFill>
                <a:latin typeface="Tahoma" panose="020B0604030504040204" pitchFamily="34" charset="0"/>
                <a:ea typeface="Times New Roman" panose="02020603050405020304" pitchFamily="18" charset="0"/>
              </a:rPr>
              <a:t>giữa</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hai</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mặt</a:t>
            </a:r>
            <a:r>
              <a:rPr lang="en-US" sz="4000" b="1" dirty="0">
                <a:solidFill>
                  <a:srgbClr val="FF0000"/>
                </a:solidFill>
                <a:latin typeface="Tahoma" panose="020B0604030504040204" pitchFamily="34" charset="0"/>
                <a:ea typeface="Times New Roman" panose="02020603050405020304" pitchFamily="18" charset="0"/>
              </a:rPr>
              <a:t> </a:t>
            </a:r>
            <a:r>
              <a:rPr lang="en-US" sz="4000" b="1" dirty="0" err="1">
                <a:solidFill>
                  <a:srgbClr val="FF0000"/>
                </a:solidFill>
                <a:latin typeface="Tahoma" panose="020B0604030504040204" pitchFamily="34" charset="0"/>
                <a:ea typeface="Times New Roman" panose="02020603050405020304" pitchFamily="18" charset="0"/>
              </a:rPr>
              <a:t>phẳng</a:t>
            </a:r>
            <a:r>
              <a:rPr lang="en-US" sz="4000" b="1" dirty="0">
                <a:solidFill>
                  <a:srgbClr val="FF0000"/>
                </a:solidFill>
                <a:latin typeface="Tahoma" panose="020B0604030504040204" pitchFamily="34" charset="0"/>
                <a:ea typeface="Times New Roman" panose="02020603050405020304" pitchFamily="18" charset="0"/>
              </a:rPr>
              <a:t> song </a:t>
            </a:r>
            <a:r>
              <a:rPr lang="en-US" sz="4000" b="1" dirty="0" err="1">
                <a:solidFill>
                  <a:srgbClr val="FF0000"/>
                </a:solidFill>
                <a:latin typeface="Tahoma" panose="020B0604030504040204" pitchFamily="34" charset="0"/>
                <a:ea typeface="Times New Roman" panose="02020603050405020304" pitchFamily="18" charset="0"/>
              </a:rPr>
              <a:t>song</a:t>
            </a:r>
            <a:endParaRPr lang="en-US" sz="4000" dirty="0">
              <a:solidFill>
                <a:srgbClr val="FF0000"/>
              </a:solidFill>
              <a:latin typeface="Times New Roman" panose="02020603050405020304" pitchFamily="18" charset="0"/>
              <a:ea typeface="Times New Roman" panose="02020603050405020304" pitchFamily="18" charset="0"/>
            </a:endParaRPr>
          </a:p>
        </p:txBody>
      </p:sp>
      <p:pic>
        <p:nvPicPr>
          <p:cNvPr id="3084" name="Picture 12" descr="Hình lăng trụ là gì? Lăng trụ đứng là gì? Tính chất và bài tập">
            <a:extLst>
              <a:ext uri="{FF2B5EF4-FFF2-40B4-BE49-F238E27FC236}">
                <a16:creationId xmlns:a16="http://schemas.microsoft.com/office/drawing/2014/main" id="{798C8AAF-F113-4B3E-8544-767BC47C1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926" y="7548109"/>
            <a:ext cx="9708895" cy="579286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72D5CC47-B990-4118-8FF0-BC1B4D3C4512}"/>
              </a:ext>
            </a:extLst>
          </p:cNvPr>
          <p:cNvCxnSpPr>
            <a:cxnSpLocks/>
          </p:cNvCxnSpPr>
          <p:nvPr/>
        </p:nvCxnSpPr>
        <p:spPr>
          <a:xfrm flipV="1">
            <a:off x="15736529" y="8720937"/>
            <a:ext cx="0" cy="2433484"/>
          </a:xfrm>
          <a:prstGeom prst="straightConnector1">
            <a:avLst/>
          </a:prstGeom>
          <a:ln w="5715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7D923906-0863-4AC2-8609-67A706908EB9}"/>
              </a:ext>
            </a:extLst>
          </p:cNvPr>
          <p:cNvCxnSpPr>
            <a:cxnSpLocks/>
          </p:cNvCxnSpPr>
          <p:nvPr/>
        </p:nvCxnSpPr>
        <p:spPr>
          <a:xfrm flipV="1">
            <a:off x="10514809" y="8942162"/>
            <a:ext cx="0" cy="2064774"/>
          </a:xfrm>
          <a:prstGeom prst="straightConnector1">
            <a:avLst/>
          </a:prstGeom>
          <a:ln w="5715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6046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 calcmode="lin" valueType="num">
                                      <p:cBhvr additive="base">
                                        <p:cTn id="22" dur="500" fill="hold"/>
                                        <p:tgtEl>
                                          <p:spTgt spid="3084"/>
                                        </p:tgtEl>
                                        <p:attrNameLst>
                                          <p:attrName>ppt_x</p:attrName>
                                        </p:attrNameLst>
                                      </p:cBhvr>
                                      <p:tavLst>
                                        <p:tav tm="0">
                                          <p:val>
                                            <p:strVal val="#ppt_x"/>
                                          </p:val>
                                        </p:tav>
                                        <p:tav tm="100000">
                                          <p:val>
                                            <p:strVal val="#ppt_x"/>
                                          </p:val>
                                        </p:tav>
                                      </p:tavLst>
                                    </p:anim>
                                    <p:anim calcmode="lin" valueType="num">
                                      <p:cBhvr additive="base">
                                        <p:cTn id="23"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9F024-7A1E-7DFD-17AE-EFC81801B8E9}"/>
              </a:ext>
            </a:extLst>
          </p:cNvPr>
          <p:cNvGrpSpPr/>
          <p:nvPr/>
        </p:nvGrpSpPr>
        <p:grpSpPr>
          <a:xfrm>
            <a:off x="8001000" y="457200"/>
            <a:ext cx="8610600" cy="1632089"/>
            <a:chOff x="13477876" y="4114800"/>
            <a:chExt cx="6962774" cy="960438"/>
          </a:xfrm>
        </p:grpSpPr>
        <p:sp>
          <p:nvSpPr>
            <p:cNvPr id="3" name="Freeform 71">
              <a:extLst>
                <a:ext uri="{FF2B5EF4-FFF2-40B4-BE49-F238E27FC236}">
                  <a16:creationId xmlns:a16="http://schemas.microsoft.com/office/drawing/2014/main" id="{80E7EC7F-BCF9-3640-CC77-6BEB394158C0}"/>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4" name="Oval 72">
              <a:extLst>
                <a:ext uri="{FF2B5EF4-FFF2-40B4-BE49-F238E27FC236}">
                  <a16:creationId xmlns:a16="http://schemas.microsoft.com/office/drawing/2014/main" id="{78604D82-D3F9-9E79-C48C-138FC0711EBB}"/>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5" name="Freeform 73">
              <a:extLst>
                <a:ext uri="{FF2B5EF4-FFF2-40B4-BE49-F238E27FC236}">
                  <a16:creationId xmlns:a16="http://schemas.microsoft.com/office/drawing/2014/main" id="{18041C21-0F83-C2C5-A13C-63EE7E17AB5E}"/>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6" name="Freeform 74">
              <a:extLst>
                <a:ext uri="{FF2B5EF4-FFF2-40B4-BE49-F238E27FC236}">
                  <a16:creationId xmlns:a16="http://schemas.microsoft.com/office/drawing/2014/main" id="{6BDF6528-188D-F4DD-CAE8-7F3F7AD4E462}"/>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7" name="Freeform 75">
              <a:extLst>
                <a:ext uri="{FF2B5EF4-FFF2-40B4-BE49-F238E27FC236}">
                  <a16:creationId xmlns:a16="http://schemas.microsoft.com/office/drawing/2014/main" id="{DB31BE6C-72C7-5558-E96E-A4FE59377057}"/>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8" name="Freeform 76">
              <a:extLst>
                <a:ext uri="{FF2B5EF4-FFF2-40B4-BE49-F238E27FC236}">
                  <a16:creationId xmlns:a16="http://schemas.microsoft.com/office/drawing/2014/main" id="{4A4D2361-AA07-2BFB-8819-5D230B0F7780}"/>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9" name="Freeform 77">
              <a:extLst>
                <a:ext uri="{FF2B5EF4-FFF2-40B4-BE49-F238E27FC236}">
                  <a16:creationId xmlns:a16="http://schemas.microsoft.com/office/drawing/2014/main" id="{41BB3C83-F63B-30BC-6DB7-430CDD107DBE}"/>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0" name="Freeform 78">
              <a:extLst>
                <a:ext uri="{FF2B5EF4-FFF2-40B4-BE49-F238E27FC236}">
                  <a16:creationId xmlns:a16="http://schemas.microsoft.com/office/drawing/2014/main" id="{7C8156B4-4756-EA43-964C-1F3748AC6186}"/>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1" name="Freeform 79">
              <a:extLst>
                <a:ext uri="{FF2B5EF4-FFF2-40B4-BE49-F238E27FC236}">
                  <a16:creationId xmlns:a16="http://schemas.microsoft.com/office/drawing/2014/main" id="{3189A25F-AF09-F233-A964-3AE3C63A4883}"/>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2" name="Freeform 80">
              <a:extLst>
                <a:ext uri="{FF2B5EF4-FFF2-40B4-BE49-F238E27FC236}">
                  <a16:creationId xmlns:a16="http://schemas.microsoft.com/office/drawing/2014/main" id="{886B3D7D-24FA-EB84-F1E8-826611829344}"/>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3" name="Freeform 81">
              <a:extLst>
                <a:ext uri="{FF2B5EF4-FFF2-40B4-BE49-F238E27FC236}">
                  <a16:creationId xmlns:a16="http://schemas.microsoft.com/office/drawing/2014/main" id="{1211A05C-E7FE-5426-BAF4-E40B8FCA1C7E}"/>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4" name="Freeform 82">
              <a:extLst>
                <a:ext uri="{FF2B5EF4-FFF2-40B4-BE49-F238E27FC236}">
                  <a16:creationId xmlns:a16="http://schemas.microsoft.com/office/drawing/2014/main" id="{6DE6FBAC-7E4A-D5EA-4AD6-3C93EC587F12}"/>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5" name="Freeform 83">
              <a:extLst>
                <a:ext uri="{FF2B5EF4-FFF2-40B4-BE49-F238E27FC236}">
                  <a16:creationId xmlns:a16="http://schemas.microsoft.com/office/drawing/2014/main" id="{496D3DA7-BE3F-666E-6A91-EC61154FA337}"/>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6" name="Oval 84">
              <a:extLst>
                <a:ext uri="{FF2B5EF4-FFF2-40B4-BE49-F238E27FC236}">
                  <a16:creationId xmlns:a16="http://schemas.microsoft.com/office/drawing/2014/main" id="{C7118E34-39C3-D5E9-C49D-5E856DB0E2DF}"/>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7" name="Freeform 85">
              <a:extLst>
                <a:ext uri="{FF2B5EF4-FFF2-40B4-BE49-F238E27FC236}">
                  <a16:creationId xmlns:a16="http://schemas.microsoft.com/office/drawing/2014/main" id="{E2F1471F-413F-3788-EDDF-E5983EB7509C}"/>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8" name="Freeform 86">
              <a:extLst>
                <a:ext uri="{FF2B5EF4-FFF2-40B4-BE49-F238E27FC236}">
                  <a16:creationId xmlns:a16="http://schemas.microsoft.com/office/drawing/2014/main" id="{6B7392FA-7485-0A5D-0385-31E570B2C166}"/>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19" name="Freeform 87">
              <a:extLst>
                <a:ext uri="{FF2B5EF4-FFF2-40B4-BE49-F238E27FC236}">
                  <a16:creationId xmlns:a16="http://schemas.microsoft.com/office/drawing/2014/main" id="{C6E8311A-7560-AE25-73DB-1FB6F9018BC4}"/>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0" name="Freeform 88">
              <a:extLst>
                <a:ext uri="{FF2B5EF4-FFF2-40B4-BE49-F238E27FC236}">
                  <a16:creationId xmlns:a16="http://schemas.microsoft.com/office/drawing/2014/main" id="{05E090F4-A8DC-EC5B-D3A8-5FD193EB8948}"/>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1" name="Freeform 89">
              <a:extLst>
                <a:ext uri="{FF2B5EF4-FFF2-40B4-BE49-F238E27FC236}">
                  <a16:creationId xmlns:a16="http://schemas.microsoft.com/office/drawing/2014/main" id="{EAF2255D-63E5-CB9B-8036-B7CF676E294C}"/>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2" name="Freeform 90">
              <a:extLst>
                <a:ext uri="{FF2B5EF4-FFF2-40B4-BE49-F238E27FC236}">
                  <a16:creationId xmlns:a16="http://schemas.microsoft.com/office/drawing/2014/main" id="{192F490F-5157-B713-708A-9D5BACAF33AB}"/>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3" name="Freeform 91">
              <a:extLst>
                <a:ext uri="{FF2B5EF4-FFF2-40B4-BE49-F238E27FC236}">
                  <a16:creationId xmlns:a16="http://schemas.microsoft.com/office/drawing/2014/main" id="{4F02E810-A2A5-FD62-A7C5-955EA250A118}"/>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4" name="Freeform 92">
              <a:extLst>
                <a:ext uri="{FF2B5EF4-FFF2-40B4-BE49-F238E27FC236}">
                  <a16:creationId xmlns:a16="http://schemas.microsoft.com/office/drawing/2014/main" id="{1D1C17E8-D8D7-6E4A-3411-8B702DAE204F}"/>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5" name="Freeform 93">
              <a:extLst>
                <a:ext uri="{FF2B5EF4-FFF2-40B4-BE49-F238E27FC236}">
                  <a16:creationId xmlns:a16="http://schemas.microsoft.com/office/drawing/2014/main" id="{3D2F1056-7EBC-EC67-F1F8-4F97B59AF3F5}"/>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6" name="Freeform 94">
              <a:extLst>
                <a:ext uri="{FF2B5EF4-FFF2-40B4-BE49-F238E27FC236}">
                  <a16:creationId xmlns:a16="http://schemas.microsoft.com/office/drawing/2014/main" id="{2986FD4E-72DF-8FA2-E032-E84B604B7253}"/>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7" name="Rectangle 95">
              <a:extLst>
                <a:ext uri="{FF2B5EF4-FFF2-40B4-BE49-F238E27FC236}">
                  <a16:creationId xmlns:a16="http://schemas.microsoft.com/office/drawing/2014/main" id="{A3BB8ED3-FA85-E978-EDB6-23195D1AD146}"/>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8" name="Freeform 96">
              <a:extLst>
                <a:ext uri="{FF2B5EF4-FFF2-40B4-BE49-F238E27FC236}">
                  <a16:creationId xmlns:a16="http://schemas.microsoft.com/office/drawing/2014/main" id="{AF5AFE65-7620-7BD2-716E-C0CC25BC0206}"/>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29" name="Freeform 97">
              <a:extLst>
                <a:ext uri="{FF2B5EF4-FFF2-40B4-BE49-F238E27FC236}">
                  <a16:creationId xmlns:a16="http://schemas.microsoft.com/office/drawing/2014/main" id="{8FC26E70-056D-472D-AA92-55B88976B976}"/>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sp>
          <p:nvSpPr>
            <p:cNvPr id="30" name="Freeform 98">
              <a:extLst>
                <a:ext uri="{FF2B5EF4-FFF2-40B4-BE49-F238E27FC236}">
                  <a16:creationId xmlns:a16="http://schemas.microsoft.com/office/drawing/2014/main" id="{517BC6A2-54F7-DBEB-C361-491102D650DF}"/>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800" b="0" i="0" u="none" strike="noStrike" kern="0" cap="none" spc="0" normalizeH="0" baseline="0" noProof="0">
                <a:ln>
                  <a:noFill/>
                </a:ln>
                <a:solidFill>
                  <a:prstClr val="black"/>
                </a:solidFill>
                <a:effectLst/>
                <a:uLnTx/>
                <a:uFillTx/>
              </a:endParaRPr>
            </a:p>
          </p:txBody>
        </p:sp>
      </p:grpSp>
      <p:pic>
        <p:nvPicPr>
          <p:cNvPr id="46" name="Picture 45"/>
          <p:cNvPicPr>
            <a:picLocks noChangeAspect="1"/>
          </p:cNvPicPr>
          <p:nvPr/>
        </p:nvPicPr>
        <p:blipFill>
          <a:blip r:embed="rId2"/>
          <a:stretch>
            <a:fillRect/>
          </a:stretch>
        </p:blipFill>
        <p:spPr>
          <a:xfrm>
            <a:off x="60200" y="-304800"/>
            <a:ext cx="24323800" cy="13807440"/>
          </a:xfrm>
          <a:prstGeom prst="rect">
            <a:avLst/>
          </a:prstGeom>
        </p:spPr>
      </p:pic>
    </p:spTree>
    <p:extLst>
      <p:ext uri="{BB962C8B-B14F-4D97-AF65-F5344CB8AC3E}">
        <p14:creationId xmlns:p14="http://schemas.microsoft.com/office/powerpoint/2010/main" val="414794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623454" y="1097240"/>
            <a:ext cx="8769927" cy="12403182"/>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9815946" y="1267238"/>
            <a:ext cx="13944600"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algn="ctr" defTabSz="2177278">
                  <a:buClrTx/>
                  <a:defRPr/>
                </a:pPr>
                <a:endParaRPr lang="en-US" sz="4300" kern="1200">
                  <a:solidFill>
                    <a:prstClr val="white"/>
                  </a:solidFill>
                  <a:latin typeface="Calibri"/>
                  <a:ea typeface="+mn-ea"/>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algn="ctr" defTabSz="2177278">
                    <a:buClrTx/>
                    <a:defRPr/>
                  </a:pPr>
                  <a:endParaRPr lang="en-US" sz="4600" kern="1200">
                    <a:solidFill>
                      <a:prstClr val="white"/>
                    </a:solidFill>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algn="ctr" defTabSz="2177278">
                    <a:spcBef>
                      <a:spcPct val="50000"/>
                    </a:spcBef>
                    <a:buClrTx/>
                    <a:defRPr/>
                  </a:pPr>
                  <a:r>
                    <a:rPr lang="en-US" sz="5400" b="1" kern="1200"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algn="ctr" defTabSz="2177278">
                <a:buClrTx/>
                <a:defRPr/>
              </a:pPr>
              <a:endParaRPr lang="en-US" sz="4300" kern="1200">
                <a:solidFill>
                  <a:prstClr val="white"/>
                </a:solidFill>
                <a:latin typeface="Calibri"/>
                <a:ea typeface="+mn-ea"/>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09"/>
              <a:ext cx="11998623" cy="3177965"/>
            </a:xfrm>
            <a:prstGeom prst="round2SameRect">
              <a:avLst/>
            </a:prstGeom>
            <a:solidFill>
              <a:srgbClr val="4472C4">
                <a:lumMod val="75000"/>
              </a:srgbClr>
            </a:solidFill>
            <a:ln w="12700" cap="flat" cmpd="sng" algn="ctr">
              <a:noFill/>
              <a:prstDash val="solid"/>
              <a:miter lim="800000"/>
            </a:ln>
            <a:effectLst/>
          </p:spPr>
          <p:txBody>
            <a:bodyPr rtlCol="0" anchor="ctr"/>
            <a:lstStyle/>
            <a:p>
              <a:pPr algn="ctr" defTabSz="2177278">
                <a:buClrTx/>
                <a:defRPr/>
              </a:pPr>
              <a:endParaRPr lang="en-US" sz="4300" kern="1200">
                <a:solidFill>
                  <a:prstClr val="white"/>
                </a:solidFill>
                <a:latin typeface="Calibri"/>
                <a:ea typeface="+mn-ea"/>
              </a:endParaRPr>
            </a:p>
          </p:txBody>
        </p:sp>
        <p:sp>
          <p:nvSpPr>
            <p:cNvPr id="9"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467713" y="5022102"/>
              <a:ext cx="12958469" cy="3414879"/>
            </a:xfrm>
            <a:prstGeom prst="rect">
              <a:avLst/>
            </a:prstGeom>
            <a:noFill/>
            <a:ln w="9525">
              <a:noFill/>
              <a:miter lim="800000"/>
              <a:headEnd/>
              <a:tailEnd/>
            </a:ln>
            <a:effectLst/>
          </p:spPr>
          <p:txBody>
            <a:bodyPr/>
            <a:lstStyle/>
            <a:p>
              <a:pPr algn="just" defTabSz="2177278">
                <a:lnSpc>
                  <a:spcPct val="150000"/>
                </a:lnSpc>
                <a:spcBef>
                  <a:spcPct val="20000"/>
                </a:spcBef>
                <a:buClrTx/>
                <a:defRPr/>
              </a:pPr>
              <a:r>
                <a:rPr lang="en-US" sz="4200" b="1" kern="1200" dirty="0">
                  <a:solidFill>
                    <a:srgbClr val="0000FF"/>
                  </a:solidFill>
                  <a:latin typeface="Tahoma" pitchFamily="34" charset="0"/>
                  <a:ea typeface="Tahoma" pitchFamily="34" charset="0"/>
                  <a:cs typeface="Tahoma" pitchFamily="34" charset="0"/>
                </a:rPr>
                <a:t>§22. Hai Đ</a:t>
              </a:r>
              <a:r>
                <a:rPr lang="vi-VN" sz="4200" b="1" kern="1200" dirty="0">
                  <a:solidFill>
                    <a:srgbClr val="0000FF"/>
                  </a:solidFill>
                  <a:latin typeface="Tahoma" pitchFamily="34" charset="0"/>
                  <a:ea typeface="Tahoma" pitchFamily="34" charset="0"/>
                  <a:cs typeface="Tahoma" pitchFamily="34" charset="0"/>
                </a:rPr>
                <a:t>ư</a:t>
              </a:r>
              <a:r>
                <a:rPr lang="en-US" sz="4200" b="1" kern="1200" dirty="0" err="1">
                  <a:solidFill>
                    <a:srgbClr val="0000FF"/>
                  </a:solidFill>
                  <a:latin typeface="Tahoma" pitchFamily="34" charset="0"/>
                  <a:ea typeface="Tahoma" pitchFamily="34" charset="0"/>
                  <a:cs typeface="Tahoma" pitchFamily="34" charset="0"/>
                </a:rPr>
                <a:t>ờng</a:t>
              </a:r>
              <a:r>
                <a:rPr lang="en-US" sz="4200" b="1" kern="1200" dirty="0">
                  <a:solidFill>
                    <a:srgbClr val="0000FF"/>
                  </a:solidFill>
                  <a:latin typeface="Tahoma" pitchFamily="34" charset="0"/>
                  <a:ea typeface="Tahoma" pitchFamily="34" charset="0"/>
                  <a:cs typeface="Tahoma" pitchFamily="34" charset="0"/>
                </a:rPr>
                <a:t> </a:t>
              </a:r>
              <a:r>
                <a:rPr lang="en-US" sz="4200" b="1" kern="1200" dirty="0" err="1">
                  <a:solidFill>
                    <a:srgbClr val="0000FF"/>
                  </a:solidFill>
                  <a:latin typeface="Tahoma" pitchFamily="34" charset="0"/>
                  <a:ea typeface="Tahoma" pitchFamily="34" charset="0"/>
                  <a:cs typeface="Tahoma" pitchFamily="34" charset="0"/>
                </a:rPr>
                <a:t>Thẳng</a:t>
              </a:r>
              <a:r>
                <a:rPr lang="en-US" sz="4200" b="1" kern="1200" dirty="0">
                  <a:solidFill>
                    <a:srgbClr val="0000FF"/>
                  </a:solidFill>
                  <a:latin typeface="Tahoma" pitchFamily="34" charset="0"/>
                  <a:ea typeface="Tahoma" pitchFamily="34" charset="0"/>
                  <a:cs typeface="Tahoma" pitchFamily="34" charset="0"/>
                </a:rPr>
                <a:t> </a:t>
              </a:r>
              <a:r>
                <a:rPr lang="en-US" sz="4200" b="1" kern="1200" dirty="0" err="1">
                  <a:solidFill>
                    <a:srgbClr val="0000FF"/>
                  </a:solidFill>
                  <a:latin typeface="Tahoma" pitchFamily="34" charset="0"/>
                  <a:ea typeface="Tahoma" pitchFamily="34" charset="0"/>
                  <a:cs typeface="Tahoma" pitchFamily="34" charset="0"/>
                </a:rPr>
                <a:t>Vuông</a:t>
              </a:r>
              <a:r>
                <a:rPr lang="en-US" sz="4200" b="1" kern="1200" dirty="0">
                  <a:solidFill>
                    <a:srgbClr val="0000FF"/>
                  </a:solidFill>
                  <a:latin typeface="Tahoma" pitchFamily="34" charset="0"/>
                  <a:ea typeface="Tahoma" pitchFamily="34" charset="0"/>
                  <a:cs typeface="Tahoma" pitchFamily="34" charset="0"/>
                </a:rPr>
                <a:t> </a:t>
              </a:r>
              <a:r>
                <a:rPr lang="en-US" sz="4200" b="1" kern="1200" dirty="0" err="1">
                  <a:solidFill>
                    <a:srgbClr val="0000FF"/>
                  </a:solidFill>
                  <a:latin typeface="Tahoma" pitchFamily="34" charset="0"/>
                  <a:ea typeface="Tahoma" pitchFamily="34" charset="0"/>
                  <a:cs typeface="Tahoma" pitchFamily="34" charset="0"/>
                </a:rPr>
                <a:t>Góc</a:t>
              </a:r>
              <a:endParaRPr lang="en-US" sz="4200" b="1" kern="1200" dirty="0">
                <a:solidFill>
                  <a:srgbClr val="0000FF"/>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4200" b="1" kern="1200" dirty="0">
                  <a:solidFill>
                    <a:srgbClr val="4436FA"/>
                  </a:solidFill>
                  <a:latin typeface="Tahoma" pitchFamily="34" charset="0"/>
                  <a:ea typeface="Tahoma" pitchFamily="34" charset="0"/>
                  <a:cs typeface="Tahoma" pitchFamily="34" charset="0"/>
                </a:rPr>
                <a:t>§23. Đ</a:t>
              </a:r>
              <a:r>
                <a:rPr lang="vi-VN" sz="4200" b="1" kern="1200" dirty="0">
                  <a:solidFill>
                    <a:srgbClr val="4436FA"/>
                  </a:solidFill>
                  <a:latin typeface="Tahoma" pitchFamily="34" charset="0"/>
                  <a:ea typeface="Tahoma" pitchFamily="34" charset="0"/>
                  <a:cs typeface="Tahoma" pitchFamily="34" charset="0"/>
                </a:rPr>
                <a:t>ư</a:t>
              </a:r>
              <a:r>
                <a:rPr lang="en-US" sz="4200" b="1" kern="1200" dirty="0" err="1">
                  <a:solidFill>
                    <a:srgbClr val="4436FA"/>
                  </a:solidFill>
                  <a:latin typeface="Tahoma" pitchFamily="34" charset="0"/>
                  <a:ea typeface="Tahoma" pitchFamily="34" charset="0"/>
                  <a:cs typeface="Tahoma" pitchFamily="34" charset="0"/>
                </a:rPr>
                <a:t>ờng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Thẳng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Vuông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Góc</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Mặt</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Phẳng</a:t>
              </a:r>
              <a:endParaRPr lang="en-US" sz="4200" b="1" kern="1200" dirty="0">
                <a:solidFill>
                  <a:srgbClr val="4436FA"/>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4200" b="1" kern="1200" dirty="0">
                  <a:solidFill>
                    <a:srgbClr val="4436FA"/>
                  </a:solidFill>
                  <a:latin typeface="Tahoma" pitchFamily="34" charset="0"/>
                  <a:ea typeface="Tahoma" pitchFamily="34" charset="0"/>
                  <a:cs typeface="Tahoma" pitchFamily="34" charset="0"/>
                </a:rPr>
                <a:t>§24. </a:t>
              </a:r>
              <a:r>
                <a:rPr lang="en-US" sz="4200" b="1" kern="1200" dirty="0" err="1">
                  <a:solidFill>
                    <a:srgbClr val="4436FA"/>
                  </a:solidFill>
                  <a:latin typeface="Tahoma" pitchFamily="34" charset="0"/>
                  <a:ea typeface="Tahoma" pitchFamily="34" charset="0"/>
                  <a:cs typeface="Tahoma" pitchFamily="34" charset="0"/>
                </a:rPr>
                <a:t>Phép</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Chiếu</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Vuông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Góc</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Góc</a:t>
              </a:r>
              <a:r>
                <a:rPr lang="en-US" sz="4200" b="1" kern="1200" dirty="0">
                  <a:solidFill>
                    <a:srgbClr val="4436FA"/>
                  </a:solidFill>
                  <a:latin typeface="Tahoma" pitchFamily="34" charset="0"/>
                  <a:ea typeface="Tahoma" pitchFamily="34" charset="0"/>
                  <a:cs typeface="Tahoma" pitchFamily="34" charset="0"/>
                </a:rPr>
                <a:t> Gi</a:t>
              </a:r>
              <a:r>
                <a:rPr lang="en-US" sz="4200" b="1" kern="1200" dirty="0" err="1">
                  <a:solidFill>
                    <a:srgbClr val="4436FA"/>
                  </a:solidFill>
                  <a:latin typeface="Tahoma" pitchFamily="34" charset="0"/>
                  <a:ea typeface="Tahoma" pitchFamily="34" charset="0"/>
                  <a:cs typeface="Tahoma" pitchFamily="34" charset="0"/>
                </a:rPr>
                <a:t>ữa</a:t>
              </a:r>
              <a:r>
                <a:rPr lang="en-US" sz="4200" b="1" kern="1200" dirty="0">
                  <a:solidFill>
                    <a:srgbClr val="4436FA"/>
                  </a:solidFill>
                  <a:latin typeface="Tahoma" pitchFamily="34" charset="0"/>
                  <a:ea typeface="Tahoma" pitchFamily="34" charset="0"/>
                  <a:cs typeface="Tahoma" pitchFamily="34" charset="0"/>
                </a:rPr>
                <a:t> Đ</a:t>
              </a:r>
              <a:r>
                <a:rPr lang="vi-VN" sz="4200" b="1" kern="1200" dirty="0">
                  <a:solidFill>
                    <a:srgbClr val="4436FA"/>
                  </a:solidFill>
                  <a:latin typeface="Tahoma" pitchFamily="34" charset="0"/>
                  <a:ea typeface="Tahoma" pitchFamily="34" charset="0"/>
                  <a:cs typeface="Tahoma" pitchFamily="34" charset="0"/>
                </a:rPr>
                <a:t>ư</a:t>
              </a:r>
              <a:r>
                <a:rPr lang="en-US" sz="4200" b="1" kern="1200" dirty="0" err="1">
                  <a:solidFill>
                    <a:srgbClr val="4436FA"/>
                  </a:solidFill>
                  <a:latin typeface="Tahoma" pitchFamily="34" charset="0"/>
                  <a:ea typeface="Tahoma" pitchFamily="34" charset="0"/>
                  <a:cs typeface="Tahoma" pitchFamily="34" charset="0"/>
                </a:rPr>
                <a:t>ờng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Thẳng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Và</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Mặt</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Phẳng</a:t>
              </a:r>
              <a:endParaRPr lang="en-US" sz="4200" b="1" kern="1200" dirty="0">
                <a:solidFill>
                  <a:srgbClr val="4436FA"/>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4200" b="1" kern="1200" dirty="0">
                  <a:solidFill>
                    <a:srgbClr val="4436FA"/>
                  </a:solidFill>
                  <a:latin typeface="Tahoma" pitchFamily="34" charset="0"/>
                  <a:ea typeface="Tahoma" pitchFamily="34" charset="0"/>
                  <a:cs typeface="Tahoma" pitchFamily="34" charset="0"/>
                </a:rPr>
                <a:t>§25. Hai </a:t>
              </a:r>
              <a:r>
                <a:rPr lang="en-US" sz="4200" b="1" kern="1200" dirty="0" err="1">
                  <a:solidFill>
                    <a:srgbClr val="4436FA"/>
                  </a:solidFill>
                  <a:latin typeface="Tahoma" pitchFamily="34" charset="0"/>
                  <a:ea typeface="Tahoma" pitchFamily="34" charset="0"/>
                  <a:cs typeface="Tahoma" pitchFamily="34" charset="0"/>
                </a:rPr>
                <a:t>Mặt</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Phẳng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Vuông</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Góc</a:t>
              </a:r>
              <a:endParaRPr lang="en-US" sz="4200" b="1" kern="1200" dirty="0">
                <a:solidFill>
                  <a:srgbClr val="4436FA"/>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5500" b="1" kern="1200" dirty="0">
                  <a:solidFill>
                    <a:srgbClr val="FF0000"/>
                  </a:solidFill>
                  <a:latin typeface="Tahoma" pitchFamily="34" charset="0"/>
                  <a:ea typeface="Tahoma" pitchFamily="34" charset="0"/>
                  <a:cs typeface="Tahoma" pitchFamily="34" charset="0"/>
                </a:rPr>
                <a:t>§26. </a:t>
              </a:r>
              <a:r>
                <a:rPr lang="en-US" sz="5500" b="1" kern="1200" dirty="0" err="1">
                  <a:solidFill>
                    <a:srgbClr val="FF0000"/>
                  </a:solidFill>
                  <a:latin typeface="Tahoma" pitchFamily="34" charset="0"/>
                  <a:ea typeface="Tahoma" pitchFamily="34" charset="0"/>
                  <a:cs typeface="Tahoma" pitchFamily="34" charset="0"/>
                </a:rPr>
                <a:t>Khoảng</a:t>
              </a:r>
              <a:r>
                <a:rPr lang="en-US" sz="5500" b="1" kern="1200" dirty="0">
                  <a:solidFill>
                    <a:srgbClr val="FF0000"/>
                  </a:solidFill>
                  <a:latin typeface="Tahoma" pitchFamily="34" charset="0"/>
                  <a:ea typeface="Tahoma" pitchFamily="34" charset="0"/>
                  <a:cs typeface="Tahoma" pitchFamily="34" charset="0"/>
                </a:rPr>
                <a:t> </a:t>
              </a:r>
              <a:r>
                <a:rPr lang="en-US" sz="5500" b="1" kern="1200" dirty="0" err="1">
                  <a:solidFill>
                    <a:srgbClr val="FF0000"/>
                  </a:solidFill>
                  <a:latin typeface="Tahoma" pitchFamily="34" charset="0"/>
                  <a:ea typeface="Tahoma" pitchFamily="34" charset="0"/>
                  <a:cs typeface="Tahoma" pitchFamily="34" charset="0"/>
                </a:rPr>
                <a:t>Cách</a:t>
              </a:r>
              <a:endParaRPr lang="en-US" sz="5500" b="1" kern="1200" dirty="0">
                <a:solidFill>
                  <a:srgbClr val="FF0000"/>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4200" b="1" kern="1200" dirty="0">
                  <a:solidFill>
                    <a:srgbClr val="4436FA"/>
                  </a:solidFill>
                  <a:latin typeface="Tahoma" pitchFamily="34" charset="0"/>
                  <a:ea typeface="Tahoma" pitchFamily="34" charset="0"/>
                  <a:cs typeface="Tahoma" pitchFamily="34" charset="0"/>
                </a:rPr>
                <a:t>§27. </a:t>
              </a:r>
              <a:r>
                <a:rPr lang="en-US" sz="4200" b="1" kern="1200" dirty="0" err="1">
                  <a:solidFill>
                    <a:srgbClr val="4436FA"/>
                  </a:solidFill>
                  <a:latin typeface="Tahoma" pitchFamily="34" charset="0"/>
                  <a:ea typeface="Tahoma" pitchFamily="34" charset="0"/>
                  <a:cs typeface="Tahoma" pitchFamily="34" charset="0"/>
                </a:rPr>
                <a:t>Thể</a:t>
              </a:r>
              <a:r>
                <a:rPr lang="en-US" sz="4200" b="1" kern="1200" dirty="0">
                  <a:solidFill>
                    <a:srgbClr val="4436FA"/>
                  </a:solidFill>
                  <a:latin typeface="Tahoma" pitchFamily="34" charset="0"/>
                  <a:ea typeface="Tahoma" pitchFamily="34" charset="0"/>
                  <a:cs typeface="Tahoma" pitchFamily="34" charset="0"/>
                </a:rPr>
                <a:t> </a:t>
              </a:r>
              <a:r>
                <a:rPr lang="en-US" sz="4200" b="1" kern="1200" dirty="0" err="1">
                  <a:solidFill>
                    <a:srgbClr val="4436FA"/>
                  </a:solidFill>
                  <a:latin typeface="Tahoma" pitchFamily="34" charset="0"/>
                  <a:ea typeface="Tahoma" pitchFamily="34" charset="0"/>
                  <a:cs typeface="Tahoma" pitchFamily="34" charset="0"/>
                </a:rPr>
                <a:t>Tích</a:t>
              </a:r>
              <a:endParaRPr lang="en-US" sz="4200" b="1" kern="1200" dirty="0">
                <a:solidFill>
                  <a:srgbClr val="4436FA"/>
                </a:solidFill>
                <a:latin typeface="Tahoma" pitchFamily="34" charset="0"/>
                <a:ea typeface="Tahoma" pitchFamily="34" charset="0"/>
                <a:cs typeface="Tahoma" pitchFamily="34" charset="0"/>
              </a:endParaRPr>
            </a:p>
            <a:p>
              <a:pPr algn="just" defTabSz="2177278">
                <a:lnSpc>
                  <a:spcPct val="150000"/>
                </a:lnSpc>
                <a:spcBef>
                  <a:spcPct val="20000"/>
                </a:spcBef>
                <a:buClrTx/>
                <a:defRPr/>
              </a:pPr>
              <a:r>
                <a:rPr lang="en-US" sz="4200" b="1" kern="1200" dirty="0">
                  <a:solidFill>
                    <a:srgbClr val="4436FA"/>
                  </a:solidFill>
                  <a:latin typeface="Tahoma" pitchFamily="34" charset="0"/>
                  <a:ea typeface="Tahoma" pitchFamily="34" charset="0"/>
                  <a:cs typeface="Tahoma" pitchFamily="34" charset="0"/>
                </a:rPr>
                <a:t>BÀI TẬP CUỐI CH</a:t>
              </a:r>
              <a:r>
                <a:rPr lang="vi-VN" sz="4200" b="1" kern="1200" dirty="0">
                  <a:solidFill>
                    <a:srgbClr val="4436FA"/>
                  </a:solidFill>
                  <a:latin typeface="Tahoma" pitchFamily="34" charset="0"/>
                  <a:ea typeface="Tahoma" pitchFamily="34" charset="0"/>
                  <a:cs typeface="Tahoma" pitchFamily="34" charset="0"/>
                </a:rPr>
                <a:t>Ư</a:t>
              </a:r>
              <a:r>
                <a:rPr lang="en-US" sz="4200" b="1" kern="1200" dirty="0">
                  <a:solidFill>
                    <a:srgbClr val="4436FA"/>
                  </a:solidFill>
                  <a:latin typeface="Tahoma" pitchFamily="34" charset="0"/>
                  <a:ea typeface="Tahoma" pitchFamily="34" charset="0"/>
                  <a:cs typeface="Tahoma" pitchFamily="34" charset="0"/>
                </a:rPr>
                <a:t>ƠNG VII</a:t>
              </a:r>
            </a:p>
            <a:p>
              <a:pPr algn="just" defTabSz="2177278">
                <a:lnSpc>
                  <a:spcPct val="150000"/>
                </a:lnSpc>
                <a:spcBef>
                  <a:spcPct val="20000"/>
                </a:spcBef>
                <a:buClrTx/>
                <a:defRPr/>
              </a:pPr>
              <a:endParaRPr lang="en-US" sz="4800" b="1" kern="1200" dirty="0">
                <a:solidFill>
                  <a:srgbClr val="4436FA"/>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1569660"/>
            </a:xfrm>
            <a:prstGeom prst="rect">
              <a:avLst/>
            </a:prstGeom>
            <a:noFill/>
          </p:spPr>
          <p:txBody>
            <a:bodyPr wrap="square" rtlCol="0">
              <a:spAutoFit/>
            </a:bodyPr>
            <a:lstStyle/>
            <a:p>
              <a:pPr algn="ctr">
                <a:defRPr/>
              </a:pPr>
              <a:r>
                <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CHƯƠNG </a:t>
              </a:r>
              <a:r>
                <a:rPr lang="en-US"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VII</a:t>
              </a:r>
              <a:r>
                <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a:t>
              </a:r>
              <a:r>
                <a:rPr lang="vi-VN" sz="4800" b="1" kern="1200" dirty="0">
                  <a:solidFill>
                    <a:prstClr val="white"/>
                  </a:solidFill>
                  <a:latin typeface="Times New Roman" panose="02020603050405020304" pitchFamily="18" charset="0"/>
                  <a:ea typeface="+mn-ea"/>
                  <a:cs typeface="Times New Roman" panose="02020603050405020304" pitchFamily="18" charset="0"/>
                </a:rPr>
                <a:t> </a:t>
              </a:r>
              <a:r>
                <a:rPr lang="en-US" sz="4800" b="1" kern="1200" dirty="0">
                  <a:solidFill>
                    <a:srgbClr val="FFFFFF"/>
                  </a:solidFill>
                  <a:latin typeface="Tahoma" panose="020B0604030504040204" pitchFamily="34" charset="0"/>
                  <a:ea typeface="Tahoma" panose="020B0604030504040204" pitchFamily="34" charset="0"/>
                  <a:cs typeface="Tahoma" panose="020B0604030504040204" pitchFamily="34" charset="0"/>
                </a:rPr>
                <a:t>QUAN HỆ VUÔNG GÓC TRONG KHÔNG GIAN</a:t>
              </a:r>
              <a:endParaRPr lang="en-US" sz="48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022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5" name="Group 4">
            <a:extLst>
              <a:ext uri="{FF2B5EF4-FFF2-40B4-BE49-F238E27FC236}">
                <a16:creationId xmlns:a16="http://schemas.microsoft.com/office/drawing/2014/main" id="{0E6B3210-31D4-4D00-B0D3-BD88798A8200}"/>
              </a:ext>
            </a:extLst>
          </p:cNvPr>
          <p:cNvGrpSpPr/>
          <p:nvPr/>
        </p:nvGrpSpPr>
        <p:grpSpPr>
          <a:xfrm>
            <a:off x="534361" y="1500214"/>
            <a:ext cx="23481635" cy="12215786"/>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182708" cy="1158579"/>
                <a:chOff x="2648002" y="1960965"/>
                <a:chExt cx="6642591" cy="1158579"/>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797562" y="2046262"/>
                  <a:ext cx="6493031"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40000"/>
                    <a:lumOff val="6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150733" y="1504954"/>
            <a:ext cx="11964794" cy="816827"/>
          </a:xfrm>
          <a:prstGeom prst="rect">
            <a:avLst/>
          </a:prstGeom>
        </p:spPr>
        <p:txBody>
          <a:bodyPr wrap="square">
            <a:spAutoFit/>
          </a:bodyPr>
          <a:lstStyle/>
          <a:p>
            <a:pPr marL="0" marR="0" lvl="0" indent="360045"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4400" b="1" i="0" u="none" strike="noStrike" kern="0" cap="none" spc="0" normalizeH="0" baseline="0" noProof="0" dirty="0" smtClean="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smtClean="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Hoạt</a:t>
            </a:r>
            <a:r>
              <a:rPr kumimoji="0" lang="en-US" sz="4400" b="1" i="0" u="none" strike="noStrike" kern="0" cap="none" spc="0" normalizeH="0" baseline="0" noProof="0" dirty="0" smtClean="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động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luyện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tập</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trắc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nghiệm</a:t>
            </a:r>
            <a:endParaRPr kumimoji="0" lang="en-US" sz="4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2" name="TextBox 1">
            <a:extLst>
              <a:ext uri="{FF2B5EF4-FFF2-40B4-BE49-F238E27FC236}">
                <a16:creationId xmlns:a16="http://schemas.microsoft.com/office/drawing/2014/main" id="{993A4F41-582A-4583-A45F-6CC4EDC8798C}"/>
              </a:ext>
            </a:extLst>
          </p:cNvPr>
          <p:cNvSpPr txBox="1"/>
          <p:nvPr/>
        </p:nvSpPr>
        <p:spPr>
          <a:xfrm>
            <a:off x="1741841" y="5318707"/>
            <a:ext cx="6617404" cy="780085"/>
          </a:xfrm>
          <a:prstGeom prst="rect">
            <a:avLst/>
          </a:prstGeom>
          <a:solidFill>
            <a:schemeClr val="accent6">
              <a:lumMod val="20000"/>
              <a:lumOff val="80000"/>
            </a:schemeClr>
          </a:solidFill>
        </p:spPr>
        <p:txBody>
          <a:bodyPr wrap="square" rtlCol="0">
            <a:spAutoFit/>
          </a:bodyPr>
          <a:lstStyle/>
          <a:p>
            <a:pPr marL="630555" marR="0" lvl="0" indent="-630555" algn="l" defTabSz="914400" rtl="0" eaLnBrk="1" fontAlgn="auto" latinLnBrk="0" hangingPunct="1">
              <a:lnSpc>
                <a:spcPct val="110000"/>
              </a:lnSpc>
              <a:spcBef>
                <a:spcPts val="200"/>
              </a:spcBef>
              <a:spcAft>
                <a:spcPts val="200"/>
              </a:spcAft>
              <a:buClr>
                <a:srgbClr val="000000"/>
              </a:buClr>
              <a:buSzTx/>
              <a:buFont typeface="Arial"/>
              <a:buNone/>
              <a:tabLst/>
              <a:defRPr/>
            </a:pPr>
            <a:r>
              <a:rPr kumimoji="0" lang="fr-FR" sz="4300" b="1" i="0" u="none" strike="noStrike" kern="0" cap="none" spc="0" normalizeH="0" baseline="0" noProof="0" dirty="0">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Lời </a:t>
            </a:r>
            <a:r>
              <a:rPr kumimoji="0" lang="fr-FR" sz="4300" b="1" i="0" u="none" strike="noStrike" kern="0" cap="none" spc="0" normalizeH="0" baseline="0" noProof="0" dirty="0" err="1">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giải</a:t>
            </a:r>
            <a:r>
              <a:rPr kumimoji="0" lang="fr-FR" sz="4300" b="1" i="0" u="none" strike="noStrike" kern="0" cap="none" spc="0" normalizeH="0" baseline="0" noProof="0" dirty="0">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      </a:t>
            </a:r>
            <a:r>
              <a:rPr lang="en-US" sz="4400" b="1" dirty="0" err="1">
                <a:latin typeface="Tahoma" panose="020B0604030504040204" pitchFamily="34" charset="0"/>
                <a:ea typeface="Times New Roman" panose="02020603050405020304" pitchFamily="18" charset="0"/>
              </a:rPr>
              <a:t>Chọn</a:t>
            </a:r>
            <a:r>
              <a:rPr lang="en-US" sz="4400" b="1" dirty="0">
                <a:latin typeface="Tahoma" panose="020B0604030504040204" pitchFamily="34" charset="0"/>
                <a:ea typeface="Times New Roman" panose="02020603050405020304" pitchFamily="18" charset="0"/>
              </a:rPr>
              <a:t> C</a:t>
            </a:r>
            <a:endParaRPr lang="en-US" sz="4400" b="1"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375BBAB-2AEE-42E0-B044-5DFBA5EEA821}"/>
                  </a:ext>
                </a:extLst>
              </p:cNvPr>
              <p:cNvSpPr/>
              <p:nvPr/>
            </p:nvSpPr>
            <p:spPr>
              <a:xfrm>
                <a:off x="728874" y="2526022"/>
                <a:ext cx="22929121" cy="2679067"/>
              </a:xfrm>
              <a:prstGeom prst="rect">
                <a:avLst/>
              </a:prstGeom>
              <a:solidFill>
                <a:schemeClr val="accent4">
                  <a:lumMod val="20000"/>
                  <a:lumOff val="80000"/>
                </a:schemeClr>
              </a:solidFill>
            </p:spPr>
            <p:txBody>
              <a:bodyPr wrap="square">
                <a:spAutoFit/>
              </a:bodyPr>
              <a:lstStyle/>
              <a:p>
                <a:pPr algn="just">
                  <a:lnSpc>
                    <a:spcPct val="107000"/>
                  </a:lnSpc>
                  <a:spcBef>
                    <a:spcPts val="200"/>
                  </a:spcBef>
                  <a:spcAft>
                    <a:spcPts val="200"/>
                  </a:spcAft>
                </a:pPr>
                <a:r>
                  <a:rPr lang="en-US" sz="4400" b="1" dirty="0" smtClean="0">
                    <a:solidFill>
                      <a:srgbClr val="FF0000"/>
                    </a:solidFill>
                    <a:latin typeface="Tahoma" panose="020B0604030504040204" pitchFamily="34" charset="0"/>
                    <a:ea typeface="Calibri" panose="020F0502020204030204" pitchFamily="34" charset="0"/>
                  </a:rPr>
                  <a:t>Câu</a:t>
                </a:r>
                <a:r>
                  <a:rPr lang="en-US" sz="4400" b="1" dirty="0">
                    <a:solidFill>
                      <a:srgbClr val="FF0000"/>
                    </a:solidFill>
                    <a:latin typeface="Tahoma" panose="020B0604030504040204" pitchFamily="34" charset="0"/>
                    <a:ea typeface="Calibri" panose="020F0502020204030204" pitchFamily="34" charset="0"/>
                  </a:rPr>
                  <a:t> 1.</a:t>
                </a:r>
                <a:r>
                  <a:rPr lang="en-US" sz="4400" dirty="0">
                    <a:latin typeface="Tahoma" panose="020B0604030504040204" pitchFamily="34" charset="0"/>
                    <a:ea typeface="Calibri" panose="020F0502020204030204" pitchFamily="34" charset="0"/>
                  </a:rPr>
                  <a:t> </a:t>
                </a:r>
                <a:r>
                  <a:rPr lang="en-US" sz="4400" b="1" dirty="0">
                    <a:latin typeface="Tahoma" panose="020B0604030504040204" pitchFamily="34" charset="0"/>
                    <a:ea typeface="Calibri" panose="020F0502020204030204" pitchFamily="34" charset="0"/>
                  </a:rPr>
                  <a:t>Cho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lập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phương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𝑨𝑩𝑪𝑫</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𝑨</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𝑩</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𝑪</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𝑫</m:t>
                    </m:r>
                    <m:r>
                      <a:rPr lang="en-US" sz="4400" b="1" i="1">
                        <a:latin typeface="Cambria Math" panose="02040503050406030204" pitchFamily="18" charset="0"/>
                        <a:ea typeface="Calibri" panose="020F0502020204030204" pitchFamily="34" charset="0"/>
                        <a:cs typeface="Tahoma" panose="020B0604030504040204" pitchFamily="34" charset="0"/>
                      </a:rPr>
                      <m:t>’</m:t>
                    </m:r>
                  </m:oMath>
                </a14:m>
                <a:r>
                  <a:rPr lang="en-US" sz="4400" b="1" dirty="0" err="1">
                    <a:latin typeface="Tahoma" panose="020B0604030504040204" pitchFamily="34" charset="0"/>
                    <a:ea typeface="Calibri" panose="020F0502020204030204" pitchFamily="34" charset="0"/>
                  </a:rPr>
                  <a:t>có</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cạnh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bằng</a:t>
                </a:r>
                <a:r>
                  <a:rPr lang="en-US" sz="4400" b="1" dirty="0">
                    <a:latin typeface="Tahoma" panose="020B0604030504040204" pitchFamily="34" charset="0"/>
                    <a:ea typeface="Calibri" panose="020F0502020204030204" pitchFamily="34" charset="0"/>
                  </a:rPr>
                  <a:t> a.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giữa</a:t>
                </a:r>
                <a:r>
                  <a:rPr lang="en-US" sz="4400" b="1" dirty="0">
                    <a:latin typeface="Tahoma" panose="020B0604030504040204" pitchFamily="34" charset="0"/>
                    <a:ea typeface="Calibri" panose="020F0502020204030204" pitchFamily="34" charset="0"/>
                  </a:rPr>
                  <a:t> </a:t>
                </a:r>
                <a14:m>
                  <m:oMath xmlns:m="http://schemas.openxmlformats.org/officeDocument/2006/math">
                    <m:sSup>
                      <m:sSupPr>
                        <m:ctrlPr>
                          <a:rPr lang="en-US" sz="4400" b="1" i="1" smtClean="0">
                            <a:latin typeface="Cambria Math" panose="02040503050406030204" pitchFamily="18" charset="0"/>
                            <a:ea typeface="Calibri" panose="020F0502020204030204" pitchFamily="34" charset="0"/>
                            <a:cs typeface="Tahoma" panose="020B0604030504040204" pitchFamily="34" charset="0"/>
                          </a:rPr>
                        </m:ctrlPr>
                      </m:sSupPr>
                      <m:e>
                        <m:r>
                          <a:rPr lang="en-US" sz="4400" b="1" i="0" smtClean="0">
                            <a:latin typeface="Cambria Math" panose="02040503050406030204" pitchFamily="18" charset="0"/>
                            <a:ea typeface="Calibri" panose="020F0502020204030204" pitchFamily="34" charset="0"/>
                            <a:cs typeface="Tahoma" panose="020B0604030504040204" pitchFamily="34" charset="0"/>
                          </a:rPr>
                          <m:t>𝐀</m:t>
                        </m:r>
                      </m:e>
                      <m:sup>
                        <m:r>
                          <a:rPr lang="en-US" sz="4400" b="1" i="0" smtClean="0">
                            <a:latin typeface="Cambria Math" panose="02040503050406030204" pitchFamily="18" charset="0"/>
                            <a:ea typeface="Calibri" panose="020F0502020204030204" pitchFamily="34" charset="0"/>
                            <a:cs typeface="Tahoma" panose="020B0604030504040204" pitchFamily="34" charset="0"/>
                          </a:rPr>
                          <m:t>′</m:t>
                        </m:r>
                      </m:sup>
                    </m:sSup>
                    <m:r>
                      <a:rPr lang="en-US" sz="4400" b="1" i="0" smtClean="0">
                        <a:latin typeface="Cambria Math" panose="02040503050406030204" pitchFamily="18" charset="0"/>
                        <a:ea typeface="Calibri" panose="020F0502020204030204" pitchFamily="34" charset="0"/>
                        <a:cs typeface="Tahoma" panose="020B0604030504040204" pitchFamily="34" charset="0"/>
                      </a:rPr>
                      <m:t>𝐃</m:t>
                    </m:r>
                    <m:r>
                      <a:rPr lang="en-US" sz="4400" b="1" i="1">
                        <a:latin typeface="Cambria Math" panose="02040503050406030204" pitchFamily="18" charset="0"/>
                        <a:ea typeface="Calibri" panose="020F0502020204030204" pitchFamily="34" charset="0"/>
                        <a:cs typeface="Tahoma" panose="020B0604030504040204" pitchFamily="34" charset="0"/>
                      </a:rPr>
                      <m:t>’</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0" smtClean="0">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𝑨</m:t>
                    </m:r>
                    <m:r>
                      <a:rPr lang="en-US" sz="4400" b="1" i="1" smtClean="0">
                        <a:latin typeface="Cambria Math" panose="02040503050406030204" pitchFamily="18" charset="0"/>
                        <a:ea typeface="Calibri" panose="020F0502020204030204" pitchFamily="34" charset="0"/>
                        <a:cs typeface="Tahoma" panose="020B0604030504040204" pitchFamily="34" charset="0"/>
                      </a:rPr>
                      <m:t>𝑩</m:t>
                    </m:r>
                    <m:r>
                      <a:rPr lang="en-US" sz="4400" b="1" i="1">
                        <a:latin typeface="Cambria Math" panose="02040503050406030204" pitchFamily="18" charset="0"/>
                        <a:ea typeface="Calibri" panose="020F0502020204030204" pitchFamily="34" charset="0"/>
                        <a:cs typeface="Tahoma" panose="020B0604030504040204" pitchFamily="34" charset="0"/>
                      </a:rPr>
                      <m:t>𝑪</m:t>
                    </m:r>
                    <m:r>
                      <a:rPr lang="en-US" sz="4400" b="1" i="1" smtClean="0">
                        <a:latin typeface="Cambria Math" panose="02040503050406030204" pitchFamily="18" charset="0"/>
                        <a:ea typeface="Calibri" panose="020F0502020204030204" pitchFamily="34" charset="0"/>
                        <a:cs typeface="Tahoma" panose="020B0604030504040204" pitchFamily="34" charset="0"/>
                      </a:rPr>
                      <m:t>𝑫</m:t>
                    </m:r>
                    <m:r>
                      <a:rPr lang="en-US" sz="4400" b="1" i="1" smtClean="0">
                        <a:latin typeface="Cambria Math" panose="02040503050406030204" pitchFamily="18" charset="0"/>
                        <a:ea typeface="Calibri" panose="020F0502020204030204" pitchFamily="34" charset="0"/>
                        <a:cs typeface="Tahoma" panose="020B0604030504040204" pitchFamily="34" charset="0"/>
                      </a:rPr>
                      <m:t>)</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bằng</a:t>
                </a:r>
                <a:endParaRPr lang="en-US" sz="4400" b="1" dirty="0">
                  <a:latin typeface="Times New Roman" panose="02020603050405020304" pitchFamily="18" charset="0"/>
                  <a:ea typeface="Times New Roman" panose="02020603050405020304" pitchFamily="18" charset="0"/>
                </a:endParaRPr>
              </a:p>
              <a:p>
                <a:r>
                  <a:rPr lang="en-US" sz="4400" b="1" dirty="0">
                    <a:latin typeface="Tahoma" panose="020B0604030504040204" pitchFamily="34" charset="0"/>
                    <a:ea typeface="Calibri" panose="020F0502020204030204" pitchFamily="34" charset="0"/>
                  </a:rPr>
                  <a:t>	</a:t>
                </a:r>
                <a:r>
                  <a:rPr lang="en-US" sz="4400" b="1" dirty="0">
                    <a:solidFill>
                      <a:schemeClr val="tx1"/>
                    </a:solidFill>
                    <a:latin typeface="Tahoma" panose="020B0604030504040204" pitchFamily="34" charset="0"/>
                    <a:ea typeface="Calibri" panose="020F0502020204030204" pitchFamily="34" charset="0"/>
                  </a:rPr>
                  <a:t>        A.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𝒂</m:t>
                        </m:r>
                      </m:num>
                      <m:den>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𝟐</m:t>
                        </m:r>
                      </m:den>
                    </m:f>
                  </m:oMath>
                </a14:m>
                <a:r>
                  <a:rPr lang="en-US" sz="4400" b="1" dirty="0">
                    <a:solidFill>
                      <a:schemeClr val="tx1"/>
                    </a:solidFill>
                    <a:latin typeface="Tahoma" panose="020B0604030504040204" pitchFamily="34" charset="0"/>
                    <a:ea typeface="Calibri" panose="020F0502020204030204" pitchFamily="34" charset="0"/>
                  </a:rPr>
                  <a:t>	                B.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𝒂</m:t>
                        </m:r>
                      </m:num>
                      <m:den>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𝟑</m:t>
                        </m:r>
                      </m:den>
                    </m:f>
                  </m:oMath>
                </a14:m>
                <a:r>
                  <a:rPr lang="en-US" sz="4400" b="1" dirty="0">
                    <a:solidFill>
                      <a:schemeClr val="tx1"/>
                    </a:solidFill>
                    <a:latin typeface="Tahoma" panose="020B0604030504040204" pitchFamily="34" charset="0"/>
                    <a:ea typeface="Calibri" panose="020F0502020204030204" pitchFamily="34" charset="0"/>
                  </a:rPr>
                  <a:t>	                   C. </a:t>
                </a:r>
                <a14:m>
                  <m:oMath xmlns:m="http://schemas.openxmlformats.org/officeDocument/2006/math">
                    <m:r>
                      <a:rPr lang="en-US" sz="4400" b="1" i="1" smtClean="0">
                        <a:solidFill>
                          <a:schemeClr val="tx1"/>
                        </a:solidFill>
                        <a:latin typeface="Cambria Math" panose="02040503050406030204" pitchFamily="18" charset="0"/>
                        <a:ea typeface="Arial" panose="020B0604020202020204" pitchFamily="34" charset="0"/>
                        <a:cs typeface="Tahoma" panose="020B0604030504040204" pitchFamily="34" charset="0"/>
                      </a:rPr>
                      <m:t>𝒂</m:t>
                    </m:r>
                  </m:oMath>
                </a14:m>
                <a:r>
                  <a:rPr lang="en-US" sz="4400" b="1" dirty="0">
                    <a:solidFill>
                      <a:schemeClr val="tx1"/>
                    </a:solidFill>
                    <a:latin typeface="Tahoma" panose="020B0604030504040204" pitchFamily="34" charset="0"/>
                    <a:ea typeface="Calibri" panose="020F0502020204030204" pitchFamily="34" charset="0"/>
                  </a:rPr>
                  <a:t>	                  D.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𝒂</m:t>
                        </m:r>
                        <m:rad>
                          <m:radPr>
                            <m:degHide m:val="on"/>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Arial" panose="020B0604020202020204" pitchFamily="34" charset="0"/>
                                <a:cs typeface="Tahoma" panose="020B0604030504040204" pitchFamily="34" charset="0"/>
                              </a:rPr>
                              <m:t>𝟐</m:t>
                            </m:r>
                          </m:e>
                        </m:rad>
                      </m:num>
                      <m:den>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𝟑</m:t>
                        </m:r>
                      </m:den>
                    </m:f>
                  </m:oMath>
                </a14:m>
                <a:endParaRPr lang="en-US" sz="4400" b="1" dirty="0">
                  <a:latin typeface="Times New Roman" panose="02020603050405020304" pitchFamily="18" charset="0"/>
                  <a:ea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F375BBAB-2AEE-42E0-B044-5DFBA5EEA821}"/>
                  </a:ext>
                </a:extLst>
              </p:cNvPr>
              <p:cNvSpPr>
                <a:spLocks noRot="1" noChangeAspect="1" noMove="1" noResize="1" noEditPoints="1" noAdjustHandles="1" noChangeArrowheads="1" noChangeShapeType="1" noTextEdit="1"/>
              </p:cNvSpPr>
              <p:nvPr/>
            </p:nvSpPr>
            <p:spPr>
              <a:xfrm>
                <a:off x="728874" y="2526022"/>
                <a:ext cx="22929121" cy="2679067"/>
              </a:xfrm>
              <a:prstGeom prst="rect">
                <a:avLst/>
              </a:prstGeom>
              <a:blipFill>
                <a:blip r:embed="rId4"/>
                <a:stretch>
                  <a:fillRect l="-1090" t="-5227" b="-272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BB1DD6E-29FA-452A-833B-9AA812E839B2}"/>
              </a:ext>
            </a:extLst>
          </p:cNvPr>
          <p:cNvSpPr txBox="1"/>
          <p:nvPr/>
        </p:nvSpPr>
        <p:spPr>
          <a:xfrm>
            <a:off x="2064229" y="9365252"/>
            <a:ext cx="6617404" cy="780085"/>
          </a:xfrm>
          <a:prstGeom prst="rect">
            <a:avLst/>
          </a:prstGeom>
          <a:solidFill>
            <a:schemeClr val="accent6">
              <a:lumMod val="20000"/>
              <a:lumOff val="80000"/>
            </a:schemeClr>
          </a:solidFill>
        </p:spPr>
        <p:txBody>
          <a:bodyPr wrap="square" rtlCol="0">
            <a:spAutoFit/>
          </a:bodyPr>
          <a:lstStyle/>
          <a:p>
            <a:pPr marL="630555" marR="0" lvl="0" indent="-630555" algn="l" defTabSz="914400" rtl="0" eaLnBrk="1" fontAlgn="auto" latinLnBrk="0" hangingPunct="1">
              <a:lnSpc>
                <a:spcPct val="110000"/>
              </a:lnSpc>
              <a:spcBef>
                <a:spcPts val="200"/>
              </a:spcBef>
              <a:spcAft>
                <a:spcPts val="200"/>
              </a:spcAft>
              <a:buClr>
                <a:srgbClr val="000000"/>
              </a:buClr>
              <a:buSzTx/>
              <a:buFont typeface="Arial"/>
              <a:buNone/>
              <a:tabLst/>
              <a:defRPr/>
            </a:pPr>
            <a:r>
              <a:rPr kumimoji="0" lang="fr-FR" sz="4300" b="1" i="0" u="none" strike="noStrike" kern="0" cap="none" spc="0" normalizeH="0" baseline="0" noProof="0" dirty="0">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Lời </a:t>
            </a:r>
            <a:r>
              <a:rPr kumimoji="0" lang="fr-FR" sz="4300" b="1" i="0" u="none" strike="noStrike" kern="0" cap="none" spc="0" normalizeH="0" baseline="0" noProof="0" dirty="0" err="1">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giải</a:t>
            </a:r>
            <a:r>
              <a:rPr kumimoji="0" lang="fr-FR" sz="4300" b="1" i="0" u="none" strike="noStrike" kern="0" cap="none" spc="0" normalizeH="0" baseline="0" noProof="0" dirty="0">
                <a:ln>
                  <a:noFill/>
                </a:ln>
                <a:solidFill>
                  <a:srgbClr val="FF0000"/>
                </a:solidFill>
                <a:effectLst/>
                <a:uLnTx/>
                <a:uFillTx/>
                <a:latin typeface="Tahoma" panose="020B0604030504040204" pitchFamily="34" charset="0"/>
                <a:ea typeface="Palatino Linotype" panose="02040502050505030304" pitchFamily="18" charset="0"/>
                <a:cs typeface="Arial"/>
                <a:sym typeface="Arial"/>
              </a:rPr>
              <a:t>.      </a:t>
            </a:r>
            <a:r>
              <a:rPr lang="en-US" sz="4400" b="1" dirty="0" err="1">
                <a:latin typeface="Tahoma" panose="020B0604030504040204" pitchFamily="34" charset="0"/>
                <a:ea typeface="Times New Roman" panose="02020603050405020304" pitchFamily="18" charset="0"/>
              </a:rPr>
              <a:t>Chọn</a:t>
            </a:r>
            <a:r>
              <a:rPr lang="en-US" sz="4400" b="1" dirty="0">
                <a:latin typeface="Tahoma" panose="020B0604030504040204" pitchFamily="34" charset="0"/>
                <a:ea typeface="Times New Roman" panose="02020603050405020304" pitchFamily="18" charset="0"/>
              </a:rPr>
              <a:t> B</a:t>
            </a:r>
            <a:endParaRPr lang="en-US" sz="4400" b="1"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C6172B0-84DC-4C4E-976B-7204716047E6}"/>
                  </a:ext>
                </a:extLst>
              </p:cNvPr>
              <p:cNvSpPr/>
              <p:nvPr/>
            </p:nvSpPr>
            <p:spPr>
              <a:xfrm>
                <a:off x="728873" y="6166166"/>
                <a:ext cx="22929121" cy="2760628"/>
              </a:xfrm>
              <a:prstGeom prst="rect">
                <a:avLst/>
              </a:prstGeom>
              <a:solidFill>
                <a:schemeClr val="accent4">
                  <a:lumMod val="20000"/>
                  <a:lumOff val="80000"/>
                </a:schemeClr>
              </a:solidFill>
            </p:spPr>
            <p:txBody>
              <a:bodyPr wrap="square">
                <a:spAutoFit/>
              </a:bodyPr>
              <a:lstStyle/>
              <a:p>
                <a:pPr algn="just">
                  <a:lnSpc>
                    <a:spcPct val="107000"/>
                  </a:lnSpc>
                  <a:spcBef>
                    <a:spcPts val="200"/>
                  </a:spcBef>
                  <a:spcAft>
                    <a:spcPts val="200"/>
                  </a:spcAft>
                </a:pPr>
                <a:r>
                  <a:rPr lang="en-US" sz="4400" b="1" dirty="0" smtClean="0">
                    <a:solidFill>
                      <a:srgbClr val="FF0000"/>
                    </a:solidFill>
                    <a:latin typeface="Tahoma" panose="020B0604030504040204" pitchFamily="34" charset="0"/>
                    <a:ea typeface="Calibri" panose="020F0502020204030204" pitchFamily="34" charset="0"/>
                  </a:rPr>
                  <a:t>Câu</a:t>
                </a:r>
                <a:r>
                  <a:rPr lang="en-US" sz="4400" b="1" dirty="0">
                    <a:solidFill>
                      <a:srgbClr val="FF0000"/>
                    </a:solidFill>
                    <a:latin typeface="Tahoma" panose="020B0604030504040204" pitchFamily="34" charset="0"/>
                    <a:ea typeface="Calibri" panose="020F0502020204030204" pitchFamily="34" charset="0"/>
                  </a:rPr>
                  <a:t> 2.</a:t>
                </a:r>
                <a:r>
                  <a:rPr lang="en-US" sz="4400" dirty="0">
                    <a:latin typeface="Tahoma" panose="020B0604030504040204" pitchFamily="34" charset="0"/>
                    <a:ea typeface="Calibri" panose="020F0502020204030204" pitchFamily="34" charset="0"/>
                  </a:rPr>
                  <a:t> </a:t>
                </a:r>
                <a:r>
                  <a:rPr lang="en-US" sz="4400" b="1" dirty="0">
                    <a:latin typeface="Tahoma" panose="020B0604030504040204" pitchFamily="34" charset="0"/>
                    <a:ea typeface="Calibri" panose="020F0502020204030204" pitchFamily="34" charset="0"/>
                  </a:rPr>
                  <a:t>Cho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lập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phương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𝑨𝑩𝑪𝑫</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𝑨</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𝑩</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𝑪</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𝑫</m:t>
                    </m:r>
                    <m:r>
                      <a:rPr lang="en-US" sz="4400" b="1" i="1">
                        <a:latin typeface="Cambria Math" panose="02040503050406030204" pitchFamily="18" charset="0"/>
                        <a:ea typeface="Calibri" panose="020F0502020204030204" pitchFamily="34" charset="0"/>
                        <a:cs typeface="Tahoma" panose="020B0604030504040204" pitchFamily="34" charset="0"/>
                      </a:rPr>
                      <m:t>’</m:t>
                    </m:r>
                  </m:oMath>
                </a14:m>
                <a:r>
                  <a:rPr lang="en-US" sz="4400" b="1" dirty="0" err="1">
                    <a:latin typeface="Tahoma" panose="020B0604030504040204" pitchFamily="34" charset="0"/>
                    <a:ea typeface="Calibri" panose="020F0502020204030204" pitchFamily="34" charset="0"/>
                  </a:rPr>
                  <a:t>có</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cạnh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bằng</a:t>
                </a:r>
                <a:r>
                  <a:rPr lang="en-US" sz="4400" b="1" dirty="0">
                    <a:latin typeface="Tahoma" panose="020B0604030504040204" pitchFamily="34" charset="0"/>
                    <a:ea typeface="Calibri" panose="020F0502020204030204" pitchFamily="34" charset="0"/>
                  </a:rPr>
                  <a:t> 1 ( </a:t>
                </a:r>
                <a:r>
                  <a:rPr lang="en-US" sz="4400" b="1" dirty="0" err="1" smtClean="0">
                    <a:latin typeface="Tahoma" panose="020B0604030504040204" pitchFamily="34" charset="0"/>
                    <a:ea typeface="Calibri" panose="020F0502020204030204" pitchFamily="34" charset="0"/>
                  </a:rPr>
                  <a:t>đvđd</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giữa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𝑨𝑩𝑪𝑫</m:t>
                    </m:r>
                    <m:r>
                      <a:rPr lang="en-US" sz="4400" b="1" i="1" smtClean="0">
                        <a:latin typeface="Cambria Math" panose="02040503050406030204" pitchFamily="18" charset="0"/>
                        <a:ea typeface="Calibri" panose="020F0502020204030204" pitchFamily="34" charset="0"/>
                      </a:rPr>
                      <m:t>)</m:t>
                    </m:r>
                  </m:oMath>
                </a14:m>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0" smtClean="0">
                        <a:latin typeface="Cambria Math" panose="02040503050406030204" pitchFamily="18" charset="0"/>
                        <a:ea typeface="Calibri" panose="020F0502020204030204" pitchFamily="34" charset="0"/>
                        <a:cs typeface="Tahoma" panose="020B0604030504040204" pitchFamily="34" charset="0"/>
                      </a:rPr>
                      <m:t>(</m:t>
                    </m:r>
                    <m:sSup>
                      <m:sSupPr>
                        <m:ctrlPr>
                          <a:rPr lang="en-US" sz="4400" b="1" i="1" smtClean="0">
                            <a:latin typeface="Cambria Math" panose="02040503050406030204" pitchFamily="18" charset="0"/>
                            <a:ea typeface="Calibri" panose="020F0502020204030204" pitchFamily="34" charset="0"/>
                            <a:cs typeface="Tahoma" panose="020B0604030504040204" pitchFamily="34" charset="0"/>
                          </a:rPr>
                        </m:ctrlPr>
                      </m:sSupPr>
                      <m:e>
                        <m:r>
                          <a:rPr lang="en-US" sz="4400" b="1" i="0" smtClean="0">
                            <a:latin typeface="Cambria Math" panose="02040503050406030204" pitchFamily="18" charset="0"/>
                            <a:ea typeface="Calibri" panose="020F0502020204030204" pitchFamily="34" charset="0"/>
                            <a:cs typeface="Tahoma" panose="020B0604030504040204" pitchFamily="34" charset="0"/>
                          </a:rPr>
                          <m:t>𝐀</m:t>
                        </m:r>
                      </m:e>
                      <m:sup>
                        <m:r>
                          <a:rPr lang="en-US" sz="4400" b="1" i="0" smtClean="0">
                            <a:latin typeface="Cambria Math" panose="02040503050406030204" pitchFamily="18" charset="0"/>
                            <a:ea typeface="Calibri" panose="020F0502020204030204" pitchFamily="34" charset="0"/>
                            <a:cs typeface="Tahoma" panose="020B0604030504040204" pitchFamily="34" charset="0"/>
                          </a:rPr>
                          <m:t>′</m:t>
                        </m:r>
                      </m:sup>
                    </m:sSup>
                    <m:sSup>
                      <m:sSupPr>
                        <m:ctrlPr>
                          <a:rPr lang="en-US" sz="4400" b="1" i="1" smtClean="0">
                            <a:latin typeface="Cambria Math" panose="02040503050406030204" pitchFamily="18" charset="0"/>
                            <a:ea typeface="Calibri" panose="020F0502020204030204" pitchFamily="34" charset="0"/>
                            <a:cs typeface="Tahoma" panose="020B0604030504040204" pitchFamily="34" charset="0"/>
                          </a:rPr>
                        </m:ctrlPr>
                      </m:sSupPr>
                      <m:e>
                        <m:r>
                          <a:rPr lang="en-US" sz="4400" b="1" i="1">
                            <a:latin typeface="Cambria Math" panose="02040503050406030204" pitchFamily="18" charset="0"/>
                            <a:ea typeface="Calibri" panose="020F0502020204030204" pitchFamily="34" charset="0"/>
                            <a:cs typeface="Tahoma" panose="020B0604030504040204" pitchFamily="34" charset="0"/>
                          </a:rPr>
                          <m:t>𝑩</m:t>
                        </m:r>
                      </m:e>
                      <m:sup>
                        <m:r>
                          <a:rPr lang="en-US" sz="4400" b="1" i="1" smtClean="0">
                            <a:latin typeface="Cambria Math" panose="02040503050406030204" pitchFamily="18" charset="0"/>
                            <a:ea typeface="Calibri" panose="020F0502020204030204" pitchFamily="34" charset="0"/>
                            <a:cs typeface="Tahoma" panose="020B0604030504040204" pitchFamily="34" charset="0"/>
                          </a:rPr>
                          <m:t>′</m:t>
                        </m:r>
                      </m:sup>
                    </m:sSup>
                    <m:r>
                      <a:rPr lang="en-US" sz="4400" b="1" i="1" smtClean="0">
                        <a:latin typeface="Cambria Math" panose="02040503050406030204" pitchFamily="18" charset="0"/>
                        <a:ea typeface="Calibri" panose="020F0502020204030204" pitchFamily="34" charset="0"/>
                        <a:cs typeface="Tahoma" panose="020B0604030504040204" pitchFamily="34" charset="0"/>
                      </a:rPr>
                      <m:t>𝑪</m:t>
                    </m:r>
                    <m:r>
                      <a:rPr lang="en-US" sz="4400" b="1" i="1" smtClean="0">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𝑫</m:t>
                    </m:r>
                    <m:r>
                      <a:rPr lang="en-US" sz="4400" b="1" i="1">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m:t>
                    </m:r>
                  </m:oMath>
                </a14:m>
                <a:r>
                  <a:rPr lang="en-US" sz="4400" b="1" dirty="0" err="1">
                    <a:latin typeface="Tahoma" panose="020B0604030504040204" pitchFamily="34" charset="0"/>
                    <a:ea typeface="Calibri" panose="020F0502020204030204" pitchFamily="34" charset="0"/>
                  </a:rPr>
                  <a:t>bằng</a:t>
                </a:r>
                <a:r>
                  <a:rPr lang="en-US" sz="4400" b="1" dirty="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a:p>
                <a:pPr>
                  <a:lnSpc>
                    <a:spcPct val="107000"/>
                  </a:lnSpc>
                  <a:spcBef>
                    <a:spcPts val="200"/>
                  </a:spcBef>
                  <a:spcAft>
                    <a:spcPts val="200"/>
                  </a:spcAft>
                  <a:tabLst>
                    <a:tab pos="228600" algn="l"/>
                    <a:tab pos="1714500" algn="l"/>
                    <a:tab pos="3429000" algn="l"/>
                    <a:tab pos="5029200" algn="l"/>
                  </a:tabLst>
                </a:pPr>
                <a:r>
                  <a:rPr lang="en-US" sz="4400" b="1" dirty="0">
                    <a:latin typeface="Tahoma" panose="020B0604030504040204" pitchFamily="34" charset="0"/>
                    <a:ea typeface="Calibri" panose="020F0502020204030204" pitchFamily="34" charset="0"/>
                  </a:rPr>
                  <a:t>	</a:t>
                </a:r>
                <a:r>
                  <a:rPr lang="en-US" sz="4400" b="1" dirty="0">
                    <a:solidFill>
                      <a:schemeClr val="tx1"/>
                    </a:solidFill>
                    <a:latin typeface="Tahoma" panose="020B0604030504040204" pitchFamily="34" charset="0"/>
                    <a:ea typeface="Calibri" panose="020F0502020204030204" pitchFamily="34" charset="0"/>
                  </a:rPr>
                  <a:t>      A.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ad>
                          <m:radPr>
                            <m:degHide m:val="on"/>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radPr>
                          <m:deg/>
                          <m:e>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𝟑</m:t>
                            </m:r>
                          </m:e>
                        </m:rad>
                      </m:num>
                      <m:den>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𝟑</m:t>
                        </m:r>
                      </m:den>
                    </m:f>
                  </m:oMath>
                </a14:m>
                <a:r>
                  <a:rPr lang="en-US" sz="4400" b="1" dirty="0">
                    <a:solidFill>
                      <a:schemeClr val="tx1"/>
                    </a:solidFill>
                    <a:latin typeface="Tahoma" panose="020B0604030504040204" pitchFamily="34" charset="0"/>
                    <a:ea typeface="Calibri" panose="020F0502020204030204" pitchFamily="34" charset="0"/>
                  </a:rPr>
                  <a:t>	                B. </a:t>
                </a:r>
                <a14:m>
                  <m:oMath xmlns:m="http://schemas.openxmlformats.org/officeDocument/2006/math">
                    <m:r>
                      <a:rPr lang="en-US" sz="4400" b="1" i="1" smtClean="0">
                        <a:solidFill>
                          <a:schemeClr val="tx1"/>
                        </a:solidFill>
                        <a:latin typeface="Cambria Math" panose="02040503050406030204" pitchFamily="18" charset="0"/>
                        <a:ea typeface="Arial" panose="020B0604020202020204" pitchFamily="34" charset="0"/>
                        <a:cs typeface="Tahoma" panose="020B0604030504040204" pitchFamily="34" charset="0"/>
                      </a:rPr>
                      <m:t>𝟏</m:t>
                    </m:r>
                  </m:oMath>
                </a14:m>
                <a:r>
                  <a:rPr lang="en-US" sz="4400" b="1" dirty="0">
                    <a:solidFill>
                      <a:schemeClr val="tx1"/>
                    </a:solidFill>
                    <a:latin typeface="Tahoma" panose="020B0604030504040204" pitchFamily="34" charset="0"/>
                    <a:ea typeface="Calibri" panose="020F0502020204030204" pitchFamily="34" charset="0"/>
                  </a:rPr>
                  <a:t>	                   C.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𝟐</m:t>
                        </m:r>
                        <m:rad>
                          <m:radPr>
                            <m:degHide m:val="on"/>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radPr>
                          <m:deg/>
                          <m:e>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𝟐</m:t>
                            </m:r>
                          </m:e>
                        </m:rad>
                      </m:num>
                      <m:den>
                        <m: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t>𝟓</m:t>
                        </m:r>
                      </m:den>
                    </m:f>
                  </m:oMath>
                </a14:m>
                <a:r>
                  <a:rPr lang="en-US" sz="4400" b="1" dirty="0">
                    <a:solidFill>
                      <a:schemeClr val="tx1"/>
                    </a:solidFill>
                    <a:latin typeface="Tahoma" panose="020B0604030504040204" pitchFamily="34" charset="0"/>
                    <a:ea typeface="Calibri" panose="020F0502020204030204" pitchFamily="34" charset="0"/>
                  </a:rPr>
                  <a:t>	                   D. </a:t>
                </a:r>
                <a14:m>
                  <m:oMath xmlns:m="http://schemas.openxmlformats.org/officeDocument/2006/math">
                    <m:f>
                      <m:fPr>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fPr>
                      <m:num>
                        <m:rad>
                          <m:radPr>
                            <m:degHide m:val="on"/>
                            <m:ctrlPr>
                              <a:rPr lang="en-US" sz="4400" b="1" i="1">
                                <a:solidFill>
                                  <a:schemeClr val="tx1"/>
                                </a:solidFill>
                                <a:latin typeface="Cambria Math" panose="02040503050406030204" pitchFamily="18" charset="0"/>
                                <a:ea typeface="Arial" panose="020B060402020202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Arial" panose="020B0604020202020204" pitchFamily="34" charset="0"/>
                                <a:cs typeface="Tahoma" panose="020B0604030504040204" pitchFamily="34" charset="0"/>
                              </a:rPr>
                              <m:t>𝟐</m:t>
                            </m:r>
                          </m:e>
                        </m:rad>
                      </m:num>
                      <m:den>
                        <m:r>
                          <a:rPr lang="en-US" sz="4400" b="1" i="1" smtClean="0">
                            <a:solidFill>
                              <a:schemeClr val="tx1"/>
                            </a:solidFill>
                            <a:latin typeface="Cambria Math" panose="02040503050406030204" pitchFamily="18" charset="0"/>
                            <a:ea typeface="Arial" panose="020B0604020202020204" pitchFamily="34" charset="0"/>
                            <a:cs typeface="Tahoma" panose="020B0604030504040204" pitchFamily="34" charset="0"/>
                          </a:rPr>
                          <m:t>𝟐</m:t>
                        </m:r>
                      </m:den>
                    </m:f>
                  </m:oMath>
                </a14:m>
                <a:endParaRPr lang="en-US" sz="4400" b="1" dirty="0">
                  <a:latin typeface="Times New Roman" panose="02020603050405020304" pitchFamily="18" charset="0"/>
                  <a:ea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DC6172B0-84DC-4C4E-976B-7204716047E6}"/>
                  </a:ext>
                </a:extLst>
              </p:cNvPr>
              <p:cNvSpPr>
                <a:spLocks noRot="1" noChangeAspect="1" noMove="1" noResize="1" noEditPoints="1" noAdjustHandles="1" noChangeArrowheads="1" noChangeShapeType="1" noTextEdit="1"/>
              </p:cNvSpPr>
              <p:nvPr/>
            </p:nvSpPr>
            <p:spPr>
              <a:xfrm>
                <a:off x="728873" y="6166166"/>
                <a:ext cx="22929121" cy="2760628"/>
              </a:xfrm>
              <a:prstGeom prst="rect">
                <a:avLst/>
              </a:prstGeom>
              <a:blipFill>
                <a:blip r:embed="rId5"/>
                <a:stretch>
                  <a:fillRect l="-1090" t="-5310" r="-1064" b="-3097"/>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73323F5-2C66-B3CD-88CE-9B686E06665E}"/>
              </a:ext>
            </a:extLst>
          </p:cNvPr>
          <p:cNvSpPr/>
          <p:nvPr/>
        </p:nvSpPr>
        <p:spPr>
          <a:xfrm>
            <a:off x="10804579" y="4159126"/>
            <a:ext cx="1101436" cy="107328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E4C702B-FFDB-5C1B-EBD1-446AE8D9CDEA}"/>
              </a:ext>
            </a:extLst>
          </p:cNvPr>
          <p:cNvSpPr/>
          <p:nvPr/>
        </p:nvSpPr>
        <p:spPr>
          <a:xfrm>
            <a:off x="6377101" y="7920883"/>
            <a:ext cx="1101436" cy="107328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722822272"/>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2064"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4794250" y="2371725"/>
                        <a:ext cx="114300" cy="177800"/>
                      </a:xfrm>
                      <a:prstGeom prst="rect">
                        <a:avLst/>
                      </a:prstGeom>
                    </p:spPr>
                  </p:pic>
                </p:oleObj>
              </mc:Fallback>
            </mc:AlternateContent>
          </a:graphicData>
        </a:graphic>
      </p:graphicFrame>
      <p:pic>
        <p:nvPicPr>
          <p:cNvPr id="23" name="Picture 22"/>
          <p:cNvPicPr>
            <a:picLocks noChangeAspect="1"/>
          </p:cNvPicPr>
          <p:nvPr/>
        </p:nvPicPr>
        <p:blipFill>
          <a:blip r:embed="rId8"/>
          <a:stretch>
            <a:fillRect/>
          </a:stretch>
        </p:blipFill>
        <p:spPr>
          <a:xfrm>
            <a:off x="16587893" y="8926794"/>
            <a:ext cx="6190382" cy="4686229"/>
          </a:xfrm>
          <a:prstGeom prst="rect">
            <a:avLst/>
          </a:prstGeom>
        </p:spPr>
      </p:pic>
    </p:spTree>
    <p:extLst>
      <p:ext uri="{BB962C8B-B14F-4D97-AF65-F5344CB8AC3E}">
        <p14:creationId xmlns:p14="http://schemas.microsoft.com/office/powerpoint/2010/main" val="255056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21" grpId="0" animBg="1"/>
      <p:bldP spid="22" grpId="0" animBg="1"/>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5" name="Group 4">
            <a:extLst>
              <a:ext uri="{FF2B5EF4-FFF2-40B4-BE49-F238E27FC236}">
                <a16:creationId xmlns:a16="http://schemas.microsoft.com/office/drawing/2014/main" id="{0E6B3210-31D4-4D00-B0D3-BD88798A8200}"/>
              </a:ext>
            </a:extLst>
          </p:cNvPr>
          <p:cNvGrpSpPr/>
          <p:nvPr/>
        </p:nvGrpSpPr>
        <p:grpSpPr>
          <a:xfrm>
            <a:off x="354486" y="1119010"/>
            <a:ext cx="23481635" cy="12596989"/>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182708" cy="1158579"/>
                <a:chOff x="2648002" y="1960965"/>
                <a:chExt cx="6642591" cy="1158579"/>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797562" y="2046262"/>
                  <a:ext cx="6493031"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25" name="Rectangle 24">
            <a:extLst>
              <a:ext uri="{FF2B5EF4-FFF2-40B4-BE49-F238E27FC236}">
                <a16:creationId xmlns:a16="http://schemas.microsoft.com/office/drawing/2014/main" id="{A24472A5-99DA-4209-8399-2EE8EC521B0C}"/>
              </a:ext>
            </a:extLst>
          </p:cNvPr>
          <p:cNvSpPr/>
          <p:nvPr/>
        </p:nvSpPr>
        <p:spPr>
          <a:xfrm>
            <a:off x="1131173" y="1446994"/>
            <a:ext cx="11964794" cy="816827"/>
          </a:xfrm>
          <a:prstGeom prst="rect">
            <a:avLst/>
          </a:prstGeom>
        </p:spPr>
        <p:txBody>
          <a:bodyPr wrap="square">
            <a:spAutoFit/>
          </a:bodyPr>
          <a:lstStyle/>
          <a:p>
            <a:pPr marL="0" marR="0" lvl="0" indent="360045"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4400" b="1" i="0" u="none" strike="noStrike" kern="0" cap="none" spc="0" normalizeH="0" baseline="0" noProof="0" dirty="0" smtClean="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Hoạt</a:t>
            </a: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động</a:t>
            </a: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luyện</a:t>
            </a: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tập</a:t>
            </a: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trắc</a:t>
            </a: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imes New Roman" panose="02020603050405020304" pitchFamily="18" charset="0"/>
                <a:cs typeface="Arial"/>
                <a:sym typeface="Arial"/>
              </a:rPr>
              <a:t> </a:t>
            </a:r>
            <a:r>
              <a:rPr kumimoji="0" lang="en-US" sz="4400" b="1" i="0" u="none" strike="noStrike" kern="0" cap="none" spc="0" normalizeH="0" baseline="0" noProof="0" dirty="0" err="1">
                <a:ln>
                  <a:noFill/>
                </a:ln>
                <a:solidFill>
                  <a:srgbClr val="FF0000"/>
                </a:solidFill>
                <a:effectLst/>
                <a:uLnTx/>
                <a:uFillTx/>
                <a:latin typeface="Tahoma" panose="020B0604030504040204" pitchFamily="34" charset="0"/>
                <a:ea typeface="Times New Roman" panose="02020603050405020304" pitchFamily="18" charset="0"/>
                <a:cs typeface="Arial"/>
                <a:sym typeface="Arial"/>
              </a:rPr>
              <a:t>nghiệm</a:t>
            </a:r>
            <a:endParaRPr kumimoji="0" lang="en-US" sz="44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2" name="TextBox 1">
            <a:extLst>
              <a:ext uri="{FF2B5EF4-FFF2-40B4-BE49-F238E27FC236}">
                <a16:creationId xmlns:a16="http://schemas.microsoft.com/office/drawing/2014/main" id="{993A4F41-582A-4583-A45F-6CC4EDC8798C}"/>
              </a:ext>
            </a:extLst>
          </p:cNvPr>
          <p:cNvSpPr txBox="1"/>
          <p:nvPr/>
        </p:nvSpPr>
        <p:spPr>
          <a:xfrm>
            <a:off x="2160625" y="6226105"/>
            <a:ext cx="6617404" cy="780085"/>
          </a:xfrm>
          <a:prstGeom prst="rect">
            <a:avLst/>
          </a:prstGeom>
          <a:solidFill>
            <a:schemeClr val="accent6">
              <a:lumMod val="20000"/>
              <a:lumOff val="80000"/>
            </a:schemeClr>
          </a:solidFill>
        </p:spPr>
        <p:txBody>
          <a:bodyPr wrap="square" rtlCol="0">
            <a:spAutoFit/>
          </a:bodyPr>
          <a:lstStyle/>
          <a:p>
            <a:pPr marL="630555" marR="0" lvl="0" indent="-630555" algn="l" defTabSz="914400" rtl="0" eaLnBrk="1" fontAlgn="auto" latinLnBrk="0" hangingPunct="1">
              <a:lnSpc>
                <a:spcPct val="110000"/>
              </a:lnSpc>
              <a:spcBef>
                <a:spcPts val="200"/>
              </a:spcBef>
              <a:spcAft>
                <a:spcPts val="200"/>
              </a:spcAft>
              <a:buClr>
                <a:srgbClr val="000000"/>
              </a:buClr>
              <a:buSzTx/>
              <a:buFont typeface="Arial"/>
              <a:buNone/>
              <a:tabLst/>
              <a:defRPr/>
            </a:pPr>
            <a:r>
              <a:rPr kumimoji="0" lang="fr-FR" sz="4300" b="1" i="0" u="none" strike="noStrike" kern="0" cap="none" spc="0" normalizeH="0" baseline="0" noProof="0" dirty="0">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Lời </a:t>
            </a:r>
            <a:r>
              <a:rPr kumimoji="0" lang="fr-FR" sz="4300" b="1" i="0" u="none" strike="noStrike" kern="0" cap="none" spc="0" normalizeH="0" baseline="0" noProof="0" dirty="0" err="1">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giải</a:t>
            </a:r>
            <a:r>
              <a:rPr kumimoji="0" lang="fr-FR" sz="4300" b="1" i="0" u="none" strike="noStrike" kern="0" cap="none" spc="0" normalizeH="0" baseline="0" noProof="0" dirty="0">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Chọn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B</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375BBAB-2AEE-42E0-B044-5DFBA5EEA821}"/>
                  </a:ext>
                </a:extLst>
              </p:cNvPr>
              <p:cNvSpPr/>
              <p:nvPr/>
            </p:nvSpPr>
            <p:spPr>
              <a:xfrm>
                <a:off x="489951" y="2558979"/>
                <a:ext cx="22929121" cy="3067699"/>
              </a:xfrm>
              <a:prstGeom prst="rect">
                <a:avLst/>
              </a:prstGeom>
              <a:solidFill>
                <a:schemeClr val="accent4">
                  <a:lumMod val="20000"/>
                  <a:lumOff val="80000"/>
                </a:schemeClr>
              </a:solidFill>
            </p:spPr>
            <p:txBody>
              <a:bodyPr wrap="square">
                <a:spAutoFit/>
              </a:bodyPr>
              <a:lstStyle/>
              <a:p>
                <a:pPr marL="629920" indent="-629920" algn="just">
                  <a:lnSpc>
                    <a:spcPct val="115000"/>
                  </a:lnSpc>
                  <a:spcBef>
                    <a:spcPts val="600"/>
                  </a:spcBef>
                  <a:spcAft>
                    <a:spcPts val="800"/>
                  </a:spcAft>
                  <a:tabLst>
                    <a:tab pos="629920" algn="l"/>
                  </a:tabLst>
                </a:pPr>
                <a:r>
                  <a:rPr lang="nl-NL" sz="4400" b="1" dirty="0" smtClean="0">
                    <a:solidFill>
                      <a:srgbClr val="0000FF"/>
                    </a:solidFill>
                    <a:latin typeface="Tahoma" panose="020B0604030504040204" pitchFamily="34" charset="0"/>
                    <a:ea typeface="Times New Roman" panose="02020603050405020304" pitchFamily="18" charset="0"/>
                  </a:rPr>
                  <a:t>Câu </a:t>
                </a:r>
                <a:r>
                  <a:rPr lang="vi-VN" sz="4400" b="1" dirty="0">
                    <a:solidFill>
                      <a:srgbClr val="0000FF"/>
                    </a:solidFill>
                    <a:latin typeface="Tahoma" panose="020B0604030504040204" pitchFamily="34" charset="0"/>
                    <a:ea typeface="Times New Roman" panose="02020603050405020304" pitchFamily="18" charset="0"/>
                  </a:rPr>
                  <a:t>3</a:t>
                </a:r>
                <a:r>
                  <a:rPr lang="nl-NL" sz="4400" b="1" dirty="0">
                    <a:solidFill>
                      <a:srgbClr val="0000FF"/>
                    </a:solidFill>
                    <a:latin typeface="Tahoma" panose="020B0604030504040204" pitchFamily="34" charset="0"/>
                    <a:ea typeface="Times New Roman" panose="02020603050405020304" pitchFamily="18" charset="0"/>
                  </a:rPr>
                  <a:t>.</a:t>
                </a:r>
                <a:r>
                  <a:rPr lang="nl-NL" sz="4400" b="1" dirty="0">
                    <a:latin typeface="Tahoma" panose="020B0604030504040204" pitchFamily="34" charset="0"/>
                    <a:ea typeface="Times New Roman" panose="02020603050405020304" pitchFamily="18" charset="0"/>
                  </a:rPr>
                  <a:t>	  Cho hình lập phương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𝑨𝑩𝑪𝑫</m:t>
                    </m:r>
                    <m:r>
                      <a:rPr lang="en-US" sz="4400" b="1" i="1">
                        <a:latin typeface="Cambria Math" panose="02040503050406030204" pitchFamily="18" charset="0"/>
                        <a:ea typeface="Times New Roman" panose="02020603050405020304" pitchFamily="18" charset="0"/>
                        <a:cs typeface="Tahoma" panose="020B0604030504040204" pitchFamily="34" charset="0"/>
                      </a:rPr>
                      <m:t>.</m:t>
                    </m:r>
                    <m:sSup>
                      <m:sSupPr>
                        <m:ctrlPr>
                          <a:rPr lang="en-US" sz="4400" b="1" i="1">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a:latin typeface="Cambria Math" panose="02040503050406030204" pitchFamily="18" charset="0"/>
                            <a:ea typeface="Times New Roman" panose="02020603050405020304" pitchFamily="18" charset="0"/>
                            <a:cs typeface="Tahoma" panose="020B0604030504040204" pitchFamily="34" charset="0"/>
                          </a:rPr>
                          <m:t>𝑨</m:t>
                        </m:r>
                      </m:e>
                      <m:sup>
                        <m:r>
                          <a:rPr lang="en-US" sz="4400" b="1" i="1">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a:latin typeface="Cambria Math" panose="02040503050406030204" pitchFamily="18" charset="0"/>
                            <a:ea typeface="Times New Roman" panose="02020603050405020304" pitchFamily="18" charset="0"/>
                            <a:cs typeface="Tahoma" panose="020B0604030504040204" pitchFamily="34" charset="0"/>
                          </a:rPr>
                          <m:t>𝑩</m:t>
                        </m:r>
                      </m:e>
                      <m:sup>
                        <m:r>
                          <a:rPr lang="en-US" sz="4400" b="1" i="1">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a:latin typeface="Cambria Math" panose="02040503050406030204" pitchFamily="18" charset="0"/>
                            <a:ea typeface="Times New Roman" panose="02020603050405020304" pitchFamily="18" charset="0"/>
                            <a:cs typeface="Tahoma" panose="020B0604030504040204" pitchFamily="34" charset="0"/>
                          </a:rPr>
                          <m:t>𝑪</m:t>
                        </m:r>
                      </m:e>
                      <m:sup>
                        <m:r>
                          <a:rPr lang="en-US" sz="4400" b="1" i="1">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a:latin typeface="Cambria Math" panose="02040503050406030204" pitchFamily="18" charset="0"/>
                            <a:ea typeface="Times New Roman" panose="02020603050405020304" pitchFamily="18" charset="0"/>
                            <a:cs typeface="Tahoma" panose="020B0604030504040204" pitchFamily="34" charset="0"/>
                          </a:rPr>
                          <m:t>𝑫</m:t>
                        </m:r>
                      </m:e>
                      <m:sup>
                        <m:r>
                          <a:rPr lang="en-US" sz="4400" b="1" i="1">
                            <a:latin typeface="Cambria Math" panose="02040503050406030204" pitchFamily="18" charset="0"/>
                            <a:ea typeface="Times New Roman" panose="02020603050405020304" pitchFamily="18" charset="0"/>
                            <a:cs typeface="Tahoma" panose="020B0604030504040204" pitchFamily="34" charset="0"/>
                          </a:rPr>
                          <m:t>′</m:t>
                        </m:r>
                      </m:sup>
                    </m:sSup>
                  </m:oMath>
                </a14:m>
                <a:r>
                  <a:rPr lang="nl-NL" sz="4400" b="1" dirty="0">
                    <a:latin typeface="Tahoma" panose="020B0604030504040204" pitchFamily="34" charset="0"/>
                    <a:ea typeface="Times New Roman" panose="02020603050405020304" pitchFamily="18" charset="0"/>
                  </a:rPr>
                  <a:t> cạnh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𝒂</m:t>
                    </m:r>
                  </m:oMath>
                </a14:m>
                <a:r>
                  <a:rPr lang="nl-NL" sz="4400" b="1" dirty="0">
                    <a:latin typeface="Tahoma" panose="020B0604030504040204" pitchFamily="34" charset="0"/>
                    <a:ea typeface="Times New Roman" panose="02020603050405020304" pitchFamily="18" charset="0"/>
                  </a:rPr>
                  <a:t>. Tính khoảng cách giữa hai đường thẳng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𝑨</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𝑪</m:t>
                    </m:r>
                  </m:oMath>
                </a14:m>
                <a:r>
                  <a:rPr lang="nl-NL" sz="4400" b="1" dirty="0">
                    <a:latin typeface="Tahoma" panose="020B0604030504040204" pitchFamily="34" charset="0"/>
                    <a:ea typeface="Times New Roman" panose="02020603050405020304" pitchFamily="18" charset="0"/>
                  </a:rPr>
                  <a:t> và </a:t>
                </a:r>
                <a14:m>
                  <m:oMath xmlns:m="http://schemas.openxmlformats.org/officeDocument/2006/math">
                    <m:r>
                      <a:rPr lang="en-US" sz="4400" b="1" i="0" smtClean="0">
                        <a:latin typeface="Cambria Math" panose="02040503050406030204" pitchFamily="18" charset="0"/>
                        <a:ea typeface="Times New Roman" panose="02020603050405020304" pitchFamily="18" charset="0"/>
                        <a:cs typeface="Tahoma" panose="020B0604030504040204" pitchFamily="34" charset="0"/>
                      </a:rPr>
                      <m:t>(</m:t>
                    </m:r>
                    <m:sSup>
                      <m:sSupPr>
                        <m:ctrlPr>
                          <a:rPr lang="en-US" sz="4400" b="1" i="1" smtClean="0">
                            <a:latin typeface="Cambria Math" panose="02040503050406030204" pitchFamily="18" charset="0"/>
                            <a:ea typeface="Times New Roman" panose="02020603050405020304" pitchFamily="18" charset="0"/>
                            <a:cs typeface="Tahoma" panose="020B0604030504040204" pitchFamily="34" charset="0"/>
                          </a:rPr>
                        </m:ctrlPr>
                      </m:sSupPr>
                      <m:e>
                        <m:r>
                          <a:rPr lang="en-US" sz="4400" b="1" i="0" smtClean="0">
                            <a:latin typeface="Cambria Math" panose="02040503050406030204" pitchFamily="18" charset="0"/>
                            <a:ea typeface="Times New Roman" panose="02020603050405020304" pitchFamily="18" charset="0"/>
                            <a:cs typeface="Tahoma" panose="020B0604030504040204" pitchFamily="34" charset="0"/>
                          </a:rPr>
                          <m:t>𝐀</m:t>
                        </m:r>
                      </m:e>
                      <m:sup>
                        <m:r>
                          <a:rPr lang="en-US" sz="4400" b="1" i="0" smtClean="0">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smtClean="0">
                            <a:latin typeface="Cambria Math" panose="02040503050406030204" pitchFamily="18" charset="0"/>
                            <a:ea typeface="Times New Roman" panose="02020603050405020304" pitchFamily="18" charset="0"/>
                            <a:cs typeface="Tahoma" panose="020B0604030504040204" pitchFamily="34" charset="0"/>
                          </a:rPr>
                        </m:ctrlPr>
                      </m:sSupPr>
                      <m:e>
                        <m:r>
                          <a:rPr lang="en-US" sz="4400" b="1" i="0" smtClean="0">
                            <a:latin typeface="Cambria Math" panose="02040503050406030204" pitchFamily="18" charset="0"/>
                            <a:ea typeface="Times New Roman" panose="02020603050405020304" pitchFamily="18" charset="0"/>
                            <a:cs typeface="Tahoma" panose="020B0604030504040204" pitchFamily="34" charset="0"/>
                          </a:rPr>
                          <m:t>𝐁</m:t>
                        </m:r>
                      </m:e>
                      <m:sup>
                        <m:r>
                          <a:rPr lang="en-US" sz="4400" b="1" i="0" smtClean="0">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smtClean="0">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a:latin typeface="Cambria Math" panose="02040503050406030204" pitchFamily="18" charset="0"/>
                            <a:ea typeface="Times New Roman" panose="02020603050405020304" pitchFamily="18" charset="0"/>
                            <a:cs typeface="Tahoma" panose="020B0604030504040204" pitchFamily="34" charset="0"/>
                          </a:rPr>
                          <m:t>𝑪</m:t>
                        </m:r>
                      </m:e>
                      <m:sup>
                        <m:r>
                          <a:rPr lang="en-US" sz="4400" b="1" i="1" smtClean="0">
                            <a:latin typeface="Cambria Math" panose="02040503050406030204" pitchFamily="18" charset="0"/>
                            <a:ea typeface="Times New Roman" panose="02020603050405020304" pitchFamily="18" charset="0"/>
                            <a:cs typeface="Tahoma" panose="020B0604030504040204" pitchFamily="34" charset="0"/>
                          </a:rPr>
                          <m:t>′</m:t>
                        </m:r>
                      </m:sup>
                    </m:sSup>
                    <m:sSup>
                      <m:sSupPr>
                        <m:ctrlPr>
                          <a:rPr lang="en-US" sz="4400" b="1" i="1" smtClean="0">
                            <a:latin typeface="Cambria Math" panose="02040503050406030204" pitchFamily="18" charset="0"/>
                            <a:ea typeface="Times New Roman" panose="02020603050405020304" pitchFamily="18" charset="0"/>
                            <a:cs typeface="Tahoma" panose="020B0604030504040204" pitchFamily="34" charset="0"/>
                          </a:rPr>
                        </m:ctrlPr>
                      </m:sSupPr>
                      <m:e>
                        <m:r>
                          <a:rPr lang="en-US" sz="4400" b="1" i="1" smtClean="0">
                            <a:latin typeface="Cambria Math" panose="02040503050406030204" pitchFamily="18" charset="0"/>
                            <a:ea typeface="Times New Roman" panose="02020603050405020304" pitchFamily="18" charset="0"/>
                            <a:cs typeface="Tahoma" panose="020B0604030504040204" pitchFamily="34" charset="0"/>
                          </a:rPr>
                          <m:t>𝑫</m:t>
                        </m:r>
                      </m:e>
                      <m:sup>
                        <m:r>
                          <a:rPr lang="en-US" sz="4400" b="1" i="1" smtClean="0">
                            <a:latin typeface="Cambria Math" panose="02040503050406030204" pitchFamily="18" charset="0"/>
                            <a:ea typeface="Times New Roman" panose="02020603050405020304" pitchFamily="18" charset="0"/>
                            <a:cs typeface="Tahoma" panose="020B0604030504040204" pitchFamily="34" charset="0"/>
                          </a:rPr>
                          <m:t>′</m:t>
                        </m:r>
                      </m:sup>
                    </m:sSup>
                    <m:r>
                      <a:rPr lang="en-US" sz="4400" b="1" i="1" smtClean="0">
                        <a:latin typeface="Cambria Math" panose="02040503050406030204" pitchFamily="18" charset="0"/>
                        <a:ea typeface="Times New Roman" panose="02020603050405020304" pitchFamily="18" charset="0"/>
                        <a:cs typeface="Tahoma" panose="020B0604030504040204" pitchFamily="34" charset="0"/>
                      </a:rPr>
                      <m:t>)</m:t>
                    </m:r>
                  </m:oMath>
                </a14:m>
                <a:r>
                  <a:rPr lang="nl-NL" sz="4400" b="1" dirty="0">
                    <a:latin typeface="Tahoma" panose="020B0604030504040204" pitchFamily="34" charset="0"/>
                    <a:ea typeface="Times New Roman" panose="02020603050405020304" pitchFamily="18" charset="0"/>
                  </a:rPr>
                  <a:t>.</a:t>
                </a:r>
                <a:endParaRPr lang="en-US" sz="4400" b="1" dirty="0">
                  <a:latin typeface="Times New Roman" panose="02020603050405020304" pitchFamily="18" charset="0"/>
                  <a:ea typeface="Times New Roman" panose="02020603050405020304" pitchFamily="18" charset="0"/>
                </a:endParaRPr>
              </a:p>
              <a:p>
                <a:pPr marL="629920" algn="just">
                  <a:lnSpc>
                    <a:spcPct val="115000"/>
                  </a:lnSpc>
                  <a:spcAft>
                    <a:spcPts val="800"/>
                  </a:spcAft>
                  <a:tabLst>
                    <a:tab pos="2160270" algn="l"/>
                    <a:tab pos="3599815" algn="l"/>
                    <a:tab pos="5039995" algn="l"/>
                  </a:tabLst>
                </a:pPr>
                <a:r>
                  <a:rPr lang="fr-FR" sz="4400" b="1" dirty="0">
                    <a:latin typeface="Tahoma" panose="020B0604030504040204" pitchFamily="34" charset="0"/>
                    <a:ea typeface="Times New Roman" panose="02020603050405020304" pitchFamily="18" charset="0"/>
                  </a:rPr>
                  <a:t>     A. </a:t>
                </a:r>
                <a14:m>
                  <m:oMath xmlns:m="http://schemas.openxmlformats.org/officeDocument/2006/math">
                    <m:f>
                      <m:fPr>
                        <m:ctrlPr>
                          <a:rPr lang="en-US" sz="4400" b="1" i="1">
                            <a:latin typeface="Cambria Math" panose="02040503050406030204" pitchFamily="18" charset="0"/>
                            <a:ea typeface="Times New Roman" panose="02020603050405020304" pitchFamily="18" charset="0"/>
                            <a:cs typeface="Tahoma" panose="020B0604030504040204" pitchFamily="34" charset="0"/>
                          </a:rPr>
                        </m:ctrlPr>
                      </m:fPr>
                      <m:num>
                        <m:r>
                          <a:rPr lang="nl-NL" sz="4400" b="1" i="1">
                            <a:latin typeface="Cambria Math" panose="02040503050406030204" pitchFamily="18" charset="0"/>
                            <a:ea typeface="Times New Roman" panose="02020603050405020304" pitchFamily="18" charset="0"/>
                            <a:cs typeface="Tahoma" panose="020B0604030504040204" pitchFamily="34" charset="0"/>
                          </a:rPr>
                          <m:t>𝒂</m:t>
                        </m:r>
                        <m:rad>
                          <m:radPr>
                            <m:degHide m:val="on"/>
                            <m:ctrlPr>
                              <a:rPr lang="en-US" sz="4400" b="1" i="1">
                                <a:latin typeface="Cambria Math" panose="02040503050406030204" pitchFamily="18" charset="0"/>
                                <a:ea typeface="Times New Roman" panose="02020603050405020304" pitchFamily="18" charset="0"/>
                                <a:cs typeface="Tahoma" panose="020B0604030504040204" pitchFamily="34" charset="0"/>
                              </a:rPr>
                            </m:ctrlPr>
                          </m:radPr>
                          <m:deg/>
                          <m:e>
                            <m:r>
                              <a:rPr lang="nl-NL" sz="4400" b="1" i="1">
                                <a:latin typeface="Cambria Math" panose="02040503050406030204" pitchFamily="18" charset="0"/>
                                <a:ea typeface="Times New Roman" panose="02020603050405020304" pitchFamily="18" charset="0"/>
                                <a:cs typeface="Tahoma" panose="020B0604030504040204" pitchFamily="34" charset="0"/>
                              </a:rPr>
                              <m:t>𝟐</m:t>
                            </m:r>
                          </m:e>
                        </m:rad>
                      </m:num>
                      <m:den>
                        <m:r>
                          <a:rPr lang="nl-NL" sz="4400" b="1" i="1">
                            <a:latin typeface="Cambria Math" panose="02040503050406030204" pitchFamily="18" charset="0"/>
                            <a:ea typeface="Times New Roman" panose="02020603050405020304" pitchFamily="18" charset="0"/>
                            <a:cs typeface="Tahoma" panose="020B0604030504040204" pitchFamily="34" charset="0"/>
                          </a:rPr>
                          <m:t>𝟐</m:t>
                        </m:r>
                      </m:den>
                    </m:f>
                    <m:r>
                      <a:rPr lang="nl-NL" sz="4400" b="1" i="1">
                        <a:latin typeface="Cambria Math" panose="02040503050406030204" pitchFamily="18" charset="0"/>
                        <a:ea typeface="Times New Roman" panose="02020603050405020304" pitchFamily="18" charset="0"/>
                        <a:cs typeface="Tahoma" panose="020B0604030504040204" pitchFamily="34" charset="0"/>
                      </a:rPr>
                      <m:t>.</m:t>
                    </m:r>
                  </m:oMath>
                </a14:m>
                <a:r>
                  <a:rPr lang="fr-FR" sz="4400" b="1" dirty="0">
                    <a:latin typeface="Tahoma" panose="020B0604030504040204" pitchFamily="34" charset="0"/>
                    <a:ea typeface="Times New Roman" panose="02020603050405020304" pitchFamily="18" charset="0"/>
                  </a:rPr>
                  <a:t>	                B. </a:t>
                </a:r>
                <a14:m>
                  <m:oMath xmlns:m="http://schemas.openxmlformats.org/officeDocument/2006/math">
                    <m:r>
                      <a:rPr lang="nl-NL" sz="4400" b="1" i="1">
                        <a:latin typeface="Cambria Math" panose="02040503050406030204" pitchFamily="18" charset="0"/>
                        <a:ea typeface="Times New Roman" panose="02020603050405020304" pitchFamily="18" charset="0"/>
                        <a:cs typeface="Tahoma" panose="020B0604030504040204" pitchFamily="34" charset="0"/>
                      </a:rPr>
                      <m:t>𝒂</m:t>
                    </m:r>
                    <m:r>
                      <a:rPr lang="nl-NL" sz="4400" b="1" i="1">
                        <a:latin typeface="Cambria Math" panose="02040503050406030204" pitchFamily="18" charset="0"/>
                        <a:ea typeface="Times New Roman" panose="02020603050405020304" pitchFamily="18" charset="0"/>
                        <a:cs typeface="Tahoma" panose="020B0604030504040204" pitchFamily="34" charset="0"/>
                      </a:rPr>
                      <m:t>.</m:t>
                    </m:r>
                  </m:oMath>
                </a14:m>
                <a:r>
                  <a:rPr lang="fr-FR" sz="4400" b="1" dirty="0">
                    <a:latin typeface="Tahoma" panose="020B0604030504040204" pitchFamily="34" charset="0"/>
                    <a:ea typeface="Times New Roman" panose="02020603050405020304" pitchFamily="18" charset="0"/>
                  </a:rPr>
                  <a:t>	                    C. </a:t>
                </a:r>
                <a14:m>
                  <m:oMath xmlns:m="http://schemas.openxmlformats.org/officeDocument/2006/math">
                    <m:r>
                      <a:rPr lang="nl-NL" sz="4400" b="1" i="1">
                        <a:latin typeface="Cambria Math" panose="02040503050406030204" pitchFamily="18" charset="0"/>
                        <a:ea typeface="Times New Roman" panose="02020603050405020304" pitchFamily="18" charset="0"/>
                        <a:cs typeface="Tahoma" panose="020B0604030504040204" pitchFamily="34" charset="0"/>
                      </a:rPr>
                      <m:t>𝒂</m:t>
                    </m:r>
                    <m:rad>
                      <m:radPr>
                        <m:degHide m:val="on"/>
                        <m:ctrlPr>
                          <a:rPr lang="en-US" sz="4400" b="1" i="1">
                            <a:latin typeface="Cambria Math" panose="02040503050406030204" pitchFamily="18" charset="0"/>
                            <a:ea typeface="Times New Roman" panose="02020603050405020304" pitchFamily="18" charset="0"/>
                            <a:cs typeface="Tahoma" panose="020B0604030504040204" pitchFamily="34" charset="0"/>
                          </a:rPr>
                        </m:ctrlPr>
                      </m:radPr>
                      <m:deg/>
                      <m:e>
                        <m:r>
                          <a:rPr lang="nl-NL" sz="4400" b="1" i="1">
                            <a:latin typeface="Cambria Math" panose="02040503050406030204" pitchFamily="18" charset="0"/>
                            <a:ea typeface="Times New Roman" panose="02020603050405020304" pitchFamily="18" charset="0"/>
                            <a:cs typeface="Tahoma" panose="020B0604030504040204" pitchFamily="34" charset="0"/>
                          </a:rPr>
                          <m:t>𝟐</m:t>
                        </m:r>
                      </m:e>
                    </m:rad>
                    <m:r>
                      <a:rPr lang="nl-NL" sz="4400" b="1" i="1">
                        <a:latin typeface="Cambria Math" panose="02040503050406030204" pitchFamily="18" charset="0"/>
                        <a:ea typeface="Times New Roman" panose="02020603050405020304" pitchFamily="18" charset="0"/>
                        <a:cs typeface="Tahoma" panose="020B0604030504040204" pitchFamily="34" charset="0"/>
                      </a:rPr>
                      <m:t>.</m:t>
                    </m:r>
                  </m:oMath>
                </a14:m>
                <a:r>
                  <a:rPr lang="fr-FR" sz="4400" b="1" dirty="0">
                    <a:latin typeface="Tahoma" panose="020B0604030504040204" pitchFamily="34" charset="0"/>
                    <a:ea typeface="Times New Roman" panose="02020603050405020304" pitchFamily="18" charset="0"/>
                  </a:rPr>
                  <a:t>	                       D. </a:t>
                </a:r>
                <a14:m>
                  <m:oMath xmlns:m="http://schemas.openxmlformats.org/officeDocument/2006/math">
                    <m:r>
                      <a:rPr lang="nl-NL" sz="4400" b="1" i="1">
                        <a:latin typeface="Cambria Math" panose="02040503050406030204" pitchFamily="18" charset="0"/>
                        <a:ea typeface="Times New Roman" panose="02020603050405020304" pitchFamily="18" charset="0"/>
                        <a:cs typeface="Tahoma" panose="020B0604030504040204" pitchFamily="34" charset="0"/>
                      </a:rPr>
                      <m:t>𝟐</m:t>
                    </m:r>
                    <m:r>
                      <a:rPr lang="nl-NL" sz="4400" b="1" i="1">
                        <a:latin typeface="Cambria Math" panose="02040503050406030204" pitchFamily="18" charset="0"/>
                        <a:ea typeface="Times New Roman" panose="02020603050405020304" pitchFamily="18" charset="0"/>
                        <a:cs typeface="Tahoma" panose="020B0604030504040204" pitchFamily="34" charset="0"/>
                      </a:rPr>
                      <m:t>𝒂</m:t>
                    </m:r>
                    <m:r>
                      <a:rPr lang="nl-NL" sz="4400" b="1" i="1">
                        <a:latin typeface="Cambria Math" panose="02040503050406030204" pitchFamily="18" charset="0"/>
                        <a:ea typeface="Times New Roman" panose="02020603050405020304" pitchFamily="18" charset="0"/>
                        <a:cs typeface="Tahoma" panose="020B0604030504040204" pitchFamily="34" charset="0"/>
                      </a:rPr>
                      <m:t>.</m:t>
                    </m:r>
                  </m:oMath>
                </a14:m>
                <a:endParaRPr lang="en-US" sz="4400" b="1" dirty="0">
                  <a:latin typeface="Times New Roman" panose="02020603050405020304" pitchFamily="18" charset="0"/>
                  <a:ea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F375BBAB-2AEE-42E0-B044-5DFBA5EEA821}"/>
                  </a:ext>
                </a:extLst>
              </p:cNvPr>
              <p:cNvSpPr>
                <a:spLocks noRot="1" noChangeAspect="1" noMove="1" noResize="1" noEditPoints="1" noAdjustHandles="1" noChangeArrowheads="1" noChangeShapeType="1" noTextEdit="1"/>
              </p:cNvSpPr>
              <p:nvPr/>
            </p:nvSpPr>
            <p:spPr>
              <a:xfrm>
                <a:off x="489951" y="2558979"/>
                <a:ext cx="22929121" cy="3067699"/>
              </a:xfrm>
              <a:prstGeom prst="rect">
                <a:avLst/>
              </a:prstGeom>
              <a:blipFill>
                <a:blip r:embed="rId3"/>
                <a:stretch>
                  <a:fillRect l="-1063" t="-3380" r="-1063"/>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BB1DD6E-29FA-452A-833B-9AA812E839B2}"/>
              </a:ext>
            </a:extLst>
          </p:cNvPr>
          <p:cNvSpPr txBox="1"/>
          <p:nvPr/>
        </p:nvSpPr>
        <p:spPr>
          <a:xfrm>
            <a:off x="3039466" y="12539728"/>
            <a:ext cx="6617404" cy="780085"/>
          </a:xfrm>
          <a:prstGeom prst="rect">
            <a:avLst/>
          </a:prstGeom>
          <a:solidFill>
            <a:schemeClr val="accent6">
              <a:lumMod val="20000"/>
              <a:lumOff val="80000"/>
            </a:schemeClr>
          </a:solidFill>
        </p:spPr>
        <p:txBody>
          <a:bodyPr wrap="square" rtlCol="0">
            <a:spAutoFit/>
          </a:bodyPr>
          <a:lstStyle/>
          <a:p>
            <a:pPr marL="630555" marR="0" lvl="0" indent="-630555" algn="l" defTabSz="914400" rtl="0" eaLnBrk="1" fontAlgn="auto" latinLnBrk="0" hangingPunct="1">
              <a:lnSpc>
                <a:spcPct val="110000"/>
              </a:lnSpc>
              <a:spcBef>
                <a:spcPts val="200"/>
              </a:spcBef>
              <a:spcAft>
                <a:spcPts val="200"/>
              </a:spcAft>
              <a:buClr>
                <a:srgbClr val="000000"/>
              </a:buClr>
              <a:buSzTx/>
              <a:buFont typeface="Arial"/>
              <a:buNone/>
              <a:tabLst/>
              <a:defRPr/>
            </a:pPr>
            <a:r>
              <a:rPr kumimoji="0" lang="fr-FR" sz="4300" b="1" i="0" u="none" strike="noStrike" kern="0" cap="none" spc="0" normalizeH="0" baseline="0" noProof="0" dirty="0">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Lời </a:t>
            </a:r>
            <a:r>
              <a:rPr kumimoji="0" lang="fr-FR" sz="4300" b="1" i="0" u="none" strike="noStrike" kern="0" cap="none" spc="0" normalizeH="0" baseline="0" noProof="0" dirty="0" err="1">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giải</a:t>
            </a:r>
            <a:r>
              <a:rPr kumimoji="0" lang="fr-FR" sz="4300" b="1" i="0" u="none" strike="noStrike" kern="0" cap="none" spc="0" normalizeH="0" baseline="0" noProof="0" dirty="0">
                <a:ln>
                  <a:noFill/>
                </a:ln>
                <a:solidFill>
                  <a:srgbClr val="0000FF"/>
                </a:solidFill>
                <a:effectLst/>
                <a:uLnTx/>
                <a:uFillTx/>
                <a:latin typeface="Tahoma" panose="020B0604030504040204" pitchFamily="34" charset="0"/>
                <a:ea typeface="Palatino Linotype" panose="02040502050505030304" pitchFamily="18" charset="0"/>
                <a:cs typeface="Arial"/>
                <a:sym typeface="Arial"/>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Arial"/>
                <a:sym typeface="Arial"/>
              </a:rPr>
              <a:t>Chọn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rPr>
              <a:t> D</a:t>
            </a:r>
            <a:endPar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C6172B0-84DC-4C4E-976B-7204716047E6}"/>
                  </a:ext>
                </a:extLst>
              </p:cNvPr>
              <p:cNvSpPr/>
              <p:nvPr/>
            </p:nvSpPr>
            <p:spPr>
              <a:xfrm>
                <a:off x="630670" y="8136379"/>
                <a:ext cx="22929121" cy="1584152"/>
              </a:xfrm>
              <a:prstGeom prst="rect">
                <a:avLst/>
              </a:prstGeom>
              <a:solidFill>
                <a:schemeClr val="accent4">
                  <a:lumMod val="20000"/>
                  <a:lumOff val="80000"/>
                </a:schemeClr>
              </a:solidFill>
            </p:spPr>
            <p:txBody>
              <a:bodyPr wrap="square">
                <a:spAutoFit/>
              </a:bodyPr>
              <a:lstStyle/>
              <a:p>
                <a:pPr marL="629920" indent="-629920" algn="just">
                  <a:lnSpc>
                    <a:spcPct val="115000"/>
                  </a:lnSpc>
                  <a:spcBef>
                    <a:spcPts val="600"/>
                  </a:spcBef>
                  <a:spcAft>
                    <a:spcPts val="800"/>
                  </a:spcAft>
                  <a:tabLst>
                    <a:tab pos="629920" algn="l"/>
                  </a:tabLst>
                </a:pPr>
                <a:r>
                  <a:rPr lang="en-US" sz="4400" b="1" dirty="0" smtClean="0">
                    <a:solidFill>
                      <a:srgbClr val="0000FF"/>
                    </a:solidFill>
                    <a:latin typeface="Tahoma" panose="020B0604030504040204" pitchFamily="34" charset="0"/>
                    <a:ea typeface="Times New Roman" panose="02020603050405020304" pitchFamily="18" charset="0"/>
                  </a:rPr>
                  <a:t>Câu</a:t>
                </a:r>
                <a:r>
                  <a:rPr lang="en-US" sz="4400" b="1" dirty="0">
                    <a:solidFill>
                      <a:srgbClr val="0000FF"/>
                    </a:solidFill>
                    <a:latin typeface="Tahoma" panose="020B0604030504040204" pitchFamily="34" charset="0"/>
                    <a:ea typeface="Times New Roman" panose="02020603050405020304" pitchFamily="18" charset="0"/>
                  </a:rPr>
                  <a:t> 4. </a:t>
                </a:r>
                <a:r>
                  <a:rPr lang="en-US" sz="4400" b="1" dirty="0">
                    <a:latin typeface="Tahoma" panose="020B0604030504040204" pitchFamily="34" charset="0"/>
                    <a:ea typeface="Times New Roman" panose="02020603050405020304" pitchFamily="18" charset="0"/>
                  </a:rPr>
                  <a:t>Cho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chóp</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a:latin typeface="Cambria Math" panose="02040503050406030204" pitchFamily="18" charset="0"/>
                        <a:ea typeface="Times New Roman" panose="02020603050405020304" pitchFamily="18" charset="0"/>
                        <a:cs typeface="Tahoma" panose="020B0604030504040204" pitchFamily="34" charset="0"/>
                      </a:rPr>
                      <m:t>𝑨𝑩𝑪</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có</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𝑺𝑨</m:t>
                    </m:r>
                    <m:r>
                      <a:rPr lang="en-US" sz="4400" b="1" i="1">
                        <a:latin typeface="Cambria Math" panose="02040503050406030204" pitchFamily="18" charset="0"/>
                        <a:ea typeface="Times New Roman" panose="02020603050405020304" pitchFamily="18" charset="0"/>
                        <a:cs typeface="Tahoma" panose="020B0604030504040204" pitchFamily="34" charset="0"/>
                      </a:rPr>
                      <m:t>⊥</m:t>
                    </m:r>
                    <m:d>
                      <m:dPr>
                        <m:ctrlPr>
                          <a:rPr lang="en-US" sz="4400" b="1" i="1">
                            <a:latin typeface="Cambria Math" panose="02040503050406030204" pitchFamily="18" charset="0"/>
                            <a:ea typeface="Times New Roman" panose="02020603050405020304" pitchFamily="18" charset="0"/>
                            <a:cs typeface="Tahoma" panose="020B0604030504040204" pitchFamily="34" charset="0"/>
                          </a:rPr>
                        </m:ctrlPr>
                      </m:dPr>
                      <m:e>
                        <m:r>
                          <a:rPr lang="en-US" sz="4400" b="1" i="1">
                            <a:latin typeface="Cambria Math" panose="02040503050406030204" pitchFamily="18" charset="0"/>
                            <a:ea typeface="Times New Roman" panose="02020603050405020304" pitchFamily="18" charset="0"/>
                            <a:cs typeface="Tahoma" panose="020B0604030504040204" pitchFamily="34" charset="0"/>
                          </a:rPr>
                          <m:t>𝑨𝑩𝑪</m:t>
                        </m:r>
                      </m:e>
                    </m:d>
                  </m:oMath>
                </a14:m>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𝑺𝑨</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a:latin typeface="Cambria Math" panose="02040503050406030204" pitchFamily="18" charset="0"/>
                        <a:ea typeface="Times New Roman" panose="02020603050405020304" pitchFamily="18" charset="0"/>
                        <a:cs typeface="Tahoma" panose="020B0604030504040204" pitchFamily="34" charset="0"/>
                      </a:rPr>
                      <m:t>𝑨𝑩</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a:latin typeface="Cambria Math" panose="02040503050406030204" pitchFamily="18" charset="0"/>
                        <a:ea typeface="Times New Roman" panose="02020603050405020304" pitchFamily="18" charset="0"/>
                        <a:cs typeface="Tahoma" panose="020B0604030504040204" pitchFamily="34" charset="0"/>
                      </a:rPr>
                      <m:t>𝟐</m:t>
                    </m:r>
                    <m:r>
                      <a:rPr lang="en-US" sz="4400" b="1" i="1">
                        <a:latin typeface="Cambria Math" panose="02040503050406030204" pitchFamily="18" charset="0"/>
                        <a:ea typeface="Times New Roman" panose="02020603050405020304" pitchFamily="18" charset="0"/>
                        <a:cs typeface="Tahoma" panose="020B0604030504040204" pitchFamily="34" charset="0"/>
                      </a:rPr>
                      <m:t>𝒂</m:t>
                    </m:r>
                  </m:oMath>
                </a14:m>
                <a:r>
                  <a:rPr lang="en-US" sz="4400" b="1" dirty="0">
                    <a:latin typeface="Tahoma" panose="020B0604030504040204" pitchFamily="34" charset="0"/>
                    <a:ea typeface="Times New Roman" panose="02020603050405020304" pitchFamily="18" charset="0"/>
                  </a:rPr>
                  <a:t>, tam </a:t>
                </a:r>
                <a:r>
                  <a:rPr lang="en-US" sz="4400" b="1" dirty="0" err="1">
                    <a:latin typeface="Tahoma" panose="020B0604030504040204" pitchFamily="34" charset="0"/>
                    <a:ea typeface="Times New Roman" panose="02020603050405020304" pitchFamily="18" charset="0"/>
                  </a:rPr>
                  <a:t>giác</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𝑨𝑩𝑪</m:t>
                    </m:r>
                    <m:r>
                      <a:rPr lang="en-US" sz="4400" b="1" i="1" smtClean="0">
                        <a:latin typeface="Cambria Math" panose="02040503050406030204" pitchFamily="18" charset="0"/>
                        <a:ea typeface="Times New Roman" panose="02020603050405020304" pitchFamily="18" charset="0"/>
                        <a:cs typeface="Tahoma" panose="020B0604030504040204" pitchFamily="34" charset="0"/>
                      </a:rPr>
                      <m:t> </m:t>
                    </m:r>
                  </m:oMath>
                </a14:m>
                <a:r>
                  <a:rPr lang="en-US" sz="4400" b="1" dirty="0" err="1">
                    <a:latin typeface="Tahoma" panose="020B0604030504040204" pitchFamily="34" charset="0"/>
                    <a:ea typeface="Times New Roman" panose="02020603050405020304" pitchFamily="18" charset="0"/>
                  </a:rPr>
                  <a:t>vuông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tại</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𝑩</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tham</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khảo</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vẽ</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Khoảng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cách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từ</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𝑨</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mặt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phẳng</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Times New Roman" panose="02020603050405020304" pitchFamily="18" charset="0"/>
                            <a:cs typeface="Tahoma" panose="020B0604030504040204" pitchFamily="34" charset="0"/>
                          </a:rPr>
                        </m:ctrlPr>
                      </m:dPr>
                      <m:e>
                        <m:r>
                          <a:rPr lang="en-US" sz="4400" b="1" i="1">
                            <a:latin typeface="Cambria Math" panose="02040503050406030204" pitchFamily="18" charset="0"/>
                            <a:ea typeface="Times New Roman" panose="02020603050405020304" pitchFamily="18" charset="0"/>
                            <a:cs typeface="Tahoma" panose="020B0604030504040204" pitchFamily="34" charset="0"/>
                          </a:rPr>
                          <m:t>𝑺𝑩𝑪</m:t>
                        </m:r>
                      </m:e>
                    </m:d>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bằng</a:t>
                </a:r>
                <a:endParaRPr lang="en-US" sz="4400" b="1" dirty="0">
                  <a:latin typeface="Times New Roman" panose="02020603050405020304" pitchFamily="18" charset="0"/>
                  <a:ea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DC6172B0-84DC-4C4E-976B-7204716047E6}"/>
                  </a:ext>
                </a:extLst>
              </p:cNvPr>
              <p:cNvSpPr>
                <a:spLocks noRot="1" noChangeAspect="1" noMove="1" noResize="1" noEditPoints="1" noAdjustHandles="1" noChangeArrowheads="1" noChangeShapeType="1" noTextEdit="1"/>
              </p:cNvSpPr>
              <p:nvPr/>
            </p:nvSpPr>
            <p:spPr>
              <a:xfrm>
                <a:off x="630670" y="8136379"/>
                <a:ext cx="22929121" cy="1584152"/>
              </a:xfrm>
              <a:prstGeom prst="rect">
                <a:avLst/>
              </a:prstGeom>
              <a:blipFill>
                <a:blip r:embed="rId4"/>
                <a:stretch>
                  <a:fillRect l="-1063" t="-6538" r="-1063" b="-16538"/>
                </a:stretch>
              </a:blipFill>
            </p:spPr>
            <p:txBody>
              <a:bodyPr/>
              <a:lstStyle/>
              <a:p>
                <a:r>
                  <a:rPr lang="en-US">
                    <a:noFill/>
                  </a:rPr>
                  <a:t> </a:t>
                </a:r>
              </a:p>
            </p:txBody>
          </p:sp>
        </mc:Fallback>
      </mc:AlternateContent>
      <p:pic>
        <p:nvPicPr>
          <p:cNvPr id="23" name="Picture 22" descr="A triangle with a line and letters&#10;&#10;Description automatically generated">
            <a:extLst>
              <a:ext uri="{FF2B5EF4-FFF2-40B4-BE49-F238E27FC236}">
                <a16:creationId xmlns:a16="http://schemas.microsoft.com/office/drawing/2014/main" id="{EA65716C-899F-412F-95B4-C8E68DF80F4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965305" y="9709302"/>
            <a:ext cx="7211040" cy="4110061"/>
          </a:xfrm>
          <a:prstGeom prst="rect">
            <a:avLst/>
          </a:prstGeom>
          <a:noFill/>
          <a:ln>
            <a:noFill/>
          </a:ln>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01A037-F17E-4C18-B011-940FB5D2011A}"/>
                  </a:ext>
                </a:extLst>
              </p:cNvPr>
              <p:cNvSpPr/>
              <p:nvPr/>
            </p:nvSpPr>
            <p:spPr>
              <a:xfrm>
                <a:off x="1291335" y="9853247"/>
                <a:ext cx="10113666" cy="1781898"/>
              </a:xfrm>
              <a:prstGeom prst="rect">
                <a:avLst/>
              </a:prstGeom>
            </p:spPr>
            <p:txBody>
              <a:bodyPr wrap="none">
                <a:spAutoFit/>
              </a:bodyPr>
              <a:lstStyle/>
              <a:p>
                <a:pPr marL="629920" algn="just">
                  <a:lnSpc>
                    <a:spcPct val="115000"/>
                  </a:lnSpc>
                  <a:spcAft>
                    <a:spcPts val="800"/>
                  </a:spcAft>
                  <a:tabLst>
                    <a:tab pos="2160270" algn="l"/>
                    <a:tab pos="3599815" algn="l"/>
                    <a:tab pos="5039995" algn="l"/>
                  </a:tabLst>
                </a:pPr>
                <a:r>
                  <a:rPr lang="en-US" sz="4300" b="1" dirty="0">
                    <a:latin typeface="Tahoma" panose="020B0604030504040204" pitchFamily="34" charset="0"/>
                    <a:ea typeface="Times New Roman" panose="02020603050405020304" pitchFamily="18" charset="0"/>
                  </a:rPr>
                  <a:t>A. </a:t>
                </a:r>
                <a14:m>
                  <m:oMath xmlns:m="http://schemas.openxmlformats.org/officeDocument/2006/math">
                    <m:r>
                      <a:rPr lang="en-US" sz="4300" b="1" i="1">
                        <a:latin typeface="Cambria Math" panose="02040503050406030204" pitchFamily="18" charset="0"/>
                        <a:ea typeface="Times New Roman" panose="02020603050405020304" pitchFamily="18" charset="0"/>
                        <a:cs typeface="Tahoma" panose="020B0604030504040204" pitchFamily="34" charset="0"/>
                      </a:rPr>
                      <m:t>𝒂</m:t>
                    </m:r>
                    <m:rad>
                      <m:radPr>
                        <m:degHide m:val="on"/>
                        <m:ctrlPr>
                          <a:rPr lang="en-US" sz="4300" b="1" i="1">
                            <a:latin typeface="Cambria Math" panose="02040503050406030204" pitchFamily="18" charset="0"/>
                            <a:ea typeface="Times New Roman" panose="02020603050405020304" pitchFamily="18" charset="0"/>
                            <a:cs typeface="Tahoma" panose="020B0604030504040204" pitchFamily="34" charset="0"/>
                          </a:rPr>
                        </m:ctrlPr>
                      </m:radPr>
                      <m:deg/>
                      <m:e>
                        <m:r>
                          <a:rPr lang="en-US" sz="4300" b="1" i="1">
                            <a:latin typeface="Cambria Math" panose="02040503050406030204" pitchFamily="18" charset="0"/>
                            <a:ea typeface="Times New Roman" panose="02020603050405020304" pitchFamily="18" charset="0"/>
                            <a:cs typeface="Tahoma" panose="020B0604030504040204" pitchFamily="34" charset="0"/>
                          </a:rPr>
                          <m:t>𝟑</m:t>
                        </m:r>
                      </m:e>
                    </m:rad>
                  </m:oMath>
                </a14:m>
                <a:r>
                  <a:rPr lang="en-US" sz="4300" b="1" dirty="0">
                    <a:latin typeface="Tahoma" panose="020B0604030504040204" pitchFamily="34" charset="0"/>
                    <a:ea typeface="Times New Roman" panose="02020603050405020304" pitchFamily="18" charset="0"/>
                  </a:rPr>
                  <a:t>.	                   B. </a:t>
                </a:r>
                <a14:m>
                  <m:oMath xmlns:m="http://schemas.openxmlformats.org/officeDocument/2006/math">
                    <m:r>
                      <a:rPr lang="en-US" sz="4300" b="1" i="1">
                        <a:latin typeface="Cambria Math" panose="02040503050406030204" pitchFamily="18" charset="0"/>
                        <a:ea typeface="Times New Roman" panose="02020603050405020304" pitchFamily="18" charset="0"/>
                        <a:cs typeface="Tahoma" panose="020B0604030504040204" pitchFamily="34" charset="0"/>
                      </a:rPr>
                      <m:t>𝒂</m:t>
                    </m:r>
                  </m:oMath>
                </a14:m>
                <a:r>
                  <a:rPr lang="en-US" sz="4300" b="1" dirty="0">
                    <a:latin typeface="Tahoma" panose="020B0604030504040204" pitchFamily="34" charset="0"/>
                    <a:ea typeface="Times New Roman" panose="02020603050405020304" pitchFamily="18" charset="0"/>
                  </a:rPr>
                  <a:t>.	          </a:t>
                </a:r>
              </a:p>
              <a:p>
                <a:pPr marL="629920" algn="just">
                  <a:lnSpc>
                    <a:spcPct val="115000"/>
                  </a:lnSpc>
                  <a:spcAft>
                    <a:spcPts val="800"/>
                  </a:spcAft>
                  <a:tabLst>
                    <a:tab pos="2160270" algn="l"/>
                    <a:tab pos="3599815" algn="l"/>
                    <a:tab pos="5039995" algn="l"/>
                  </a:tabLst>
                </a:pPr>
                <a:r>
                  <a:rPr lang="en-US" sz="4300" b="1" dirty="0">
                    <a:latin typeface="Tahoma" panose="020B0604030504040204" pitchFamily="34" charset="0"/>
                    <a:ea typeface="Times New Roman" panose="02020603050405020304" pitchFamily="18" charset="0"/>
                  </a:rPr>
                  <a:t>C. </a:t>
                </a:r>
                <a14:m>
                  <m:oMath xmlns:m="http://schemas.openxmlformats.org/officeDocument/2006/math">
                    <m:r>
                      <a:rPr lang="en-US" sz="4300" b="1" i="1">
                        <a:latin typeface="Cambria Math" panose="02040503050406030204" pitchFamily="18" charset="0"/>
                        <a:ea typeface="Times New Roman" panose="02020603050405020304" pitchFamily="18" charset="0"/>
                        <a:cs typeface="Tahoma" panose="020B0604030504040204" pitchFamily="34" charset="0"/>
                      </a:rPr>
                      <m:t>𝟐</m:t>
                    </m:r>
                    <m:r>
                      <a:rPr lang="en-US" sz="4300" b="1" i="1">
                        <a:latin typeface="Cambria Math" panose="02040503050406030204" pitchFamily="18" charset="0"/>
                        <a:ea typeface="Times New Roman" panose="02020603050405020304" pitchFamily="18" charset="0"/>
                        <a:cs typeface="Tahoma" panose="020B0604030504040204" pitchFamily="34" charset="0"/>
                      </a:rPr>
                      <m:t>𝒂</m:t>
                    </m:r>
                  </m:oMath>
                </a14:m>
                <a:r>
                  <a:rPr lang="en-US" sz="4300" b="1" dirty="0">
                    <a:latin typeface="Tahoma" panose="020B0604030504040204" pitchFamily="34" charset="0"/>
                    <a:ea typeface="Times New Roman" panose="02020603050405020304" pitchFamily="18" charset="0"/>
                  </a:rPr>
                  <a:t>.	                   D. </a:t>
                </a:r>
                <a14:m>
                  <m:oMath xmlns:m="http://schemas.openxmlformats.org/officeDocument/2006/math">
                    <m:r>
                      <a:rPr lang="en-US" sz="4300" b="1" i="1">
                        <a:latin typeface="Cambria Math" panose="02040503050406030204" pitchFamily="18" charset="0"/>
                        <a:ea typeface="Times New Roman" panose="02020603050405020304" pitchFamily="18" charset="0"/>
                        <a:cs typeface="Tahoma" panose="020B0604030504040204" pitchFamily="34" charset="0"/>
                      </a:rPr>
                      <m:t>𝒂</m:t>
                    </m:r>
                    <m:rad>
                      <m:radPr>
                        <m:degHide m:val="on"/>
                        <m:ctrlPr>
                          <a:rPr lang="en-US" sz="4300" b="1" i="1">
                            <a:latin typeface="Cambria Math" panose="02040503050406030204" pitchFamily="18" charset="0"/>
                            <a:ea typeface="Times New Roman" panose="02020603050405020304" pitchFamily="18" charset="0"/>
                            <a:cs typeface="Tahoma" panose="020B0604030504040204" pitchFamily="34" charset="0"/>
                          </a:rPr>
                        </m:ctrlPr>
                      </m:radPr>
                      <m:deg/>
                      <m:e>
                        <m:r>
                          <a:rPr lang="en-US" sz="4300" b="1" i="1">
                            <a:latin typeface="Cambria Math" panose="02040503050406030204" pitchFamily="18" charset="0"/>
                            <a:ea typeface="Times New Roman" panose="02020603050405020304" pitchFamily="18" charset="0"/>
                            <a:cs typeface="Tahoma" panose="020B0604030504040204" pitchFamily="34" charset="0"/>
                          </a:rPr>
                          <m:t>𝟐</m:t>
                        </m:r>
                      </m:e>
                    </m:rad>
                  </m:oMath>
                </a14:m>
                <a:r>
                  <a:rPr lang="en-US" sz="4300" b="1" dirty="0">
                    <a:latin typeface="Tahoma" panose="020B0604030504040204" pitchFamily="34" charset="0"/>
                    <a:ea typeface="Times New Roman" panose="02020603050405020304" pitchFamily="18" charset="0"/>
                  </a:rPr>
                  <a:t>.</a:t>
                </a:r>
                <a:endParaRPr lang="en-US" sz="43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D01A037-F17E-4C18-B011-940FB5D2011A}"/>
                  </a:ext>
                </a:extLst>
              </p:cNvPr>
              <p:cNvSpPr>
                <a:spLocks noRot="1" noChangeAspect="1" noMove="1" noResize="1" noEditPoints="1" noAdjustHandles="1" noChangeArrowheads="1" noChangeShapeType="1" noTextEdit="1"/>
              </p:cNvSpPr>
              <p:nvPr/>
            </p:nvSpPr>
            <p:spPr>
              <a:xfrm>
                <a:off x="1291335" y="9853247"/>
                <a:ext cx="10113666" cy="1781898"/>
              </a:xfrm>
              <a:prstGeom prst="rect">
                <a:avLst/>
              </a:prstGeom>
              <a:blipFill>
                <a:blip r:embed="rId6"/>
                <a:stretch>
                  <a:fillRect t="-2730" b="-1433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6F1E5A1-00A1-C9BC-D554-3B0E3338C467}"/>
              </a:ext>
            </a:extLst>
          </p:cNvPr>
          <p:cNvSpPr/>
          <p:nvPr/>
        </p:nvSpPr>
        <p:spPr>
          <a:xfrm>
            <a:off x="6348168" y="4632321"/>
            <a:ext cx="1101436" cy="107328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3A36EA-0552-C8AD-7697-C6E6794E4776}"/>
              </a:ext>
            </a:extLst>
          </p:cNvPr>
          <p:cNvSpPr/>
          <p:nvPr/>
        </p:nvSpPr>
        <p:spPr>
          <a:xfrm>
            <a:off x="7577602" y="10691048"/>
            <a:ext cx="1101436" cy="107328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stretch>
            <a:fillRect/>
          </a:stretch>
        </p:blipFill>
        <p:spPr>
          <a:xfrm>
            <a:off x="14141730" y="5934381"/>
            <a:ext cx="5817559" cy="4403995"/>
          </a:xfrm>
          <a:prstGeom prst="rect">
            <a:avLst/>
          </a:prstGeom>
        </p:spPr>
      </p:pic>
    </p:spTree>
    <p:extLst>
      <p:ext uri="{BB962C8B-B14F-4D97-AF65-F5344CB8AC3E}">
        <p14:creationId xmlns:p14="http://schemas.microsoft.com/office/powerpoint/2010/main" val="108834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21" grpId="0" animBg="1"/>
      <p:bldP spid="22" grpId="0" animBg="1"/>
      <p:bldP spid="4" grpId="0"/>
      <p:bldP spid="7"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5" name="Group 4">
            <a:extLst>
              <a:ext uri="{FF2B5EF4-FFF2-40B4-BE49-F238E27FC236}">
                <a16:creationId xmlns:a16="http://schemas.microsoft.com/office/drawing/2014/main" id="{0E6B3210-31D4-4D00-B0D3-BD88798A8200}"/>
              </a:ext>
            </a:extLst>
          </p:cNvPr>
          <p:cNvGrpSpPr/>
          <p:nvPr/>
        </p:nvGrpSpPr>
        <p:grpSpPr>
          <a:xfrm>
            <a:off x="121315" y="0"/>
            <a:ext cx="23481635" cy="1371600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7479632" cy="1313030"/>
                <a:chOff x="2648002" y="1960965"/>
                <a:chExt cx="5410619"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5410619"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2">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803A197-C110-1A9D-15EC-B265EBD97F03}"/>
                  </a:ext>
                </a:extLst>
              </p:cNvPr>
              <p:cNvSpPr/>
              <p:nvPr/>
            </p:nvSpPr>
            <p:spPr>
              <a:xfrm>
                <a:off x="798628" y="1445822"/>
                <a:ext cx="22402610" cy="2568416"/>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07000"/>
                  </a:lnSpc>
                  <a:spcBef>
                    <a:spcPts val="200"/>
                  </a:spcBef>
                  <a:spcAft>
                    <a:spcPts val="200"/>
                  </a:spcAft>
                </a:pPr>
                <a:r>
                  <a:rPr lang="en-US" sz="4400" b="1" dirty="0" err="1" smtClean="0">
                    <a:latin typeface="Tahoma" panose="020B0604030504040204" pitchFamily="34" charset="0"/>
                    <a:ea typeface="Calibri" panose="020F0502020204030204" pitchFamily="34" charset="0"/>
                  </a:rPr>
                  <a:t>Tính</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chiều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cao</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kim</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tự</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tháp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giả</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thiết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Đại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kim</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tự</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tháp</a:t>
                </a:r>
                <a:r>
                  <a:rPr lang="en-US" sz="4400" b="1" dirty="0">
                    <a:latin typeface="Tahoma" panose="020B0604030504040204" pitchFamily="34" charset="0"/>
                    <a:ea typeface="Calibri" panose="020F0502020204030204" pitchFamily="34" charset="0"/>
                  </a:rPr>
                  <a:t> Giza </a:t>
                </a:r>
                <a:r>
                  <a:rPr lang="en-US" sz="4400" b="1" dirty="0" err="1">
                    <a:latin typeface="Tahoma" panose="020B0604030504040204" pitchFamily="34" charset="0"/>
                    <a:ea typeface="Calibri" panose="020F0502020204030204" pitchFamily="34" charset="0"/>
                  </a:rPr>
                  <a:t>có</a:t>
                </a:r>
                <a:r>
                  <a:rPr lang="en-US" sz="4400" b="1" dirty="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dạng</a:t>
                </a:r>
                <a:r>
                  <a:rPr lang="en-US" sz="4400" b="1" dirty="0" smtClean="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hình</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chóp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tứ</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giác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đều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cạnh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bên</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dài</a:t>
                </a:r>
                <a:r>
                  <a:rPr lang="en-US" sz="4400" b="1" dirty="0">
                    <a:latin typeface="Tahoma" panose="020B0604030504040204" pitchFamily="34" charset="0"/>
                    <a:ea typeface="Calibri" panose="020F0502020204030204" pitchFamily="34" charset="0"/>
                  </a:rPr>
                  <a:t> 231m, </a:t>
                </a:r>
                <a:r>
                  <a:rPr lang="en-US" sz="4400" b="1" dirty="0" err="1">
                    <a:latin typeface="Tahoma" panose="020B0604030504040204" pitchFamily="34" charset="0"/>
                    <a:ea typeface="Calibri" panose="020F0502020204030204" pitchFamily="34" charset="0"/>
                  </a:rPr>
                  <a:t>góc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giữa</a:t>
                </a:r>
                <a:r>
                  <a:rPr lang="en-US" sz="4400" b="1" dirty="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cạnh</a:t>
                </a:r>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bên</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đáy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bằng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𝟓𝟏</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𝟓</m:t>
                    </m:r>
                    <m:r>
                      <a:rPr lang="en-US" sz="4400" b="1" i="1">
                        <a:latin typeface="Cambria Math" panose="02040503050406030204" pitchFamily="18" charset="0"/>
                        <a:ea typeface="Calibri" panose="020F0502020204030204" pitchFamily="34" charset="0"/>
                      </a:rPr>
                      <m:t>°</m:t>
                    </m:r>
                  </m:oMath>
                </a14:m>
                <a:r>
                  <a:rPr lang="en-US" sz="4400" b="1" dirty="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p:txBody>
          </p:sp>
        </mc:Choice>
        <mc:Fallback>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798628" y="1445822"/>
                <a:ext cx="22402610" cy="2568416"/>
              </a:xfrm>
              <a:prstGeom prst="rect">
                <a:avLst/>
              </a:prstGeom>
              <a:blipFill>
                <a:blip r:embed="rId4"/>
                <a:stretch>
                  <a:fillRect l="-1061" t="-4245" r="-1088"/>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096715" y="429759"/>
            <a:ext cx="11551856" cy="816827"/>
          </a:xfrm>
          <a:prstGeom prst="rect">
            <a:avLst/>
          </a:prstGeom>
        </p:spPr>
        <p:txBody>
          <a:bodyPr wrap="square">
            <a:spAutoFit/>
          </a:bodyPr>
          <a:lstStyle/>
          <a:p>
            <a:pPr indent="360045" algn="just">
              <a:lnSpc>
                <a:spcPct val="107000"/>
              </a:lnSpc>
              <a:defRPr/>
            </a:pPr>
            <a:r>
              <a:rPr lang="en-US" sz="4400" b="1" dirty="0" smtClean="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smtClean="0">
                <a:latin typeface="Tahoma" panose="020B0604030504040204" pitchFamily="34" charset="0"/>
                <a:ea typeface="Times New Roman" panose="02020603050405020304" pitchFamily="18" charset="0"/>
              </a:rPr>
              <a:t>vận</a:t>
            </a:r>
            <a:r>
              <a:rPr lang="en-US" sz="4400" b="1" dirty="0" smtClean="0">
                <a:latin typeface="Tahoma" panose="020B0604030504040204" pitchFamily="34" charset="0"/>
                <a:ea typeface="Times New Roman" panose="02020603050405020304" pitchFamily="18" charset="0"/>
              </a:rPr>
              <a:t> </a:t>
            </a:r>
            <a:r>
              <a:rPr lang="en-US" sz="4400" b="1" dirty="0" err="1" smtClean="0">
                <a:latin typeface="Tahoma" panose="020B0604030504040204" pitchFamily="34" charset="0"/>
                <a:ea typeface="Times New Roman" panose="02020603050405020304" pitchFamily="18" charset="0"/>
              </a:rPr>
              <a:t>dụng</a:t>
            </a:r>
            <a:endParaRPr lang="en-US" sz="44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F0BD4DC-4F9B-4355-AB61-4A16379157D3}"/>
                  </a:ext>
                </a:extLst>
              </p:cNvPr>
              <p:cNvSpPr/>
              <p:nvPr/>
            </p:nvSpPr>
            <p:spPr>
              <a:xfrm>
                <a:off x="776769" y="4091966"/>
                <a:ext cx="15347351" cy="4439292"/>
              </a:xfrm>
              <a:prstGeom prst="rect">
                <a:avLst/>
              </a:prstGeom>
              <a:solidFill>
                <a:schemeClr val="accent6">
                  <a:lumMod val="20000"/>
                  <a:lumOff val="80000"/>
                </a:schemeClr>
              </a:solidFill>
            </p:spPr>
            <p:txBody>
              <a:bodyPr wrap="square">
                <a:spAutoFit/>
              </a:bodyPr>
              <a:lstStyle/>
              <a:p>
                <a:pPr algn="ctr">
                  <a:lnSpc>
                    <a:spcPct val="107000"/>
                  </a:lnSpc>
                </a:pPr>
                <a:r>
                  <a:rPr lang="en-US" sz="4400" b="1" dirty="0" smtClean="0">
                    <a:latin typeface="Tahoma" panose="020B0604030504040204" pitchFamily="34" charset="0"/>
                    <a:ea typeface="Times New Roman" panose="02020603050405020304" pitchFamily="18" charset="0"/>
                  </a:rPr>
                  <a:t>Giải</a:t>
                </a:r>
                <a:r>
                  <a:rPr lang="en-US" sz="4400" b="1" dirty="0">
                    <a:latin typeface="Tahoma" panose="020B0604030504040204" pitchFamily="34"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a:lnSpc>
                    <a:spcPct val="107000"/>
                  </a:lnSpc>
                </a:pP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chiếu</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của</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trên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mặt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phẳng</a:t>
                </a:r>
                <a:r>
                  <a:rPr lang="en-US" sz="4400" b="1" dirty="0">
                    <a:latin typeface="Tahoma" panose="020B0604030504040204" pitchFamily="34" charset="0"/>
                    <a:ea typeface="Times New Roman" panose="02020603050405020304" pitchFamily="18" charset="0"/>
                  </a:rPr>
                  <a:t> </a:t>
                </a:r>
                <a14:m>
                  <m:oMath xmlns:m="http://schemas.openxmlformats.org/officeDocument/2006/math">
                    <m:d>
                      <m:dPr>
                        <m:ctrlPr>
                          <a:rPr lang="en-US" sz="4400" b="1" i="1">
                            <a:latin typeface="Cambria Math" panose="02040503050406030204" pitchFamily="18" charset="0"/>
                            <a:ea typeface="Times New Roman" panose="02020603050405020304" pitchFamily="18" charset="0"/>
                            <a:cs typeface="Tahoma" panose="020B0604030504040204" pitchFamily="34" charset="0"/>
                          </a:rPr>
                        </m:ctrlPr>
                      </m:dPr>
                      <m:e>
                        <m:r>
                          <a:rPr lang="en-US" sz="4400" b="1" i="1">
                            <a:latin typeface="Cambria Math" panose="02040503050406030204" pitchFamily="18" charset="0"/>
                            <a:ea typeface="Times New Roman" panose="02020603050405020304" pitchFamily="18" charset="0"/>
                            <a:cs typeface="Tahoma" panose="020B0604030504040204" pitchFamily="34" charset="0"/>
                          </a:rPr>
                          <m:t>𝑨𝑩𝑪</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𝑫</m:t>
                        </m:r>
                      </m:e>
                    </m:d>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là</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tâm</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𝑶</m:t>
                    </m:r>
                  </m:oMath>
                </a14:m>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của</a:t>
                </a:r>
                <a:r>
                  <a:rPr lang="en-US" sz="4400" b="1" dirty="0">
                    <a:latin typeface="Tahoma" panose="020B0604030504040204" pitchFamily="34" charset="0"/>
                    <a:ea typeface="Times New Roman" panose="02020603050405020304" pitchFamily="18" charset="0"/>
                  </a:rPr>
                  <a:t> </a:t>
                </a:r>
                <a:r>
                  <a:rPr lang="en-US" sz="4400" b="1" dirty="0" smtClean="0">
                    <a:latin typeface="Tahoma" panose="020B0604030504040204" pitchFamily="34" charset="0"/>
                    <a:ea typeface="Times New Roman" panose="02020603050405020304" pitchFamily="18" charset="0"/>
                  </a:rPr>
                  <a:t>hình vuông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𝑨𝑩𝑪</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𝑫</m:t>
                    </m:r>
                  </m:oMath>
                </a14:m>
                <a:r>
                  <a:rPr lang="en-US" sz="4400" b="1" dirty="0">
                    <a:latin typeface="Tahoma" panose="020B0604030504040204" pitchFamily="34" charset="0"/>
                    <a:ea typeface="Times New Roman" panose="02020603050405020304" pitchFamily="18" charset="0"/>
                  </a:rPr>
                  <a:t>, ta </a:t>
                </a:r>
                <a:r>
                  <a:rPr lang="en-US" sz="4400" b="1" dirty="0" err="1">
                    <a:latin typeface="Tahoma" panose="020B0604030504040204" pitchFamily="34" charset="0"/>
                    <a:ea typeface="Times New Roman" panose="02020603050405020304" pitchFamily="18" charset="0"/>
                  </a:rPr>
                  <a:t>có</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0" smtClean="0">
                        <a:latin typeface="Cambria Math" panose="02040503050406030204" pitchFamily="18" charset="0"/>
                        <a:ea typeface="Times New Roman" panose="02020603050405020304" pitchFamily="18" charset="0"/>
                        <a:cs typeface="Tahoma" panose="020B0604030504040204" pitchFamily="34" charset="0"/>
                      </a:rPr>
                      <m:t>𝐒</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𝑩</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𝟐𝟑𝟏</m:t>
                    </m:r>
                  </m:oMath>
                </a14:m>
                <a:r>
                  <a:rPr lang="en-US" sz="4400" b="1" dirty="0">
                    <a:latin typeface="Tahoma" panose="020B0604030504040204" pitchFamily="34" charset="0"/>
                    <a:ea typeface="Times New Roman" panose="02020603050405020304" pitchFamily="18" charset="0"/>
                  </a:rPr>
                  <a:t>.</a:t>
                </a:r>
              </a:p>
              <a:p>
                <a:pPr>
                  <a:lnSpc>
                    <a:spcPct val="107000"/>
                  </a:lnSpc>
                </a:pPr>
                <a:r>
                  <a:rPr lang="en-US" sz="4400" b="1" dirty="0">
                    <a:latin typeface="Tahoma" panose="020B0604030504040204" pitchFamily="34" charset="0"/>
                    <a:ea typeface="Times New Roman" panose="02020603050405020304" pitchFamily="18" charset="0"/>
                  </a:rPr>
                  <a:t>Trong tam </a:t>
                </a:r>
                <a:r>
                  <a:rPr lang="en-US" sz="4400" b="1" dirty="0" err="1">
                    <a:latin typeface="Tahoma" panose="020B0604030504040204" pitchFamily="34" charset="0"/>
                    <a:ea typeface="Times New Roman" panose="02020603050405020304" pitchFamily="18" charset="0"/>
                  </a:rPr>
                  <a:t>giác</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v</a:t>
                </a:r>
                <a:r>
                  <a:rPr lang="en-US" sz="4400" b="1" dirty="0" err="1" smtClean="0">
                    <a:latin typeface="Tahoma" panose="020B0604030504040204" pitchFamily="34" charset="0"/>
                    <a:ea typeface="Times New Roman" panose="02020603050405020304" pitchFamily="18" charset="0"/>
                  </a:rPr>
                  <a:t>uông</a:t>
                </a:r>
                <a:r>
                  <a:rPr lang="en-US" sz="4400" b="1" dirty="0" smtClean="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𝑺𝑶</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𝑩</m:t>
                    </m:r>
                  </m:oMath>
                </a14:m>
                <a:r>
                  <a:rPr lang="en-US" sz="4400" b="1" dirty="0">
                    <a:latin typeface="Tahoma" panose="020B0604030504040204" pitchFamily="34" charset="0"/>
                    <a:ea typeface="Times New Roman" panose="02020603050405020304" pitchFamily="18" charset="0"/>
                  </a:rPr>
                  <a:t>,</a:t>
                </a:r>
              </a:p>
              <a:p>
                <a:pPr>
                  <a:lnSpc>
                    <a:spcPct val="107000"/>
                  </a:lnSpc>
                </a:pPr>
                <a:r>
                  <a:rPr lang="en-US" sz="4400" b="1" dirty="0">
                    <a:latin typeface="Tahoma" panose="020B0604030504040204" pitchFamily="34" charset="0"/>
                    <a:ea typeface="Times New Roman" panose="02020603050405020304" pitchFamily="18" charset="0"/>
                  </a:rPr>
                  <a:t>              ta </a:t>
                </a:r>
                <a:r>
                  <a:rPr lang="en-US" sz="4400" b="1" dirty="0" err="1">
                    <a:latin typeface="Tahoma" panose="020B0604030504040204" pitchFamily="34" charset="0"/>
                    <a:ea typeface="Times New Roman" panose="02020603050405020304" pitchFamily="18" charset="0"/>
                  </a:rPr>
                  <a:t>có</a:t>
                </a:r>
                <a:r>
                  <a:rPr lang="en-US" sz="4400" b="1" dirty="0">
                    <a:latin typeface="Tahoma" panose="020B0604030504040204" pitchFamily="34" charset="0"/>
                    <a:ea typeface="Times New Roman" panose="02020603050405020304" pitchFamily="18"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cs typeface="Tahoma" panose="020B0604030504040204" pitchFamily="34" charset="0"/>
                      </a:rPr>
                      <m:t>𝑺𝑶</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𝑺𝑩</m:t>
                    </m:r>
                    <m:r>
                      <a:rPr lang="en-US" sz="4400" b="1" i="1" smtClean="0">
                        <a:latin typeface="Cambria Math" panose="02040503050406030204" pitchFamily="18" charset="0"/>
                        <a:ea typeface="Times New Roman" panose="02020603050405020304" pitchFamily="18" charset="0"/>
                        <a:cs typeface="Tahoma" panose="020B0604030504040204" pitchFamily="34" charset="0"/>
                      </a:rPr>
                      <m:t>.</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𝒔𝒊𝒏</m:t>
                    </m:r>
                    <m:r>
                      <a:rPr lang="en-US" sz="4400" b="1" i="1">
                        <a:latin typeface="Cambria Math" panose="02040503050406030204" pitchFamily="18" charset="0"/>
                        <a:ea typeface="Calibri" panose="020F0502020204030204" pitchFamily="34" charset="0"/>
                        <a:cs typeface="Tahoma" panose="020B0604030504040204" pitchFamily="34" charset="0"/>
                      </a:rPr>
                      <m:t>𝟓𝟏</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𝟓</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Times New Roman" panose="02020603050405020304" pitchFamily="18" charset="0"/>
                        <a:cs typeface="Tahoma" panose="020B0604030504040204" pitchFamily="34" charset="0"/>
                      </a:rPr>
                      <m:t>=</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𝟐𝟎𝟏</m:t>
                    </m:r>
                    <m:r>
                      <a:rPr lang="en-US" sz="4400" b="1" i="1" smtClean="0">
                        <a:latin typeface="Cambria Math" panose="02040503050406030204" pitchFamily="18" charset="0"/>
                        <a:ea typeface="Times New Roman" panose="02020603050405020304" pitchFamily="18" charset="0"/>
                        <a:cs typeface="Tahoma" panose="020B0604030504040204" pitchFamily="34" charset="0"/>
                      </a:rPr>
                      <m:t>,</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𝟏</m:t>
                    </m:r>
                    <m:r>
                      <a:rPr lang="en-US" sz="4400" b="1" i="1" smtClean="0">
                        <a:latin typeface="Cambria Math" panose="02040503050406030204" pitchFamily="18" charset="0"/>
                        <a:ea typeface="Times New Roman" panose="02020603050405020304" pitchFamily="18" charset="0"/>
                        <a:cs typeface="Tahoma" panose="020B0604030504040204" pitchFamily="34" charset="0"/>
                      </a:rPr>
                      <m:t>𝒎</m:t>
                    </m:r>
                  </m:oMath>
                </a14:m>
                <a:r>
                  <a:rPr lang="en-US" sz="4400" b="1" dirty="0">
                    <a:latin typeface="Tahoma" panose="020B0604030504040204" pitchFamily="34" charset="0"/>
                    <a:ea typeface="Times New Roman" panose="02020603050405020304" pitchFamily="18" charset="0"/>
                  </a:rPr>
                  <a:t>. </a:t>
                </a:r>
              </a:p>
              <a:p>
                <a:pPr>
                  <a:lnSpc>
                    <a:spcPct val="107000"/>
                  </a:lnSpc>
                </a:pPr>
                <a:r>
                  <a:rPr lang="en-US" sz="4400" b="1" dirty="0" err="1">
                    <a:latin typeface="Tahoma" panose="020B0604030504040204" pitchFamily="34" charset="0"/>
                    <a:ea typeface="Times New Roman" panose="02020603050405020304" pitchFamily="18" charset="0"/>
                  </a:rPr>
                  <a:t>Vậy</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Calibri" panose="020F0502020204030204" pitchFamily="34" charset="0"/>
                  </a:rPr>
                  <a:t>chiều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cao</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kim</a:t>
                </a:r>
                <a:r>
                  <a:rPr lang="en-US" sz="4400" b="1" dirty="0" smtClean="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tự</a:t>
                </a:r>
                <a:r>
                  <a:rPr lang="en-US" sz="4400" b="1" dirty="0" smtClean="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tháp</a:t>
                </a:r>
                <a:r>
                  <a:rPr lang="en-US" sz="4400" b="1" dirty="0" smtClean="0">
                    <a:latin typeface="Tahoma" panose="020B0604030504040204" pitchFamily="34" charset="0"/>
                    <a:ea typeface="Calibri" panose="020F0502020204030204" pitchFamily="34" charset="0"/>
                  </a:rPr>
                  <a:t> </a:t>
                </a:r>
                <a:r>
                  <a:rPr lang="en-US" sz="4400" b="1" dirty="0" err="1" smtClean="0">
                    <a:latin typeface="Tahoma" panose="020B0604030504040204" pitchFamily="34" charset="0"/>
                    <a:ea typeface="Calibri" panose="020F0502020204030204" pitchFamily="34" charset="0"/>
                  </a:rPr>
                  <a:t>là</a:t>
                </a:r>
                <a:r>
                  <a:rPr lang="en-US" sz="4400" b="1" dirty="0" smtClean="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𝑺𝑶</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smtClean="0">
                        <a:latin typeface="Cambria Math" panose="02040503050406030204" pitchFamily="18" charset="0"/>
                        <a:ea typeface="Calibri" panose="020F0502020204030204" pitchFamily="34" charset="0"/>
                        <a:cs typeface="Tahoma" panose="020B0604030504040204" pitchFamily="34" charset="0"/>
                      </a:rPr>
                      <m:t>𝟐𝟎𝟏</m:t>
                    </m:r>
                    <m:r>
                      <a:rPr lang="en-US" sz="4400" b="1" i="1" smtClean="0">
                        <a:latin typeface="Cambria Math" panose="02040503050406030204" pitchFamily="18" charset="0"/>
                        <a:ea typeface="Calibri" panose="020F0502020204030204" pitchFamily="34" charset="0"/>
                        <a:cs typeface="Tahoma" panose="020B0604030504040204" pitchFamily="34" charset="0"/>
                      </a:rPr>
                      <m:t>,</m:t>
                    </m:r>
                    <m:r>
                      <a:rPr lang="en-US" sz="4400" b="1" i="1" smtClean="0">
                        <a:latin typeface="Cambria Math" panose="02040503050406030204" pitchFamily="18" charset="0"/>
                        <a:ea typeface="Calibri" panose="020F0502020204030204" pitchFamily="34" charset="0"/>
                        <a:cs typeface="Tahoma" panose="020B0604030504040204" pitchFamily="34" charset="0"/>
                      </a:rPr>
                      <m:t>𝟏</m:t>
                    </m:r>
                    <m:r>
                      <a:rPr lang="en-US" sz="4400" b="1" i="1" smtClean="0">
                        <a:latin typeface="Cambria Math" panose="02040503050406030204" pitchFamily="18" charset="0"/>
                        <a:ea typeface="Calibri" panose="020F0502020204030204" pitchFamily="34" charset="0"/>
                        <a:cs typeface="Tahoma" panose="020B0604030504040204" pitchFamily="34" charset="0"/>
                      </a:rPr>
                      <m:t>𝒎</m:t>
                    </m:r>
                  </m:oMath>
                </a14:m>
                <a:r>
                  <a:rPr lang="en-US" sz="4400" b="1" dirty="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AF0BD4DC-4F9B-4355-AB61-4A16379157D3}"/>
                  </a:ext>
                </a:extLst>
              </p:cNvPr>
              <p:cNvSpPr>
                <a:spLocks noRot="1" noChangeAspect="1" noMove="1" noResize="1" noEditPoints="1" noAdjustHandles="1" noChangeArrowheads="1" noChangeShapeType="1" noTextEdit="1"/>
              </p:cNvSpPr>
              <p:nvPr/>
            </p:nvSpPr>
            <p:spPr>
              <a:xfrm>
                <a:off x="776769" y="4091966"/>
                <a:ext cx="15347351" cy="4439292"/>
              </a:xfrm>
              <a:prstGeom prst="rect">
                <a:avLst/>
              </a:prstGeom>
              <a:blipFill>
                <a:blip r:embed="rId5"/>
                <a:stretch>
                  <a:fillRect l="-1589" t="-3159" r="-238" b="-4258"/>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3545868" y="8580454"/>
            <a:ext cx="6653549" cy="5086350"/>
          </a:xfrm>
          <a:prstGeom prst="rect">
            <a:avLst/>
          </a:prstGeom>
        </p:spPr>
      </p:pic>
      <p:graphicFrame>
        <p:nvGraphicFramePr>
          <p:cNvPr id="16" name="Object 15"/>
          <p:cNvGraphicFramePr>
            <a:graphicFrameLocks noChangeAspect="1"/>
          </p:cNvGraphicFramePr>
          <p:nvPr>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3084" name="Equation" r:id="rId7" imgW="114120" imgH="177480" progId="Equation.DSMT4">
                  <p:embed/>
                </p:oleObj>
              </mc:Choice>
              <mc:Fallback>
                <p:oleObj name="Equation" r:id="rId7" imgW="114120" imgH="177480" progId="Equation.DSMT4">
                  <p:embed/>
                  <p:pic>
                    <p:nvPicPr>
                      <p:cNvPr id="16" name="Object 15"/>
                      <p:cNvPicPr/>
                      <p:nvPr/>
                    </p:nvPicPr>
                    <p:blipFill>
                      <a:blip r:embed="rId8"/>
                      <a:stretch>
                        <a:fillRect/>
                      </a:stretch>
                    </p:blipFill>
                    <p:spPr>
                      <a:xfrm>
                        <a:off x="4794250" y="2371725"/>
                        <a:ext cx="114300" cy="177800"/>
                      </a:xfrm>
                      <a:prstGeom prst="rect">
                        <a:avLst/>
                      </a:prstGeom>
                    </p:spPr>
                  </p:pic>
                </p:oleObj>
              </mc:Fallback>
            </mc:AlternateContent>
          </a:graphicData>
        </a:graphic>
      </p:graphicFrame>
      <p:pic>
        <p:nvPicPr>
          <p:cNvPr id="20" name="Picture 19" descr="A person riding a camel in front of a pyramid&#10;&#10;Description automatically generated">
            <a:extLst>
              <a:ext uri="{FF2B5EF4-FFF2-40B4-BE49-F238E27FC236}">
                <a16:creationId xmlns:a16="http://schemas.microsoft.com/office/drawing/2014/main" id="{D9FE82EF-0C62-40F4-A2BA-B0769BEFF55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6025968" y="4075592"/>
            <a:ext cx="7607987" cy="6285484"/>
          </a:xfrm>
          <a:prstGeom prst="rect">
            <a:avLst/>
          </a:prstGeom>
          <a:noFill/>
          <a:ln>
            <a:noFill/>
          </a:ln>
        </p:spPr>
      </p:pic>
    </p:spTree>
    <p:extLst>
      <p:ext uri="{BB962C8B-B14F-4D97-AF65-F5344CB8AC3E}">
        <p14:creationId xmlns:p14="http://schemas.microsoft.com/office/powerpoint/2010/main" val="335411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additive="base">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additive="base">
                                        <p:cTn id="4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calcmode="lin" valueType="num">
                                      <p:cBhvr additive="base">
                                        <p:cTn id="4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7200901" y="1108398"/>
            <a:ext cx="9982198" cy="1439889"/>
            <a:chOff x="1423993" y="457612"/>
            <a:chExt cx="9120238" cy="1099091"/>
          </a:xfrm>
        </p:grpSpPr>
        <p:grpSp>
          <p:nvGrpSpPr>
            <p:cNvPr id="166" name="Google Shape;166;p30"/>
            <p:cNvGrpSpPr/>
            <p:nvPr/>
          </p:nvGrpSpPr>
          <p:grpSpPr>
            <a:xfrm>
              <a:off x="1423993" y="457612"/>
              <a:ext cx="9120238" cy="1099091"/>
              <a:chOff x="-6641" y="148683"/>
              <a:chExt cx="6395438" cy="1287478"/>
            </a:xfrm>
          </p:grpSpPr>
          <p:pic>
            <p:nvPicPr>
              <p:cNvPr id="167" name="Google Shape;167;p30"/>
              <p:cNvPicPr preferRelativeResize="0"/>
              <p:nvPr/>
            </p:nvPicPr>
            <p:blipFill rotWithShape="1">
              <a:blip r:embed="rId3">
                <a:alphaModFix/>
              </a:blip>
              <a:srcRect/>
              <a:stretch/>
            </p:blipFill>
            <p:spPr>
              <a:xfrm>
                <a:off x="-6641" y="148683"/>
                <a:ext cx="6395438" cy="1287478"/>
              </a:xfrm>
              <a:prstGeom prst="rect">
                <a:avLst/>
              </a:prstGeom>
              <a:noFill/>
              <a:ln>
                <a:noFill/>
              </a:ln>
            </p:spPr>
          </p:pic>
          <p:sp>
            <p:nvSpPr>
              <p:cNvPr id="168" name="Google Shape;168;p30"/>
              <p:cNvSpPr txBox="1"/>
              <p:nvPr/>
            </p:nvSpPr>
            <p:spPr>
              <a:xfrm>
                <a:off x="322540" y="268375"/>
                <a:ext cx="652658" cy="872485"/>
              </a:xfrm>
              <a:prstGeom prst="rect">
                <a:avLst/>
              </a:prstGeom>
              <a:noFill/>
              <a:ln>
                <a:noFill/>
              </a:ln>
            </p:spPr>
            <p:txBody>
              <a:bodyPr spcFirstLastPara="1" wrap="square" lIns="91425" tIns="45700" rIns="91425" bIns="45700" anchor="t" anchorCtr="0">
                <a:noAutofit/>
              </a:bodyPr>
              <a:lstStyle/>
              <a:p>
                <a:pPr algn="ctr">
                  <a:lnSpc>
                    <a:spcPct val="106000"/>
                  </a:lnSpc>
                </a:pPr>
                <a:r>
                  <a:rPr lang="en-US" sz="4400" b="1" dirty="0">
                    <a:solidFill>
                      <a:schemeClr val="lt1"/>
                    </a:solidFill>
                    <a:latin typeface="Abril Fatface"/>
                    <a:sym typeface="Abril Fatface"/>
                  </a:rPr>
                  <a:t>26</a:t>
                </a:r>
                <a:endParaRPr sz="4400" dirty="0"/>
              </a:p>
            </p:txBody>
          </p:sp>
        </p:grpSp>
        <p:sp>
          <p:nvSpPr>
            <p:cNvPr id="169" name="Google Shape;169;p30"/>
            <p:cNvSpPr txBox="1"/>
            <p:nvPr/>
          </p:nvSpPr>
          <p:spPr>
            <a:xfrm>
              <a:off x="3469996" y="583703"/>
              <a:ext cx="6096732" cy="587296"/>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lt1"/>
                  </a:solidFill>
                  <a:latin typeface="Calibri"/>
                  <a:ea typeface="Calibri"/>
                  <a:cs typeface="Calibri"/>
                  <a:sym typeface="Calibri"/>
                </a:rPr>
                <a:t>KHOẢNG CÁCH</a:t>
              </a:r>
              <a:endParaRPr sz="4400" b="1" dirty="0">
                <a:solidFill>
                  <a:schemeClr val="lt1"/>
                </a:solidFill>
                <a:latin typeface="Calibri"/>
                <a:ea typeface="Calibri"/>
                <a:cs typeface="Calibri"/>
                <a:sym typeface="Calibri"/>
              </a:endParaRPr>
            </a:p>
          </p:txBody>
        </p:sp>
      </p:grpSp>
      <p:grpSp>
        <p:nvGrpSpPr>
          <p:cNvPr id="170" name="Google Shape;170;p30"/>
          <p:cNvGrpSpPr/>
          <p:nvPr/>
        </p:nvGrpSpPr>
        <p:grpSpPr>
          <a:xfrm>
            <a:off x="887046" y="1790258"/>
            <a:ext cx="22617039" cy="11391678"/>
            <a:chOff x="1017732" y="2020907"/>
            <a:chExt cx="22617039" cy="11391678"/>
          </a:xfrm>
        </p:grpSpPr>
        <p:cxnSp>
          <p:nvCxnSpPr>
            <p:cNvPr id="171" name="Google Shape;171;p30"/>
            <p:cNvCxnSpPr/>
            <p:nvPr/>
          </p:nvCxnSpPr>
          <p:spPr>
            <a:xfrm>
              <a:off x="1023373" y="2020907"/>
              <a:ext cx="5834627" cy="36493"/>
            </a:xfrm>
            <a:prstGeom prst="straightConnector1">
              <a:avLst/>
            </a:prstGeom>
            <a:noFill/>
            <a:ln w="28575" cap="flat" cmpd="sng">
              <a:solidFill>
                <a:srgbClr val="FF0000"/>
              </a:solidFill>
              <a:prstDash val="solid"/>
              <a:miter lim="800000"/>
              <a:headEnd type="triangle" w="med" len="med"/>
              <a:tailEnd type="triangle" w="med" len="med"/>
            </a:ln>
          </p:spPr>
        </p:cxnSp>
        <p:cxnSp>
          <p:nvCxnSpPr>
            <p:cNvPr id="172" name="Google Shape;172;p30"/>
            <p:cNvCxnSpPr/>
            <p:nvPr/>
          </p:nvCxnSpPr>
          <p:spPr>
            <a:xfrm>
              <a:off x="17275687" y="2020907"/>
              <a:ext cx="6346313" cy="0"/>
            </a:xfrm>
            <a:prstGeom prst="straightConnector1">
              <a:avLst/>
            </a:prstGeom>
            <a:noFill/>
            <a:ln w="28575"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28575"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28575"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28575"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1497911" y="6004551"/>
            <a:ext cx="5387611" cy="2513461"/>
            <a:chOff x="-250374" y="5755317"/>
            <a:chExt cx="8120745" cy="3151982"/>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sp>
          <p:nvSpPr>
            <p:cNvPr id="178" name="Google Shape;178;p30"/>
            <p:cNvSpPr/>
            <p:nvPr/>
          </p:nvSpPr>
          <p:spPr>
            <a:xfrm flipH="1">
              <a:off x="364612" y="5762808"/>
              <a:ext cx="6890773" cy="3144491"/>
            </a:xfrm>
            <a:prstGeom prst="flowChartDisplay">
              <a:avLst/>
            </a:prstGeom>
            <a:solidFill>
              <a:srgbClr val="0000FF"/>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sp>
          <p:nvSpPr>
            <p:cNvPr id="179" name="Google Shape;179;p30"/>
            <p:cNvSpPr/>
            <p:nvPr/>
          </p:nvSpPr>
          <p:spPr>
            <a:xfrm flipH="1">
              <a:off x="-250374" y="5762808"/>
              <a:ext cx="6890773" cy="3144491"/>
            </a:xfrm>
            <a:prstGeom prst="flowChartDisplay">
              <a:avLst/>
            </a:prstGeom>
            <a:solidFill>
              <a:srgbClr val="2E75B5"/>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grpSp>
      <p:sp>
        <p:nvSpPr>
          <p:cNvPr id="180" name="Google Shape;180;p30"/>
          <p:cNvSpPr txBox="1"/>
          <p:nvPr/>
        </p:nvSpPr>
        <p:spPr>
          <a:xfrm>
            <a:off x="2091234" y="6765854"/>
            <a:ext cx="3719034" cy="984845"/>
          </a:xfrm>
          <a:prstGeom prst="rect">
            <a:avLst/>
          </a:prstGeom>
          <a:noFill/>
          <a:ln>
            <a:noFill/>
          </a:ln>
        </p:spPr>
        <p:txBody>
          <a:bodyPr spcFirstLastPara="1" wrap="square" lIns="91425" tIns="45700" rIns="91425" bIns="45700" anchor="t" anchorCtr="0">
            <a:spAutoFit/>
          </a:bodyPr>
          <a:lstStyle/>
          <a:p>
            <a:r>
              <a:rPr lang="en-US" sz="5800" b="1" dirty="0">
                <a:solidFill>
                  <a:srgbClr val="FFFF00"/>
                </a:solidFill>
                <a:latin typeface="Calibri"/>
                <a:ea typeface="Calibri"/>
                <a:cs typeface="Calibri"/>
                <a:sym typeface="Calibri"/>
              </a:rPr>
              <a:t>NỘI DUNG </a:t>
            </a:r>
            <a:endParaRPr sz="5800" b="1" dirty="0">
              <a:solidFill>
                <a:srgbClr val="FFFF00"/>
              </a:solidFill>
              <a:latin typeface="Calibri"/>
              <a:ea typeface="Calibri"/>
              <a:cs typeface="Calibri"/>
              <a:sym typeface="Calibri"/>
            </a:endParaRPr>
          </a:p>
        </p:txBody>
      </p:sp>
      <p:grpSp>
        <p:nvGrpSpPr>
          <p:cNvPr id="181" name="Google Shape;181;p30"/>
          <p:cNvGrpSpPr/>
          <p:nvPr/>
        </p:nvGrpSpPr>
        <p:grpSpPr>
          <a:xfrm>
            <a:off x="9135584" y="5076564"/>
            <a:ext cx="14327756" cy="1389379"/>
            <a:chOff x="10444842" y="2554465"/>
            <a:chExt cx="11599951" cy="1340874"/>
          </a:xfrm>
        </p:grpSpPr>
        <p:sp>
          <p:nvSpPr>
            <p:cNvPr id="182" name="Google Shape;182;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r>
                <a:rPr lang="en-US" sz="4400" b="1" dirty="0" err="1">
                  <a:solidFill>
                    <a:srgbClr val="002060"/>
                  </a:solidFill>
                  <a:latin typeface="Calibri"/>
                  <a:ea typeface="Calibri"/>
                  <a:cs typeface="Calibri"/>
                  <a:sym typeface="Calibri"/>
                </a:rPr>
                <a:t>Khoảng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cách</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giữa</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các</a:t>
              </a:r>
              <a:r>
                <a:rPr lang="en-US" sz="4400" b="1" dirty="0">
                  <a:solidFill>
                    <a:srgbClr val="002060"/>
                  </a:solidFill>
                  <a:latin typeface="Calibri"/>
                  <a:ea typeface="Calibri"/>
                  <a:cs typeface="Calibri"/>
                  <a:sym typeface="Calibri"/>
                </a:rPr>
                <a:t> đ</a:t>
              </a:r>
              <a:r>
                <a:rPr lang="vi-VN" sz="4400" b="1" dirty="0">
                  <a:solidFill>
                    <a:srgbClr val="002060"/>
                  </a:solidFill>
                  <a:latin typeface="Calibri"/>
                  <a:ea typeface="Calibri"/>
                  <a:cs typeface="Calibri"/>
                  <a:sym typeface="Calibri"/>
                </a:rPr>
                <a:t>ư</a:t>
              </a:r>
              <a:r>
                <a:rPr lang="en-US" sz="4400" b="1" dirty="0" err="1">
                  <a:solidFill>
                    <a:srgbClr val="002060"/>
                  </a:solidFill>
                  <a:latin typeface="Calibri"/>
                  <a:ea typeface="Calibri"/>
                  <a:cs typeface="Calibri"/>
                  <a:sym typeface="Calibri"/>
                </a:rPr>
                <a:t>ờng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thẳng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và</a:t>
              </a:r>
              <a:r>
                <a:rPr lang="en-US" sz="4400" b="1" dirty="0">
                  <a:solidFill>
                    <a:srgbClr val="002060"/>
                  </a:solidFill>
                  <a:latin typeface="Calibri"/>
                  <a:ea typeface="Calibri"/>
                  <a:cs typeface="Calibri"/>
                  <a:sym typeface="Calibri"/>
                </a:rPr>
                <a:t> </a:t>
              </a:r>
            </a:p>
            <a:p>
              <a:pPr algn="ctr"/>
              <a:r>
                <a:rPr lang="en-US" sz="4400" b="1" dirty="0" err="1">
                  <a:solidFill>
                    <a:srgbClr val="002060"/>
                  </a:solidFill>
                  <a:latin typeface="Calibri"/>
                  <a:ea typeface="Calibri"/>
                  <a:cs typeface="Calibri"/>
                  <a:sym typeface="Calibri"/>
                </a:rPr>
                <a:t>mặt</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phẳng</a:t>
              </a:r>
              <a:r>
                <a:rPr lang="en-US" sz="4400" b="1" dirty="0">
                  <a:solidFill>
                    <a:srgbClr val="002060"/>
                  </a:solidFill>
                  <a:latin typeface="Calibri"/>
                  <a:ea typeface="Calibri"/>
                  <a:cs typeface="Calibri"/>
                  <a:sym typeface="Calibri"/>
                </a:rPr>
                <a:t> song </a:t>
              </a:r>
              <a:r>
                <a:rPr lang="en-US" sz="4400" b="1" dirty="0" err="1">
                  <a:solidFill>
                    <a:srgbClr val="002060"/>
                  </a:solidFill>
                  <a:latin typeface="Calibri"/>
                  <a:ea typeface="Calibri"/>
                  <a:cs typeface="Calibri"/>
                  <a:sym typeface="Calibri"/>
                </a:rPr>
                <a:t>song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giữa</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hai</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mặt</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phẳng</a:t>
              </a:r>
              <a:r>
                <a:rPr lang="en-US" sz="4400" b="1" dirty="0">
                  <a:solidFill>
                    <a:srgbClr val="002060"/>
                  </a:solidFill>
                  <a:latin typeface="Calibri"/>
                  <a:ea typeface="Calibri"/>
                  <a:cs typeface="Calibri"/>
                  <a:sym typeface="Calibri"/>
                </a:rPr>
                <a:t> song </a:t>
              </a:r>
              <a:r>
                <a:rPr lang="en-US" sz="4400" b="1" dirty="0" err="1">
                  <a:solidFill>
                    <a:srgbClr val="002060"/>
                  </a:solidFill>
                  <a:latin typeface="Calibri"/>
                  <a:ea typeface="Calibri"/>
                  <a:cs typeface="Calibri"/>
                  <a:sym typeface="Calibri"/>
                </a:rPr>
                <a:t>song</a:t>
              </a:r>
              <a:endParaRPr sz="4400" b="1" dirty="0">
                <a:solidFill>
                  <a:schemeClr val="lt1"/>
                </a:solidFill>
                <a:latin typeface="Calibri"/>
                <a:ea typeface="Calibri"/>
                <a:cs typeface="Calibri"/>
                <a:sym typeface="Calibri"/>
              </a:endParaRPr>
            </a:p>
          </p:txBody>
        </p:sp>
        <p:sp>
          <p:nvSpPr>
            <p:cNvPr id="183" name="Google Shape;183;p30"/>
            <p:cNvSpPr/>
            <p:nvPr/>
          </p:nvSpPr>
          <p:spPr>
            <a:xfrm>
              <a:off x="10444842" y="2554465"/>
              <a:ext cx="1295399" cy="1304530"/>
            </a:xfrm>
            <a:prstGeom prst="ellipse">
              <a:avLst/>
            </a:prstGeom>
            <a:solidFill>
              <a:srgbClr val="FFF2CC"/>
            </a:solidFill>
            <a:ln>
              <a:noFill/>
            </a:ln>
          </p:spPr>
          <p:txBody>
            <a:bodyPr spcFirstLastPara="1" wrap="square" lIns="91425" tIns="45700" rIns="91425" bIns="45700" anchor="ctr" anchorCtr="0">
              <a:noAutofit/>
            </a:bodyPr>
            <a:lstStyle/>
            <a:p>
              <a:pPr algn="ctr"/>
              <a:r>
                <a:rPr lang="en-US" sz="4400">
                  <a:solidFill>
                    <a:srgbClr val="0000FF"/>
                  </a:solidFill>
                  <a:latin typeface="Calibri"/>
                  <a:ea typeface="Calibri"/>
                  <a:cs typeface="Calibri"/>
                  <a:sym typeface="Calibri"/>
                </a:rPr>
                <a:t>❷</a:t>
              </a:r>
              <a:endParaRPr sz="4400">
                <a:solidFill>
                  <a:srgbClr val="0000FF"/>
                </a:solidFill>
                <a:latin typeface="Calibri"/>
                <a:ea typeface="Calibri"/>
                <a:cs typeface="Calibri"/>
                <a:sym typeface="Calibri"/>
              </a:endParaRPr>
            </a:p>
          </p:txBody>
        </p:sp>
      </p:grpSp>
      <p:grpSp>
        <p:nvGrpSpPr>
          <p:cNvPr id="184" name="Google Shape;184;p30"/>
          <p:cNvGrpSpPr/>
          <p:nvPr/>
        </p:nvGrpSpPr>
        <p:grpSpPr>
          <a:xfrm>
            <a:off x="9224006" y="3155774"/>
            <a:ext cx="13355777" cy="1389380"/>
            <a:chOff x="10444842" y="2554465"/>
            <a:chExt cx="11599951" cy="1340875"/>
          </a:xfrm>
        </p:grpSpPr>
        <p:sp>
          <p:nvSpPr>
            <p:cNvPr id="185" name="Google Shape;185;p30"/>
            <p:cNvSpPr/>
            <p:nvPr/>
          </p:nvSpPr>
          <p:spPr>
            <a:xfrm flipH="1">
              <a:off x="11125200" y="2590801"/>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r>
                <a:rPr lang="en-US" sz="4400" b="1" dirty="0" err="1">
                  <a:solidFill>
                    <a:srgbClr val="002060"/>
                  </a:solidFill>
                  <a:latin typeface="Calibri"/>
                  <a:ea typeface="Calibri"/>
                  <a:cs typeface="Calibri"/>
                  <a:sym typeface="Calibri"/>
                </a:rPr>
                <a:t>Khoảng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cách</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từ</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một</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điểm</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đến</a:t>
              </a:r>
              <a:r>
                <a:rPr lang="en-US" sz="4400" b="1" dirty="0">
                  <a:solidFill>
                    <a:srgbClr val="002060"/>
                  </a:solidFill>
                  <a:latin typeface="Calibri"/>
                  <a:ea typeface="Calibri"/>
                  <a:cs typeface="Calibri"/>
                  <a:sym typeface="Calibri"/>
                </a:rPr>
                <a:t> đ</a:t>
              </a:r>
              <a:r>
                <a:rPr lang="vi-VN" sz="4400" b="1" dirty="0">
                  <a:solidFill>
                    <a:srgbClr val="002060"/>
                  </a:solidFill>
                  <a:latin typeface="Calibri"/>
                  <a:ea typeface="Calibri"/>
                  <a:cs typeface="Calibri"/>
                  <a:sym typeface="Calibri"/>
                </a:rPr>
                <a:t>ư</a:t>
              </a:r>
              <a:r>
                <a:rPr lang="en-US" sz="4400" b="1" dirty="0" err="1">
                  <a:solidFill>
                    <a:srgbClr val="002060"/>
                  </a:solidFill>
                  <a:latin typeface="Calibri"/>
                  <a:ea typeface="Calibri"/>
                  <a:cs typeface="Calibri"/>
                  <a:sym typeface="Calibri"/>
                </a:rPr>
                <a:t>ờng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thẳng</a:t>
              </a:r>
              <a:r>
                <a:rPr lang="en-US" sz="4400" b="1" dirty="0">
                  <a:solidFill>
                    <a:srgbClr val="002060"/>
                  </a:solidFill>
                  <a:latin typeface="Calibri"/>
                  <a:ea typeface="Calibri"/>
                  <a:cs typeface="Calibri"/>
                  <a:sym typeface="Calibri"/>
                </a:rPr>
                <a:t>, </a:t>
              </a:r>
            </a:p>
            <a:p>
              <a:pPr algn="ctr"/>
              <a:r>
                <a:rPr lang="en-US" sz="4400" b="1" dirty="0" err="1">
                  <a:solidFill>
                    <a:srgbClr val="002060"/>
                  </a:solidFill>
                  <a:latin typeface="Calibri"/>
                  <a:ea typeface="Calibri"/>
                  <a:cs typeface="Calibri"/>
                  <a:sym typeface="Calibri"/>
                </a:rPr>
                <a:t>đến</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mặt</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phẳng</a:t>
              </a:r>
              <a:endParaRPr sz="4400" b="1" dirty="0">
                <a:solidFill>
                  <a:srgbClr val="002060"/>
                </a:solidFill>
                <a:latin typeface="Calibri"/>
                <a:ea typeface="Calibri"/>
                <a:cs typeface="Calibri"/>
                <a:sym typeface="Calibri"/>
              </a:endParaRPr>
            </a:p>
          </p:txBody>
        </p:sp>
        <p:sp>
          <p:nvSpPr>
            <p:cNvPr id="186" name="Google Shape;186;p30"/>
            <p:cNvSpPr/>
            <p:nvPr/>
          </p:nvSpPr>
          <p:spPr>
            <a:xfrm>
              <a:off x="10444842" y="2554465"/>
              <a:ext cx="1295399" cy="1304530"/>
            </a:xfrm>
            <a:prstGeom prst="ellipse">
              <a:avLst/>
            </a:prstGeom>
            <a:solidFill>
              <a:srgbClr val="FFF2CC"/>
            </a:solidFill>
            <a:ln>
              <a:noFill/>
            </a:ln>
          </p:spPr>
          <p:txBody>
            <a:bodyPr spcFirstLastPara="1" wrap="square" lIns="91425" tIns="45700" rIns="91425" bIns="45700" anchor="ctr" anchorCtr="0">
              <a:noAutofit/>
            </a:bodyPr>
            <a:lstStyle/>
            <a:p>
              <a:pPr algn="ctr"/>
              <a:r>
                <a:rPr lang="en-US" sz="4400">
                  <a:solidFill>
                    <a:srgbClr val="0000FF"/>
                  </a:solidFill>
                  <a:latin typeface="Calibri"/>
                  <a:ea typeface="Calibri"/>
                  <a:cs typeface="Calibri"/>
                  <a:sym typeface="Calibri"/>
                </a:rPr>
                <a:t>❶</a:t>
              </a:r>
              <a:endParaRPr sz="4400">
                <a:solidFill>
                  <a:srgbClr val="0000FF"/>
                </a:solidFill>
                <a:latin typeface="Calibri"/>
                <a:ea typeface="Calibri"/>
                <a:cs typeface="Calibri"/>
                <a:sym typeface="Calibri"/>
              </a:endParaRPr>
            </a:p>
          </p:txBody>
        </p:sp>
      </p:grpSp>
      <p:grpSp>
        <p:nvGrpSpPr>
          <p:cNvPr id="187" name="Google Shape;187;p30"/>
          <p:cNvGrpSpPr/>
          <p:nvPr/>
        </p:nvGrpSpPr>
        <p:grpSpPr>
          <a:xfrm>
            <a:off x="9135584" y="6965582"/>
            <a:ext cx="13342501" cy="1389380"/>
            <a:chOff x="10444841" y="2554464"/>
            <a:chExt cx="11599952" cy="1340875"/>
          </a:xfrm>
        </p:grpSpPr>
        <p:sp>
          <p:nvSpPr>
            <p:cNvPr id="188" name="Google Shape;188;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r>
                <a:rPr lang="en-US" sz="4400" b="1" dirty="0" err="1" smtClean="0">
                  <a:solidFill>
                    <a:srgbClr val="002060"/>
                  </a:solidFill>
                  <a:latin typeface="Calibri"/>
                  <a:ea typeface="Calibri"/>
                  <a:cs typeface="Calibri"/>
                  <a:sym typeface="Calibri"/>
                </a:rPr>
                <a:t>Bài</a:t>
              </a:r>
              <a:r>
                <a:rPr lang="en-US" sz="4400" b="1" dirty="0" smtClean="0">
                  <a:solidFill>
                    <a:srgbClr val="002060"/>
                  </a:solidFill>
                  <a:latin typeface="Calibri"/>
                  <a:ea typeface="Calibri"/>
                  <a:cs typeface="Calibri"/>
                  <a:sym typeface="Calibri"/>
                </a:rPr>
                <a:t> </a:t>
              </a:r>
              <a:r>
                <a:rPr lang="en-US" sz="4400" b="1" dirty="0" err="1" smtClean="0">
                  <a:solidFill>
                    <a:srgbClr val="002060"/>
                  </a:solidFill>
                  <a:latin typeface="Calibri"/>
                  <a:ea typeface="Calibri"/>
                  <a:cs typeface="Calibri"/>
                  <a:sym typeface="Calibri"/>
                </a:rPr>
                <a:t>tập</a:t>
              </a:r>
              <a:r>
                <a:rPr lang="en-US" sz="4400" b="1" dirty="0" smtClean="0">
                  <a:solidFill>
                    <a:srgbClr val="002060"/>
                  </a:solidFill>
                  <a:latin typeface="Calibri"/>
                  <a:ea typeface="Calibri"/>
                  <a:cs typeface="Calibri"/>
                  <a:sym typeface="Calibri"/>
                </a:rPr>
                <a:t> </a:t>
              </a:r>
              <a:r>
                <a:rPr lang="en-US" sz="4400" b="1" dirty="0" err="1" smtClean="0">
                  <a:solidFill>
                    <a:srgbClr val="002060"/>
                  </a:solidFill>
                  <a:latin typeface="Calibri"/>
                  <a:ea typeface="Calibri"/>
                  <a:cs typeface="Calibri"/>
                  <a:sym typeface="Calibri"/>
                </a:rPr>
                <a:t>trắc</a:t>
              </a:r>
              <a:r>
                <a:rPr lang="en-US" sz="4400" b="1" dirty="0" smtClean="0">
                  <a:solidFill>
                    <a:srgbClr val="002060"/>
                  </a:solidFill>
                  <a:latin typeface="Calibri"/>
                  <a:ea typeface="Calibri"/>
                  <a:cs typeface="Calibri"/>
                  <a:sym typeface="Calibri"/>
                </a:rPr>
                <a:t> </a:t>
              </a:r>
              <a:r>
                <a:rPr lang="en-US" sz="4400" b="1" dirty="0" err="1" smtClean="0">
                  <a:solidFill>
                    <a:srgbClr val="002060"/>
                  </a:solidFill>
                  <a:latin typeface="Calibri"/>
                  <a:ea typeface="Calibri"/>
                  <a:cs typeface="Calibri"/>
                  <a:sym typeface="Calibri"/>
                </a:rPr>
                <a:t>nghiệm</a:t>
              </a:r>
              <a:endParaRPr sz="4400" b="1" dirty="0">
                <a:solidFill>
                  <a:srgbClr val="002060"/>
                </a:solidFill>
                <a:latin typeface="Calibri"/>
                <a:ea typeface="Calibri"/>
                <a:cs typeface="Calibri"/>
                <a:sym typeface="Calibri"/>
              </a:endParaRPr>
            </a:p>
          </p:txBody>
        </p:sp>
        <p:sp>
          <p:nvSpPr>
            <p:cNvPr id="189" name="Google Shape;189;p30"/>
            <p:cNvSpPr/>
            <p:nvPr/>
          </p:nvSpPr>
          <p:spPr>
            <a:xfrm>
              <a:off x="10444842" y="2554465"/>
              <a:ext cx="1295399" cy="1304530"/>
            </a:xfrm>
            <a:prstGeom prst="ellipse">
              <a:avLst/>
            </a:prstGeom>
            <a:solidFill>
              <a:srgbClr val="FFF2CC"/>
            </a:solidFill>
            <a:ln>
              <a:noFill/>
            </a:ln>
          </p:spPr>
          <p:txBody>
            <a:bodyPr spcFirstLastPara="1" wrap="square" lIns="91425" tIns="45700" rIns="91425" bIns="45700" anchor="ctr" anchorCtr="0">
              <a:noAutofit/>
            </a:bodyPr>
            <a:lstStyle/>
            <a:p>
              <a:pPr algn="ctr"/>
              <a:r>
                <a:rPr lang="en-US" sz="4400">
                  <a:solidFill>
                    <a:srgbClr val="0000FF"/>
                  </a:solidFill>
                  <a:latin typeface="Calibri"/>
                  <a:ea typeface="Calibri"/>
                  <a:cs typeface="Calibri"/>
                  <a:sym typeface="Calibri"/>
                </a:rPr>
                <a:t>❸</a:t>
              </a:r>
              <a:endParaRPr sz="4400">
                <a:solidFill>
                  <a:srgbClr val="0000FF"/>
                </a:solidFill>
                <a:latin typeface="Calibri"/>
                <a:ea typeface="Calibri"/>
                <a:cs typeface="Calibri"/>
                <a:sym typeface="Calibri"/>
              </a:endParaRPr>
            </a:p>
          </p:txBody>
        </p:sp>
      </p:grpSp>
      <p:grpSp>
        <p:nvGrpSpPr>
          <p:cNvPr id="190" name="Google Shape;190;p30"/>
          <p:cNvGrpSpPr/>
          <p:nvPr/>
        </p:nvGrpSpPr>
        <p:grpSpPr>
          <a:xfrm>
            <a:off x="9135586" y="8824698"/>
            <a:ext cx="12609389" cy="1389379"/>
            <a:chOff x="10444842" y="2554465"/>
            <a:chExt cx="11599951" cy="1340874"/>
          </a:xfrm>
        </p:grpSpPr>
        <p:sp>
          <p:nvSpPr>
            <p:cNvPr id="191" name="Google Shape;191;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r>
                <a:rPr lang="en-US" sz="4400" b="1" dirty="0" err="1" smtClean="0">
                  <a:solidFill>
                    <a:srgbClr val="002060"/>
                  </a:solidFill>
                  <a:latin typeface="Calibri"/>
                  <a:ea typeface="Calibri"/>
                  <a:cs typeface="Calibri"/>
                  <a:sym typeface="Calibri"/>
                </a:rPr>
                <a:t>Vận</a:t>
              </a:r>
              <a:r>
                <a:rPr lang="en-US" sz="4400" b="1" dirty="0" smtClean="0">
                  <a:solidFill>
                    <a:srgbClr val="002060"/>
                  </a:solidFill>
                  <a:latin typeface="Calibri"/>
                  <a:ea typeface="Calibri"/>
                  <a:cs typeface="Calibri"/>
                  <a:sym typeface="Calibri"/>
                </a:rPr>
                <a:t> </a:t>
              </a:r>
              <a:r>
                <a:rPr lang="en-US" sz="4400" b="1" dirty="0" err="1" smtClean="0">
                  <a:solidFill>
                    <a:srgbClr val="002060"/>
                  </a:solidFill>
                  <a:latin typeface="Calibri"/>
                  <a:ea typeface="Calibri"/>
                  <a:cs typeface="Calibri"/>
                  <a:sym typeface="Calibri"/>
                </a:rPr>
                <a:t>dụng</a:t>
              </a:r>
              <a:endParaRPr sz="4400" b="1" dirty="0">
                <a:solidFill>
                  <a:srgbClr val="002060"/>
                </a:solidFill>
                <a:latin typeface="Calibri"/>
                <a:ea typeface="Calibri"/>
                <a:cs typeface="Calibri"/>
                <a:sym typeface="Calibri"/>
              </a:endParaRPr>
            </a:p>
          </p:txBody>
        </p:sp>
        <p:sp>
          <p:nvSpPr>
            <p:cNvPr id="192" name="Google Shape;192;p30"/>
            <p:cNvSpPr/>
            <p:nvPr/>
          </p:nvSpPr>
          <p:spPr>
            <a:xfrm>
              <a:off x="10444842" y="2554465"/>
              <a:ext cx="1295399" cy="1304530"/>
            </a:xfrm>
            <a:prstGeom prst="ellipse">
              <a:avLst/>
            </a:prstGeom>
            <a:solidFill>
              <a:srgbClr val="FFF2CC"/>
            </a:solidFill>
            <a:ln>
              <a:noFill/>
            </a:ln>
          </p:spPr>
          <p:txBody>
            <a:bodyPr spcFirstLastPara="1" wrap="square" lIns="91425" tIns="45700" rIns="91425" bIns="45700" anchor="ctr" anchorCtr="0">
              <a:noAutofit/>
            </a:bodyPr>
            <a:lstStyle/>
            <a:p>
              <a:pPr algn="ctr"/>
              <a:r>
                <a:rPr lang="en-US" sz="4400" dirty="0">
                  <a:solidFill>
                    <a:srgbClr val="0000FF"/>
                  </a:solidFill>
                  <a:latin typeface="Calibri"/>
                  <a:ea typeface="Calibri"/>
                  <a:cs typeface="Calibri"/>
                  <a:sym typeface="Calibri"/>
                </a:rPr>
                <a:t>❹</a:t>
              </a:r>
              <a:endParaRPr sz="4400"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6727370" y="4098903"/>
            <a:ext cx="2408214" cy="2768975"/>
          </a:xfrm>
          <a:prstGeom prst="straightConnector1">
            <a:avLst/>
          </a:prstGeom>
          <a:noFill/>
          <a:ln w="38100" cap="flat" cmpd="sng">
            <a:solidFill>
              <a:schemeClr val="accent1"/>
            </a:solidFill>
            <a:prstDash val="solid"/>
            <a:miter lim="800000"/>
            <a:headEnd type="none" w="sm" len="sm"/>
            <a:tailEnd type="triangle" w="med" len="med"/>
          </a:ln>
        </p:spPr>
      </p:cxnSp>
      <p:cxnSp>
        <p:nvCxnSpPr>
          <p:cNvPr id="197" name="Google Shape;197;p30"/>
          <p:cNvCxnSpPr/>
          <p:nvPr/>
        </p:nvCxnSpPr>
        <p:spPr>
          <a:xfrm rot="10800000" flipH="1">
            <a:off x="6879772" y="5939320"/>
            <a:ext cx="2227841" cy="1080957"/>
          </a:xfrm>
          <a:prstGeom prst="straightConnector1">
            <a:avLst/>
          </a:prstGeom>
          <a:noFill/>
          <a:ln w="38100" cap="flat" cmpd="sng">
            <a:solidFill>
              <a:schemeClr val="accent1"/>
            </a:solidFill>
            <a:prstDash val="solid"/>
            <a:miter lim="800000"/>
            <a:headEnd type="none" w="sm" len="sm"/>
            <a:tailEnd type="triangle" w="med" len="med"/>
          </a:ln>
        </p:spPr>
      </p:cxnSp>
      <p:cxnSp>
        <p:nvCxnSpPr>
          <p:cNvPr id="198" name="Google Shape;198;p30"/>
          <p:cNvCxnSpPr>
            <a:cxnSpLocks/>
            <a:endCxn id="189" idx="2"/>
          </p:cNvCxnSpPr>
          <p:nvPr/>
        </p:nvCxnSpPr>
        <p:spPr>
          <a:xfrm>
            <a:off x="6972014" y="7208193"/>
            <a:ext cx="2163571" cy="43325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99" name="Google Shape;199;p30"/>
          <p:cNvCxnSpPr>
            <a:cxnSpLocks/>
            <a:endCxn id="192" idx="2"/>
          </p:cNvCxnSpPr>
          <p:nvPr/>
        </p:nvCxnSpPr>
        <p:spPr>
          <a:xfrm>
            <a:off x="6831545" y="7425279"/>
            <a:ext cx="2304041" cy="2075279"/>
          </a:xfrm>
          <a:prstGeom prst="straightConnector1">
            <a:avLst/>
          </a:prstGeom>
          <a:noFill/>
          <a:ln w="38100" cap="flat" cmpd="sng">
            <a:solidFill>
              <a:schemeClr val="accent1"/>
            </a:solidFill>
            <a:prstDash val="solid"/>
            <a:miter lim="800000"/>
            <a:headEnd type="none" w="sm" len="sm"/>
            <a:tailEnd type="triangle" w="med" len="med"/>
          </a:ln>
        </p:spPr>
      </p:cxnSp>
      <p:grpSp>
        <p:nvGrpSpPr>
          <p:cNvPr id="201" name="Google Shape;201;p30"/>
          <p:cNvGrpSpPr/>
          <p:nvPr/>
        </p:nvGrpSpPr>
        <p:grpSpPr>
          <a:xfrm>
            <a:off x="905457" y="4628441"/>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algn="ctr"/>
              <a:endParaRPr sz="44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p:cTn id="50" dur="500"/>
                                        <p:tgtEl>
                                          <p:spTgt spid="1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fade">
                                      <p:cBhvr>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fade">
                                      <p:cBhvr>
                                        <p:cTn id="65"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50062" y="1090003"/>
            <a:ext cx="24083876" cy="12441394"/>
            <a:chOff x="2402766" y="956690"/>
            <a:chExt cx="24083876" cy="12441394"/>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2402766" y="994073"/>
              <a:ext cx="24083876" cy="12404011"/>
              <a:chOff x="2546115" y="1036606"/>
              <a:chExt cx="24083876" cy="12404011"/>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a:lnSpc>
                    <a:spcPct val="107000"/>
                  </a:lnSpc>
                  <a:spcAft>
                    <a:spcPts val="800"/>
                  </a:spcAft>
                  <a:defRPr/>
                </a:pPr>
                <a:endParaRPr lang="en-US" sz="1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700846" y="1036606"/>
                <a:ext cx="3891945" cy="658708"/>
                <a:chOff x="2648003" y="1960965"/>
                <a:chExt cx="2815356" cy="658708"/>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648003" y="1960965"/>
                  <a:ext cx="2702198" cy="658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a:defRPr/>
                  </a:pPr>
                  <a:endParaRPr lang="en-US">
                    <a:solidFill>
                      <a:sysClr val="windowText" lastClr="000000"/>
                    </a:solidFill>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a:defRPr/>
                  </a:pPr>
                  <a:endParaRPr lang="en-US">
                    <a:solidFill>
                      <a:sysClr val="windowText" lastClr="000000"/>
                    </a:solidFill>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375751" y="956690"/>
              <a:ext cx="2690427" cy="643056"/>
            </a:xfrm>
            <a:prstGeom prst="rect">
              <a:avLst/>
            </a:prstGeom>
            <a:noFill/>
          </p:spPr>
          <p:txBody>
            <a:bodyPr wrap="square" rtlCol="0">
              <a:noAutofit/>
            </a:bodyPr>
            <a:lstStyle/>
            <a:p>
              <a:pPr>
                <a:lnSpc>
                  <a:spcPct val="107000"/>
                </a:lnSpc>
                <a:spcAft>
                  <a:spcPts val="800"/>
                </a:spcAft>
                <a:defRPr/>
              </a:pPr>
              <a:r>
                <a:rPr lang="en-US" sz="3200" b="1" dirty="0">
                  <a:latin typeface="Chu Van An" panose="02020603050405020304" pitchFamily="18" charset="0"/>
                  <a:ea typeface="Calibri" panose="020F0502020204030204" pitchFamily="34" charset="0"/>
                  <a:cs typeface="Chu Van An" panose="02020603050405020304" pitchFamily="18" charset="0"/>
                </a:rPr>
                <a:t>HĐ </a:t>
              </a:r>
              <a:r>
                <a:rPr lang="en-US" sz="3200" b="1" dirty="0" err="1">
                  <a:latin typeface="Chu Van An" panose="02020603050405020304" pitchFamily="18" charset="0"/>
                  <a:ea typeface="Calibri" panose="020F0502020204030204" pitchFamily="34" charset="0"/>
                  <a:cs typeface="Chu Van An" panose="02020603050405020304" pitchFamily="18" charset="0"/>
                </a:rPr>
                <a:t>mở</a:t>
              </a:r>
              <a:r>
                <a:rPr lang="en-US" sz="3200" b="1" dirty="0">
                  <a:latin typeface="Chu Van An" panose="02020603050405020304" pitchFamily="18" charset="0"/>
                  <a:ea typeface="Calibri" panose="020F0502020204030204" pitchFamily="34" charset="0"/>
                  <a:cs typeface="Chu Van An" panose="02020603050405020304" pitchFamily="18" charset="0"/>
                </a:rPr>
                <a:t> </a:t>
              </a:r>
              <a:r>
                <a:rPr lang="en-US" sz="3200" b="1" dirty="0" err="1">
                  <a:latin typeface="Chu Van An" panose="02020603050405020304" pitchFamily="18" charset="0"/>
                  <a:ea typeface="Calibri" panose="020F0502020204030204" pitchFamily="34" charset="0"/>
                  <a:cs typeface="Chu Van An" panose="02020603050405020304" pitchFamily="18" charset="0"/>
                </a:rPr>
                <a:t>đầu</a:t>
              </a:r>
              <a:endParaRPr lang="en-US" sz="3200" b="1" dirty="0">
                <a:latin typeface="Chu Van An" panose="02020603050405020304" pitchFamily="18" charset="0"/>
                <a:ea typeface="Calibri" panose="020F0502020204030204" pitchFamily="34" charset="0"/>
                <a:cs typeface="Chu Van An" panose="02020603050405020304" pitchFamily="18"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705735" y="1094591"/>
              <a:ext cx="515285" cy="239312"/>
              <a:chOff x="5135216" y="5448663"/>
              <a:chExt cx="515285" cy="251287"/>
            </a:xfrm>
          </p:grpSpPr>
          <p:sp>
            <p:nvSpPr>
              <p:cNvPr id="20" name="Arrow: Pentagon 19">
                <a:extLst>
                  <a:ext uri="{FF2B5EF4-FFF2-40B4-BE49-F238E27FC236}">
                    <a16:creationId xmlns:a16="http://schemas.microsoft.com/office/drawing/2014/main" id="{E8CB8DF9-E4C1-4193-B346-FDAC74D6826F}"/>
                  </a:ext>
                </a:extLst>
              </p:cNvPr>
              <p:cNvSpPr/>
              <p:nvPr/>
            </p:nvSpPr>
            <p:spPr>
              <a:xfrm>
                <a:off x="5135216" y="5448663"/>
                <a:ext cx="443182" cy="251287"/>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sp>
            <p:nvSpPr>
              <p:cNvPr id="21" name="Oval 20">
                <a:extLst>
                  <a:ext uri="{FF2B5EF4-FFF2-40B4-BE49-F238E27FC236}">
                    <a16:creationId xmlns:a16="http://schemas.microsoft.com/office/drawing/2014/main" id="{D1E717D7-C997-4B6B-B80C-C8802D10FC9A}"/>
                  </a:ext>
                </a:extLst>
              </p:cNvPr>
              <p:cNvSpPr/>
              <p:nvPr/>
            </p:nvSpPr>
            <p:spPr>
              <a:xfrm>
                <a:off x="5478225" y="5492541"/>
                <a:ext cx="172276" cy="207409"/>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grpSp>
      </p:grpSp>
      <p:sp>
        <p:nvSpPr>
          <p:cNvPr id="3" name="TextBox 2">
            <a:extLst>
              <a:ext uri="{FF2B5EF4-FFF2-40B4-BE49-F238E27FC236}">
                <a16:creationId xmlns:a16="http://schemas.microsoft.com/office/drawing/2014/main" id="{413CAA79-8688-2D02-65DF-0E0623F1E2A9}"/>
              </a:ext>
            </a:extLst>
          </p:cNvPr>
          <p:cNvSpPr txBox="1"/>
          <p:nvPr/>
        </p:nvSpPr>
        <p:spPr>
          <a:xfrm>
            <a:off x="1828427" y="1823480"/>
            <a:ext cx="21852572" cy="783933"/>
          </a:xfrm>
          <a:prstGeom prst="rect">
            <a:avLst/>
          </a:prstGeom>
          <a:solidFill>
            <a:schemeClr val="accent4">
              <a:lumMod val="20000"/>
              <a:lumOff val="80000"/>
            </a:schemeClr>
          </a:solidFill>
        </p:spPr>
        <p:txBody>
          <a:bodyPr wrap="square">
            <a:spAutoFit/>
          </a:bodyPr>
          <a:lstStyle/>
          <a:p>
            <a:pPr indent="360045">
              <a:lnSpc>
                <a:spcPct val="107000"/>
              </a:lnSpc>
              <a:defRPr/>
            </a:pPr>
            <a:r>
              <a:rPr lang="en-US" sz="4200" b="1" dirty="0" err="1">
                <a:solidFill>
                  <a:srgbClr val="FF0000"/>
                </a:solidFill>
                <a:latin typeface="Tahoma" panose="020B0604030504040204" pitchFamily="34" charset="0"/>
                <a:ea typeface="Times New Roman" panose="02020603050405020304" pitchFamily="18" charset="0"/>
              </a:rPr>
              <a:t>Nhiệm</a:t>
            </a:r>
            <a:r>
              <a:rPr lang="en-US" sz="4200" b="1" dirty="0">
                <a:solidFill>
                  <a:srgbClr val="FF0000"/>
                </a:solidFill>
                <a:latin typeface="Tahoma" panose="020B0604030504040204" pitchFamily="34" charset="0"/>
                <a:ea typeface="Times New Roman" panose="02020603050405020304" pitchFamily="18" charset="0"/>
              </a:rPr>
              <a:t> </a:t>
            </a:r>
            <a:r>
              <a:rPr lang="en-US" sz="4200" b="1" dirty="0" err="1">
                <a:solidFill>
                  <a:srgbClr val="FF0000"/>
                </a:solidFill>
                <a:latin typeface="Tahoma" panose="020B0604030504040204" pitchFamily="34" charset="0"/>
                <a:ea typeface="Times New Roman" panose="02020603050405020304" pitchFamily="18" charset="0"/>
              </a:rPr>
              <a:t>vụ</a:t>
            </a:r>
            <a:r>
              <a:rPr lang="en-US" sz="4200" b="1" dirty="0">
                <a:solidFill>
                  <a:srgbClr val="FF0000"/>
                </a:solidFill>
                <a:latin typeface="Tahoma" panose="020B0604030504040204" pitchFamily="34" charset="0"/>
                <a:ea typeface="Times New Roman" panose="02020603050405020304" pitchFamily="18" charset="0"/>
              </a:rPr>
              <a:t> 1. </a:t>
            </a:r>
            <a:r>
              <a:rPr lang="en-US" sz="4200" b="1" dirty="0">
                <a:latin typeface="Tahoma" panose="020B0604030504040204" pitchFamily="34" charset="0"/>
                <a:ea typeface="Times New Roman" panose="02020603050405020304" pitchFamily="18" charset="0"/>
              </a:rPr>
              <a:t>Quan </a:t>
            </a:r>
            <a:r>
              <a:rPr lang="en-US" sz="4200" b="1" dirty="0" err="1">
                <a:latin typeface="Tahoma" panose="020B0604030504040204" pitchFamily="34" charset="0"/>
                <a:ea typeface="Times New Roman" panose="02020603050405020304" pitchFamily="18" charset="0"/>
              </a:rPr>
              <a:t>sát</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hình</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ảnh</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và</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suy</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nghĩ</a:t>
            </a:r>
            <a:endParaRPr lang="en-US" sz="4200" b="1" dirty="0">
              <a:latin typeface="Times New Roman" panose="02020603050405020304" pitchFamily="18" charset="0"/>
              <a:ea typeface="Times New Roman" panose="02020603050405020304" pitchFamily="18" charset="0"/>
            </a:endParaRPr>
          </a:p>
        </p:txBody>
      </p:sp>
      <p:pic>
        <p:nvPicPr>
          <p:cNvPr id="27" name="Picture 26" descr="A person riding a camel in front of a pyramid&#10;&#10;Description automatically generated">
            <a:extLst>
              <a:ext uri="{FF2B5EF4-FFF2-40B4-BE49-F238E27FC236}">
                <a16:creationId xmlns:a16="http://schemas.microsoft.com/office/drawing/2014/main" id="{D9FE82EF-0C62-40F4-A2BA-B0769BEFF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4622" y="2938029"/>
            <a:ext cx="7607987" cy="6285484"/>
          </a:xfrm>
          <a:prstGeom prst="rect">
            <a:avLst/>
          </a:prstGeom>
          <a:noFill/>
          <a:ln>
            <a:noFill/>
          </a:ln>
        </p:spPr>
      </p:pic>
      <p:pic>
        <p:nvPicPr>
          <p:cNvPr id="28" name="Picture 27" descr="A map of the island&#10;&#10;Description automatically generated">
            <a:extLst>
              <a:ext uri="{FF2B5EF4-FFF2-40B4-BE49-F238E27FC236}">
                <a16:creationId xmlns:a16="http://schemas.microsoft.com/office/drawing/2014/main" id="{D0D88FBD-C055-45D7-AB41-DA5EC91D74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92189" y="2983476"/>
            <a:ext cx="7493005" cy="6285484"/>
          </a:xfrm>
          <a:prstGeom prst="rect">
            <a:avLst/>
          </a:prstGeom>
          <a:noFill/>
          <a:ln>
            <a:noFill/>
          </a:ln>
        </p:spPr>
      </p:pic>
      <p:pic>
        <p:nvPicPr>
          <p:cNvPr id="29" name="Picture 28" descr="A fire sprinkler spraying water&#10;&#10;Description automatically generated">
            <a:extLst>
              <a:ext uri="{FF2B5EF4-FFF2-40B4-BE49-F238E27FC236}">
                <a16:creationId xmlns:a16="http://schemas.microsoft.com/office/drawing/2014/main" id="{BA95DD03-8E01-4999-85E9-444BBE371D86}"/>
              </a:ext>
            </a:extLst>
          </p:cNvPr>
          <p:cNvPicPr/>
          <p:nvPr/>
        </p:nvPicPr>
        <p:blipFill>
          <a:blip r:embed="rId5"/>
          <a:stretch>
            <a:fillRect/>
          </a:stretch>
        </p:blipFill>
        <p:spPr>
          <a:xfrm>
            <a:off x="16462997" y="2983477"/>
            <a:ext cx="7218003" cy="6285483"/>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4958726-7DED-410F-9F5B-6700ED99E6BE}"/>
                  </a:ext>
                </a:extLst>
              </p:cNvPr>
              <p:cNvSpPr txBox="1"/>
              <p:nvPr/>
            </p:nvSpPr>
            <p:spPr>
              <a:xfrm>
                <a:off x="674622" y="9603760"/>
                <a:ext cx="22542550" cy="3539430"/>
              </a:xfrm>
              <a:prstGeom prst="rect">
                <a:avLst/>
              </a:prstGeom>
              <a:solidFill>
                <a:schemeClr val="accent4">
                  <a:lumMod val="20000"/>
                  <a:lumOff val="80000"/>
                </a:schemeClr>
              </a:solidFill>
            </p:spPr>
            <p:txBody>
              <a:bodyPr wrap="square">
                <a:spAutoFit/>
              </a:bodyPr>
              <a:lstStyle/>
              <a:p>
                <a:pPr algn="just">
                  <a:lnSpc>
                    <a:spcPct val="107000"/>
                  </a:lnSpc>
                  <a:spcBef>
                    <a:spcPts val="200"/>
                  </a:spcBef>
                  <a:spcAft>
                    <a:spcPts val="200"/>
                  </a:spcAft>
                </a:pPr>
                <a:r>
                  <a:rPr lang="en-US" sz="4000" b="1" dirty="0">
                    <a:latin typeface="Tahoma" panose="020B0604030504040204" pitchFamily="34" charset="0"/>
                    <a:ea typeface="Arial" panose="020B0604020202020204" pitchFamily="34" charset="0"/>
                  </a:rPr>
                  <a:t>H1- </a:t>
                </a:r>
                <a:r>
                  <a:rPr lang="en-US" sz="4000" b="1" dirty="0" err="1">
                    <a:latin typeface="Tahoma" panose="020B0604030504040204" pitchFamily="34" charset="0"/>
                    <a:ea typeface="Arial" panose="020B0604020202020204" pitchFamily="34" charset="0"/>
                  </a:rPr>
                  <a:t>Tính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cách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từ</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Nội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đến</a:t>
                </a:r>
                <a:r>
                  <a:rPr lang="en-US" sz="4000" b="1" dirty="0">
                    <a:latin typeface="Tahoma" panose="020B0604030504040204" pitchFamily="34" charset="0"/>
                    <a:ea typeface="Calibri" panose="020F0502020204030204" pitchFamily="34" charset="0"/>
                  </a:rPr>
                  <a:t> TP HCM?</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pPr>
                <a:r>
                  <a:rPr lang="en-US" sz="4000" b="1" dirty="0">
                    <a:latin typeface="Tahoma" panose="020B0604030504040204" pitchFamily="34" charset="0"/>
                    <a:ea typeface="Calibri" panose="020F0502020204030204" pitchFamily="34" charset="0"/>
                  </a:rPr>
                  <a:t>H2- </a:t>
                </a:r>
                <a:r>
                  <a:rPr lang="en-US" sz="4000" b="1" dirty="0" err="1">
                    <a:latin typeface="Tahoma" panose="020B0604030504040204" pitchFamily="34" charset="0"/>
                    <a:ea typeface="Calibri" panose="020F0502020204030204" pitchFamily="34" charset="0"/>
                  </a:rPr>
                  <a:t>Tính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cách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giữa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học</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sàn</a:t>
                </a:r>
                <a:r>
                  <a:rPr lang="en-US" sz="4000" b="1" dirty="0">
                    <a:latin typeface="Tahoma" panose="020B0604030504040204" pitchFamily="34" charset="0"/>
                    <a:ea typeface="Calibri" panose="020F0502020204030204" pitchFamily="34" charset="0"/>
                  </a:rPr>
                  <a:t>? (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sàn</a:t>
                </a:r>
                <a:r>
                  <a:rPr lang="en-US" sz="4000" b="1" dirty="0">
                    <a:latin typeface="Tahoma" panose="020B0604030504040204" pitchFamily="34" charset="0"/>
                    <a:ea typeface="Calibri" panose="020F0502020204030204" pitchFamily="34" charset="0"/>
                  </a:rPr>
                  <a:t> song song)</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pPr>
                <a:r>
                  <a:rPr lang="en-US" sz="4000" b="1" dirty="0">
                    <a:latin typeface="Tahoma" panose="020B0604030504040204" pitchFamily="34" charset="0"/>
                    <a:ea typeface="Calibri" panose="020F0502020204030204" pitchFamily="34" charset="0"/>
                  </a:rPr>
                  <a:t>H3- </a:t>
                </a:r>
                <a:r>
                  <a:rPr lang="en-US" sz="4000" b="1" dirty="0" err="1">
                    <a:latin typeface="Tahoma" panose="020B0604030504040204" pitchFamily="34" charset="0"/>
                    <a:ea typeface="Calibri" panose="020F0502020204030204" pitchFamily="34" charset="0"/>
                  </a:rPr>
                  <a:t>Tính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chiều</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cao</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của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kim</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tự</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tháp</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với</a:t>
                </a:r>
                <a:r>
                  <a:rPr lang="en-US" sz="4000" b="1" dirty="0">
                    <a:latin typeface="Tahoma" panose="020B0604030504040204" pitchFamily="34" charset="0"/>
                    <a:ea typeface="Calibri" panose="020F0502020204030204" pitchFamily="34" charset="0"/>
                  </a:rPr>
                  <a:t> </a:t>
                </a:r>
                <a:r>
                  <a:rPr lang="en-US" sz="4000" b="1" dirty="0" err="1" smtClean="0">
                    <a:latin typeface="Tahoma" panose="020B0604030504040204" pitchFamily="34" charset="0"/>
                    <a:ea typeface="Calibri" panose="020F0502020204030204" pitchFamily="34" charset="0"/>
                  </a:rPr>
                  <a:t>giả</a:t>
                </a:r>
                <a:r>
                  <a:rPr lang="en-US" sz="4000" b="1" dirty="0" smtClean="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thiết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Đại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kim</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tự</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tháp</a:t>
                </a:r>
                <a:r>
                  <a:rPr lang="en-US" sz="4000" b="1" dirty="0">
                    <a:latin typeface="Tahoma" panose="020B0604030504040204" pitchFamily="34" charset="0"/>
                    <a:ea typeface="Calibri" panose="020F0502020204030204" pitchFamily="34" charset="0"/>
                  </a:rPr>
                  <a:t> Giza </a:t>
                </a:r>
                <a:r>
                  <a:rPr lang="en-US" sz="4000" b="1" dirty="0" err="1">
                    <a:latin typeface="Tahoma" panose="020B0604030504040204" pitchFamily="34" charset="0"/>
                    <a:ea typeface="Calibri" panose="020F0502020204030204" pitchFamily="34" charset="0"/>
                  </a:rPr>
                  <a:t>có</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hình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chóp</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tứ</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giác</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đều</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cạnh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bên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dài</a:t>
                </a:r>
                <a:r>
                  <a:rPr lang="en-US" sz="4000" b="1" dirty="0">
                    <a:latin typeface="Tahoma" panose="020B0604030504040204" pitchFamily="34" charset="0"/>
                    <a:ea typeface="Calibri" panose="020F0502020204030204" pitchFamily="34" charset="0"/>
                  </a:rPr>
                  <a:t> 231m, </a:t>
                </a:r>
                <a:r>
                  <a:rPr lang="en-US" sz="4000" b="1" dirty="0" err="1">
                    <a:latin typeface="Tahoma" panose="020B0604030504040204" pitchFamily="34" charset="0"/>
                    <a:ea typeface="Calibri" panose="020F0502020204030204" pitchFamily="34" charset="0"/>
                  </a:rPr>
                  <a:t>góc</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giữa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bên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đáy</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bằng</a:t>
                </a:r>
                <a:r>
                  <a:rPr lang="en-US" sz="4000" b="1" dirty="0">
                    <a:latin typeface="Tahoma" panose="020B0604030504040204" pitchFamily="34" charset="0"/>
                    <a:ea typeface="Calibri" panose="020F0502020204030204" pitchFamily="34" charset="0"/>
                  </a:rPr>
                  <a:t> </a:t>
                </a:r>
                <a14:m>
                  <m:oMath xmlns:m="http://schemas.openxmlformats.org/officeDocument/2006/math">
                    <m:r>
                      <a:rPr lang="en-US" sz="4000" b="1" i="1">
                        <a:latin typeface="Cambria Math" panose="02040503050406030204" pitchFamily="18" charset="0"/>
                        <a:ea typeface="Calibri" panose="020F0502020204030204" pitchFamily="34" charset="0"/>
                        <a:cs typeface="Tahoma" panose="020B0604030504040204" pitchFamily="34" charset="0"/>
                      </a:rPr>
                      <m:t>𝟓𝟏</m:t>
                    </m:r>
                    <m:r>
                      <a:rPr lang="en-US" sz="4000" b="1" i="1">
                        <a:latin typeface="Cambria Math" panose="02040503050406030204" pitchFamily="18" charset="0"/>
                        <a:ea typeface="Calibri" panose="020F0502020204030204" pitchFamily="34" charset="0"/>
                        <a:cs typeface="Tahoma" panose="020B0604030504040204" pitchFamily="34" charset="0"/>
                      </a:rPr>
                      <m:t>,</m:t>
                    </m:r>
                    <m:r>
                      <a:rPr lang="en-US" sz="4000" b="1" i="1">
                        <a:latin typeface="Cambria Math" panose="02040503050406030204" pitchFamily="18" charset="0"/>
                        <a:ea typeface="Calibri" panose="020F0502020204030204" pitchFamily="34" charset="0"/>
                        <a:cs typeface="Tahoma" panose="020B0604030504040204" pitchFamily="34" charset="0"/>
                      </a:rPr>
                      <m:t>𝟓</m:t>
                    </m:r>
                    <m:r>
                      <a:rPr lang="en-US" sz="4000" b="1" i="1">
                        <a:latin typeface="Cambria Math" panose="02040503050406030204" pitchFamily="18" charset="0"/>
                        <a:ea typeface="Calibri" panose="020F0502020204030204" pitchFamily="34" charset="0"/>
                      </a:rPr>
                      <m:t>°</m:t>
                    </m:r>
                  </m:oMath>
                </a14:m>
                <a:r>
                  <a:rPr lang="en-US" sz="4000" b="1" dirty="0">
                    <a:latin typeface="Tahoma" panose="020B0604030504040204" pitchFamily="34" charset="0"/>
                    <a:ea typeface="Calibri" panose="020F0502020204030204" pitchFamily="34" charset="0"/>
                  </a:rPr>
                  <a:t>.</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pPr>
                <a:r>
                  <a:rPr lang="en-US" sz="4000" b="1" dirty="0">
                    <a:latin typeface="Tahoma" panose="020B0604030504040204" pitchFamily="34" charset="0"/>
                    <a:ea typeface="Arial" panose="020B0604020202020204" pitchFamily="34" charset="0"/>
                  </a:rPr>
                  <a:t>H4- </a:t>
                </a:r>
                <a:r>
                  <a:rPr lang="en-US" sz="4000" b="1" dirty="0" err="1">
                    <a:latin typeface="Tahoma" panose="020B0604030504040204" pitchFamily="34" charset="0"/>
                    <a:ea typeface="Arial" panose="020B0604020202020204" pitchFamily="34" charset="0"/>
                  </a:rPr>
                  <a:t>Nêu</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lại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điều</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kiện</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để</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đường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thẳng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vuông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góc</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với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mặt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phẳng</a:t>
                </a:r>
                <a:r>
                  <a:rPr lang="en-US" sz="4000" b="1" dirty="0">
                    <a:latin typeface="Tahoma" panose="020B0604030504040204" pitchFamily="34" charset="0"/>
                    <a:ea typeface="Arial" panose="020B0604020202020204" pitchFamily="34" charset="0"/>
                  </a:rPr>
                  <a:t>.</a:t>
                </a:r>
                <a:endParaRPr lang="en-US" sz="4000" b="1" dirty="0">
                  <a:latin typeface="Times New Roman" panose="02020603050405020304" pitchFamily="18" charset="0"/>
                  <a:ea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4958726-7DED-410F-9F5B-6700ED99E6BE}"/>
                  </a:ext>
                </a:extLst>
              </p:cNvPr>
              <p:cNvSpPr txBox="1">
                <a:spLocks noRot="1" noChangeAspect="1" noMove="1" noResize="1" noEditPoints="1" noAdjustHandles="1" noChangeArrowheads="1" noChangeShapeType="1" noTextEdit="1"/>
              </p:cNvSpPr>
              <p:nvPr/>
            </p:nvSpPr>
            <p:spPr>
              <a:xfrm>
                <a:off x="674622" y="9603760"/>
                <a:ext cx="22542550" cy="3539430"/>
              </a:xfrm>
              <a:prstGeom prst="rect">
                <a:avLst/>
              </a:prstGeom>
              <a:blipFill>
                <a:blip r:embed="rId6"/>
                <a:stretch>
                  <a:fillRect l="-973" t="-3614" r="-946" b="-4647"/>
                </a:stretch>
              </a:blipFill>
            </p:spPr>
            <p:txBody>
              <a:bodyPr/>
              <a:lstStyle/>
              <a:p>
                <a:r>
                  <a:rPr lang="en-US">
                    <a:noFill/>
                  </a:rPr>
                  <a:t> </a:t>
                </a:r>
              </a:p>
            </p:txBody>
          </p:sp>
        </mc:Fallback>
      </mc:AlternateContent>
    </p:spTree>
    <p:extLst>
      <p:ext uri="{BB962C8B-B14F-4D97-AF65-F5344CB8AC3E}">
        <p14:creationId xmlns:p14="http://schemas.microsoft.com/office/powerpoint/2010/main" val="281764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left)">
                                      <p:cBhvr>
                                        <p:cTn id="33" dur="500"/>
                                        <p:tgtEl>
                                          <p:spTgt spid="3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0">
                                            <p:txEl>
                                              <p:pRg st="1" end="1"/>
                                            </p:txEl>
                                          </p:spTgt>
                                        </p:tgtEl>
                                        <p:attrNameLst>
                                          <p:attrName>style.visibility</p:attrName>
                                        </p:attrNameLst>
                                      </p:cBhvr>
                                      <p:to>
                                        <p:strVal val="visible"/>
                                      </p:to>
                                    </p:set>
                                    <p:animEffect transition="in" filter="wipe(left)">
                                      <p:cBhvr>
                                        <p:cTn id="38" dur="500"/>
                                        <p:tgtEl>
                                          <p:spTgt spid="3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0">
                                            <p:txEl>
                                              <p:pRg st="2" end="2"/>
                                            </p:txEl>
                                          </p:spTgt>
                                        </p:tgtEl>
                                        <p:attrNameLst>
                                          <p:attrName>style.visibility</p:attrName>
                                        </p:attrNameLst>
                                      </p:cBhvr>
                                      <p:to>
                                        <p:strVal val="visible"/>
                                      </p:to>
                                    </p:set>
                                    <p:animEffect transition="in" filter="wipe(left)">
                                      <p:cBhvr>
                                        <p:cTn id="43" dur="500"/>
                                        <p:tgtEl>
                                          <p:spTgt spid="3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xEl>
                                              <p:pRg st="3" end="3"/>
                                            </p:txEl>
                                          </p:spTgt>
                                        </p:tgtEl>
                                        <p:attrNameLst>
                                          <p:attrName>style.visibility</p:attrName>
                                        </p:attrNameLst>
                                      </p:cBhvr>
                                      <p:to>
                                        <p:strVal val="visible"/>
                                      </p:to>
                                    </p:set>
                                    <p:animEffect transition="in" filter="wipe(left)">
                                      <p:cBhvr>
                                        <p:cTn id="48"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50062" y="1090003"/>
            <a:ext cx="24083876" cy="12441394"/>
            <a:chOff x="2402766" y="956690"/>
            <a:chExt cx="24083876" cy="12441394"/>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2402766" y="994073"/>
              <a:ext cx="24083876" cy="12404011"/>
              <a:chOff x="2546115" y="1036606"/>
              <a:chExt cx="24083876" cy="12404011"/>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a:lnSpc>
                    <a:spcPct val="107000"/>
                  </a:lnSpc>
                  <a:spcAft>
                    <a:spcPts val="800"/>
                  </a:spcAft>
                  <a:defRPr/>
                </a:pPr>
                <a:endParaRPr lang="en-US" sz="11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700846" y="1036606"/>
                <a:ext cx="3891945" cy="658708"/>
                <a:chOff x="2648003" y="1960965"/>
                <a:chExt cx="2815356" cy="658708"/>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648003" y="1960965"/>
                  <a:ext cx="2702198" cy="658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a:defRPr/>
                  </a:pPr>
                  <a:endParaRPr lang="en-US">
                    <a:solidFill>
                      <a:sysClr val="windowText" lastClr="000000"/>
                    </a:solidFill>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648003" y="1977305"/>
                  <a:ext cx="2702198" cy="5841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a:defRPr/>
                  </a:pPr>
                  <a:endParaRPr lang="en-US">
                    <a:solidFill>
                      <a:sysClr val="windowText" lastClr="000000"/>
                    </a:solidFill>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375751" y="956690"/>
              <a:ext cx="2690427" cy="643056"/>
            </a:xfrm>
            <a:prstGeom prst="rect">
              <a:avLst/>
            </a:prstGeom>
            <a:noFill/>
          </p:spPr>
          <p:txBody>
            <a:bodyPr wrap="square" rtlCol="0">
              <a:noAutofit/>
            </a:bodyPr>
            <a:lstStyle/>
            <a:p>
              <a:pPr>
                <a:lnSpc>
                  <a:spcPct val="107000"/>
                </a:lnSpc>
                <a:spcAft>
                  <a:spcPts val="800"/>
                </a:spcAft>
                <a:defRPr/>
              </a:pPr>
              <a:r>
                <a:rPr lang="en-US" sz="3200" b="1" dirty="0">
                  <a:latin typeface="Chu Van An" panose="02020603050405020304" pitchFamily="18" charset="0"/>
                  <a:ea typeface="Calibri" panose="020F0502020204030204" pitchFamily="34" charset="0"/>
                  <a:cs typeface="Chu Van An" panose="02020603050405020304" pitchFamily="18" charset="0"/>
                </a:rPr>
                <a:t>HĐ </a:t>
              </a:r>
              <a:r>
                <a:rPr lang="en-US" sz="3200" b="1" dirty="0" err="1">
                  <a:latin typeface="Chu Van An" panose="02020603050405020304" pitchFamily="18" charset="0"/>
                  <a:ea typeface="Calibri" panose="020F0502020204030204" pitchFamily="34" charset="0"/>
                  <a:cs typeface="Chu Van An" panose="02020603050405020304" pitchFamily="18" charset="0"/>
                </a:rPr>
                <a:t>mở</a:t>
              </a:r>
              <a:r>
                <a:rPr lang="en-US" sz="3200" b="1" dirty="0">
                  <a:latin typeface="Chu Van An" panose="02020603050405020304" pitchFamily="18" charset="0"/>
                  <a:ea typeface="Calibri" panose="020F0502020204030204" pitchFamily="34" charset="0"/>
                  <a:cs typeface="Chu Van An" panose="02020603050405020304" pitchFamily="18" charset="0"/>
                </a:rPr>
                <a:t> </a:t>
              </a:r>
              <a:r>
                <a:rPr lang="en-US" sz="3200" b="1" dirty="0" err="1">
                  <a:latin typeface="Chu Van An" panose="02020603050405020304" pitchFamily="18" charset="0"/>
                  <a:ea typeface="Calibri" panose="020F0502020204030204" pitchFamily="34" charset="0"/>
                  <a:cs typeface="Chu Van An" panose="02020603050405020304" pitchFamily="18" charset="0"/>
                </a:rPr>
                <a:t>đầu</a:t>
              </a:r>
              <a:endParaRPr lang="en-US" sz="3200" b="1" dirty="0">
                <a:latin typeface="Chu Van An" panose="02020603050405020304" pitchFamily="18" charset="0"/>
                <a:ea typeface="Calibri" panose="020F0502020204030204" pitchFamily="34" charset="0"/>
                <a:cs typeface="Chu Van An" panose="02020603050405020304" pitchFamily="18"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705735" y="1094591"/>
              <a:ext cx="515285" cy="239312"/>
              <a:chOff x="5135216" y="5448663"/>
              <a:chExt cx="515285" cy="251287"/>
            </a:xfrm>
          </p:grpSpPr>
          <p:sp>
            <p:nvSpPr>
              <p:cNvPr id="20" name="Arrow: Pentagon 19">
                <a:extLst>
                  <a:ext uri="{FF2B5EF4-FFF2-40B4-BE49-F238E27FC236}">
                    <a16:creationId xmlns:a16="http://schemas.microsoft.com/office/drawing/2014/main" id="{E8CB8DF9-E4C1-4193-B346-FDAC74D6826F}"/>
                  </a:ext>
                </a:extLst>
              </p:cNvPr>
              <p:cNvSpPr/>
              <p:nvPr/>
            </p:nvSpPr>
            <p:spPr>
              <a:xfrm>
                <a:off x="5135216" y="5448663"/>
                <a:ext cx="443182" cy="251287"/>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sp>
            <p:nvSpPr>
              <p:cNvPr id="21" name="Oval 20">
                <a:extLst>
                  <a:ext uri="{FF2B5EF4-FFF2-40B4-BE49-F238E27FC236}">
                    <a16:creationId xmlns:a16="http://schemas.microsoft.com/office/drawing/2014/main" id="{D1E717D7-C997-4B6B-B80C-C8802D10FC9A}"/>
                  </a:ext>
                </a:extLst>
              </p:cNvPr>
              <p:cNvSpPr/>
              <p:nvPr/>
            </p:nvSpPr>
            <p:spPr>
              <a:xfrm>
                <a:off x="5478225" y="5492541"/>
                <a:ext cx="172276" cy="207409"/>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srgbClr val="FFFFFF"/>
                  </a:solidFill>
                  <a:latin typeface="Arial"/>
                </a:endParaRPr>
              </a:p>
            </p:txBody>
          </p:sp>
        </p:grpSp>
      </p:grpSp>
      <p:sp>
        <p:nvSpPr>
          <p:cNvPr id="3" name="TextBox 2">
            <a:extLst>
              <a:ext uri="{FF2B5EF4-FFF2-40B4-BE49-F238E27FC236}">
                <a16:creationId xmlns:a16="http://schemas.microsoft.com/office/drawing/2014/main" id="{413CAA79-8688-2D02-65DF-0E0623F1E2A9}"/>
              </a:ext>
            </a:extLst>
          </p:cNvPr>
          <p:cNvSpPr txBox="1"/>
          <p:nvPr/>
        </p:nvSpPr>
        <p:spPr>
          <a:xfrm>
            <a:off x="1828427" y="1823480"/>
            <a:ext cx="21852572" cy="783933"/>
          </a:xfrm>
          <a:prstGeom prst="rect">
            <a:avLst/>
          </a:prstGeom>
          <a:solidFill>
            <a:schemeClr val="accent4">
              <a:lumMod val="20000"/>
              <a:lumOff val="80000"/>
            </a:schemeClr>
          </a:solidFill>
        </p:spPr>
        <p:txBody>
          <a:bodyPr wrap="square">
            <a:spAutoFit/>
          </a:bodyPr>
          <a:lstStyle/>
          <a:p>
            <a:pPr indent="360045">
              <a:lnSpc>
                <a:spcPct val="107000"/>
              </a:lnSpc>
              <a:defRPr/>
            </a:pPr>
            <a:r>
              <a:rPr lang="en-US" sz="4200" b="1" dirty="0" err="1">
                <a:solidFill>
                  <a:srgbClr val="FF0000"/>
                </a:solidFill>
                <a:latin typeface="Tahoma" panose="020B0604030504040204" pitchFamily="34" charset="0"/>
                <a:ea typeface="Times New Roman" panose="02020603050405020304" pitchFamily="18" charset="0"/>
              </a:rPr>
              <a:t>Nhiệm</a:t>
            </a:r>
            <a:r>
              <a:rPr lang="en-US" sz="4200" b="1" dirty="0">
                <a:solidFill>
                  <a:srgbClr val="FF0000"/>
                </a:solidFill>
                <a:latin typeface="Tahoma" panose="020B0604030504040204" pitchFamily="34" charset="0"/>
                <a:ea typeface="Times New Roman" panose="02020603050405020304" pitchFamily="18" charset="0"/>
              </a:rPr>
              <a:t> </a:t>
            </a:r>
            <a:r>
              <a:rPr lang="en-US" sz="4200" b="1" dirty="0" err="1">
                <a:solidFill>
                  <a:srgbClr val="FF0000"/>
                </a:solidFill>
                <a:latin typeface="Tahoma" panose="020B0604030504040204" pitchFamily="34" charset="0"/>
                <a:ea typeface="Times New Roman" panose="02020603050405020304" pitchFamily="18" charset="0"/>
              </a:rPr>
              <a:t>vụ</a:t>
            </a:r>
            <a:r>
              <a:rPr lang="en-US" sz="4200" b="1" dirty="0">
                <a:solidFill>
                  <a:srgbClr val="FF0000"/>
                </a:solidFill>
                <a:latin typeface="Tahoma" panose="020B0604030504040204" pitchFamily="34" charset="0"/>
                <a:ea typeface="Times New Roman" panose="02020603050405020304" pitchFamily="18" charset="0"/>
              </a:rPr>
              <a:t> 1. </a:t>
            </a:r>
            <a:r>
              <a:rPr lang="en-US" sz="4200" b="1" dirty="0">
                <a:latin typeface="Tahoma" panose="020B0604030504040204" pitchFamily="34" charset="0"/>
                <a:ea typeface="Times New Roman" panose="02020603050405020304" pitchFamily="18" charset="0"/>
              </a:rPr>
              <a:t>Quan </a:t>
            </a:r>
            <a:r>
              <a:rPr lang="en-US" sz="4200" b="1" dirty="0" err="1">
                <a:latin typeface="Tahoma" panose="020B0604030504040204" pitchFamily="34" charset="0"/>
                <a:ea typeface="Times New Roman" panose="02020603050405020304" pitchFamily="18" charset="0"/>
              </a:rPr>
              <a:t>sát</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hình</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ảnh</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và</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suy</a:t>
            </a:r>
            <a:r>
              <a:rPr lang="en-US" sz="4200" b="1" dirty="0">
                <a:latin typeface="Tahoma" panose="020B0604030504040204" pitchFamily="34" charset="0"/>
                <a:ea typeface="Times New Roman" panose="02020603050405020304" pitchFamily="18" charset="0"/>
              </a:rPr>
              <a:t> </a:t>
            </a:r>
            <a:r>
              <a:rPr lang="en-US" sz="4200" b="1" dirty="0" err="1">
                <a:latin typeface="Tahoma" panose="020B0604030504040204" pitchFamily="34" charset="0"/>
                <a:ea typeface="Times New Roman" panose="02020603050405020304" pitchFamily="18" charset="0"/>
              </a:rPr>
              <a:t>nghĩ</a:t>
            </a:r>
            <a:endParaRPr lang="en-US" sz="4200" b="1" dirty="0">
              <a:latin typeface="Times New Roman" panose="02020603050405020304" pitchFamily="18" charset="0"/>
              <a:ea typeface="Times New Roman" panose="02020603050405020304" pitchFamily="18" charset="0"/>
            </a:endParaRPr>
          </a:p>
        </p:txBody>
      </p:sp>
      <p:pic>
        <p:nvPicPr>
          <p:cNvPr id="27" name="Picture 26" descr="A person riding a camel in front of a pyramid&#10;&#10;Description automatically generated">
            <a:extLst>
              <a:ext uri="{FF2B5EF4-FFF2-40B4-BE49-F238E27FC236}">
                <a16:creationId xmlns:a16="http://schemas.microsoft.com/office/drawing/2014/main" id="{D9FE82EF-0C62-40F4-A2BA-B0769BEFF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72203" y="841772"/>
            <a:ext cx="5386964" cy="4274160"/>
          </a:xfrm>
          <a:prstGeom prst="rect">
            <a:avLst/>
          </a:prstGeom>
          <a:noFill/>
          <a:ln>
            <a:noFill/>
          </a:ln>
        </p:spPr>
      </p:pic>
      <p:pic>
        <p:nvPicPr>
          <p:cNvPr id="28" name="Picture 27" descr="A map of the island&#10;&#10;Description automatically generated">
            <a:extLst>
              <a:ext uri="{FF2B5EF4-FFF2-40B4-BE49-F238E27FC236}">
                <a16:creationId xmlns:a16="http://schemas.microsoft.com/office/drawing/2014/main" id="{D0D88FBD-C055-45D7-AB41-DA5EC91D74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47894" y="4990921"/>
            <a:ext cx="5186045" cy="4228713"/>
          </a:xfrm>
          <a:prstGeom prst="rect">
            <a:avLst/>
          </a:prstGeom>
          <a:noFill/>
          <a:ln>
            <a:noFill/>
          </a:ln>
        </p:spPr>
      </p:pic>
      <p:pic>
        <p:nvPicPr>
          <p:cNvPr id="29" name="Picture 28" descr="A fire sprinkler spraying water&#10;&#10;Description automatically generated">
            <a:extLst>
              <a:ext uri="{FF2B5EF4-FFF2-40B4-BE49-F238E27FC236}">
                <a16:creationId xmlns:a16="http://schemas.microsoft.com/office/drawing/2014/main" id="{BA95DD03-8E01-4999-85E9-444BBE371D86}"/>
              </a:ext>
            </a:extLst>
          </p:cNvPr>
          <p:cNvPicPr/>
          <p:nvPr/>
        </p:nvPicPr>
        <p:blipFill>
          <a:blip r:embed="rId5"/>
          <a:stretch>
            <a:fillRect/>
          </a:stretch>
        </p:blipFill>
        <p:spPr>
          <a:xfrm>
            <a:off x="19047895" y="9088827"/>
            <a:ext cx="5186045" cy="4228713"/>
          </a:xfrm>
          <a:prstGeom prst="rect">
            <a:avLst/>
          </a:prstGeom>
        </p:spPr>
      </p:pic>
      <p:sp>
        <p:nvSpPr>
          <p:cNvPr id="30" name="TextBox 29">
            <a:extLst>
              <a:ext uri="{FF2B5EF4-FFF2-40B4-BE49-F238E27FC236}">
                <a16:creationId xmlns:a16="http://schemas.microsoft.com/office/drawing/2014/main" id="{24958726-7DED-410F-9F5B-6700ED99E6BE}"/>
              </a:ext>
            </a:extLst>
          </p:cNvPr>
          <p:cNvSpPr txBox="1"/>
          <p:nvPr/>
        </p:nvSpPr>
        <p:spPr>
          <a:xfrm>
            <a:off x="373244" y="2706924"/>
            <a:ext cx="18128168" cy="6832640"/>
          </a:xfrm>
          <a:prstGeom prst="rect">
            <a:avLst/>
          </a:prstGeom>
          <a:solidFill>
            <a:schemeClr val="accent4">
              <a:lumMod val="20000"/>
              <a:lumOff val="80000"/>
            </a:schemeClr>
          </a:solidFill>
        </p:spPr>
        <p:txBody>
          <a:bodyPr wrap="square">
            <a:spAutoFit/>
          </a:bodyPr>
          <a:lstStyle/>
          <a:p>
            <a:pPr algn="just">
              <a:lnSpc>
                <a:spcPct val="107000"/>
              </a:lnSpc>
              <a:spcBef>
                <a:spcPts val="200"/>
              </a:spcBef>
              <a:spcAft>
                <a:spcPts val="200"/>
              </a:spcAft>
            </a:pPr>
            <a:r>
              <a:rPr lang="en-US" sz="4000" b="1" dirty="0">
                <a:latin typeface="Tahoma" panose="020B0604030504040204" pitchFamily="34" charset="0"/>
                <a:ea typeface="Calibri" panose="020F0502020204030204" pitchFamily="34" charset="0"/>
              </a:rPr>
              <a:t>L1-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cách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từ</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Nội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đến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tp</a:t>
            </a:r>
            <a:r>
              <a:rPr lang="en-US" sz="4000" b="1" dirty="0">
                <a:latin typeface="Tahoma" panose="020B0604030504040204" pitchFamily="34" charset="0"/>
                <a:ea typeface="Calibri" panose="020F0502020204030204" pitchFamily="34" charset="0"/>
              </a:rPr>
              <a:t> HCM </a:t>
            </a:r>
            <a:r>
              <a:rPr lang="en-US" sz="4000" b="1" dirty="0" err="1">
                <a:latin typeface="Tahoma" panose="020B0604030504040204" pitchFamily="34" charset="0"/>
                <a:ea typeface="Calibri" panose="020F0502020204030204" pitchFamily="34" charset="0"/>
              </a:rPr>
              <a:t>theo</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vị</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trí</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địa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lí</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1145 km.</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pPr>
            <a:r>
              <a:rPr lang="en-US" sz="4000" b="1" dirty="0">
                <a:latin typeface="Tahoma" panose="020B0604030504040204" pitchFamily="34" charset="0"/>
                <a:ea typeface="Calibri" panose="020F0502020204030204" pitchFamily="34" charset="0"/>
              </a:rPr>
              <a:t>L2-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cách</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giữa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sàn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bằng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khoảng</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cách</a:t>
            </a:r>
            <a:r>
              <a:rPr lang="en-US" sz="4000" b="1" dirty="0">
                <a:latin typeface="Tahoma" panose="020B0604030504040204" pitchFamily="34" charset="0"/>
                <a:ea typeface="Calibri" panose="020F0502020204030204" pitchFamily="34" charset="0"/>
              </a:rPr>
              <a:t> </a:t>
            </a:r>
            <a:r>
              <a:rPr lang="en-US" sz="4000" b="1" dirty="0" err="1" smtClean="0">
                <a:latin typeface="Tahoma" panose="020B0604030504040204" pitchFamily="34" charset="0"/>
                <a:ea typeface="Calibri" panose="020F0502020204030204" pitchFamily="34" charset="0"/>
              </a:rPr>
              <a:t>từ</a:t>
            </a:r>
            <a:r>
              <a:rPr lang="en-US" sz="4000" b="1" dirty="0" smtClean="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một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điểm</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bất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kì</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trên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đến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mặt</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sàn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và</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bằng</a:t>
            </a:r>
            <a:r>
              <a:rPr lang="en-US" sz="4000" b="1" dirty="0">
                <a:latin typeface="Tahoma" panose="020B0604030504040204" pitchFamily="34" charset="0"/>
                <a:ea typeface="Calibri" panose="020F0502020204030204" pitchFamily="34" charset="0"/>
              </a:rPr>
              <a:t> 75 cm </a:t>
            </a:r>
            <a:endParaRPr lang="en-US" sz="4000" b="1" dirty="0" smtClean="0">
              <a:latin typeface="Tahoma" panose="020B0604030504040204" pitchFamily="34" charset="0"/>
              <a:ea typeface="Calibri" panose="020F0502020204030204" pitchFamily="34" charset="0"/>
            </a:endParaRPr>
          </a:p>
          <a:p>
            <a:pPr algn="just">
              <a:lnSpc>
                <a:spcPct val="107000"/>
              </a:lnSpc>
              <a:spcBef>
                <a:spcPts val="200"/>
              </a:spcBef>
              <a:spcAft>
                <a:spcPts val="200"/>
              </a:spcAft>
            </a:pPr>
            <a:r>
              <a:rPr lang="en-US" sz="4000" b="1" dirty="0" err="1" smtClean="0">
                <a:latin typeface="Tahoma" panose="020B0604030504040204" pitchFamily="34" charset="0"/>
                <a:ea typeface="Calibri" panose="020F0502020204030204" pitchFamily="34" charset="0"/>
              </a:rPr>
              <a:t>L3</a:t>
            </a:r>
            <a:r>
              <a:rPr lang="en-US" sz="4000" b="1" dirty="0" smtClean="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Chiều</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cao</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của</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kim</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tự</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tháp</a:t>
            </a:r>
            <a:r>
              <a:rPr lang="en-US" sz="4000" b="1" dirty="0">
                <a:latin typeface="Tahoma" panose="020B0604030504040204" pitchFamily="34" charset="0"/>
                <a:ea typeface="Calibri" panose="020F0502020204030204" pitchFamily="34" charset="0"/>
              </a:rPr>
              <a:t>: Sau </a:t>
            </a:r>
            <a:r>
              <a:rPr lang="en-US" sz="4000" b="1" dirty="0" err="1">
                <a:latin typeface="Tahoma" panose="020B0604030504040204" pitchFamily="34" charset="0"/>
                <a:ea typeface="Calibri" panose="020F0502020204030204" pitchFamily="34" charset="0"/>
              </a:rPr>
              <a:t>phần</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bài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học</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chúng</a:t>
            </a:r>
            <a:r>
              <a:rPr lang="en-US" sz="4000" b="1" dirty="0">
                <a:latin typeface="Tahoma" panose="020B0604030504040204" pitchFamily="34" charset="0"/>
                <a:ea typeface="Calibri" panose="020F0502020204030204" pitchFamily="34" charset="0"/>
              </a:rPr>
              <a:t> ta </a:t>
            </a:r>
            <a:r>
              <a:rPr lang="en-US" sz="4000" b="1" dirty="0" err="1">
                <a:latin typeface="Tahoma" panose="020B0604030504040204" pitchFamily="34" charset="0"/>
                <a:ea typeface="Calibri" panose="020F0502020204030204" pitchFamily="34" charset="0"/>
              </a:rPr>
              <a:t>sẽ</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trả</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lời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được</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câu</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hỏi</a:t>
            </a:r>
            <a:r>
              <a:rPr lang="en-US" sz="4000" b="1" dirty="0">
                <a:latin typeface="Tahoma" panose="020B0604030504040204" pitchFamily="34" charset="0"/>
                <a:ea typeface="Calibri" panose="020F0502020204030204" pitchFamily="34" charset="0"/>
              </a:rPr>
              <a:t> </a:t>
            </a:r>
            <a:r>
              <a:rPr lang="en-US" sz="4000" b="1" dirty="0" err="1">
                <a:latin typeface="Tahoma" panose="020B0604030504040204" pitchFamily="34" charset="0"/>
                <a:ea typeface="Calibri" panose="020F0502020204030204" pitchFamily="34" charset="0"/>
              </a:rPr>
              <a:t>này</a:t>
            </a:r>
            <a:r>
              <a:rPr lang="en-US" sz="4000" b="1" dirty="0">
                <a:latin typeface="Tahoma" panose="020B0604030504040204" pitchFamily="34" charset="0"/>
                <a:ea typeface="Calibri" panose="020F0502020204030204" pitchFamily="34" charset="0"/>
              </a:rPr>
              <a:t>.</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pPr>
            <a:r>
              <a:rPr lang="en-US" sz="4000" b="1" dirty="0">
                <a:latin typeface="Tahoma" panose="020B0604030504040204" pitchFamily="34" charset="0"/>
                <a:ea typeface="Calibri" panose="020F0502020204030204" pitchFamily="34" charset="0"/>
              </a:rPr>
              <a:t>L4- </a:t>
            </a:r>
            <a:r>
              <a:rPr lang="en-US" sz="4000" b="1" dirty="0" err="1">
                <a:latin typeface="Tahoma" panose="020B0604030504040204" pitchFamily="34" charset="0"/>
                <a:ea typeface="Arial" panose="020B0604020202020204" pitchFamily="34" charset="0"/>
              </a:rPr>
              <a:t>Điều</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kiện</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để</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đường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thẳng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vuông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góc</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với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mặt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phẳng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Một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đường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thẳng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vuông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góc</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với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một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mặt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phẳng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nếu</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nó</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vuông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góc</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với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hai</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đường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thẳng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cắt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nhau</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nằm</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trong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mặt</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phẳng</a:t>
            </a:r>
            <a:r>
              <a:rPr lang="en-US" sz="4000" b="1" dirty="0">
                <a:latin typeface="Tahoma" panose="020B0604030504040204" pitchFamily="34" charset="0"/>
                <a:ea typeface="Arial" panose="020B0604020202020204" pitchFamily="34" charset="0"/>
              </a:rPr>
              <a:t> </a:t>
            </a:r>
            <a:r>
              <a:rPr lang="en-US" sz="4000" b="1" dirty="0" err="1">
                <a:latin typeface="Tahoma" panose="020B0604030504040204" pitchFamily="34" charset="0"/>
                <a:ea typeface="Arial" panose="020B0604020202020204" pitchFamily="34" charset="0"/>
              </a:rPr>
              <a:t>đó</a:t>
            </a:r>
            <a:r>
              <a:rPr lang="en-US" sz="4000" b="1" dirty="0">
                <a:latin typeface="Tahoma" panose="020B0604030504040204" pitchFamily="34" charset="0"/>
                <a:ea typeface="Arial" panose="020B0604020202020204" pitchFamily="34" charset="0"/>
              </a:rPr>
              <a:t>.</a:t>
            </a:r>
            <a:endParaRPr lang="en-US" sz="4000" b="1" dirty="0">
              <a:latin typeface="Times New Roman" panose="02020603050405020304" pitchFamily="18" charset="0"/>
              <a:ea typeface="Times New Roman" panose="02020603050405020304" pitchFamily="18" charset="0"/>
            </a:endParaRPr>
          </a:p>
          <a:p>
            <a:pPr algn="just">
              <a:lnSpc>
                <a:spcPct val="107000"/>
              </a:lnSpc>
              <a:spcBef>
                <a:spcPts val="200"/>
              </a:spcBef>
              <a:spcAft>
                <a:spcPts val="200"/>
              </a:spcAft>
              <a:defRPr/>
            </a:pPr>
            <a:endParaRPr lang="en-US" sz="4000" b="1"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DA2301CB-E507-49D1-8BAA-D8DDDB335139}"/>
              </a:ext>
            </a:extLst>
          </p:cNvPr>
          <p:cNvSpPr txBox="1"/>
          <p:nvPr/>
        </p:nvSpPr>
        <p:spPr>
          <a:xfrm>
            <a:off x="453031" y="10594605"/>
            <a:ext cx="18128168" cy="2123658"/>
          </a:xfrm>
          <a:prstGeom prst="rect">
            <a:avLst/>
          </a:prstGeom>
          <a:solidFill>
            <a:schemeClr val="accent6">
              <a:lumMod val="20000"/>
              <a:lumOff val="80000"/>
            </a:schemeClr>
          </a:solidFill>
          <a:ln>
            <a:solidFill>
              <a:schemeClr val="accent1"/>
            </a:solidFill>
          </a:ln>
        </p:spPr>
        <p:txBody>
          <a:bodyPr wrap="square" rtlCol="0">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đ</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ư</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lĩnh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đời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sống</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hiểu</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giữa</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phẳng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009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left)">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wipe(left)">
                                      <p:cBhvr>
                                        <p:cTn id="22" dur="500"/>
                                        <p:tgtEl>
                                          <p:spTgt spid="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animEffect transition="in" filter="wipe(left)">
                                      <p:cBhvr>
                                        <p:cTn id="27" dur="500"/>
                                        <p:tgtEl>
                                          <p:spTgt spid="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3" end="3"/>
                                            </p:txEl>
                                          </p:spTgt>
                                        </p:tgtEl>
                                        <p:attrNameLst>
                                          <p:attrName>style.visibility</p:attrName>
                                        </p:attrNameLst>
                                      </p:cBhvr>
                                      <p:to>
                                        <p:strVal val="visible"/>
                                      </p:to>
                                    </p:set>
                                    <p:animEffect transition="in" filter="wipe(left)">
                                      <p:cBhvr>
                                        <p:cTn id="32" dur="500"/>
                                        <p:tgtEl>
                                          <p:spTgt spid="3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additive="base">
                                        <p:cTn id="4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714359" y="2268252"/>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849825" y="3685784"/>
                <a:ext cx="23346168" cy="4145613"/>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07000"/>
                  </a:lnSpc>
                  <a:spcAft>
                    <a:spcPts val="800"/>
                  </a:spcAft>
                </a:pPr>
                <a:r>
                  <a:rPr lang="en-US" sz="4400" b="1" dirty="0" smtClean="0">
                    <a:solidFill>
                      <a:srgbClr val="FF0000"/>
                    </a:solidFill>
                    <a:latin typeface="Tahoma" panose="020B0604030504040204" pitchFamily="34" charset="0"/>
                    <a:ea typeface="Calibri" panose="020F0502020204030204" pitchFamily="34" charset="0"/>
                  </a:rPr>
                  <a:t>HĐ 1.</a:t>
                </a:r>
              </a:p>
              <a:p>
                <a:pPr algn="just">
                  <a:lnSpc>
                    <a:spcPct val="107000"/>
                  </a:lnSpc>
                  <a:spcAft>
                    <a:spcPts val="800"/>
                  </a:spcAft>
                </a:pPr>
                <a:r>
                  <a:rPr lang="en-US" sz="4400" b="1" dirty="0">
                    <a:latin typeface="Tahoma" panose="020B0604030504040204" pitchFamily="34" charset="0"/>
                    <a:ea typeface="Calibri" panose="020F0502020204030204" pitchFamily="34" charset="0"/>
                  </a:rPr>
                  <a:t>a) Cho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đường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thẳng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chiếu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vuông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góc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mỗi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𝑲</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giải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thích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vì</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sao</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𝑴𝑲</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𝑴𝑯</m:t>
                    </m:r>
                    <m:r>
                      <a:rPr lang="en-US" sz="4400" b="1" i="1">
                        <a:latin typeface="Cambria Math" panose="02040503050406030204" pitchFamily="18" charset="0"/>
                        <a:ea typeface="Calibri" panose="020F0502020204030204" pitchFamily="34" charset="0"/>
                      </a:rPr>
                      <m:t> </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𝟕𝟒</m:t>
                        </m:r>
                      </m:e>
                    </m:d>
                  </m:oMath>
                </a14:m>
                <a:endParaRPr lang="en-US" sz="4400" b="1"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4400" b="1" dirty="0">
                    <a:latin typeface="Tahoma" panose="020B0604030504040204" pitchFamily="34" charset="0"/>
                    <a:ea typeface="Times New Roman" panose="02020603050405020304" pitchFamily="18" charset="0"/>
                  </a:rPr>
                  <a:t>b) </a:t>
                </a:r>
                <a:r>
                  <a:rPr lang="en-US" sz="4400" b="1" dirty="0">
                    <a:latin typeface="Tahoma" panose="020B0604030504040204" pitchFamily="34" charset="0"/>
                    <a:ea typeface="Calibri" panose="020F0502020204030204" pitchFamily="34" charset="0"/>
                  </a:rPr>
                  <a:t>Cho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phẳng</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chiếu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vuông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góc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oMath>
                </a14:m>
                <a:r>
                  <a:rPr lang="en-US" sz="4400" b="1" dirty="0" smtClean="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mỗi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𝑲</m:t>
                    </m:r>
                  </m:oMath>
                </a14:m>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giải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thích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vì</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sao</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𝑴𝑲</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𝑴𝑯</m:t>
                    </m:r>
                    <m:r>
                      <a:rPr lang="en-US" sz="4400" b="1" i="1">
                        <a:latin typeface="Cambria Math" panose="02040503050406030204" pitchFamily="18" charset="0"/>
                        <a:ea typeface="Calibri" panose="020F0502020204030204" pitchFamily="34" charset="0"/>
                      </a:rPr>
                      <m:t> </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𝟕𝟓</m:t>
                        </m:r>
                      </m:e>
                    </m:d>
                  </m:oMath>
                </a14:m>
                <a:endParaRPr lang="en-US" sz="44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849825" y="3685784"/>
                <a:ext cx="23346168" cy="4145613"/>
              </a:xfrm>
              <a:prstGeom prst="rect">
                <a:avLst/>
              </a:prstGeom>
              <a:blipFill>
                <a:blip r:embed="rId3"/>
                <a:stretch>
                  <a:fillRect l="-1018" t="-3372" r="-1044"/>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2172125" y="2561350"/>
            <a:ext cx="11551856" cy="816827"/>
          </a:xfrm>
          <a:prstGeom prst="rect">
            <a:avLst/>
          </a:prstGeom>
        </p:spPr>
        <p:txBody>
          <a:bodyPr wrap="square">
            <a:spAutoFit/>
          </a:bodyPr>
          <a:lstStyle/>
          <a:p>
            <a:pPr indent="360045" algn="just">
              <a:lnSpc>
                <a:spcPct val="107000"/>
              </a:lnSpc>
            </a:pPr>
            <a:r>
              <a:rPr lang="en-US" sz="4400" b="1" dirty="0">
                <a:latin typeface="Tahoma" panose="020B0604030504040204" pitchFamily="34" charset="0"/>
                <a:ea typeface="Times New Roman" panose="02020603050405020304" pitchFamily="18" charset="0"/>
              </a:rPr>
              <a:t>1.1.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pic>
        <p:nvPicPr>
          <p:cNvPr id="39" name="Picture 38">
            <a:extLst>
              <a:ext uri="{FF2B5EF4-FFF2-40B4-BE49-F238E27FC236}">
                <a16:creationId xmlns:a16="http://schemas.microsoft.com/office/drawing/2014/main" id="{EE8BC21C-FA41-494E-BC84-2CA4955B924B}"/>
              </a:ext>
            </a:extLst>
          </p:cNvPr>
          <p:cNvPicPr/>
          <p:nvPr/>
        </p:nvPicPr>
        <p:blipFill>
          <a:blip r:embed="rId4"/>
          <a:stretch>
            <a:fillRect/>
          </a:stretch>
        </p:blipFill>
        <p:spPr>
          <a:xfrm>
            <a:off x="2908367" y="8145216"/>
            <a:ext cx="17400162" cy="4579979"/>
          </a:xfrm>
          <a:prstGeom prst="rect">
            <a:avLst/>
          </a:prstGeom>
        </p:spPr>
      </p:pic>
    </p:spTree>
    <p:extLst>
      <p:ext uri="{BB962C8B-B14F-4D97-AF65-F5344CB8AC3E}">
        <p14:creationId xmlns:p14="http://schemas.microsoft.com/office/powerpoint/2010/main" val="190693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fill="hold"/>
                                        <p:tgtEl>
                                          <p:spTgt spid="209"/>
                                        </p:tgtEl>
                                        <p:attrNameLst>
                                          <p:attrName>ppt_x</p:attrName>
                                        </p:attrNameLst>
                                      </p:cBhvr>
                                      <p:tavLst>
                                        <p:tav tm="0">
                                          <p:val>
                                            <p:strVal val="#ppt_x"/>
                                          </p:val>
                                        </p:tav>
                                        <p:tav tm="100000">
                                          <p:val>
                                            <p:strVal val="#ppt_x"/>
                                          </p:val>
                                        </p:tav>
                                      </p:tavLst>
                                    </p:anim>
                                    <p:anim calcmode="lin" valueType="num">
                                      <p:cBhvr additive="base">
                                        <p:cTn id="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566165" y="3685783"/>
                <a:ext cx="23145890" cy="2897190"/>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07000"/>
                  </a:lnSpc>
                  <a:spcAft>
                    <a:spcPts val="800"/>
                  </a:spcAft>
                  <a:defRPr/>
                </a:pPr>
                <a:r>
                  <a:rPr lang="en-US" sz="4400" b="1" dirty="0" smtClean="0">
                    <a:solidFill>
                      <a:srgbClr val="FF0000"/>
                    </a:solidFill>
                    <a:latin typeface="Tahoma" panose="020B0604030504040204" pitchFamily="34" charset="0"/>
                    <a:ea typeface="Calibri" panose="020F0502020204030204" pitchFamily="34" charset="0"/>
                  </a:rPr>
                  <a:t>HĐ 1.</a:t>
                </a:r>
              </a:p>
              <a:p>
                <a:pPr algn="just">
                  <a:lnSpc>
                    <a:spcPct val="107000"/>
                  </a:lnSpc>
                  <a:spcAft>
                    <a:spcPts val="800"/>
                  </a:spcAft>
                  <a:defRPr/>
                </a:pPr>
                <a:r>
                  <a:rPr lang="en-US" sz="4400" b="1" dirty="0">
                    <a:latin typeface="Tahoma" panose="020B0604030504040204" pitchFamily="34" charset="0"/>
                    <a:ea typeface="Calibri" panose="020F0502020204030204" pitchFamily="34" charset="0"/>
                  </a:rPr>
                  <a:t>a) Cho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đường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thẳng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chiếu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vuông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góc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mỗi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𝑲</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giải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thích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vì</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sao</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𝑴𝑲</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𝑴𝑯</m:t>
                    </m:r>
                    <m:r>
                      <a:rPr lang="en-US" sz="4400" b="1" i="1">
                        <a:latin typeface="Cambria Math" panose="02040503050406030204" pitchFamily="18" charset="0"/>
                        <a:ea typeface="Calibri" panose="020F0502020204030204" pitchFamily="34" charset="0"/>
                      </a:rPr>
                      <m:t> </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𝟕𝟒</m:t>
                        </m:r>
                      </m:e>
                    </m:d>
                  </m:oMath>
                </a14:m>
                <a:endParaRPr lang="en-US" sz="4400" b="1" dirty="0">
                  <a:latin typeface="Times New Roman" panose="02020603050405020304" pitchFamily="18" charset="0"/>
                  <a:ea typeface="Times New Roman" panose="02020603050405020304" pitchFamily="18" charset="0"/>
                </a:endParaRPr>
              </a:p>
              <a:p>
                <a:pPr algn="just">
                  <a:lnSpc>
                    <a:spcPct val="107000"/>
                  </a:lnSpc>
                  <a:spcAft>
                    <a:spcPts val="800"/>
                  </a:spcAft>
                  <a:defRPr/>
                </a:pPr>
                <a:endParaRPr lang="en-US" sz="44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566165" y="3685783"/>
                <a:ext cx="23145890" cy="2897190"/>
              </a:xfrm>
              <a:prstGeom prst="rect">
                <a:avLst/>
              </a:prstGeom>
              <a:blipFill>
                <a:blip r:embed="rId3"/>
                <a:stretch>
                  <a:fillRect l="-1053" t="-4822" r="-1027"/>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1.1.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pic>
        <p:nvPicPr>
          <p:cNvPr id="20" name="Picture 19" descr="Chart, line chart&#10;&#10;Description automatically generated"/>
          <p:cNvPicPr/>
          <p:nvPr/>
        </p:nvPicPr>
        <p:blipFill>
          <a:blip r:embed="rId4"/>
          <a:stretch>
            <a:fillRect/>
          </a:stretch>
        </p:blipFill>
        <p:spPr>
          <a:xfrm>
            <a:off x="12977867" y="8488555"/>
            <a:ext cx="6872733" cy="4771115"/>
          </a:xfrm>
          <a:prstGeom prst="rect">
            <a:avLst/>
          </a:prstGeom>
        </p:spPr>
      </p:pic>
      <p:pic>
        <p:nvPicPr>
          <p:cNvPr id="3" name="Picture 2"/>
          <p:cNvPicPr>
            <a:picLocks noChangeAspect="1"/>
          </p:cNvPicPr>
          <p:nvPr/>
        </p:nvPicPr>
        <p:blipFill>
          <a:blip r:embed="rId5"/>
          <a:stretch>
            <a:fillRect/>
          </a:stretch>
        </p:blipFill>
        <p:spPr>
          <a:xfrm>
            <a:off x="3631990" y="7896003"/>
            <a:ext cx="8209008" cy="4879021"/>
          </a:xfrm>
          <a:prstGeom prst="rect">
            <a:avLst/>
          </a:prstGeom>
        </p:spPr>
      </p:pic>
    </p:spTree>
    <p:extLst>
      <p:ext uri="{BB962C8B-B14F-4D97-AF65-F5344CB8AC3E}">
        <p14:creationId xmlns:p14="http://schemas.microsoft.com/office/powerpoint/2010/main" val="3395397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430698" y="2232671"/>
            <a:ext cx="23481635" cy="10944530"/>
            <a:chOff x="2455868" y="994073"/>
            <a:chExt cx="17615862" cy="10944530"/>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43" y="1036606"/>
                <a:ext cx="9887102" cy="1313030"/>
                <a:chOff x="2648002" y="1960965"/>
                <a:chExt cx="7152136" cy="1313030"/>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8002" y="2200713"/>
                  <a:ext cx="7152136" cy="107328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ysClr val="windowText" lastClr="000000"/>
                    </a:solidFill>
                    <a:latin typeface="Arial"/>
                  </a:endParaRP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566165" y="3685783"/>
                <a:ext cx="23145890" cy="2429268"/>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07000"/>
                  </a:lnSpc>
                  <a:spcAft>
                    <a:spcPts val="800"/>
                  </a:spcAft>
                  <a:defRPr/>
                </a:pPr>
                <a:r>
                  <a:rPr lang="en-US" sz="4400" b="1" dirty="0" smtClean="0">
                    <a:solidFill>
                      <a:srgbClr val="FF0000"/>
                    </a:solidFill>
                    <a:latin typeface="Tahoma" panose="020B0604030504040204" pitchFamily="34" charset="0"/>
                    <a:ea typeface="Calibri" panose="020F0502020204030204" pitchFamily="34" charset="0"/>
                  </a:rPr>
                  <a:t>HĐ 1.</a:t>
                </a:r>
                <a:endParaRPr lang="en-US" sz="4400" b="1" dirty="0">
                  <a:latin typeface="Times New Roman" panose="02020603050405020304" pitchFamily="18" charset="0"/>
                  <a:ea typeface="Times New Roman" panose="02020603050405020304" pitchFamily="18" charset="0"/>
                </a:endParaRPr>
              </a:p>
              <a:p>
                <a:pPr algn="just">
                  <a:lnSpc>
                    <a:spcPct val="107000"/>
                  </a:lnSpc>
                  <a:spcAft>
                    <a:spcPts val="800"/>
                  </a:spcAft>
                  <a:defRPr/>
                </a:pPr>
                <a:r>
                  <a:rPr lang="en-US" sz="4400" b="1" dirty="0">
                    <a:latin typeface="Tahoma" panose="020B0604030504040204" pitchFamily="34" charset="0"/>
                    <a:ea typeface="Times New Roman" panose="02020603050405020304" pitchFamily="18" charset="0"/>
                  </a:rPr>
                  <a:t>b) </a:t>
                </a:r>
                <a:r>
                  <a:rPr lang="en-US" sz="4400" b="1" dirty="0">
                    <a:latin typeface="Tahoma" panose="020B0604030504040204" pitchFamily="34" charset="0"/>
                    <a:ea typeface="Calibri" panose="020F0502020204030204" pitchFamily="34" charset="0"/>
                  </a:rPr>
                  <a:t>Cho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phẳng</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chiếu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vuông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góc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trên</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Với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mỗi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𝑲</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giải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thích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vì</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sao</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𝑴𝑲</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𝑴𝑯</m:t>
                    </m:r>
                    <m:r>
                      <a:rPr lang="en-US" sz="4400" b="1" i="1">
                        <a:latin typeface="Cambria Math" panose="02040503050406030204" pitchFamily="18" charset="0"/>
                        <a:ea typeface="Calibri" panose="020F0502020204030204" pitchFamily="34" charset="0"/>
                      </a:rPr>
                      <m:t> </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𝑯</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𝟕𝟓</m:t>
                        </m:r>
                      </m:e>
                    </m:d>
                  </m:oMath>
                </a14:m>
                <a:endParaRPr lang="en-US" sz="4400" b="1"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566165" y="3685783"/>
                <a:ext cx="23145890" cy="2429268"/>
              </a:xfrm>
              <a:prstGeom prst="rect">
                <a:avLst/>
              </a:prstGeom>
              <a:blipFill>
                <a:blip r:embed="rId3"/>
                <a:stretch>
                  <a:fillRect l="-1053" t="-5750" r="-1027" b="-5750"/>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24472A5-99DA-4209-8399-2EE8EC521B0C}"/>
              </a:ext>
            </a:extLst>
          </p:cNvPr>
          <p:cNvSpPr/>
          <p:nvPr/>
        </p:nvSpPr>
        <p:spPr>
          <a:xfrm>
            <a:off x="1960566" y="2671490"/>
            <a:ext cx="11551856" cy="816827"/>
          </a:xfrm>
          <a:prstGeom prst="rect">
            <a:avLst/>
          </a:prstGeom>
        </p:spPr>
        <p:txBody>
          <a:bodyPr wrap="square">
            <a:spAutoFit/>
          </a:bodyPr>
          <a:lstStyle/>
          <a:p>
            <a:pPr indent="360045" algn="just">
              <a:lnSpc>
                <a:spcPct val="107000"/>
              </a:lnSpc>
              <a:defRPr/>
            </a:pPr>
            <a:r>
              <a:rPr lang="en-US" sz="4400" b="1" dirty="0">
                <a:latin typeface="Tahoma" panose="020B0604030504040204" pitchFamily="34" charset="0"/>
                <a:ea typeface="Times New Roman" panose="02020603050405020304" pitchFamily="18" charset="0"/>
              </a:rPr>
              <a:t>1.1. </a:t>
            </a:r>
            <a:r>
              <a:rPr lang="en-US" sz="4400" b="1" dirty="0" err="1">
                <a:latin typeface="Tahoma" panose="020B0604030504040204" pitchFamily="34" charset="0"/>
                <a:ea typeface="Times New Roman" panose="02020603050405020304" pitchFamily="18" charset="0"/>
              </a:rPr>
              <a:t>Hoạt</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động</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hình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thành</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kiến</a:t>
            </a:r>
            <a:r>
              <a:rPr lang="en-US" sz="4400" b="1" dirty="0">
                <a:latin typeface="Tahoma" panose="020B0604030504040204" pitchFamily="34" charset="0"/>
                <a:ea typeface="Times New Roman" panose="02020603050405020304" pitchFamily="18" charset="0"/>
              </a:rPr>
              <a:t> </a:t>
            </a:r>
            <a:r>
              <a:rPr lang="en-US" sz="4400" b="1" dirty="0" err="1">
                <a:latin typeface="Tahoma" panose="020B0604030504040204" pitchFamily="34" charset="0"/>
                <a:ea typeface="Times New Roman" panose="02020603050405020304" pitchFamily="18" charset="0"/>
              </a:rPr>
              <a:t>thức</a:t>
            </a:r>
            <a:endParaRPr lang="en-US" sz="4400" dirty="0">
              <a:latin typeface="Times New Roman" panose="02020603050405020304" pitchFamily="18" charset="0"/>
              <a:ea typeface="Times New Roman" panose="02020603050405020304" pitchFamily="18" charset="0"/>
            </a:endParaRPr>
          </a:p>
        </p:txBody>
      </p:sp>
      <p:pic>
        <p:nvPicPr>
          <p:cNvPr id="21" name="Picture 20" descr="Chart, line chart&#10;&#10;Description automatically generated"/>
          <p:cNvPicPr/>
          <p:nvPr/>
        </p:nvPicPr>
        <p:blipFill>
          <a:blip r:embed="rId4"/>
          <a:stretch>
            <a:fillRect/>
          </a:stretch>
        </p:blipFill>
        <p:spPr>
          <a:xfrm>
            <a:off x="13640750" y="7418753"/>
            <a:ext cx="10071305" cy="5673648"/>
          </a:xfrm>
          <a:prstGeom prst="rect">
            <a:avLst/>
          </a:prstGeom>
        </p:spPr>
      </p:pic>
      <p:pic>
        <p:nvPicPr>
          <p:cNvPr id="7" name="Picture 6"/>
          <p:cNvPicPr>
            <a:picLocks noChangeAspect="1"/>
          </p:cNvPicPr>
          <p:nvPr/>
        </p:nvPicPr>
        <p:blipFill>
          <a:blip r:embed="rId5"/>
          <a:stretch>
            <a:fillRect/>
          </a:stretch>
        </p:blipFill>
        <p:spPr>
          <a:xfrm>
            <a:off x="1752998" y="6802371"/>
            <a:ext cx="11254355" cy="6374830"/>
          </a:xfrm>
          <a:prstGeom prst="rect">
            <a:avLst/>
          </a:prstGeom>
        </p:spPr>
      </p:pic>
    </p:spTree>
    <p:extLst>
      <p:ext uri="{BB962C8B-B14F-4D97-AF65-F5344CB8AC3E}">
        <p14:creationId xmlns:p14="http://schemas.microsoft.com/office/powerpoint/2010/main" val="84643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22483250" cy="1277449"/>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algn="ctr">
                <a:defRPr/>
              </a:pPr>
              <a:r>
                <a:rPr lang="en-US" sz="4400" b="1" dirty="0" err="1">
                  <a:solidFill>
                    <a:srgbClr val="FF0000"/>
                  </a:solidFill>
                  <a:latin typeface="Tahoma" panose="020B0604030504040204" pitchFamily="34" charset="0"/>
                  <a:ea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cách</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đ</a:t>
              </a:r>
              <a:r>
                <a:rPr lang="vi-VN" sz="4400" b="1" dirty="0">
                  <a:solidFill>
                    <a:srgbClr val="FF0000"/>
                  </a:solidFill>
                  <a:latin typeface="Tahoma" panose="020B0604030504040204" pitchFamily="34" charset="0"/>
                  <a:ea typeface="Tahoma" panose="020B0604030504040204" pitchFamily="34" charset="0"/>
                </a:rPr>
                <a:t>ư</a:t>
              </a:r>
              <a:r>
                <a:rPr lang="en-US" sz="4400" b="1" dirty="0" err="1">
                  <a:solidFill>
                    <a:srgbClr val="FF0000"/>
                  </a:solidFill>
                  <a:latin typeface="Tahoma" panose="020B0604030504040204" pitchFamily="34" charset="0"/>
                  <a:ea typeface="Tahoma" panose="020B0604030504040204" pitchFamily="34" charset="0"/>
                </a:rPr>
                <a:t>ờng</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thẳng</a:t>
              </a:r>
              <a:r>
                <a:rPr lang="en-US" sz="4400" b="1" dirty="0">
                  <a:solidFill>
                    <a:srgbClr val="FF0000"/>
                  </a:solidFill>
                  <a:latin typeface="Tahoma" panose="020B0604030504040204" pitchFamily="34" charset="0"/>
                  <a:ea typeface="Tahoma" panose="020B0604030504040204" pitchFamily="34" charset="0"/>
                </a:rPr>
                <a:t>, </a:t>
              </a:r>
            </a:p>
            <a:p>
              <a:pPr algn="ctr">
                <a:defRPr/>
              </a:pPr>
              <a:r>
                <a:rPr lang="en-US" sz="4400" b="1" dirty="0" err="1">
                  <a:solidFill>
                    <a:srgbClr val="FF0000"/>
                  </a:solidFill>
                  <a:latin typeface="Tahoma" panose="020B0604030504040204" pitchFamily="34" charset="0"/>
                  <a:ea typeface="Tahoma" panose="020B0604030504040204" pitchFamily="34" charset="0"/>
                </a:rPr>
                <a:t>đến</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một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mặt</a:t>
              </a:r>
              <a:r>
                <a:rPr lang="en-US" sz="4400" b="1" dirty="0">
                  <a:solidFill>
                    <a:srgbClr val="FF0000"/>
                  </a:solidFill>
                  <a:latin typeface="Tahoma" panose="020B0604030504040204" pitchFamily="34" charset="0"/>
                  <a:ea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rPr>
                <a:t>phẳng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algn="ctr">
                <a:defRPr/>
              </a:pPr>
              <a:r>
                <a:rPr lang="en-US"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1. </a:t>
              </a:r>
              <a:endParaRPr sz="55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6" name="Group 5">
            <a:extLst>
              <a:ext uri="{FF2B5EF4-FFF2-40B4-BE49-F238E27FC236}">
                <a16:creationId xmlns:a16="http://schemas.microsoft.com/office/drawing/2014/main" id="{2710854A-8B35-456F-984F-89E4A416358B}"/>
              </a:ext>
            </a:extLst>
          </p:cNvPr>
          <p:cNvGrpSpPr/>
          <p:nvPr/>
        </p:nvGrpSpPr>
        <p:grpSpPr>
          <a:xfrm>
            <a:off x="430698" y="2248323"/>
            <a:ext cx="23481635" cy="10928878"/>
            <a:chOff x="2599217" y="1052258"/>
            <a:chExt cx="17615862" cy="10928878"/>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107000"/>
                </a:lnSpc>
                <a:spcAft>
                  <a:spcPts val="800"/>
                </a:spcAft>
                <a:defRPr/>
              </a:pPr>
              <a:endParaRPr lang="en-US" sz="11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Isosceles Triangle 12">
              <a:extLst>
                <a:ext uri="{FF2B5EF4-FFF2-40B4-BE49-F238E27FC236}">
                  <a16:creationId xmlns:a16="http://schemas.microsoft.com/office/drawing/2014/main" id="{7F9D6BFD-25AA-4860-8125-15EEB6A363D9}"/>
                </a:ext>
              </a:extLst>
            </p:cNvPr>
            <p:cNvSpPr/>
            <p:nvPr/>
          </p:nvSpPr>
          <p:spPr>
            <a:xfrm>
              <a:off x="6202295" y="1052258"/>
              <a:ext cx="390493"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grpSp>
      <p:pic>
        <p:nvPicPr>
          <p:cNvPr id="39" name="Picture 38">
            <a:extLst>
              <a:ext uri="{FF2B5EF4-FFF2-40B4-BE49-F238E27FC236}">
                <a16:creationId xmlns:a16="http://schemas.microsoft.com/office/drawing/2014/main" id="{EE8BC21C-FA41-494E-BC84-2CA4955B924B}"/>
              </a:ext>
            </a:extLst>
          </p:cNvPr>
          <p:cNvPicPr/>
          <p:nvPr/>
        </p:nvPicPr>
        <p:blipFill>
          <a:blip r:embed="rId3"/>
          <a:stretch>
            <a:fillRect/>
          </a:stretch>
        </p:blipFill>
        <p:spPr>
          <a:xfrm>
            <a:off x="14591077" y="2806937"/>
            <a:ext cx="9792923" cy="4579979"/>
          </a:xfrm>
          <a:prstGeom prst="rect">
            <a:avLst/>
          </a:prstGeom>
        </p:spPr>
      </p:pic>
      <mc:AlternateContent xmlns:mc="http://schemas.openxmlformats.org/markup-compatibility/2006" xmlns:a14="http://schemas.microsoft.com/office/drawing/2010/main">
        <mc:Choice Requires="a14">
          <p:sp>
            <p:nvSpPr>
              <p:cNvPr id="19" name="Rounded Rectangle 3">
                <a:extLst>
                  <a:ext uri="{FF2B5EF4-FFF2-40B4-BE49-F238E27FC236}">
                    <a16:creationId xmlns:a16="http://schemas.microsoft.com/office/drawing/2014/main" id="{78F0285C-C358-4BE9-9226-D53521690E85}"/>
                  </a:ext>
                </a:extLst>
              </p:cNvPr>
              <p:cNvSpPr/>
              <p:nvPr/>
            </p:nvSpPr>
            <p:spPr>
              <a:xfrm>
                <a:off x="430698" y="2297279"/>
                <a:ext cx="13889986" cy="5230583"/>
              </a:xfrm>
              <a:prstGeom prst="roundRect">
                <a:avLst/>
              </a:prstGeom>
              <a:solidFill>
                <a:srgbClr val="FFC000">
                  <a:lumMod val="20000"/>
                  <a:lumOff val="80000"/>
                </a:srgbClr>
              </a:solidFill>
              <a:ln w="15875" cap="flat" cmpd="sng" algn="ctr">
                <a:solidFill>
                  <a:srgbClr val="ED7D31"/>
                </a:solidFill>
                <a:prstDash val="solid"/>
                <a:miter lim="800000"/>
              </a:ln>
              <a:effectLst/>
            </p:spPr>
            <p:txBody>
              <a:bodyPr rot="0" spcFirstLastPara="0" vert="horz" wrap="square" lIns="72000" tIns="0" rIns="72000" bIns="0" numCol="1" spcCol="0" rtlCol="0" fromWordArt="0" anchor="ctr" anchorCtr="0" forceAA="0" compatLnSpc="1">
                <a:prstTxWarp prst="textNoShape">
                  <a:avLst/>
                </a:prstTxWarp>
                <a:noAutofit/>
              </a:bodyPr>
              <a:lstStyle/>
              <a:p>
                <a:pPr>
                  <a:lnSpc>
                    <a:spcPct val="107000"/>
                  </a:lnSpc>
                  <a:buClrTx/>
                  <a:defRPr/>
                </a:pPr>
                <a:r>
                  <a:rPr lang="en-US" sz="4400" b="1" dirty="0" smtClean="0">
                    <a:latin typeface="Tahoma" panose="020B0604030504040204" pitchFamily="34" charset="0"/>
                    <a:ea typeface="Times New Roman" panose="02020603050405020304" pitchFamily="18" charset="0"/>
                  </a:rPr>
                  <a:t>       </a:t>
                </a:r>
                <a:r>
                  <a:rPr lang="en-US" sz="4400" b="1" dirty="0">
                    <a:solidFill>
                      <a:schemeClr val="tx1"/>
                    </a:solidFill>
                    <a:latin typeface="Tahoma" panose="020B0604030504040204" pitchFamily="34" charset="0"/>
                    <a:ea typeface="Times New Roman" panose="02020603050405020304" pitchFamily="18" charset="0"/>
                  </a:rPr>
                  <a:t>Khoảng </a:t>
                </a:r>
                <a:r>
                  <a:rPr lang="en-US" sz="4400" b="1" dirty="0" err="1">
                    <a:solidFill>
                      <a:schemeClr val="tx1"/>
                    </a:solidFill>
                    <a:latin typeface="Tahoma" panose="020B0604030504040204" pitchFamily="34" charset="0"/>
                    <a:ea typeface="Times New Roman" panose="02020603050405020304" pitchFamily="18" charset="0"/>
                  </a:rPr>
                  <a:t>cách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từ</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r>
                      <a:rPr lang="en-US" sz="4400" b="1" i="1" smtClean="0">
                        <a:solidFill>
                          <a:schemeClr val="tx1"/>
                        </a:solidFill>
                        <a:latin typeface="Cambria Math" panose="02040503050406030204" pitchFamily="18" charset="0"/>
                        <a:ea typeface="Times New Roman" panose="02020603050405020304" pitchFamily="18" charset="0"/>
                        <a:cs typeface="Tahoma" panose="020B0604030504040204" pitchFamily="34" charset="0"/>
                      </a:rPr>
                      <m:t> </m:t>
                    </m:r>
                  </m:oMath>
                </a14:m>
                <a:r>
                  <a:rPr lang="en-US" sz="4400" b="1" dirty="0" err="1">
                    <a:solidFill>
                      <a:schemeClr val="tx1"/>
                    </a:solidFill>
                    <a:latin typeface="Tahoma" panose="020B0604030504040204" pitchFamily="34" charset="0"/>
                    <a:ea typeface="Times New Roman" panose="02020603050405020304" pitchFamily="18" charset="0"/>
                  </a:rPr>
                  <a:t>đến</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một</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đường</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thẳng</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𝒂</m:t>
                    </m:r>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kí</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hiệu</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𝒅</m:t>
                    </m:r>
                    <m:d>
                      <m:dPr>
                        <m:ctrlP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ctrlPr>
                      </m:dPr>
                      <m:e>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m:t>
                        </m:r>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𝒂</m:t>
                        </m:r>
                      </m:e>
                    </m:d>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là</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khoảng</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cách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giữa</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oMath>
                </a14:m>
                <a:r>
                  <a:rPr lang="en-US" sz="4400" b="1" dirty="0" smtClean="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và</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hình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chiếu</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của</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trên</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𝒂</m:t>
                    </m:r>
                  </m:oMath>
                </a14:m>
                <a:r>
                  <a:rPr lang="en-US" sz="4400" b="1" dirty="0">
                    <a:solidFill>
                      <a:schemeClr val="tx1"/>
                    </a:solidFill>
                    <a:latin typeface="Tahoma" panose="020B0604030504040204" pitchFamily="34" charset="0"/>
                    <a:ea typeface="Times New Roman" panose="02020603050405020304" pitchFamily="18" charset="0"/>
                  </a:rPr>
                  <a:t>.</a:t>
                </a:r>
                <a:endParaRPr lang="en-US" sz="4400" b="1" dirty="0">
                  <a:solidFill>
                    <a:schemeClr val="tx1"/>
                  </a:solidFill>
                  <a:latin typeface="Times New Roman" panose="02020603050405020304" pitchFamily="18" charset="0"/>
                  <a:ea typeface="Times New Roman" panose="02020603050405020304" pitchFamily="18" charset="0"/>
                </a:endParaRPr>
              </a:p>
              <a:p>
                <a:pPr>
                  <a:lnSpc>
                    <a:spcPct val="107000"/>
                  </a:lnSpc>
                  <a:buClrTx/>
                  <a:defRPr/>
                </a:pP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Khoảng</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cách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từ</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oMath>
                </a14:m>
                <a:r>
                  <a:rPr lang="en-US" sz="4400" b="1" dirty="0" smtClean="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đến</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một</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smtClean="0">
                    <a:solidFill>
                      <a:schemeClr val="tx1"/>
                    </a:solidFill>
                    <a:latin typeface="Tahoma" panose="020B0604030504040204" pitchFamily="34" charset="0"/>
                    <a:ea typeface="Times New Roman" panose="02020603050405020304" pitchFamily="18" charset="0"/>
                  </a:rPr>
                  <a:t>mặt</a:t>
                </a:r>
                <a:r>
                  <a:rPr lang="en-US" sz="4400" b="1" dirty="0" smtClean="0">
                    <a:solidFill>
                      <a:schemeClr val="tx1"/>
                    </a:solidFill>
                    <a:latin typeface="Tahoma" panose="020B0604030504040204" pitchFamily="34" charset="0"/>
                    <a:ea typeface="Times New Roman" panose="02020603050405020304" pitchFamily="18" charset="0"/>
                  </a:rPr>
                  <a:t> </a:t>
                </a:r>
                <a:r>
                  <a:rPr lang="en-US" sz="4400" b="1" dirty="0" err="1" smtClean="0">
                    <a:solidFill>
                      <a:schemeClr val="tx1"/>
                    </a:solidFill>
                    <a:latin typeface="Tahoma" panose="020B0604030504040204" pitchFamily="34" charset="0"/>
                    <a:ea typeface="Times New Roman" panose="02020603050405020304" pitchFamily="18" charset="0"/>
                  </a:rPr>
                  <a:t>phẳng</a:t>
                </a:r>
                <a14:m>
                  <m:oMath xmlns:m="http://schemas.openxmlformats.org/officeDocument/2006/math">
                    <m:d>
                      <m:dPr>
                        <m:ctrlPr>
                          <a:rPr lang="en-US" sz="44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chemeClr val="tx1"/>
                            </a:solidFill>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kí</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hiệu</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𝒅</m:t>
                    </m:r>
                    <m:d>
                      <m:dPr>
                        <m:ctrlP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ctrlPr>
                      </m:dPr>
                      <m:e>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m:t>
                        </m:r>
                        <m:d>
                          <m:dPr>
                            <m:ctrlP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ctrlPr>
                          </m:dPr>
                          <m:e>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𝑷</m:t>
                            </m:r>
                          </m:e>
                        </m:d>
                      </m:e>
                    </m:d>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là</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khoảng</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cách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giữa</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r>
                      <a:rPr lang="en-US" sz="4400" b="1" i="1" smtClean="0">
                        <a:solidFill>
                          <a:schemeClr val="tx1"/>
                        </a:solidFill>
                        <a:latin typeface="Cambria Math" panose="02040503050406030204" pitchFamily="18" charset="0"/>
                        <a:ea typeface="Times New Roman" panose="02020603050405020304" pitchFamily="18" charset="0"/>
                        <a:cs typeface="Tahoma" panose="020B0604030504040204" pitchFamily="34" charset="0"/>
                      </a:rPr>
                      <m:t> </m:t>
                    </m:r>
                  </m:oMath>
                </a14:m>
                <a:r>
                  <a:rPr lang="en-US" sz="4400" b="1" dirty="0" err="1">
                    <a:solidFill>
                      <a:schemeClr val="tx1"/>
                    </a:solidFill>
                    <a:latin typeface="Tahoma" panose="020B0604030504040204" pitchFamily="34" charset="0"/>
                    <a:ea typeface="Times New Roman" panose="02020603050405020304" pitchFamily="18" charset="0"/>
                  </a:rPr>
                  <a:t>và</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hình</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chiếu</a:t>
                </a:r>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của</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chemeClr val="tx1"/>
                        </a:solidFill>
                        <a:latin typeface="Cambria Math" panose="02040503050406030204" pitchFamily="18" charset="0"/>
                        <a:ea typeface="Times New Roman" panose="02020603050405020304" pitchFamily="18" charset="0"/>
                        <a:cs typeface="Tahoma" panose="020B0604030504040204" pitchFamily="34" charset="0"/>
                      </a:rPr>
                      <m:t>𝑴</m:t>
                    </m:r>
                  </m:oMath>
                </a14:m>
                <a:r>
                  <a:rPr lang="en-US" sz="4400" b="1" dirty="0">
                    <a:solidFill>
                      <a:schemeClr val="tx1"/>
                    </a:solidFill>
                    <a:latin typeface="Tahoma" panose="020B0604030504040204" pitchFamily="34" charset="0"/>
                    <a:ea typeface="Times New Roman" panose="02020603050405020304" pitchFamily="18" charset="0"/>
                  </a:rPr>
                  <a:t> </a:t>
                </a:r>
                <a:r>
                  <a:rPr lang="en-US" sz="4400" b="1" dirty="0" err="1">
                    <a:solidFill>
                      <a:schemeClr val="tx1"/>
                    </a:solidFill>
                    <a:latin typeface="Tahoma" panose="020B0604030504040204" pitchFamily="34" charset="0"/>
                    <a:ea typeface="Times New Roman" panose="02020603050405020304" pitchFamily="18" charset="0"/>
                  </a:rPr>
                  <a:t>trên</a:t>
                </a:r>
                <a:r>
                  <a:rPr lang="en-US" sz="4400" b="1" dirty="0">
                    <a:solidFill>
                      <a:schemeClr val="tx1"/>
                    </a:solidFill>
                    <a:latin typeface="Tahoma" panose="020B0604030504040204" pitchFamily="34" charset="0"/>
                    <a:ea typeface="Times New Roman" panose="02020603050405020304" pitchFamily="18" charset="0"/>
                  </a:rPr>
                  <a:t> </a:t>
                </a:r>
                <a14:m>
                  <m:oMath xmlns:m="http://schemas.openxmlformats.org/officeDocument/2006/math">
                    <m:d>
                      <m:dPr>
                        <m:ctrlPr>
                          <a:rPr lang="en-US" sz="4400" b="1" i="1">
                            <a:solidFill>
                              <a:schemeClr val="tx1"/>
                            </a:solidFill>
                            <a:latin typeface="Cambria Math" panose="02040503050406030204" pitchFamily="18" charset="0"/>
                            <a:ea typeface="Calibri" panose="020F0502020204030204" pitchFamily="34" charset="0"/>
                            <a:cs typeface="Tahoma" panose="020B0604030504040204" pitchFamily="34" charset="0"/>
                          </a:rPr>
                        </m:ctrlPr>
                      </m:dPr>
                      <m:e>
                        <m:r>
                          <a:rPr lang="en-US" sz="4400" b="1" i="1">
                            <a:solidFill>
                              <a:schemeClr val="tx1"/>
                            </a:solidFill>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solidFill>
                      <a:schemeClr val="tx1"/>
                    </a:solidFill>
                    <a:latin typeface="Tahoma" panose="020B0604030504040204" pitchFamily="34" charset="0"/>
                    <a:ea typeface="Times New Roman" panose="02020603050405020304" pitchFamily="18" charset="0"/>
                  </a:rPr>
                  <a:t>. </a:t>
                </a:r>
                <a:endParaRPr lang="en-US" sz="4400" b="1"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19" name="Rounded Rectangle 3">
                <a:extLst>
                  <a:ext uri="{FF2B5EF4-FFF2-40B4-BE49-F238E27FC236}">
                    <a16:creationId xmlns:a16="http://schemas.microsoft.com/office/drawing/2014/main" id="{78F0285C-C358-4BE9-9226-D53521690E85}"/>
                  </a:ext>
                </a:extLst>
              </p:cNvPr>
              <p:cNvSpPr>
                <a:spLocks noRot="1" noChangeAspect="1" noMove="1" noResize="1" noEditPoints="1" noAdjustHandles="1" noChangeArrowheads="1" noChangeShapeType="1" noTextEdit="1"/>
              </p:cNvSpPr>
              <p:nvPr/>
            </p:nvSpPr>
            <p:spPr>
              <a:xfrm>
                <a:off x="430698" y="2297279"/>
                <a:ext cx="13889986" cy="5230583"/>
              </a:xfrm>
              <a:prstGeom prst="roundRect">
                <a:avLst/>
              </a:prstGeom>
              <a:blipFill>
                <a:blip r:embed="rId4"/>
                <a:stretch>
                  <a:fillRect l="-44" r="-88"/>
                </a:stretch>
              </a:blipFill>
              <a:ln w="15875" cap="flat" cmpd="sng" algn="ctr">
                <a:solidFill>
                  <a:srgbClr val="ED7D31"/>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F3306AA-73F9-44FE-B925-6B456A587E67}"/>
                  </a:ext>
                </a:extLst>
              </p:cNvPr>
              <p:cNvSpPr/>
              <p:nvPr/>
            </p:nvSpPr>
            <p:spPr>
              <a:xfrm>
                <a:off x="899359" y="7896572"/>
                <a:ext cx="21916396" cy="4242123"/>
              </a:xfrm>
              <a:prstGeom prst="rect">
                <a:avLst/>
              </a:prstGeom>
            </p:spPr>
            <p:txBody>
              <a:bodyPr wrap="square">
                <a:spAutoFit/>
              </a:bodyPr>
              <a:lstStyle/>
              <a:p>
                <a:pPr indent="360045" defTabSz="1097280">
                  <a:tabLst>
                    <a:tab pos="91440" algn="l"/>
                  </a:tabLst>
                </a:pPr>
                <a:r>
                  <a:rPr lang="en-US" sz="4400" b="1" u="sng" dirty="0" smtClean="0">
                    <a:solidFill>
                      <a:srgbClr val="FF0000"/>
                    </a:solidFill>
                    <a:latin typeface="Tahoma" panose="020B0604030504040204" pitchFamily="34" charset="0"/>
                    <a:ea typeface="Times New Roman" panose="02020603050405020304" pitchFamily="18" charset="0"/>
                  </a:rPr>
                  <a:t>Nhận</a:t>
                </a:r>
                <a:r>
                  <a:rPr lang="en-US" sz="4400" b="1" u="sng" dirty="0">
                    <a:solidFill>
                      <a:srgbClr val="FF0000"/>
                    </a:solidFill>
                    <a:latin typeface="Tahoma" panose="020B0604030504040204" pitchFamily="34" charset="0"/>
                    <a:ea typeface="Times New Roman" panose="02020603050405020304" pitchFamily="18" charset="0"/>
                  </a:rPr>
                  <a:t> </a:t>
                </a:r>
                <a:r>
                  <a:rPr lang="en-US" sz="4400" b="1" u="sng" dirty="0" err="1">
                    <a:solidFill>
                      <a:srgbClr val="FF0000"/>
                    </a:solidFill>
                    <a:latin typeface="Tahoma" panose="020B0604030504040204" pitchFamily="34" charset="0"/>
                    <a:ea typeface="Times New Roman" panose="02020603050405020304" pitchFamily="18" charset="0"/>
                  </a:rPr>
                  <a:t>xét</a:t>
                </a:r>
                <a:r>
                  <a:rPr lang="en-US" sz="4400" b="1" u="sng" dirty="0">
                    <a:solidFill>
                      <a:srgbClr val="FF0000"/>
                    </a:solidFill>
                    <a:latin typeface="Tahoma" panose="020B0604030504040204" pitchFamily="34" charset="0"/>
                    <a:ea typeface="Times New Roman" panose="02020603050405020304" pitchFamily="18" charset="0"/>
                  </a:rPr>
                  <a:t>:</a:t>
                </a:r>
                <a:endParaRPr lang="en-US" sz="4400" b="1" u="sng" dirty="0">
                  <a:solidFill>
                    <a:srgbClr val="FF0000"/>
                  </a:solidFill>
                  <a:latin typeface="Times New Roman" panose="02020603050405020304" pitchFamily="18" charset="0"/>
                  <a:ea typeface="Times New Roman" panose="02020603050405020304" pitchFamily="18" charset="0"/>
                </a:endParaRPr>
              </a:p>
              <a:p>
                <a:pPr marL="342900" indent="-342900" defTabSz="1097280">
                  <a:buFont typeface="Symbol" panose="05050102010706020507" pitchFamily="18" charset="2"/>
                  <a:buChar char=""/>
                  <a:tabLst>
                    <a:tab pos="91440"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𝒂</m:t>
                        </m:r>
                      </m:e>
                    </m:d>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𝟎</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chỉ</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khi</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cs typeface="Tahoma" panose="020B0604030504040204" pitchFamily="34" charset="0"/>
                      </a:rPr>
                      <m:t>𝒂</m:t>
                    </m:r>
                    <m:r>
                      <a:rPr lang="en-US" sz="4400" b="1" i="1">
                        <a:latin typeface="Cambria Math" panose="02040503050406030204" pitchFamily="18" charset="0"/>
                        <a:ea typeface="Calibri" panose="020F0502020204030204" pitchFamily="34" charset="0"/>
                        <a:cs typeface="Tahoma" panose="020B0604030504040204" pitchFamily="34" charset="0"/>
                      </a:rPr>
                      <m:t>,   </m:t>
                    </m:r>
                    <m:r>
                      <a:rPr lang="en-US" sz="4400" b="1" i="1">
                        <a:latin typeface="Cambria Math" panose="02040503050406030204" pitchFamily="18" charset="0"/>
                        <a:ea typeface="Calibri" panose="020F0502020204030204" pitchFamily="34" charset="0"/>
                        <a:cs typeface="Tahoma" panose="020B0604030504040204" pitchFamily="34" charset="0"/>
                      </a:rPr>
                      <m:t>𝒅</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Tahoma" panose="020B0604030504040204" pitchFamily="34"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e>
                    </m:d>
                    <m:r>
                      <a:rPr lang="en-US" sz="4400" b="1" i="1">
                        <a:latin typeface="Cambria Math" panose="02040503050406030204" pitchFamily="18" charset="0"/>
                        <a:ea typeface="Calibri" panose="020F050202020403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ahoma" panose="020B0604030504040204" pitchFamily="34" charset="0"/>
                      </a:rPr>
                      <m:t>𝟎</m:t>
                    </m:r>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a:latin typeface="Cambria Math" panose="02040503050406030204" pitchFamily="18" charset="0"/>
                        <a:ea typeface="Calibri" panose="020F0502020204030204" pitchFamily="34" charset="0"/>
                        <a:cs typeface="Cambria Math" panose="02040503050406030204" pitchFamily="18" charset="0"/>
                      </a:rPr>
                      <m:t>∈</m:t>
                    </m:r>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endParaRPr lang="en-US" sz="4400" b="1" dirty="0">
                  <a:latin typeface="Times New Roman" panose="02020603050405020304" pitchFamily="18" charset="0"/>
                  <a:ea typeface="Calibri" panose="020F0502020204030204" pitchFamily="34" charset="0"/>
                </a:endParaRPr>
              </a:p>
              <a:p>
                <a:pPr marL="342900" indent="-342900" defTabSz="1097280">
                  <a:buFont typeface="Symbol" panose="05050102010706020507" pitchFamily="18" charset="2"/>
                  <a:buChar char=""/>
                  <a:tabLst>
                    <a:tab pos="91440" algn="l"/>
                  </a:tabLst>
                </a:pP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từ</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r>
                      <a:rPr lang="en-US" sz="4400" b="1" i="1" smtClean="0">
                        <a:latin typeface="Cambria Math" panose="02040503050406030204" pitchFamily="18" charset="0"/>
                        <a:ea typeface="Calibri" panose="020F0502020204030204" pitchFamily="34" charset="0"/>
                        <a:cs typeface="Tahoma" panose="020B0604030504040204" pitchFamily="34" charset="0"/>
                      </a:rPr>
                      <m:t> </m:t>
                    </m:r>
                  </m:oMath>
                </a14:m>
                <a:r>
                  <a:rPr lang="en-US" sz="4400" b="1" dirty="0" err="1">
                    <a:latin typeface="Tahoma" panose="020B0604030504040204" pitchFamily="34" charset="0"/>
                    <a:ea typeface="Calibri" panose="020F0502020204030204" pitchFamily="34" charset="0"/>
                  </a:rPr>
                  <a:t>đến</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đường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thẳng</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phẳng</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nhỏ</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nhất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giữa</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𝑴</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và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một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điểm</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ahoma" panose="020B0604030504040204" pitchFamily="34" charset="0"/>
                      </a:rPr>
                      <m:t>𝒂</m:t>
                    </m:r>
                  </m:oMath>
                </a14:m>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thuộc</a:t>
                </a:r>
                <a:r>
                  <a:rPr lang="en-US" sz="4400" b="1" dirty="0">
                    <a:latin typeface="Tahoma" panose="020B0604030504040204" pitchFamily="34" charset="0"/>
                    <a:ea typeface="Calibri" panose="020F050202020403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ahoma" panose="020B0604030504040204" pitchFamily="34" charset="0"/>
                          </a:rPr>
                        </m:ctrlPr>
                      </m:dPr>
                      <m:e>
                        <m:r>
                          <a:rPr lang="en-US" sz="4400" b="1" i="1">
                            <a:latin typeface="Cambria Math" panose="02040503050406030204" pitchFamily="18" charset="0"/>
                            <a:ea typeface="Calibri" panose="020F0502020204030204" pitchFamily="34" charset="0"/>
                            <a:cs typeface="Tahoma" panose="020B0604030504040204" pitchFamily="34" charset="0"/>
                          </a:rPr>
                          <m:t>𝑷</m:t>
                        </m:r>
                      </m:e>
                    </m:d>
                  </m:oMath>
                </a14:m>
                <a:r>
                  <a:rPr lang="en-US" sz="4400" b="1" dirty="0">
                    <a:latin typeface="Tahoma" panose="020B0604030504040204" pitchFamily="34" charset="0"/>
                    <a:ea typeface="Calibri" panose="020F0502020204030204" pitchFamily="34" charset="0"/>
                  </a:rPr>
                  <a:t>).</a:t>
                </a:r>
                <a:endParaRPr lang="en-US" sz="4400" b="1" dirty="0">
                  <a:latin typeface="Times New Roman" panose="02020603050405020304" pitchFamily="18" charset="0"/>
                  <a:ea typeface="Calibri" panose="020F0502020204030204" pitchFamily="34" charset="0"/>
                </a:endParaRPr>
              </a:p>
              <a:p>
                <a:pPr marL="342900" indent="-342900" defTabSz="1097280">
                  <a:buFont typeface="Symbol" panose="05050102010706020507" pitchFamily="18" charset="2"/>
                  <a:buChar char=""/>
                  <a:tabLst>
                    <a:tab pos="91440" algn="l"/>
                  </a:tabLst>
                </a:pPr>
                <a:r>
                  <a:rPr lang="en-US" sz="4400" b="1" dirty="0" err="1">
                    <a:latin typeface="Tahoma" panose="020B0604030504040204" pitchFamily="34" charset="0"/>
                    <a:ea typeface="Calibri" panose="020F0502020204030204" pitchFamily="34" charset="0"/>
                  </a:rPr>
                  <a:t>Chú</a:t>
                </a:r>
                <a:r>
                  <a:rPr lang="en-US" sz="4400" b="1" dirty="0">
                    <a:latin typeface="Tahoma" panose="020B0604030504040204" pitchFamily="34" charset="0"/>
                    <a:ea typeface="Calibri" panose="020F0502020204030204" pitchFamily="34" charset="0"/>
                  </a:rPr>
                  <a:t> ý .</a:t>
                </a:r>
                <a:r>
                  <a:rPr lang="en-US" sz="4400" b="1" dirty="0" err="1">
                    <a:latin typeface="Tahoma" panose="020B0604030504040204" pitchFamily="34" charset="0"/>
                    <a:ea typeface="Calibri" panose="020F0502020204030204" pitchFamily="34" charset="0"/>
                  </a:rPr>
                  <a:t>Khoảng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cách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từ</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đỉnh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đến</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phẳng</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chứa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mặt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đáy</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một</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chóp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được</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gọi</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là</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chiều</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cao</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của</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hình</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chóp</a:t>
                </a:r>
                <a:r>
                  <a:rPr lang="en-US" sz="4400" b="1" dirty="0">
                    <a:latin typeface="Tahoma" panose="020B0604030504040204" pitchFamily="34" charset="0"/>
                    <a:ea typeface="Calibri" panose="020F0502020204030204" pitchFamily="34" charset="0"/>
                  </a:rPr>
                  <a:t> </a:t>
                </a:r>
                <a:r>
                  <a:rPr lang="en-US" sz="4400" b="1" dirty="0" err="1">
                    <a:latin typeface="Tahoma" panose="020B0604030504040204" pitchFamily="34" charset="0"/>
                    <a:ea typeface="Calibri" panose="020F0502020204030204" pitchFamily="34" charset="0"/>
                  </a:rPr>
                  <a:t>đó</a:t>
                </a:r>
                <a:r>
                  <a:rPr lang="en-US" sz="4400" b="1" dirty="0">
                    <a:latin typeface="Tahoma" panose="020B0604030504040204" pitchFamily="34" charset="0"/>
                    <a:ea typeface="Calibri" panose="020F0502020204030204" pitchFamily="34" charset="0"/>
                  </a:rPr>
                  <a:t> .</a:t>
                </a:r>
                <a:endParaRPr lang="en-US" sz="4400" b="1" dirty="0">
                  <a:latin typeface="Times New Roman" panose="02020603050405020304" pitchFamily="18" charset="0"/>
                  <a:ea typeface="Calibri" panose="020F0502020204030204" pitchFamily="34" charset="0"/>
                </a:endParaRPr>
              </a:p>
            </p:txBody>
          </p:sp>
        </mc:Choice>
        <mc:Fallback xmlns="">
          <p:sp>
            <p:nvSpPr>
              <p:cNvPr id="3" name="Rectangle 2">
                <a:extLst>
                  <a:ext uri="{FF2B5EF4-FFF2-40B4-BE49-F238E27FC236}">
                    <a16:creationId xmlns:a16="http://schemas.microsoft.com/office/drawing/2014/main" id="{BF3306AA-73F9-44FE-B925-6B456A587E67}"/>
                  </a:ext>
                </a:extLst>
              </p:cNvPr>
              <p:cNvSpPr>
                <a:spLocks noRot="1" noChangeAspect="1" noMove="1" noResize="1" noEditPoints="1" noAdjustHandles="1" noChangeArrowheads="1" noChangeShapeType="1" noTextEdit="1"/>
              </p:cNvSpPr>
              <p:nvPr/>
            </p:nvSpPr>
            <p:spPr>
              <a:xfrm>
                <a:off x="899359" y="7896572"/>
                <a:ext cx="21916396" cy="4242123"/>
              </a:xfrm>
              <a:prstGeom prst="rect">
                <a:avLst/>
              </a:prstGeom>
              <a:blipFill>
                <a:blip r:embed="rId5"/>
                <a:stretch>
                  <a:fillRect l="-1168" t="-3161" r="-1113" b="-5603"/>
                </a:stretch>
              </a:blipFill>
            </p:spPr>
            <p:txBody>
              <a:bodyPr/>
              <a:lstStyle/>
              <a:p>
                <a:r>
                  <a:rPr lang="en-US">
                    <a:noFill/>
                  </a:rPr>
                  <a:t> </a:t>
                </a:r>
              </a:p>
            </p:txBody>
          </p:sp>
        </mc:Fallback>
      </mc:AlternateContent>
    </p:spTree>
    <p:extLst>
      <p:ext uri="{BB962C8B-B14F-4D97-AF65-F5344CB8AC3E}">
        <p14:creationId xmlns:p14="http://schemas.microsoft.com/office/powerpoint/2010/main" val="252894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1316</Words>
  <Application>Microsoft Office PowerPoint</Application>
  <PresentationFormat>Custom</PresentationFormat>
  <Paragraphs>151</Paragraphs>
  <Slides>22</Slides>
  <Notes>19</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8" baseType="lpstr">
      <vt:lpstr>Abril Fatface</vt:lpstr>
      <vt:lpstr>Chu Van An</vt:lpstr>
      <vt:lpstr>Arial</vt:lpstr>
      <vt:lpstr>Tahoma</vt:lpstr>
      <vt:lpstr>Cambria Math</vt:lpstr>
      <vt:lpstr>Palatino Linotype</vt:lpstr>
      <vt:lpstr>Calibri Light</vt:lpstr>
      <vt:lpstr>Times New Roman</vt:lpstr>
      <vt:lpstr>Calibri</vt:lpstr>
      <vt:lpstr>Symbol</vt:lpstr>
      <vt:lpstr>1_Office Theme</vt:lpstr>
      <vt:lpstr>Office Theme</vt:lpstr>
      <vt:lpstr>Custom Design</vt:lpstr>
      <vt:lpstr>1_Custom Design</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105</cp:revision>
  <dcterms:modified xsi:type="dcterms:W3CDTF">2024-04-03T15:09:11Z</dcterms:modified>
</cp:coreProperties>
</file>