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5" r:id="rId3"/>
    <p:sldId id="258" r:id="rId4"/>
    <p:sldId id="256" r:id="rId5"/>
    <p:sldId id="257" r:id="rId6"/>
    <p:sldId id="261" r:id="rId7"/>
    <p:sldId id="277" r:id="rId8"/>
    <p:sldId id="263" r:id="rId9"/>
    <p:sldId id="272" r:id="rId10"/>
    <p:sldId id="273" r:id="rId11"/>
    <p:sldId id="275" r:id="rId12"/>
    <p:sldId id="264" r:id="rId13"/>
    <p:sldId id="274" r:id="rId14"/>
    <p:sldId id="267" r:id="rId15"/>
    <p:sldId id="266" r:id="rId16"/>
    <p:sldId id="276" r:id="rId17"/>
    <p:sldId id="268" r:id="rId18"/>
    <p:sldId id="271" r:id="rId19"/>
    <p:sldId id="260" r:id="rId20"/>
    <p:sldId id="269" r:id="rId21"/>
    <p:sldId id="270" r:id="rId22"/>
    <p:sldId id="278" r:id="rId23"/>
    <p:sldId id="26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BA8"/>
    <a:srgbClr val="FFFF99"/>
    <a:srgbClr val="88FB5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8B962-B654-44DC-90AB-F95013B4B4DA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70F7C-A6D4-4A58-988C-47F544C71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7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24E649B-711D-4E7D-9E1C-F38C2CA3A9F1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C51A-E18F-4F65-AF87-639F5B18453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35AA1-1DD5-4574-9193-3E1466AF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3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C51A-E18F-4F65-AF87-639F5B18453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35AA1-1DD5-4574-9193-3E1466AF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8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C51A-E18F-4F65-AF87-639F5B18453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35AA1-1DD5-4574-9193-3E1466AF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C51A-E18F-4F65-AF87-639F5B18453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35AA1-1DD5-4574-9193-3E1466AF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0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C51A-E18F-4F65-AF87-639F5B18453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35AA1-1DD5-4574-9193-3E1466AF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C51A-E18F-4F65-AF87-639F5B18453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35AA1-1DD5-4574-9193-3E1466AF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5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C51A-E18F-4F65-AF87-639F5B18453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35AA1-1DD5-4574-9193-3E1466AF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8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C51A-E18F-4F65-AF87-639F5B18453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35AA1-1DD5-4574-9193-3E1466AF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C51A-E18F-4F65-AF87-639F5B18453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35AA1-1DD5-4574-9193-3E1466AF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1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C51A-E18F-4F65-AF87-639F5B18453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35AA1-1DD5-4574-9193-3E1466AF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8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C51A-E18F-4F65-AF87-639F5B18453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35AA1-1DD5-4574-9193-3E1466AF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4C51A-E18F-4F65-AF87-639F5B18453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35AA1-1DD5-4574-9193-3E1466AF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6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695" y="1041742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49628"/>
            <a:ext cx="914362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:Thế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>
              <a:spcBef>
                <a:spcPts val="1200"/>
              </a:spcBef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11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nen\qd-phe-chua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1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57" y="55098"/>
            <a:ext cx="899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:Bắt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12h) </a:t>
            </a:r>
          </a:p>
        </p:txBody>
      </p:sp>
      <p:pic>
        <p:nvPicPr>
          <p:cNvPr id="5" name="Picture 2" descr="F:\ảnh powerpoit\băt ngu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74" y="1440093"/>
            <a:ext cx="9115063" cy="54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4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ảnh powerpoit\toi đanh b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2" y="757534"/>
            <a:ext cx="4314463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ảnh powerpoit\Dân số,việc làm\nạn mại dâm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405" y="757534"/>
            <a:ext cx="4829537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9809" y="6396334"/>
            <a:ext cx="7067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dâm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1723" y="152998"/>
            <a:ext cx="9251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:Bắt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tang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nã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52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nen\QD-truy-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91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5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8372" y="533400"/>
            <a:ext cx="8305800" cy="1905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8372" y="2819400"/>
            <a:ext cx="83046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XH,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583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ảnh powerpoit\băt có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11447"/>
            <a:ext cx="5029200" cy="42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0" y="0"/>
            <a:ext cx="9144000" cy="1524000"/>
          </a:xfrm>
          <a:prstGeom prst="cloudCallout">
            <a:avLst>
              <a:gd name="adj1" fmla="val -31017"/>
              <a:gd name="adj2" fmla="val 4868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lấy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ví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dụ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</a:rPr>
              <a:t> vi </a:t>
            </a:r>
            <a:r>
              <a:rPr lang="en-US" sz="2800" b="1" dirty="0" err="1" smtClean="0">
                <a:latin typeface="Times New Roman" pitchFamily="18" charset="0"/>
              </a:rPr>
              <a:t>vi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phạm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quyền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bất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khả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xâm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phạm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thân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</a:rPr>
              <a:t>?</a:t>
            </a:r>
          </a:p>
        </p:txBody>
      </p:sp>
      <p:pic>
        <p:nvPicPr>
          <p:cNvPr id="7" name="Picture 2" descr="C:\nen\băt ngu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1" y="1828800"/>
            <a:ext cx="4055012" cy="432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" y="6158521"/>
            <a:ext cx="3733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</a:rPr>
              <a:t>Bắt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giam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trái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phép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791200" y="6274130"/>
            <a:ext cx="2457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</a:rPr>
              <a:t>Bắt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cóc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tống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tiền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559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dọa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ảnh powerpoit\băt co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" y="1447800"/>
            <a:ext cx="8991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43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1" y="990600"/>
            <a:ext cx="7391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CD ,PL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1.Tuyên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do(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550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577222"/>
              </p:ext>
            </p:extLst>
          </p:nvPr>
        </p:nvGraphicFramePr>
        <p:xfrm>
          <a:off x="1225550" y="6019800"/>
          <a:ext cx="4876528" cy="457200"/>
        </p:xfrm>
        <a:graphic>
          <a:graphicData uri="http://schemas.openxmlformats.org/drawingml/2006/table">
            <a:tbl>
              <a:tblPr/>
              <a:tblGrid>
                <a:gridCol w="487920">
                  <a:extLst>
                    <a:ext uri="{9D8B030D-6E8A-4147-A177-3AD203B41FA5}"/>
                  </a:extLst>
                </a:gridCol>
                <a:gridCol w="487031">
                  <a:extLst>
                    <a:ext uri="{9D8B030D-6E8A-4147-A177-3AD203B41FA5}"/>
                  </a:extLst>
                </a:gridCol>
                <a:gridCol w="487919">
                  <a:extLst>
                    <a:ext uri="{9D8B030D-6E8A-4147-A177-3AD203B41FA5}"/>
                  </a:extLst>
                </a:gridCol>
                <a:gridCol w="487031">
                  <a:extLst>
                    <a:ext uri="{9D8B030D-6E8A-4147-A177-3AD203B41FA5}"/>
                  </a:extLst>
                </a:gridCol>
                <a:gridCol w="487920">
                  <a:extLst>
                    <a:ext uri="{9D8B030D-6E8A-4147-A177-3AD203B41FA5}"/>
                  </a:extLst>
                </a:gridCol>
                <a:gridCol w="487031">
                  <a:extLst>
                    <a:ext uri="{9D8B030D-6E8A-4147-A177-3AD203B41FA5}"/>
                  </a:extLst>
                </a:gridCol>
                <a:gridCol w="487919"/>
                <a:gridCol w="487919"/>
                <a:gridCol w="487919"/>
                <a:gridCol w="487919">
                  <a:extLst>
                    <a:ext uri="{9D8B030D-6E8A-4147-A177-3AD203B41FA5}"/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6826" name="Rectangle 26"/>
          <p:cNvSpPr>
            <a:spLocks noChangeArrowheads="1"/>
          </p:cNvSpPr>
          <p:nvPr/>
        </p:nvSpPr>
        <p:spPr bwMode="auto">
          <a:xfrm>
            <a:off x="152400" y="685800"/>
            <a:ext cx="576263" cy="50323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.VnTimeH"/>
              </a:rPr>
              <a:t>1</a:t>
            </a:r>
          </a:p>
        </p:txBody>
      </p:sp>
      <p:sp>
        <p:nvSpPr>
          <p:cNvPr id="76827" name="Rectangle 27"/>
          <p:cNvSpPr>
            <a:spLocks noChangeArrowheads="1"/>
          </p:cNvSpPr>
          <p:nvPr/>
        </p:nvSpPr>
        <p:spPr bwMode="auto">
          <a:xfrm>
            <a:off x="152400" y="1219200"/>
            <a:ext cx="576263" cy="50323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.VnTimeH"/>
              </a:rPr>
              <a:t>2</a:t>
            </a:r>
          </a:p>
        </p:txBody>
      </p:sp>
      <p:sp>
        <p:nvSpPr>
          <p:cNvPr id="76828" name="Rectangle 28"/>
          <p:cNvSpPr>
            <a:spLocks noChangeArrowheads="1"/>
          </p:cNvSpPr>
          <p:nvPr/>
        </p:nvSpPr>
        <p:spPr bwMode="auto">
          <a:xfrm>
            <a:off x="152400" y="1752600"/>
            <a:ext cx="576263" cy="50323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.VnTimeH"/>
              </a:rPr>
              <a:t>3</a:t>
            </a:r>
          </a:p>
        </p:txBody>
      </p:sp>
      <p:sp>
        <p:nvSpPr>
          <p:cNvPr id="76829" name="Rectangle 29"/>
          <p:cNvSpPr>
            <a:spLocks noChangeArrowheads="1"/>
          </p:cNvSpPr>
          <p:nvPr/>
        </p:nvSpPr>
        <p:spPr bwMode="auto">
          <a:xfrm>
            <a:off x="152400" y="2286000"/>
            <a:ext cx="576263" cy="50323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.VnTimeH"/>
              </a:rPr>
              <a:t>4</a:t>
            </a:r>
          </a:p>
        </p:txBody>
      </p:sp>
      <p:sp>
        <p:nvSpPr>
          <p:cNvPr id="76830" name="Rectangle 30"/>
          <p:cNvSpPr>
            <a:spLocks noChangeArrowheads="1"/>
          </p:cNvSpPr>
          <p:nvPr/>
        </p:nvSpPr>
        <p:spPr bwMode="auto">
          <a:xfrm>
            <a:off x="152400" y="2819400"/>
            <a:ext cx="576263" cy="50323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.VnTimeH"/>
              </a:rPr>
              <a:t>5</a:t>
            </a:r>
          </a:p>
        </p:txBody>
      </p:sp>
      <p:sp>
        <p:nvSpPr>
          <p:cNvPr id="76831" name="Rectangle 31"/>
          <p:cNvSpPr>
            <a:spLocks noChangeArrowheads="1"/>
          </p:cNvSpPr>
          <p:nvPr/>
        </p:nvSpPr>
        <p:spPr bwMode="auto">
          <a:xfrm>
            <a:off x="152400" y="3352800"/>
            <a:ext cx="576263" cy="50323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.VnTimeH"/>
              </a:rPr>
              <a:t>6</a:t>
            </a:r>
          </a:p>
        </p:txBody>
      </p:sp>
      <p:sp>
        <p:nvSpPr>
          <p:cNvPr id="25630" name="WordArt 32"/>
          <p:cNvSpPr>
            <a:spLocks noChangeArrowheads="1" noChangeShapeType="1" noTextEdit="1"/>
          </p:cNvSpPr>
          <p:nvPr/>
        </p:nvSpPr>
        <p:spPr bwMode="auto">
          <a:xfrm>
            <a:off x="3048000" y="76200"/>
            <a:ext cx="30384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28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6833" name="AutoShape 33"/>
          <p:cNvSpPr>
            <a:spLocks noChangeArrowheads="1"/>
          </p:cNvSpPr>
          <p:nvPr/>
        </p:nvSpPr>
        <p:spPr bwMode="auto">
          <a:xfrm>
            <a:off x="3124200" y="5029200"/>
            <a:ext cx="2960688" cy="722313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00FF"/>
                </a:solidFill>
              </a:rPr>
              <a:t>CHÌA KHÓA</a:t>
            </a:r>
          </a:p>
        </p:txBody>
      </p:sp>
      <p:sp>
        <p:nvSpPr>
          <p:cNvPr id="76834" name="Text Box 34"/>
          <p:cNvSpPr txBox="1">
            <a:spLocks noChangeArrowheads="1"/>
          </p:cNvSpPr>
          <p:nvPr/>
        </p:nvSpPr>
        <p:spPr bwMode="auto">
          <a:xfrm>
            <a:off x="1066800" y="6009306"/>
            <a:ext cx="66970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.VnTimeH"/>
                <a:cs typeface="Arial" pitchFamily="34" charset="0"/>
              </a:rPr>
              <a:t> </a:t>
            </a:r>
            <a:r>
              <a:rPr lang="en-US" altLang="en-US" sz="2400" b="1" dirty="0" smtClean="0">
                <a:solidFill>
                  <a:srgbClr val="FF3300"/>
                </a:solidFill>
                <a:latin typeface=".VnTimeH"/>
                <a:cs typeface="Arial" pitchFamily="34" charset="0"/>
              </a:rPr>
              <a:t>T     Ự   D   O    C   Á   N   H   Â  N</a:t>
            </a:r>
            <a:r>
              <a:rPr lang="en-US" altLang="en-US" sz="2400" b="1" dirty="0" smtClean="0">
                <a:solidFill>
                  <a:srgbClr val="C00000"/>
                </a:solidFill>
                <a:cs typeface="Arial" pitchFamily="34" charset="0"/>
              </a:rPr>
              <a:t>                             </a:t>
            </a:r>
            <a:endParaRPr lang="en-US" altLang="en-US" sz="2400" b="1" dirty="0">
              <a:solidFill>
                <a:srgbClr val="C00000"/>
              </a:solidFill>
              <a:latin typeface=".VnTimeH"/>
              <a:cs typeface="Arial" pitchFamily="34" charset="0"/>
            </a:endParaRPr>
          </a:p>
        </p:txBody>
      </p:sp>
      <p:graphicFrame>
        <p:nvGraphicFramePr>
          <p:cNvPr id="76835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732914"/>
              </p:ext>
            </p:extLst>
          </p:nvPr>
        </p:nvGraphicFramePr>
        <p:xfrm>
          <a:off x="3419475" y="3357563"/>
          <a:ext cx="2944812" cy="457200"/>
        </p:xfrm>
        <a:graphic>
          <a:graphicData uri="http://schemas.openxmlformats.org/drawingml/2006/table">
            <a:tbl>
              <a:tblPr/>
              <a:tblGrid>
                <a:gridCol w="490802">
                  <a:extLst>
                    <a:ext uri="{9D8B030D-6E8A-4147-A177-3AD203B41FA5}"/>
                  </a:extLst>
                </a:gridCol>
                <a:gridCol w="490802">
                  <a:extLst>
                    <a:ext uri="{9D8B030D-6E8A-4147-A177-3AD203B41FA5}"/>
                  </a:extLst>
                </a:gridCol>
                <a:gridCol w="490802">
                  <a:extLst>
                    <a:ext uri="{9D8B030D-6E8A-4147-A177-3AD203B41FA5}"/>
                  </a:extLst>
                </a:gridCol>
                <a:gridCol w="490802">
                  <a:extLst>
                    <a:ext uri="{9D8B030D-6E8A-4147-A177-3AD203B41FA5}"/>
                  </a:extLst>
                </a:gridCol>
                <a:gridCol w="490802"/>
                <a:gridCol w="490802">
                  <a:extLst>
                    <a:ext uri="{9D8B030D-6E8A-4147-A177-3AD203B41FA5}"/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76855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20215"/>
              </p:ext>
            </p:extLst>
          </p:nvPr>
        </p:nvGraphicFramePr>
        <p:xfrm>
          <a:off x="1066800" y="2312987"/>
          <a:ext cx="6857999" cy="506413"/>
        </p:xfrm>
        <a:graphic>
          <a:graphicData uri="http://schemas.openxmlformats.org/drawingml/2006/table">
            <a:tbl>
              <a:tblPr/>
              <a:tblGrid>
                <a:gridCol w="397161">
                  <a:extLst>
                    <a:ext uri="{9D8B030D-6E8A-4147-A177-3AD203B41FA5}"/>
                  </a:extLst>
                </a:gridCol>
                <a:gridCol w="397161"/>
                <a:gridCol w="397161"/>
                <a:gridCol w="397161">
                  <a:extLst>
                    <a:ext uri="{9D8B030D-6E8A-4147-A177-3AD203B41FA5}"/>
                  </a:extLst>
                </a:gridCol>
                <a:gridCol w="454332">
                  <a:extLst>
                    <a:ext uri="{9D8B030D-6E8A-4147-A177-3AD203B41FA5}"/>
                  </a:extLst>
                </a:gridCol>
                <a:gridCol w="437779">
                  <a:extLst>
                    <a:ext uri="{9D8B030D-6E8A-4147-A177-3AD203B41FA5}"/>
                  </a:extLst>
                </a:gridCol>
                <a:gridCol w="437779">
                  <a:extLst>
                    <a:ext uri="{9D8B030D-6E8A-4147-A177-3AD203B41FA5}"/>
                  </a:extLst>
                </a:gridCol>
                <a:gridCol w="437779"/>
                <a:gridCol w="440522"/>
                <a:gridCol w="510194"/>
                <a:gridCol w="510194"/>
                <a:gridCol w="510194"/>
                <a:gridCol w="510194"/>
                <a:gridCol w="510194"/>
                <a:gridCol w="510194">
                  <a:extLst>
                    <a:ext uri="{9D8B030D-6E8A-4147-A177-3AD203B41FA5}"/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864" marB="45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864" marB="45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864" marB="45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864" marB="45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864" marB="45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864" marB="45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864" marB="45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864" marB="45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864" marB="45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864" marB="45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864" marB="45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864" marB="45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864" marB="45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864" marB="45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864" marB="45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76871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696649"/>
              </p:ext>
            </p:extLst>
          </p:nvPr>
        </p:nvGraphicFramePr>
        <p:xfrm>
          <a:off x="3213381" y="2886540"/>
          <a:ext cx="3197929" cy="457200"/>
        </p:xfrm>
        <a:graphic>
          <a:graphicData uri="http://schemas.openxmlformats.org/drawingml/2006/table">
            <a:tbl>
              <a:tblPr/>
              <a:tblGrid>
                <a:gridCol w="456847">
                  <a:extLst>
                    <a:ext uri="{9D8B030D-6E8A-4147-A177-3AD203B41FA5}"/>
                  </a:extLst>
                </a:gridCol>
                <a:gridCol w="456847">
                  <a:extLst>
                    <a:ext uri="{9D8B030D-6E8A-4147-A177-3AD203B41FA5}"/>
                  </a:extLst>
                </a:gridCol>
                <a:gridCol w="456847">
                  <a:extLst>
                    <a:ext uri="{9D8B030D-6E8A-4147-A177-3AD203B41FA5}"/>
                  </a:extLst>
                </a:gridCol>
                <a:gridCol w="456847">
                  <a:extLst>
                    <a:ext uri="{9D8B030D-6E8A-4147-A177-3AD203B41FA5}"/>
                  </a:extLst>
                </a:gridCol>
                <a:gridCol w="456847">
                  <a:extLst>
                    <a:ext uri="{9D8B030D-6E8A-4147-A177-3AD203B41FA5}"/>
                  </a:extLst>
                </a:gridCol>
                <a:gridCol w="456847">
                  <a:extLst>
                    <a:ext uri="{9D8B030D-6E8A-4147-A177-3AD203B41FA5}"/>
                  </a:extLst>
                </a:gridCol>
                <a:gridCol w="45684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76895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951691"/>
              </p:ext>
            </p:extLst>
          </p:nvPr>
        </p:nvGraphicFramePr>
        <p:xfrm>
          <a:off x="2617375" y="924269"/>
          <a:ext cx="3047998" cy="457200"/>
        </p:xfrm>
        <a:graphic>
          <a:graphicData uri="http://schemas.openxmlformats.org/drawingml/2006/table">
            <a:tbl>
              <a:tblPr/>
              <a:tblGrid>
                <a:gridCol w="426803"/>
                <a:gridCol w="426803"/>
                <a:gridCol w="426803">
                  <a:extLst>
                    <a:ext uri="{9D8B030D-6E8A-4147-A177-3AD203B41FA5}"/>
                  </a:extLst>
                </a:gridCol>
                <a:gridCol w="427958">
                  <a:extLst>
                    <a:ext uri="{9D8B030D-6E8A-4147-A177-3AD203B41FA5}"/>
                  </a:extLst>
                </a:gridCol>
                <a:gridCol w="425646">
                  <a:extLst>
                    <a:ext uri="{9D8B030D-6E8A-4147-A177-3AD203B41FA5}"/>
                  </a:extLst>
                </a:gridCol>
                <a:gridCol w="456785">
                  <a:extLst>
                    <a:ext uri="{9D8B030D-6E8A-4147-A177-3AD203B41FA5}"/>
                  </a:extLst>
                </a:gridCol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76915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369553"/>
              </p:ext>
            </p:extLst>
          </p:nvPr>
        </p:nvGraphicFramePr>
        <p:xfrm>
          <a:off x="1524000" y="1380124"/>
          <a:ext cx="5429474" cy="457200"/>
        </p:xfrm>
        <a:graphic>
          <a:graphicData uri="http://schemas.openxmlformats.org/drawingml/2006/table">
            <a:tbl>
              <a:tblPr/>
              <a:tblGrid>
                <a:gridCol w="502296"/>
                <a:gridCol w="502296"/>
                <a:gridCol w="502296">
                  <a:extLst>
                    <a:ext uri="{9D8B030D-6E8A-4147-A177-3AD203B41FA5}"/>
                  </a:extLst>
                </a:gridCol>
                <a:gridCol w="496097">
                  <a:extLst>
                    <a:ext uri="{9D8B030D-6E8A-4147-A177-3AD203B41FA5}"/>
                  </a:extLst>
                </a:gridCol>
                <a:gridCol w="427440"/>
                <a:gridCol w="427440">
                  <a:extLst>
                    <a:ext uri="{9D8B030D-6E8A-4147-A177-3AD203B41FA5}"/>
                  </a:extLst>
                </a:gridCol>
                <a:gridCol w="427440">
                  <a:extLst>
                    <a:ext uri="{9D8B030D-6E8A-4147-A177-3AD203B41FA5}"/>
                  </a:extLst>
                </a:gridCol>
                <a:gridCol w="427440">
                  <a:extLst>
                    <a:ext uri="{9D8B030D-6E8A-4147-A177-3AD203B41FA5}"/>
                  </a:extLst>
                </a:gridCol>
                <a:gridCol w="427440">
                  <a:extLst>
                    <a:ext uri="{9D8B030D-6E8A-4147-A177-3AD203B41FA5}"/>
                  </a:extLst>
                </a:gridCol>
                <a:gridCol w="429763"/>
                <a:gridCol w="429763"/>
                <a:gridCol w="429763">
                  <a:extLst>
                    <a:ext uri="{9D8B030D-6E8A-4147-A177-3AD203B41FA5}"/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76937" name="Group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448203"/>
              </p:ext>
            </p:extLst>
          </p:nvPr>
        </p:nvGraphicFramePr>
        <p:xfrm>
          <a:off x="2838450" y="1828800"/>
          <a:ext cx="3007957" cy="457200"/>
        </p:xfrm>
        <a:graphic>
          <a:graphicData uri="http://schemas.openxmlformats.org/drawingml/2006/table">
            <a:tbl>
              <a:tblPr/>
              <a:tblGrid>
                <a:gridCol w="500646">
                  <a:extLst>
                    <a:ext uri="{9D8B030D-6E8A-4147-A177-3AD203B41FA5}"/>
                  </a:extLst>
                </a:gridCol>
                <a:gridCol w="502006">
                  <a:extLst>
                    <a:ext uri="{9D8B030D-6E8A-4147-A177-3AD203B41FA5}"/>
                  </a:extLst>
                </a:gridCol>
                <a:gridCol w="500646">
                  <a:extLst>
                    <a:ext uri="{9D8B030D-6E8A-4147-A177-3AD203B41FA5}"/>
                  </a:extLst>
                </a:gridCol>
                <a:gridCol w="502007">
                  <a:extLst>
                    <a:ext uri="{9D8B030D-6E8A-4147-A177-3AD203B41FA5}"/>
                  </a:extLst>
                </a:gridCol>
                <a:gridCol w="500646">
                  <a:extLst>
                    <a:ext uri="{9D8B030D-6E8A-4147-A177-3AD203B41FA5}"/>
                  </a:extLst>
                </a:gridCol>
                <a:gridCol w="502006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6956" name="Text Box 156"/>
          <p:cNvSpPr txBox="1">
            <a:spLocks noChangeArrowheads="1"/>
          </p:cNvSpPr>
          <p:nvPr/>
        </p:nvSpPr>
        <p:spPr bwMode="auto">
          <a:xfrm>
            <a:off x="2527822" y="937419"/>
            <a:ext cx="37750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K  H   Ẩ   N   C   Ấ   P 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957" name="Text Box 157"/>
          <p:cNvSpPr txBox="1">
            <a:spLocks noChangeArrowheads="1"/>
          </p:cNvSpPr>
          <p:nvPr/>
        </p:nvSpPr>
        <p:spPr bwMode="auto">
          <a:xfrm>
            <a:off x="1589483" y="1381469"/>
            <a:ext cx="5468144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.VnTimeH"/>
                <a:cs typeface="Arial" pitchFamily="34" charset="0"/>
              </a:rPr>
              <a:t> </a:t>
            </a:r>
            <a:r>
              <a:rPr lang="en-US" altLang="en-US" sz="2400" b="1" dirty="0" smtClean="0">
                <a:cs typeface="Arial" pitchFamily="34" charset="0"/>
              </a:rPr>
              <a:t>T  O   À    Á   N  </a:t>
            </a:r>
            <a:r>
              <a:rPr lang="en-US" altLang="en-US" sz="2400" b="1" dirty="0" err="1" smtClean="0">
                <a:cs typeface="Arial" pitchFamily="34" charset="0"/>
              </a:rPr>
              <a:t>N</a:t>
            </a:r>
            <a:r>
              <a:rPr lang="en-US" altLang="en-US" sz="2400" b="1" dirty="0" smtClean="0">
                <a:cs typeface="Arial" pitchFamily="34" charset="0"/>
              </a:rPr>
              <a:t>   H  Â   N  D   Â  N</a:t>
            </a:r>
            <a:endParaRPr lang="en-US" altLang="en-US" sz="2400" b="1" dirty="0">
              <a:cs typeface="Arial" pitchFamily="34" charset="0"/>
            </a:endParaRPr>
          </a:p>
        </p:txBody>
      </p:sp>
      <p:sp>
        <p:nvSpPr>
          <p:cNvPr id="76958" name="Text Box 158"/>
          <p:cNvSpPr txBox="1">
            <a:spLocks noChangeArrowheads="1"/>
          </p:cNvSpPr>
          <p:nvPr/>
        </p:nvSpPr>
        <p:spPr bwMode="auto">
          <a:xfrm>
            <a:off x="2793205" y="1843431"/>
            <a:ext cx="30607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cs typeface="Arial" pitchFamily="34" charset="0"/>
              </a:rPr>
              <a:t>  </a:t>
            </a:r>
            <a:r>
              <a:rPr lang="en-US" altLang="en-US" sz="2400" b="1" dirty="0" smtClean="0">
                <a:cs typeface="Arial" pitchFamily="34" charset="0"/>
              </a:rPr>
              <a:t>D  Â   N    C   H    Ủ                      </a:t>
            </a:r>
            <a:endParaRPr lang="en-US" altLang="en-US" sz="2400" b="1" dirty="0">
              <a:cs typeface="Arial" pitchFamily="34" charset="0"/>
            </a:endParaRPr>
          </a:p>
        </p:txBody>
      </p:sp>
      <p:sp>
        <p:nvSpPr>
          <p:cNvPr id="76959" name="Text Box 159"/>
          <p:cNvSpPr txBox="1">
            <a:spLocks noChangeArrowheads="1"/>
          </p:cNvSpPr>
          <p:nvPr/>
        </p:nvSpPr>
        <p:spPr bwMode="auto">
          <a:xfrm>
            <a:off x="1066798" y="2308816"/>
            <a:ext cx="77390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cs typeface="Arial" pitchFamily="34" charset="0"/>
              </a:rPr>
              <a:t>N  G  Ă   N  C   H   Ặ  N   T    Ộ   I     P   H   Ạ  M                       </a:t>
            </a:r>
            <a:endParaRPr lang="en-US" altLang="en-US" sz="2400" b="1" dirty="0">
              <a:cs typeface="Arial" pitchFamily="34" charset="0"/>
            </a:endParaRPr>
          </a:p>
        </p:txBody>
      </p:sp>
      <p:sp>
        <p:nvSpPr>
          <p:cNvPr id="76960" name="Text Box 160"/>
          <p:cNvSpPr txBox="1">
            <a:spLocks noChangeArrowheads="1"/>
          </p:cNvSpPr>
          <p:nvPr/>
        </p:nvSpPr>
        <p:spPr bwMode="auto">
          <a:xfrm>
            <a:off x="3213381" y="2855913"/>
            <a:ext cx="48656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cs typeface="Arial" pitchFamily="34" charset="0"/>
              </a:rPr>
              <a:t>T   R   Ả  T   Ự   D   O</a:t>
            </a:r>
            <a:endParaRPr lang="en-US" altLang="en-US" sz="2400" b="1" dirty="0">
              <a:cs typeface="Arial" pitchFamily="34" charset="0"/>
            </a:endParaRPr>
          </a:p>
        </p:txBody>
      </p:sp>
      <p:sp>
        <p:nvSpPr>
          <p:cNvPr id="76961" name="Text Box 161"/>
          <p:cNvSpPr txBox="1">
            <a:spLocks noChangeArrowheads="1"/>
          </p:cNvSpPr>
          <p:nvPr/>
        </p:nvSpPr>
        <p:spPr bwMode="auto">
          <a:xfrm>
            <a:off x="3505200" y="3317876"/>
            <a:ext cx="297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cs typeface="Arial" pitchFamily="34" charset="0"/>
              </a:rPr>
              <a:t>T   R    U   Y    N  Ã                            </a:t>
            </a:r>
            <a:endParaRPr lang="en-US" altLang="en-US" sz="2400" b="1" dirty="0">
              <a:cs typeface="Arial" pitchFamily="34" charset="0"/>
            </a:endParaRPr>
          </a:p>
        </p:txBody>
      </p:sp>
      <p:sp>
        <p:nvSpPr>
          <p:cNvPr id="76962" name="Rectangle 162"/>
          <p:cNvSpPr>
            <a:spLocks noChangeArrowheads="1"/>
          </p:cNvSpPr>
          <p:nvPr/>
        </p:nvSpPr>
        <p:spPr bwMode="auto">
          <a:xfrm>
            <a:off x="409879" y="5719997"/>
            <a:ext cx="8468633" cy="88106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 err="1" smtClean="0"/>
              <a:t>Khi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có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người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chính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mắt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trông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thấy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tội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phạm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mà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xét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thấy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cần</a:t>
            </a:r>
            <a:endParaRPr lang="en-US" altLang="en-US" sz="2400" b="1" dirty="0" smtClean="0"/>
          </a:p>
          <a:p>
            <a:pPr algn="ctr"/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bắt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ngay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được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gọi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là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trường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hợp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bắt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người</a:t>
            </a:r>
            <a:endParaRPr lang="en-US" altLang="en-US" sz="2400" b="1" dirty="0"/>
          </a:p>
        </p:txBody>
      </p:sp>
      <p:sp>
        <p:nvSpPr>
          <p:cNvPr id="76963" name="Rectangle 163"/>
          <p:cNvSpPr>
            <a:spLocks noChangeArrowheads="1"/>
          </p:cNvSpPr>
          <p:nvPr/>
        </p:nvSpPr>
        <p:spPr bwMode="auto">
          <a:xfrm>
            <a:off x="285523" y="5785314"/>
            <a:ext cx="8858477" cy="878076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PL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964" name="Rectangle 164"/>
          <p:cNvSpPr>
            <a:spLocks noChangeArrowheads="1"/>
          </p:cNvSpPr>
          <p:nvPr/>
        </p:nvSpPr>
        <p:spPr bwMode="auto">
          <a:xfrm>
            <a:off x="341794" y="5691421"/>
            <a:ext cx="8758352" cy="93821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 err="1" smtClean="0"/>
              <a:t>Người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dân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đóng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góp</a:t>
            </a:r>
            <a:r>
              <a:rPr lang="en-US" altLang="en-US" sz="2400" b="1" dirty="0" smtClean="0"/>
              <a:t> ý </a:t>
            </a:r>
            <a:r>
              <a:rPr lang="en-US" altLang="en-US" sz="2400" b="1" dirty="0" err="1" smtClean="0"/>
              <a:t>kiến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xây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dựng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Hiến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Pháp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là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thể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hiện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quyền</a:t>
            </a:r>
            <a:endParaRPr lang="en-US" altLang="en-US" sz="2400" b="1" dirty="0"/>
          </a:p>
        </p:txBody>
      </p:sp>
      <p:sp>
        <p:nvSpPr>
          <p:cNvPr id="76965" name="Rectangle 165"/>
          <p:cNvSpPr>
            <a:spLocks noChangeArrowheads="1"/>
          </p:cNvSpPr>
          <p:nvPr/>
        </p:nvSpPr>
        <p:spPr bwMode="auto">
          <a:xfrm>
            <a:off x="285523" y="5785314"/>
            <a:ext cx="8918008" cy="878076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 err="1" smtClean="0"/>
              <a:t>Mục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đích</a:t>
            </a:r>
            <a:r>
              <a:rPr lang="en-US" altLang="en-US" sz="2400" b="1" dirty="0" smtClean="0"/>
              <a:t> PL </a:t>
            </a:r>
            <a:r>
              <a:rPr lang="en-US" altLang="en-US" sz="2400" b="1" dirty="0" err="1" smtClean="0"/>
              <a:t>cho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phép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bắt</a:t>
            </a:r>
            <a:r>
              <a:rPr lang="en-US" altLang="en-US" sz="2400" b="1" dirty="0" smtClean="0"/>
              <a:t> , </a:t>
            </a:r>
            <a:r>
              <a:rPr lang="en-US" altLang="en-US" sz="2400" b="1" dirty="0" err="1" smtClean="0"/>
              <a:t>giam</a:t>
            </a:r>
            <a:r>
              <a:rPr lang="en-US" altLang="en-US" sz="2400" b="1" dirty="0" smtClean="0"/>
              <a:t>, </a:t>
            </a:r>
            <a:r>
              <a:rPr lang="en-US" altLang="en-US" sz="2400" b="1" dirty="0" err="1" smtClean="0"/>
              <a:t>giữ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người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là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nhằm</a:t>
            </a:r>
            <a:endParaRPr lang="en-US" altLang="en-US" sz="2400" b="1" dirty="0"/>
          </a:p>
        </p:txBody>
      </p:sp>
      <p:sp>
        <p:nvSpPr>
          <p:cNvPr id="76966" name="Rectangle 166"/>
          <p:cNvSpPr>
            <a:spLocks noChangeArrowheads="1"/>
          </p:cNvSpPr>
          <p:nvPr/>
        </p:nvSpPr>
        <p:spPr bwMode="auto">
          <a:xfrm>
            <a:off x="44891" y="5719998"/>
            <a:ext cx="9238849" cy="927026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300" b="1" dirty="0" err="1" smtClean="0"/>
              <a:t>Sau</a:t>
            </a:r>
            <a:r>
              <a:rPr lang="en-US" altLang="en-US" sz="2300" b="1" dirty="0" smtClean="0"/>
              <a:t> 12h </a:t>
            </a:r>
            <a:r>
              <a:rPr lang="en-US" altLang="en-US" sz="2300" b="1" dirty="0" err="1" smtClean="0"/>
              <a:t>không</a:t>
            </a:r>
            <a:r>
              <a:rPr lang="en-US" altLang="en-US" sz="2300" b="1" dirty="0" smtClean="0"/>
              <a:t> </a:t>
            </a:r>
            <a:r>
              <a:rPr lang="en-US" altLang="en-US" sz="2300" b="1" dirty="0" err="1" smtClean="0"/>
              <a:t>có</a:t>
            </a:r>
            <a:r>
              <a:rPr lang="en-US" altLang="en-US" sz="2300" b="1" dirty="0" smtClean="0"/>
              <a:t> </a:t>
            </a:r>
            <a:r>
              <a:rPr lang="en-US" altLang="en-US" sz="2300" b="1" dirty="0" err="1" smtClean="0"/>
              <a:t>chứng</a:t>
            </a:r>
            <a:r>
              <a:rPr lang="en-US" altLang="en-US" sz="2300" b="1" dirty="0" smtClean="0"/>
              <a:t> </a:t>
            </a:r>
            <a:r>
              <a:rPr lang="en-US" altLang="en-US" sz="2300" b="1" dirty="0" err="1" smtClean="0"/>
              <a:t>cứ</a:t>
            </a:r>
            <a:r>
              <a:rPr lang="en-US" altLang="en-US" sz="2300" b="1" dirty="0" smtClean="0"/>
              <a:t> </a:t>
            </a:r>
            <a:r>
              <a:rPr lang="en-US" altLang="en-US" sz="2300" b="1" dirty="0" err="1" smtClean="0"/>
              <a:t>chứng</a:t>
            </a:r>
            <a:r>
              <a:rPr lang="en-US" altLang="en-US" sz="2300" b="1" dirty="0" smtClean="0"/>
              <a:t> </a:t>
            </a:r>
            <a:r>
              <a:rPr lang="en-US" altLang="en-US" sz="2300" b="1" dirty="0" err="1" smtClean="0"/>
              <a:t>tỏ</a:t>
            </a:r>
            <a:r>
              <a:rPr lang="en-US" altLang="en-US" sz="2300" b="1" dirty="0" smtClean="0"/>
              <a:t> </a:t>
            </a:r>
            <a:r>
              <a:rPr lang="en-US" altLang="en-US" sz="2300" b="1" dirty="0" err="1" smtClean="0"/>
              <a:t>người</a:t>
            </a:r>
            <a:r>
              <a:rPr lang="en-US" altLang="en-US" sz="2300" b="1" dirty="0" smtClean="0"/>
              <a:t> </a:t>
            </a:r>
            <a:r>
              <a:rPr lang="en-US" altLang="en-US" sz="2300" b="1" dirty="0" err="1" smtClean="0"/>
              <a:t>đó</a:t>
            </a:r>
            <a:r>
              <a:rPr lang="en-US" altLang="en-US" sz="2300" b="1" dirty="0" smtClean="0"/>
              <a:t> </a:t>
            </a:r>
            <a:r>
              <a:rPr lang="en-US" altLang="en-US" sz="2300" b="1" dirty="0" err="1" smtClean="0"/>
              <a:t>phạm</a:t>
            </a:r>
            <a:r>
              <a:rPr lang="en-US" altLang="en-US" sz="2300" b="1" dirty="0" smtClean="0"/>
              <a:t> </a:t>
            </a:r>
            <a:r>
              <a:rPr lang="en-US" altLang="en-US" sz="2300" b="1" dirty="0" err="1" smtClean="0"/>
              <a:t>tội</a:t>
            </a:r>
            <a:r>
              <a:rPr lang="en-US" altLang="en-US" sz="2300" b="1" dirty="0" smtClean="0"/>
              <a:t>, </a:t>
            </a:r>
            <a:r>
              <a:rPr lang="en-US" altLang="en-US" sz="2300" b="1" dirty="0" err="1" smtClean="0"/>
              <a:t>cơ</a:t>
            </a:r>
            <a:r>
              <a:rPr lang="en-US" altLang="en-US" sz="2300" b="1" dirty="0" smtClean="0"/>
              <a:t> </a:t>
            </a:r>
            <a:r>
              <a:rPr lang="en-US" altLang="en-US" sz="2300" b="1" dirty="0" err="1" smtClean="0"/>
              <a:t>quan</a:t>
            </a:r>
            <a:r>
              <a:rPr lang="en-US" altLang="en-US" sz="2300" b="1" dirty="0" smtClean="0"/>
              <a:t> PL </a:t>
            </a:r>
            <a:r>
              <a:rPr lang="en-US" altLang="en-US" sz="2300" b="1" dirty="0" err="1" smtClean="0"/>
              <a:t>phải</a:t>
            </a:r>
            <a:endParaRPr lang="en-US" altLang="en-US" sz="2300" b="1" dirty="0"/>
          </a:p>
        </p:txBody>
      </p:sp>
      <p:sp>
        <p:nvSpPr>
          <p:cNvPr id="76967" name="Rectangle 167"/>
          <p:cNvSpPr>
            <a:spLocks noChangeArrowheads="1"/>
          </p:cNvSpPr>
          <p:nvPr/>
        </p:nvSpPr>
        <p:spPr bwMode="auto">
          <a:xfrm>
            <a:off x="440531" y="3779541"/>
            <a:ext cx="9078429" cy="935366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 err="1" smtClean="0"/>
              <a:t>Mọi</a:t>
            </a:r>
            <a:r>
              <a:rPr lang="en-US" altLang="en-US" sz="2400" b="1" dirty="0" smtClean="0"/>
              <a:t> CD </a:t>
            </a:r>
            <a:r>
              <a:rPr lang="en-US" altLang="en-US" sz="2400" b="1" dirty="0" err="1" smtClean="0"/>
              <a:t>đều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có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quyền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bắt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tội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phạm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này</a:t>
            </a:r>
            <a:endParaRPr lang="en-US" altLang="en-US" sz="2400" b="1" dirty="0"/>
          </a:p>
        </p:txBody>
      </p:sp>
      <p:sp>
        <p:nvSpPr>
          <p:cNvPr id="31" name="Rectangle 30"/>
          <p:cNvSpPr/>
          <p:nvPr/>
        </p:nvSpPr>
        <p:spPr>
          <a:xfrm>
            <a:off x="709906" y="3856038"/>
            <a:ext cx="8542338" cy="838200"/>
          </a:xfrm>
          <a:prstGeom prst="rect">
            <a:avLst/>
          </a:prstGeom>
          <a:solidFill>
            <a:srgbClr val="FE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62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6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7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76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7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6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76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76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76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6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2" dur="500"/>
                                        <p:tgtEl>
                                          <p:spTgt spid="7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76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76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2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6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7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76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4" dur="500"/>
                                        <p:tgtEl>
                                          <p:spTgt spid="76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2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6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7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76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8" dur="500"/>
                                        <p:tgtEl>
                                          <p:spTgt spid="76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3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68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500"/>
                                        <p:tgtEl>
                                          <p:spTgt spid="7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76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2" dur="500"/>
                                        <p:tgtEl>
                                          <p:spTgt spid="76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31"/>
                  </p:tgtEl>
                </p:cond>
              </p:nextCondLst>
            </p:seq>
          </p:childTnLst>
        </p:cTn>
      </p:par>
    </p:tnLst>
    <p:bldLst>
      <p:bldP spid="76826" grpId="0" animBg="1"/>
      <p:bldP spid="76827" grpId="0" animBg="1"/>
      <p:bldP spid="76828" grpId="0" animBg="1"/>
      <p:bldP spid="76829" grpId="0" animBg="1"/>
      <p:bldP spid="76956" grpId="0"/>
      <p:bldP spid="76957" grpId="0"/>
      <p:bldP spid="76958" grpId="0"/>
      <p:bldP spid="76959" grpId="0"/>
      <p:bldP spid="76960" grpId="0"/>
      <p:bldP spid="76961" grpId="0"/>
      <p:bldP spid="76962" grpId="0" animBg="1"/>
      <p:bldP spid="76962" grpId="1" animBg="1"/>
      <p:bldP spid="76963" grpId="0" animBg="1"/>
      <p:bldP spid="76963" grpId="1" animBg="1"/>
      <p:bldP spid="76964" grpId="0" animBg="1"/>
      <p:bldP spid="76964" grpId="1" animBg="1"/>
      <p:bldP spid="76965" grpId="0" animBg="1"/>
      <p:bldP spid="76965" grpId="1" animBg="1"/>
      <p:bldP spid="76966" grpId="0" animBg="1"/>
      <p:bldP spid="76966" grpId="1" animBg="1"/>
      <p:bldP spid="76967" grpId="0" animBg="1"/>
      <p:bldP spid="76967" grpId="1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334323"/>
            <a:ext cx="8686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dọa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D.Làm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522" y="2514600"/>
            <a:ext cx="472985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862" y="4627532"/>
            <a:ext cx="89400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2:Trường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A.Bị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can,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B.Nghi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D.Phạm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tang</a:t>
            </a:r>
            <a:endParaRPr lang="en-US" sz="2800" dirty="0"/>
          </a:p>
        </p:txBody>
      </p:sp>
      <p:sp>
        <p:nvSpPr>
          <p:cNvPr id="9" name="Up Ribbon 8"/>
          <p:cNvSpPr/>
          <p:nvPr/>
        </p:nvSpPr>
        <p:spPr>
          <a:xfrm>
            <a:off x="-30644" y="16412"/>
            <a:ext cx="8991600" cy="1363549"/>
          </a:xfrm>
          <a:prstGeom prst="ribbon2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/>
                </a:solidFill>
                <a:latin typeface="Algerian" panose="04020705040A02060702" pitchFamily="82" charset="0"/>
              </a:rPr>
              <a:t>BÀI TẬP CỦNG CỐ</a:t>
            </a:r>
            <a:endParaRPr lang="en-US" sz="3200" b="1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202085" y="5835401"/>
            <a:ext cx="605166" cy="60801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1639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2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/>
              <a:t>Bài</a:t>
            </a:r>
            <a:r>
              <a:rPr lang="en-US" b="1" dirty="0" smtClean="0"/>
              <a:t> 6:CÔNG DÂN VỚI CÁC QUYỀN TỰ DO CƠ BẢN </a:t>
            </a:r>
            <a:endParaRPr lang="en-US" b="1" dirty="0"/>
          </a:p>
        </p:txBody>
      </p:sp>
      <p:sp>
        <p:nvSpPr>
          <p:cNvPr id="4" name="Cloud Callout 3"/>
          <p:cNvSpPr/>
          <p:nvPr/>
        </p:nvSpPr>
        <p:spPr>
          <a:xfrm>
            <a:off x="128954" y="1828800"/>
            <a:ext cx="8481646" cy="1325562"/>
          </a:xfrm>
          <a:prstGeom prst="cloudCallout">
            <a:avLst>
              <a:gd name="adj1" fmla="val -31017"/>
              <a:gd name="adj2" fmla="val 4868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hiểu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quyền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</a:rPr>
              <a:t> do </a:t>
            </a:r>
            <a:r>
              <a:rPr lang="en-US" sz="2800" b="1" dirty="0" err="1" smtClean="0">
                <a:latin typeface="Times New Roman" pitchFamily="18" charset="0"/>
              </a:rPr>
              <a:t>cơ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bản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3581400"/>
            <a:ext cx="807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</a:rPr>
              <a:t>Q</a:t>
            </a:r>
            <a:r>
              <a:rPr lang="en-US" sz="2800" b="1" dirty="0" err="1" smtClean="0">
                <a:latin typeface="Times New Roman" pitchFamily="18" charset="0"/>
              </a:rPr>
              <a:t>uyền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</a:rPr>
              <a:t> do </a:t>
            </a:r>
            <a:r>
              <a:rPr lang="en-US" sz="2800" b="1" dirty="0" err="1" smtClean="0">
                <a:latin typeface="Times New Roman" pitchFamily="18" charset="0"/>
              </a:rPr>
              <a:t>cơ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bản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công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dân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chế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định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pháp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lí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cơ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bản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Luật</a:t>
            </a:r>
            <a:r>
              <a:rPr lang="en-US" sz="2800" b="1" dirty="0" smtClean="0">
                <a:latin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</a:rPr>
              <a:t>Hiến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Pháp</a:t>
            </a:r>
            <a:r>
              <a:rPr lang="en-US" sz="2800" b="1" dirty="0" smtClean="0">
                <a:latin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</a:rPr>
              <a:t>nhằm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xác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định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địa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pháp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lí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</a:rPr>
              <a:t> CD </a:t>
            </a:r>
            <a:r>
              <a:rPr lang="en-US" sz="2800" b="1" dirty="0" err="1" smtClean="0">
                <a:latin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mối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hệ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giữa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nhà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</a:rPr>
              <a:t> XH, </a:t>
            </a:r>
            <a:r>
              <a:rPr lang="en-US" sz="2800" b="1" dirty="0" err="1" smtClean="0">
                <a:latin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cơ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sở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định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quyền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nghĩa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vụ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cơ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bản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</a:rPr>
              <a:t> CD ở </a:t>
            </a:r>
            <a:r>
              <a:rPr lang="en-US" sz="2800" b="1" dirty="0" err="1" smtClean="0">
                <a:latin typeface="Times New Roman" pitchFamily="18" charset="0"/>
              </a:rPr>
              <a:t>mọi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cấp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mọi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lĩnh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vực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đời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sống</a:t>
            </a:r>
            <a:r>
              <a:rPr lang="en-US" sz="2800" b="1" dirty="0" smtClean="0">
                <a:latin typeface="Times New Roman" pitchFamily="18" charset="0"/>
              </a:rPr>
              <a:t> XH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3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3:Ông D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động.Sau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đoạt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H,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thuê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giam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CD ?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A.Ông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          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B.Ông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H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C.Bà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H,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Y,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D.Anh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4504668" y="4953000"/>
            <a:ext cx="634370" cy="60801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1616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7150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T,C,K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ở 1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hiếp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giam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ở 1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.Do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túy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D.Trong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CD? 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A.Bà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H,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K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B.Anh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T,anh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C,anh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K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C.Em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H           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D.Anh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K,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28600" y="4648200"/>
            <a:ext cx="634370" cy="60801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7939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5:Nhận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A.Không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B.Không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C.Không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tòa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D.Không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81000" y="3200400"/>
            <a:ext cx="634370" cy="60801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903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2133600"/>
            <a:ext cx="8839200" cy="2823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CHÂN THÀNH CẢM ƠN QUÝ THẦY CÔ</a:t>
            </a:r>
          </a:p>
          <a:p>
            <a:pPr algn="ctr"/>
            <a:r>
              <a:rPr lang="en-US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VÀ CÁC EM</a:t>
            </a:r>
            <a:endParaRPr lang="en-US" sz="5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9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115" y="3962400"/>
            <a:ext cx="4633688" cy="291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83529"/>
            <a:ext cx="844368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1.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xét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ảnh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102" y="20165"/>
            <a:ext cx="8443685" cy="954107"/>
          </a:xfrm>
          <a:prstGeom prst="rect">
            <a:avLst/>
          </a:prstGeom>
          <a:solidFill>
            <a:srgbClr val="FFFF99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</a:rPr>
              <a:t>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</a:rPr>
              <a:t> vi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</a:rPr>
              <a:t> vi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</a:rPr>
              <a:t>phạm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</a:rPr>
              <a:t>pháp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</a:rPr>
              <a:t>luật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?</a:t>
            </a:r>
          </a:p>
          <a:p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</a:rPr>
              <a:t>Hành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 vi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</a:rPr>
              <a:t>đó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 vi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</a:rPr>
              <a:t>phạm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</a:rPr>
              <a:t>quyền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</a:rPr>
              <a:t>công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</a:rPr>
              <a:t>dân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C:\nen\băt ngu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97" y="974272"/>
            <a:ext cx="4667250" cy="306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hình ảnh bài 6 tiết 2\3-cb9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2" y="974272"/>
            <a:ext cx="4521869" cy="298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38822" y="1053905"/>
            <a:ext cx="3810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26075" y="4115387"/>
            <a:ext cx="408547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02" y="990685"/>
            <a:ext cx="533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F:\ảnh powerpoit\nghe lén Đ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8" y="3923827"/>
            <a:ext cx="4521869" cy="29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95400" y="6324600"/>
            <a:ext cx="3247571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3.Nghe </a:t>
            </a:r>
            <a:r>
              <a:rPr lang="en-US" b="1" dirty="0" err="1" smtClean="0">
                <a:solidFill>
                  <a:schemeClr val="tx1"/>
                </a:solidFill>
              </a:rPr>
              <a:t>trộm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điện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thoại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8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/>
              <a:t>Bài</a:t>
            </a:r>
            <a:r>
              <a:rPr lang="en-US" b="1" dirty="0" smtClean="0"/>
              <a:t> 6:CÔNG DÂN VỚI CÁC QUYỀN TỰ DO CƠ BẢN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20301" y="1676400"/>
            <a:ext cx="90237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889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76800" y="547339"/>
            <a:ext cx="42672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trộm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xe.Dựa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giam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X.</a:t>
            </a:r>
          </a:p>
          <a:p>
            <a:endParaRPr lang="en-US" sz="2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600" b="1" dirty="0" err="1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00" b="1" dirty="0" err="1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dirty="0"/>
          </a:p>
        </p:txBody>
      </p:sp>
      <p:pic>
        <p:nvPicPr>
          <p:cNvPr id="3075" name="Picture 3" descr="C:\nen\-cong-an-ba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8"/>
          <p:cNvSpPr/>
          <p:nvPr/>
        </p:nvSpPr>
        <p:spPr>
          <a:xfrm>
            <a:off x="-152400" y="1581835"/>
            <a:ext cx="9144000" cy="1524000"/>
          </a:xfrm>
          <a:prstGeom prst="cloudCallout">
            <a:avLst>
              <a:gd name="adj1" fmla="val -31017"/>
              <a:gd name="adj2" fmla="val 48688"/>
            </a:avLst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hiểu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quyền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bất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khả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xâm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phạm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thân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</a:rPr>
              <a:t>?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362200" y="4381500"/>
            <a:ext cx="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7514"/>
            <a:ext cx="89916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I.Các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dâ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a.Khái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166" y="3352800"/>
            <a:ext cx="86938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Tòa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nã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20,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2013)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6185" y="5491847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174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06" y="76200"/>
            <a:ext cx="8686800" cy="6126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THẢO LUẬN NHÓM</a:t>
            </a:r>
            <a:br>
              <a:rPr lang="en-US" b="1" dirty="0" smtClean="0"/>
            </a:br>
            <a:r>
              <a:rPr lang="en-US" b="1" dirty="0" err="1" smtClean="0">
                <a:solidFill>
                  <a:srgbClr val="C00000"/>
                </a:solidFill>
              </a:rPr>
              <a:t>Nhóm</a:t>
            </a:r>
            <a:r>
              <a:rPr lang="en-US" b="1" dirty="0" smtClean="0">
                <a:solidFill>
                  <a:srgbClr val="C00000"/>
                </a:solidFill>
              </a:rPr>
              <a:t> 1 </a:t>
            </a:r>
            <a:r>
              <a:rPr lang="en-US" b="1" dirty="0" err="1" smtClean="0">
                <a:solidFill>
                  <a:srgbClr val="C00000"/>
                </a:solidFill>
              </a:rPr>
              <a:t>và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nhóm</a:t>
            </a:r>
            <a:r>
              <a:rPr lang="en-US" b="1" dirty="0" smtClean="0">
                <a:solidFill>
                  <a:srgbClr val="C00000"/>
                </a:solidFill>
              </a:rPr>
              <a:t> 2: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2:Có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1:Các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9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400"/>
            <a:ext cx="8839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514600"/>
            <a:ext cx="807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PL,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PL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951" y="152400"/>
            <a:ext cx="861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Tòa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can,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pic>
        <p:nvPicPr>
          <p:cNvPr id="2050" name="Picture 2" descr="C:\nen\băt  ngườ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5580"/>
            <a:ext cx="91440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9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1370</Words>
  <Application>Microsoft Office PowerPoint</Application>
  <PresentationFormat>On-screen Show (4:3)</PresentationFormat>
  <Paragraphs>104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THẢO LUẬN NHÓM Nhóm 1 và nhóm 2: Câu 1: Quyền bất khả xâm phạm thân thể của công dân thể hiện như thế nào? Câu 2:Có phải mọi trường hợp công an đều có quyền bắt người không?  Ví dụ Nhóm 3 và nhóm 4: Câu 1:Các tổ chức, cá nhân được phép bắt người trong trường hợp nào? Câu 2: Pháp luật cho phép bắt người trong trường hợp trên nhằm mục đích gì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Bắt người để đe dọa hoặc tống tiền</vt:lpstr>
      <vt:lpstr>PowerPoint Presentation</vt:lpstr>
      <vt:lpstr>PowerPoint Presentation</vt:lpstr>
      <vt:lpstr>PowerPoint Presentation</vt:lpstr>
      <vt:lpstr>Câu 3:Ông D là môi giới công ty xuất khẩu lao động.Sau khi nhận của anhT và anh C mỗi người 100 triệu đồng tiền đặt cọc, ông D cùng vợ là bà H bỏ trốn về quê để chiếm đoạt số tiền của anh C, anh T. Khi tìm ra chỗ ở của vợ chồng bà H, anh C và anh T đã thuê anh Y bắt giam  bà H trong 1 nhà kho để ép ông D trả tiền đặt cọc. Trong trường hợp này, ai đã vi phạm quyền bất khả xâm phạm thân thể của CD ? A.Ông D, anh T, anh C                    B.Ông D, bà H C.Bà H, anh Y, anh T         D.Anh C, anh T, anh Y</vt:lpstr>
      <vt:lpstr>Câu 4: Các anh T,C,K gọi điện cho em D mang gà đến bán ở 1 địa điểm rồi tập trung hãm hiếp em D, rồi cho em lên thùng ô tô chở đi giam ở 1 nhà hoang .Do mâu thuẫn với mẹ D là bà H vì buôn bán ma túy nên nhóm thanh niên này đã giết chết D.Trong trường hợp này , ai đã không vi phạm quyền bất khả xâm phạm thân thể của CD?  A.Bà H, anh C, anh K          B.Anh T,anh C,anh K C.Em D, bà H                     D.Anh T, anh K, bà H</vt:lpstr>
      <vt:lpstr>Câu 5:Nhận định nào sau đây là đúng A.Không ai bị bắt nếu không có sư đồng ý của gia đình B.Không ai bị bắt nếu không có sự đồng ý của chính quyền địa phương C.Không ai bị bắt nếu không có quyết định của tòa án D.Không ai bị bắt nếu không được sự đồng ý của chủ thể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47</cp:revision>
  <dcterms:created xsi:type="dcterms:W3CDTF">2020-12-14T13:05:22Z</dcterms:created>
  <dcterms:modified xsi:type="dcterms:W3CDTF">2020-12-20T14:07:16Z</dcterms:modified>
</cp:coreProperties>
</file>