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9" r:id="rId11"/>
    <p:sldId id="265" r:id="rId12"/>
    <p:sldId id="267" r:id="rId13"/>
    <p:sldId id="266" r:id="rId14"/>
    <p:sldId id="270" r:id="rId15"/>
    <p:sldId id="273" r:id="rId16"/>
    <p:sldId id="275"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A4C82-920B-4D06-91B0-7DAFD8C6C785}"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73F57-A28C-407D-B3D1-B0907968DF44}" type="slidenum">
              <a:rPr lang="en-US" smtClean="0"/>
              <a:t>‹#›</a:t>
            </a:fld>
            <a:endParaRPr lang="en-US"/>
          </a:p>
        </p:txBody>
      </p:sp>
    </p:spTree>
    <p:extLst>
      <p:ext uri="{BB962C8B-B14F-4D97-AF65-F5344CB8AC3E}">
        <p14:creationId xmlns:p14="http://schemas.microsoft.com/office/powerpoint/2010/main" val="140589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56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bd9e880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ebd9e880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79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26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22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bd9e880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ebd9e880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827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21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010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9089E1-CE26-4BEF-9FBA-2CC70D1F3E8C}"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73C27-3D8E-4FED-95E7-610D865A759F}" type="slidenum">
              <a:rPr lang="en-US" smtClean="0"/>
              <a:t>‹#›</a:t>
            </a:fld>
            <a:endParaRPr lang="en-US"/>
          </a:p>
        </p:txBody>
      </p:sp>
    </p:spTree>
    <p:extLst>
      <p:ext uri="{BB962C8B-B14F-4D97-AF65-F5344CB8AC3E}">
        <p14:creationId xmlns:p14="http://schemas.microsoft.com/office/powerpoint/2010/main" val="342469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089E1-CE26-4BEF-9FBA-2CC70D1F3E8C}"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73C27-3D8E-4FED-95E7-610D865A759F}" type="slidenum">
              <a:rPr lang="en-US" smtClean="0"/>
              <a:t>‹#›</a:t>
            </a:fld>
            <a:endParaRPr lang="en-US"/>
          </a:p>
        </p:txBody>
      </p:sp>
    </p:spTree>
    <p:extLst>
      <p:ext uri="{BB962C8B-B14F-4D97-AF65-F5344CB8AC3E}">
        <p14:creationId xmlns:p14="http://schemas.microsoft.com/office/powerpoint/2010/main" val="11200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089E1-CE26-4BEF-9FBA-2CC70D1F3E8C}"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73C27-3D8E-4FED-95E7-610D865A759F}" type="slidenum">
              <a:rPr lang="en-US" smtClean="0"/>
              <a:t>‹#›</a:t>
            </a:fld>
            <a:endParaRPr lang="en-US"/>
          </a:p>
        </p:txBody>
      </p:sp>
    </p:spTree>
    <p:extLst>
      <p:ext uri="{BB962C8B-B14F-4D97-AF65-F5344CB8AC3E}">
        <p14:creationId xmlns:p14="http://schemas.microsoft.com/office/powerpoint/2010/main" val="2430773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1/26/2024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0961852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50967" y="1604600"/>
            <a:ext cx="10290000" cy="4534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30" name="Google Shape;30;p4"/>
          <p:cNvSpPr/>
          <p:nvPr/>
        </p:nvSpPr>
        <p:spPr>
          <a:xfrm flipH="1">
            <a:off x="-542806" y="4476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flipH="1">
            <a:off x="9417779" y="381767"/>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1864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3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089E1-CE26-4BEF-9FBA-2CC70D1F3E8C}"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73C27-3D8E-4FED-95E7-610D865A759F}" type="slidenum">
              <a:rPr lang="en-US" smtClean="0"/>
              <a:t>‹#›</a:t>
            </a:fld>
            <a:endParaRPr lang="en-US"/>
          </a:p>
        </p:txBody>
      </p:sp>
    </p:spTree>
    <p:extLst>
      <p:ext uri="{BB962C8B-B14F-4D97-AF65-F5344CB8AC3E}">
        <p14:creationId xmlns:p14="http://schemas.microsoft.com/office/powerpoint/2010/main" val="304591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9089E1-CE26-4BEF-9FBA-2CC70D1F3E8C}"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73C27-3D8E-4FED-95E7-610D865A759F}" type="slidenum">
              <a:rPr lang="en-US" smtClean="0"/>
              <a:t>‹#›</a:t>
            </a:fld>
            <a:endParaRPr lang="en-US"/>
          </a:p>
        </p:txBody>
      </p:sp>
    </p:spTree>
    <p:extLst>
      <p:ext uri="{BB962C8B-B14F-4D97-AF65-F5344CB8AC3E}">
        <p14:creationId xmlns:p14="http://schemas.microsoft.com/office/powerpoint/2010/main" val="165005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9089E1-CE26-4BEF-9FBA-2CC70D1F3E8C}"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73C27-3D8E-4FED-95E7-610D865A759F}" type="slidenum">
              <a:rPr lang="en-US" smtClean="0"/>
              <a:t>‹#›</a:t>
            </a:fld>
            <a:endParaRPr lang="en-US"/>
          </a:p>
        </p:txBody>
      </p:sp>
    </p:spTree>
    <p:extLst>
      <p:ext uri="{BB962C8B-B14F-4D97-AF65-F5344CB8AC3E}">
        <p14:creationId xmlns:p14="http://schemas.microsoft.com/office/powerpoint/2010/main" val="6912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9089E1-CE26-4BEF-9FBA-2CC70D1F3E8C}"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73C27-3D8E-4FED-95E7-610D865A759F}" type="slidenum">
              <a:rPr lang="en-US" smtClean="0"/>
              <a:t>‹#›</a:t>
            </a:fld>
            <a:endParaRPr lang="en-US"/>
          </a:p>
        </p:txBody>
      </p:sp>
    </p:spTree>
    <p:extLst>
      <p:ext uri="{BB962C8B-B14F-4D97-AF65-F5344CB8AC3E}">
        <p14:creationId xmlns:p14="http://schemas.microsoft.com/office/powerpoint/2010/main" val="329311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9089E1-CE26-4BEF-9FBA-2CC70D1F3E8C}"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73C27-3D8E-4FED-95E7-610D865A759F}" type="slidenum">
              <a:rPr lang="en-US" smtClean="0"/>
              <a:t>‹#›</a:t>
            </a:fld>
            <a:endParaRPr lang="en-US"/>
          </a:p>
        </p:txBody>
      </p:sp>
    </p:spTree>
    <p:extLst>
      <p:ext uri="{BB962C8B-B14F-4D97-AF65-F5344CB8AC3E}">
        <p14:creationId xmlns:p14="http://schemas.microsoft.com/office/powerpoint/2010/main" val="222282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089E1-CE26-4BEF-9FBA-2CC70D1F3E8C}"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73C27-3D8E-4FED-95E7-610D865A759F}" type="slidenum">
              <a:rPr lang="en-US" smtClean="0"/>
              <a:t>‹#›</a:t>
            </a:fld>
            <a:endParaRPr lang="en-US"/>
          </a:p>
        </p:txBody>
      </p:sp>
    </p:spTree>
    <p:extLst>
      <p:ext uri="{BB962C8B-B14F-4D97-AF65-F5344CB8AC3E}">
        <p14:creationId xmlns:p14="http://schemas.microsoft.com/office/powerpoint/2010/main" val="175821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9089E1-CE26-4BEF-9FBA-2CC70D1F3E8C}"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73C27-3D8E-4FED-95E7-610D865A759F}" type="slidenum">
              <a:rPr lang="en-US" smtClean="0"/>
              <a:t>‹#›</a:t>
            </a:fld>
            <a:endParaRPr lang="en-US"/>
          </a:p>
        </p:txBody>
      </p:sp>
    </p:spTree>
    <p:extLst>
      <p:ext uri="{BB962C8B-B14F-4D97-AF65-F5344CB8AC3E}">
        <p14:creationId xmlns:p14="http://schemas.microsoft.com/office/powerpoint/2010/main" val="388589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9089E1-CE26-4BEF-9FBA-2CC70D1F3E8C}"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73C27-3D8E-4FED-95E7-610D865A759F}" type="slidenum">
              <a:rPr lang="en-US" smtClean="0"/>
              <a:t>‹#›</a:t>
            </a:fld>
            <a:endParaRPr lang="en-US"/>
          </a:p>
        </p:txBody>
      </p:sp>
    </p:spTree>
    <p:extLst>
      <p:ext uri="{BB962C8B-B14F-4D97-AF65-F5344CB8AC3E}">
        <p14:creationId xmlns:p14="http://schemas.microsoft.com/office/powerpoint/2010/main" val="225142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089E1-CE26-4BEF-9FBA-2CC70D1F3E8C}" type="datetimeFigureOut">
              <a:rPr lang="en-US" smtClean="0"/>
              <a:t>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73C27-3D8E-4FED-95E7-610D865A759F}" type="slidenum">
              <a:rPr lang="en-US" smtClean="0"/>
              <a:t>‹#›</a:t>
            </a:fld>
            <a:endParaRPr lang="en-US"/>
          </a:p>
        </p:txBody>
      </p:sp>
    </p:spTree>
    <p:extLst>
      <p:ext uri="{BB962C8B-B14F-4D97-AF65-F5344CB8AC3E}">
        <p14:creationId xmlns:p14="http://schemas.microsoft.com/office/powerpoint/2010/main" val="3838952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4.gif"/><Relationship Id="rId3" Type="http://schemas.openxmlformats.org/officeDocument/2006/relationships/audio" Target="../media/audio4.wav"/><Relationship Id="rId7" Type="http://schemas.openxmlformats.org/officeDocument/2006/relationships/image" Target="../media/image18.jpeg"/><Relationship Id="rId12" Type="http://schemas.openxmlformats.org/officeDocument/2006/relationships/image" Target="../media/image23.gif"/><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gif"/><Relationship Id="rId5" Type="http://schemas.openxmlformats.org/officeDocument/2006/relationships/image" Target="../media/image16.png"/><Relationship Id="rId10" Type="http://schemas.openxmlformats.org/officeDocument/2006/relationships/image" Target="../media/image21.gif"/><Relationship Id="rId4" Type="http://schemas.openxmlformats.org/officeDocument/2006/relationships/image" Target="../media/image15.gif"/><Relationship Id="rId9" Type="http://schemas.openxmlformats.org/officeDocument/2006/relationships/image" Target="../media/image20.gif"/><Relationship Id="rId14" Type="http://schemas.openxmlformats.org/officeDocument/2006/relationships/slide" Target="slide10.xml"/></Relationships>
</file>

<file path=ppt/slides/_rels/slide16.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4.gif"/><Relationship Id="rId3" Type="http://schemas.openxmlformats.org/officeDocument/2006/relationships/audio" Target="../media/audio4.wav"/><Relationship Id="rId7" Type="http://schemas.openxmlformats.org/officeDocument/2006/relationships/image" Target="../media/image18.jpeg"/><Relationship Id="rId12" Type="http://schemas.openxmlformats.org/officeDocument/2006/relationships/image" Target="../media/image23.gif"/><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gif"/><Relationship Id="rId5" Type="http://schemas.openxmlformats.org/officeDocument/2006/relationships/image" Target="../media/image16.png"/><Relationship Id="rId10" Type="http://schemas.openxmlformats.org/officeDocument/2006/relationships/image" Target="../media/image21.gif"/><Relationship Id="rId4" Type="http://schemas.openxmlformats.org/officeDocument/2006/relationships/image" Target="../media/image15.gif"/><Relationship Id="rId9" Type="http://schemas.openxmlformats.org/officeDocument/2006/relationships/image" Target="../media/image20.gif"/><Relationship Id="rId14" Type="http://schemas.openxmlformats.org/officeDocument/2006/relationships/slide" Target="slide10.xml"/></Relationships>
</file>

<file path=ppt/slides/_rels/slide1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23.gif"/><Relationship Id="rId3" Type="http://schemas.openxmlformats.org/officeDocument/2006/relationships/audio" Target="../media/audio4.wav"/><Relationship Id="rId7" Type="http://schemas.openxmlformats.org/officeDocument/2006/relationships/image" Target="../media/image18.jpeg"/><Relationship Id="rId12" Type="http://schemas.openxmlformats.org/officeDocument/2006/relationships/image" Target="../media/image22.gif"/><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1.gif"/><Relationship Id="rId5" Type="http://schemas.openxmlformats.org/officeDocument/2006/relationships/image" Target="../media/image16.png"/><Relationship Id="rId10" Type="http://schemas.openxmlformats.org/officeDocument/2006/relationships/image" Target="../media/image20.gif"/><Relationship Id="rId4" Type="http://schemas.openxmlformats.org/officeDocument/2006/relationships/image" Target="../media/image15.gif"/><Relationship Id="rId9" Type="http://schemas.openxmlformats.org/officeDocument/2006/relationships/image" Target="../media/image19.gif"/><Relationship Id="rId14" Type="http://schemas.openxmlformats.org/officeDocument/2006/relationships/image" Target="../media/image24.gif"/></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1"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538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30"/>
          <p:cNvCxnSpPr/>
          <p:nvPr/>
        </p:nvCxnSpPr>
        <p:spPr>
          <a:xfrm flipV="1">
            <a:off x="-3965396" y="-546812"/>
            <a:ext cx="502625" cy="329519"/>
          </a:xfrm>
          <a:prstGeom prst="line">
            <a:avLst/>
          </a:prstGeom>
          <a:ln>
            <a:solidFill>
              <a:srgbClr val="EF9124">
                <a:alpha val="0"/>
              </a:srgbClr>
            </a:solidFill>
          </a:ln>
        </p:spPr>
        <p:style>
          <a:lnRef idx="1">
            <a:schemeClr val="accent1"/>
          </a:lnRef>
          <a:fillRef idx="0">
            <a:schemeClr val="accent1"/>
          </a:fillRef>
          <a:effectRef idx="0">
            <a:schemeClr val="accent1"/>
          </a:effectRef>
          <a:fontRef idx="minor">
            <a:schemeClr val="tx1"/>
          </a:fontRef>
        </p:style>
      </p:cxnSp>
      <p:sp>
        <p:nvSpPr>
          <p:cNvPr id="34" name="Right Triangle 2"/>
          <p:cNvSpPr/>
          <p:nvPr/>
        </p:nvSpPr>
        <p:spPr>
          <a:xfrm rot="10800000">
            <a:off x="9809237" y="9055"/>
            <a:ext cx="2380343" cy="1306366"/>
          </a:xfrm>
          <a:custGeom>
            <a:avLst/>
            <a:gdLst>
              <a:gd name="connsiteX0" fmla="*/ 0 w 2380343"/>
              <a:gd name="connsiteY0" fmla="*/ 2380343 h 2380343"/>
              <a:gd name="connsiteX1" fmla="*/ 0 w 2380343"/>
              <a:gd name="connsiteY1" fmla="*/ 0 h 2380343"/>
              <a:gd name="connsiteX2" fmla="*/ 2380343 w 2380343"/>
              <a:gd name="connsiteY2" fmla="*/ 2380343 h 2380343"/>
              <a:gd name="connsiteX3" fmla="*/ 0 w 2380343"/>
              <a:gd name="connsiteY3" fmla="*/ 2380343 h 2380343"/>
              <a:gd name="connsiteX0-1" fmla="*/ 0 w 2380343"/>
              <a:gd name="connsiteY0-2" fmla="*/ 2380343 h 2380343"/>
              <a:gd name="connsiteX1-3" fmla="*/ 0 w 2380343"/>
              <a:gd name="connsiteY1-4" fmla="*/ 0 h 2380343"/>
              <a:gd name="connsiteX2-5" fmla="*/ 2380343 w 2380343"/>
              <a:gd name="connsiteY2-6" fmla="*/ 2380343 h 2380343"/>
              <a:gd name="connsiteX3-7" fmla="*/ 0 w 2380343"/>
              <a:gd name="connsiteY3-8" fmla="*/ 2380343 h 2380343"/>
            </a:gdLst>
            <a:ahLst/>
            <a:cxnLst>
              <a:cxn ang="0">
                <a:pos x="connsiteX0-1" y="connsiteY0-2"/>
              </a:cxn>
              <a:cxn ang="0">
                <a:pos x="connsiteX1-3" y="connsiteY1-4"/>
              </a:cxn>
              <a:cxn ang="0">
                <a:pos x="connsiteX2-5" y="connsiteY2-6"/>
              </a:cxn>
              <a:cxn ang="0">
                <a:pos x="connsiteX3-7" y="connsiteY3-8"/>
              </a:cxn>
            </a:cxnLst>
            <a:rect l="l" t="t" r="r" b="b"/>
            <a:pathLst>
              <a:path w="2380343" h="2380343">
                <a:moveTo>
                  <a:pt x="0" y="2380343"/>
                </a:moveTo>
                <a:lnTo>
                  <a:pt x="0" y="0"/>
                </a:lnTo>
                <a:cubicBezTo>
                  <a:pt x="1315962" y="416076"/>
                  <a:pt x="1586895" y="1586895"/>
                  <a:pt x="2380343" y="2380343"/>
                </a:cubicBezTo>
                <a:lnTo>
                  <a:pt x="0" y="2380343"/>
                </a:lnTo>
                <a:close/>
              </a:path>
            </a:pathLst>
          </a:cu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3.OpenSans-San"/>
              <a:ea typeface="+mn-ea"/>
              <a:cs typeface="+mn-cs"/>
            </a:endParaRPr>
          </a:p>
        </p:txBody>
      </p:sp>
      <p:sp>
        <p:nvSpPr>
          <p:cNvPr id="35" name="Rectangle 34"/>
          <p:cNvSpPr/>
          <p:nvPr/>
        </p:nvSpPr>
        <p:spPr>
          <a:xfrm>
            <a:off x="-2420" y="-34667"/>
            <a:ext cx="12192000" cy="188913"/>
          </a:xfrm>
          <a:prstGeom prst="rect">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Rectangle 35"/>
          <p:cNvSpPr/>
          <p:nvPr/>
        </p:nvSpPr>
        <p:spPr>
          <a:xfrm>
            <a:off x="34334" y="6689829"/>
            <a:ext cx="12192000" cy="188913"/>
          </a:xfrm>
          <a:prstGeom prst="rect">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a:extLst>
              <a:ext uri="{FF2B5EF4-FFF2-40B4-BE49-F238E27FC236}">
                <a16:creationId xmlns:a16="http://schemas.microsoft.com/office/drawing/2014/main" id="{D9D1858A-C682-BD40-BE05-4C18BAEAB6A8}"/>
              </a:ext>
            </a:extLst>
          </p:cNvPr>
          <p:cNvPicPr>
            <a:picLocks noChangeAspect="1"/>
          </p:cNvPicPr>
          <p:nvPr/>
        </p:nvPicPr>
        <p:blipFill>
          <a:blip r:embed="rId2"/>
          <a:stretch>
            <a:fillRect/>
          </a:stretch>
        </p:blipFill>
        <p:spPr>
          <a:xfrm>
            <a:off x="34334" y="109324"/>
            <a:ext cx="12095708" cy="6480236"/>
          </a:xfrm>
          <a:prstGeom prst="rect">
            <a:avLst/>
          </a:prstGeom>
        </p:spPr>
      </p:pic>
    </p:spTree>
    <p:extLst>
      <p:ext uri="{BB962C8B-B14F-4D97-AF65-F5344CB8AC3E}">
        <p14:creationId xmlns:p14="http://schemas.microsoft.com/office/powerpoint/2010/main" val="4016363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p:cNvSpPr/>
          <p:nvPr/>
        </p:nvSpPr>
        <p:spPr>
          <a:xfrm rot="5400000">
            <a:off x="-50800" y="50800"/>
            <a:ext cx="1567543" cy="1465943"/>
          </a:xfrm>
          <a:prstGeom prst="rtTriangle">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85604"/>
              </a:solidFill>
              <a:effectLst/>
              <a:uLnTx/>
              <a:uFillTx/>
              <a:latin typeface="Arial" panose="020B0604020202020204" pitchFamily="34" charset="0"/>
              <a:ea typeface="+mn-ea"/>
              <a:cs typeface="+mn-cs"/>
            </a:endParaRPr>
          </a:p>
        </p:txBody>
      </p:sp>
      <p:sp>
        <p:nvSpPr>
          <p:cNvPr id="60" name="!!1"/>
          <p:cNvSpPr/>
          <p:nvPr/>
        </p:nvSpPr>
        <p:spPr>
          <a:xfrm rot="16200000">
            <a:off x="10715170" y="5395684"/>
            <a:ext cx="1502229" cy="1451429"/>
          </a:xfrm>
          <a:prstGeom prst="rtTriangle">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85604"/>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1A90EC6-A1AB-9F29-5D8D-F31A1E46637D}"/>
              </a:ext>
            </a:extLst>
          </p:cNvPr>
          <p:cNvSpPr/>
          <p:nvPr/>
        </p:nvSpPr>
        <p:spPr>
          <a:xfrm>
            <a:off x="638630" y="0"/>
            <a:ext cx="11553370" cy="98697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BÀI 7: KHÁI QUÁT VỀ CHIẾN TRANH BẢO VỆ TỔ QUỐC TRONG LỊCH SỬ VIỆT NAM (T1)</a:t>
            </a:r>
          </a:p>
        </p:txBody>
      </p:sp>
      <p:sp>
        <p:nvSpPr>
          <p:cNvPr id="11" name="TextBox 10">
            <a:extLst>
              <a:ext uri="{FF2B5EF4-FFF2-40B4-BE49-F238E27FC236}">
                <a16:creationId xmlns:a16="http://schemas.microsoft.com/office/drawing/2014/main" id="{71854AE6-FCD4-8B51-2A8C-9FF56901CAD1}"/>
              </a:ext>
            </a:extLst>
          </p:cNvPr>
          <p:cNvSpPr txBox="1"/>
          <p:nvPr/>
        </p:nvSpPr>
        <p:spPr>
          <a:xfrm>
            <a:off x="0" y="1786403"/>
            <a:ext cx="12240573"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Vai trò, ý nghĩa của chiến tranh bảo vệ Tổ quốc trong lịch sử Việt Nam</a:t>
            </a:r>
          </a:p>
        </p:txBody>
      </p:sp>
      <p:pic>
        <p:nvPicPr>
          <p:cNvPr id="12" name="Picture 11">
            <a:extLst>
              <a:ext uri="{FF2B5EF4-FFF2-40B4-BE49-F238E27FC236}">
                <a16:creationId xmlns:a16="http://schemas.microsoft.com/office/drawing/2014/main" id="{D4E9FCC0-3682-20C1-829D-1A18814AB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045" y="5929163"/>
            <a:ext cx="1095528" cy="1105054"/>
          </a:xfrm>
          <a:prstGeom prst="rect">
            <a:avLst/>
          </a:prstGeom>
        </p:spPr>
      </p:pic>
      <p:sp>
        <p:nvSpPr>
          <p:cNvPr id="14" name="TextBox 13">
            <a:extLst>
              <a:ext uri="{FF2B5EF4-FFF2-40B4-BE49-F238E27FC236}">
                <a16:creationId xmlns:a16="http://schemas.microsoft.com/office/drawing/2014/main" id="{9081A01F-0B21-1EBF-F90A-3C49F44916D1}"/>
              </a:ext>
            </a:extLst>
          </p:cNvPr>
          <p:cNvSpPr txBox="1"/>
          <p:nvPr/>
        </p:nvSpPr>
        <p:spPr>
          <a:xfrm>
            <a:off x="0" y="2882175"/>
            <a:ext cx="1188339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 Vai trò của chiến tranh bảo vệ Tổ quốc: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Quyết định sự sinh tồn, ảnh hưởng đến sự phát triển của dân tộc Việt Nam.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Bảo vệ vững chắc nền độc lập dân tộc.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Giữ gìn bản sắc văn hoá và tạo điều kiện thuận lợi cho quá trình xây dựng đất nước</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6146409B-42D3-80D8-947A-8F73960EF398}"/>
              </a:ext>
            </a:extLst>
          </p:cNvPr>
          <p:cNvSpPr txBox="1"/>
          <p:nvPr/>
        </p:nvSpPr>
        <p:spPr>
          <a:xfrm>
            <a:off x="561705" y="1032207"/>
            <a:ext cx="118833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hiến tranh bảo vệ Tổ quốc trong lịch sử Việt Nam</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7179220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30"/>
          <p:cNvCxnSpPr/>
          <p:nvPr/>
        </p:nvCxnSpPr>
        <p:spPr>
          <a:xfrm flipV="1">
            <a:off x="-3965396" y="-546812"/>
            <a:ext cx="502625" cy="329519"/>
          </a:xfrm>
          <a:prstGeom prst="line">
            <a:avLst/>
          </a:prstGeom>
          <a:ln>
            <a:solidFill>
              <a:srgbClr val="EF9124">
                <a:alpha val="0"/>
              </a:srgbClr>
            </a:solidFill>
          </a:ln>
        </p:spPr>
        <p:style>
          <a:lnRef idx="1">
            <a:schemeClr val="accent1"/>
          </a:lnRef>
          <a:fillRef idx="0">
            <a:schemeClr val="accent1"/>
          </a:fillRef>
          <a:effectRef idx="0">
            <a:schemeClr val="accent1"/>
          </a:effectRef>
          <a:fontRef idx="minor">
            <a:schemeClr val="tx1"/>
          </a:fontRef>
        </p:style>
      </p:cxnSp>
      <p:sp>
        <p:nvSpPr>
          <p:cNvPr id="34" name="Right Triangle 2"/>
          <p:cNvSpPr/>
          <p:nvPr/>
        </p:nvSpPr>
        <p:spPr>
          <a:xfrm rot="10800000">
            <a:off x="9809237" y="9055"/>
            <a:ext cx="2380343" cy="1306366"/>
          </a:xfrm>
          <a:custGeom>
            <a:avLst/>
            <a:gdLst>
              <a:gd name="connsiteX0" fmla="*/ 0 w 2380343"/>
              <a:gd name="connsiteY0" fmla="*/ 2380343 h 2380343"/>
              <a:gd name="connsiteX1" fmla="*/ 0 w 2380343"/>
              <a:gd name="connsiteY1" fmla="*/ 0 h 2380343"/>
              <a:gd name="connsiteX2" fmla="*/ 2380343 w 2380343"/>
              <a:gd name="connsiteY2" fmla="*/ 2380343 h 2380343"/>
              <a:gd name="connsiteX3" fmla="*/ 0 w 2380343"/>
              <a:gd name="connsiteY3" fmla="*/ 2380343 h 2380343"/>
              <a:gd name="connsiteX0-1" fmla="*/ 0 w 2380343"/>
              <a:gd name="connsiteY0-2" fmla="*/ 2380343 h 2380343"/>
              <a:gd name="connsiteX1-3" fmla="*/ 0 w 2380343"/>
              <a:gd name="connsiteY1-4" fmla="*/ 0 h 2380343"/>
              <a:gd name="connsiteX2-5" fmla="*/ 2380343 w 2380343"/>
              <a:gd name="connsiteY2-6" fmla="*/ 2380343 h 2380343"/>
              <a:gd name="connsiteX3-7" fmla="*/ 0 w 2380343"/>
              <a:gd name="connsiteY3-8" fmla="*/ 2380343 h 2380343"/>
            </a:gdLst>
            <a:ahLst/>
            <a:cxnLst>
              <a:cxn ang="0">
                <a:pos x="connsiteX0-1" y="connsiteY0-2"/>
              </a:cxn>
              <a:cxn ang="0">
                <a:pos x="connsiteX1-3" y="connsiteY1-4"/>
              </a:cxn>
              <a:cxn ang="0">
                <a:pos x="connsiteX2-5" y="connsiteY2-6"/>
              </a:cxn>
              <a:cxn ang="0">
                <a:pos x="connsiteX3-7" y="connsiteY3-8"/>
              </a:cxn>
            </a:cxnLst>
            <a:rect l="l" t="t" r="r" b="b"/>
            <a:pathLst>
              <a:path w="2380343" h="2380343">
                <a:moveTo>
                  <a:pt x="0" y="2380343"/>
                </a:moveTo>
                <a:lnTo>
                  <a:pt x="0" y="0"/>
                </a:lnTo>
                <a:cubicBezTo>
                  <a:pt x="1315962" y="416076"/>
                  <a:pt x="1586895" y="1586895"/>
                  <a:pt x="2380343" y="2380343"/>
                </a:cubicBezTo>
                <a:lnTo>
                  <a:pt x="0" y="2380343"/>
                </a:lnTo>
                <a:close/>
              </a:path>
            </a:pathLst>
          </a:cu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3.OpenSans-San"/>
              <a:ea typeface="+mn-ea"/>
              <a:cs typeface="+mn-cs"/>
            </a:endParaRPr>
          </a:p>
        </p:txBody>
      </p:sp>
      <p:sp>
        <p:nvSpPr>
          <p:cNvPr id="35" name="Rectangle 34"/>
          <p:cNvSpPr/>
          <p:nvPr/>
        </p:nvSpPr>
        <p:spPr>
          <a:xfrm>
            <a:off x="0" y="-406206"/>
            <a:ext cx="12192000" cy="188913"/>
          </a:xfrm>
          <a:prstGeom prst="rect">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Rectangle 35"/>
          <p:cNvSpPr/>
          <p:nvPr/>
        </p:nvSpPr>
        <p:spPr>
          <a:xfrm>
            <a:off x="0" y="7075715"/>
            <a:ext cx="12192000" cy="188913"/>
          </a:xfrm>
          <a:prstGeom prst="rect">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293166D6-D38F-DFFB-ED93-B9A9990DEDD8}"/>
              </a:ext>
            </a:extLst>
          </p:cNvPr>
          <p:cNvPicPr>
            <a:picLocks noChangeAspect="1"/>
          </p:cNvPicPr>
          <p:nvPr/>
        </p:nvPicPr>
        <p:blipFill>
          <a:blip r:embed="rId2"/>
          <a:stretch>
            <a:fillRect/>
          </a:stretch>
        </p:blipFill>
        <p:spPr>
          <a:xfrm>
            <a:off x="0" y="484094"/>
            <a:ext cx="6239435" cy="6280763"/>
          </a:xfrm>
          <a:prstGeom prst="rect">
            <a:avLst/>
          </a:prstGeom>
        </p:spPr>
      </p:pic>
      <p:pic>
        <p:nvPicPr>
          <p:cNvPr id="14" name="Picture 13">
            <a:extLst>
              <a:ext uri="{FF2B5EF4-FFF2-40B4-BE49-F238E27FC236}">
                <a16:creationId xmlns:a16="http://schemas.microsoft.com/office/drawing/2014/main" id="{5237F35A-38F6-32A3-B7B3-9F6F39363D26}"/>
              </a:ext>
            </a:extLst>
          </p:cNvPr>
          <p:cNvPicPr>
            <a:picLocks noChangeAspect="1"/>
          </p:cNvPicPr>
          <p:nvPr/>
        </p:nvPicPr>
        <p:blipFill>
          <a:blip r:embed="rId3"/>
          <a:stretch>
            <a:fillRect/>
          </a:stretch>
        </p:blipFill>
        <p:spPr>
          <a:xfrm>
            <a:off x="6149239" y="618565"/>
            <a:ext cx="5950145" cy="6239435"/>
          </a:xfrm>
          <a:prstGeom prst="roundRect">
            <a:avLst>
              <a:gd name="adj" fmla="val 10429"/>
            </a:avLst>
          </a:prstGeom>
        </p:spPr>
      </p:pic>
    </p:spTree>
    <p:extLst>
      <p:ext uri="{BB962C8B-B14F-4D97-AF65-F5344CB8AC3E}">
        <p14:creationId xmlns:p14="http://schemas.microsoft.com/office/powerpoint/2010/main" val="33387411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heel(1)">
                                      <p:cBhvr>
                                        <p:cTn id="10" dur="2000"/>
                                        <p:tgtEl>
                                          <p:spTgt spid="3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heel(1)">
                                      <p:cBhvr>
                                        <p:cTn id="13" dur="2000"/>
                                        <p:tgtEl>
                                          <p:spTgt spid="36"/>
                                        </p:tgtEl>
                                      </p:cBhvr>
                                    </p:animEffect>
                                  </p:childTnLst>
                                </p:cTn>
                              </p:par>
                              <p:par>
                                <p:cTn id="14" presetID="21"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p:cNvSpPr/>
          <p:nvPr/>
        </p:nvSpPr>
        <p:spPr>
          <a:xfrm rot="5400000">
            <a:off x="-50800" y="50800"/>
            <a:ext cx="1567543" cy="1465943"/>
          </a:xfrm>
          <a:prstGeom prst="rtTriangle">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85604"/>
              </a:solidFill>
              <a:effectLst/>
              <a:uLnTx/>
              <a:uFillTx/>
              <a:latin typeface="Arial" panose="020B0604020202020204" pitchFamily="34" charset="0"/>
              <a:ea typeface="+mn-ea"/>
              <a:cs typeface="+mn-cs"/>
            </a:endParaRPr>
          </a:p>
        </p:txBody>
      </p:sp>
      <p:sp>
        <p:nvSpPr>
          <p:cNvPr id="60" name="!!1"/>
          <p:cNvSpPr/>
          <p:nvPr/>
        </p:nvSpPr>
        <p:spPr>
          <a:xfrm rot="16200000">
            <a:off x="10715170" y="5395684"/>
            <a:ext cx="1502229" cy="1451429"/>
          </a:xfrm>
          <a:prstGeom prst="rtTriangle">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85604"/>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1A90EC6-A1AB-9F29-5D8D-F31A1E46637D}"/>
              </a:ext>
            </a:extLst>
          </p:cNvPr>
          <p:cNvSpPr/>
          <p:nvPr/>
        </p:nvSpPr>
        <p:spPr>
          <a:xfrm>
            <a:off x="638630" y="0"/>
            <a:ext cx="11553370" cy="98697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BÀI 7: KHÁI QUÁT VỀ CHIẾN TRANH BẢO VỆ TỔ QUỐC TRONG LỊCH SỬ VIỆT NAM (T1)</a:t>
            </a:r>
          </a:p>
        </p:txBody>
      </p:sp>
      <p:sp>
        <p:nvSpPr>
          <p:cNvPr id="11" name="TextBox 10">
            <a:extLst>
              <a:ext uri="{FF2B5EF4-FFF2-40B4-BE49-F238E27FC236}">
                <a16:creationId xmlns:a16="http://schemas.microsoft.com/office/drawing/2014/main" id="{71854AE6-FCD4-8B51-2A8C-9FF56901CAD1}"/>
              </a:ext>
            </a:extLst>
          </p:cNvPr>
          <p:cNvSpPr txBox="1"/>
          <p:nvPr/>
        </p:nvSpPr>
        <p:spPr>
          <a:xfrm>
            <a:off x="0" y="1873025"/>
            <a:ext cx="12240573"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Vai trò, ý nghĩa của chiến tranh bảo vệ Tổ quốc trong lịch sử Việt Nam</a:t>
            </a:r>
          </a:p>
        </p:txBody>
      </p:sp>
      <p:pic>
        <p:nvPicPr>
          <p:cNvPr id="12" name="Picture 11">
            <a:extLst>
              <a:ext uri="{FF2B5EF4-FFF2-40B4-BE49-F238E27FC236}">
                <a16:creationId xmlns:a16="http://schemas.microsoft.com/office/drawing/2014/main" id="{D4E9FCC0-3682-20C1-829D-1A18814AB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045" y="5929163"/>
            <a:ext cx="1095528" cy="1105054"/>
          </a:xfrm>
          <a:prstGeom prst="rect">
            <a:avLst/>
          </a:prstGeom>
        </p:spPr>
      </p:pic>
      <p:sp>
        <p:nvSpPr>
          <p:cNvPr id="14" name="TextBox 13">
            <a:extLst>
              <a:ext uri="{FF2B5EF4-FFF2-40B4-BE49-F238E27FC236}">
                <a16:creationId xmlns:a16="http://schemas.microsoft.com/office/drawing/2014/main" id="{9081A01F-0B21-1EBF-F90A-3C49F44916D1}"/>
              </a:ext>
            </a:extLst>
          </p:cNvPr>
          <p:cNvSpPr txBox="1"/>
          <p:nvPr/>
        </p:nvSpPr>
        <p:spPr>
          <a:xfrm>
            <a:off x="0" y="2965439"/>
            <a:ext cx="11883390"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 Ý nghĩa của chiến tranh bảo vệ Tổ quốc: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Hình thành và nâng cao lòng tự hào, ý thức tự cường.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Hình thành nên những truyền thống tốt đẹp của dân tộc.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Để lại nhiều bài học kinh nghiệm quý báu, sâu sắc.</a:t>
            </a:r>
          </a:p>
        </p:txBody>
      </p:sp>
      <p:sp>
        <p:nvSpPr>
          <p:cNvPr id="2" name="TextBox 1">
            <a:extLst>
              <a:ext uri="{FF2B5EF4-FFF2-40B4-BE49-F238E27FC236}">
                <a16:creationId xmlns:a16="http://schemas.microsoft.com/office/drawing/2014/main" id="{6146409B-42D3-80D8-947A-8F73960EF398}"/>
              </a:ext>
            </a:extLst>
          </p:cNvPr>
          <p:cNvSpPr txBox="1"/>
          <p:nvPr/>
        </p:nvSpPr>
        <p:spPr>
          <a:xfrm>
            <a:off x="178591" y="1273054"/>
            <a:ext cx="118833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hiến tranh bảo vệ Tổ quốc trong lịch sử Việt Nam</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3389891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7BAAEF51-97C5-4A9B-93A0-BDE09ECEB4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214112">
            <a:off x="1386989" y="-201446"/>
            <a:ext cx="9828150" cy="7539309"/>
          </a:xfrm>
          <a:prstGeom prst="rect">
            <a:avLst/>
          </a:prstGeom>
        </p:spPr>
      </p:pic>
      <p:pic>
        <p:nvPicPr>
          <p:cNvPr id="3" name="图片 13">
            <a:extLst>
              <a:ext uri="{FF2B5EF4-FFF2-40B4-BE49-F238E27FC236}">
                <a16:creationId xmlns:a16="http://schemas.microsoft.com/office/drawing/2014/main" id="{16D3022A-20CA-4EAB-AE16-8A01DE3AC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77374">
            <a:off x="4129264" y="4922670"/>
            <a:ext cx="1064848" cy="1064848"/>
          </a:xfrm>
          <a:prstGeom prst="rect">
            <a:avLst/>
          </a:prstGeom>
        </p:spPr>
      </p:pic>
      <p:pic>
        <p:nvPicPr>
          <p:cNvPr id="13" name="图片 18">
            <a:extLst>
              <a:ext uri="{FF2B5EF4-FFF2-40B4-BE49-F238E27FC236}">
                <a16:creationId xmlns:a16="http://schemas.microsoft.com/office/drawing/2014/main" id="{4BC1E291-1488-485B-A8FC-8BA2D3821E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63" y="-497173"/>
            <a:ext cx="1997964" cy="2157801"/>
          </a:xfrm>
          <a:prstGeom prst="rect">
            <a:avLst/>
          </a:prstGeom>
        </p:spPr>
      </p:pic>
      <p:pic>
        <p:nvPicPr>
          <p:cNvPr id="14" name="图片 20">
            <a:extLst>
              <a:ext uri="{FF2B5EF4-FFF2-40B4-BE49-F238E27FC236}">
                <a16:creationId xmlns:a16="http://schemas.microsoft.com/office/drawing/2014/main" id="{435D5872-1E6B-431A-94DC-6F4A25A06A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9309" y="-2221"/>
            <a:ext cx="1480487" cy="1888642"/>
          </a:xfrm>
          <a:prstGeom prst="rect">
            <a:avLst/>
          </a:prstGeom>
        </p:spPr>
      </p:pic>
      <p:pic>
        <p:nvPicPr>
          <p:cNvPr id="15" name="图片 17">
            <a:extLst>
              <a:ext uri="{FF2B5EF4-FFF2-40B4-BE49-F238E27FC236}">
                <a16:creationId xmlns:a16="http://schemas.microsoft.com/office/drawing/2014/main" id="{A1732A53-DD39-42D4-BBC4-6552F39BAB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038" y="4968007"/>
            <a:ext cx="2395394" cy="2006613"/>
          </a:xfrm>
          <a:prstGeom prst="rect">
            <a:avLst/>
          </a:prstGeom>
        </p:spPr>
      </p:pic>
      <p:pic>
        <p:nvPicPr>
          <p:cNvPr id="16" name="图片 19">
            <a:extLst>
              <a:ext uri="{FF2B5EF4-FFF2-40B4-BE49-F238E27FC236}">
                <a16:creationId xmlns:a16="http://schemas.microsoft.com/office/drawing/2014/main" id="{70966B8B-85E2-4D59-8B70-3A2151A7CC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6456" y="4982934"/>
            <a:ext cx="2622788" cy="2041068"/>
          </a:xfrm>
          <a:prstGeom prst="rect">
            <a:avLst/>
          </a:prstGeom>
        </p:spPr>
      </p:pic>
      <p:sp>
        <p:nvSpPr>
          <p:cNvPr id="4" name="Rectangle 3">
            <a:extLst>
              <a:ext uri="{FF2B5EF4-FFF2-40B4-BE49-F238E27FC236}">
                <a16:creationId xmlns:a16="http://schemas.microsoft.com/office/drawing/2014/main" id="{8267DBBC-A944-4546-B31A-69D788E55C9B}"/>
              </a:ext>
            </a:extLst>
          </p:cNvPr>
          <p:cNvSpPr/>
          <p:nvPr/>
        </p:nvSpPr>
        <p:spPr>
          <a:xfrm>
            <a:off x="2993622" y="1286256"/>
            <a:ext cx="5477141"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LUYỆN TẬP</a:t>
            </a:r>
          </a:p>
        </p:txBody>
      </p:sp>
    </p:spTree>
    <p:extLst>
      <p:ext uri="{BB962C8B-B14F-4D97-AF65-F5344CB8AC3E}">
        <p14:creationId xmlns:p14="http://schemas.microsoft.com/office/powerpoint/2010/main" val="455602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6"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435">
                                          <p:stCondLst>
                                            <p:cond delay="0"/>
                                          </p:stCondLst>
                                        </p:cTn>
                                        <p:tgtEl>
                                          <p:spTgt spid="13"/>
                                        </p:tgtEl>
                                      </p:cBhvr>
                                    </p:animEffect>
                                    <p:anim calcmode="lin" valueType="num">
                                      <p:cBhvr>
                                        <p:cTn id="11"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4"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5"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6" dur="20">
                                          <p:stCondLst>
                                            <p:cond delay="487"/>
                                          </p:stCondLst>
                                        </p:cTn>
                                        <p:tgtEl>
                                          <p:spTgt spid="13"/>
                                        </p:tgtEl>
                                      </p:cBhvr>
                                      <p:to x="100000" y="60000"/>
                                    </p:animScale>
                                    <p:animScale>
                                      <p:cBhvr>
                                        <p:cTn id="17" dur="124" decel="50000">
                                          <p:stCondLst>
                                            <p:cond delay="507"/>
                                          </p:stCondLst>
                                        </p:cTn>
                                        <p:tgtEl>
                                          <p:spTgt spid="13"/>
                                        </p:tgtEl>
                                      </p:cBhvr>
                                      <p:to x="100000" y="100000"/>
                                    </p:animScale>
                                    <p:animScale>
                                      <p:cBhvr>
                                        <p:cTn id="18" dur="20">
                                          <p:stCondLst>
                                            <p:cond delay="984"/>
                                          </p:stCondLst>
                                        </p:cTn>
                                        <p:tgtEl>
                                          <p:spTgt spid="13"/>
                                        </p:tgtEl>
                                      </p:cBhvr>
                                      <p:to x="100000" y="80000"/>
                                    </p:animScale>
                                    <p:animScale>
                                      <p:cBhvr>
                                        <p:cTn id="19" dur="124" decel="50000">
                                          <p:stCondLst>
                                            <p:cond delay="1004"/>
                                          </p:stCondLst>
                                        </p:cTn>
                                        <p:tgtEl>
                                          <p:spTgt spid="13"/>
                                        </p:tgtEl>
                                      </p:cBhvr>
                                      <p:to x="100000" y="100000"/>
                                    </p:animScale>
                                    <p:animScale>
                                      <p:cBhvr>
                                        <p:cTn id="20" dur="20">
                                          <p:stCondLst>
                                            <p:cond delay="1231"/>
                                          </p:stCondLst>
                                        </p:cTn>
                                        <p:tgtEl>
                                          <p:spTgt spid="13"/>
                                        </p:tgtEl>
                                      </p:cBhvr>
                                      <p:to x="100000" y="90000"/>
                                    </p:animScale>
                                    <p:animScale>
                                      <p:cBhvr>
                                        <p:cTn id="21" dur="124" decel="50000">
                                          <p:stCondLst>
                                            <p:cond delay="1251"/>
                                          </p:stCondLst>
                                        </p:cTn>
                                        <p:tgtEl>
                                          <p:spTgt spid="13"/>
                                        </p:tgtEl>
                                      </p:cBhvr>
                                      <p:to x="100000" y="100000"/>
                                    </p:animScale>
                                    <p:animScale>
                                      <p:cBhvr>
                                        <p:cTn id="22" dur="20">
                                          <p:stCondLst>
                                            <p:cond delay="1356"/>
                                          </p:stCondLst>
                                        </p:cTn>
                                        <p:tgtEl>
                                          <p:spTgt spid="13"/>
                                        </p:tgtEl>
                                      </p:cBhvr>
                                      <p:to x="100000" y="95000"/>
                                    </p:animScale>
                                    <p:animScale>
                                      <p:cBhvr>
                                        <p:cTn id="23" dur="124" decel="50000">
                                          <p:stCondLst>
                                            <p:cond delay="1376"/>
                                          </p:stCondLst>
                                        </p:cTn>
                                        <p:tgtEl>
                                          <p:spTgt spid="13"/>
                                        </p:tgtEl>
                                      </p:cBhvr>
                                      <p:to x="100000" y="100000"/>
                                    </p:animScale>
                                  </p:childTnLst>
                                </p:cTn>
                              </p:par>
                              <p:par>
                                <p:cTn id="24" presetID="42"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250" fill="hold"/>
                                        <p:tgtEl>
                                          <p:spTgt spid="15"/>
                                        </p:tgtEl>
                                        <p:attrNameLst>
                                          <p:attrName>ppt_x</p:attrName>
                                        </p:attrNameLst>
                                      </p:cBhvr>
                                      <p:tavLst>
                                        <p:tav tm="0">
                                          <p:val>
                                            <p:strVal val="1+#ppt_w/2"/>
                                          </p:val>
                                        </p:tav>
                                        <p:tav tm="100000">
                                          <p:val>
                                            <p:strVal val="#ppt_x"/>
                                          </p:val>
                                        </p:tav>
                                      </p:tavLst>
                                    </p:anim>
                                    <p:anim calcmode="lin" valueType="num">
                                      <p:cBhvr additive="base">
                                        <p:cTn id="32" dur="125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500" fill="hold"/>
                                        <p:tgtEl>
                                          <p:spTgt spid="16"/>
                                        </p:tgtEl>
                                        <p:attrNameLst>
                                          <p:attrName>ppt_x</p:attrName>
                                        </p:attrNameLst>
                                      </p:cBhvr>
                                      <p:tavLst>
                                        <p:tav tm="0">
                                          <p:val>
                                            <p:strVal val="1+#ppt_w/2"/>
                                          </p:val>
                                        </p:tav>
                                        <p:tav tm="100000">
                                          <p:val>
                                            <p:strVal val="#ppt_x"/>
                                          </p:val>
                                        </p:tav>
                                      </p:tavLst>
                                    </p:anim>
                                    <p:anim calcmode="lin" valueType="num">
                                      <p:cBhvr additive="base">
                                        <p:cTn id="36" dur="1500" fill="hold"/>
                                        <p:tgtEl>
                                          <p:spTgt spid="16"/>
                                        </p:tgtEl>
                                        <p:attrNameLst>
                                          <p:attrName>ppt_y</p:attrName>
                                        </p:attrNameLst>
                                      </p:cBhvr>
                                      <p:tavLst>
                                        <p:tav tm="0">
                                          <p:val>
                                            <p:strVal val="#ppt_y"/>
                                          </p:val>
                                        </p:tav>
                                        <p:tav tm="100000">
                                          <p:val>
                                            <p:strVal val="#ppt_y"/>
                                          </p:val>
                                        </p:tav>
                                      </p:tavLst>
                                    </p:anim>
                                  </p:childTnLst>
                                </p:cTn>
                              </p:par>
                              <p:par>
                                <p:cTn id="37" presetID="16" presetClass="entr" presetSubtype="37"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outVertical)">
                                      <p:cBhvr>
                                        <p:cTn id="39" dur="500"/>
                                        <p:tgtEl>
                                          <p:spTgt spid="2"/>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outVertic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3" y="-50427"/>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8" y="4860842"/>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3"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785245" y="3920235"/>
            <a:ext cx="1729747"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VN" sz="3733" b="1" kern="0" dirty="0">
                <a:solidFill>
                  <a:srgbClr val="0070C0"/>
                </a:solidFill>
                <a:latin typeface="Times New Roman" panose="02020603050405020304" pitchFamily="18" charset="0"/>
                <a:cs typeface="Times New Roman" panose="02020603050405020304" pitchFamily="18" charset="0"/>
                <a:sym typeface="Arial"/>
              </a:rPr>
              <a:t>Thêm lượt</a:t>
            </a: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1" y="275771"/>
            <a:ext cx="9622971" cy="217645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267" kern="0" dirty="0" err="1" smtClean="0">
                <a:solidFill>
                  <a:srgbClr val="FF0000"/>
                </a:solidFill>
                <a:latin typeface="Times New Roman" panose="02020603050405020304" pitchFamily="18" charset="0"/>
                <a:cs typeface="Times New Roman" panose="02020603050405020304" pitchFamily="18" charset="0"/>
                <a:sym typeface="Arial"/>
              </a:rPr>
              <a:t>Phía</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Tây</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lãnh</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thổ</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Việt</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Nam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giáp</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với</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những</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quốc</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gia</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nào</a:t>
            </a:r>
            <a:r>
              <a:rPr lang="en-US" sz="4267" kern="0" dirty="0" smtClean="0">
                <a:solidFill>
                  <a:srgbClr val="FF0000"/>
                </a:solidFill>
                <a:latin typeface="Times New Roman" panose="02020603050405020304" pitchFamily="18" charset="0"/>
                <a:cs typeface="Times New Roman" panose="02020603050405020304" pitchFamily="18" charset="0"/>
                <a:sym typeface="Arial"/>
              </a:rPr>
              <a:t>?</a:t>
            </a:r>
            <a:endParaRPr lang="en-US" sz="4267"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461145" y="2607449"/>
            <a:ext cx="8985136" cy="1127467"/>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000" kern="0" dirty="0" smtClean="0">
                <a:solidFill>
                  <a:srgbClr val="00B0F0"/>
                </a:solidFill>
                <a:latin typeface="Times New Roman" panose="02020603050405020304" pitchFamily="18" charset="0"/>
                <a:cs typeface="Times New Roman" panose="02020603050405020304" pitchFamily="18" charset="0"/>
                <a:sym typeface="Arial"/>
              </a:rPr>
              <a:t>Cam </a:t>
            </a:r>
            <a:r>
              <a:rPr lang="en-US" sz="4000" kern="0" dirty="0" err="1" smtClean="0">
                <a:solidFill>
                  <a:srgbClr val="00B0F0"/>
                </a:solidFill>
                <a:latin typeface="Times New Roman" panose="02020603050405020304" pitchFamily="18" charset="0"/>
                <a:cs typeface="Times New Roman" panose="02020603050405020304" pitchFamily="18" charset="0"/>
                <a:sym typeface="Arial"/>
              </a:rPr>
              <a:t>pu</a:t>
            </a:r>
            <a:r>
              <a:rPr lang="en-US" sz="4000" kern="0" dirty="0" smtClean="0">
                <a:solidFill>
                  <a:srgbClr val="00B0F0"/>
                </a:solidFill>
                <a:latin typeface="Times New Roman" panose="02020603050405020304" pitchFamily="18" charset="0"/>
                <a:cs typeface="Times New Roman" panose="02020603050405020304" pitchFamily="18" charset="0"/>
                <a:sym typeface="Arial"/>
              </a:rPr>
              <a:t> chia </a:t>
            </a:r>
            <a:r>
              <a:rPr lang="en-US" sz="4000" kern="0" dirty="0" err="1" smtClean="0">
                <a:solidFill>
                  <a:srgbClr val="00B0F0"/>
                </a:solidFill>
                <a:latin typeface="Times New Roman" panose="02020603050405020304" pitchFamily="18" charset="0"/>
                <a:cs typeface="Times New Roman" panose="02020603050405020304" pitchFamily="18" charset="0"/>
                <a:sym typeface="Arial"/>
              </a:rPr>
              <a:t>và</a:t>
            </a:r>
            <a:r>
              <a:rPr lang="en-US" sz="4000" kern="0" dirty="0" smtClean="0">
                <a:solidFill>
                  <a:srgbClr val="00B0F0"/>
                </a:solidFill>
                <a:latin typeface="Times New Roman" panose="02020603050405020304" pitchFamily="18" charset="0"/>
                <a:cs typeface="Times New Roman" panose="02020603050405020304" pitchFamily="18" charset="0"/>
                <a:sym typeface="Arial"/>
              </a:rPr>
              <a:t> </a:t>
            </a:r>
            <a:r>
              <a:rPr lang="en-US" sz="4000" kern="0" dirty="0" err="1" smtClean="0">
                <a:solidFill>
                  <a:srgbClr val="00B0F0"/>
                </a:solidFill>
                <a:latin typeface="Times New Roman" panose="02020603050405020304" pitchFamily="18" charset="0"/>
                <a:cs typeface="Times New Roman" panose="02020603050405020304" pitchFamily="18" charset="0"/>
                <a:sym typeface="Arial"/>
              </a:rPr>
              <a:t>Lào</a:t>
            </a:r>
            <a:endParaRPr lang="en-US" sz="4000" dirty="0">
              <a:solidFill>
                <a:srgbClr val="00B0F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3"/>
            <a:ext cx="2438331"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4241" y="5457467"/>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1" y="4194326"/>
            <a:ext cx="154407" cy="154407"/>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2669" y="5154121"/>
            <a:ext cx="1164057" cy="1275987"/>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3972260"/>
            <a:ext cx="1164057" cy="1275987"/>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9345" y="3437713"/>
            <a:ext cx="777979" cy="768643"/>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557896" y="3664879"/>
            <a:ext cx="880161" cy="843195"/>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83322" y="3919038"/>
            <a:ext cx="495300" cy="438151"/>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50494" y="3822036"/>
            <a:ext cx="714375" cy="1190625"/>
          </a:xfrm>
          <a:prstGeom prst="rect">
            <a:avLst/>
          </a:prstGeom>
        </p:spPr>
      </p:pic>
      <p:sp>
        <p:nvSpPr>
          <p:cNvPr id="19" name="Arrow: Pentagon 30">
            <a:hlinkClick r:id="rId14" action="ppaction://hlinksldjump"/>
            <a:extLst>
              <a:ext uri="{FF2B5EF4-FFF2-40B4-BE49-F238E27FC236}">
                <a16:creationId xmlns:a16="http://schemas.microsoft.com/office/drawing/2014/main" id="{8CE3E49B-1FBC-BC46-B2C5-49FFCE7C41B8}"/>
              </a:ext>
            </a:extLst>
          </p:cNvPr>
          <p:cNvSpPr/>
          <p:nvPr/>
        </p:nvSpPr>
        <p:spPr>
          <a:xfrm rot="302336">
            <a:off x="3017140" y="4259089"/>
            <a:ext cx="2310939" cy="899515"/>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sym typeface="Arial"/>
              </a:rPr>
              <a:t>Quà</a:t>
            </a:r>
            <a:endPar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0" name="Flowchart: Summing Junction 35">
            <a:extLst>
              <a:ext uri="{FF2B5EF4-FFF2-40B4-BE49-F238E27FC236}">
                <a16:creationId xmlns:a16="http://schemas.microsoft.com/office/drawing/2014/main" id="{9E66A9DB-350C-6143-9546-505BFE227D90}"/>
              </a:ext>
            </a:extLst>
          </p:cNvPr>
          <p:cNvSpPr/>
          <p:nvPr/>
        </p:nvSpPr>
        <p:spPr>
          <a:xfrm rot="21316242">
            <a:off x="4058286" y="4329258"/>
            <a:ext cx="154407" cy="154407"/>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Tree>
    <p:extLst>
      <p:ext uri="{BB962C8B-B14F-4D97-AF65-F5344CB8AC3E}">
        <p14:creationId xmlns:p14="http://schemas.microsoft.com/office/powerpoint/2010/main" val="403373972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3" y="-50427"/>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8" y="4860842"/>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3"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785245" y="3920235"/>
            <a:ext cx="1729747"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VN" sz="3733" b="1" kern="0" dirty="0">
                <a:solidFill>
                  <a:srgbClr val="0070C0"/>
                </a:solidFill>
                <a:latin typeface="Times New Roman" panose="02020603050405020304" pitchFamily="18" charset="0"/>
                <a:cs typeface="Times New Roman" panose="02020603050405020304" pitchFamily="18" charset="0"/>
                <a:sym typeface="Arial"/>
              </a:rPr>
              <a:t>Thêm lượt</a:t>
            </a: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1" y="275771"/>
            <a:ext cx="9622971" cy="217645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267" kern="0" dirty="0" err="1" smtClean="0">
                <a:solidFill>
                  <a:srgbClr val="FF0000"/>
                </a:solidFill>
                <a:latin typeface="Times New Roman" panose="02020603050405020304" pitchFamily="18" charset="0"/>
                <a:cs typeface="Times New Roman" panose="02020603050405020304" pitchFamily="18" charset="0"/>
                <a:sym typeface="Arial"/>
              </a:rPr>
              <a:t>Điền</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từ</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còn</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thiếu</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vào</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dấu</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Việt</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Nam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nằm</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ở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khu</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vực</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được</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coi</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là</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giữa</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lục</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địa</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Á –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Âu</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và</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châu</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Đại</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Dương</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giữa</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Thái</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Bình</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Dương</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và</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Ấn</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Độ</a:t>
            </a:r>
            <a:r>
              <a:rPr lang="en-US" sz="4267" kern="0" dirty="0" smtClean="0">
                <a:solidFill>
                  <a:srgbClr val="FF0000"/>
                </a:solidFill>
                <a:latin typeface="Times New Roman" panose="02020603050405020304" pitchFamily="18" charset="0"/>
                <a:cs typeface="Times New Roman" panose="02020603050405020304" pitchFamily="18" charset="0"/>
                <a:sym typeface="Arial"/>
              </a:rPr>
              <a:t> </a:t>
            </a:r>
            <a:r>
              <a:rPr lang="en-US" sz="4267" kern="0" dirty="0" err="1" smtClean="0">
                <a:solidFill>
                  <a:srgbClr val="FF0000"/>
                </a:solidFill>
                <a:latin typeface="Times New Roman" panose="02020603050405020304" pitchFamily="18" charset="0"/>
                <a:cs typeface="Times New Roman" panose="02020603050405020304" pitchFamily="18" charset="0"/>
                <a:sym typeface="Arial"/>
              </a:rPr>
              <a:t>Dương</a:t>
            </a:r>
            <a:r>
              <a:rPr lang="en-US" sz="4267" kern="0" dirty="0" smtClean="0">
                <a:solidFill>
                  <a:srgbClr val="FF0000"/>
                </a:solidFill>
                <a:latin typeface="Times New Roman" panose="02020603050405020304" pitchFamily="18" charset="0"/>
                <a:cs typeface="Times New Roman" panose="02020603050405020304" pitchFamily="18" charset="0"/>
                <a:sym typeface="Arial"/>
              </a:rPr>
              <a:t>?</a:t>
            </a:r>
            <a:endParaRPr lang="en-US" sz="4267"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461145" y="2607449"/>
            <a:ext cx="8985136" cy="1127467"/>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000" kern="0" dirty="0" err="1" smtClean="0">
                <a:solidFill>
                  <a:srgbClr val="00B0F0"/>
                </a:solidFill>
                <a:latin typeface="Times New Roman" panose="02020603050405020304" pitchFamily="18" charset="0"/>
                <a:cs typeface="Times New Roman" panose="02020603050405020304" pitchFamily="18" charset="0"/>
                <a:sym typeface="Arial"/>
              </a:rPr>
              <a:t>Ngã</a:t>
            </a:r>
            <a:r>
              <a:rPr lang="en-US" sz="4000" kern="0" dirty="0" smtClean="0">
                <a:solidFill>
                  <a:srgbClr val="00B0F0"/>
                </a:solidFill>
                <a:latin typeface="Times New Roman" panose="02020603050405020304" pitchFamily="18" charset="0"/>
                <a:cs typeface="Times New Roman" panose="02020603050405020304" pitchFamily="18" charset="0"/>
                <a:sym typeface="Arial"/>
              </a:rPr>
              <a:t> </a:t>
            </a:r>
            <a:r>
              <a:rPr lang="en-US" sz="4000" kern="0" dirty="0" err="1" smtClean="0">
                <a:solidFill>
                  <a:srgbClr val="00B0F0"/>
                </a:solidFill>
                <a:latin typeface="Times New Roman" panose="02020603050405020304" pitchFamily="18" charset="0"/>
                <a:cs typeface="Times New Roman" panose="02020603050405020304" pitchFamily="18" charset="0"/>
                <a:sym typeface="Arial"/>
              </a:rPr>
              <a:t>tư</a:t>
            </a:r>
            <a:endParaRPr lang="en-US" sz="4000" dirty="0">
              <a:solidFill>
                <a:srgbClr val="00B0F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3"/>
            <a:ext cx="2438331"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4241" y="5457467"/>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1" y="4194326"/>
            <a:ext cx="154407" cy="154407"/>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2669" y="5154121"/>
            <a:ext cx="1164057" cy="1275987"/>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3972260"/>
            <a:ext cx="1164057" cy="1275987"/>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9345" y="3437713"/>
            <a:ext cx="777979" cy="768643"/>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557896" y="3664879"/>
            <a:ext cx="880161" cy="843195"/>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83322" y="3919038"/>
            <a:ext cx="495300" cy="438151"/>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50494" y="3822036"/>
            <a:ext cx="714375" cy="1190625"/>
          </a:xfrm>
          <a:prstGeom prst="rect">
            <a:avLst/>
          </a:prstGeom>
        </p:spPr>
      </p:pic>
      <p:sp>
        <p:nvSpPr>
          <p:cNvPr id="19" name="Arrow: Pentagon 30">
            <a:hlinkClick r:id="rId14" action="ppaction://hlinksldjump"/>
            <a:extLst>
              <a:ext uri="{FF2B5EF4-FFF2-40B4-BE49-F238E27FC236}">
                <a16:creationId xmlns:a16="http://schemas.microsoft.com/office/drawing/2014/main" id="{8CE3E49B-1FBC-BC46-B2C5-49FFCE7C41B8}"/>
              </a:ext>
            </a:extLst>
          </p:cNvPr>
          <p:cNvSpPr/>
          <p:nvPr/>
        </p:nvSpPr>
        <p:spPr>
          <a:xfrm rot="302336">
            <a:off x="3017140" y="4259089"/>
            <a:ext cx="2310939" cy="899515"/>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sym typeface="Arial"/>
              </a:rPr>
              <a:t>Quà</a:t>
            </a:r>
            <a:endPar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0" name="Flowchart: Summing Junction 35">
            <a:extLst>
              <a:ext uri="{FF2B5EF4-FFF2-40B4-BE49-F238E27FC236}">
                <a16:creationId xmlns:a16="http://schemas.microsoft.com/office/drawing/2014/main" id="{9E66A9DB-350C-6143-9546-505BFE227D90}"/>
              </a:ext>
            </a:extLst>
          </p:cNvPr>
          <p:cNvSpPr/>
          <p:nvPr/>
        </p:nvSpPr>
        <p:spPr>
          <a:xfrm rot="21316242">
            <a:off x="4058286" y="4329258"/>
            <a:ext cx="154407" cy="154407"/>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Tree>
    <p:extLst>
      <p:ext uri="{BB962C8B-B14F-4D97-AF65-F5344CB8AC3E}">
        <p14:creationId xmlns:p14="http://schemas.microsoft.com/office/powerpoint/2010/main" val="424288021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3" y="-50427"/>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8" y="4860842"/>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3"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785245" y="3920235"/>
            <a:ext cx="1729747"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VN" sz="3200" kern="0" dirty="0">
                <a:solidFill>
                  <a:srgbClr val="0070C0"/>
                </a:solidFill>
                <a:latin typeface="Times New Roman" panose="02020603050405020304" pitchFamily="18" charset="0"/>
                <a:cs typeface="Times New Roman" panose="02020603050405020304" pitchFamily="18" charset="0"/>
                <a:sym typeface="Arial"/>
              </a:rPr>
              <a:t>1 điểm cộng</a:t>
            </a: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3"/>
            <a:ext cx="2438331"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094">
            <a:off x="2679832" y="4041688"/>
            <a:ext cx="2310939" cy="899515"/>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sym typeface="Arial"/>
              </a:rPr>
              <a:t>Quà</a:t>
            </a:r>
            <a:endPar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1" y="5457467"/>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6390419" y="5407877"/>
            <a:ext cx="154407" cy="154407"/>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9" y="5154121"/>
            <a:ext cx="1164057" cy="1275987"/>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3972260"/>
            <a:ext cx="1164057" cy="1275987"/>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73863" y="4651264"/>
            <a:ext cx="777979" cy="768643"/>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6922414" y="4878430"/>
            <a:ext cx="880161" cy="843195"/>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2" y="3919038"/>
            <a:ext cx="495300" cy="438151"/>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494" y="3822036"/>
            <a:ext cx="714375" cy="1190625"/>
          </a:xfrm>
          <a:prstGeom prst="rect">
            <a:avLst/>
          </a:prstGeom>
        </p:spPr>
      </p:pic>
      <p:sp>
        <p:nvSpPr>
          <p:cNvPr id="28" name="Rectangle: Folded Corner 27">
            <a:extLst>
              <a:ext uri="{FF2B5EF4-FFF2-40B4-BE49-F238E27FC236}">
                <a16:creationId xmlns:a16="http://schemas.microsoft.com/office/drawing/2014/main" id="{02105D08-1F14-416F-86C2-51DFEA1D8826}"/>
              </a:ext>
            </a:extLst>
          </p:cNvPr>
          <p:cNvSpPr/>
          <p:nvPr/>
        </p:nvSpPr>
        <p:spPr>
          <a:xfrm>
            <a:off x="404270" y="5239638"/>
            <a:ext cx="8985136" cy="136481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733" b="1" kern="0">
                <a:solidFill>
                  <a:srgbClr val="00B0F0"/>
                </a:solidFill>
                <a:latin typeface="Times New Roman" panose="02020603050405020304" pitchFamily="18" charset="0"/>
                <a:cs typeface="Times New Roman" panose="02020603050405020304" pitchFamily="18" charset="0"/>
                <a:sym typeface="Arial"/>
              </a:rPr>
              <a:t>Ngô Quyền.</a:t>
            </a:r>
            <a:endParaRPr lang="en-US" sz="3733" b="1" dirty="0">
              <a:solidFill>
                <a:srgbClr val="00B0F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295176" y="156982"/>
            <a:ext cx="9870620" cy="443637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vi-VN" sz="4267" kern="0">
                <a:solidFill>
                  <a:srgbClr val="FF0000"/>
                </a:solidFill>
                <a:latin typeface="Times New Roman" panose="02020603050405020304" pitchFamily="18" charset="0"/>
                <a:cs typeface="Times New Roman" panose="02020603050405020304" pitchFamily="18" charset="0"/>
                <a:sym typeface="Arial"/>
              </a:rPr>
              <a:t>Trước âm m</a:t>
            </a:r>
            <a:r>
              <a:rPr lang="en-US" sz="4267" kern="0">
                <a:solidFill>
                  <a:srgbClr val="FF0000"/>
                </a:solidFill>
                <a:latin typeface="Times New Roman" panose="02020603050405020304" pitchFamily="18" charset="0"/>
                <a:cs typeface="Times New Roman" panose="02020603050405020304" pitchFamily="18" charset="0"/>
                <a:sym typeface="Arial"/>
              </a:rPr>
              <a:t>ưu</a:t>
            </a:r>
            <a:r>
              <a:rPr lang="vi-VN" sz="4267" kern="0">
                <a:solidFill>
                  <a:srgbClr val="FF0000"/>
                </a:solidFill>
                <a:latin typeface="Times New Roman" panose="02020603050405020304" pitchFamily="18" charset="0"/>
                <a:cs typeface="Times New Roman" panose="02020603050405020304" pitchFamily="18" charset="0"/>
                <a:sym typeface="Arial"/>
              </a:rPr>
              <a:t> xâm lược nước ta của quân Nam Hán, ai là người đã đưa ra lời bàn: </a:t>
            </a:r>
            <a:r>
              <a:rPr lang="vi-VN" sz="4267" kern="0">
                <a:solidFill>
                  <a:srgbClr val="0070C0"/>
                </a:solidFill>
                <a:latin typeface="Times New Roman" panose="02020603050405020304" pitchFamily="18" charset="0"/>
                <a:cs typeface="Times New Roman" panose="02020603050405020304" pitchFamily="18" charset="0"/>
                <a:sym typeface="Arial"/>
              </a:rPr>
              <a:t>“Nếu ta sai người đem cọc lớn, đẽo nhọn đầu và bịt sắt đóng ở cửa biển trước, nhân khi nước triều lên, thuyền của họ tiễn vào trong hàng cọc, bấy giờ ta dễ bề chế ngự”?</a:t>
            </a:r>
            <a:endParaRPr lang="en-US" sz="4267" dirty="0">
              <a:solidFill>
                <a:srgbClr val="0070C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50926781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8"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A6C79-250F-471C-BE66-A72ADDFD70DC}"/>
              </a:ext>
            </a:extLst>
          </p:cNvPr>
          <p:cNvSpPr/>
          <p:nvPr/>
        </p:nvSpPr>
        <p:spPr>
          <a:xfrm>
            <a:off x="2601775" y="2420156"/>
            <a:ext cx="6988452" cy="1477328"/>
          </a:xfrm>
          <a:prstGeom prst="rect">
            <a:avLst/>
          </a:prstGeom>
          <a:noFill/>
        </p:spPr>
        <p:txBody>
          <a:bodyPr wrap="none" lIns="121920" tIns="60960" rIns="121920" bIns="60960">
            <a:spAutoFit/>
          </a:bodyPr>
          <a:lstStyle/>
          <a:p>
            <a:pPr algn="ctr" defTabSz="1219170">
              <a:buClr>
                <a:srgbClr val="000000"/>
              </a:buClr>
              <a:defRPr/>
            </a:pPr>
            <a:r>
              <a:rPr lang="en-US" sz="8800" b="1" kern="0" dirty="0">
                <a:ln w="0"/>
                <a:solidFill>
                  <a:srgbClr val="FFFF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KHỞI ĐỘNG</a:t>
            </a:r>
          </a:p>
        </p:txBody>
      </p:sp>
    </p:spTree>
    <p:extLst>
      <p:ext uri="{BB962C8B-B14F-4D97-AF65-F5344CB8AC3E}">
        <p14:creationId xmlns:p14="http://schemas.microsoft.com/office/powerpoint/2010/main" val="3501620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1000" fill="hold"/>
                                        <p:tgtEl>
                                          <p:spTgt spid="2"/>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yt1s (mp3cut.n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2">
            <a:extLst>
              <a:ext uri="{FF2B5EF4-FFF2-40B4-BE49-F238E27FC236}">
                <a16:creationId xmlns:a16="http://schemas.microsoft.com/office/drawing/2014/main" id="{D1087C04-9B84-5408-8E9B-DB7174A0D80D}"/>
              </a:ext>
            </a:extLst>
          </p:cNvPr>
          <p:cNvGraphicFramePr>
            <a:graphicFrameLocks noGrp="1"/>
          </p:cNvGraphicFramePr>
          <p:nvPr/>
        </p:nvGraphicFramePr>
        <p:xfrm>
          <a:off x="1538196" y="1772"/>
          <a:ext cx="10596326" cy="4598922"/>
        </p:xfrm>
        <a:graphic>
          <a:graphicData uri="http://schemas.openxmlformats.org/drawingml/2006/table">
            <a:tbl>
              <a:tblPr firstRow="1" bandRow="1">
                <a:tableStyleId>{5C22544A-7EE6-4342-B048-85BDC9FD1C3A}</a:tableStyleId>
              </a:tblPr>
              <a:tblGrid>
                <a:gridCol w="815102">
                  <a:extLst>
                    <a:ext uri="{9D8B030D-6E8A-4147-A177-3AD203B41FA5}">
                      <a16:colId xmlns:a16="http://schemas.microsoft.com/office/drawing/2014/main" val="3584380910"/>
                    </a:ext>
                  </a:extLst>
                </a:gridCol>
                <a:gridCol w="815102">
                  <a:extLst>
                    <a:ext uri="{9D8B030D-6E8A-4147-A177-3AD203B41FA5}">
                      <a16:colId xmlns:a16="http://schemas.microsoft.com/office/drawing/2014/main" val="3521889531"/>
                    </a:ext>
                  </a:extLst>
                </a:gridCol>
                <a:gridCol w="815102">
                  <a:extLst>
                    <a:ext uri="{9D8B030D-6E8A-4147-A177-3AD203B41FA5}">
                      <a16:colId xmlns:a16="http://schemas.microsoft.com/office/drawing/2014/main" val="78459203"/>
                    </a:ext>
                  </a:extLst>
                </a:gridCol>
                <a:gridCol w="815102">
                  <a:extLst>
                    <a:ext uri="{9D8B030D-6E8A-4147-A177-3AD203B41FA5}">
                      <a16:colId xmlns:a16="http://schemas.microsoft.com/office/drawing/2014/main" val="3341442166"/>
                    </a:ext>
                  </a:extLst>
                </a:gridCol>
                <a:gridCol w="815102">
                  <a:extLst>
                    <a:ext uri="{9D8B030D-6E8A-4147-A177-3AD203B41FA5}">
                      <a16:colId xmlns:a16="http://schemas.microsoft.com/office/drawing/2014/main" val="201215854"/>
                    </a:ext>
                  </a:extLst>
                </a:gridCol>
                <a:gridCol w="815102">
                  <a:extLst>
                    <a:ext uri="{9D8B030D-6E8A-4147-A177-3AD203B41FA5}">
                      <a16:colId xmlns:a16="http://schemas.microsoft.com/office/drawing/2014/main" val="2598462164"/>
                    </a:ext>
                  </a:extLst>
                </a:gridCol>
                <a:gridCol w="815102">
                  <a:extLst>
                    <a:ext uri="{9D8B030D-6E8A-4147-A177-3AD203B41FA5}">
                      <a16:colId xmlns:a16="http://schemas.microsoft.com/office/drawing/2014/main" val="2955558756"/>
                    </a:ext>
                  </a:extLst>
                </a:gridCol>
                <a:gridCol w="815102">
                  <a:extLst>
                    <a:ext uri="{9D8B030D-6E8A-4147-A177-3AD203B41FA5}">
                      <a16:colId xmlns:a16="http://schemas.microsoft.com/office/drawing/2014/main" val="3716215617"/>
                    </a:ext>
                  </a:extLst>
                </a:gridCol>
                <a:gridCol w="815102">
                  <a:extLst>
                    <a:ext uri="{9D8B030D-6E8A-4147-A177-3AD203B41FA5}">
                      <a16:colId xmlns:a16="http://schemas.microsoft.com/office/drawing/2014/main" val="2334612689"/>
                    </a:ext>
                  </a:extLst>
                </a:gridCol>
                <a:gridCol w="815102">
                  <a:extLst>
                    <a:ext uri="{9D8B030D-6E8A-4147-A177-3AD203B41FA5}">
                      <a16:colId xmlns:a16="http://schemas.microsoft.com/office/drawing/2014/main" val="2095722563"/>
                    </a:ext>
                  </a:extLst>
                </a:gridCol>
                <a:gridCol w="815102">
                  <a:extLst>
                    <a:ext uri="{9D8B030D-6E8A-4147-A177-3AD203B41FA5}">
                      <a16:colId xmlns:a16="http://schemas.microsoft.com/office/drawing/2014/main" val="2177956906"/>
                    </a:ext>
                  </a:extLst>
                </a:gridCol>
                <a:gridCol w="815102">
                  <a:extLst>
                    <a:ext uri="{9D8B030D-6E8A-4147-A177-3AD203B41FA5}">
                      <a16:colId xmlns:a16="http://schemas.microsoft.com/office/drawing/2014/main" val="2974585830"/>
                    </a:ext>
                  </a:extLst>
                </a:gridCol>
                <a:gridCol w="815102">
                  <a:extLst>
                    <a:ext uri="{9D8B030D-6E8A-4147-A177-3AD203B41FA5}">
                      <a16:colId xmlns:a16="http://schemas.microsoft.com/office/drawing/2014/main" val="3819736930"/>
                    </a:ext>
                  </a:extLst>
                </a:gridCol>
              </a:tblGrid>
              <a:tr h="766487">
                <a:tc>
                  <a:txBody>
                    <a:bodyPr/>
                    <a:lstStyle/>
                    <a:p>
                      <a:pPr algn="ctr"/>
                      <a:r>
                        <a:rPr lang="en-US" sz="3600" b="1">
                          <a:solidFill>
                            <a:srgbClr val="FFC000"/>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a:solidFill>
                            <a:srgbClr val="C00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a:solidFill>
                            <a:srgbClr val="C0000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a:solidFill>
                            <a:srgbClr val="C00000"/>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a:solidFill>
                            <a:srgbClr val="C00000"/>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a:solidFill>
                            <a:srgbClr val="C00000"/>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a:solidFill>
                            <a:srgbClr val="C00000"/>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a:solidFill>
                            <a:srgbClr val="C00000"/>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a:solidFill>
                            <a:srgbClr val="C00000"/>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a:solidFill>
                            <a:srgbClr val="C00000"/>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a:solidFill>
                            <a:srgbClr val="C00000"/>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a:solidFill>
                            <a:srgbClr val="C00000"/>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a:solidFill>
                            <a:srgbClr val="C00000"/>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620572"/>
                  </a:ext>
                </a:extLst>
              </a:tr>
              <a:tr h="766487">
                <a:tc>
                  <a:txBody>
                    <a:bodyPr/>
                    <a:lstStyle/>
                    <a:p>
                      <a:pPr algn="ctr"/>
                      <a:r>
                        <a:rPr lang="en-US" sz="3600" b="1">
                          <a:solidFill>
                            <a:srgbClr val="FFC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7277584"/>
                  </a:ext>
                </a:extLst>
              </a:tr>
              <a:tr h="766487">
                <a:tc>
                  <a:txBody>
                    <a:bodyPr/>
                    <a:lstStyle/>
                    <a:p>
                      <a:pPr algn="ctr"/>
                      <a:r>
                        <a:rPr lang="en-US" sz="3600" b="1">
                          <a:solidFill>
                            <a:srgbClr val="FFC00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367731"/>
                  </a:ext>
                </a:extLst>
              </a:tr>
              <a:tr h="766487">
                <a:tc>
                  <a:txBody>
                    <a:bodyPr/>
                    <a:lstStyle/>
                    <a:p>
                      <a:pPr algn="ctr"/>
                      <a:r>
                        <a:rPr lang="en-US" sz="3600" b="1">
                          <a:solidFill>
                            <a:srgbClr val="FFC000"/>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3193134"/>
                  </a:ext>
                </a:extLst>
              </a:tr>
              <a:tr h="766487">
                <a:tc>
                  <a:txBody>
                    <a:bodyPr/>
                    <a:lstStyle/>
                    <a:p>
                      <a:pPr algn="ctr"/>
                      <a:r>
                        <a:rPr lang="en-US" sz="3600" b="1">
                          <a:solidFill>
                            <a:srgbClr val="FFC000"/>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4733202"/>
                  </a:ext>
                </a:extLst>
              </a:tr>
              <a:tr h="766487">
                <a:tc>
                  <a:txBody>
                    <a:bodyPr/>
                    <a:lstStyle/>
                    <a:p>
                      <a:pPr algn="ctr"/>
                      <a:r>
                        <a:rPr lang="en-US" sz="3600" b="1">
                          <a:solidFill>
                            <a:srgbClr val="FFC000"/>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5277959"/>
                  </a:ext>
                </a:extLst>
              </a:tr>
            </a:tbl>
          </a:graphicData>
        </a:graphic>
      </p:graphicFrame>
      <p:sp>
        <p:nvSpPr>
          <p:cNvPr id="140" name="1">
            <a:extLst>
              <a:ext uri="{FF2B5EF4-FFF2-40B4-BE49-F238E27FC236}">
                <a16:creationId xmlns:a16="http://schemas.microsoft.com/office/drawing/2014/main" id="{732551C8-4A8F-154A-8433-640769263B32}"/>
              </a:ext>
            </a:extLst>
          </p:cNvPr>
          <p:cNvSpPr/>
          <p:nvPr/>
        </p:nvSpPr>
        <p:spPr>
          <a:xfrm>
            <a:off x="281614" y="717685"/>
            <a:ext cx="1107497" cy="712485"/>
          </a:xfrm>
          <a:prstGeom prst="heart">
            <a:avLst/>
          </a:prstGeom>
          <a:solidFill>
            <a:srgbClr val="DBEEF4"/>
          </a:solidFill>
          <a:ln w="317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p>
        </p:txBody>
      </p:sp>
      <p:sp>
        <p:nvSpPr>
          <p:cNvPr id="141" name="2">
            <a:extLst>
              <a:ext uri="{FF2B5EF4-FFF2-40B4-BE49-F238E27FC236}">
                <a16:creationId xmlns:a16="http://schemas.microsoft.com/office/drawing/2014/main" id="{CD52E3CC-2B96-B84A-A52D-6DBF8065B1AB}"/>
              </a:ext>
            </a:extLst>
          </p:cNvPr>
          <p:cNvSpPr/>
          <p:nvPr/>
        </p:nvSpPr>
        <p:spPr>
          <a:xfrm>
            <a:off x="281614" y="1460947"/>
            <a:ext cx="1107497" cy="712485"/>
          </a:xfrm>
          <a:prstGeom prst="heart">
            <a:avLst/>
          </a:prstGeom>
          <a:solidFill>
            <a:sysClr val="window" lastClr="FFFFFF"/>
          </a:solidFill>
          <a:ln w="317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2" name="3">
            <a:extLst>
              <a:ext uri="{FF2B5EF4-FFF2-40B4-BE49-F238E27FC236}">
                <a16:creationId xmlns:a16="http://schemas.microsoft.com/office/drawing/2014/main" id="{1044E223-040F-894F-BBDB-209D6E5253A0}"/>
              </a:ext>
            </a:extLst>
          </p:cNvPr>
          <p:cNvSpPr/>
          <p:nvPr/>
        </p:nvSpPr>
        <p:spPr>
          <a:xfrm>
            <a:off x="281614" y="2234986"/>
            <a:ext cx="1107497" cy="712485"/>
          </a:xfrm>
          <a:prstGeom prst="heart">
            <a:avLst/>
          </a:prstGeom>
          <a:solidFill>
            <a:srgbClr val="C3D6EE"/>
          </a:solidFill>
          <a:ln w="317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p>
        </p:txBody>
      </p:sp>
      <p:sp>
        <p:nvSpPr>
          <p:cNvPr id="143" name="4">
            <a:extLst>
              <a:ext uri="{FF2B5EF4-FFF2-40B4-BE49-F238E27FC236}">
                <a16:creationId xmlns:a16="http://schemas.microsoft.com/office/drawing/2014/main" id="{7187F6D8-1DBD-8C42-B468-ABF7734C1413}"/>
              </a:ext>
            </a:extLst>
          </p:cNvPr>
          <p:cNvSpPr/>
          <p:nvPr/>
        </p:nvSpPr>
        <p:spPr>
          <a:xfrm>
            <a:off x="281614" y="3052286"/>
            <a:ext cx="1107497" cy="712485"/>
          </a:xfrm>
          <a:prstGeom prst="heart">
            <a:avLst/>
          </a:prstGeom>
          <a:solidFill>
            <a:srgbClr val="FDEADB"/>
          </a:solidFill>
          <a:ln w="317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a:t>
            </a:r>
          </a:p>
        </p:txBody>
      </p:sp>
      <p:sp>
        <p:nvSpPr>
          <p:cNvPr id="144" name="5">
            <a:extLst>
              <a:ext uri="{FF2B5EF4-FFF2-40B4-BE49-F238E27FC236}">
                <a16:creationId xmlns:a16="http://schemas.microsoft.com/office/drawing/2014/main" id="{6CA495E9-8BED-8442-8124-2BCF01BD2881}"/>
              </a:ext>
            </a:extLst>
          </p:cNvPr>
          <p:cNvSpPr/>
          <p:nvPr/>
        </p:nvSpPr>
        <p:spPr>
          <a:xfrm>
            <a:off x="281614" y="3888209"/>
            <a:ext cx="1107497" cy="712485"/>
          </a:xfrm>
          <a:prstGeom prst="heart">
            <a:avLst/>
          </a:prstGeom>
          <a:solidFill>
            <a:srgbClr val="92D050"/>
          </a:solidFill>
          <a:ln w="317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a:t>
            </a:r>
          </a:p>
        </p:txBody>
      </p:sp>
      <p:sp>
        <p:nvSpPr>
          <p:cNvPr id="146" name="Rounded Rectangle 145">
            <a:extLst>
              <a:ext uri="{FF2B5EF4-FFF2-40B4-BE49-F238E27FC236}">
                <a16:creationId xmlns:a16="http://schemas.microsoft.com/office/drawing/2014/main" id="{D442FECC-2F58-FE4B-ABC8-ED8508B46E88}"/>
              </a:ext>
            </a:extLst>
          </p:cNvPr>
          <p:cNvSpPr/>
          <p:nvPr/>
        </p:nvSpPr>
        <p:spPr>
          <a:xfrm>
            <a:off x="931196" y="5423873"/>
            <a:ext cx="11203326" cy="1404478"/>
          </a:xfrm>
          <a:prstGeom prst="roundRect">
            <a:avLst>
              <a:gd name="adj" fmla="val 14111"/>
            </a:avLst>
          </a:prstGeom>
          <a:solidFill>
            <a:sysClr val="window" lastClr="FFFFFF"/>
          </a:solidFill>
          <a:ln w="3175"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200" b="0" i="0" u="none" strike="noStrike" kern="0" cap="none" spc="0" normalizeH="0" baseline="0" noProof="0">
              <a:ln>
                <a:noFill/>
              </a:ln>
              <a:solidFill>
                <a:prstClr val="black"/>
              </a:solidFill>
              <a:effectLst/>
              <a:uLnTx/>
              <a:uFillTx/>
              <a:latin typeface="Calibri"/>
              <a:ea typeface="+mn-ea"/>
              <a:cs typeface="+mn-cs"/>
            </a:endParaRPr>
          </a:p>
        </p:txBody>
      </p:sp>
      <p:sp>
        <p:nvSpPr>
          <p:cNvPr id="147" name="Rectangle 146">
            <a:extLst>
              <a:ext uri="{FF2B5EF4-FFF2-40B4-BE49-F238E27FC236}">
                <a16:creationId xmlns:a16="http://schemas.microsoft.com/office/drawing/2014/main" id="{2795E94C-AB06-B24B-993E-8BE03FA47FC1}"/>
              </a:ext>
            </a:extLst>
          </p:cNvPr>
          <p:cNvSpPr/>
          <p:nvPr/>
        </p:nvSpPr>
        <p:spPr>
          <a:xfrm>
            <a:off x="1054211" y="5576781"/>
            <a:ext cx="10932014" cy="1077218"/>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Ngườ</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i anh hùng trẻ tuổi chống giặc Ân bảo vệ tổ quốc</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altLang="en-US" sz="32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(10 </a:t>
            </a:r>
            <a:r>
              <a:rPr kumimoji="0" lang="en-US" altLang="en-US" sz="3200" b="0"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ô</a:t>
            </a:r>
            <a:r>
              <a:rPr kumimoji="0" lang="en-US" altLang="en-US" sz="32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chữ</a:t>
            </a:r>
            <a:r>
              <a:rPr kumimoji="0" lang="en-US" altLang="en-US" sz="32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8" name="Rectangle 147">
            <a:extLst>
              <a:ext uri="{FF2B5EF4-FFF2-40B4-BE49-F238E27FC236}">
                <a16:creationId xmlns:a16="http://schemas.microsoft.com/office/drawing/2014/main" id="{55FA1BFB-A017-1343-91B8-C2C3B0644837}"/>
              </a:ext>
            </a:extLst>
          </p:cNvPr>
          <p:cNvSpPr/>
          <p:nvPr/>
        </p:nvSpPr>
        <p:spPr>
          <a:xfrm>
            <a:off x="1077784" y="5668004"/>
            <a:ext cx="10731540" cy="1077218"/>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 hùng dân tộc thời Lý, có công phá Tống, bình Chiêm, giữ yên bờ cõi. </a:t>
            </a:r>
            <a:r>
              <a:rPr kumimoji="0" lang="en-US" altLang="en-US" sz="32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(12 </a:t>
            </a:r>
            <a:r>
              <a:rPr kumimoji="0" lang="en-US" altLang="en-US" sz="3200" b="0"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ô</a:t>
            </a:r>
            <a:r>
              <a:rPr kumimoji="0" lang="en-US" altLang="en-US" sz="32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chữ</a:t>
            </a:r>
            <a:r>
              <a:rPr kumimoji="0" lang="en-US" altLang="en-US" sz="32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9" name="Rectangle 148">
            <a:extLst>
              <a:ext uri="{FF2B5EF4-FFF2-40B4-BE49-F238E27FC236}">
                <a16:creationId xmlns:a16="http://schemas.microsoft.com/office/drawing/2014/main" id="{61E778E0-1C62-3E48-8E4A-A6A93C5933F9}"/>
              </a:ext>
            </a:extLst>
          </p:cNvPr>
          <p:cNvSpPr/>
          <p:nvPr/>
        </p:nvSpPr>
        <p:spPr>
          <a:xfrm>
            <a:off x="1164924" y="5641658"/>
            <a:ext cx="10529103" cy="1077218"/>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3</a:t>
            </a: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 ai tử tiết theo thành, Ngàn năm một thủa uy danh vang lừng - Là ai?  </a:t>
            </a:r>
            <a:r>
              <a:rPr kumimoji="0" lang="en-US" altLang="en-US" sz="32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(9 ô chữ).</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0" name="Rectangle 149">
            <a:extLst>
              <a:ext uri="{FF2B5EF4-FFF2-40B4-BE49-F238E27FC236}">
                <a16:creationId xmlns:a16="http://schemas.microsoft.com/office/drawing/2014/main" id="{5DA5B797-4AF2-0E42-9A9F-03DC361A1744}"/>
              </a:ext>
            </a:extLst>
          </p:cNvPr>
          <p:cNvSpPr/>
          <p:nvPr/>
        </p:nvSpPr>
        <p:spPr>
          <a:xfrm>
            <a:off x="1338999" y="5456078"/>
            <a:ext cx="10558485"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Anh hùng dân tộc thời Trần dưới đây được Cao Bá Quát ca ngợi: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Công lao đây khoảng trời Nam, sử xanh ghi chép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Uy linh khắp miền Đông h</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ả</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i, sóng cả yên lặng.</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(12 </a:t>
            </a:r>
            <a:r>
              <a:rPr kumimoji="0" lang="en-US" altLang="en-US" sz="2800" b="0"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ô</a:t>
            </a:r>
            <a:r>
              <a:rPr kumimoji="0" lang="en-US" altLang="en-US" sz="28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chữ</a:t>
            </a:r>
            <a:r>
              <a:rPr kumimoji="0" lang="en-US" altLang="en-US" sz="28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1" name="Rectangle 150">
            <a:extLst>
              <a:ext uri="{FF2B5EF4-FFF2-40B4-BE49-F238E27FC236}">
                <a16:creationId xmlns:a16="http://schemas.microsoft.com/office/drawing/2014/main" id="{13FE5BBC-FB32-454F-8952-25D602B49CAE}"/>
              </a:ext>
            </a:extLst>
          </p:cNvPr>
          <p:cNvSpPr/>
          <p:nvPr/>
        </p:nvSpPr>
        <p:spPr>
          <a:xfrm>
            <a:off x="1470180" y="5467472"/>
            <a:ext cx="10383224" cy="1384995"/>
          </a:xfrm>
          <a:prstGeom prst="rect">
            <a:avLst/>
          </a:prstGeom>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 là gia nô dưới trư</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ớ</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 Trần Quốc Tuấn, có tài bơi lội, lập nhiều công lao lớn, được vua ban danh hiệu "Tr</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ầ</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 triều đệ nhất đ</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soái thuỷ quản. </a:t>
            </a:r>
            <a:r>
              <a:rPr kumimoji="0" lang="en-US" altLang="en-US" sz="28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(7 </a:t>
            </a:r>
            <a:r>
              <a:rPr kumimoji="0" lang="en-US" altLang="en-US" sz="2800" b="0"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ô</a:t>
            </a:r>
            <a:r>
              <a:rPr kumimoji="0" lang="en-US" altLang="en-US" sz="28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chữ</a:t>
            </a:r>
            <a:r>
              <a:rPr kumimoji="0" lang="en-US" altLang="en-US" sz="28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53" name="khoá">
            <a:extLst>
              <a:ext uri="{FF2B5EF4-FFF2-40B4-BE49-F238E27FC236}">
                <a16:creationId xmlns:a16="http://schemas.microsoft.com/office/drawing/2014/main" id="{152B9A56-F484-BC4D-B089-B4F3779B2A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977" r="24343"/>
          <a:stretch/>
        </p:blipFill>
        <p:spPr bwMode="auto">
          <a:xfrm>
            <a:off x="513190" y="4677373"/>
            <a:ext cx="798654" cy="817863"/>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53">
            <a:extLst>
              <a:ext uri="{FF2B5EF4-FFF2-40B4-BE49-F238E27FC236}">
                <a16:creationId xmlns:a16="http://schemas.microsoft.com/office/drawing/2014/main" id="{5F8FF588-813C-7F43-B171-1C52C0DD2BED}"/>
              </a:ext>
            </a:extLst>
          </p:cNvPr>
          <p:cNvPicPr>
            <a:picLocks noChangeAspect="1"/>
          </p:cNvPicPr>
          <p:nvPr/>
        </p:nvPicPr>
        <p:blipFill rotWithShape="1">
          <a:blip r:embed="rId5"/>
          <a:srcRect l="28140" r="30859"/>
          <a:stretch/>
        </p:blipFill>
        <p:spPr>
          <a:xfrm>
            <a:off x="11933" y="5576781"/>
            <a:ext cx="881905" cy="1182361"/>
          </a:xfrm>
          <a:prstGeom prst="rect">
            <a:avLst/>
          </a:prstGeom>
        </p:spPr>
      </p:pic>
      <p:grpSp>
        <p:nvGrpSpPr>
          <p:cNvPr id="156" name="Group 155">
            <a:extLst>
              <a:ext uri="{FF2B5EF4-FFF2-40B4-BE49-F238E27FC236}">
                <a16:creationId xmlns:a16="http://schemas.microsoft.com/office/drawing/2014/main" id="{5983F68D-4C6C-4947-8029-307128095FE0}"/>
              </a:ext>
            </a:extLst>
          </p:cNvPr>
          <p:cNvGrpSpPr/>
          <p:nvPr/>
        </p:nvGrpSpPr>
        <p:grpSpPr>
          <a:xfrm>
            <a:off x="2189203" y="880572"/>
            <a:ext cx="8389565" cy="427548"/>
            <a:chOff x="3087986" y="-1290768"/>
            <a:chExt cx="7630324" cy="450375"/>
          </a:xfrm>
        </p:grpSpPr>
        <p:sp>
          <p:nvSpPr>
            <p:cNvPr id="157" name="AutoShape 185">
              <a:hlinkClick r:id="" action="ppaction://noaction" highlightClick="1"/>
              <a:extLst>
                <a:ext uri="{FF2B5EF4-FFF2-40B4-BE49-F238E27FC236}">
                  <a16:creationId xmlns:a16="http://schemas.microsoft.com/office/drawing/2014/main" id="{247B30A7-34A4-0645-B29B-6EDECDE810AF}"/>
                </a:ext>
              </a:extLst>
            </p:cNvPr>
            <p:cNvSpPr>
              <a:spLocks noChangeArrowheads="1"/>
            </p:cNvSpPr>
            <p:nvPr/>
          </p:nvSpPr>
          <p:spPr bwMode="auto">
            <a:xfrm>
              <a:off x="5504788" y="-1290768"/>
              <a:ext cx="633955" cy="450375"/>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8" name="AutoShape 186">
              <a:hlinkClick r:id="" action="ppaction://noaction" highlightClick="1"/>
              <a:extLst>
                <a:ext uri="{FF2B5EF4-FFF2-40B4-BE49-F238E27FC236}">
                  <a16:creationId xmlns:a16="http://schemas.microsoft.com/office/drawing/2014/main" id="{202BAD3A-A955-9648-982E-8AF392D6AFE6}"/>
                </a:ext>
              </a:extLst>
            </p:cNvPr>
            <p:cNvSpPr>
              <a:spLocks noChangeArrowheads="1"/>
            </p:cNvSpPr>
            <p:nvPr/>
          </p:nvSpPr>
          <p:spPr bwMode="auto">
            <a:xfrm>
              <a:off x="6198194" y="-1290768"/>
              <a:ext cx="667309" cy="450375"/>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9" name="AutoShape 190">
              <a:hlinkClick r:id="" action="ppaction://noaction" highlightClick="1"/>
              <a:extLst>
                <a:ext uri="{FF2B5EF4-FFF2-40B4-BE49-F238E27FC236}">
                  <a16:creationId xmlns:a16="http://schemas.microsoft.com/office/drawing/2014/main" id="{5702C256-1E88-CA48-BF54-C8E1EC70FBF3}"/>
                </a:ext>
              </a:extLst>
            </p:cNvPr>
            <p:cNvSpPr>
              <a:spLocks noChangeArrowheads="1"/>
            </p:cNvSpPr>
            <p:nvPr/>
          </p:nvSpPr>
          <p:spPr bwMode="auto">
            <a:xfrm>
              <a:off x="4695532" y="-1290768"/>
              <a:ext cx="796495" cy="450375"/>
            </a:xfrm>
            <a:prstGeom prst="actionButtonBlank">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Á</a:t>
              </a:r>
              <a:endPar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160" name="AutoShape 191">
              <a:hlinkClick r:id="" action="ppaction://noaction" highlightClick="1"/>
              <a:extLst>
                <a:ext uri="{FF2B5EF4-FFF2-40B4-BE49-F238E27FC236}">
                  <a16:creationId xmlns:a16="http://schemas.microsoft.com/office/drawing/2014/main" id="{648D182C-AED0-0047-A7CB-41647E16A204}"/>
                </a:ext>
              </a:extLst>
            </p:cNvPr>
            <p:cNvSpPr>
              <a:spLocks noChangeArrowheads="1"/>
            </p:cNvSpPr>
            <p:nvPr/>
          </p:nvSpPr>
          <p:spPr bwMode="auto">
            <a:xfrm>
              <a:off x="3919920" y="-1290768"/>
              <a:ext cx="1008179" cy="450375"/>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1" name="AutoShape 192">
              <a:hlinkClick r:id="" action="ppaction://noaction" highlightClick="1"/>
              <a:extLst>
                <a:ext uri="{FF2B5EF4-FFF2-40B4-BE49-F238E27FC236}">
                  <a16:creationId xmlns:a16="http://schemas.microsoft.com/office/drawing/2014/main" id="{3B90FBB8-8ACA-E54F-9101-5FCBC52F3F87}"/>
                </a:ext>
              </a:extLst>
            </p:cNvPr>
            <p:cNvSpPr>
              <a:spLocks noChangeArrowheads="1"/>
            </p:cNvSpPr>
            <p:nvPr/>
          </p:nvSpPr>
          <p:spPr bwMode="auto">
            <a:xfrm flipH="1">
              <a:off x="3087986" y="-1290768"/>
              <a:ext cx="991116" cy="450375"/>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2" name="AutoShape 186">
              <a:hlinkClick r:id="" action="ppaction://noaction" highlightClick="1"/>
              <a:extLst>
                <a:ext uri="{FF2B5EF4-FFF2-40B4-BE49-F238E27FC236}">
                  <a16:creationId xmlns:a16="http://schemas.microsoft.com/office/drawing/2014/main" id="{C030CC6A-ACFA-2949-8C2A-07931B440B23}"/>
                </a:ext>
              </a:extLst>
            </p:cNvPr>
            <p:cNvSpPr>
              <a:spLocks noChangeArrowheads="1"/>
            </p:cNvSpPr>
            <p:nvPr/>
          </p:nvSpPr>
          <p:spPr bwMode="auto">
            <a:xfrm>
              <a:off x="6732136" y="-1290768"/>
              <a:ext cx="1008179" cy="450375"/>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3" name="AutoShape 186">
              <a:hlinkClick r:id="" action="ppaction://noaction" highlightClick="1"/>
              <a:extLst>
                <a:ext uri="{FF2B5EF4-FFF2-40B4-BE49-F238E27FC236}">
                  <a16:creationId xmlns:a16="http://schemas.microsoft.com/office/drawing/2014/main" id="{240C98A0-7D13-5F4A-8061-1954AF8B0865}"/>
                </a:ext>
              </a:extLst>
            </p:cNvPr>
            <p:cNvSpPr>
              <a:spLocks noChangeArrowheads="1"/>
            </p:cNvSpPr>
            <p:nvPr/>
          </p:nvSpPr>
          <p:spPr bwMode="auto">
            <a:xfrm>
              <a:off x="7478677" y="-1290768"/>
              <a:ext cx="1008179" cy="450375"/>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I</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AutoShape 186">
              <a:hlinkClick r:id="" action="ppaction://noaction" highlightClick="1"/>
              <a:extLst>
                <a:ext uri="{FF2B5EF4-FFF2-40B4-BE49-F238E27FC236}">
                  <a16:creationId xmlns:a16="http://schemas.microsoft.com/office/drawing/2014/main" id="{DE13767B-2CC9-10DF-D202-E5846D1D1400}"/>
                </a:ext>
              </a:extLst>
            </p:cNvPr>
            <p:cNvSpPr>
              <a:spLocks noChangeArrowheads="1"/>
            </p:cNvSpPr>
            <p:nvPr/>
          </p:nvSpPr>
          <p:spPr bwMode="auto">
            <a:xfrm>
              <a:off x="8169755" y="-1290768"/>
              <a:ext cx="1008179" cy="450375"/>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Ó</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AutoShape 186">
              <a:hlinkClick r:id="" action="ppaction://noaction" highlightClick="1"/>
              <a:extLst>
                <a:ext uri="{FF2B5EF4-FFF2-40B4-BE49-F238E27FC236}">
                  <a16:creationId xmlns:a16="http://schemas.microsoft.com/office/drawing/2014/main" id="{4B8627D3-EA30-052B-1571-F86E7D58BE2C}"/>
                </a:ext>
              </a:extLst>
            </p:cNvPr>
            <p:cNvSpPr>
              <a:spLocks noChangeArrowheads="1"/>
            </p:cNvSpPr>
            <p:nvPr/>
          </p:nvSpPr>
          <p:spPr bwMode="auto">
            <a:xfrm>
              <a:off x="9011324" y="-1290768"/>
              <a:ext cx="1008179" cy="450375"/>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AutoShape 186">
              <a:hlinkClick r:id="" action="ppaction://noaction" highlightClick="1"/>
              <a:extLst>
                <a:ext uri="{FF2B5EF4-FFF2-40B4-BE49-F238E27FC236}">
                  <a16:creationId xmlns:a16="http://schemas.microsoft.com/office/drawing/2014/main" id="{023BF21A-15D4-0756-C4D5-41655BFB207E}"/>
                </a:ext>
              </a:extLst>
            </p:cNvPr>
            <p:cNvSpPr>
              <a:spLocks noChangeArrowheads="1"/>
            </p:cNvSpPr>
            <p:nvPr/>
          </p:nvSpPr>
          <p:spPr bwMode="auto">
            <a:xfrm>
              <a:off x="9710131" y="-1290768"/>
              <a:ext cx="1008179" cy="450375"/>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a:t>
              </a:r>
              <a:endPar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grpSp>
      <p:grpSp>
        <p:nvGrpSpPr>
          <p:cNvPr id="164" name="Group 163">
            <a:extLst>
              <a:ext uri="{FF2B5EF4-FFF2-40B4-BE49-F238E27FC236}">
                <a16:creationId xmlns:a16="http://schemas.microsoft.com/office/drawing/2014/main" id="{43DC44DA-6849-3A4F-8886-21BE4D66F39E}"/>
              </a:ext>
            </a:extLst>
          </p:cNvPr>
          <p:cNvGrpSpPr/>
          <p:nvPr/>
        </p:nvGrpSpPr>
        <p:grpSpPr>
          <a:xfrm>
            <a:off x="2400398" y="1592514"/>
            <a:ext cx="9670014" cy="576576"/>
            <a:chOff x="3787766" y="5367629"/>
            <a:chExt cx="4795957" cy="488750"/>
          </a:xfrm>
        </p:grpSpPr>
        <p:sp>
          <p:nvSpPr>
            <p:cNvPr id="165" name="AutoShape 185">
              <a:hlinkClick r:id="" action="ppaction://noaction" highlightClick="1"/>
              <a:extLst>
                <a:ext uri="{FF2B5EF4-FFF2-40B4-BE49-F238E27FC236}">
                  <a16:creationId xmlns:a16="http://schemas.microsoft.com/office/drawing/2014/main" id="{CF21E257-CBB6-8744-8C60-2BC11B7ECAF1}"/>
                </a:ext>
              </a:extLst>
            </p:cNvPr>
            <p:cNvSpPr>
              <a:spLocks noChangeArrowheads="1"/>
            </p:cNvSpPr>
            <p:nvPr/>
          </p:nvSpPr>
          <p:spPr bwMode="auto">
            <a:xfrm>
              <a:off x="4932237" y="5387447"/>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 H</a:t>
              </a:r>
              <a:endPar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166" name="AutoShape 186">
              <a:hlinkClick r:id="" action="ppaction://noaction" highlightClick="1"/>
              <a:extLst>
                <a:ext uri="{FF2B5EF4-FFF2-40B4-BE49-F238E27FC236}">
                  <a16:creationId xmlns:a16="http://schemas.microsoft.com/office/drawing/2014/main" id="{6E483384-4371-704E-B9A8-15F3F06E17C8}"/>
                </a:ext>
              </a:extLst>
            </p:cNvPr>
            <p:cNvSpPr>
              <a:spLocks noChangeArrowheads="1"/>
            </p:cNvSpPr>
            <p:nvPr/>
          </p:nvSpPr>
          <p:spPr bwMode="auto">
            <a:xfrm>
              <a:off x="5354619" y="5387462"/>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Ư</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7" name="AutoShape 187">
              <a:hlinkClick r:id="" action="ppaction://noaction" highlightClick="1"/>
              <a:extLst>
                <a:ext uri="{FF2B5EF4-FFF2-40B4-BE49-F238E27FC236}">
                  <a16:creationId xmlns:a16="http://schemas.microsoft.com/office/drawing/2014/main" id="{4477DE74-196F-174B-BBD3-DB4783EE316D}"/>
                </a:ext>
              </a:extLst>
            </p:cNvPr>
            <p:cNvSpPr>
              <a:spLocks noChangeArrowheads="1"/>
            </p:cNvSpPr>
            <p:nvPr/>
          </p:nvSpPr>
          <p:spPr bwMode="auto">
            <a:xfrm>
              <a:off x="5771550" y="5380610"/>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Ờ</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8" name="AutoShape 188">
              <a:hlinkClick r:id="" action="ppaction://noaction" highlightClick="1"/>
              <a:extLst>
                <a:ext uri="{FF2B5EF4-FFF2-40B4-BE49-F238E27FC236}">
                  <a16:creationId xmlns:a16="http://schemas.microsoft.com/office/drawing/2014/main" id="{C66F4DF7-A5D6-DC49-A1DC-EEE443012DC5}"/>
                </a:ext>
              </a:extLst>
            </p:cNvPr>
            <p:cNvSpPr>
              <a:spLocks noChangeArrowheads="1"/>
            </p:cNvSpPr>
            <p:nvPr/>
          </p:nvSpPr>
          <p:spPr bwMode="auto">
            <a:xfrm>
              <a:off x="6149641" y="5367629"/>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9" name="AutoShape 190">
              <a:hlinkClick r:id="" action="ppaction://noaction" highlightClick="1"/>
              <a:extLst>
                <a:ext uri="{FF2B5EF4-FFF2-40B4-BE49-F238E27FC236}">
                  <a16:creationId xmlns:a16="http://schemas.microsoft.com/office/drawing/2014/main" id="{6D79992B-5D7B-7245-A9F7-1C085D45429C}"/>
                </a:ext>
              </a:extLst>
            </p:cNvPr>
            <p:cNvSpPr>
              <a:spLocks noChangeArrowheads="1"/>
            </p:cNvSpPr>
            <p:nvPr/>
          </p:nvSpPr>
          <p:spPr bwMode="auto">
            <a:xfrm>
              <a:off x="4471880" y="5380610"/>
              <a:ext cx="583978" cy="450376"/>
            </a:xfrm>
            <a:prstGeom prst="actionButtonBlank">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0" name="AutoShape 191">
              <a:hlinkClick r:id="" action="ppaction://noaction" highlightClick="1"/>
              <a:extLst>
                <a:ext uri="{FF2B5EF4-FFF2-40B4-BE49-F238E27FC236}">
                  <a16:creationId xmlns:a16="http://schemas.microsoft.com/office/drawing/2014/main" id="{BCF8C136-B113-AD47-A333-4F747639F3D8}"/>
                </a:ext>
              </a:extLst>
            </p:cNvPr>
            <p:cNvSpPr>
              <a:spLocks noChangeArrowheads="1"/>
            </p:cNvSpPr>
            <p:nvPr/>
          </p:nvSpPr>
          <p:spPr bwMode="auto">
            <a:xfrm>
              <a:off x="4118531" y="5391991"/>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Ý</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1" name="AutoShape 192">
              <a:hlinkClick r:id="" action="ppaction://noaction" highlightClick="1"/>
              <a:extLst>
                <a:ext uri="{FF2B5EF4-FFF2-40B4-BE49-F238E27FC236}">
                  <a16:creationId xmlns:a16="http://schemas.microsoft.com/office/drawing/2014/main" id="{7348EF4E-CCE5-4248-B455-D44349847B14}"/>
                </a:ext>
              </a:extLst>
            </p:cNvPr>
            <p:cNvSpPr>
              <a:spLocks noChangeArrowheads="1"/>
            </p:cNvSpPr>
            <p:nvPr/>
          </p:nvSpPr>
          <p:spPr bwMode="auto">
            <a:xfrm flipH="1">
              <a:off x="3787766" y="5406003"/>
              <a:ext cx="453871"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AutoShape 188">
              <a:hlinkClick r:id="" action="ppaction://noaction" highlightClick="1"/>
              <a:extLst>
                <a:ext uri="{FF2B5EF4-FFF2-40B4-BE49-F238E27FC236}">
                  <a16:creationId xmlns:a16="http://schemas.microsoft.com/office/drawing/2014/main" id="{36B261E0-AB63-B7B1-1199-A80C27B200B8}"/>
                </a:ext>
              </a:extLst>
            </p:cNvPr>
            <p:cNvSpPr>
              <a:spLocks noChangeArrowheads="1"/>
            </p:cNvSpPr>
            <p:nvPr/>
          </p:nvSpPr>
          <p:spPr bwMode="auto">
            <a:xfrm>
              <a:off x="7360318" y="5378709"/>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I</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AutoShape 188">
              <a:hlinkClick r:id="" action="ppaction://noaction" highlightClick="1"/>
              <a:extLst>
                <a:ext uri="{FF2B5EF4-FFF2-40B4-BE49-F238E27FC236}">
                  <a16:creationId xmlns:a16="http://schemas.microsoft.com/office/drawing/2014/main" id="{CC3DB894-C794-8B9A-B464-1976F3676CDC}"/>
                </a:ext>
              </a:extLst>
            </p:cNvPr>
            <p:cNvSpPr>
              <a:spLocks noChangeArrowheads="1"/>
            </p:cNvSpPr>
            <p:nvPr/>
          </p:nvSpPr>
          <p:spPr bwMode="auto">
            <a:xfrm>
              <a:off x="6531610" y="5377307"/>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AutoShape 188">
              <a:hlinkClick r:id="" action="ppaction://noaction" highlightClick="1"/>
              <a:extLst>
                <a:ext uri="{FF2B5EF4-FFF2-40B4-BE49-F238E27FC236}">
                  <a16:creationId xmlns:a16="http://schemas.microsoft.com/office/drawing/2014/main" id="{E5EB92FC-A2CE-28C4-780A-378A5C18881F}"/>
                </a:ext>
              </a:extLst>
            </p:cNvPr>
            <p:cNvSpPr>
              <a:spLocks noChangeArrowheads="1"/>
            </p:cNvSpPr>
            <p:nvPr/>
          </p:nvSpPr>
          <p:spPr bwMode="auto">
            <a:xfrm>
              <a:off x="6944383" y="5368403"/>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 K</a:t>
              </a:r>
              <a:endPar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23" name="AutoShape 188">
              <a:hlinkClick r:id="" action="ppaction://noaction" highlightClick="1"/>
              <a:extLst>
                <a:ext uri="{FF2B5EF4-FFF2-40B4-BE49-F238E27FC236}">
                  <a16:creationId xmlns:a16="http://schemas.microsoft.com/office/drawing/2014/main" id="{5B5F3327-4892-A1D8-204F-E4FC6E508350}"/>
                </a:ext>
              </a:extLst>
            </p:cNvPr>
            <p:cNvSpPr>
              <a:spLocks noChangeArrowheads="1"/>
            </p:cNvSpPr>
            <p:nvPr/>
          </p:nvSpPr>
          <p:spPr bwMode="auto">
            <a:xfrm>
              <a:off x="7761723" y="5393952"/>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Ệ</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AutoShape 188">
              <a:hlinkClick r:id="" action="ppaction://noaction" highlightClick="1"/>
              <a:extLst>
                <a:ext uri="{FF2B5EF4-FFF2-40B4-BE49-F238E27FC236}">
                  <a16:creationId xmlns:a16="http://schemas.microsoft.com/office/drawing/2014/main" id="{80AD401F-49B3-FD76-1C07-887B8AD3A06E}"/>
                </a:ext>
              </a:extLst>
            </p:cNvPr>
            <p:cNvSpPr>
              <a:spLocks noChangeArrowheads="1"/>
            </p:cNvSpPr>
            <p:nvPr/>
          </p:nvSpPr>
          <p:spPr bwMode="auto">
            <a:xfrm>
              <a:off x="8122038" y="5380610"/>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172" name="Group 171">
            <a:extLst>
              <a:ext uri="{FF2B5EF4-FFF2-40B4-BE49-F238E27FC236}">
                <a16:creationId xmlns:a16="http://schemas.microsoft.com/office/drawing/2014/main" id="{B12A72DD-74FE-7747-A140-86FC9A5C40D5}"/>
              </a:ext>
            </a:extLst>
          </p:cNvPr>
          <p:cNvGrpSpPr/>
          <p:nvPr/>
        </p:nvGrpSpPr>
        <p:grpSpPr>
          <a:xfrm>
            <a:off x="2371036" y="2386722"/>
            <a:ext cx="7299803" cy="531312"/>
            <a:chOff x="3709304" y="5372439"/>
            <a:chExt cx="3732552" cy="450383"/>
          </a:xfrm>
        </p:grpSpPr>
        <p:sp>
          <p:nvSpPr>
            <p:cNvPr id="173" name="AutoShape 185">
              <a:hlinkClick r:id="" action="ppaction://noaction" highlightClick="1"/>
              <a:extLst>
                <a:ext uri="{FF2B5EF4-FFF2-40B4-BE49-F238E27FC236}">
                  <a16:creationId xmlns:a16="http://schemas.microsoft.com/office/drawing/2014/main" id="{16370C24-DD15-E441-964F-0B580E85795F}"/>
                </a:ext>
              </a:extLst>
            </p:cNvPr>
            <p:cNvSpPr>
              <a:spLocks noChangeArrowheads="1"/>
            </p:cNvSpPr>
            <p:nvPr/>
          </p:nvSpPr>
          <p:spPr bwMode="auto">
            <a:xfrm>
              <a:off x="4934408" y="5372441"/>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 N</a:t>
              </a:r>
              <a:endPar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174" name="AutoShape 186">
              <a:hlinkClick r:id="" action="ppaction://noaction" highlightClick="1"/>
              <a:extLst>
                <a:ext uri="{FF2B5EF4-FFF2-40B4-BE49-F238E27FC236}">
                  <a16:creationId xmlns:a16="http://schemas.microsoft.com/office/drawing/2014/main" id="{88CD5632-DDE1-EB41-97C1-477FF05F80AE}"/>
                </a:ext>
              </a:extLst>
            </p:cNvPr>
            <p:cNvSpPr>
              <a:spLocks noChangeArrowheads="1"/>
            </p:cNvSpPr>
            <p:nvPr/>
          </p:nvSpPr>
          <p:spPr bwMode="auto">
            <a:xfrm>
              <a:off x="5352123" y="5372439"/>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5" name="AutoShape 187">
              <a:hlinkClick r:id="" action="ppaction://noaction" highlightClick="1"/>
              <a:extLst>
                <a:ext uri="{FF2B5EF4-FFF2-40B4-BE49-F238E27FC236}">
                  <a16:creationId xmlns:a16="http://schemas.microsoft.com/office/drawing/2014/main" id="{18AF2036-0462-094C-9AD9-37DE95F8AAAB}"/>
                </a:ext>
              </a:extLst>
            </p:cNvPr>
            <p:cNvSpPr>
              <a:spLocks noChangeArrowheads="1"/>
            </p:cNvSpPr>
            <p:nvPr/>
          </p:nvSpPr>
          <p:spPr bwMode="auto">
            <a:xfrm>
              <a:off x="5776952" y="5372439"/>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6" name="AutoShape 188">
              <a:hlinkClick r:id="" action="ppaction://noaction" highlightClick="1"/>
              <a:extLst>
                <a:ext uri="{FF2B5EF4-FFF2-40B4-BE49-F238E27FC236}">
                  <a16:creationId xmlns:a16="http://schemas.microsoft.com/office/drawing/2014/main" id="{90657572-0968-BD4B-A735-1811D99DB120}"/>
                </a:ext>
              </a:extLst>
            </p:cNvPr>
            <p:cNvSpPr>
              <a:spLocks noChangeArrowheads="1"/>
            </p:cNvSpPr>
            <p:nvPr/>
          </p:nvSpPr>
          <p:spPr bwMode="auto">
            <a:xfrm>
              <a:off x="6157782" y="5372439"/>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I</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7" name="AutoShape 190">
              <a:hlinkClick r:id="" action="ppaction://noaction" highlightClick="1"/>
              <a:extLst>
                <a:ext uri="{FF2B5EF4-FFF2-40B4-BE49-F238E27FC236}">
                  <a16:creationId xmlns:a16="http://schemas.microsoft.com/office/drawing/2014/main" id="{66F21B7E-82CD-194B-9726-3DC327E448F7}"/>
                </a:ext>
              </a:extLst>
            </p:cNvPr>
            <p:cNvSpPr>
              <a:spLocks noChangeArrowheads="1"/>
            </p:cNvSpPr>
            <p:nvPr/>
          </p:nvSpPr>
          <p:spPr bwMode="auto">
            <a:xfrm>
              <a:off x="4445362" y="5372441"/>
              <a:ext cx="583978" cy="450376"/>
            </a:xfrm>
            <a:prstGeom prst="actionButtonBlank">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À</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8" name="AutoShape 191">
              <a:hlinkClick r:id="" action="ppaction://noaction" highlightClick="1"/>
              <a:extLst>
                <a:ext uri="{FF2B5EF4-FFF2-40B4-BE49-F238E27FC236}">
                  <a16:creationId xmlns:a16="http://schemas.microsoft.com/office/drawing/2014/main" id="{BC0682D2-5B7D-F34E-8A70-BF0DE154FF08}"/>
                </a:ext>
              </a:extLst>
            </p:cNvPr>
            <p:cNvSpPr>
              <a:spLocks noChangeArrowheads="1"/>
            </p:cNvSpPr>
            <p:nvPr/>
          </p:nvSpPr>
          <p:spPr bwMode="auto">
            <a:xfrm>
              <a:off x="4136282" y="5372446"/>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O</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9" name="AutoShape 192">
              <a:hlinkClick r:id="" action="ppaction://noaction" highlightClick="1"/>
              <a:extLst>
                <a:ext uri="{FF2B5EF4-FFF2-40B4-BE49-F238E27FC236}">
                  <a16:creationId xmlns:a16="http://schemas.microsoft.com/office/drawing/2014/main" id="{E55C58D5-5903-D34A-88AA-77FEA915D2A9}"/>
                </a:ext>
              </a:extLst>
            </p:cNvPr>
            <p:cNvSpPr>
              <a:spLocks noChangeArrowheads="1"/>
            </p:cNvSpPr>
            <p:nvPr/>
          </p:nvSpPr>
          <p:spPr bwMode="auto">
            <a:xfrm flipH="1">
              <a:off x="3709304" y="5372445"/>
              <a:ext cx="453871"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H</a:t>
              </a:r>
            </a:p>
          </p:txBody>
        </p:sp>
        <p:sp>
          <p:nvSpPr>
            <p:cNvPr id="25" name="AutoShape 188">
              <a:hlinkClick r:id="" action="ppaction://noaction" highlightClick="1"/>
              <a:extLst>
                <a:ext uri="{FF2B5EF4-FFF2-40B4-BE49-F238E27FC236}">
                  <a16:creationId xmlns:a16="http://schemas.microsoft.com/office/drawing/2014/main" id="{73D9B489-1617-8D54-4641-995398CA2F42}"/>
                </a:ext>
              </a:extLst>
            </p:cNvPr>
            <p:cNvSpPr>
              <a:spLocks noChangeArrowheads="1"/>
            </p:cNvSpPr>
            <p:nvPr/>
          </p:nvSpPr>
          <p:spPr bwMode="auto">
            <a:xfrm>
              <a:off x="6573346" y="5372439"/>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Ệ</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AutoShape 188">
              <a:hlinkClick r:id="" action="ppaction://noaction" highlightClick="1"/>
              <a:extLst>
                <a:ext uri="{FF2B5EF4-FFF2-40B4-BE49-F238E27FC236}">
                  <a16:creationId xmlns:a16="http://schemas.microsoft.com/office/drawing/2014/main" id="{6D91B05B-BC2B-B930-FB72-EC7E80AC14D9}"/>
                </a:ext>
              </a:extLst>
            </p:cNvPr>
            <p:cNvSpPr>
              <a:spLocks noChangeArrowheads="1"/>
            </p:cNvSpPr>
            <p:nvPr/>
          </p:nvSpPr>
          <p:spPr bwMode="auto">
            <a:xfrm>
              <a:off x="6980171" y="5372439"/>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U</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180" name="Group 179">
            <a:extLst>
              <a:ext uri="{FF2B5EF4-FFF2-40B4-BE49-F238E27FC236}">
                <a16:creationId xmlns:a16="http://schemas.microsoft.com/office/drawing/2014/main" id="{FE6DC8D0-A64E-D246-BDFB-99E6FC7CFF87}"/>
              </a:ext>
            </a:extLst>
          </p:cNvPr>
          <p:cNvGrpSpPr/>
          <p:nvPr/>
        </p:nvGrpSpPr>
        <p:grpSpPr>
          <a:xfrm>
            <a:off x="2308610" y="3174353"/>
            <a:ext cx="9730847" cy="531313"/>
            <a:chOff x="3758875" y="5380689"/>
            <a:chExt cx="4992736" cy="450384"/>
          </a:xfrm>
        </p:grpSpPr>
        <p:sp>
          <p:nvSpPr>
            <p:cNvPr id="181" name="AutoShape 185">
              <a:hlinkClick r:id="" action="ppaction://noaction" highlightClick="1"/>
              <a:extLst>
                <a:ext uri="{FF2B5EF4-FFF2-40B4-BE49-F238E27FC236}">
                  <a16:creationId xmlns:a16="http://schemas.microsoft.com/office/drawing/2014/main" id="{555EE05C-EED6-934B-9678-40273732E984}"/>
                </a:ext>
              </a:extLst>
            </p:cNvPr>
            <p:cNvSpPr>
              <a:spLocks noChangeArrowheads="1"/>
            </p:cNvSpPr>
            <p:nvPr/>
          </p:nvSpPr>
          <p:spPr bwMode="auto">
            <a:xfrm>
              <a:off x="4984378" y="5380693"/>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2" name="AutoShape 186">
              <a:hlinkClick r:id="" action="ppaction://noaction" highlightClick="1"/>
              <a:extLst>
                <a:ext uri="{FF2B5EF4-FFF2-40B4-BE49-F238E27FC236}">
                  <a16:creationId xmlns:a16="http://schemas.microsoft.com/office/drawing/2014/main" id="{F6952D24-50AD-F541-B950-4083905FBDBF}"/>
                </a:ext>
              </a:extLst>
            </p:cNvPr>
            <p:cNvSpPr>
              <a:spLocks noChangeArrowheads="1"/>
            </p:cNvSpPr>
            <p:nvPr/>
          </p:nvSpPr>
          <p:spPr bwMode="auto">
            <a:xfrm>
              <a:off x="5432242" y="5380693"/>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Q</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3" name="AutoShape 187">
              <a:hlinkClick r:id="" action="ppaction://noaction" highlightClick="1"/>
              <a:extLst>
                <a:ext uri="{FF2B5EF4-FFF2-40B4-BE49-F238E27FC236}">
                  <a16:creationId xmlns:a16="http://schemas.microsoft.com/office/drawing/2014/main" id="{16C5D136-7BFD-534E-A61A-B095621EAD81}"/>
                </a:ext>
              </a:extLst>
            </p:cNvPr>
            <p:cNvSpPr>
              <a:spLocks noChangeArrowheads="1"/>
            </p:cNvSpPr>
            <p:nvPr/>
          </p:nvSpPr>
          <p:spPr bwMode="auto">
            <a:xfrm>
              <a:off x="5854319" y="5380697"/>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U</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4" name="AutoShape 188">
              <a:hlinkClick r:id="" action="ppaction://noaction" highlightClick="1"/>
              <a:extLst>
                <a:ext uri="{FF2B5EF4-FFF2-40B4-BE49-F238E27FC236}">
                  <a16:creationId xmlns:a16="http://schemas.microsoft.com/office/drawing/2014/main" id="{DC429204-CB0D-8A46-B807-F237A3F5D23D}"/>
                </a:ext>
              </a:extLst>
            </p:cNvPr>
            <p:cNvSpPr>
              <a:spLocks noChangeArrowheads="1"/>
            </p:cNvSpPr>
            <p:nvPr/>
          </p:nvSpPr>
          <p:spPr bwMode="auto">
            <a:xfrm>
              <a:off x="6214931" y="5380694"/>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Ố</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5" name="AutoShape 190">
              <a:hlinkClick r:id="" action="ppaction://noaction" highlightClick="1"/>
              <a:extLst>
                <a:ext uri="{FF2B5EF4-FFF2-40B4-BE49-F238E27FC236}">
                  <a16:creationId xmlns:a16="http://schemas.microsoft.com/office/drawing/2014/main" id="{2F9695D9-AEB1-8245-81AB-6EA8BD672C53}"/>
                </a:ext>
              </a:extLst>
            </p:cNvPr>
            <p:cNvSpPr>
              <a:spLocks noChangeArrowheads="1"/>
            </p:cNvSpPr>
            <p:nvPr/>
          </p:nvSpPr>
          <p:spPr bwMode="auto">
            <a:xfrm>
              <a:off x="4537798" y="5380693"/>
              <a:ext cx="583978" cy="450376"/>
            </a:xfrm>
            <a:prstGeom prst="actionButtonBlank">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Ầ</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6" name="AutoShape 191">
              <a:hlinkClick r:id="" action="ppaction://noaction" highlightClick="1"/>
              <a:extLst>
                <a:ext uri="{FF2B5EF4-FFF2-40B4-BE49-F238E27FC236}">
                  <a16:creationId xmlns:a16="http://schemas.microsoft.com/office/drawing/2014/main" id="{9041C39A-8911-D14D-9B2D-6DB32C571E25}"/>
                </a:ext>
              </a:extLst>
            </p:cNvPr>
            <p:cNvSpPr>
              <a:spLocks noChangeArrowheads="1"/>
            </p:cNvSpPr>
            <p:nvPr/>
          </p:nvSpPr>
          <p:spPr bwMode="auto">
            <a:xfrm>
              <a:off x="4183388" y="5380693"/>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R</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7" name="AutoShape 192">
              <a:hlinkClick r:id="" action="ppaction://noaction" highlightClick="1"/>
              <a:extLst>
                <a:ext uri="{FF2B5EF4-FFF2-40B4-BE49-F238E27FC236}">
                  <a16:creationId xmlns:a16="http://schemas.microsoft.com/office/drawing/2014/main" id="{9436104D-AAEA-7940-A2D8-8BB26F13E063}"/>
                </a:ext>
              </a:extLst>
            </p:cNvPr>
            <p:cNvSpPr>
              <a:spLocks noChangeArrowheads="1"/>
            </p:cNvSpPr>
            <p:nvPr/>
          </p:nvSpPr>
          <p:spPr bwMode="auto">
            <a:xfrm flipH="1">
              <a:off x="3758875" y="5380693"/>
              <a:ext cx="453871"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AutoShape 188">
              <a:hlinkClick r:id="" action="ppaction://noaction" highlightClick="1"/>
              <a:extLst>
                <a:ext uri="{FF2B5EF4-FFF2-40B4-BE49-F238E27FC236}">
                  <a16:creationId xmlns:a16="http://schemas.microsoft.com/office/drawing/2014/main" id="{75446301-8278-1E6D-0EBA-84E96DEADD8D}"/>
                </a:ext>
              </a:extLst>
            </p:cNvPr>
            <p:cNvSpPr>
              <a:spLocks noChangeArrowheads="1"/>
            </p:cNvSpPr>
            <p:nvPr/>
          </p:nvSpPr>
          <p:spPr bwMode="auto">
            <a:xfrm>
              <a:off x="6646817" y="5380692"/>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 C</a:t>
              </a:r>
              <a:endPar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28" name="AutoShape 188">
              <a:hlinkClick r:id="" action="ppaction://noaction" highlightClick="1"/>
              <a:extLst>
                <a:ext uri="{FF2B5EF4-FFF2-40B4-BE49-F238E27FC236}">
                  <a16:creationId xmlns:a16="http://schemas.microsoft.com/office/drawing/2014/main" id="{8CFF4C63-CDB2-4D87-8AE1-51B1F351FF9A}"/>
                </a:ext>
              </a:extLst>
            </p:cNvPr>
            <p:cNvSpPr>
              <a:spLocks noChangeArrowheads="1"/>
            </p:cNvSpPr>
            <p:nvPr/>
          </p:nvSpPr>
          <p:spPr bwMode="auto">
            <a:xfrm>
              <a:off x="7072123" y="5380691"/>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AutoShape 188">
              <a:hlinkClick r:id="" action="ppaction://noaction" highlightClick="1"/>
              <a:extLst>
                <a:ext uri="{FF2B5EF4-FFF2-40B4-BE49-F238E27FC236}">
                  <a16:creationId xmlns:a16="http://schemas.microsoft.com/office/drawing/2014/main" id="{09887B79-46ED-0FB9-8215-838360C9397E}"/>
                </a:ext>
              </a:extLst>
            </p:cNvPr>
            <p:cNvSpPr>
              <a:spLocks noChangeArrowheads="1"/>
            </p:cNvSpPr>
            <p:nvPr/>
          </p:nvSpPr>
          <p:spPr bwMode="auto">
            <a:xfrm>
              <a:off x="7491516" y="5380689"/>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U</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0" name="AutoShape 188">
              <a:hlinkClick r:id="" action="ppaction://noaction" highlightClick="1"/>
              <a:extLst>
                <a:ext uri="{FF2B5EF4-FFF2-40B4-BE49-F238E27FC236}">
                  <a16:creationId xmlns:a16="http://schemas.microsoft.com/office/drawing/2014/main" id="{78917308-F1A9-6707-DE57-C834F4A4D3DD}"/>
                </a:ext>
              </a:extLst>
            </p:cNvPr>
            <p:cNvSpPr>
              <a:spLocks noChangeArrowheads="1"/>
            </p:cNvSpPr>
            <p:nvPr/>
          </p:nvSpPr>
          <p:spPr bwMode="auto">
            <a:xfrm>
              <a:off x="7873177" y="5380689"/>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Ấ</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1" name="AutoShape 188">
              <a:hlinkClick r:id="" action="ppaction://noaction" highlightClick="1"/>
              <a:extLst>
                <a:ext uri="{FF2B5EF4-FFF2-40B4-BE49-F238E27FC236}">
                  <a16:creationId xmlns:a16="http://schemas.microsoft.com/office/drawing/2014/main" id="{96FFBEDB-2F29-448B-4DDA-13BF6B2DC82C}"/>
                </a:ext>
              </a:extLst>
            </p:cNvPr>
            <p:cNvSpPr>
              <a:spLocks noChangeArrowheads="1"/>
            </p:cNvSpPr>
            <p:nvPr/>
          </p:nvSpPr>
          <p:spPr bwMode="auto">
            <a:xfrm>
              <a:off x="8289926" y="5380689"/>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N</a:t>
              </a:r>
              <a:endPar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grpSp>
      <p:grpSp>
        <p:nvGrpSpPr>
          <p:cNvPr id="188" name="Group 187">
            <a:extLst>
              <a:ext uri="{FF2B5EF4-FFF2-40B4-BE49-F238E27FC236}">
                <a16:creationId xmlns:a16="http://schemas.microsoft.com/office/drawing/2014/main" id="{EA504EA9-841F-2348-B6D6-8768613FBC97}"/>
              </a:ext>
            </a:extLst>
          </p:cNvPr>
          <p:cNvGrpSpPr/>
          <p:nvPr/>
        </p:nvGrpSpPr>
        <p:grpSpPr>
          <a:xfrm>
            <a:off x="2418310" y="3890381"/>
            <a:ext cx="5602222" cy="531315"/>
            <a:chOff x="3738226" y="5349108"/>
            <a:chExt cx="3239632" cy="450384"/>
          </a:xfrm>
        </p:grpSpPr>
        <p:sp>
          <p:nvSpPr>
            <p:cNvPr id="189" name="AutoShape 185">
              <a:hlinkClick r:id="" action="ppaction://noaction" highlightClick="1"/>
              <a:extLst>
                <a:ext uri="{FF2B5EF4-FFF2-40B4-BE49-F238E27FC236}">
                  <a16:creationId xmlns:a16="http://schemas.microsoft.com/office/drawing/2014/main" id="{2E3640BF-5FE7-3342-B9A8-D1CE4376BF36}"/>
                </a:ext>
              </a:extLst>
            </p:cNvPr>
            <p:cNvSpPr>
              <a:spLocks noChangeArrowheads="1"/>
            </p:cNvSpPr>
            <p:nvPr/>
          </p:nvSpPr>
          <p:spPr bwMode="auto">
            <a:xfrm>
              <a:off x="5096717" y="5349116"/>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K</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AutoShape 186">
              <a:hlinkClick r:id="" action="ppaction://noaction" highlightClick="1"/>
              <a:extLst>
                <a:ext uri="{FF2B5EF4-FFF2-40B4-BE49-F238E27FC236}">
                  <a16:creationId xmlns:a16="http://schemas.microsoft.com/office/drawing/2014/main" id="{BA11435A-88C4-1E4B-8338-88C0952742B8}"/>
                </a:ext>
              </a:extLst>
            </p:cNvPr>
            <p:cNvSpPr>
              <a:spLocks noChangeArrowheads="1"/>
            </p:cNvSpPr>
            <p:nvPr/>
          </p:nvSpPr>
          <p:spPr bwMode="auto">
            <a:xfrm>
              <a:off x="5589202" y="5349114"/>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a:t>
              </a:r>
            </a:p>
          </p:txBody>
        </p:sp>
        <p:sp>
          <p:nvSpPr>
            <p:cNvPr id="191" name="AutoShape 187">
              <a:hlinkClick r:id="" action="ppaction://noaction" highlightClick="1"/>
              <a:extLst>
                <a:ext uri="{FF2B5EF4-FFF2-40B4-BE49-F238E27FC236}">
                  <a16:creationId xmlns:a16="http://schemas.microsoft.com/office/drawing/2014/main" id="{99FC54AA-4454-1B4F-9EB8-9F5EC0571AEB}"/>
                </a:ext>
              </a:extLst>
            </p:cNvPr>
            <p:cNvSpPr>
              <a:spLocks noChangeArrowheads="1"/>
            </p:cNvSpPr>
            <p:nvPr/>
          </p:nvSpPr>
          <p:spPr bwMode="auto">
            <a:xfrm>
              <a:off x="6049279" y="5349108"/>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Ê</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2" name="AutoShape 188">
              <a:hlinkClick r:id="" action="ppaction://noaction" highlightClick="1"/>
              <a:extLst>
                <a:ext uri="{FF2B5EF4-FFF2-40B4-BE49-F238E27FC236}">
                  <a16:creationId xmlns:a16="http://schemas.microsoft.com/office/drawing/2014/main" id="{92ECEC8A-F162-004D-9014-4EE6A5032C96}"/>
                </a:ext>
              </a:extLst>
            </p:cNvPr>
            <p:cNvSpPr>
              <a:spLocks noChangeArrowheads="1"/>
            </p:cNvSpPr>
            <p:nvPr/>
          </p:nvSpPr>
          <p:spPr bwMode="auto">
            <a:xfrm>
              <a:off x="6516173" y="5349108"/>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U</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3" name="AutoShape 190">
              <a:hlinkClick r:id="" action="ppaction://noaction" highlightClick="1"/>
              <a:extLst>
                <a:ext uri="{FF2B5EF4-FFF2-40B4-BE49-F238E27FC236}">
                  <a16:creationId xmlns:a16="http://schemas.microsoft.com/office/drawing/2014/main" id="{012FEA62-AE29-4A49-AAC4-527D9FB5F325}"/>
                </a:ext>
              </a:extLst>
            </p:cNvPr>
            <p:cNvSpPr>
              <a:spLocks noChangeArrowheads="1"/>
            </p:cNvSpPr>
            <p:nvPr/>
          </p:nvSpPr>
          <p:spPr bwMode="auto">
            <a:xfrm>
              <a:off x="4570995" y="5349112"/>
              <a:ext cx="583978" cy="450376"/>
            </a:xfrm>
            <a:prstGeom prst="actionButtonBlank">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AutoShape 191">
              <a:hlinkClick r:id="" action="ppaction://noaction" highlightClick="1"/>
              <a:extLst>
                <a:ext uri="{FF2B5EF4-FFF2-40B4-BE49-F238E27FC236}">
                  <a16:creationId xmlns:a16="http://schemas.microsoft.com/office/drawing/2014/main" id="{9CCAC6FD-41E2-8E4C-8392-E7A74750E126}"/>
                </a:ext>
              </a:extLst>
            </p:cNvPr>
            <p:cNvSpPr>
              <a:spLocks noChangeArrowheads="1"/>
            </p:cNvSpPr>
            <p:nvPr/>
          </p:nvSpPr>
          <p:spPr bwMode="auto">
            <a:xfrm>
              <a:off x="4170382" y="5349112"/>
              <a:ext cx="461685"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Ế</a:t>
              </a:r>
              <a:endPar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195" name="AutoShape 192">
              <a:hlinkClick r:id="" action="ppaction://noaction" highlightClick="1"/>
              <a:extLst>
                <a:ext uri="{FF2B5EF4-FFF2-40B4-BE49-F238E27FC236}">
                  <a16:creationId xmlns:a16="http://schemas.microsoft.com/office/drawing/2014/main" id="{8D1BB202-45D0-1E43-A964-14D54293E4C9}"/>
                </a:ext>
              </a:extLst>
            </p:cNvPr>
            <p:cNvSpPr>
              <a:spLocks noChangeArrowheads="1"/>
            </p:cNvSpPr>
            <p:nvPr/>
          </p:nvSpPr>
          <p:spPr bwMode="auto">
            <a:xfrm flipH="1">
              <a:off x="3738226" y="5349112"/>
              <a:ext cx="453871" cy="45037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Y</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20" name="Group 219">
            <a:extLst>
              <a:ext uri="{FF2B5EF4-FFF2-40B4-BE49-F238E27FC236}">
                <a16:creationId xmlns:a16="http://schemas.microsoft.com/office/drawing/2014/main" id="{DDCFF8F3-AEF4-4648-B288-7C8D5D4D7610}"/>
              </a:ext>
            </a:extLst>
          </p:cNvPr>
          <p:cNvGrpSpPr/>
          <p:nvPr/>
        </p:nvGrpSpPr>
        <p:grpSpPr>
          <a:xfrm>
            <a:off x="2208567" y="4658317"/>
            <a:ext cx="8871793" cy="727904"/>
            <a:chOff x="1202338" y="4930704"/>
            <a:chExt cx="8871793" cy="727904"/>
          </a:xfrm>
        </p:grpSpPr>
        <p:sp>
          <p:nvSpPr>
            <p:cNvPr id="221" name="Oval 220">
              <a:extLst>
                <a:ext uri="{FF2B5EF4-FFF2-40B4-BE49-F238E27FC236}">
                  <a16:creationId xmlns:a16="http://schemas.microsoft.com/office/drawing/2014/main" id="{E1D24A29-9414-DF4F-A21E-7DD740C934A3}"/>
                </a:ext>
              </a:extLst>
            </p:cNvPr>
            <p:cNvSpPr/>
            <p:nvPr/>
          </p:nvSpPr>
          <p:spPr>
            <a:xfrm rot="5400000">
              <a:off x="4821467" y="4867651"/>
              <a:ext cx="712484" cy="864645"/>
            </a:xfrm>
            <a:prstGeom prst="ellipse">
              <a:avLst/>
            </a:prstGeom>
            <a:solidFill>
              <a:sysClr val="window" lastClr="FFFFFF"/>
            </a:solidFill>
            <a:ln w="25400" cap="flat" cmpd="sng" algn="ctr">
              <a:solidFill>
                <a:srgbClr val="C00000"/>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G</a:t>
              </a:r>
              <a:endParaRPr kumimoji="0" lang="en-VN"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2" name="Oval 221">
              <a:extLst>
                <a:ext uri="{FF2B5EF4-FFF2-40B4-BE49-F238E27FC236}">
                  <a16:creationId xmlns:a16="http://schemas.microsoft.com/office/drawing/2014/main" id="{5F7992D8-3E91-A34D-8B60-989E68475F88}"/>
                </a:ext>
              </a:extLst>
            </p:cNvPr>
            <p:cNvSpPr/>
            <p:nvPr/>
          </p:nvSpPr>
          <p:spPr>
            <a:xfrm rot="5400000">
              <a:off x="5708243" y="4867651"/>
              <a:ext cx="712484" cy="864645"/>
            </a:xfrm>
            <a:prstGeom prst="ellipse">
              <a:avLst/>
            </a:prstGeom>
            <a:solidFill>
              <a:sysClr val="window" lastClr="FFFFFF"/>
            </a:solidFill>
            <a:ln w="25400" cap="flat" cmpd="sng" algn="ctr">
              <a:solidFill>
                <a:srgbClr val="C00000"/>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a:t>
              </a:r>
              <a:endParaRPr kumimoji="0" lang="en-VN"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3" name="Oval 222">
              <a:extLst>
                <a:ext uri="{FF2B5EF4-FFF2-40B4-BE49-F238E27FC236}">
                  <a16:creationId xmlns:a16="http://schemas.microsoft.com/office/drawing/2014/main" id="{46639892-3F3C-5B4F-84D2-3408CFD7AD53}"/>
                </a:ext>
              </a:extLst>
            </p:cNvPr>
            <p:cNvSpPr/>
            <p:nvPr/>
          </p:nvSpPr>
          <p:spPr>
            <a:xfrm rot="5400000">
              <a:off x="3936856" y="4870043"/>
              <a:ext cx="712484" cy="864645"/>
            </a:xfrm>
            <a:prstGeom prst="ellipse">
              <a:avLst/>
            </a:prstGeom>
            <a:solidFill>
              <a:sysClr val="window" lastClr="FFFFFF"/>
            </a:solidFill>
            <a:ln w="25400" cap="flat" cmpd="sng" algn="ctr">
              <a:solidFill>
                <a:srgbClr val="C00000"/>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a:t>
              </a:r>
              <a:endParaRPr kumimoji="0" lang="en-VN"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4" name="Oval 223">
              <a:extLst>
                <a:ext uri="{FF2B5EF4-FFF2-40B4-BE49-F238E27FC236}">
                  <a16:creationId xmlns:a16="http://schemas.microsoft.com/office/drawing/2014/main" id="{A4A12A6C-4E0D-B44B-B700-F28F24C333F6}"/>
                </a:ext>
              </a:extLst>
            </p:cNvPr>
            <p:cNvSpPr/>
            <p:nvPr/>
          </p:nvSpPr>
          <p:spPr>
            <a:xfrm rot="5400000">
              <a:off x="3052244" y="4854624"/>
              <a:ext cx="712484" cy="864645"/>
            </a:xfrm>
            <a:prstGeom prst="ellipse">
              <a:avLst/>
            </a:prstGeom>
            <a:solidFill>
              <a:sysClr val="window" lastClr="FFFFFF"/>
            </a:solidFill>
            <a:ln w="25400" cap="flat" cmpd="sng" algn="ctr">
              <a:solidFill>
                <a:srgbClr val="C00000"/>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Á</a:t>
              </a:r>
              <a:endParaRPr kumimoji="0" lang="en-VN"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5" name="Oval 224">
              <a:extLst>
                <a:ext uri="{FF2B5EF4-FFF2-40B4-BE49-F238E27FC236}">
                  <a16:creationId xmlns:a16="http://schemas.microsoft.com/office/drawing/2014/main" id="{1654B7CA-8A69-314D-9477-02E98D68B308}"/>
                </a:ext>
              </a:extLst>
            </p:cNvPr>
            <p:cNvSpPr/>
            <p:nvPr/>
          </p:nvSpPr>
          <p:spPr>
            <a:xfrm rot="5400000">
              <a:off x="2163032" y="4854623"/>
              <a:ext cx="712484" cy="864645"/>
            </a:xfrm>
            <a:prstGeom prst="ellipse">
              <a:avLst/>
            </a:prstGeom>
            <a:solidFill>
              <a:sysClr val="window" lastClr="FFFFFF"/>
            </a:solidFill>
            <a:ln w="25400" cap="flat" cmpd="sng" algn="ctr">
              <a:solidFill>
                <a:srgbClr val="C00000"/>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a:t>
              </a:r>
              <a:endParaRPr kumimoji="0" lang="en-VN"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6" name="Oval 225">
              <a:extLst>
                <a:ext uri="{FF2B5EF4-FFF2-40B4-BE49-F238E27FC236}">
                  <a16:creationId xmlns:a16="http://schemas.microsoft.com/office/drawing/2014/main" id="{08EC14ED-6D34-BC4B-A926-497DFA96DF06}"/>
                </a:ext>
              </a:extLst>
            </p:cNvPr>
            <p:cNvSpPr/>
            <p:nvPr/>
          </p:nvSpPr>
          <p:spPr>
            <a:xfrm rot="5400000">
              <a:off x="1278419" y="4854623"/>
              <a:ext cx="712484" cy="864645"/>
            </a:xfrm>
            <a:prstGeom prst="ellipse">
              <a:avLst/>
            </a:prstGeom>
            <a:solidFill>
              <a:sysClr val="window" lastClr="FFFFFF"/>
            </a:solidFill>
            <a:ln w="25400" cap="flat" cmpd="sng" algn="ctr">
              <a:solidFill>
                <a:srgbClr val="C00000"/>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a:t>
              </a:r>
              <a:endParaRPr kumimoji="0" lang="en-VN"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1" name="Oval 50">
              <a:extLst>
                <a:ext uri="{FF2B5EF4-FFF2-40B4-BE49-F238E27FC236}">
                  <a16:creationId xmlns:a16="http://schemas.microsoft.com/office/drawing/2014/main" id="{DA4F198E-E8A4-E725-643A-136E09409688}"/>
                </a:ext>
              </a:extLst>
            </p:cNvPr>
            <p:cNvSpPr/>
            <p:nvPr/>
          </p:nvSpPr>
          <p:spPr>
            <a:xfrm rot="5400000">
              <a:off x="6590689" y="4867652"/>
              <a:ext cx="712484" cy="864645"/>
            </a:xfrm>
            <a:prstGeom prst="ellipse">
              <a:avLst/>
            </a:prstGeom>
            <a:solidFill>
              <a:sysClr val="window" lastClr="FFFFFF"/>
            </a:solidFill>
            <a:ln w="25400" cap="flat" cmpd="sng" algn="ctr">
              <a:solidFill>
                <a:srgbClr val="C00000"/>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a:t>
              </a:r>
              <a:endParaRPr kumimoji="0" lang="en-VN"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2" name="Oval 51">
              <a:extLst>
                <a:ext uri="{FF2B5EF4-FFF2-40B4-BE49-F238E27FC236}">
                  <a16:creationId xmlns:a16="http://schemas.microsoft.com/office/drawing/2014/main" id="{202B4F2B-7EE2-5AB2-6E0A-6983B10C6B83}"/>
                </a:ext>
              </a:extLst>
            </p:cNvPr>
            <p:cNvSpPr/>
            <p:nvPr/>
          </p:nvSpPr>
          <p:spPr>
            <a:xfrm rot="5400000">
              <a:off x="7485840" y="4854623"/>
              <a:ext cx="712484" cy="864645"/>
            </a:xfrm>
            <a:prstGeom prst="ellipse">
              <a:avLst/>
            </a:prstGeom>
            <a:solidFill>
              <a:sysClr val="window" lastClr="FFFFFF"/>
            </a:solidFill>
            <a:ln w="25400" cap="flat" cmpd="sng" algn="ctr">
              <a:solidFill>
                <a:srgbClr val="C00000"/>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I</a:t>
              </a:r>
              <a:endParaRPr kumimoji="0" lang="en-VN"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3" name="Oval 52">
              <a:extLst>
                <a:ext uri="{FF2B5EF4-FFF2-40B4-BE49-F238E27FC236}">
                  <a16:creationId xmlns:a16="http://schemas.microsoft.com/office/drawing/2014/main" id="{1C079AD0-50A7-48CA-4E62-BFA07EDB1722}"/>
                </a:ext>
              </a:extLst>
            </p:cNvPr>
            <p:cNvSpPr/>
            <p:nvPr/>
          </p:nvSpPr>
          <p:spPr>
            <a:xfrm rot="5400000">
              <a:off x="8390416" y="4854623"/>
              <a:ext cx="712484" cy="864645"/>
            </a:xfrm>
            <a:prstGeom prst="ellipse">
              <a:avLst/>
            </a:prstGeom>
            <a:solidFill>
              <a:sysClr val="window" lastClr="FFFFFF"/>
            </a:solidFill>
            <a:ln w="25400" cap="flat" cmpd="sng" algn="ctr">
              <a:solidFill>
                <a:srgbClr val="C00000"/>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Ế</a:t>
              </a:r>
              <a:endParaRPr kumimoji="0" lang="en-VN"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4" name="Oval 53">
              <a:extLst>
                <a:ext uri="{FF2B5EF4-FFF2-40B4-BE49-F238E27FC236}">
                  <a16:creationId xmlns:a16="http://schemas.microsoft.com/office/drawing/2014/main" id="{E6E5C0C8-2696-C965-C080-951AC02AC05B}"/>
                </a:ext>
              </a:extLst>
            </p:cNvPr>
            <p:cNvSpPr/>
            <p:nvPr/>
          </p:nvSpPr>
          <p:spPr>
            <a:xfrm rot="5400000">
              <a:off x="9285567" y="4867652"/>
              <a:ext cx="712484" cy="864645"/>
            </a:xfrm>
            <a:prstGeom prst="ellipse">
              <a:avLst/>
            </a:prstGeom>
            <a:solidFill>
              <a:sysClr val="window" lastClr="FFFFFF"/>
            </a:solidFill>
            <a:ln w="25400" cap="flat" cmpd="sng" algn="ctr">
              <a:solidFill>
                <a:srgbClr val="C00000"/>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a:t>
              </a:r>
              <a:endParaRPr kumimoji="0" lang="en-VN"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22580218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2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p:cTn id="7" dur="1000" fill="hold"/>
                                        <p:tgtEl>
                                          <p:spTgt spid="140"/>
                                        </p:tgtEl>
                                        <p:attrNameLst>
                                          <p:attrName>ppt_w</p:attrName>
                                        </p:attrNameLst>
                                      </p:cBhvr>
                                      <p:tavLst>
                                        <p:tav tm="0">
                                          <p:val>
                                            <p:strVal val="#ppt_w*0.70"/>
                                          </p:val>
                                        </p:tav>
                                        <p:tav tm="100000">
                                          <p:val>
                                            <p:strVal val="#ppt_w"/>
                                          </p:val>
                                        </p:tav>
                                      </p:tavLst>
                                    </p:anim>
                                    <p:anim calcmode="lin" valueType="num">
                                      <p:cBhvr>
                                        <p:cTn id="8" dur="1000" fill="hold"/>
                                        <p:tgtEl>
                                          <p:spTgt spid="140"/>
                                        </p:tgtEl>
                                        <p:attrNameLst>
                                          <p:attrName>ppt_h</p:attrName>
                                        </p:attrNameLst>
                                      </p:cBhvr>
                                      <p:tavLst>
                                        <p:tav tm="0">
                                          <p:val>
                                            <p:strVal val="#ppt_h"/>
                                          </p:val>
                                        </p:tav>
                                        <p:tav tm="100000">
                                          <p:val>
                                            <p:strVal val="#ppt_h"/>
                                          </p:val>
                                        </p:tav>
                                      </p:tavLst>
                                    </p:anim>
                                    <p:animEffect transition="in" filter="fade">
                                      <p:cBhvr>
                                        <p:cTn id="9" dur="1000"/>
                                        <p:tgtEl>
                                          <p:spTgt spid="14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1"/>
                                        </p:tgtEl>
                                        <p:attrNameLst>
                                          <p:attrName>style.visibility</p:attrName>
                                        </p:attrNameLst>
                                      </p:cBhvr>
                                      <p:to>
                                        <p:strVal val="visible"/>
                                      </p:to>
                                    </p:set>
                                    <p:anim calcmode="lin" valueType="num">
                                      <p:cBhvr>
                                        <p:cTn id="12" dur="1000" fill="hold"/>
                                        <p:tgtEl>
                                          <p:spTgt spid="141"/>
                                        </p:tgtEl>
                                        <p:attrNameLst>
                                          <p:attrName>ppt_w</p:attrName>
                                        </p:attrNameLst>
                                      </p:cBhvr>
                                      <p:tavLst>
                                        <p:tav tm="0">
                                          <p:val>
                                            <p:strVal val="#ppt_w*0.70"/>
                                          </p:val>
                                        </p:tav>
                                        <p:tav tm="100000">
                                          <p:val>
                                            <p:strVal val="#ppt_w"/>
                                          </p:val>
                                        </p:tav>
                                      </p:tavLst>
                                    </p:anim>
                                    <p:anim calcmode="lin" valueType="num">
                                      <p:cBhvr>
                                        <p:cTn id="13" dur="1000" fill="hold"/>
                                        <p:tgtEl>
                                          <p:spTgt spid="141"/>
                                        </p:tgtEl>
                                        <p:attrNameLst>
                                          <p:attrName>ppt_h</p:attrName>
                                        </p:attrNameLst>
                                      </p:cBhvr>
                                      <p:tavLst>
                                        <p:tav tm="0">
                                          <p:val>
                                            <p:strVal val="#ppt_h"/>
                                          </p:val>
                                        </p:tav>
                                        <p:tav tm="100000">
                                          <p:val>
                                            <p:strVal val="#ppt_h"/>
                                          </p:val>
                                        </p:tav>
                                      </p:tavLst>
                                    </p:anim>
                                    <p:animEffect transition="in" filter="fade">
                                      <p:cBhvr>
                                        <p:cTn id="14" dur="1000"/>
                                        <p:tgtEl>
                                          <p:spTgt spid="14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2"/>
                                        </p:tgtEl>
                                        <p:attrNameLst>
                                          <p:attrName>style.visibility</p:attrName>
                                        </p:attrNameLst>
                                      </p:cBhvr>
                                      <p:to>
                                        <p:strVal val="visible"/>
                                      </p:to>
                                    </p:set>
                                    <p:anim calcmode="lin" valueType="num">
                                      <p:cBhvr>
                                        <p:cTn id="17" dur="1000" fill="hold"/>
                                        <p:tgtEl>
                                          <p:spTgt spid="142"/>
                                        </p:tgtEl>
                                        <p:attrNameLst>
                                          <p:attrName>ppt_w</p:attrName>
                                        </p:attrNameLst>
                                      </p:cBhvr>
                                      <p:tavLst>
                                        <p:tav tm="0">
                                          <p:val>
                                            <p:strVal val="#ppt_w*0.70"/>
                                          </p:val>
                                        </p:tav>
                                        <p:tav tm="100000">
                                          <p:val>
                                            <p:strVal val="#ppt_w"/>
                                          </p:val>
                                        </p:tav>
                                      </p:tavLst>
                                    </p:anim>
                                    <p:anim calcmode="lin" valueType="num">
                                      <p:cBhvr>
                                        <p:cTn id="18" dur="1000" fill="hold"/>
                                        <p:tgtEl>
                                          <p:spTgt spid="142"/>
                                        </p:tgtEl>
                                        <p:attrNameLst>
                                          <p:attrName>ppt_h</p:attrName>
                                        </p:attrNameLst>
                                      </p:cBhvr>
                                      <p:tavLst>
                                        <p:tav tm="0">
                                          <p:val>
                                            <p:strVal val="#ppt_h"/>
                                          </p:val>
                                        </p:tav>
                                        <p:tav tm="100000">
                                          <p:val>
                                            <p:strVal val="#ppt_h"/>
                                          </p:val>
                                        </p:tav>
                                      </p:tavLst>
                                    </p:anim>
                                    <p:animEffect transition="in" filter="fade">
                                      <p:cBhvr>
                                        <p:cTn id="19" dur="1000"/>
                                        <p:tgtEl>
                                          <p:spTgt spid="14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3"/>
                                        </p:tgtEl>
                                        <p:attrNameLst>
                                          <p:attrName>style.visibility</p:attrName>
                                        </p:attrNameLst>
                                      </p:cBhvr>
                                      <p:to>
                                        <p:strVal val="visible"/>
                                      </p:to>
                                    </p:set>
                                    <p:anim calcmode="lin" valueType="num">
                                      <p:cBhvr>
                                        <p:cTn id="22" dur="1000" fill="hold"/>
                                        <p:tgtEl>
                                          <p:spTgt spid="143"/>
                                        </p:tgtEl>
                                        <p:attrNameLst>
                                          <p:attrName>ppt_w</p:attrName>
                                        </p:attrNameLst>
                                      </p:cBhvr>
                                      <p:tavLst>
                                        <p:tav tm="0">
                                          <p:val>
                                            <p:strVal val="#ppt_w*0.70"/>
                                          </p:val>
                                        </p:tav>
                                        <p:tav tm="100000">
                                          <p:val>
                                            <p:strVal val="#ppt_w"/>
                                          </p:val>
                                        </p:tav>
                                      </p:tavLst>
                                    </p:anim>
                                    <p:anim calcmode="lin" valueType="num">
                                      <p:cBhvr>
                                        <p:cTn id="23" dur="1000" fill="hold"/>
                                        <p:tgtEl>
                                          <p:spTgt spid="143"/>
                                        </p:tgtEl>
                                        <p:attrNameLst>
                                          <p:attrName>ppt_h</p:attrName>
                                        </p:attrNameLst>
                                      </p:cBhvr>
                                      <p:tavLst>
                                        <p:tav tm="0">
                                          <p:val>
                                            <p:strVal val="#ppt_h"/>
                                          </p:val>
                                        </p:tav>
                                        <p:tav tm="100000">
                                          <p:val>
                                            <p:strVal val="#ppt_h"/>
                                          </p:val>
                                        </p:tav>
                                      </p:tavLst>
                                    </p:anim>
                                    <p:animEffect transition="in" filter="fade">
                                      <p:cBhvr>
                                        <p:cTn id="24" dur="1000"/>
                                        <p:tgtEl>
                                          <p:spTgt spid="14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44"/>
                                        </p:tgtEl>
                                        <p:attrNameLst>
                                          <p:attrName>style.visibility</p:attrName>
                                        </p:attrNameLst>
                                      </p:cBhvr>
                                      <p:to>
                                        <p:strVal val="visible"/>
                                      </p:to>
                                    </p:set>
                                    <p:anim calcmode="lin" valueType="num">
                                      <p:cBhvr>
                                        <p:cTn id="27" dur="1000" fill="hold"/>
                                        <p:tgtEl>
                                          <p:spTgt spid="144"/>
                                        </p:tgtEl>
                                        <p:attrNameLst>
                                          <p:attrName>ppt_w</p:attrName>
                                        </p:attrNameLst>
                                      </p:cBhvr>
                                      <p:tavLst>
                                        <p:tav tm="0">
                                          <p:val>
                                            <p:strVal val="#ppt_w*0.70"/>
                                          </p:val>
                                        </p:tav>
                                        <p:tav tm="100000">
                                          <p:val>
                                            <p:strVal val="#ppt_w"/>
                                          </p:val>
                                        </p:tav>
                                      </p:tavLst>
                                    </p:anim>
                                    <p:anim calcmode="lin" valueType="num">
                                      <p:cBhvr>
                                        <p:cTn id="28" dur="1000" fill="hold"/>
                                        <p:tgtEl>
                                          <p:spTgt spid="144"/>
                                        </p:tgtEl>
                                        <p:attrNameLst>
                                          <p:attrName>ppt_h</p:attrName>
                                        </p:attrNameLst>
                                      </p:cBhvr>
                                      <p:tavLst>
                                        <p:tav tm="0">
                                          <p:val>
                                            <p:strVal val="#ppt_h"/>
                                          </p:val>
                                        </p:tav>
                                        <p:tav tm="100000">
                                          <p:val>
                                            <p:strVal val="#ppt_h"/>
                                          </p:val>
                                        </p:tav>
                                      </p:tavLst>
                                    </p:anim>
                                    <p:animEffect transition="in" filter="fade">
                                      <p:cBhvr>
                                        <p:cTn id="29" dur="1000"/>
                                        <p:tgtEl>
                                          <p:spTgt spid="14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46"/>
                                        </p:tgtEl>
                                        <p:attrNameLst>
                                          <p:attrName>style.visibility</p:attrName>
                                        </p:attrNameLst>
                                      </p:cBhvr>
                                      <p:to>
                                        <p:strVal val="visible"/>
                                      </p:to>
                                    </p:set>
                                    <p:anim calcmode="lin" valueType="num">
                                      <p:cBhvr>
                                        <p:cTn id="32" dur="1000" fill="hold"/>
                                        <p:tgtEl>
                                          <p:spTgt spid="146"/>
                                        </p:tgtEl>
                                        <p:attrNameLst>
                                          <p:attrName>ppt_w</p:attrName>
                                        </p:attrNameLst>
                                      </p:cBhvr>
                                      <p:tavLst>
                                        <p:tav tm="0">
                                          <p:val>
                                            <p:strVal val="#ppt_w*0.70"/>
                                          </p:val>
                                        </p:tav>
                                        <p:tav tm="100000">
                                          <p:val>
                                            <p:strVal val="#ppt_w"/>
                                          </p:val>
                                        </p:tav>
                                      </p:tavLst>
                                    </p:anim>
                                    <p:anim calcmode="lin" valueType="num">
                                      <p:cBhvr>
                                        <p:cTn id="33" dur="1000" fill="hold"/>
                                        <p:tgtEl>
                                          <p:spTgt spid="146"/>
                                        </p:tgtEl>
                                        <p:attrNameLst>
                                          <p:attrName>ppt_h</p:attrName>
                                        </p:attrNameLst>
                                      </p:cBhvr>
                                      <p:tavLst>
                                        <p:tav tm="0">
                                          <p:val>
                                            <p:strVal val="#ppt_h"/>
                                          </p:val>
                                        </p:tav>
                                        <p:tav tm="100000">
                                          <p:val>
                                            <p:strVal val="#ppt_h"/>
                                          </p:val>
                                        </p:tav>
                                      </p:tavLst>
                                    </p:anim>
                                    <p:animEffect transition="in" filter="fade">
                                      <p:cBhvr>
                                        <p:cTn id="34" dur="1000"/>
                                        <p:tgtEl>
                                          <p:spTgt spid="146"/>
                                        </p:tgtEl>
                                      </p:cBhvr>
                                    </p:animEffect>
                                  </p:childTnLst>
                                </p:cTn>
                              </p:par>
                              <p:par>
                                <p:cTn id="35" presetID="55" presetClass="entr" presetSubtype="0" fill="hold" nodeType="withEffect">
                                  <p:stCondLst>
                                    <p:cond delay="0"/>
                                  </p:stCondLst>
                                  <p:childTnLst>
                                    <p:set>
                                      <p:cBhvr>
                                        <p:cTn id="36" dur="1" fill="hold">
                                          <p:stCondLst>
                                            <p:cond delay="0"/>
                                          </p:stCondLst>
                                        </p:cTn>
                                        <p:tgtEl>
                                          <p:spTgt spid="153"/>
                                        </p:tgtEl>
                                        <p:attrNameLst>
                                          <p:attrName>style.visibility</p:attrName>
                                        </p:attrNameLst>
                                      </p:cBhvr>
                                      <p:to>
                                        <p:strVal val="visible"/>
                                      </p:to>
                                    </p:set>
                                    <p:anim calcmode="lin" valueType="num">
                                      <p:cBhvr>
                                        <p:cTn id="37" dur="1000" fill="hold"/>
                                        <p:tgtEl>
                                          <p:spTgt spid="153"/>
                                        </p:tgtEl>
                                        <p:attrNameLst>
                                          <p:attrName>ppt_w</p:attrName>
                                        </p:attrNameLst>
                                      </p:cBhvr>
                                      <p:tavLst>
                                        <p:tav tm="0">
                                          <p:val>
                                            <p:strVal val="#ppt_w*0.70"/>
                                          </p:val>
                                        </p:tav>
                                        <p:tav tm="100000">
                                          <p:val>
                                            <p:strVal val="#ppt_w"/>
                                          </p:val>
                                        </p:tav>
                                      </p:tavLst>
                                    </p:anim>
                                    <p:anim calcmode="lin" valueType="num">
                                      <p:cBhvr>
                                        <p:cTn id="38" dur="1000" fill="hold"/>
                                        <p:tgtEl>
                                          <p:spTgt spid="153"/>
                                        </p:tgtEl>
                                        <p:attrNameLst>
                                          <p:attrName>ppt_h</p:attrName>
                                        </p:attrNameLst>
                                      </p:cBhvr>
                                      <p:tavLst>
                                        <p:tav tm="0">
                                          <p:val>
                                            <p:strVal val="#ppt_h"/>
                                          </p:val>
                                        </p:tav>
                                        <p:tav tm="100000">
                                          <p:val>
                                            <p:strVal val="#ppt_h"/>
                                          </p:val>
                                        </p:tav>
                                      </p:tavLst>
                                    </p:anim>
                                    <p:animEffect transition="in" filter="fade">
                                      <p:cBhvr>
                                        <p:cTn id="39" dur="1000"/>
                                        <p:tgtEl>
                                          <p:spTgt spid="153"/>
                                        </p:tgtEl>
                                      </p:cBhvr>
                                    </p:animEffect>
                                  </p:childTnLst>
                                </p:cTn>
                              </p:par>
                              <p:par>
                                <p:cTn id="40" presetID="55" presetClass="entr" presetSubtype="0" fill="hold" nodeType="withEffect">
                                  <p:stCondLst>
                                    <p:cond delay="0"/>
                                  </p:stCondLst>
                                  <p:childTnLst>
                                    <p:set>
                                      <p:cBhvr>
                                        <p:cTn id="41" dur="1" fill="hold">
                                          <p:stCondLst>
                                            <p:cond delay="0"/>
                                          </p:stCondLst>
                                        </p:cTn>
                                        <p:tgtEl>
                                          <p:spTgt spid="154"/>
                                        </p:tgtEl>
                                        <p:attrNameLst>
                                          <p:attrName>style.visibility</p:attrName>
                                        </p:attrNameLst>
                                      </p:cBhvr>
                                      <p:to>
                                        <p:strVal val="visible"/>
                                      </p:to>
                                    </p:set>
                                    <p:anim calcmode="lin" valueType="num">
                                      <p:cBhvr>
                                        <p:cTn id="42" dur="1000" fill="hold"/>
                                        <p:tgtEl>
                                          <p:spTgt spid="154"/>
                                        </p:tgtEl>
                                        <p:attrNameLst>
                                          <p:attrName>ppt_w</p:attrName>
                                        </p:attrNameLst>
                                      </p:cBhvr>
                                      <p:tavLst>
                                        <p:tav tm="0">
                                          <p:val>
                                            <p:strVal val="#ppt_w*0.70"/>
                                          </p:val>
                                        </p:tav>
                                        <p:tav tm="100000">
                                          <p:val>
                                            <p:strVal val="#ppt_w"/>
                                          </p:val>
                                        </p:tav>
                                      </p:tavLst>
                                    </p:anim>
                                    <p:anim calcmode="lin" valueType="num">
                                      <p:cBhvr>
                                        <p:cTn id="43" dur="1000" fill="hold"/>
                                        <p:tgtEl>
                                          <p:spTgt spid="154"/>
                                        </p:tgtEl>
                                        <p:attrNameLst>
                                          <p:attrName>ppt_h</p:attrName>
                                        </p:attrNameLst>
                                      </p:cBhvr>
                                      <p:tavLst>
                                        <p:tav tm="0">
                                          <p:val>
                                            <p:strVal val="#ppt_h"/>
                                          </p:val>
                                        </p:tav>
                                        <p:tav tm="100000">
                                          <p:val>
                                            <p:strVal val="#ppt_h"/>
                                          </p:val>
                                        </p:tav>
                                      </p:tavLst>
                                    </p:anim>
                                    <p:animEffect transition="in" filter="fade">
                                      <p:cBhvr>
                                        <p:cTn id="44" dur="1000"/>
                                        <p:tgtEl>
                                          <p:spTgt spid="154"/>
                                        </p:tgtEl>
                                      </p:cBhvr>
                                    </p:animEffect>
                                  </p:childTnLst>
                                </p:cTn>
                              </p:par>
                              <p:par>
                                <p:cTn id="45" presetID="55"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1000" fill="hold"/>
                                        <p:tgtEl>
                                          <p:spTgt spid="32"/>
                                        </p:tgtEl>
                                        <p:attrNameLst>
                                          <p:attrName>ppt_w</p:attrName>
                                        </p:attrNameLst>
                                      </p:cBhvr>
                                      <p:tavLst>
                                        <p:tav tm="0">
                                          <p:val>
                                            <p:strVal val="#ppt_w*0.70"/>
                                          </p:val>
                                        </p:tav>
                                        <p:tav tm="100000">
                                          <p:val>
                                            <p:strVal val="#ppt_w"/>
                                          </p:val>
                                        </p:tav>
                                      </p:tavLst>
                                    </p:anim>
                                    <p:anim calcmode="lin" valueType="num">
                                      <p:cBhvr>
                                        <p:cTn id="48" dur="1000" fill="hold"/>
                                        <p:tgtEl>
                                          <p:spTgt spid="32"/>
                                        </p:tgtEl>
                                        <p:attrNameLst>
                                          <p:attrName>ppt_h</p:attrName>
                                        </p:attrNameLst>
                                      </p:cBhvr>
                                      <p:tavLst>
                                        <p:tav tm="0">
                                          <p:val>
                                            <p:strVal val="#ppt_h"/>
                                          </p:val>
                                        </p:tav>
                                        <p:tav tm="100000">
                                          <p:val>
                                            <p:strVal val="#ppt_h"/>
                                          </p:val>
                                        </p:tav>
                                      </p:tavLst>
                                    </p:anim>
                                    <p:animEffect transition="in" filter="fade">
                                      <p:cBhvr>
                                        <p:cTn id="4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140"/>
                    </p:tgtEl>
                  </p:cond>
                </p:stCondLst>
                <p:endSync evt="end" delay="0">
                  <p:rtn val="all"/>
                </p:endSync>
                <p:childTnLst>
                  <p:par>
                    <p:cTn id="51" fill="hold">
                      <p:stCondLst>
                        <p:cond delay="0"/>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7"/>
                                        </p:tgtEl>
                                        <p:attrNameLst>
                                          <p:attrName>style.visibility</p:attrName>
                                        </p:attrNameLst>
                                      </p:cBhvr>
                                      <p:to>
                                        <p:strVal val="visible"/>
                                      </p:to>
                                    </p:set>
                                    <p:animEffect transition="in" filter="wipe(left)">
                                      <p:cBhvr>
                                        <p:cTn id="55" dur="500"/>
                                        <p:tgtEl>
                                          <p:spTgt spid="14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56"/>
                                        </p:tgtEl>
                                        <p:attrNameLst>
                                          <p:attrName>style.visibility</p:attrName>
                                        </p:attrNameLst>
                                      </p:cBhvr>
                                      <p:to>
                                        <p:strVal val="visible"/>
                                      </p:to>
                                    </p:set>
                                    <p:animEffect transition="in" filter="wipe(down)">
                                      <p:cBhvr>
                                        <p:cTn id="60" dur="500"/>
                                        <p:tgtEl>
                                          <p:spTgt spid="156"/>
                                        </p:tgtEl>
                                      </p:cBhvr>
                                    </p:animEffect>
                                  </p:childTnLst>
                                </p:cTn>
                              </p:par>
                              <p:par>
                                <p:cTn id="61" presetID="5" presetClass="exit" presetSubtype="10" fill="hold" grpId="1" nodeType="withEffect">
                                  <p:stCondLst>
                                    <p:cond delay="0"/>
                                  </p:stCondLst>
                                  <p:childTnLst>
                                    <p:animEffect transition="out" filter="checkerboard(across)">
                                      <p:cBhvr>
                                        <p:cTn id="62" dur="500"/>
                                        <p:tgtEl>
                                          <p:spTgt spid="147"/>
                                        </p:tgtEl>
                                      </p:cBhvr>
                                    </p:animEffect>
                                    <p:set>
                                      <p:cBhvr>
                                        <p:cTn id="63" dur="1" fill="hold">
                                          <p:stCondLst>
                                            <p:cond delay="4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4" restart="whenNotActive" fill="hold" evtFilter="cancelBubble" nodeType="interactiveSeq">
                <p:stCondLst>
                  <p:cond evt="onClick" delay="0">
                    <p:tgtEl>
                      <p:spTgt spid="141"/>
                    </p:tgtEl>
                  </p:cond>
                </p:stCondLst>
                <p:endSync evt="end" delay="0">
                  <p:rtn val="all"/>
                </p:endSync>
                <p:childTnLst>
                  <p:par>
                    <p:cTn id="65" fill="hold">
                      <p:stCondLst>
                        <p:cond delay="0"/>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8"/>
                                        </p:tgtEl>
                                        <p:attrNameLst>
                                          <p:attrName>style.visibility</p:attrName>
                                        </p:attrNameLst>
                                      </p:cBhvr>
                                      <p:to>
                                        <p:strVal val="visible"/>
                                      </p:to>
                                    </p:set>
                                    <p:animEffect transition="in" filter="wipe(left)">
                                      <p:cBhvr>
                                        <p:cTn id="69" dur="500"/>
                                        <p:tgtEl>
                                          <p:spTgt spid="1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64"/>
                                        </p:tgtEl>
                                        <p:attrNameLst>
                                          <p:attrName>style.visibility</p:attrName>
                                        </p:attrNameLst>
                                      </p:cBhvr>
                                      <p:to>
                                        <p:strVal val="visible"/>
                                      </p:to>
                                    </p:set>
                                    <p:animEffect transition="in" filter="wipe(down)">
                                      <p:cBhvr>
                                        <p:cTn id="74" dur="500"/>
                                        <p:tgtEl>
                                          <p:spTgt spid="164"/>
                                        </p:tgtEl>
                                      </p:cBhvr>
                                    </p:animEffect>
                                  </p:childTnLst>
                                </p:cTn>
                              </p:par>
                              <p:par>
                                <p:cTn id="75" presetID="5" presetClass="exit" presetSubtype="10" fill="hold" grpId="1" nodeType="withEffect">
                                  <p:stCondLst>
                                    <p:cond delay="0"/>
                                  </p:stCondLst>
                                  <p:childTnLst>
                                    <p:animEffect transition="out" filter="checkerboard(across)">
                                      <p:cBhvr>
                                        <p:cTn id="76" dur="500"/>
                                        <p:tgtEl>
                                          <p:spTgt spid="148"/>
                                        </p:tgtEl>
                                      </p:cBhvr>
                                    </p:animEffect>
                                    <p:set>
                                      <p:cBhvr>
                                        <p:cTn id="77" dur="1" fill="hold">
                                          <p:stCondLst>
                                            <p:cond delay="49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78" restart="whenNotActive" fill="hold" evtFilter="cancelBubble" nodeType="interactiveSeq">
                <p:stCondLst>
                  <p:cond evt="onClick" delay="0">
                    <p:tgtEl>
                      <p:spTgt spid="142"/>
                    </p:tgtEl>
                  </p:cond>
                </p:stCondLst>
                <p:endSync evt="end" delay="0">
                  <p:rtn val="all"/>
                </p:endSync>
                <p:childTnLst>
                  <p:par>
                    <p:cTn id="79" fill="hold">
                      <p:stCondLst>
                        <p:cond delay="0"/>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49"/>
                                        </p:tgtEl>
                                        <p:attrNameLst>
                                          <p:attrName>style.visibility</p:attrName>
                                        </p:attrNameLst>
                                      </p:cBhvr>
                                      <p:to>
                                        <p:strVal val="visible"/>
                                      </p:to>
                                    </p:set>
                                    <p:animEffect transition="in" filter="wipe(left)">
                                      <p:cBhvr>
                                        <p:cTn id="83" dur="500"/>
                                        <p:tgtEl>
                                          <p:spTgt spid="14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72"/>
                                        </p:tgtEl>
                                        <p:attrNameLst>
                                          <p:attrName>style.visibility</p:attrName>
                                        </p:attrNameLst>
                                      </p:cBhvr>
                                      <p:to>
                                        <p:strVal val="visible"/>
                                      </p:to>
                                    </p:set>
                                    <p:animEffect transition="in" filter="wipe(down)">
                                      <p:cBhvr>
                                        <p:cTn id="88" dur="500"/>
                                        <p:tgtEl>
                                          <p:spTgt spid="172"/>
                                        </p:tgtEl>
                                      </p:cBhvr>
                                    </p:animEffect>
                                  </p:childTnLst>
                                </p:cTn>
                              </p:par>
                            </p:childTnLst>
                          </p:cTn>
                        </p:par>
                        <p:par>
                          <p:cTn id="89" fill="hold">
                            <p:stCondLst>
                              <p:cond delay="500"/>
                            </p:stCondLst>
                            <p:childTnLst>
                              <p:par>
                                <p:cTn id="90" presetID="5" presetClass="exit" presetSubtype="10" fill="hold" grpId="1" nodeType="afterEffect">
                                  <p:stCondLst>
                                    <p:cond delay="0"/>
                                  </p:stCondLst>
                                  <p:childTnLst>
                                    <p:animEffect transition="out" filter="checkerboard(across)">
                                      <p:cBhvr>
                                        <p:cTn id="91" dur="500"/>
                                        <p:tgtEl>
                                          <p:spTgt spid="149"/>
                                        </p:tgtEl>
                                      </p:cBhvr>
                                    </p:animEffect>
                                    <p:set>
                                      <p:cBhvr>
                                        <p:cTn id="92" dur="1" fill="hold">
                                          <p:stCondLst>
                                            <p:cond delay="49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93" restart="whenNotActive" fill="hold" evtFilter="cancelBubble" nodeType="interactiveSeq">
                <p:stCondLst>
                  <p:cond evt="onClick" delay="0">
                    <p:tgtEl>
                      <p:spTgt spid="143"/>
                    </p:tgtEl>
                  </p:cond>
                </p:stCondLst>
                <p:endSync evt="end" delay="0">
                  <p:rtn val="all"/>
                </p:endSync>
                <p:childTnLst>
                  <p:par>
                    <p:cTn id="94" fill="hold">
                      <p:stCondLst>
                        <p:cond delay="0"/>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50"/>
                                        </p:tgtEl>
                                        <p:attrNameLst>
                                          <p:attrName>style.visibility</p:attrName>
                                        </p:attrNameLst>
                                      </p:cBhvr>
                                      <p:to>
                                        <p:strVal val="visible"/>
                                      </p:to>
                                    </p:set>
                                    <p:animEffect transition="in" filter="wipe(left)">
                                      <p:cBhvr>
                                        <p:cTn id="98" dur="500"/>
                                        <p:tgtEl>
                                          <p:spTgt spid="15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180"/>
                                        </p:tgtEl>
                                        <p:attrNameLst>
                                          <p:attrName>style.visibility</p:attrName>
                                        </p:attrNameLst>
                                      </p:cBhvr>
                                      <p:to>
                                        <p:strVal val="visible"/>
                                      </p:to>
                                    </p:set>
                                    <p:animEffect transition="in" filter="wipe(down)">
                                      <p:cBhvr>
                                        <p:cTn id="103" dur="500"/>
                                        <p:tgtEl>
                                          <p:spTgt spid="180"/>
                                        </p:tgtEl>
                                      </p:cBhvr>
                                    </p:animEffect>
                                  </p:childTnLst>
                                </p:cTn>
                              </p:par>
                              <p:par>
                                <p:cTn id="104" presetID="5" presetClass="exit" presetSubtype="10" fill="hold" grpId="1" nodeType="withEffect">
                                  <p:stCondLst>
                                    <p:cond delay="0"/>
                                  </p:stCondLst>
                                  <p:childTnLst>
                                    <p:animEffect transition="out" filter="checkerboard(across)">
                                      <p:cBhvr>
                                        <p:cTn id="105" dur="500"/>
                                        <p:tgtEl>
                                          <p:spTgt spid="150"/>
                                        </p:tgtEl>
                                      </p:cBhvr>
                                    </p:animEffect>
                                    <p:set>
                                      <p:cBhvr>
                                        <p:cTn id="106" dur="1" fill="hold">
                                          <p:stCondLst>
                                            <p:cond delay="49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107" restart="whenNotActive" fill="hold" evtFilter="cancelBubble" nodeType="interactiveSeq">
                <p:stCondLst>
                  <p:cond evt="onClick" delay="0">
                    <p:tgtEl>
                      <p:spTgt spid="144"/>
                    </p:tgtEl>
                  </p:cond>
                </p:stCondLst>
                <p:endSync evt="end" delay="0">
                  <p:rtn val="all"/>
                </p:endSync>
                <p:childTnLst>
                  <p:par>
                    <p:cTn id="108" fill="hold">
                      <p:stCondLst>
                        <p:cond delay="0"/>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51"/>
                                        </p:tgtEl>
                                        <p:attrNameLst>
                                          <p:attrName>style.visibility</p:attrName>
                                        </p:attrNameLst>
                                      </p:cBhvr>
                                      <p:to>
                                        <p:strVal val="visible"/>
                                      </p:to>
                                    </p:set>
                                    <p:animEffect transition="in" filter="wipe(left)">
                                      <p:cBhvr>
                                        <p:cTn id="112" dur="500"/>
                                        <p:tgtEl>
                                          <p:spTgt spid="15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188"/>
                                        </p:tgtEl>
                                        <p:attrNameLst>
                                          <p:attrName>style.visibility</p:attrName>
                                        </p:attrNameLst>
                                      </p:cBhvr>
                                      <p:to>
                                        <p:strVal val="visible"/>
                                      </p:to>
                                    </p:set>
                                    <p:animEffect transition="in" filter="wipe(down)">
                                      <p:cBhvr>
                                        <p:cTn id="117" dur="500"/>
                                        <p:tgtEl>
                                          <p:spTgt spid="188"/>
                                        </p:tgtEl>
                                      </p:cBhvr>
                                    </p:animEffect>
                                  </p:childTnLst>
                                </p:cTn>
                              </p:par>
                            </p:childTnLst>
                          </p:cTn>
                        </p:par>
                        <p:par>
                          <p:cTn id="118" fill="hold">
                            <p:stCondLst>
                              <p:cond delay="500"/>
                            </p:stCondLst>
                            <p:childTnLst>
                              <p:par>
                                <p:cTn id="119" presetID="5" presetClass="exit" presetSubtype="10" fill="hold" grpId="1" nodeType="afterEffect">
                                  <p:stCondLst>
                                    <p:cond delay="0"/>
                                  </p:stCondLst>
                                  <p:childTnLst>
                                    <p:animEffect transition="out" filter="checkerboard(across)">
                                      <p:cBhvr>
                                        <p:cTn id="120" dur="500"/>
                                        <p:tgtEl>
                                          <p:spTgt spid="151"/>
                                        </p:tgtEl>
                                      </p:cBhvr>
                                    </p:animEffect>
                                    <p:set>
                                      <p:cBhvr>
                                        <p:cTn id="121" dur="1" fill="hold">
                                          <p:stCondLst>
                                            <p:cond delay="49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122" restart="whenNotActive" fill="hold" evtFilter="cancelBubble" nodeType="interactiveSeq">
                <p:stCondLst>
                  <p:cond evt="onClick" delay="0">
                    <p:tgtEl>
                      <p:spTgt spid="153"/>
                    </p:tgtEl>
                  </p:cond>
                </p:stCondLst>
                <p:endSync evt="end" delay="0">
                  <p:rtn val="all"/>
                </p:endSync>
                <p:childTnLst>
                  <p:par>
                    <p:cTn id="123" fill="hold">
                      <p:stCondLst>
                        <p:cond delay="0"/>
                      </p:stCondLst>
                      <p:childTnLst>
                        <p:par>
                          <p:cTn id="124" fill="hold">
                            <p:stCondLst>
                              <p:cond delay="0"/>
                            </p:stCondLst>
                            <p:childTnLst>
                              <p:par>
                                <p:cTn id="125" presetID="5" presetClass="entr" presetSubtype="10" fill="hold" nodeType="withEffect">
                                  <p:stCondLst>
                                    <p:cond delay="0"/>
                                  </p:stCondLst>
                                  <p:childTnLst>
                                    <p:set>
                                      <p:cBhvr>
                                        <p:cTn id="126" dur="1" fill="hold">
                                          <p:stCondLst>
                                            <p:cond delay="0"/>
                                          </p:stCondLst>
                                        </p:cTn>
                                        <p:tgtEl>
                                          <p:spTgt spid="220"/>
                                        </p:tgtEl>
                                        <p:attrNameLst>
                                          <p:attrName>style.visibility</p:attrName>
                                        </p:attrNameLst>
                                      </p:cBhvr>
                                      <p:to>
                                        <p:strVal val="visible"/>
                                      </p:to>
                                    </p:set>
                                    <p:animEffect transition="in" filter="checkerboard(across)">
                                      <p:cBhvr>
                                        <p:cTn id="127" dur="500"/>
                                        <p:tgtEl>
                                          <p:spTgt spid="220"/>
                                        </p:tgtEl>
                                      </p:cBhvr>
                                    </p:animEffect>
                                  </p:childTnLst>
                                  <p:subTnLst>
                                    <p:audio>
                                      <p:cMediaNode>
                                        <p:cTn display="0" masterRel="sameClick">
                                          <p:stCondLst>
                                            <p:cond evt="begin" delay="0">
                                              <p:tn val="125"/>
                                            </p:cond>
                                          </p:stCondLst>
                                          <p:endCondLst>
                                            <p:cond evt="onStopAudio" delay="0">
                                              <p:tgtEl>
                                                <p:sldTgt/>
                                              </p:tgtEl>
                                            </p:cond>
                                          </p:endCondLst>
                                        </p:cTn>
                                        <p:tgtEl>
                                          <p:sndTgt r:embed="rId3" name="yt1s (online-audio-converter.com).wav"/>
                                        </p:tgtEl>
                                      </p:cMediaNode>
                                    </p:audio>
                                  </p:subTnLst>
                                </p:cTn>
                              </p:par>
                            </p:childTnLst>
                          </p:cTn>
                        </p:par>
                      </p:childTnLst>
                    </p:cTn>
                  </p:par>
                </p:childTnLst>
              </p:cTn>
              <p:nextCondLst>
                <p:cond evt="onClick" delay="0">
                  <p:tgtEl>
                    <p:spTgt spid="153"/>
                  </p:tgtEl>
                </p:cond>
              </p:nextCondLst>
            </p:seq>
          </p:childTnLst>
        </p:cTn>
      </p:par>
    </p:tnLst>
    <p:bldLst>
      <p:bldP spid="140" grpId="0" animBg="1"/>
      <p:bldP spid="141" grpId="0" animBg="1"/>
      <p:bldP spid="142" grpId="0" animBg="1"/>
      <p:bldP spid="143" grpId="0" animBg="1"/>
      <p:bldP spid="144" grpId="0" animBg="1"/>
      <p:bldP spid="146" grpId="0" animBg="1"/>
      <p:bldP spid="147" grpId="0"/>
      <p:bldP spid="147" grpId="1"/>
      <p:bldP spid="148" grpId="0"/>
      <p:bldP spid="148" grpId="1"/>
      <p:bldP spid="149" grpId="0"/>
      <p:bldP spid="149" grpId="1"/>
      <p:bldP spid="150" grpId="0"/>
      <p:bldP spid="150" grpId="1"/>
      <p:bldP spid="151" grpId="0"/>
      <p:bldP spid="15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455865C-E04E-C138-F017-BF93BA4F5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7056" y="5974592"/>
            <a:ext cx="1095528" cy="1105054"/>
          </a:xfrm>
          <a:prstGeom prst="rect">
            <a:avLst/>
          </a:prstGeom>
        </p:spPr>
      </p:pic>
      <p:sp>
        <p:nvSpPr>
          <p:cNvPr id="4" name="Rectangle 3">
            <a:extLst>
              <a:ext uri="{FF2B5EF4-FFF2-40B4-BE49-F238E27FC236}">
                <a16:creationId xmlns:a16="http://schemas.microsoft.com/office/drawing/2014/main" id="{1307CD06-D551-BC48-6D97-2610C5C61948}"/>
              </a:ext>
            </a:extLst>
          </p:cNvPr>
          <p:cNvSpPr/>
          <p:nvPr/>
        </p:nvSpPr>
        <p:spPr>
          <a:xfrm>
            <a:off x="2970247" y="180104"/>
            <a:ext cx="193514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0"/>
                <a:solidFill>
                  <a:srgbClr val="0070C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BÀI 7</a:t>
            </a:r>
          </a:p>
        </p:txBody>
      </p:sp>
      <p:sp>
        <p:nvSpPr>
          <p:cNvPr id="5" name="Rectangle 4">
            <a:extLst>
              <a:ext uri="{FF2B5EF4-FFF2-40B4-BE49-F238E27FC236}">
                <a16:creationId xmlns:a16="http://schemas.microsoft.com/office/drawing/2014/main" id="{10A7E188-E08E-B058-D6BB-1ECC009E4E98}"/>
              </a:ext>
            </a:extLst>
          </p:cNvPr>
          <p:cNvSpPr/>
          <p:nvPr/>
        </p:nvSpPr>
        <p:spPr>
          <a:xfrm>
            <a:off x="-132735" y="1283539"/>
            <a:ext cx="8141110" cy="193899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0"/>
                <a:solidFill>
                  <a:srgbClr val="0070C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KHÁI QUÁT VỀ CHIẾN TRANH BẢO VỆ TỔ QUỐC TRONG LỊCH SỬ VIỆT NAM (T1)</a:t>
            </a:r>
          </a:p>
        </p:txBody>
      </p:sp>
      <p:pic>
        <p:nvPicPr>
          <p:cNvPr id="1026" name="Picture 2">
            <a:extLst>
              <a:ext uri="{FF2B5EF4-FFF2-40B4-BE49-F238E27FC236}">
                <a16:creationId xmlns:a16="http://schemas.microsoft.com/office/drawing/2014/main" id="{9B907E55-FBCE-BD78-FF8C-0D87ED957F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582"/>
          <a:stretch/>
        </p:blipFill>
        <p:spPr bwMode="auto">
          <a:xfrm>
            <a:off x="6732283" y="-1"/>
            <a:ext cx="5459718" cy="66677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DE6C6E0-058C-8C09-D54B-31B2287D6371}"/>
              </a:ext>
            </a:extLst>
          </p:cNvPr>
          <p:cNvPicPr>
            <a:picLocks noChangeAspect="1"/>
          </p:cNvPicPr>
          <p:nvPr/>
        </p:nvPicPr>
        <p:blipFill>
          <a:blip r:embed="rId4"/>
          <a:stretch>
            <a:fillRect/>
          </a:stretch>
        </p:blipFill>
        <p:spPr>
          <a:xfrm>
            <a:off x="0" y="3635469"/>
            <a:ext cx="5212532" cy="3420152"/>
          </a:xfrm>
          <a:prstGeom prst="rect">
            <a:avLst/>
          </a:prstGeom>
        </p:spPr>
      </p:pic>
    </p:spTree>
    <p:extLst>
      <p:ext uri="{BB962C8B-B14F-4D97-AF65-F5344CB8AC3E}">
        <p14:creationId xmlns:p14="http://schemas.microsoft.com/office/powerpoint/2010/main" val="2001646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p:cNvSpPr/>
          <p:nvPr/>
        </p:nvSpPr>
        <p:spPr>
          <a:xfrm rot="5400000">
            <a:off x="-50800" y="50800"/>
            <a:ext cx="1567543" cy="1465943"/>
          </a:xfrm>
          <a:prstGeom prst="rtTriangle">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85604"/>
              </a:solidFill>
              <a:effectLst/>
              <a:uLnTx/>
              <a:uFillTx/>
              <a:latin typeface="Arial" panose="020B0604020202020204" pitchFamily="34" charset="0"/>
              <a:ea typeface="+mn-ea"/>
              <a:cs typeface="+mn-cs"/>
            </a:endParaRPr>
          </a:p>
        </p:txBody>
      </p:sp>
      <p:sp>
        <p:nvSpPr>
          <p:cNvPr id="60" name="!!1"/>
          <p:cNvSpPr/>
          <p:nvPr/>
        </p:nvSpPr>
        <p:spPr>
          <a:xfrm rot="16200000">
            <a:off x="10715170" y="5395684"/>
            <a:ext cx="1502229" cy="1451429"/>
          </a:xfrm>
          <a:prstGeom prst="rtTriangle">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85604"/>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1A90EC6-A1AB-9F29-5D8D-F31A1E46637D}"/>
              </a:ext>
            </a:extLst>
          </p:cNvPr>
          <p:cNvSpPr/>
          <p:nvPr/>
        </p:nvSpPr>
        <p:spPr>
          <a:xfrm>
            <a:off x="638630" y="0"/>
            <a:ext cx="11553370" cy="98697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BÀI 7: KHÁI QUÁT VỀ CHIẾN TRANH BẢO VỆ TỔ QUỐC TRONG LỊCH SỬ VIỆT NAM (T1)</a:t>
            </a:r>
          </a:p>
        </p:txBody>
      </p:sp>
      <p:sp>
        <p:nvSpPr>
          <p:cNvPr id="9" name="TextBox 8">
            <a:extLst>
              <a:ext uri="{FF2B5EF4-FFF2-40B4-BE49-F238E27FC236}">
                <a16:creationId xmlns:a16="http://schemas.microsoft.com/office/drawing/2014/main" id="{718E0C01-A634-E39C-C239-E5BF7DFCCE60}"/>
              </a:ext>
            </a:extLst>
          </p:cNvPr>
          <p:cNvSpPr txBox="1"/>
          <p:nvPr/>
        </p:nvSpPr>
        <p:spPr>
          <a:xfrm>
            <a:off x="357183" y="1068797"/>
            <a:ext cx="11883390"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lang="en-US" sz="3200" b="1">
                <a:solidFill>
                  <a:srgbClr val="FF0000"/>
                </a:solidFill>
                <a:latin typeface="Times New Roman" panose="02020603050405020304" pitchFamily="18" charset="0"/>
                <a:cs typeface="Times New Roman" panose="02020603050405020304" pitchFamily="18" charset="0"/>
              </a:rPr>
              <a:t>C</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hiến tranh bảo vệ Tổ quốc trong lịch sử Việt Nam</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71854AE6-FCD4-8B51-2A8C-9FF56901CAD1}"/>
              </a:ext>
            </a:extLst>
          </p:cNvPr>
          <p:cNvSpPr txBox="1"/>
          <p:nvPr/>
        </p:nvSpPr>
        <p:spPr>
          <a:xfrm>
            <a:off x="0" y="1735398"/>
            <a:ext cx="67773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Vị trí địa chiến lược của Việt Nam</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a:extLst>
              <a:ext uri="{FF2B5EF4-FFF2-40B4-BE49-F238E27FC236}">
                <a16:creationId xmlns:a16="http://schemas.microsoft.com/office/drawing/2014/main" id="{D4E9FCC0-3682-20C1-829D-1A18814AB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045" y="5929163"/>
            <a:ext cx="1095528" cy="1105054"/>
          </a:xfrm>
          <a:prstGeom prst="rect">
            <a:avLst/>
          </a:prstGeom>
        </p:spPr>
      </p:pic>
    </p:spTree>
    <p:custDataLst>
      <p:tags r:id="rId1"/>
    </p:custDataLst>
    <p:extLst>
      <p:ext uri="{BB962C8B-B14F-4D97-AF65-F5344CB8AC3E}">
        <p14:creationId xmlns:p14="http://schemas.microsoft.com/office/powerpoint/2010/main" val="35727330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31" name="Google Shape;331;p41"/>
          <p:cNvGrpSpPr/>
          <p:nvPr/>
        </p:nvGrpSpPr>
        <p:grpSpPr>
          <a:xfrm rot="2925974" flipH="1">
            <a:off x="10489432" y="-831297"/>
            <a:ext cx="2415581" cy="2341679"/>
            <a:chOff x="-27619" y="-85186"/>
            <a:chExt cx="1786567" cy="1731908"/>
          </a:xfrm>
        </p:grpSpPr>
        <p:sp>
          <p:nvSpPr>
            <p:cNvPr id="332" name="Google Shape;332;p41"/>
            <p:cNvSpPr/>
            <p:nvPr/>
          </p:nvSpPr>
          <p:spPr>
            <a:xfrm rot="356449">
              <a:off x="782262" y="159086"/>
              <a:ext cx="137628" cy="31293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sp>
          <p:nvSpPr>
            <p:cNvPr id="333" name="Google Shape;333;p41"/>
            <p:cNvSpPr/>
            <p:nvPr/>
          </p:nvSpPr>
          <p:spPr>
            <a:xfrm rot="-9612816">
              <a:off x="349308" y="163306"/>
              <a:ext cx="133330" cy="40868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sp>
          <p:nvSpPr>
            <p:cNvPr id="334" name="Google Shape;334;p41"/>
            <p:cNvSpPr/>
            <p:nvPr/>
          </p:nvSpPr>
          <p:spPr>
            <a:xfrm rot="8610207">
              <a:off x="828552" y="282207"/>
              <a:ext cx="458974" cy="360174"/>
            </a:xfrm>
            <a:custGeom>
              <a:avLst/>
              <a:gdLst/>
              <a:ahLst/>
              <a:cxnLst/>
              <a:rect l="l" t="t" r="r" b="b"/>
              <a:pathLst>
                <a:path w="14991" h="11764" extrusionOk="0">
                  <a:moveTo>
                    <a:pt x="1" y="1"/>
                  </a:moveTo>
                  <a:cubicBezTo>
                    <a:pt x="264" y="3310"/>
                    <a:pt x="1842" y="6378"/>
                    <a:pt x="4384" y="8504"/>
                  </a:cubicBezTo>
                  <a:cubicBezTo>
                    <a:pt x="6048" y="9900"/>
                    <a:pt x="9331" y="11764"/>
                    <a:pt x="11888" y="11764"/>
                  </a:cubicBezTo>
                  <a:cubicBezTo>
                    <a:pt x="12261" y="11764"/>
                    <a:pt x="12618" y="11724"/>
                    <a:pt x="12953" y="11638"/>
                  </a:cubicBezTo>
                  <a:cubicBezTo>
                    <a:pt x="14991" y="11134"/>
                    <a:pt x="13259" y="9928"/>
                    <a:pt x="12164" y="8657"/>
                  </a:cubicBezTo>
                  <a:cubicBezTo>
                    <a:pt x="10937" y="7211"/>
                    <a:pt x="9600" y="5852"/>
                    <a:pt x="8197" y="4581"/>
                  </a:cubicBezTo>
                  <a:cubicBezTo>
                    <a:pt x="5808" y="2477"/>
                    <a:pt x="3069" y="768"/>
                    <a:pt x="1"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sp>
          <p:nvSpPr>
            <p:cNvPr id="335" name="Google Shape;335;p41"/>
            <p:cNvSpPr/>
            <p:nvPr/>
          </p:nvSpPr>
          <p:spPr>
            <a:xfrm rot="8100000">
              <a:off x="184927" y="50015"/>
              <a:ext cx="631236" cy="600726"/>
            </a:xfrm>
            <a:custGeom>
              <a:avLst/>
              <a:gdLst/>
              <a:ahLst/>
              <a:cxnLst/>
              <a:rect l="l" t="t" r="r" b="b"/>
              <a:pathLst>
                <a:path w="16262" h="15476" extrusionOk="0">
                  <a:moveTo>
                    <a:pt x="16262" y="1"/>
                  </a:moveTo>
                  <a:cubicBezTo>
                    <a:pt x="13238" y="1513"/>
                    <a:pt x="10433" y="3419"/>
                    <a:pt x="7934" y="5699"/>
                  </a:cubicBezTo>
                  <a:cubicBezTo>
                    <a:pt x="5765" y="7671"/>
                    <a:pt x="3836" y="9906"/>
                    <a:pt x="2214" y="12317"/>
                  </a:cubicBezTo>
                  <a:cubicBezTo>
                    <a:pt x="1930" y="12733"/>
                    <a:pt x="1" y="15275"/>
                    <a:pt x="834" y="15473"/>
                  </a:cubicBezTo>
                  <a:cubicBezTo>
                    <a:pt x="842" y="15475"/>
                    <a:pt x="851" y="15476"/>
                    <a:pt x="860" y="15476"/>
                  </a:cubicBezTo>
                  <a:cubicBezTo>
                    <a:pt x="1350" y="15476"/>
                    <a:pt x="2835" y="12638"/>
                    <a:pt x="3222" y="12207"/>
                  </a:cubicBezTo>
                  <a:cubicBezTo>
                    <a:pt x="8504" y="6466"/>
                    <a:pt x="9381" y="5633"/>
                    <a:pt x="16262"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sp>
          <p:nvSpPr>
            <p:cNvPr id="336" name="Google Shape;336;p41"/>
            <p:cNvSpPr/>
            <p:nvPr/>
          </p:nvSpPr>
          <p:spPr>
            <a:xfrm rot="8100000">
              <a:off x="692405" y="-163300"/>
              <a:ext cx="210153" cy="1061829"/>
            </a:xfrm>
            <a:custGeom>
              <a:avLst/>
              <a:gdLst/>
              <a:ahLst/>
              <a:cxnLst/>
              <a:rect l="l" t="t" r="r" b="b"/>
              <a:pathLst>
                <a:path w="5414" h="27355" extrusionOk="0">
                  <a:moveTo>
                    <a:pt x="4060" y="1"/>
                  </a:moveTo>
                  <a:cubicBezTo>
                    <a:pt x="2191" y="1"/>
                    <a:pt x="2896" y="6640"/>
                    <a:pt x="3091" y="7763"/>
                  </a:cubicBezTo>
                  <a:cubicBezTo>
                    <a:pt x="3398" y="9428"/>
                    <a:pt x="3967" y="11094"/>
                    <a:pt x="3989" y="12781"/>
                  </a:cubicBezTo>
                  <a:cubicBezTo>
                    <a:pt x="4033" y="14644"/>
                    <a:pt x="3463" y="16463"/>
                    <a:pt x="2893" y="18238"/>
                  </a:cubicBezTo>
                  <a:lnTo>
                    <a:pt x="1" y="27355"/>
                  </a:lnTo>
                  <a:cubicBezTo>
                    <a:pt x="1075" y="26522"/>
                    <a:pt x="1644" y="25207"/>
                    <a:pt x="2192" y="23958"/>
                  </a:cubicBezTo>
                  <a:cubicBezTo>
                    <a:pt x="3310" y="21306"/>
                    <a:pt x="4428" y="18611"/>
                    <a:pt x="5085" y="15806"/>
                  </a:cubicBezTo>
                  <a:cubicBezTo>
                    <a:pt x="5304" y="14929"/>
                    <a:pt x="5414" y="14052"/>
                    <a:pt x="5392" y="13154"/>
                  </a:cubicBezTo>
                  <a:cubicBezTo>
                    <a:pt x="5304" y="11992"/>
                    <a:pt x="4888" y="10875"/>
                    <a:pt x="4537" y="9757"/>
                  </a:cubicBezTo>
                  <a:cubicBezTo>
                    <a:pt x="3551" y="6404"/>
                    <a:pt x="3945" y="3402"/>
                    <a:pt x="4143" y="5"/>
                  </a:cubicBezTo>
                  <a:cubicBezTo>
                    <a:pt x="4115" y="2"/>
                    <a:pt x="4087" y="1"/>
                    <a:pt x="406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sp>
          <p:nvSpPr>
            <p:cNvPr id="337" name="Google Shape;337;p41"/>
            <p:cNvSpPr/>
            <p:nvPr/>
          </p:nvSpPr>
          <p:spPr>
            <a:xfrm rot="8100000">
              <a:off x="110063" y="762111"/>
              <a:ext cx="780952" cy="712906"/>
            </a:xfrm>
            <a:custGeom>
              <a:avLst/>
              <a:gdLst/>
              <a:ahLst/>
              <a:cxnLst/>
              <a:rect l="l" t="t" r="r" b="b"/>
              <a:pathLst>
                <a:path w="20119" h="18366" extrusionOk="0">
                  <a:moveTo>
                    <a:pt x="20118" y="1"/>
                  </a:moveTo>
                  <a:lnTo>
                    <a:pt x="20118" y="1"/>
                  </a:lnTo>
                  <a:cubicBezTo>
                    <a:pt x="14859" y="2148"/>
                    <a:pt x="9972" y="5348"/>
                    <a:pt x="6356" y="9709"/>
                  </a:cubicBezTo>
                  <a:cubicBezTo>
                    <a:pt x="4077" y="12470"/>
                    <a:pt x="2236" y="15582"/>
                    <a:pt x="0" y="18366"/>
                  </a:cubicBezTo>
                  <a:cubicBezTo>
                    <a:pt x="1995" y="17533"/>
                    <a:pt x="4077" y="16503"/>
                    <a:pt x="6137" y="15692"/>
                  </a:cubicBezTo>
                  <a:cubicBezTo>
                    <a:pt x="9599" y="14355"/>
                    <a:pt x="12887" y="12470"/>
                    <a:pt x="15472" y="9819"/>
                  </a:cubicBezTo>
                  <a:cubicBezTo>
                    <a:pt x="18058" y="7167"/>
                    <a:pt x="19877" y="3683"/>
                    <a:pt x="2011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sp>
          <p:nvSpPr>
            <p:cNvPr id="338" name="Google Shape;338;p41"/>
            <p:cNvSpPr/>
            <p:nvPr/>
          </p:nvSpPr>
          <p:spPr>
            <a:xfrm rot="8100000">
              <a:off x="1149667" y="636926"/>
              <a:ext cx="366701" cy="838012"/>
            </a:xfrm>
            <a:custGeom>
              <a:avLst/>
              <a:gdLst/>
              <a:ahLst/>
              <a:cxnLst/>
              <a:rect l="l" t="t" r="r" b="b"/>
              <a:pathLst>
                <a:path w="9447" h="21589" extrusionOk="0">
                  <a:moveTo>
                    <a:pt x="8197" y="0"/>
                  </a:moveTo>
                  <a:lnTo>
                    <a:pt x="8197" y="0"/>
                  </a:lnTo>
                  <a:cubicBezTo>
                    <a:pt x="6992" y="1162"/>
                    <a:pt x="5896" y="2433"/>
                    <a:pt x="4954" y="3792"/>
                  </a:cubicBezTo>
                  <a:cubicBezTo>
                    <a:pt x="2740" y="6991"/>
                    <a:pt x="1381" y="10673"/>
                    <a:pt x="943" y="14508"/>
                  </a:cubicBezTo>
                  <a:cubicBezTo>
                    <a:pt x="768" y="16042"/>
                    <a:pt x="1" y="21477"/>
                    <a:pt x="2258" y="21587"/>
                  </a:cubicBezTo>
                  <a:cubicBezTo>
                    <a:pt x="2289" y="21588"/>
                    <a:pt x="2319" y="21589"/>
                    <a:pt x="2349" y="21589"/>
                  </a:cubicBezTo>
                  <a:cubicBezTo>
                    <a:pt x="4346" y="21589"/>
                    <a:pt x="5974" y="18781"/>
                    <a:pt x="6816" y="17335"/>
                  </a:cubicBezTo>
                  <a:cubicBezTo>
                    <a:pt x="7320" y="16480"/>
                    <a:pt x="7715" y="15560"/>
                    <a:pt x="8000" y="14596"/>
                  </a:cubicBezTo>
                  <a:cubicBezTo>
                    <a:pt x="9446" y="9709"/>
                    <a:pt x="8482" y="4734"/>
                    <a:pt x="8197"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sp>
          <p:nvSpPr>
            <p:cNvPr id="339" name="Google Shape;339;p41"/>
            <p:cNvSpPr/>
            <p:nvPr/>
          </p:nvSpPr>
          <p:spPr>
            <a:xfrm rot="8100000">
              <a:off x="615728" y="518363"/>
              <a:ext cx="221837" cy="679912"/>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grpSp>
      <p:sp>
        <p:nvSpPr>
          <p:cNvPr id="3" name="Right Triangle 2">
            <a:extLst>
              <a:ext uri="{FF2B5EF4-FFF2-40B4-BE49-F238E27FC236}">
                <a16:creationId xmlns:a16="http://schemas.microsoft.com/office/drawing/2014/main" id="{ED743D8F-9630-637C-6C66-595E28D3E74C}"/>
              </a:ext>
            </a:extLst>
          </p:cNvPr>
          <p:cNvSpPr/>
          <p:nvPr/>
        </p:nvSpPr>
        <p:spPr>
          <a:xfrm rot="5400000" flipH="1">
            <a:off x="-536988" y="5026544"/>
            <a:ext cx="2380343" cy="1306366"/>
          </a:xfrm>
          <a:custGeom>
            <a:avLst/>
            <a:gdLst>
              <a:gd name="connsiteX0" fmla="*/ 0 w 2380343"/>
              <a:gd name="connsiteY0" fmla="*/ 2380343 h 2380343"/>
              <a:gd name="connsiteX1" fmla="*/ 0 w 2380343"/>
              <a:gd name="connsiteY1" fmla="*/ 0 h 2380343"/>
              <a:gd name="connsiteX2" fmla="*/ 2380343 w 2380343"/>
              <a:gd name="connsiteY2" fmla="*/ 2380343 h 2380343"/>
              <a:gd name="connsiteX3" fmla="*/ 0 w 2380343"/>
              <a:gd name="connsiteY3" fmla="*/ 2380343 h 2380343"/>
              <a:gd name="connsiteX0-1" fmla="*/ 0 w 2380343"/>
              <a:gd name="connsiteY0-2" fmla="*/ 2380343 h 2380343"/>
              <a:gd name="connsiteX1-3" fmla="*/ 0 w 2380343"/>
              <a:gd name="connsiteY1-4" fmla="*/ 0 h 2380343"/>
              <a:gd name="connsiteX2-5" fmla="*/ 2380343 w 2380343"/>
              <a:gd name="connsiteY2-6" fmla="*/ 2380343 h 2380343"/>
              <a:gd name="connsiteX3-7" fmla="*/ 0 w 2380343"/>
              <a:gd name="connsiteY3-8" fmla="*/ 2380343 h 2380343"/>
            </a:gdLst>
            <a:ahLst/>
            <a:cxnLst>
              <a:cxn ang="0">
                <a:pos x="connsiteX0-1" y="connsiteY0-2"/>
              </a:cxn>
              <a:cxn ang="0">
                <a:pos x="connsiteX1-3" y="connsiteY1-4"/>
              </a:cxn>
              <a:cxn ang="0">
                <a:pos x="connsiteX2-5" y="connsiteY2-6"/>
              </a:cxn>
              <a:cxn ang="0">
                <a:pos x="connsiteX3-7" y="connsiteY3-8"/>
              </a:cxn>
            </a:cxnLst>
            <a:rect l="l" t="t" r="r" b="b"/>
            <a:pathLst>
              <a:path w="2380343" h="2380343">
                <a:moveTo>
                  <a:pt x="0" y="2380343"/>
                </a:moveTo>
                <a:lnTo>
                  <a:pt x="0" y="0"/>
                </a:lnTo>
                <a:cubicBezTo>
                  <a:pt x="1315962" y="416076"/>
                  <a:pt x="1586895" y="1586895"/>
                  <a:pt x="2380343" y="2380343"/>
                </a:cubicBezTo>
                <a:lnTo>
                  <a:pt x="0" y="2380343"/>
                </a:lnTo>
                <a:close/>
              </a:path>
            </a:pathLst>
          </a:cu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3.OpenSans-San"/>
              <a:ea typeface="+mn-ea"/>
              <a:cs typeface="+mn-cs"/>
            </a:endParaRPr>
          </a:p>
        </p:txBody>
      </p:sp>
      <p:sp>
        <p:nvSpPr>
          <p:cNvPr id="4" name="Right Triangle 2">
            <a:extLst>
              <a:ext uri="{FF2B5EF4-FFF2-40B4-BE49-F238E27FC236}">
                <a16:creationId xmlns:a16="http://schemas.microsoft.com/office/drawing/2014/main" id="{EE185FDF-FCCD-84E4-14FC-2AA0A4067866}"/>
              </a:ext>
            </a:extLst>
          </p:cNvPr>
          <p:cNvSpPr/>
          <p:nvPr/>
        </p:nvSpPr>
        <p:spPr>
          <a:xfrm rot="10800000">
            <a:off x="9809237" y="9055"/>
            <a:ext cx="2380343" cy="1306366"/>
          </a:xfrm>
          <a:custGeom>
            <a:avLst/>
            <a:gdLst>
              <a:gd name="connsiteX0" fmla="*/ 0 w 2380343"/>
              <a:gd name="connsiteY0" fmla="*/ 2380343 h 2380343"/>
              <a:gd name="connsiteX1" fmla="*/ 0 w 2380343"/>
              <a:gd name="connsiteY1" fmla="*/ 0 h 2380343"/>
              <a:gd name="connsiteX2" fmla="*/ 2380343 w 2380343"/>
              <a:gd name="connsiteY2" fmla="*/ 2380343 h 2380343"/>
              <a:gd name="connsiteX3" fmla="*/ 0 w 2380343"/>
              <a:gd name="connsiteY3" fmla="*/ 2380343 h 2380343"/>
              <a:gd name="connsiteX0-1" fmla="*/ 0 w 2380343"/>
              <a:gd name="connsiteY0-2" fmla="*/ 2380343 h 2380343"/>
              <a:gd name="connsiteX1-3" fmla="*/ 0 w 2380343"/>
              <a:gd name="connsiteY1-4" fmla="*/ 0 h 2380343"/>
              <a:gd name="connsiteX2-5" fmla="*/ 2380343 w 2380343"/>
              <a:gd name="connsiteY2-6" fmla="*/ 2380343 h 2380343"/>
              <a:gd name="connsiteX3-7" fmla="*/ 0 w 2380343"/>
              <a:gd name="connsiteY3-8" fmla="*/ 2380343 h 2380343"/>
            </a:gdLst>
            <a:ahLst/>
            <a:cxnLst>
              <a:cxn ang="0">
                <a:pos x="connsiteX0-1" y="connsiteY0-2"/>
              </a:cxn>
              <a:cxn ang="0">
                <a:pos x="connsiteX1-3" y="connsiteY1-4"/>
              </a:cxn>
              <a:cxn ang="0">
                <a:pos x="connsiteX2-5" y="connsiteY2-6"/>
              </a:cxn>
              <a:cxn ang="0">
                <a:pos x="connsiteX3-7" y="connsiteY3-8"/>
              </a:cxn>
            </a:cxnLst>
            <a:rect l="l" t="t" r="r" b="b"/>
            <a:pathLst>
              <a:path w="2380343" h="2380343">
                <a:moveTo>
                  <a:pt x="0" y="2380343"/>
                </a:moveTo>
                <a:lnTo>
                  <a:pt x="0" y="0"/>
                </a:lnTo>
                <a:cubicBezTo>
                  <a:pt x="1315962" y="416076"/>
                  <a:pt x="1586895" y="1586895"/>
                  <a:pt x="2380343" y="2380343"/>
                </a:cubicBezTo>
                <a:lnTo>
                  <a:pt x="0" y="2380343"/>
                </a:lnTo>
                <a:close/>
              </a:path>
            </a:pathLst>
          </a:cu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3.OpenSans-San"/>
              <a:ea typeface="+mn-ea"/>
              <a:cs typeface="+mn-cs"/>
            </a:endParaRPr>
          </a:p>
        </p:txBody>
      </p:sp>
      <p:sp>
        <p:nvSpPr>
          <p:cNvPr id="7" name="TextBox 6">
            <a:extLst>
              <a:ext uri="{FF2B5EF4-FFF2-40B4-BE49-F238E27FC236}">
                <a16:creationId xmlns:a16="http://schemas.microsoft.com/office/drawing/2014/main" id="{413E92AE-9535-8FB0-A054-7823354CEB9E}"/>
              </a:ext>
            </a:extLst>
          </p:cNvPr>
          <p:cNvSpPr txBox="1"/>
          <p:nvPr/>
        </p:nvSpPr>
        <p:spPr>
          <a:xfrm>
            <a:off x="3234560" y="1917128"/>
            <a:ext cx="5982291" cy="34778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smtClean="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Thiết</a:t>
            </a:r>
            <a:r>
              <a:rPr kumimoji="0" lang="en-US" sz="4400" b="0" i="0" u="none" strike="noStrike" kern="1200" cap="none" spc="0" normalizeH="0" noProof="0" dirty="0" smtClean="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smtClean="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kế</a:t>
            </a:r>
            <a:r>
              <a:rPr kumimoji="0" lang="en-US" sz="4400" b="0" i="0" u="none" strike="noStrike" kern="1200" cap="none" spc="0" normalizeH="0" noProof="0" dirty="0" smtClean="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poster, </a:t>
            </a:r>
            <a:r>
              <a:rPr kumimoji="0" lang="en-US" sz="4400" b="0" i="0" u="none" strike="noStrike" kern="1200" cap="none" spc="0" normalizeH="0" noProof="0" dirty="0" err="1" smtClean="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n</a:t>
            </a:r>
            <a:r>
              <a:rPr kumimoji="0" lang="en-US" sz="4400" b="0" i="0" u="none" strike="noStrike" kern="1200" cap="none" spc="0" normalizeH="0" baseline="0" noProof="0" dirty="0" err="1" smtClean="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êu</a:t>
            </a:r>
            <a:r>
              <a:rPr kumimoji="0" lang="en-US" sz="4400" b="0" i="0" u="none" strike="noStrike" kern="1200" cap="none" spc="0" normalizeH="0" baseline="0" noProof="0" dirty="0" smtClean="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vị</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trí</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chiến</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lược</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của</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Việt</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Nam.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Vị</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trí</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địa</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lý</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tác</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động</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như</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thế</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nào</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đến</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lịch</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sử</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dân</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tộc</a:t>
            </a:r>
            <a:r>
              <a:rPr kumimoji="0" lang="en-US" sz="4400" b="0"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a:t>
            </a:r>
          </a:p>
        </p:txBody>
      </p:sp>
      <p:sp>
        <p:nvSpPr>
          <p:cNvPr id="2" name="Rectangle: Rounded Corners 1">
            <a:extLst>
              <a:ext uri="{FF2B5EF4-FFF2-40B4-BE49-F238E27FC236}">
                <a16:creationId xmlns:a16="http://schemas.microsoft.com/office/drawing/2014/main" id="{1DABA75E-0DDA-5C60-2C1F-BB4ADEFF2F44}"/>
              </a:ext>
            </a:extLst>
          </p:cNvPr>
          <p:cNvSpPr/>
          <p:nvPr/>
        </p:nvSpPr>
        <p:spPr>
          <a:xfrm>
            <a:off x="1549039" y="158188"/>
            <a:ext cx="8931782" cy="1609806"/>
          </a:xfrm>
          <a:prstGeom prst="roundRect">
            <a:avLst>
              <a:gd name="adj" fmla="val 50000"/>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DFDFD"/>
                </a:solidFill>
                <a:effectLst/>
                <a:uLnTx/>
                <a:uFillTx/>
                <a:latin typeface="Times New Roman" panose="02020603050405020304" pitchFamily="18" charset="0"/>
                <a:ea typeface="+mn-ea"/>
                <a:cs typeface="Times New Roman" panose="02020603050405020304" pitchFamily="18" charset="0"/>
              </a:rPr>
              <a:t>Hoạt</a:t>
            </a:r>
            <a:r>
              <a:rPr kumimoji="0" lang="en-US" sz="3200" b="1" i="0" u="none" strike="noStrike" kern="1200" cap="none" spc="0" normalizeH="0" baseline="0" noProof="0" dirty="0" smtClean="0">
                <a:ln>
                  <a:noFill/>
                </a:ln>
                <a:solidFill>
                  <a:srgbClr val="FDFDFD"/>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FDFDFD"/>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noProof="0" dirty="0" smtClean="0">
                <a:ln>
                  <a:noFill/>
                </a:ln>
                <a:solidFill>
                  <a:srgbClr val="FDFDFD"/>
                </a:solidFill>
                <a:effectLst/>
                <a:uLnTx/>
                <a:uFillTx/>
                <a:latin typeface="Times New Roman" panose="02020603050405020304" pitchFamily="18" charset="0"/>
                <a:ea typeface="+mn-ea"/>
                <a:cs typeface="Times New Roman" panose="02020603050405020304" pitchFamily="18" charset="0"/>
              </a:rPr>
              <a:t> : </a:t>
            </a:r>
            <a:r>
              <a:rPr kumimoji="0" lang="en-US" sz="3200" b="1" i="0" u="none" strike="noStrike" kern="1200" cap="none" spc="0" normalizeH="0" baseline="0" noProof="0" dirty="0" smtClean="0">
                <a:ln>
                  <a:noFill/>
                </a:ln>
                <a:solidFill>
                  <a:srgbClr val="FDFDFD"/>
                </a:solidFill>
                <a:effectLst/>
                <a:uLnTx/>
                <a:uFillTx/>
                <a:latin typeface="Times New Roman" panose="02020603050405020304" pitchFamily="18" charset="0"/>
                <a:ea typeface="+mn-ea"/>
                <a:cs typeface="Times New Roman" panose="02020603050405020304" pitchFamily="18" charset="0"/>
              </a:rPr>
              <a:t>NHÓM</a:t>
            </a:r>
            <a:endParaRPr kumimoji="0" lang="en-US" sz="3200" b="1" i="0" u="none" strike="noStrike" kern="1200" cap="none" spc="0" normalizeH="0" baseline="0" noProof="0" dirty="0">
              <a:ln>
                <a:noFill/>
              </a:ln>
              <a:solidFill>
                <a:srgbClr val="FDFDFD"/>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1382704C-503A-A39D-E77A-24FC3B48B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045" y="5929163"/>
            <a:ext cx="1095528" cy="1105054"/>
          </a:xfrm>
          <a:prstGeom prst="rect">
            <a:avLst/>
          </a:prstGeom>
        </p:spPr>
      </p:pic>
    </p:spTree>
    <p:extLst>
      <p:ext uri="{BB962C8B-B14F-4D97-AF65-F5344CB8AC3E}">
        <p14:creationId xmlns:p14="http://schemas.microsoft.com/office/powerpoint/2010/main" val="24999759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p:cNvSpPr/>
          <p:nvPr/>
        </p:nvSpPr>
        <p:spPr>
          <a:xfrm rot="5400000">
            <a:off x="-50800" y="50800"/>
            <a:ext cx="1567543" cy="1465943"/>
          </a:xfrm>
          <a:prstGeom prst="rtTriangle">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85604"/>
              </a:solidFill>
              <a:effectLst/>
              <a:uLnTx/>
              <a:uFillTx/>
              <a:latin typeface="Arial" panose="020B0604020202020204" pitchFamily="34" charset="0"/>
              <a:ea typeface="+mn-ea"/>
              <a:cs typeface="+mn-cs"/>
            </a:endParaRPr>
          </a:p>
        </p:txBody>
      </p:sp>
      <p:sp>
        <p:nvSpPr>
          <p:cNvPr id="60" name="!!1"/>
          <p:cNvSpPr/>
          <p:nvPr/>
        </p:nvSpPr>
        <p:spPr>
          <a:xfrm rot="16200000">
            <a:off x="10715170" y="5395684"/>
            <a:ext cx="1502229" cy="1451429"/>
          </a:xfrm>
          <a:prstGeom prst="rtTriangle">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85604"/>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1A90EC6-A1AB-9F29-5D8D-F31A1E46637D}"/>
              </a:ext>
            </a:extLst>
          </p:cNvPr>
          <p:cNvSpPr/>
          <p:nvPr/>
        </p:nvSpPr>
        <p:spPr>
          <a:xfrm>
            <a:off x="638630" y="0"/>
            <a:ext cx="11553370" cy="98697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BÀI 7: KHÁI QUÁT VỀ CHIẾN TRANH BẢO VỆ TỔ QUỐC TRONG LỊCH SỬ VIỆT NAM (T1)</a:t>
            </a:r>
          </a:p>
        </p:txBody>
      </p:sp>
      <p:sp>
        <p:nvSpPr>
          <p:cNvPr id="9" name="TextBox 8">
            <a:extLst>
              <a:ext uri="{FF2B5EF4-FFF2-40B4-BE49-F238E27FC236}">
                <a16:creationId xmlns:a16="http://schemas.microsoft.com/office/drawing/2014/main" id="{718E0C01-A634-E39C-C239-E5BF7DFCCE60}"/>
              </a:ext>
            </a:extLst>
          </p:cNvPr>
          <p:cNvSpPr txBox="1"/>
          <p:nvPr/>
        </p:nvSpPr>
        <p:spPr>
          <a:xfrm>
            <a:off x="357183" y="1068797"/>
            <a:ext cx="118833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hiến tranh bảo vệ Tổ quốc trong lịch sử Việt Nam</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71854AE6-FCD4-8B51-2A8C-9FF56901CAD1}"/>
              </a:ext>
            </a:extLst>
          </p:cNvPr>
          <p:cNvSpPr txBox="1"/>
          <p:nvPr/>
        </p:nvSpPr>
        <p:spPr>
          <a:xfrm>
            <a:off x="0" y="1735398"/>
            <a:ext cx="67773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Vị trí địa chiến lược của Việt Nam</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a:extLst>
              <a:ext uri="{FF2B5EF4-FFF2-40B4-BE49-F238E27FC236}">
                <a16:creationId xmlns:a16="http://schemas.microsoft.com/office/drawing/2014/main" id="{D4E9FCC0-3682-20C1-829D-1A18814AB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045" y="5929163"/>
            <a:ext cx="1095528" cy="1105054"/>
          </a:xfrm>
          <a:prstGeom prst="rect">
            <a:avLst/>
          </a:prstGeom>
        </p:spPr>
      </p:pic>
      <p:sp>
        <p:nvSpPr>
          <p:cNvPr id="2" name="TextBox 1">
            <a:extLst>
              <a:ext uri="{FF2B5EF4-FFF2-40B4-BE49-F238E27FC236}">
                <a16:creationId xmlns:a16="http://schemas.microsoft.com/office/drawing/2014/main" id="{26C2D124-314F-8A95-B0D7-3BF7CAD05AF6}"/>
              </a:ext>
            </a:extLst>
          </p:cNvPr>
          <p:cNvSpPr txBox="1"/>
          <p:nvPr/>
        </p:nvSpPr>
        <p:spPr>
          <a:xfrm>
            <a:off x="0" y="2713107"/>
            <a:ext cx="12070080" cy="1569660"/>
          </a:xfrm>
          <a:prstGeom prst="rect">
            <a:avLst/>
          </a:prstGeom>
          <a:noFill/>
        </p:spPr>
        <p:txBody>
          <a:bodyPr wrap="square">
            <a:spAutoFit/>
          </a:bodyPr>
          <a:lstStyle/>
          <a:p>
            <a:pPr lvl="0" algn="ju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vi-VN" sz="3200">
                <a:solidFill>
                  <a:prstClr val="black"/>
                </a:solidFill>
                <a:latin typeface="Times New Roman" panose="02020603050405020304" pitchFamily="18" charset="0"/>
                <a:cs typeface="Times New Roman" panose="02020603050405020304" pitchFamily="18" charset="0"/>
              </a:rPr>
              <a:t>Với vị trí chiến lược nổi bật, trong nhiều thế kỉ, lãnh thổ Việt Nam thường xuyên là đối tượng nhòm ngó, can thiệp hoặc xâm lược của các thế lực bên ngoài. </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FB87D450-A7AD-A756-10BB-7E6B5892DDA8}"/>
              </a:ext>
            </a:extLst>
          </p:cNvPr>
          <p:cNvSpPr txBox="1"/>
          <p:nvPr/>
        </p:nvSpPr>
        <p:spPr>
          <a:xfrm>
            <a:off x="0" y="4466373"/>
            <a:ext cx="12070080" cy="1569660"/>
          </a:xfrm>
          <a:prstGeom prst="rect">
            <a:avLst/>
          </a:prstGeom>
          <a:noFill/>
        </p:spPr>
        <p:txBody>
          <a:bodyPr wrap="square">
            <a:spAutoFit/>
          </a:bodyPr>
          <a:lstStyle/>
          <a:p>
            <a:pPr lvl="0" algn="ju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vi-VN" sz="3200">
                <a:solidFill>
                  <a:prstClr val="black"/>
                </a:solidFill>
                <a:latin typeface="Times New Roman" panose="02020603050405020304" pitchFamily="18" charset="0"/>
                <a:cs typeface="Times New Roman" panose="02020603050405020304" pitchFamily="18" charset="0"/>
              </a:rPr>
              <a:t>Trong suốt tiến trình lịch sử, Việt Nam là địa bàn cạnh tranh địa chính trị, xác lập và mở rộng phạm vi ảnh hưởng của các nước lớn trong khu vực và trên thế giới.</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42893810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p:cNvSpPr/>
          <p:nvPr/>
        </p:nvSpPr>
        <p:spPr>
          <a:xfrm rot="5400000">
            <a:off x="-50800" y="50800"/>
            <a:ext cx="1567543" cy="1465943"/>
          </a:xfrm>
          <a:prstGeom prst="rtTriangle">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85604"/>
              </a:solidFill>
              <a:effectLst/>
              <a:uLnTx/>
              <a:uFillTx/>
              <a:latin typeface="Arial" panose="020B0604020202020204" pitchFamily="34" charset="0"/>
              <a:ea typeface="+mn-ea"/>
              <a:cs typeface="+mn-cs"/>
            </a:endParaRPr>
          </a:p>
        </p:txBody>
      </p:sp>
      <p:sp>
        <p:nvSpPr>
          <p:cNvPr id="60" name="!!1"/>
          <p:cNvSpPr/>
          <p:nvPr/>
        </p:nvSpPr>
        <p:spPr>
          <a:xfrm rot="16200000">
            <a:off x="10715170" y="5395684"/>
            <a:ext cx="1502229" cy="1451429"/>
          </a:xfrm>
          <a:prstGeom prst="rtTriangle">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85604"/>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1A90EC6-A1AB-9F29-5D8D-F31A1E46637D}"/>
              </a:ext>
            </a:extLst>
          </p:cNvPr>
          <p:cNvSpPr/>
          <p:nvPr/>
        </p:nvSpPr>
        <p:spPr>
          <a:xfrm>
            <a:off x="638630" y="0"/>
            <a:ext cx="11553370" cy="98697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BÀI 7: KHÁI QUÁT VỀ CHIẾN TRANH BẢO VỆ TỔ QUỐC TRONG LỊCH SỬ VIỆT NAM (T1)</a:t>
            </a:r>
          </a:p>
        </p:txBody>
      </p:sp>
      <p:sp>
        <p:nvSpPr>
          <p:cNvPr id="9" name="TextBox 8">
            <a:extLst>
              <a:ext uri="{FF2B5EF4-FFF2-40B4-BE49-F238E27FC236}">
                <a16:creationId xmlns:a16="http://schemas.microsoft.com/office/drawing/2014/main" id="{718E0C01-A634-E39C-C239-E5BF7DFCCE60}"/>
              </a:ext>
            </a:extLst>
          </p:cNvPr>
          <p:cNvSpPr txBox="1"/>
          <p:nvPr/>
        </p:nvSpPr>
        <p:spPr>
          <a:xfrm>
            <a:off x="154305" y="1063620"/>
            <a:ext cx="118833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hiến tranh bảo vệ Tổ quốc trong lịch sử Việt Nam</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71854AE6-FCD4-8B51-2A8C-9FF56901CAD1}"/>
              </a:ext>
            </a:extLst>
          </p:cNvPr>
          <p:cNvSpPr txBox="1"/>
          <p:nvPr/>
        </p:nvSpPr>
        <p:spPr>
          <a:xfrm>
            <a:off x="0" y="1758203"/>
            <a:ext cx="72847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Vị trí địa chiến lược của Việt Nam</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a:extLst>
              <a:ext uri="{FF2B5EF4-FFF2-40B4-BE49-F238E27FC236}">
                <a16:creationId xmlns:a16="http://schemas.microsoft.com/office/drawing/2014/main" id="{D4E9FCC0-3682-20C1-829D-1A18814AB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045" y="5929163"/>
            <a:ext cx="1095528" cy="1105054"/>
          </a:xfrm>
          <a:prstGeom prst="rect">
            <a:avLst/>
          </a:prstGeom>
        </p:spPr>
      </p:pic>
      <p:sp>
        <p:nvSpPr>
          <p:cNvPr id="2" name="TextBox 1">
            <a:extLst>
              <a:ext uri="{FF2B5EF4-FFF2-40B4-BE49-F238E27FC236}">
                <a16:creationId xmlns:a16="http://schemas.microsoft.com/office/drawing/2014/main" id="{BE43A56E-D1A0-5927-1E46-53B787F28F93}"/>
              </a:ext>
            </a:extLst>
          </p:cNvPr>
          <p:cNvSpPr txBox="1"/>
          <p:nvPr/>
        </p:nvSpPr>
        <p:spPr>
          <a:xfrm>
            <a:off x="0" y="2342978"/>
            <a:ext cx="1251472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a:t>
            </a:r>
            <a:r>
              <a:rPr kumimoji="0" lang="vi-VN" sz="320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Vai trò, ý nghĩa của chiến tranh bảo vệ Tổ quốc trong lịch sử Việt Nam</a:t>
            </a:r>
          </a:p>
        </p:txBody>
      </p:sp>
    </p:spTree>
    <p:custDataLst>
      <p:tags r:id="rId1"/>
    </p:custDataLst>
    <p:extLst>
      <p:ext uri="{BB962C8B-B14F-4D97-AF65-F5344CB8AC3E}">
        <p14:creationId xmlns:p14="http://schemas.microsoft.com/office/powerpoint/2010/main" val="11644853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31" name="Google Shape;331;p41"/>
          <p:cNvGrpSpPr/>
          <p:nvPr/>
        </p:nvGrpSpPr>
        <p:grpSpPr>
          <a:xfrm rot="2925974" flipH="1">
            <a:off x="10489432" y="-831297"/>
            <a:ext cx="2415581" cy="2341679"/>
            <a:chOff x="-27619" y="-85186"/>
            <a:chExt cx="1786567" cy="1731908"/>
          </a:xfrm>
        </p:grpSpPr>
        <p:sp>
          <p:nvSpPr>
            <p:cNvPr id="332" name="Google Shape;332;p41"/>
            <p:cNvSpPr/>
            <p:nvPr/>
          </p:nvSpPr>
          <p:spPr>
            <a:xfrm rot="356449">
              <a:off x="782262" y="159086"/>
              <a:ext cx="137628" cy="31293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sp>
          <p:nvSpPr>
            <p:cNvPr id="333" name="Google Shape;333;p41"/>
            <p:cNvSpPr/>
            <p:nvPr/>
          </p:nvSpPr>
          <p:spPr>
            <a:xfrm rot="-9612816">
              <a:off x="349308" y="163306"/>
              <a:ext cx="133330" cy="40868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sp>
          <p:nvSpPr>
            <p:cNvPr id="334" name="Google Shape;334;p41"/>
            <p:cNvSpPr/>
            <p:nvPr/>
          </p:nvSpPr>
          <p:spPr>
            <a:xfrm rot="8610207">
              <a:off x="828552" y="282207"/>
              <a:ext cx="458974" cy="360174"/>
            </a:xfrm>
            <a:custGeom>
              <a:avLst/>
              <a:gdLst/>
              <a:ahLst/>
              <a:cxnLst/>
              <a:rect l="l" t="t" r="r" b="b"/>
              <a:pathLst>
                <a:path w="14991" h="11764" extrusionOk="0">
                  <a:moveTo>
                    <a:pt x="1" y="1"/>
                  </a:moveTo>
                  <a:cubicBezTo>
                    <a:pt x="264" y="3310"/>
                    <a:pt x="1842" y="6378"/>
                    <a:pt x="4384" y="8504"/>
                  </a:cubicBezTo>
                  <a:cubicBezTo>
                    <a:pt x="6048" y="9900"/>
                    <a:pt x="9331" y="11764"/>
                    <a:pt x="11888" y="11764"/>
                  </a:cubicBezTo>
                  <a:cubicBezTo>
                    <a:pt x="12261" y="11764"/>
                    <a:pt x="12618" y="11724"/>
                    <a:pt x="12953" y="11638"/>
                  </a:cubicBezTo>
                  <a:cubicBezTo>
                    <a:pt x="14991" y="11134"/>
                    <a:pt x="13259" y="9928"/>
                    <a:pt x="12164" y="8657"/>
                  </a:cubicBezTo>
                  <a:cubicBezTo>
                    <a:pt x="10937" y="7211"/>
                    <a:pt x="9600" y="5852"/>
                    <a:pt x="8197" y="4581"/>
                  </a:cubicBezTo>
                  <a:cubicBezTo>
                    <a:pt x="5808" y="2477"/>
                    <a:pt x="3069" y="768"/>
                    <a:pt x="1"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sp>
          <p:nvSpPr>
            <p:cNvPr id="335" name="Google Shape;335;p41"/>
            <p:cNvSpPr/>
            <p:nvPr/>
          </p:nvSpPr>
          <p:spPr>
            <a:xfrm rot="8100000">
              <a:off x="184927" y="50015"/>
              <a:ext cx="631236" cy="600726"/>
            </a:xfrm>
            <a:custGeom>
              <a:avLst/>
              <a:gdLst/>
              <a:ahLst/>
              <a:cxnLst/>
              <a:rect l="l" t="t" r="r" b="b"/>
              <a:pathLst>
                <a:path w="16262" h="15476" extrusionOk="0">
                  <a:moveTo>
                    <a:pt x="16262" y="1"/>
                  </a:moveTo>
                  <a:cubicBezTo>
                    <a:pt x="13238" y="1513"/>
                    <a:pt x="10433" y="3419"/>
                    <a:pt x="7934" y="5699"/>
                  </a:cubicBezTo>
                  <a:cubicBezTo>
                    <a:pt x="5765" y="7671"/>
                    <a:pt x="3836" y="9906"/>
                    <a:pt x="2214" y="12317"/>
                  </a:cubicBezTo>
                  <a:cubicBezTo>
                    <a:pt x="1930" y="12733"/>
                    <a:pt x="1" y="15275"/>
                    <a:pt x="834" y="15473"/>
                  </a:cubicBezTo>
                  <a:cubicBezTo>
                    <a:pt x="842" y="15475"/>
                    <a:pt x="851" y="15476"/>
                    <a:pt x="860" y="15476"/>
                  </a:cubicBezTo>
                  <a:cubicBezTo>
                    <a:pt x="1350" y="15476"/>
                    <a:pt x="2835" y="12638"/>
                    <a:pt x="3222" y="12207"/>
                  </a:cubicBezTo>
                  <a:cubicBezTo>
                    <a:pt x="8504" y="6466"/>
                    <a:pt x="9381" y="5633"/>
                    <a:pt x="16262"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sp>
          <p:nvSpPr>
            <p:cNvPr id="336" name="Google Shape;336;p41"/>
            <p:cNvSpPr/>
            <p:nvPr/>
          </p:nvSpPr>
          <p:spPr>
            <a:xfrm rot="8100000">
              <a:off x="692405" y="-163300"/>
              <a:ext cx="210153" cy="1061829"/>
            </a:xfrm>
            <a:custGeom>
              <a:avLst/>
              <a:gdLst/>
              <a:ahLst/>
              <a:cxnLst/>
              <a:rect l="l" t="t" r="r" b="b"/>
              <a:pathLst>
                <a:path w="5414" h="27355" extrusionOk="0">
                  <a:moveTo>
                    <a:pt x="4060" y="1"/>
                  </a:moveTo>
                  <a:cubicBezTo>
                    <a:pt x="2191" y="1"/>
                    <a:pt x="2896" y="6640"/>
                    <a:pt x="3091" y="7763"/>
                  </a:cubicBezTo>
                  <a:cubicBezTo>
                    <a:pt x="3398" y="9428"/>
                    <a:pt x="3967" y="11094"/>
                    <a:pt x="3989" y="12781"/>
                  </a:cubicBezTo>
                  <a:cubicBezTo>
                    <a:pt x="4033" y="14644"/>
                    <a:pt x="3463" y="16463"/>
                    <a:pt x="2893" y="18238"/>
                  </a:cubicBezTo>
                  <a:lnTo>
                    <a:pt x="1" y="27355"/>
                  </a:lnTo>
                  <a:cubicBezTo>
                    <a:pt x="1075" y="26522"/>
                    <a:pt x="1644" y="25207"/>
                    <a:pt x="2192" y="23958"/>
                  </a:cubicBezTo>
                  <a:cubicBezTo>
                    <a:pt x="3310" y="21306"/>
                    <a:pt x="4428" y="18611"/>
                    <a:pt x="5085" y="15806"/>
                  </a:cubicBezTo>
                  <a:cubicBezTo>
                    <a:pt x="5304" y="14929"/>
                    <a:pt x="5414" y="14052"/>
                    <a:pt x="5392" y="13154"/>
                  </a:cubicBezTo>
                  <a:cubicBezTo>
                    <a:pt x="5304" y="11992"/>
                    <a:pt x="4888" y="10875"/>
                    <a:pt x="4537" y="9757"/>
                  </a:cubicBezTo>
                  <a:cubicBezTo>
                    <a:pt x="3551" y="6404"/>
                    <a:pt x="3945" y="3402"/>
                    <a:pt x="4143" y="5"/>
                  </a:cubicBezTo>
                  <a:cubicBezTo>
                    <a:pt x="4115" y="2"/>
                    <a:pt x="4087" y="1"/>
                    <a:pt x="406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sp>
          <p:nvSpPr>
            <p:cNvPr id="337" name="Google Shape;337;p41"/>
            <p:cNvSpPr/>
            <p:nvPr/>
          </p:nvSpPr>
          <p:spPr>
            <a:xfrm rot="8100000">
              <a:off x="110063" y="762111"/>
              <a:ext cx="780952" cy="712906"/>
            </a:xfrm>
            <a:custGeom>
              <a:avLst/>
              <a:gdLst/>
              <a:ahLst/>
              <a:cxnLst/>
              <a:rect l="l" t="t" r="r" b="b"/>
              <a:pathLst>
                <a:path w="20119" h="18366" extrusionOk="0">
                  <a:moveTo>
                    <a:pt x="20118" y="1"/>
                  </a:moveTo>
                  <a:lnTo>
                    <a:pt x="20118" y="1"/>
                  </a:lnTo>
                  <a:cubicBezTo>
                    <a:pt x="14859" y="2148"/>
                    <a:pt x="9972" y="5348"/>
                    <a:pt x="6356" y="9709"/>
                  </a:cubicBezTo>
                  <a:cubicBezTo>
                    <a:pt x="4077" y="12470"/>
                    <a:pt x="2236" y="15582"/>
                    <a:pt x="0" y="18366"/>
                  </a:cubicBezTo>
                  <a:cubicBezTo>
                    <a:pt x="1995" y="17533"/>
                    <a:pt x="4077" y="16503"/>
                    <a:pt x="6137" y="15692"/>
                  </a:cubicBezTo>
                  <a:cubicBezTo>
                    <a:pt x="9599" y="14355"/>
                    <a:pt x="12887" y="12470"/>
                    <a:pt x="15472" y="9819"/>
                  </a:cubicBezTo>
                  <a:cubicBezTo>
                    <a:pt x="18058" y="7167"/>
                    <a:pt x="19877" y="3683"/>
                    <a:pt x="2011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sp>
          <p:nvSpPr>
            <p:cNvPr id="338" name="Google Shape;338;p41"/>
            <p:cNvSpPr/>
            <p:nvPr/>
          </p:nvSpPr>
          <p:spPr>
            <a:xfrm rot="8100000">
              <a:off x="1149667" y="636926"/>
              <a:ext cx="366701" cy="838012"/>
            </a:xfrm>
            <a:custGeom>
              <a:avLst/>
              <a:gdLst/>
              <a:ahLst/>
              <a:cxnLst/>
              <a:rect l="l" t="t" r="r" b="b"/>
              <a:pathLst>
                <a:path w="9447" h="21589" extrusionOk="0">
                  <a:moveTo>
                    <a:pt x="8197" y="0"/>
                  </a:moveTo>
                  <a:lnTo>
                    <a:pt x="8197" y="0"/>
                  </a:lnTo>
                  <a:cubicBezTo>
                    <a:pt x="6992" y="1162"/>
                    <a:pt x="5896" y="2433"/>
                    <a:pt x="4954" y="3792"/>
                  </a:cubicBezTo>
                  <a:cubicBezTo>
                    <a:pt x="2740" y="6991"/>
                    <a:pt x="1381" y="10673"/>
                    <a:pt x="943" y="14508"/>
                  </a:cubicBezTo>
                  <a:cubicBezTo>
                    <a:pt x="768" y="16042"/>
                    <a:pt x="1" y="21477"/>
                    <a:pt x="2258" y="21587"/>
                  </a:cubicBezTo>
                  <a:cubicBezTo>
                    <a:pt x="2289" y="21588"/>
                    <a:pt x="2319" y="21589"/>
                    <a:pt x="2349" y="21589"/>
                  </a:cubicBezTo>
                  <a:cubicBezTo>
                    <a:pt x="4346" y="21589"/>
                    <a:pt x="5974" y="18781"/>
                    <a:pt x="6816" y="17335"/>
                  </a:cubicBezTo>
                  <a:cubicBezTo>
                    <a:pt x="7320" y="16480"/>
                    <a:pt x="7715" y="15560"/>
                    <a:pt x="8000" y="14596"/>
                  </a:cubicBezTo>
                  <a:cubicBezTo>
                    <a:pt x="9446" y="9709"/>
                    <a:pt x="8482" y="4734"/>
                    <a:pt x="8197"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sp>
          <p:nvSpPr>
            <p:cNvPr id="339" name="Google Shape;339;p41"/>
            <p:cNvSpPr/>
            <p:nvPr/>
          </p:nvSpPr>
          <p:spPr>
            <a:xfrm rot="8100000">
              <a:off x="615728" y="518363"/>
              <a:ext cx="221837" cy="679912"/>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E5F7B3"/>
                </a:solidFill>
                <a:effectLst/>
                <a:uLnTx/>
                <a:uFillTx/>
                <a:latin typeface="Arial"/>
                <a:ea typeface="+mn-ea"/>
                <a:cs typeface="+mn-cs"/>
              </a:endParaRPr>
            </a:p>
          </p:txBody>
        </p:sp>
      </p:grpSp>
      <p:sp>
        <p:nvSpPr>
          <p:cNvPr id="3" name="Right Triangle 2">
            <a:extLst>
              <a:ext uri="{FF2B5EF4-FFF2-40B4-BE49-F238E27FC236}">
                <a16:creationId xmlns:a16="http://schemas.microsoft.com/office/drawing/2014/main" id="{ED743D8F-9630-637C-6C66-595E28D3E74C}"/>
              </a:ext>
            </a:extLst>
          </p:cNvPr>
          <p:cNvSpPr/>
          <p:nvPr/>
        </p:nvSpPr>
        <p:spPr>
          <a:xfrm rot="5400000" flipH="1">
            <a:off x="-536988" y="5026544"/>
            <a:ext cx="2380343" cy="1306366"/>
          </a:xfrm>
          <a:custGeom>
            <a:avLst/>
            <a:gdLst>
              <a:gd name="connsiteX0" fmla="*/ 0 w 2380343"/>
              <a:gd name="connsiteY0" fmla="*/ 2380343 h 2380343"/>
              <a:gd name="connsiteX1" fmla="*/ 0 w 2380343"/>
              <a:gd name="connsiteY1" fmla="*/ 0 h 2380343"/>
              <a:gd name="connsiteX2" fmla="*/ 2380343 w 2380343"/>
              <a:gd name="connsiteY2" fmla="*/ 2380343 h 2380343"/>
              <a:gd name="connsiteX3" fmla="*/ 0 w 2380343"/>
              <a:gd name="connsiteY3" fmla="*/ 2380343 h 2380343"/>
              <a:gd name="connsiteX0-1" fmla="*/ 0 w 2380343"/>
              <a:gd name="connsiteY0-2" fmla="*/ 2380343 h 2380343"/>
              <a:gd name="connsiteX1-3" fmla="*/ 0 w 2380343"/>
              <a:gd name="connsiteY1-4" fmla="*/ 0 h 2380343"/>
              <a:gd name="connsiteX2-5" fmla="*/ 2380343 w 2380343"/>
              <a:gd name="connsiteY2-6" fmla="*/ 2380343 h 2380343"/>
              <a:gd name="connsiteX3-7" fmla="*/ 0 w 2380343"/>
              <a:gd name="connsiteY3-8" fmla="*/ 2380343 h 2380343"/>
            </a:gdLst>
            <a:ahLst/>
            <a:cxnLst>
              <a:cxn ang="0">
                <a:pos x="connsiteX0-1" y="connsiteY0-2"/>
              </a:cxn>
              <a:cxn ang="0">
                <a:pos x="connsiteX1-3" y="connsiteY1-4"/>
              </a:cxn>
              <a:cxn ang="0">
                <a:pos x="connsiteX2-5" y="connsiteY2-6"/>
              </a:cxn>
              <a:cxn ang="0">
                <a:pos x="connsiteX3-7" y="connsiteY3-8"/>
              </a:cxn>
            </a:cxnLst>
            <a:rect l="l" t="t" r="r" b="b"/>
            <a:pathLst>
              <a:path w="2380343" h="2380343">
                <a:moveTo>
                  <a:pt x="0" y="2380343"/>
                </a:moveTo>
                <a:lnTo>
                  <a:pt x="0" y="0"/>
                </a:lnTo>
                <a:cubicBezTo>
                  <a:pt x="1315962" y="416076"/>
                  <a:pt x="1586895" y="1586895"/>
                  <a:pt x="2380343" y="2380343"/>
                </a:cubicBezTo>
                <a:lnTo>
                  <a:pt x="0" y="2380343"/>
                </a:lnTo>
                <a:close/>
              </a:path>
            </a:pathLst>
          </a:cu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3.OpenSans-San"/>
              <a:ea typeface="+mn-ea"/>
              <a:cs typeface="+mn-cs"/>
            </a:endParaRPr>
          </a:p>
        </p:txBody>
      </p:sp>
      <p:sp>
        <p:nvSpPr>
          <p:cNvPr id="4" name="Right Triangle 2">
            <a:extLst>
              <a:ext uri="{FF2B5EF4-FFF2-40B4-BE49-F238E27FC236}">
                <a16:creationId xmlns:a16="http://schemas.microsoft.com/office/drawing/2014/main" id="{EE185FDF-FCCD-84E4-14FC-2AA0A4067866}"/>
              </a:ext>
            </a:extLst>
          </p:cNvPr>
          <p:cNvSpPr/>
          <p:nvPr/>
        </p:nvSpPr>
        <p:spPr>
          <a:xfrm rot="10800000">
            <a:off x="9809237" y="9055"/>
            <a:ext cx="2380343" cy="1306366"/>
          </a:xfrm>
          <a:custGeom>
            <a:avLst/>
            <a:gdLst>
              <a:gd name="connsiteX0" fmla="*/ 0 w 2380343"/>
              <a:gd name="connsiteY0" fmla="*/ 2380343 h 2380343"/>
              <a:gd name="connsiteX1" fmla="*/ 0 w 2380343"/>
              <a:gd name="connsiteY1" fmla="*/ 0 h 2380343"/>
              <a:gd name="connsiteX2" fmla="*/ 2380343 w 2380343"/>
              <a:gd name="connsiteY2" fmla="*/ 2380343 h 2380343"/>
              <a:gd name="connsiteX3" fmla="*/ 0 w 2380343"/>
              <a:gd name="connsiteY3" fmla="*/ 2380343 h 2380343"/>
              <a:gd name="connsiteX0-1" fmla="*/ 0 w 2380343"/>
              <a:gd name="connsiteY0-2" fmla="*/ 2380343 h 2380343"/>
              <a:gd name="connsiteX1-3" fmla="*/ 0 w 2380343"/>
              <a:gd name="connsiteY1-4" fmla="*/ 0 h 2380343"/>
              <a:gd name="connsiteX2-5" fmla="*/ 2380343 w 2380343"/>
              <a:gd name="connsiteY2-6" fmla="*/ 2380343 h 2380343"/>
              <a:gd name="connsiteX3-7" fmla="*/ 0 w 2380343"/>
              <a:gd name="connsiteY3-8" fmla="*/ 2380343 h 2380343"/>
            </a:gdLst>
            <a:ahLst/>
            <a:cxnLst>
              <a:cxn ang="0">
                <a:pos x="connsiteX0-1" y="connsiteY0-2"/>
              </a:cxn>
              <a:cxn ang="0">
                <a:pos x="connsiteX1-3" y="connsiteY1-4"/>
              </a:cxn>
              <a:cxn ang="0">
                <a:pos x="connsiteX2-5" y="connsiteY2-6"/>
              </a:cxn>
              <a:cxn ang="0">
                <a:pos x="connsiteX3-7" y="connsiteY3-8"/>
              </a:cxn>
            </a:cxnLst>
            <a:rect l="l" t="t" r="r" b="b"/>
            <a:pathLst>
              <a:path w="2380343" h="2380343">
                <a:moveTo>
                  <a:pt x="0" y="2380343"/>
                </a:moveTo>
                <a:lnTo>
                  <a:pt x="0" y="0"/>
                </a:lnTo>
                <a:cubicBezTo>
                  <a:pt x="1315962" y="416076"/>
                  <a:pt x="1586895" y="1586895"/>
                  <a:pt x="2380343" y="2380343"/>
                </a:cubicBezTo>
                <a:lnTo>
                  <a:pt x="0" y="2380343"/>
                </a:lnTo>
                <a:close/>
              </a:path>
            </a:pathLst>
          </a:cu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3.OpenSans-San"/>
              <a:ea typeface="+mn-ea"/>
              <a:cs typeface="+mn-cs"/>
            </a:endParaRPr>
          </a:p>
        </p:txBody>
      </p:sp>
      <p:sp>
        <p:nvSpPr>
          <p:cNvPr id="7" name="TextBox 6">
            <a:extLst>
              <a:ext uri="{FF2B5EF4-FFF2-40B4-BE49-F238E27FC236}">
                <a16:creationId xmlns:a16="http://schemas.microsoft.com/office/drawing/2014/main" id="{413E92AE-9535-8FB0-A054-7823354CEB9E}"/>
              </a:ext>
            </a:extLst>
          </p:cNvPr>
          <p:cNvSpPr txBox="1"/>
          <p:nvPr/>
        </p:nvSpPr>
        <p:spPr>
          <a:xfrm>
            <a:off x="3781446" y="2181231"/>
            <a:ext cx="602779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Phân</a:t>
            </a:r>
            <a:r>
              <a:rPr kumimoji="0" lang="en-US" sz="4800" b="1"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tích</a:t>
            </a:r>
            <a:r>
              <a:rPr kumimoji="0" lang="en-US" sz="4800" b="1"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vai</a:t>
            </a:r>
            <a:r>
              <a:rPr kumimoji="0" lang="en-US" sz="4800" b="1"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trò</a:t>
            </a:r>
            <a:r>
              <a:rPr kumimoji="0" lang="en-US" sz="4800" b="1"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và</a:t>
            </a:r>
            <a:r>
              <a:rPr kumimoji="0" lang="en-US" sz="4800" b="1"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ý </a:t>
            </a:r>
            <a:r>
              <a:rPr kumimoji="0" lang="en-US" sz="4800" b="1"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nghĩa</a:t>
            </a:r>
            <a:r>
              <a:rPr kumimoji="0" lang="en-US" sz="4800" b="1"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của</a:t>
            </a:r>
            <a:r>
              <a:rPr kumimoji="0" lang="en-US" sz="4800" b="1"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chiến</a:t>
            </a:r>
            <a:r>
              <a:rPr kumimoji="0" lang="en-US" sz="4800" b="1"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tranh</a:t>
            </a:r>
            <a:r>
              <a:rPr kumimoji="0" lang="en-US" sz="4800" b="1"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bảo</a:t>
            </a:r>
            <a:r>
              <a:rPr kumimoji="0" lang="en-US" sz="4800" b="1"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vệ</a:t>
            </a:r>
            <a:r>
              <a:rPr kumimoji="0" lang="en-US" sz="4800" b="1"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tổ</a:t>
            </a:r>
            <a:r>
              <a:rPr kumimoji="0" lang="en-US" sz="4800" b="1"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quốc</a:t>
            </a:r>
            <a:r>
              <a:rPr kumimoji="0" lang="en-US" sz="4800" b="1" i="0" u="none" strike="noStrike" kern="1200" cap="none" spc="0" normalizeH="0" baseline="0" noProof="0" dirty="0">
                <a:ln>
                  <a:noFill/>
                </a:ln>
                <a:solidFill>
                  <a:srgbClr val="E5F7B3">
                    <a:lumMod val="10000"/>
                  </a:srgbClr>
                </a:solidFill>
                <a:effectLst/>
                <a:uLnTx/>
                <a:uFillTx/>
                <a:latin typeface="Times New Roman" panose="02020603050405020304" pitchFamily="18" charset="0"/>
                <a:ea typeface="+mn-ea"/>
                <a:cs typeface="Times New Roman" panose="02020603050405020304" pitchFamily="18" charset="0"/>
              </a:rPr>
              <a:t>?</a:t>
            </a:r>
          </a:p>
        </p:txBody>
      </p:sp>
      <p:sp>
        <p:nvSpPr>
          <p:cNvPr id="2" name="Rectangle: Rounded Corners 1">
            <a:extLst>
              <a:ext uri="{FF2B5EF4-FFF2-40B4-BE49-F238E27FC236}">
                <a16:creationId xmlns:a16="http://schemas.microsoft.com/office/drawing/2014/main" id="{1DABA75E-0DDA-5C60-2C1F-BB4ADEFF2F44}"/>
              </a:ext>
            </a:extLst>
          </p:cNvPr>
          <p:cNvSpPr/>
          <p:nvPr/>
        </p:nvSpPr>
        <p:spPr>
          <a:xfrm>
            <a:off x="2873045" y="143250"/>
            <a:ext cx="6888910" cy="1019633"/>
          </a:xfrm>
          <a:prstGeom prst="roundRect">
            <a:avLst>
              <a:gd name="adj" fmla="val 50000"/>
            </a:avLst>
          </a:prstGeom>
          <a:solidFill>
            <a:srgbClr val="F8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DFDFD"/>
                </a:solidFill>
                <a:effectLst/>
                <a:uLnTx/>
                <a:uFillTx/>
                <a:latin typeface="Times New Roman" panose="02020603050405020304" pitchFamily="18" charset="0"/>
                <a:ea typeface="+mn-ea"/>
                <a:cs typeface="Times New Roman" panose="02020603050405020304" pitchFamily="18" charset="0"/>
              </a:rPr>
              <a:t>HOẠT ĐỘNG CẶP ĐÔI</a:t>
            </a:r>
            <a:endParaRPr kumimoji="0" lang="en-US" sz="3200" b="1" i="0" u="none" strike="noStrike" kern="1200" cap="none" spc="0" normalizeH="0" baseline="0" noProof="0" dirty="0">
              <a:ln>
                <a:noFill/>
              </a:ln>
              <a:solidFill>
                <a:srgbClr val="FDFDFD"/>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CA04F632-5A51-920C-0F1F-21B044BBD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045" y="5929163"/>
            <a:ext cx="1095528" cy="1105054"/>
          </a:xfrm>
          <a:prstGeom prst="rect">
            <a:avLst/>
          </a:prstGeom>
        </p:spPr>
      </p:pic>
    </p:spTree>
    <p:extLst>
      <p:ext uri="{BB962C8B-B14F-4D97-AF65-F5344CB8AC3E}">
        <p14:creationId xmlns:p14="http://schemas.microsoft.com/office/powerpoint/2010/main" val="258743631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C4616065-3530-4E43-BE21-7ADB2DC6741A}:551"/>
</p:tagLst>
</file>

<file path=ppt/tags/tag2.xml><?xml version="1.0" encoding="utf-8"?>
<p:tagLst xmlns:a="http://schemas.openxmlformats.org/drawingml/2006/main" xmlns:r="http://schemas.openxmlformats.org/officeDocument/2006/relationships" xmlns:p="http://schemas.openxmlformats.org/presentationml/2006/main">
  <p:tag name="GENSWF_SLIDE_UID" val="{C4616065-3530-4E43-BE21-7ADB2DC6741A}:551"/>
</p:tagLst>
</file>

<file path=ppt/tags/tag3.xml><?xml version="1.0" encoding="utf-8"?>
<p:tagLst xmlns:a="http://schemas.openxmlformats.org/drawingml/2006/main" xmlns:r="http://schemas.openxmlformats.org/officeDocument/2006/relationships" xmlns:p="http://schemas.openxmlformats.org/presentationml/2006/main">
  <p:tag name="GENSWF_SLIDE_UID" val="{C4616065-3530-4E43-BE21-7ADB2DC6741A}:551"/>
</p:tagLst>
</file>

<file path=ppt/tags/tag4.xml><?xml version="1.0" encoding="utf-8"?>
<p:tagLst xmlns:a="http://schemas.openxmlformats.org/drawingml/2006/main" xmlns:r="http://schemas.openxmlformats.org/officeDocument/2006/relationships" xmlns:p="http://schemas.openxmlformats.org/presentationml/2006/main">
  <p:tag name="GENSWF_SLIDE_UID" val="{C4616065-3530-4E43-BE21-7ADB2DC6741A}:551"/>
</p:tagLst>
</file>

<file path=ppt/tags/tag5.xml><?xml version="1.0" encoding="utf-8"?>
<p:tagLst xmlns:a="http://schemas.openxmlformats.org/drawingml/2006/main" xmlns:r="http://schemas.openxmlformats.org/officeDocument/2006/relationships" xmlns:p="http://schemas.openxmlformats.org/presentationml/2006/main">
  <p:tag name="GENSWF_SLIDE_UID" val="{C4616065-3530-4E43-BE21-7ADB2DC6741A}:5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948</Words>
  <Application>Microsoft Office PowerPoint</Application>
  <PresentationFormat>Widescreen</PresentationFormat>
  <Paragraphs>141</Paragraphs>
  <Slides>17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A3.OpenSans-San</vt:lpstr>
      <vt:lpstr>微软雅黑</vt:lpstr>
      <vt:lpstr>Roboto Condensed Light</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6</cp:revision>
  <dcterms:created xsi:type="dcterms:W3CDTF">2024-01-25T16:19:13Z</dcterms:created>
  <dcterms:modified xsi:type="dcterms:W3CDTF">2024-01-26T00:17:00Z</dcterms:modified>
</cp:coreProperties>
</file>