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 id="2147483660" r:id="rId3"/>
    <p:sldMasterId id="2147483672" r:id="rId4"/>
  </p:sldMasterIdLst>
  <p:notesMasterIdLst>
    <p:notesMasterId r:id="rId17"/>
  </p:notesMasterIdLst>
  <p:sldIdLst>
    <p:sldId id="290" r:id="rId5"/>
    <p:sldId id="256" r:id="rId6"/>
    <p:sldId id="258" r:id="rId7"/>
    <p:sldId id="259" r:id="rId8"/>
    <p:sldId id="261" r:id="rId9"/>
    <p:sldId id="262" r:id="rId10"/>
    <p:sldId id="266" r:id="rId11"/>
    <p:sldId id="267" r:id="rId12"/>
    <p:sldId id="263" r:id="rId13"/>
    <p:sldId id="274" r:id="rId14"/>
    <p:sldId id="275" r:id="rId15"/>
    <p:sldId id="292" r:id="rId16"/>
    <p:sldId id="293" r:id="rId18"/>
    <p:sldId id="295" r:id="rId19"/>
    <p:sldId id="298" r:id="rId20"/>
    <p:sldId id="299" r:id="rId21"/>
    <p:sldId id="300" r:id="rId22"/>
    <p:sldId id="301" r:id="rId23"/>
    <p:sldId id="302" r:id="rId24"/>
    <p:sldId id="303" r:id="rId25"/>
    <p:sldId id="304" r:id="rId26"/>
    <p:sldId id="341" r:id="rId27"/>
    <p:sldId id="342" r:id="rId28"/>
    <p:sldId id="343" r:id="rId29"/>
    <p:sldId id="344" r:id="rId30"/>
    <p:sldId id="306" r:id="rId31"/>
    <p:sldId id="311" r:id="rId32"/>
    <p:sldId id="345" r:id="rId33"/>
  </p:sldIdLst>
  <p:sldSz cx="9144000" cy="6858000" type="screen4x3"/>
  <p:notesSz cx="6858000" cy="9144000"/>
  <p:embeddedFontLst>
    <p:embeddedFont>
      <p:font typeface="Twinkl" panose="020B0604020202020204" pitchFamily="50" charset="0"/>
      <p:regular r:id="rId37"/>
      <p:bold r:id="rId38"/>
    </p:embeddedFont>
    <p:embeddedFont>
      <p:font typeface="Poppins SemiBold" panose="00000700000000000000" pitchFamily="2" charset="0"/>
      <p:bold r:id="rId39"/>
    </p:embeddedFont>
    <p:embeddedFont>
      <p:font typeface="Calibri" panose="020F0502020204030204" charset="0"/>
      <p:regular r:id="rId40"/>
      <p:bold r:id="rId41"/>
      <p:italic r:id="rId42"/>
      <p:boldItalic r:id="rId43"/>
    </p:embeddedFont>
    <p:embeddedFont>
      <p:font typeface="Verdana" panose="020B060403050404020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51864" autoAdjust="0"/>
  </p:normalViewPr>
  <p:slideViewPr>
    <p:cSldViewPr showGuides="1">
      <p:cViewPr>
        <p:scale>
          <a:sx n="78" d="100"/>
          <a:sy n="78" d="100"/>
        </p:scale>
        <p:origin x="-36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7" Type="http://schemas.openxmlformats.org/officeDocument/2006/relationships/font" Target="fonts/font11.fntdata"/><Relationship Id="rId46" Type="http://schemas.openxmlformats.org/officeDocument/2006/relationships/font" Target="fonts/font10.fntdata"/><Relationship Id="rId45" Type="http://schemas.openxmlformats.org/officeDocument/2006/relationships/font" Target="fonts/font9.fntdata"/><Relationship Id="rId44" Type="http://schemas.openxmlformats.org/officeDocument/2006/relationships/font" Target="fonts/font8.fntdata"/><Relationship Id="rId43" Type="http://schemas.openxmlformats.org/officeDocument/2006/relationships/font" Target="fonts/font7.fntdata"/><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slideMaster" Target="slideMasters/slideMaster3.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notesMaster" Target="notesMasters/notesMaster1.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02F9CD-AF48-46FC-BC02-8504694EEFB6}"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4F64C6-3E9B-42B8-B456-5909E6FAD76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B07F8-F42F-4E42-AD5A-70DAC1EBF131}"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4F64C6-3E9B-42B8-B456-5909E6FAD76E}"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4F64C6-3E9B-42B8-B456-5909E6FAD76E}"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4F64C6-3E9B-42B8-B456-5909E6FAD76E}"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794D5-8407-414E-85E5-D1BF248020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E5EAA-DBE3-4FCD-9EF2-FF5D42F4AF9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29794D5-8407-414E-85E5-D1BF248020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E5EAA-DBE3-4FCD-9EF2-FF5D42F4AF9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29794D5-8407-414E-85E5-D1BF248020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E5EAA-DBE3-4FCD-9EF2-FF5D42F4AF97}"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29794D5-8407-414E-85E5-D1BF248020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E5EAA-DBE3-4FCD-9EF2-FF5D42F4AF97}"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29794D5-8407-414E-85E5-D1BF248020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E5EAA-DBE3-4FCD-9EF2-FF5D42F4AF97}"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anose="020B0604020202020204" pitchFamily="50" charset="0"/>
              </a:rPr>
              <a:t> </a:t>
            </a:r>
            <a:endParaRPr lang="en-GB" sz="1350" dirty="0">
              <a:latin typeface="Twinkl" panose="020B0604020202020204" pitchFamily="50" charset="0"/>
            </a:endParaRPr>
          </a:p>
        </p:txBody>
      </p:sp>
      <p:sp>
        <p:nvSpPr>
          <p:cNvPr id="8" name="Title 5"/>
          <p:cNvSpPr>
            <a:spLocks noGrp="1"/>
          </p:cNvSpPr>
          <p:nvPr>
            <p:ph type="title"/>
          </p:nvPr>
        </p:nvSpPr>
        <p:spPr>
          <a:xfrm>
            <a:off x="457198" y="478895"/>
            <a:ext cx="8220075" cy="994306"/>
          </a:xfrm>
        </p:spPr>
        <p:txBody>
          <a:bodyPr>
            <a:noAutofit/>
          </a:bodyPr>
          <a:lstStyle>
            <a:lvl1pPr>
              <a:defRPr>
                <a:latin typeface="Twinkl" panose="020B0604020202020204" pitchFamily="50" charset="0"/>
              </a:defRPr>
            </a:lvl1pPr>
          </a:lstStyle>
          <a:p>
            <a:r>
              <a:rPr lang="en-US"/>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929794D5-8407-414E-85E5-D1BF248020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E5EAA-DBE3-4FCD-9EF2-FF5D42F4AF9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929794D5-8407-414E-85E5-D1BF2480209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E5EAA-DBE3-4FCD-9EF2-FF5D42F4AF9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794D5-8407-414E-85E5-D1BF2480209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E5EAA-DBE3-4FCD-9EF2-FF5D42F4AF9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794D5-8407-414E-85E5-D1BF2480209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E5EAA-DBE3-4FCD-9EF2-FF5D42F4AF9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29794D5-8407-414E-85E5-D1BF248020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E5EAA-DBE3-4FCD-9EF2-FF5D42F4AF9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29794D5-8407-414E-85E5-D1BF248020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E5EAA-DBE3-4FCD-9EF2-FF5D42F4AF9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794D5-8407-414E-85E5-D1BF24802096}"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E5EAA-DBE3-4FCD-9EF2-FF5D42F4AF9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794D5-8407-414E-85E5-D1BF2480209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E5EAA-DBE3-4FCD-9EF2-FF5D42F4AF97}"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audio1.wav"/><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audio2.wav"/><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9" Type="http://schemas.openxmlformats.org/officeDocument/2006/relationships/image" Target="../media/image17.png"/><Relationship Id="rId8" Type="http://schemas.microsoft.com/office/2007/relationships/media" Target="../media/media1.mp3"/><Relationship Id="rId7" Type="http://schemas.openxmlformats.org/officeDocument/2006/relationships/audio"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1" Type="http://schemas.openxmlformats.org/officeDocument/2006/relationships/notesSlide" Target="../notesSlides/notesSlide2.xml"/><Relationship Id="rId10" Type="http://schemas.openxmlformats.org/officeDocument/2006/relationships/slideLayout" Target="../slideLayouts/slideLayout24.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4.xml"/><Relationship Id="rId5" Type="http://schemas.openxmlformats.org/officeDocument/2006/relationships/image" Target="../media/image17.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19.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5.jpeg"/><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2.wav"/><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audio1.wav"/><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audio2.wav"/><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text_welcome_53"/>
          <p:cNvPicPr>
            <a:picLocks noChangeAspect="1" noChangeArrowheads="1" noCrop="1"/>
          </p:cNvPicPr>
          <p:nvPr/>
        </p:nvPicPr>
        <p:blipFill>
          <a:blip r:embed="rId1"/>
          <a:srcRect/>
          <a:stretch>
            <a:fillRect/>
          </a:stretch>
        </p:blipFill>
        <p:spPr bwMode="auto">
          <a:xfrm rot="-633861">
            <a:off x="608762" y="1338434"/>
            <a:ext cx="8095746" cy="287811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09600" y="652769"/>
            <a:ext cx="7924800" cy="646331"/>
          </a:xfrm>
          <a:prstGeom prst="rect">
            <a:avLst/>
          </a:prstGeom>
          <a:noFill/>
        </p:spPr>
        <p:txBody>
          <a:bodyPr wrap="square" rtlCol="0">
            <a:spAutoFit/>
          </a:bodyPr>
          <a:lstStyle/>
          <a:p>
            <a:pPr algn="ctr"/>
            <a:r>
              <a:rPr lang="en-US" sz="3600" dirty="0" smtClean="0">
                <a:solidFill>
                  <a:prstClr val="black"/>
                </a:solidFill>
                <a:latin typeface="Poppins SemiBold" panose="00000700000000000000" pitchFamily="2" charset="0"/>
                <a:cs typeface="Poppins SemiBold" panose="00000700000000000000" pitchFamily="2" charset="0"/>
              </a:rPr>
              <a:t>Working as a tour guide helps me  </a:t>
            </a:r>
            <a:endParaRPr lang="en-US" sz="3600" dirty="0">
              <a:solidFill>
                <a:prstClr val="black"/>
              </a:solidFill>
              <a:latin typeface="Poppins SemiBold" panose="00000700000000000000" pitchFamily="2" charset="0"/>
              <a:cs typeface="Poppins SemiBold" panose="00000700000000000000" pitchFamily="2" charset="0"/>
            </a:endParaRPr>
          </a:p>
        </p:txBody>
      </p:sp>
      <p:sp>
        <p:nvSpPr>
          <p:cNvPr id="9" name="TextBox 8"/>
          <p:cNvSpPr txBox="1"/>
          <p:nvPr/>
        </p:nvSpPr>
        <p:spPr>
          <a:xfrm>
            <a:off x="457200" y="2362200"/>
            <a:ext cx="3497687" cy="1754326"/>
          </a:xfrm>
          <a:prstGeom prst="rect">
            <a:avLst/>
          </a:prstGeom>
          <a:noFill/>
        </p:spPr>
        <p:txBody>
          <a:bodyPr wrap="square" rtlCol="0">
            <a:spAutoFit/>
          </a:bodyPr>
          <a:lstStyle/>
          <a:p>
            <a:pPr algn="ctr"/>
            <a:r>
              <a:rPr lang="en-US" sz="3600" dirty="0" smtClean="0">
                <a:solidFill>
                  <a:prstClr val="black"/>
                </a:solidFill>
                <a:latin typeface="Poppins SemiBold" panose="00000700000000000000" pitchFamily="2" charset="0"/>
                <a:cs typeface="Poppins SemiBold" panose="00000700000000000000" pitchFamily="2" charset="0"/>
              </a:rPr>
              <a:t>to improve my speaking skill</a:t>
            </a:r>
            <a:endParaRPr lang="en-US" sz="3600" dirty="0">
              <a:solidFill>
                <a:prstClr val="black"/>
              </a:solidFill>
              <a:latin typeface="Poppins SemiBold" panose="00000700000000000000" pitchFamily="2" charset="0"/>
              <a:cs typeface="Poppins SemiBold" panose="00000700000000000000" pitchFamily="2" charset="0"/>
            </a:endParaRPr>
          </a:p>
        </p:txBody>
      </p:sp>
      <p:sp>
        <p:nvSpPr>
          <p:cNvPr id="10" name="TextBox 9"/>
          <p:cNvSpPr txBox="1"/>
          <p:nvPr/>
        </p:nvSpPr>
        <p:spPr>
          <a:xfrm>
            <a:off x="5105400" y="2362200"/>
            <a:ext cx="3497687" cy="1200329"/>
          </a:xfrm>
          <a:prstGeom prst="rect">
            <a:avLst/>
          </a:prstGeom>
          <a:noFill/>
        </p:spPr>
        <p:txBody>
          <a:bodyPr wrap="square" rtlCol="0">
            <a:spAutoFit/>
          </a:bodyPr>
          <a:lstStyle/>
          <a:p>
            <a:pPr algn="ctr"/>
            <a:r>
              <a:rPr lang="en-US" sz="3600" dirty="0" smtClean="0">
                <a:solidFill>
                  <a:prstClr val="black"/>
                </a:solidFill>
                <a:latin typeface="Poppins SemiBold" panose="00000700000000000000" pitchFamily="2" charset="0"/>
                <a:cs typeface="Poppins SemiBold" panose="00000700000000000000" pitchFamily="2" charset="0"/>
              </a:rPr>
              <a:t>to boost my confidence</a:t>
            </a:r>
            <a:endParaRPr lang="en-US" sz="3600" dirty="0">
              <a:solidFill>
                <a:prstClr val="black"/>
              </a:solidFill>
              <a:latin typeface="Poppins SemiBold" panose="00000700000000000000" pitchFamily="2" charset="0"/>
              <a:cs typeface="Poppins SemiBold" panose="000007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1380" y="1524000"/>
            <a:ext cx="4114800" cy="1446550"/>
          </a:xfrm>
          <a:prstGeom prst="rect">
            <a:avLst/>
          </a:prstGeom>
          <a:noFill/>
        </p:spPr>
        <p:txBody>
          <a:bodyPr wrap="square" rtlCol="0">
            <a:spAutoFit/>
          </a:bodyPr>
          <a:lstStyle/>
          <a:p>
            <a:pPr algn="ctr"/>
            <a:r>
              <a:rPr lang="en-US" sz="4400" dirty="0" smtClean="0">
                <a:solidFill>
                  <a:prstClr val="black"/>
                </a:solidFill>
                <a:latin typeface="Poppins SemiBold" panose="00000700000000000000" pitchFamily="2" charset="0"/>
                <a:cs typeface="Poppins SemiBold" panose="00000700000000000000" pitchFamily="2" charset="0"/>
              </a:rPr>
              <a:t>to boost my confidence</a:t>
            </a:r>
            <a:endParaRPr lang="en-US" sz="4400" dirty="0">
              <a:solidFill>
                <a:prstClr val="black"/>
              </a:solidFill>
              <a:latin typeface="Poppins SemiBold" panose="00000700000000000000" pitchFamily="2" charset="0"/>
              <a:cs typeface="Poppins SemiBold" panose="000007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ripple/>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9408"/>
            <a:ext cx="9144000" cy="6833547"/>
          </a:xfrm>
          <a:prstGeom prst="rect">
            <a:avLst/>
          </a:prstGeom>
        </p:spPr>
      </p:pic>
      <p:sp>
        <p:nvSpPr>
          <p:cNvPr id="5" name="TextBox 4"/>
          <p:cNvSpPr txBox="1"/>
          <p:nvPr/>
        </p:nvSpPr>
        <p:spPr>
          <a:xfrm>
            <a:off x="228600" y="1752600"/>
            <a:ext cx="8839200" cy="3784600"/>
          </a:xfrm>
          <a:prstGeom prst="rect">
            <a:avLst/>
          </a:prstGeom>
          <a:noFill/>
        </p:spPr>
        <p:txBody>
          <a:bodyPr wrap="square" rtlCol="0">
            <a:spAutoFit/>
          </a:bodyPr>
          <a:lstStyle/>
          <a:p>
            <a:pPr algn="ctr">
              <a:lnSpc>
                <a:spcPct val="150000"/>
              </a:lnSpc>
            </a:pPr>
            <a:r>
              <a:rPr lang="en-US" sz="4800" b="1" i="1" dirty="0" smtClean="0">
                <a:solidFill>
                  <a:srgbClr val="FF0000"/>
                </a:solidFill>
              </a:rPr>
              <a:t>Unit 9: CHOOSING A CAREER</a:t>
            </a:r>
            <a:endParaRPr lang="en-US" sz="4800" b="1" i="1" dirty="0" smtClean="0">
              <a:solidFill>
                <a:srgbClr val="FF0000"/>
              </a:solidFill>
            </a:endParaRPr>
          </a:p>
          <a:p>
            <a:pPr algn="ctr">
              <a:lnSpc>
                <a:spcPct val="150000"/>
              </a:lnSpc>
            </a:pPr>
            <a:r>
              <a:rPr lang="en-US" sz="4400" b="1" i="1" dirty="0" smtClean="0"/>
              <a:t>LESSON 7: Communication and Culture</a:t>
            </a:r>
            <a:endParaRPr lang="en-US" sz="4400" b="1" i="1" dirty="0" smtClean="0"/>
          </a:p>
          <a:p>
            <a:pPr>
              <a:lnSpc>
                <a:spcPct val="150000"/>
              </a:lnSpc>
            </a:pP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rcRect/>
          <a:stretch>
            <a:fillRect/>
          </a:stretch>
        </p:blipFill>
        <p:spPr bwMode="auto">
          <a:xfrm>
            <a:off x="152400" y="0"/>
            <a:ext cx="8686800" cy="64008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srcRect/>
          <a:stretch>
            <a:fillRect/>
          </a:stretch>
        </p:blipFill>
        <p:spPr bwMode="auto">
          <a:xfrm>
            <a:off x="0" y="0"/>
            <a:ext cx="4953000" cy="33718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2"/>
          <a:srcRect/>
          <a:stretch>
            <a:fillRect/>
          </a:stretch>
        </p:blipFill>
        <p:spPr bwMode="auto">
          <a:xfrm>
            <a:off x="0" y="3276600"/>
            <a:ext cx="4933950" cy="4095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4800600" y="0"/>
            <a:ext cx="4343400" cy="33528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4"/>
          <a:srcRect/>
          <a:stretch>
            <a:fillRect/>
          </a:stretch>
        </p:blipFill>
        <p:spPr bwMode="auto">
          <a:xfrm>
            <a:off x="4800600" y="3429000"/>
            <a:ext cx="4343400" cy="6858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5"/>
          <a:srcRect/>
          <a:stretch>
            <a:fillRect/>
          </a:stretch>
        </p:blipFill>
        <p:spPr bwMode="auto">
          <a:xfrm>
            <a:off x="381000" y="3886199"/>
            <a:ext cx="4800600" cy="2667001"/>
          </a:xfrm>
          <a:prstGeom prst="rect">
            <a:avLst/>
          </a:prstGeom>
          <a:noFill/>
          <a:ln w="9525">
            <a:noFill/>
            <a:miter lim="800000"/>
            <a:headEnd/>
            <a:tailEnd/>
          </a:ln>
          <a:effectLst/>
        </p:spPr>
      </p:pic>
      <p:pic>
        <p:nvPicPr>
          <p:cNvPr id="3080" name="Picture 8"/>
          <p:cNvPicPr>
            <a:picLocks noChangeAspect="1" noChangeArrowheads="1"/>
          </p:cNvPicPr>
          <p:nvPr/>
        </p:nvPicPr>
        <p:blipFill>
          <a:blip r:embed="rId6"/>
          <a:srcRect/>
          <a:stretch>
            <a:fillRect/>
          </a:stretch>
        </p:blipFill>
        <p:spPr bwMode="auto">
          <a:xfrm>
            <a:off x="5181600" y="4876800"/>
            <a:ext cx="4127157" cy="838201"/>
          </a:xfrm>
          <a:prstGeom prst="rect">
            <a:avLst/>
          </a:prstGeom>
          <a:noFill/>
          <a:ln w="9525">
            <a:noFill/>
            <a:miter lim="800000"/>
            <a:headEnd/>
            <a:tailEnd/>
          </a:ln>
          <a:effectLst/>
        </p:spPr>
      </p:pic>
      <p:sp>
        <p:nvSpPr>
          <p:cNvPr id="11" name="TextBox 10"/>
          <p:cNvSpPr txBox="1"/>
          <p:nvPr/>
        </p:nvSpPr>
        <p:spPr>
          <a:xfrm>
            <a:off x="1219200" y="3276600"/>
            <a:ext cx="34290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dishwasher</a:t>
            </a:r>
            <a:endParaRPr lang="en-US" sz="2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943600" y="3429000"/>
            <a:ext cx="29718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tutor</a:t>
            </a:r>
            <a:endParaRPr lang="en-US" sz="2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400800" y="4953000"/>
            <a:ext cx="2362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tour guide</a:t>
            </a:r>
            <a:endParaRPr lang="en-US" sz="2400" b="1" dirty="0">
              <a:latin typeface="Times New Roman" panose="02020603050405020304" pitchFamily="18" charset="0"/>
              <a:cs typeface="Times New Roman" panose="02020603050405020304" pitchFamily="18" charset="0"/>
            </a:endParaRPr>
          </a:p>
        </p:txBody>
      </p:sp>
      <p:pic>
        <p:nvPicPr>
          <p:cNvPr id="2" name="28-track-28_1">
            <a:hlinkClick r:id="" action="ppaction://media"/>
          </p:cNvPr>
          <p:cNvPicPr/>
          <p:nvPr>
            <a:audioFile r:link="rId7"/>
            <p:extLst>
              <p:ext uri="{DAA4B4D4-6D71-4841-9C94-3DE7FCFB9230}">
                <p14:media xmlns:p14="http://schemas.microsoft.com/office/powerpoint/2010/main" r:embed="rId8"/>
              </p:ext>
            </p:extLst>
          </p:nvPr>
        </p:nvPicPr>
        <p:blipFill>
          <a:blip r:embed="rId9"/>
          <a:stretch>
            <a:fillRect/>
          </a:stretch>
        </p:blipFill>
        <p:spPr>
          <a:xfrm>
            <a:off x="8229600" y="6096000"/>
            <a:ext cx="412750" cy="41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heckerboard(across)">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 calcmode="lin" valueType="num">
                                      <p:cBhvr additive="base">
                                        <p:cTn id="17" dur="500" fill="hold"/>
                                        <p:tgtEl>
                                          <p:spTgt spid="3077"/>
                                        </p:tgtEl>
                                        <p:attrNameLst>
                                          <p:attrName>ppt_x</p:attrName>
                                        </p:attrNameLst>
                                      </p:cBhvr>
                                      <p:tavLst>
                                        <p:tav tm="0">
                                          <p:val>
                                            <p:strVal val="#ppt_x"/>
                                          </p:val>
                                        </p:tav>
                                        <p:tav tm="100000">
                                          <p:val>
                                            <p:strVal val="#ppt_x"/>
                                          </p:val>
                                        </p:tav>
                                      </p:tavLst>
                                    </p:anim>
                                    <p:anim calcmode="lin" valueType="num">
                                      <p:cBhvr additive="base">
                                        <p:cTn id="1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checkerboard(across)">
                                      <p:cBhvr>
                                        <p:cTn id="23" dur="500"/>
                                        <p:tgtEl>
                                          <p:spTgt spid="307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079"/>
                                        </p:tgtEl>
                                        <p:attrNameLst>
                                          <p:attrName>style.visibility</p:attrName>
                                        </p:attrNameLst>
                                      </p:cBhvr>
                                      <p:to>
                                        <p:strVal val="visible"/>
                                      </p:to>
                                    </p:set>
                                    <p:animEffect transition="in" filter="box(in)">
                                      <p:cBhvr>
                                        <p:cTn id="28" dur="500"/>
                                        <p:tgtEl>
                                          <p:spTgt spid="307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080"/>
                                        </p:tgtEl>
                                        <p:attrNameLst>
                                          <p:attrName>style.visibility</p:attrName>
                                        </p:attrNameLst>
                                      </p:cBhvr>
                                      <p:to>
                                        <p:strVal val="visible"/>
                                      </p:to>
                                    </p:set>
                                    <p:animEffect transition="in" filter="checkerboard(across)">
                                      <p:cBhvr>
                                        <p:cTn id="33" dur="500"/>
                                        <p:tgtEl>
                                          <p:spTgt spid="3080"/>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heckerboard(across)">
                                      <p:cBhvr>
                                        <p:cTn id="48" dur="500"/>
                                        <p:tgtEl>
                                          <p:spTgt spid="13"/>
                                        </p:tgtEl>
                                      </p:cBhvr>
                                    </p:animEffect>
                                  </p:childTnLst>
                                </p:cTn>
                              </p:par>
                            </p:childTnLst>
                          </p:cTn>
                        </p:par>
                        <p:par>
                          <p:cTn id="49" fill="hold">
                            <p:stCondLst>
                              <p:cond delay="500"/>
                            </p:stCondLst>
                            <p:childTnLst>
                              <p:par>
                                <p:cTn id="50" presetID="1" presetClass="mediacall" presetSubtype="0" fill="hold" nodeType="afterEffect">
                                  <p:stCondLst>
                                    <p:cond delay="0"/>
                                  </p:stCondLst>
                                  <p:childTnLst>
                                    <p:cmd type="call" cmd="playFrom(0.0)">
                                      <p:cBhvr additive="base">
                                        <p:cTn id="51" dur="1398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2" fill="hold" display="1">
                  <p:stCondLst>
                    <p:cond delay="indefinite"/>
                  </p:stCondLst>
                  <p:endCondLst>
                    <p:cond evt="onStopAudio">
                      <p:tgtEl>
                        <p:sldTgt/>
                      </p:tgtEl>
                    </p:cond>
                  </p:endCondLst>
                </p:cTn>
                <p:tgtEl>
                  <p:spTgt spid="2"/>
                </p:tgtEl>
              </p:cMediaNode>
            </p:audio>
          </p:childTnLst>
        </p:cTn>
      </p:par>
    </p:tnLst>
    <p:bldLst>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1"/>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5029200" y="1295400"/>
            <a:ext cx="37338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It’s a pretty ………job</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029200" y="1981200"/>
            <a:ext cx="38862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It’s ……..in the kitchen</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876800" y="2971800"/>
            <a:ext cx="4038600" cy="1384995"/>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She loves ………..</a:t>
            </a:r>
            <a:endParaRPr lang="en-US" sz="2800" b="1" dirty="0" smtClean="0">
              <a:latin typeface="Times New Roman" panose="02020603050405020304" pitchFamily="18" charset="0"/>
              <a:cs typeface="Times New Roman" panose="02020603050405020304" pitchFamily="18" charset="0"/>
            </a:endParaRPr>
          </a:p>
          <a:p>
            <a:endParaRPr lang="en-US"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It’s………</a:t>
            </a:r>
            <a:endParaRPr lang="en-US"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53000" y="4800600"/>
            <a:ext cx="3962400" cy="1815882"/>
          </a:xfrm>
          <a:prstGeom prst="rect">
            <a:avLst/>
          </a:prstGeom>
          <a:noFill/>
        </p:spPr>
        <p:txBody>
          <a:bodyPr wrap="square" rtlCol="0">
            <a:spAutoFit/>
          </a:bodyPr>
          <a:lstStyle/>
          <a:p>
            <a:r>
              <a:rPr lang="en-US" sz="2800" b="1" dirty="0" smtClean="0"/>
              <a:t>It’s very …………….</a:t>
            </a:r>
            <a:endParaRPr lang="en-US" sz="2800" b="1" dirty="0" smtClean="0"/>
          </a:p>
          <a:p>
            <a:r>
              <a:rPr lang="en-US" sz="2800" b="1" dirty="0" smtClean="0"/>
              <a:t>She has  the ………………</a:t>
            </a:r>
            <a:endParaRPr lang="en-US" sz="2800" b="1" dirty="0" smtClean="0"/>
          </a:p>
          <a:p>
            <a:r>
              <a:rPr lang="en-US" sz="2800" b="1" dirty="0" smtClean="0"/>
              <a:t>to see lots of historical buildings and sights</a:t>
            </a:r>
            <a:endParaRPr lang="en-US" sz="2800" b="1" dirty="0"/>
          </a:p>
        </p:txBody>
      </p:sp>
      <p:sp>
        <p:nvSpPr>
          <p:cNvPr id="9" name="TextBox 8"/>
          <p:cNvSpPr txBox="1"/>
          <p:nvPr/>
        </p:nvSpPr>
        <p:spPr>
          <a:xfrm>
            <a:off x="7010400" y="1219200"/>
            <a:ext cx="1143000" cy="523220"/>
          </a:xfrm>
          <a:prstGeom prst="rect">
            <a:avLst/>
          </a:prstGeom>
          <a:noFill/>
        </p:spPr>
        <p:txBody>
          <a:bodyPr wrap="square" rtlCol="0">
            <a:spAutoFit/>
          </a:bodyPr>
          <a:lstStyle/>
          <a:p>
            <a:r>
              <a:rPr lang="en-US" sz="2800" b="1" dirty="0" smtClean="0">
                <a:solidFill>
                  <a:srgbClr val="FF0000"/>
                </a:solidFill>
              </a:rPr>
              <a:t>hard</a:t>
            </a:r>
            <a:endParaRPr lang="en-US" sz="2800" b="1" dirty="0">
              <a:solidFill>
                <a:srgbClr val="FF0000"/>
              </a:solidFill>
            </a:endParaRPr>
          </a:p>
        </p:txBody>
      </p:sp>
      <p:sp>
        <p:nvSpPr>
          <p:cNvPr id="10" name="TextBox 9"/>
          <p:cNvSpPr txBox="1"/>
          <p:nvPr/>
        </p:nvSpPr>
        <p:spPr>
          <a:xfrm>
            <a:off x="5638800" y="1828800"/>
            <a:ext cx="914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hot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375400" y="2971800"/>
            <a:ext cx="2952115" cy="953135"/>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workin</a:t>
            </a:r>
            <a:r>
              <a:rPr lang="en-US" sz="2800" b="1" dirty="0" smtClean="0">
                <a:solidFill>
                  <a:srgbClr val="FF0000"/>
                </a:solidFill>
              </a:rPr>
              <a:t>g with the kids</a:t>
            </a:r>
            <a:endParaRPr lang="en-US" sz="2800" b="1" dirty="0">
              <a:solidFill>
                <a:srgbClr val="FF0000"/>
              </a:solidFill>
            </a:endParaRPr>
          </a:p>
        </p:txBody>
      </p:sp>
      <p:sp>
        <p:nvSpPr>
          <p:cNvPr id="16" name="TextBox 15"/>
          <p:cNvSpPr txBox="1"/>
          <p:nvPr/>
        </p:nvSpPr>
        <p:spPr>
          <a:xfrm>
            <a:off x="5562600" y="3657600"/>
            <a:ext cx="1295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fun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324600" y="4648200"/>
            <a:ext cx="2438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interesting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781800" y="5029200"/>
            <a:ext cx="21336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opportunity</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68963" name="Picture 3"/>
          <p:cNvPicPr>
            <a:picLocks noChangeAspect="1" noChangeArrowheads="1"/>
          </p:cNvPicPr>
          <p:nvPr/>
        </p:nvPicPr>
        <p:blipFill>
          <a:blip r:embed="rId2"/>
          <a:srcRect/>
          <a:stretch>
            <a:fillRect/>
          </a:stretch>
        </p:blipFill>
        <p:spPr bwMode="auto">
          <a:xfrm>
            <a:off x="3429000" y="1828799"/>
            <a:ext cx="914400" cy="672353"/>
          </a:xfrm>
          <a:prstGeom prst="rect">
            <a:avLst/>
          </a:prstGeom>
          <a:noFill/>
          <a:ln w="9525">
            <a:noFill/>
            <a:miter lim="800000"/>
            <a:headEnd/>
            <a:tailEnd/>
          </a:ln>
          <a:effectLst/>
        </p:spPr>
      </p:pic>
      <p:pic>
        <p:nvPicPr>
          <p:cNvPr id="168964" name="Picture 4"/>
          <p:cNvPicPr>
            <a:picLocks noChangeAspect="1" noChangeArrowheads="1"/>
          </p:cNvPicPr>
          <p:nvPr/>
        </p:nvPicPr>
        <p:blipFill>
          <a:blip r:embed="rId2"/>
          <a:srcRect/>
          <a:stretch>
            <a:fillRect/>
          </a:stretch>
        </p:blipFill>
        <p:spPr bwMode="auto">
          <a:xfrm>
            <a:off x="1905000" y="5029200"/>
            <a:ext cx="762000" cy="742950"/>
          </a:xfrm>
          <a:prstGeom prst="rect">
            <a:avLst/>
          </a:prstGeom>
          <a:noFill/>
          <a:ln w="9525">
            <a:noFill/>
            <a:miter lim="800000"/>
            <a:headEnd/>
            <a:tailEnd/>
          </a:ln>
          <a:effectLst/>
        </p:spPr>
      </p:pic>
      <p:pic>
        <p:nvPicPr>
          <p:cNvPr id="168965" name="Picture 5"/>
          <p:cNvPicPr>
            <a:picLocks noChangeAspect="1" noChangeArrowheads="1"/>
          </p:cNvPicPr>
          <p:nvPr/>
        </p:nvPicPr>
        <p:blipFill>
          <a:blip r:embed="rId2"/>
          <a:srcRect/>
          <a:stretch>
            <a:fillRect/>
          </a:stretch>
        </p:blipFill>
        <p:spPr bwMode="auto">
          <a:xfrm>
            <a:off x="2057400" y="3429000"/>
            <a:ext cx="755650" cy="666750"/>
          </a:xfrm>
          <a:prstGeom prst="rect">
            <a:avLst/>
          </a:prstGeom>
          <a:noFill/>
          <a:ln w="9525">
            <a:noFill/>
            <a:miter lim="800000"/>
            <a:headEnd/>
            <a:tailEnd/>
          </a:ln>
          <a:effectLst/>
        </p:spPr>
      </p:pic>
      <p:pic>
        <p:nvPicPr>
          <p:cNvPr id="2" name="28-track-28_1">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8229600" y="6096000"/>
            <a:ext cx="412750" cy="41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plus(in)">
                                      <p:cBhvr>
                                        <p:cTn id="7" dur="500"/>
                                        <p:tgtEl>
                                          <p:spTgt spid="16896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68965"/>
                                        </p:tgtEl>
                                        <p:attrNameLst>
                                          <p:attrName>style.visibility</p:attrName>
                                        </p:attrNameLst>
                                      </p:cBhvr>
                                      <p:to>
                                        <p:strVal val="visible"/>
                                      </p:to>
                                    </p:set>
                                    <p:animEffect transition="in" filter="plus(in)">
                                      <p:cBhvr>
                                        <p:cTn id="22" dur="500"/>
                                        <p:tgtEl>
                                          <p:spTgt spid="1689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168964"/>
                                        </p:tgtEl>
                                        <p:attrNameLst>
                                          <p:attrName>style.visibility</p:attrName>
                                        </p:attrNameLst>
                                      </p:cBhvr>
                                      <p:to>
                                        <p:strVal val="visible"/>
                                      </p:to>
                                    </p:set>
                                    <p:animEffect transition="in" filter="plus(in)">
                                      <p:cBhvr>
                                        <p:cTn id="37" dur="500"/>
                                        <p:tgtEl>
                                          <p:spTgt spid="16896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1" presetClass="mediacall" presetSubtype="0" fill="hold" nodeType="afterEffect">
                                  <p:stCondLst>
                                    <p:cond delay="0"/>
                                  </p:stCondLst>
                                  <p:childTnLst>
                                    <p:cmd type="call" cmd="playFrom(0.0)">
                                      <p:cBhvr additive="base">
                                        <p:cTn id="52" dur="1398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3" fill="hold" display="1">
                  <p:stCondLst>
                    <p:cond delay="indefinite"/>
                  </p:stCondLst>
                  <p:endCondLst>
                    <p:cond evt="onStopAudio">
                      <p:tgtEl>
                        <p:sldTgt/>
                      </p:tgtEl>
                    </p:cond>
                  </p:endCondLst>
                </p:cTn>
                <p:tgtEl>
                  <p:spTgt spid="2"/>
                </p:tgtEl>
              </p:cMediaNode>
            </p:audio>
          </p:childTnLst>
        </p:cTn>
      </p:par>
    </p:tnLst>
    <p:bldLst>
      <p:bldP spid="9" grpId="0"/>
      <p:bldP spid="10" grpId="0"/>
      <p:bldP spid="11" grpId="0"/>
      <p:bldP spid="16" grpId="0"/>
      <p:bldP spid="17"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85344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TIME  FOR YOU TO PRACTISE SPEAKING</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1066800"/>
            <a:ext cx="8610600" cy="1384995"/>
          </a:xfrm>
          <a:prstGeom prst="rect">
            <a:avLst/>
          </a:prstGeom>
          <a:noFill/>
        </p:spPr>
        <p:txBody>
          <a:bodyPr wrap="square" rtlCol="0">
            <a:spAutoFit/>
          </a:bodyPr>
          <a:lstStyle/>
          <a:p>
            <a:r>
              <a:rPr lang="en-US" sz="2800" b="1" dirty="0" smtClean="0"/>
              <a:t>Imagine you are going to do a summer job. Work with your partner and tell him or her about </a:t>
            </a:r>
            <a:r>
              <a:rPr lang="en-US" sz="2800" b="1" dirty="0" smtClean="0">
                <a:solidFill>
                  <a:srgbClr val="FF0000"/>
                </a:solidFill>
              </a:rPr>
              <a:t>your job </a:t>
            </a:r>
            <a:r>
              <a:rPr lang="en-US" sz="2800" b="1" dirty="0" smtClean="0"/>
              <a:t>and why you </a:t>
            </a:r>
            <a:r>
              <a:rPr lang="en-US" sz="2800" b="1" dirty="0" smtClean="0">
                <a:solidFill>
                  <a:srgbClr val="FF0000"/>
                </a:solidFill>
              </a:rPr>
              <a:t>like</a:t>
            </a:r>
            <a:r>
              <a:rPr lang="en-US" sz="2800" b="1" dirty="0" smtClean="0"/>
              <a:t> </a:t>
            </a:r>
            <a:r>
              <a:rPr lang="en-US" sz="2800" b="1" dirty="0" smtClean="0">
                <a:solidFill>
                  <a:srgbClr val="FF0000"/>
                </a:solidFill>
              </a:rPr>
              <a:t>or</a:t>
            </a:r>
            <a:r>
              <a:rPr lang="en-US" sz="2800" b="1" dirty="0" smtClean="0"/>
              <a:t> </a:t>
            </a:r>
            <a:r>
              <a:rPr lang="en-US" sz="2800" b="1" dirty="0" smtClean="0">
                <a:solidFill>
                  <a:srgbClr val="FF0000"/>
                </a:solidFill>
              </a:rPr>
              <a:t>dislike</a:t>
            </a:r>
            <a:r>
              <a:rPr lang="en-US" sz="2800" b="1" dirty="0" smtClean="0"/>
              <a:t> it </a:t>
            </a:r>
            <a:endParaRPr lang="en-US" sz="2800" b="1" dirty="0"/>
          </a:p>
        </p:txBody>
      </p:sp>
      <p:sp>
        <p:nvSpPr>
          <p:cNvPr id="6" name="TextBox 5"/>
          <p:cNvSpPr txBox="1"/>
          <p:nvPr/>
        </p:nvSpPr>
        <p:spPr>
          <a:xfrm>
            <a:off x="304800" y="2438400"/>
            <a:ext cx="8305800" cy="3816429"/>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 </a:t>
            </a:r>
            <a:r>
              <a:rPr lang="en-US" sz="2800" b="1" dirty="0" smtClean="0">
                <a:latin typeface="Times New Roman" panose="02020603050405020304" pitchFamily="18" charset="0"/>
                <a:cs typeface="Times New Roman" panose="02020603050405020304" pitchFamily="18" charset="0"/>
              </a:rPr>
              <a:t>What kind of job </a:t>
            </a:r>
            <a:r>
              <a:rPr lang="en-US" sz="2800" dirty="0" smtClean="0">
                <a:latin typeface="Times New Roman" panose="02020603050405020304" pitchFamily="18" charset="0"/>
                <a:cs typeface="Times New Roman" panose="02020603050405020304" pitchFamily="18" charset="0"/>
              </a:rPr>
              <a:t>are you going to do this summer?</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B.  Well, I am going to work as </a:t>
            </a:r>
            <a:r>
              <a:rPr lang="en-US" sz="2800" b="1" dirty="0" smtClean="0">
                <a:latin typeface="Times New Roman" panose="02020603050405020304" pitchFamily="18" charset="0"/>
                <a:cs typeface="Times New Roman" panose="02020603050405020304" pitchFamily="18" charset="0"/>
              </a:rPr>
              <a:t>a tour guide</a:t>
            </a:r>
            <a:r>
              <a:rPr lang="en-US" sz="2800"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 It sounds interesting, but </a:t>
            </a:r>
            <a:r>
              <a:rPr lang="en-US" sz="2800" b="1" dirty="0" smtClean="0">
                <a:latin typeface="Times New Roman" panose="02020603050405020304" pitchFamily="18" charset="0"/>
                <a:cs typeface="Times New Roman" panose="02020603050405020304" pitchFamily="18" charset="0"/>
              </a:rPr>
              <a:t>what have you to do </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B. I will show our famous places to visitors.</a:t>
            </a:r>
            <a:endParaRPr lang="en-US" sz="2800" dirty="0" smtClean="0">
              <a:latin typeface="Times New Roman" panose="02020603050405020304" pitchFamily="18" charset="0"/>
              <a:cs typeface="Times New Roman" panose="02020603050405020304" pitchFamily="18" charset="0"/>
            </a:endParaRPr>
          </a:p>
          <a:p>
            <a:pPr marL="342900" indent="-342900">
              <a:buAutoNum type="alphaUcPeriod"/>
            </a:pPr>
            <a:r>
              <a:rPr lang="en-US" sz="2800" b="1" dirty="0" smtClean="0">
                <a:latin typeface="Times New Roman" panose="02020603050405020304" pitchFamily="18" charset="0"/>
                <a:cs typeface="Times New Roman" panose="02020603050405020304" pitchFamily="18" charset="0"/>
              </a:rPr>
              <a:t> Do you like it</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marL="342900" indent="-342900"/>
            <a:r>
              <a:rPr lang="en-US" sz="2800" dirty="0" smtClean="0">
                <a:latin typeface="Times New Roman" panose="02020603050405020304" pitchFamily="18" charset="0"/>
                <a:cs typeface="Times New Roman" panose="02020603050405020304" pitchFamily="18" charset="0"/>
              </a:rPr>
              <a:t>B.  Yes, of course. </a:t>
            </a:r>
            <a:r>
              <a:rPr lang="en-US" sz="2800" dirty="0" smtClean="0">
                <a:latin typeface="Times New Roman" panose="02020603050405020304" pitchFamily="18" charset="0"/>
                <a:cs typeface="Times New Roman" panose="02020603050405020304" pitchFamily="18" charset="0"/>
              </a:rPr>
              <a:t>It is a great job that helps me to </a:t>
            </a:r>
            <a:r>
              <a:rPr lang="en-US" sz="2800" dirty="0" smtClean="0">
                <a:solidFill>
                  <a:srgbClr val="FF0000"/>
                </a:solidFill>
                <a:latin typeface="Times New Roman" panose="02020603050405020304" pitchFamily="18" charset="0"/>
                <a:cs typeface="Times New Roman" panose="02020603050405020304" pitchFamily="18" charset="0"/>
              </a:rPr>
              <a:t>meet a lot of people </a:t>
            </a:r>
            <a:r>
              <a:rPr lang="en-US" sz="2800" dirty="0" smtClean="0">
                <a:latin typeface="Times New Roman" panose="02020603050405020304" pitchFamily="18" charset="0"/>
                <a:cs typeface="Times New Roman" panose="02020603050405020304" pitchFamily="18" charset="0"/>
              </a:rPr>
              <a:t>and especially </a:t>
            </a:r>
            <a:r>
              <a:rPr lang="en-US" sz="2800" dirty="0" smtClean="0">
                <a:solidFill>
                  <a:srgbClr val="FF0000"/>
                </a:solidFill>
                <a:latin typeface="Times New Roman" panose="02020603050405020304" pitchFamily="18" charset="0"/>
                <a:cs typeface="Times New Roman" panose="02020603050405020304" pitchFamily="18" charset="0"/>
              </a:rPr>
              <a:t>improve my confidence </a:t>
            </a:r>
            <a:r>
              <a:rPr lang="en-US" sz="2800" dirty="0" smtClean="0">
                <a:latin typeface="Times New Roman" panose="02020603050405020304" pitchFamily="18" charset="0"/>
                <a:cs typeface="Times New Roman" panose="02020603050405020304" pitchFamily="18" charset="0"/>
              </a:rPr>
              <a:t>in front of the crowd</a:t>
            </a:r>
            <a:r>
              <a:rPr lang="en-US" sz="2800" b="1"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432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533400"/>
            <a:ext cx="6934200" cy="369332"/>
          </a:xfrm>
          <a:prstGeom prst="rect">
            <a:avLst/>
          </a:prstGeom>
          <a:noFill/>
        </p:spPr>
        <p:txBody>
          <a:bodyPr wrap="square" rtlCol="0">
            <a:spAutoFit/>
          </a:bodyPr>
          <a:lstStyle/>
          <a:p>
            <a:endParaRPr lang="en-US"/>
          </a:p>
        </p:txBody>
      </p:sp>
      <p:pic>
        <p:nvPicPr>
          <p:cNvPr id="24578" name="Picture 2" descr="Best Summer Jobs for High School Students"/>
          <p:cNvPicPr>
            <a:picLocks noChangeAspect="1" noChangeArrowheads="1"/>
          </p:cNvPicPr>
          <p:nvPr/>
        </p:nvPicPr>
        <p:blipFill>
          <a:blip r:embed="rId1"/>
          <a:srcRect/>
          <a:stretch>
            <a:fillRect/>
          </a:stretch>
        </p:blipFill>
        <p:spPr bwMode="auto">
          <a:xfrm>
            <a:off x="0" y="0"/>
            <a:ext cx="9144000" cy="705643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4" name="Picture 4" descr="Nguy hiểm rình rập shipper"/>
          <p:cNvPicPr>
            <a:picLocks noChangeAspect="1" noChangeArrowheads="1"/>
          </p:cNvPicPr>
          <p:nvPr/>
        </p:nvPicPr>
        <p:blipFill>
          <a:blip r:embed="rId1"/>
          <a:srcRect/>
          <a:stretch>
            <a:fillRect/>
          </a:stretch>
        </p:blipFill>
        <p:spPr bwMode="auto">
          <a:xfrm>
            <a:off x="228600" y="228600"/>
            <a:ext cx="4343400" cy="2971800"/>
          </a:xfrm>
          <a:prstGeom prst="rect">
            <a:avLst/>
          </a:prstGeom>
          <a:noFill/>
        </p:spPr>
      </p:pic>
      <p:pic>
        <p:nvPicPr>
          <p:cNvPr id="168968" name="Picture 8" descr="Male shop assistant is helping to buy fruit and vegetables in grocery shop  Stock Photo - Alamy"/>
          <p:cNvPicPr>
            <a:picLocks noChangeAspect="1" noChangeArrowheads="1"/>
          </p:cNvPicPr>
          <p:nvPr/>
        </p:nvPicPr>
        <p:blipFill>
          <a:blip r:embed="rId2"/>
          <a:srcRect/>
          <a:stretch>
            <a:fillRect/>
          </a:stretch>
        </p:blipFill>
        <p:spPr bwMode="auto">
          <a:xfrm>
            <a:off x="4953000" y="381000"/>
            <a:ext cx="3810000" cy="2819400"/>
          </a:xfrm>
          <a:prstGeom prst="rect">
            <a:avLst/>
          </a:prstGeom>
          <a:noFill/>
        </p:spPr>
      </p:pic>
      <p:sp>
        <p:nvSpPr>
          <p:cNvPr id="168970" name="AutoShape 10" descr="Barista là gì? Làm Barista có khó không? Lương bao nhiê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168972" name="AutoShape 12" descr="Barista là gì? Làm Barista có khó không? Lương bao nhiê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168974" name="Picture 14" descr="Premium Vector | The waiter man in a suit holding a tray on a white  background."/>
          <p:cNvPicPr>
            <a:picLocks noChangeAspect="1" noChangeArrowheads="1"/>
          </p:cNvPicPr>
          <p:nvPr/>
        </p:nvPicPr>
        <p:blipFill>
          <a:blip r:embed="rId3"/>
          <a:srcRect/>
          <a:stretch>
            <a:fillRect/>
          </a:stretch>
        </p:blipFill>
        <p:spPr bwMode="auto">
          <a:xfrm>
            <a:off x="1828800" y="3505200"/>
            <a:ext cx="3962400" cy="2838450"/>
          </a:xfrm>
          <a:prstGeom prst="rect">
            <a:avLst/>
          </a:prstGeom>
          <a:noFill/>
        </p:spPr>
      </p:pic>
      <p:sp>
        <p:nvSpPr>
          <p:cNvPr id="12" name="TextBox 11"/>
          <p:cNvSpPr txBox="1"/>
          <p:nvPr/>
        </p:nvSpPr>
        <p:spPr>
          <a:xfrm>
            <a:off x="381000" y="2743200"/>
            <a:ext cx="220980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shipper</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638800" y="2743200"/>
            <a:ext cx="274320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shop assistant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943600" y="4343400"/>
            <a:ext cx="320040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waiter/ waitress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blinds(horizontal)">
                                      <p:cBhvr>
                                        <p:cTn id="7" dur="500"/>
                                        <p:tgtEl>
                                          <p:spTgt spid="16896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8968"/>
                                        </p:tgtEl>
                                        <p:attrNameLst>
                                          <p:attrName>style.visibility</p:attrName>
                                        </p:attrNameLst>
                                      </p:cBhvr>
                                      <p:to>
                                        <p:strVal val="visible"/>
                                      </p:to>
                                    </p:set>
                                    <p:animEffect transition="in" filter="blinds(horizontal)">
                                      <p:cBhvr>
                                        <p:cTn id="17" dur="500"/>
                                        <p:tgtEl>
                                          <p:spTgt spid="1689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168974"/>
                                        </p:tgtEl>
                                        <p:attrNameLst>
                                          <p:attrName>style.visibility</p:attrName>
                                        </p:attrNameLst>
                                      </p:cBhvr>
                                      <p:to>
                                        <p:strVal val="visible"/>
                                      </p:to>
                                    </p:set>
                                    <p:anim calcmode="lin" valueType="num">
                                      <p:cBhvr additive="base">
                                        <p:cTn id="27" dur="500" fill="hold"/>
                                        <p:tgtEl>
                                          <p:spTgt spid="168974"/>
                                        </p:tgtEl>
                                        <p:attrNameLst>
                                          <p:attrName>ppt_x</p:attrName>
                                        </p:attrNameLst>
                                      </p:cBhvr>
                                      <p:tavLst>
                                        <p:tav tm="0">
                                          <p:val>
                                            <p:strVal val="#ppt_x"/>
                                          </p:val>
                                        </p:tav>
                                        <p:tav tm="100000">
                                          <p:val>
                                            <p:strVal val="#ppt_x"/>
                                          </p:val>
                                        </p:tav>
                                      </p:tavLst>
                                    </p:anim>
                                    <p:anim calcmode="lin" valueType="num">
                                      <p:cBhvr additive="base">
                                        <p:cTn id="28" dur="500" fill="hold"/>
                                        <p:tgtEl>
                                          <p:spTgt spid="16897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amond(in)">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What taxes do I need to pay as an online seller?"/>
          <p:cNvPicPr>
            <a:picLocks noChangeAspect="1" noChangeArrowheads="1"/>
          </p:cNvPicPr>
          <p:nvPr/>
        </p:nvPicPr>
        <p:blipFill>
          <a:blip r:embed="rId1"/>
          <a:srcRect/>
          <a:stretch>
            <a:fillRect/>
          </a:stretch>
        </p:blipFill>
        <p:spPr bwMode="auto">
          <a:xfrm>
            <a:off x="457200" y="380999"/>
            <a:ext cx="4038600" cy="4419601"/>
          </a:xfrm>
          <a:prstGeom prst="rect">
            <a:avLst/>
          </a:prstGeom>
          <a:noFill/>
        </p:spPr>
      </p:pic>
      <p:pic>
        <p:nvPicPr>
          <p:cNvPr id="5" name="Picture 16" descr="Nanny clipart » Clipart Station"/>
          <p:cNvPicPr>
            <a:picLocks noChangeAspect="1" noChangeArrowheads="1"/>
          </p:cNvPicPr>
          <p:nvPr/>
        </p:nvPicPr>
        <p:blipFill>
          <a:blip r:embed="rId2"/>
          <a:srcRect/>
          <a:stretch>
            <a:fillRect/>
          </a:stretch>
        </p:blipFill>
        <p:spPr bwMode="auto">
          <a:xfrm>
            <a:off x="4800600" y="228600"/>
            <a:ext cx="4095750" cy="4457701"/>
          </a:xfrm>
          <a:prstGeom prst="rect">
            <a:avLst/>
          </a:prstGeom>
          <a:noFill/>
        </p:spPr>
      </p:pic>
      <p:sp>
        <p:nvSpPr>
          <p:cNvPr id="6" name="TextBox 5"/>
          <p:cNvSpPr txBox="1"/>
          <p:nvPr/>
        </p:nvSpPr>
        <p:spPr>
          <a:xfrm>
            <a:off x="762000" y="5105400"/>
            <a:ext cx="3048000" cy="584775"/>
          </a:xfrm>
          <a:prstGeom prst="rect">
            <a:avLst/>
          </a:prstGeom>
          <a:noFill/>
        </p:spPr>
        <p:txBody>
          <a:bodyPr wrap="square" rtlCol="0">
            <a:spAutoFit/>
          </a:bodyPr>
          <a:lstStyle/>
          <a:p>
            <a:r>
              <a:rPr lang="en-US" sz="3200" b="1" dirty="0" smtClean="0">
                <a:solidFill>
                  <a:srgbClr val="FF0000"/>
                </a:solidFill>
              </a:rPr>
              <a:t>online seller</a:t>
            </a:r>
            <a:endParaRPr lang="en-US" sz="3200" b="1" dirty="0">
              <a:solidFill>
                <a:srgbClr val="FF0000"/>
              </a:solidFill>
            </a:endParaRPr>
          </a:p>
        </p:txBody>
      </p:sp>
      <p:sp>
        <p:nvSpPr>
          <p:cNvPr id="7" name="TextBox 6"/>
          <p:cNvSpPr txBox="1"/>
          <p:nvPr/>
        </p:nvSpPr>
        <p:spPr>
          <a:xfrm>
            <a:off x="5943600" y="5105400"/>
            <a:ext cx="213360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babysitter</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checkerboard(across)">
                                      <p:cBhvr>
                                        <p:cTn id="7" dur="500"/>
                                        <p:tgtEl>
                                          <p:spTgt spid="17101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1219200"/>
            <a:ext cx="6934200" cy="369332"/>
          </a:xfrm>
          <a:prstGeom prst="rect">
            <a:avLst/>
          </a:prstGeom>
          <a:noFill/>
        </p:spPr>
        <p:txBody>
          <a:bodyPr wrap="square" rtlCol="0">
            <a:spAutoFit/>
          </a:bodyPr>
          <a:lstStyle/>
          <a:p>
            <a:endParaRPr lang="en-US" dirty="0"/>
          </a:p>
        </p:txBody>
      </p:sp>
      <p:sp>
        <p:nvSpPr>
          <p:cNvPr id="8" name="TextBox 7"/>
          <p:cNvSpPr txBox="1"/>
          <p:nvPr/>
        </p:nvSpPr>
        <p:spPr>
          <a:xfrm>
            <a:off x="685800" y="3581400"/>
            <a:ext cx="7467600" cy="255454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During </a:t>
            </a:r>
            <a:r>
              <a:rPr lang="en-US" sz="3200" b="1" dirty="0" smtClean="0">
                <a:latin typeface="Times New Roman" panose="02020603050405020304" pitchFamily="18" charset="0"/>
                <a:cs typeface="Times New Roman" panose="02020603050405020304" pitchFamily="18" charset="0"/>
              </a:rPr>
              <a:t>this </a:t>
            </a:r>
            <a:r>
              <a:rPr lang="en-US" sz="3200" b="1" dirty="0" smtClean="0">
                <a:latin typeface="Times New Roman" panose="02020603050405020304" pitchFamily="18" charset="0"/>
                <a:cs typeface="Times New Roman" panose="02020603050405020304" pitchFamily="18" charset="0"/>
              </a:rPr>
              <a:t>summer, I like working as a </a:t>
            </a:r>
            <a:r>
              <a:rPr lang="en-US" sz="3200" b="1" dirty="0" smtClean="0">
                <a:solidFill>
                  <a:srgbClr val="FF0000"/>
                </a:solidFill>
                <a:latin typeface="Times New Roman" panose="02020603050405020304" pitchFamily="18" charset="0"/>
                <a:cs typeface="Times New Roman" panose="02020603050405020304" pitchFamily="18" charset="0"/>
              </a:rPr>
              <a:t>tour guide</a:t>
            </a:r>
            <a:r>
              <a:rPr lang="en-US" sz="3200" b="1" dirty="0" smtClean="0">
                <a:latin typeface="Times New Roman" panose="02020603050405020304" pitchFamily="18" charset="0"/>
                <a:cs typeface="Times New Roman" panose="02020603050405020304" pitchFamily="18" charset="0"/>
              </a:rPr>
              <a:t>. It is a great job that helps me to </a:t>
            </a:r>
            <a:r>
              <a:rPr lang="en-US" sz="3200" b="1" dirty="0" smtClean="0">
                <a:solidFill>
                  <a:srgbClr val="FF0000"/>
                </a:solidFill>
                <a:latin typeface="Times New Roman" panose="02020603050405020304" pitchFamily="18" charset="0"/>
                <a:cs typeface="Times New Roman" panose="02020603050405020304" pitchFamily="18" charset="0"/>
              </a:rPr>
              <a:t>meet a lot of people </a:t>
            </a:r>
            <a:r>
              <a:rPr lang="en-US" sz="3200" b="1" dirty="0" smtClean="0">
                <a:latin typeface="Times New Roman" panose="02020603050405020304" pitchFamily="18" charset="0"/>
                <a:cs typeface="Times New Roman" panose="02020603050405020304" pitchFamily="18" charset="0"/>
              </a:rPr>
              <a:t>and especially </a:t>
            </a:r>
            <a:r>
              <a:rPr lang="en-US" sz="3200" b="1" dirty="0" smtClean="0">
                <a:solidFill>
                  <a:srgbClr val="FF0000"/>
                </a:solidFill>
                <a:latin typeface="Times New Roman" panose="02020603050405020304" pitchFamily="18" charset="0"/>
                <a:cs typeface="Times New Roman" panose="02020603050405020304" pitchFamily="18" charset="0"/>
              </a:rPr>
              <a:t>improve my confidence </a:t>
            </a:r>
            <a:r>
              <a:rPr lang="en-US" sz="3200" b="1" dirty="0" smtClean="0">
                <a:latin typeface="Times New Roman" panose="02020603050405020304" pitchFamily="18" charset="0"/>
                <a:cs typeface="Times New Roman" panose="02020603050405020304" pitchFamily="18" charset="0"/>
              </a:rPr>
              <a:t>in front of the crowd.</a:t>
            </a:r>
            <a:endParaRPr lang="en-US" sz="3200" b="1" dirty="0">
              <a:latin typeface="Times New Roman" panose="02020603050405020304" pitchFamily="18" charset="0"/>
              <a:cs typeface="Times New Roman" panose="02020603050405020304" pitchFamily="18" charset="0"/>
            </a:endParaRPr>
          </a:p>
        </p:txBody>
      </p:sp>
      <p:pic>
        <p:nvPicPr>
          <p:cNvPr id="28674" name="Picture 2" descr="https://tse4.mm.bing.net/th?id=OIP.5bnOkCYoQbz9gcPTH7Wv3gHaEc&amp;pid=Api&amp;P=0&amp;w=277&amp;h=167"/>
          <p:cNvPicPr>
            <a:picLocks noChangeAspect="1" noChangeArrowheads="1"/>
          </p:cNvPicPr>
          <p:nvPr/>
        </p:nvPicPr>
        <p:blipFill>
          <a:blip r:embed="rId1"/>
          <a:srcRect/>
          <a:stretch>
            <a:fillRect/>
          </a:stretch>
        </p:blipFill>
        <p:spPr bwMode="auto">
          <a:xfrm>
            <a:off x="762000" y="228600"/>
            <a:ext cx="71628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https://noidung.tienganh123.com/file/baihoc/writing/essay/bai367/bai367.jpg"/>
          <p:cNvPicPr>
            <a:picLocks noChangeAspect="1" noChangeArrowheads="1"/>
          </p:cNvPicPr>
          <p:nvPr/>
        </p:nvPicPr>
        <p:blipFill>
          <a:blip r:embed="rId1"/>
          <a:srcRect/>
          <a:stretch>
            <a:fillRect/>
          </a:stretch>
        </p:blipFill>
        <p:spPr bwMode="auto">
          <a:xfrm>
            <a:off x="228600" y="0"/>
            <a:ext cx="8610600" cy="6629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nvSpPr>
        <p:spPr>
          <a:xfrm>
            <a:off x="0" y="85725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50" name="Picture 2" descr="A group of people in garment&#10;&#10;Description automatically generated with low confidence"/>
          <p:cNvPicPr>
            <a:picLocks noChangeAspect="1" noChangeArrowheads="1"/>
          </p:cNvPicPr>
          <p:nvPr/>
        </p:nvPicPr>
        <p:blipFill rotWithShape="1">
          <a:blip r:embed="rId1">
            <a:extLst>
              <a:ext uri="{28A0092B-C50C-407E-A947-70E740481C1C}">
                <a14:useLocalDpi xmlns:a14="http://schemas.microsoft.com/office/drawing/2010/main" val="0"/>
              </a:ext>
            </a:extLst>
          </a:blip>
          <a:srcRect l="7456" r="4769" b="-2"/>
          <a:stretch>
            <a:fillRect/>
          </a:stretch>
        </p:blipFill>
        <p:spPr bwMode="auto">
          <a:xfrm>
            <a:off x="513890" y="938893"/>
            <a:ext cx="8116219"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p:nvPr/>
        </p:nvSpPr>
        <p:spPr>
          <a:xfrm>
            <a:off x="480060" y="5135404"/>
            <a:ext cx="8183880" cy="8653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UTM Brewers KT" panose="02040603050506020204" pitchFamily="18" charset="0"/>
              </a:rPr>
              <a:t>II. CULTURE</a:t>
            </a:r>
            <a:endParaRPr lang="en-US" sz="2400" dirty="0">
              <a:solidFill>
                <a:schemeClr val="bg1"/>
              </a:solidFill>
              <a:latin typeface="UTM Brewers KT" panose="02040603050506020204" pitchFamily="18" charset="0"/>
            </a:endParaRPr>
          </a:p>
          <a:p>
            <a:pPr algn="ctr"/>
            <a:r>
              <a:rPr lang="vi-VN" altLang="en-US" sz="2400" dirty="0">
                <a:solidFill>
                  <a:schemeClr val="bg1"/>
                </a:solidFill>
                <a:latin typeface="UTM Brewers KT" panose="02040603050506020204" pitchFamily="18" charset="0"/>
              </a:rPr>
              <a:t>Taking a year out</a:t>
            </a:r>
            <a:endParaRPr lang="vi-VN" altLang="en-US" sz="2400" dirty="0">
              <a:solidFill>
                <a:schemeClr val="bg1"/>
              </a:solidFill>
              <a:latin typeface="UTM Brewers KT" panose="02040603050506020204" pitchFamily="18" charset="0"/>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99724"/>
            <a:ext cx="7886700" cy="4323398"/>
          </a:xfrm>
          <a:ln w="28575">
            <a:solidFill>
              <a:schemeClr val="accent4">
                <a:lumMod val="75000"/>
              </a:schemeClr>
            </a:solidFill>
          </a:ln>
        </p:spPr>
        <p:txBody>
          <a:bodyPr>
            <a:noAutofit/>
          </a:bodyPr>
          <a:lstStyle/>
          <a:p>
            <a:pPr marL="0" indent="731520" algn="just">
              <a:lnSpc>
                <a:spcPct val="120000"/>
              </a:lnSpc>
              <a:spcBef>
                <a:spcPts val="0"/>
              </a:spcBef>
              <a:buNone/>
            </a:pPr>
            <a:r>
              <a:rPr lang="en-US" sz="1500" b="0" i="0" dirty="0">
                <a:effectLst/>
                <a:latin typeface="Helvetica Neue"/>
              </a:rPr>
              <a:t>Tom has just finished his A levels and he has got a place at university, but he would really like a break from the academic world. Like many young people today he's thinking about taking a year out first, or as people often say, spending a year at ‘the university of life'.</a:t>
            </a:r>
            <a:endParaRPr lang="en-US" sz="1500" b="0" i="0" dirty="0">
              <a:effectLst/>
              <a:latin typeface="Helvetica Neue"/>
            </a:endParaRPr>
          </a:p>
          <a:p>
            <a:pPr marL="0" indent="731520" algn="just">
              <a:lnSpc>
                <a:spcPct val="120000"/>
              </a:lnSpc>
              <a:spcBef>
                <a:spcPts val="0"/>
              </a:spcBef>
              <a:buNone/>
            </a:pPr>
            <a:r>
              <a:rPr lang="en-US" sz="1500" b="0" i="0" dirty="0">
                <a:effectLst/>
                <a:latin typeface="Helvetica Neue"/>
              </a:rPr>
              <a:t>There are lots of things which Tom can choose from. He could work in a bank or do community work. He might even do something adventurous, such as joining an expedition to a rainforest. The experience will broaden his </a:t>
            </a:r>
            <a:r>
              <a:rPr lang="en-US" sz="1500" b="1" i="0" u="sng" dirty="0">
                <a:effectLst/>
                <a:latin typeface="Helvetica Neue"/>
              </a:rPr>
              <a:t>horizons</a:t>
            </a:r>
            <a:r>
              <a:rPr lang="en-US" sz="1500" b="0" i="0" dirty="0">
                <a:effectLst/>
                <a:latin typeface="Helvetica Neue"/>
              </a:rPr>
              <a:t> and teach him new skills. It may also give him the chance to earn some money, which will be very helpful when he eventually starts his studies.</a:t>
            </a:r>
            <a:endParaRPr lang="en-US" sz="1500" b="0" i="0" dirty="0">
              <a:effectLst/>
              <a:latin typeface="Helvetica Neue"/>
            </a:endParaRPr>
          </a:p>
          <a:p>
            <a:pPr marL="0" indent="731520" algn="just">
              <a:lnSpc>
                <a:spcPct val="120000"/>
              </a:lnSpc>
              <a:spcBef>
                <a:spcPts val="0"/>
              </a:spcBef>
              <a:buNone/>
            </a:pPr>
            <a:r>
              <a:rPr lang="en-US" sz="1500" b="0" i="0" dirty="0">
                <a:effectLst/>
                <a:latin typeface="Helvetica Neue"/>
              </a:rPr>
              <a:t>Before Tom decides to take a gap year, he must make sure that the university will hold his place for him till the following year. Most are quite happy to do this, as they find that year-out students are more mature, confident, and independent. But each student should know that </a:t>
            </a:r>
            <a:r>
              <a:rPr lang="en-US" sz="1500" b="1" i="0" u="sng" dirty="0">
                <a:solidFill>
                  <a:srgbClr val="FF0000"/>
                </a:solidFill>
                <a:effectLst/>
                <a:latin typeface="Helvetica Neue"/>
              </a:rPr>
              <a:t>it</a:t>
            </a:r>
            <a:r>
              <a:rPr lang="en-US" sz="1500" b="0" i="0" dirty="0">
                <a:effectLst/>
                <a:latin typeface="Helvetica Neue"/>
              </a:rPr>
              <a:t> is a year out, not a year off. His university will want to know what he is going to do. They will not be very pleased if he just wants to do nothing for a year.</a:t>
            </a:r>
            <a:endParaRPr lang="en-US" sz="1500" b="0" i="0" dirty="0">
              <a:effectLst/>
              <a:latin typeface="Helvetica Neue"/>
            </a:endParaRPr>
          </a:p>
        </p:txBody>
      </p:sp>
      <p:sp>
        <p:nvSpPr>
          <p:cNvPr id="4" name="Title 1"/>
          <p:cNvSpPr txBox="1"/>
          <p:nvPr/>
        </p:nvSpPr>
        <p:spPr>
          <a:xfrm>
            <a:off x="628651" y="941546"/>
            <a:ext cx="7886700" cy="556261"/>
          </a:xfrm>
          <a:prstGeom prst="rect">
            <a:avLst/>
          </a:prstGeom>
          <a:ln w="19050">
            <a:solidFill>
              <a:srgbClr val="7030A0"/>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u="sng" dirty="0">
                <a:solidFill>
                  <a:srgbClr val="7030A0"/>
                </a:solidFill>
                <a:latin typeface="Raleway Black" panose="020B0A03030101060003" pitchFamily="34" charset="0"/>
                <a:ea typeface="Verdana" panose="020B0604030504040204" charset="0"/>
                <a:cs typeface="Vani" panose="020B0502040204020203" pitchFamily="18" charset="0"/>
              </a:rPr>
              <a:t>Activity 1</a:t>
            </a:r>
            <a:r>
              <a:rPr lang="en-US" sz="2100" dirty="0">
                <a:solidFill>
                  <a:srgbClr val="7030A0"/>
                </a:solidFill>
                <a:latin typeface="Raleway Black" panose="020B0A03030101060003" pitchFamily="34" charset="0"/>
                <a:ea typeface="Verdana" panose="020B0604030504040204" charset="0"/>
                <a:cs typeface="Vani" panose="020B0502040204020203" pitchFamily="18" charset="0"/>
              </a:rPr>
              <a:t>:</a:t>
            </a:r>
            <a:r>
              <a:rPr lang="en-US" sz="2100" dirty="0">
                <a:latin typeface="Raleway Black" panose="020B0A03030101060003" pitchFamily="34" charset="0"/>
                <a:ea typeface="Verdana" panose="020B0604030504040204" charset="0"/>
                <a:cs typeface="Vani" panose="020B0502040204020203" pitchFamily="18" charset="0"/>
              </a:rPr>
              <a:t> </a:t>
            </a:r>
            <a:r>
              <a:rPr lang="en-US" sz="2100" i="1" dirty="0">
                <a:latin typeface="Raleway Black" panose="020B0A03030101060003" pitchFamily="34" charset="0"/>
                <a:ea typeface="Verdana" panose="020B0604030504040204" charset="0"/>
                <a:cs typeface="Vani" panose="020B0502040204020203" pitchFamily="18" charset="0"/>
              </a:rPr>
              <a:t>Read the passage and choose the best answer.</a:t>
            </a:r>
            <a:endParaRPr lang="en-US" sz="2100" i="1" dirty="0">
              <a:latin typeface="Raleway Black" panose="020B0A03030101060003" pitchFamily="34" charset="0"/>
              <a:ea typeface="Verdana" panose="020B0604030504040204" charset="0"/>
              <a:cs typeface="Vani" panose="020B0502040204020203" pitchFamily="18" charset="0"/>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0"/>
            <a:ext cx="7886700" cy="4100036"/>
          </a:xfrm>
        </p:spPr>
        <p:txBody>
          <a:bodyPr>
            <a:noAutofit/>
          </a:bodyPr>
          <a:lstStyle/>
          <a:p>
            <a:pPr marL="0" indent="0" algn="l">
              <a:buNone/>
            </a:pPr>
            <a:r>
              <a:rPr lang="en-US" sz="2000" b="0" dirty="0">
                <a:solidFill>
                  <a:srgbClr val="333333"/>
                </a:solidFill>
                <a:effectLst/>
                <a:latin typeface="Times New Roman" panose="02020603050405020304" pitchFamily="18" charset="0"/>
                <a:ea typeface="Times" panose="020B0500000000000000" pitchFamily="34" charset="0"/>
                <a:cs typeface="Times New Roman" panose="02020603050405020304" pitchFamily="18" charset="0"/>
              </a:rPr>
              <a:t>1. What would Tom really like to do after securing a place at university?</a:t>
            </a:r>
            <a:endParaRPr lang="en-US" sz="2000" b="0" dirty="0">
              <a:solidFill>
                <a:srgbClr val="333333"/>
              </a:solidFill>
              <a:effectLst/>
              <a:latin typeface="Times New Roman" panose="02020603050405020304" pitchFamily="18" charset="0"/>
              <a:ea typeface="Times" panose="020B0500000000000000" pitchFamily="34" charset="0"/>
              <a:cs typeface="Times New Roman" panose="02020603050405020304" pitchFamily="18" charset="0"/>
            </a:endParaRPr>
          </a:p>
          <a:p>
            <a:pPr marL="0" indent="0" algn="l">
              <a:buNone/>
            </a:pPr>
            <a:r>
              <a:rPr lang="en-US" sz="2000" b="1" dirty="0">
                <a:solidFill>
                  <a:srgbClr val="FF0000"/>
                </a:solidFill>
                <a:effectLst/>
                <a:latin typeface="Times New Roman" panose="02020603050405020304" pitchFamily="18" charset="0"/>
                <a:ea typeface="Times" panose="020B0500000000000000" pitchFamily="34" charset="0"/>
                <a:cs typeface="Times New Roman" panose="02020603050405020304" pitchFamily="18" charset="0"/>
              </a:rPr>
              <a:t>=&gt; He would really like a break from the academic world.</a:t>
            </a:r>
            <a:endParaRPr lang="en-US" sz="2000" b="1" dirty="0">
              <a:solidFill>
                <a:srgbClr val="FF0000"/>
              </a:solidFill>
              <a:effectLst/>
              <a:latin typeface="Times New Roman" panose="02020603050405020304" pitchFamily="18" charset="0"/>
              <a:ea typeface="Times" panose="020B0500000000000000" pitchFamily="34" charset="0"/>
              <a:cs typeface="Times New Roman" panose="02020603050405020304" pitchFamily="18" charset="0"/>
            </a:endParaRPr>
          </a:p>
          <a:p>
            <a:pPr marL="0" indent="0" algn="l">
              <a:buNone/>
            </a:pPr>
            <a:r>
              <a:rPr lang="en-US" sz="2000" b="0" dirty="0">
                <a:solidFill>
                  <a:srgbClr val="333333"/>
                </a:solidFill>
                <a:effectLst/>
                <a:latin typeface="Times New Roman" panose="02020603050405020304" pitchFamily="18" charset="0"/>
                <a:ea typeface="Times" panose="020B0500000000000000" pitchFamily="34" charset="0"/>
                <a:cs typeface="Times New Roman" panose="02020603050405020304" pitchFamily="18" charset="0"/>
              </a:rPr>
              <a:t>2. What are the things that he can do in his gap year?</a:t>
            </a:r>
            <a:endParaRPr lang="en-US" sz="2000" b="0" dirty="0">
              <a:solidFill>
                <a:srgbClr val="333333"/>
              </a:solidFill>
              <a:effectLst/>
              <a:latin typeface="Times New Roman" panose="02020603050405020304" pitchFamily="18" charset="0"/>
              <a:ea typeface="Times" panose="020B0500000000000000" pitchFamily="34" charset="0"/>
              <a:cs typeface="Times New Roman" panose="02020603050405020304" pitchFamily="18" charset="0"/>
            </a:endParaRPr>
          </a:p>
          <a:p>
            <a:pPr marL="0" indent="0" algn="l">
              <a:buNone/>
            </a:pPr>
            <a:r>
              <a:rPr lang="en-US" sz="2000" b="1" dirty="0">
                <a:solidFill>
                  <a:srgbClr val="FF0000"/>
                </a:solidFill>
                <a:effectLst/>
                <a:latin typeface="Times New Roman" panose="02020603050405020304" pitchFamily="18" charset="0"/>
                <a:ea typeface="Times" panose="020B0500000000000000" pitchFamily="34" charset="0"/>
                <a:cs typeface="Times New Roman" panose="02020603050405020304" pitchFamily="18" charset="0"/>
              </a:rPr>
              <a:t>=&gt; He could work in a bank or do community work. He might even do something adventurous, such as joining an expedition to a rainforest.</a:t>
            </a:r>
            <a:endParaRPr lang="en-US" sz="2000" b="1" dirty="0">
              <a:solidFill>
                <a:srgbClr val="FF0000"/>
              </a:solidFill>
              <a:effectLst/>
              <a:latin typeface="Times New Roman" panose="02020603050405020304" pitchFamily="18" charset="0"/>
              <a:ea typeface="Times" panose="020B0500000000000000" pitchFamily="34" charset="0"/>
              <a:cs typeface="Times New Roman" panose="02020603050405020304" pitchFamily="18" charset="0"/>
            </a:endParaRPr>
          </a:p>
          <a:p>
            <a:pPr marL="0" indent="0" algn="l">
              <a:buNone/>
            </a:pPr>
            <a:r>
              <a:rPr lang="en-US" sz="2000" b="0" dirty="0">
                <a:solidFill>
                  <a:srgbClr val="333333"/>
                </a:solidFill>
                <a:effectLst/>
                <a:latin typeface="Times New Roman" panose="02020603050405020304" pitchFamily="18" charset="0"/>
                <a:ea typeface="Times" panose="020B0500000000000000" pitchFamily="34" charset="0"/>
                <a:cs typeface="Times New Roman" panose="02020603050405020304" pitchFamily="18" charset="0"/>
              </a:rPr>
              <a:t>3. What are the benefits that the experience will give him during a gap year?</a:t>
            </a:r>
            <a:endParaRPr lang="en-US" sz="2000" b="0" dirty="0">
              <a:solidFill>
                <a:srgbClr val="333333"/>
              </a:solidFill>
              <a:effectLst/>
              <a:latin typeface="Times New Roman" panose="02020603050405020304" pitchFamily="18" charset="0"/>
              <a:ea typeface="Times" panose="020B0500000000000000" pitchFamily="34" charset="0"/>
              <a:cs typeface="Times New Roman" panose="02020603050405020304" pitchFamily="18" charset="0"/>
            </a:endParaRPr>
          </a:p>
          <a:p>
            <a:pPr marL="0" indent="0" algn="l">
              <a:buNone/>
            </a:pPr>
            <a:r>
              <a:rPr lang="en-US" sz="2000" b="1" dirty="0">
                <a:solidFill>
                  <a:srgbClr val="FF0000"/>
                </a:solidFill>
                <a:effectLst/>
                <a:latin typeface="Times New Roman" panose="02020603050405020304" pitchFamily="18" charset="0"/>
                <a:ea typeface="Times" panose="020B0500000000000000" pitchFamily="34" charset="0"/>
                <a:cs typeface="Times New Roman" panose="02020603050405020304" pitchFamily="18" charset="0"/>
              </a:rPr>
              <a:t>=&gt; His experience during a gap year will broaden his horizons and teach him new skills. It may also give him the chance to earn some money.</a:t>
            </a:r>
            <a:endParaRPr lang="en-US" sz="2000" b="1" dirty="0">
              <a:solidFill>
                <a:srgbClr val="FF0000"/>
              </a:solidFill>
              <a:effectLst/>
              <a:latin typeface="Times New Roman" panose="02020603050405020304" pitchFamily="18" charset="0"/>
              <a:ea typeface="Times" panose="020B0500000000000000" pitchFamily="34" charset="0"/>
              <a:cs typeface="Times New Roman" panose="02020603050405020304" pitchFamily="18" charset="0"/>
            </a:endParaRPr>
          </a:p>
          <a:p>
            <a:pPr marL="0" indent="0" algn="l">
              <a:buNone/>
            </a:pPr>
            <a:r>
              <a:rPr lang="en-US" sz="2000" b="0" dirty="0">
                <a:solidFill>
                  <a:srgbClr val="333333"/>
                </a:solidFill>
                <a:effectLst/>
                <a:latin typeface="Times New Roman" panose="02020603050405020304" pitchFamily="18" charset="0"/>
                <a:ea typeface="Times" panose="020B0500000000000000" pitchFamily="34" charset="0"/>
                <a:cs typeface="Times New Roman" panose="02020603050405020304" pitchFamily="18" charset="0"/>
              </a:rPr>
              <a:t>4. What must Tom check before he decides to take a year out?</a:t>
            </a:r>
            <a:endParaRPr lang="en-US" sz="2000" b="0" dirty="0">
              <a:solidFill>
                <a:srgbClr val="333333"/>
              </a:solidFill>
              <a:effectLst/>
              <a:latin typeface="Times New Roman" panose="02020603050405020304" pitchFamily="18" charset="0"/>
              <a:ea typeface="Times" panose="020B0500000000000000" pitchFamily="34" charset="0"/>
              <a:cs typeface="Times New Roman" panose="02020603050405020304" pitchFamily="18" charset="0"/>
            </a:endParaRPr>
          </a:p>
          <a:p>
            <a:pPr marL="0" indent="0" algn="l">
              <a:buNone/>
            </a:pPr>
            <a:r>
              <a:rPr lang="en-US" sz="2000" b="1" dirty="0">
                <a:solidFill>
                  <a:srgbClr val="FF0000"/>
                </a:solidFill>
                <a:effectLst/>
                <a:latin typeface="Times New Roman" panose="02020603050405020304" pitchFamily="18" charset="0"/>
                <a:ea typeface="Times" panose="020B0500000000000000" pitchFamily="34" charset="0"/>
                <a:cs typeface="Times New Roman" panose="02020603050405020304" pitchFamily="18" charset="0"/>
              </a:rPr>
              <a:t>=&gt; Before deciding to take a year out, he must make sure that the university will hold his place for him till the following year.</a:t>
            </a:r>
            <a:endParaRPr lang="en-US" sz="2000" b="1" dirty="0">
              <a:solidFill>
                <a:srgbClr val="FF0000"/>
              </a:solidFill>
              <a:effectLst/>
              <a:latin typeface="Times New Roman" panose="02020603050405020304" pitchFamily="18" charset="0"/>
              <a:ea typeface="Times" panose="020B0500000000000000" pitchFamily="34" charset="0"/>
              <a:cs typeface="Times New Roman" panose="02020603050405020304" pitchFamily="18" charset="0"/>
            </a:endParaRPr>
          </a:p>
          <a:p>
            <a:pPr marL="0" indent="0" algn="l">
              <a:buNone/>
            </a:pPr>
            <a:r>
              <a:rPr lang="en-US" sz="2000" b="0" dirty="0">
                <a:solidFill>
                  <a:srgbClr val="333333"/>
                </a:solidFill>
                <a:effectLst/>
                <a:latin typeface="Times New Roman" panose="02020603050405020304" pitchFamily="18" charset="0"/>
                <a:ea typeface="Times" panose="020B0500000000000000" pitchFamily="34" charset="0"/>
                <a:cs typeface="Times New Roman" panose="02020603050405020304" pitchFamily="18" charset="0"/>
              </a:rPr>
              <a:t>5. What does ‘the university of life' mean?</a:t>
            </a:r>
            <a:endParaRPr lang="en-US" sz="2000" b="0" dirty="0">
              <a:solidFill>
                <a:srgbClr val="333333"/>
              </a:solidFill>
              <a:effectLst/>
              <a:latin typeface="Times New Roman" panose="02020603050405020304" pitchFamily="18" charset="0"/>
              <a:ea typeface="Times" panose="020B0500000000000000" pitchFamily="34" charset="0"/>
              <a:cs typeface="Times New Roman" panose="02020603050405020304" pitchFamily="18" charset="0"/>
            </a:endParaRPr>
          </a:p>
          <a:p>
            <a:pPr marL="0" indent="0" algn="l">
              <a:buNone/>
            </a:pPr>
            <a:r>
              <a:rPr lang="en-US" sz="2000" b="1" dirty="0">
                <a:solidFill>
                  <a:srgbClr val="FF0000"/>
                </a:solidFill>
                <a:effectLst/>
                <a:latin typeface="Times New Roman" panose="02020603050405020304" pitchFamily="18" charset="0"/>
                <a:ea typeface="Times" panose="020B0500000000000000" pitchFamily="34" charset="0"/>
                <a:cs typeface="Times New Roman" panose="02020603050405020304" pitchFamily="18" charset="0"/>
              </a:rPr>
              <a:t>=&gt; It means the education one gets from experience in the real world.</a:t>
            </a:r>
            <a:endParaRPr lang="en-US" sz="2000" b="1" dirty="0">
              <a:solidFill>
                <a:srgbClr val="FF0000"/>
              </a:solidFill>
              <a:effectLst/>
              <a:latin typeface="Times New Roman" panose="02020603050405020304" pitchFamily="18" charset="0"/>
              <a:ea typeface="Times" panose="020B0500000000000000" pitchFamily="34" charset="0"/>
              <a:cs typeface="Times New Roman" panose="02020603050405020304" pitchFamily="18" charset="0"/>
            </a:endParaRPr>
          </a:p>
        </p:txBody>
      </p:sp>
      <p:sp>
        <p:nvSpPr>
          <p:cNvPr id="4" name="Title 1"/>
          <p:cNvSpPr>
            <a:spLocks noGrp="1"/>
          </p:cNvSpPr>
          <p:nvPr>
            <p:ph type="title"/>
          </p:nvPr>
        </p:nvSpPr>
        <p:spPr>
          <a:xfrm>
            <a:off x="381000" y="228600"/>
            <a:ext cx="8613140" cy="495300"/>
          </a:xfrm>
        </p:spPr>
        <p:txBody>
          <a:bodyPr>
            <a:noAutofit/>
          </a:bodyPr>
          <a:lstStyle/>
          <a:p>
            <a:r>
              <a:rPr lang="en-US" sz="2400" b="1" u="sng" dirty="0">
                <a:solidFill>
                  <a:srgbClr val="7030A0"/>
                </a:solidFill>
                <a:latin typeface="Raleway Black" panose="020B0A03030101060003" pitchFamily="34" charset="0"/>
                <a:ea typeface="Verdana" panose="020B0604030504040204" charset="0"/>
                <a:cs typeface="Vani" panose="020B0502040204020203" pitchFamily="18" charset="0"/>
              </a:rPr>
              <a:t>Activity </a:t>
            </a:r>
            <a:r>
              <a:rPr lang="vi-VN" altLang="en-US" sz="2400" b="1" u="sng" dirty="0">
                <a:solidFill>
                  <a:srgbClr val="7030A0"/>
                </a:solidFill>
                <a:latin typeface="Raleway Black" panose="020B0A03030101060003" pitchFamily="34" charset="0"/>
                <a:ea typeface="Verdana" panose="020B0604030504040204" charset="0"/>
                <a:cs typeface="Vani" panose="020B0502040204020203" pitchFamily="18" charset="0"/>
              </a:rPr>
              <a:t>2</a:t>
            </a:r>
            <a:r>
              <a:rPr lang="en-US" sz="2400" b="1" u="sng" dirty="0">
                <a:solidFill>
                  <a:srgbClr val="7030A0"/>
                </a:solidFill>
                <a:latin typeface="Raleway Black" panose="020B0A03030101060003" pitchFamily="34" charset="0"/>
                <a:ea typeface="Verdana" panose="020B0604030504040204" charset="0"/>
                <a:cs typeface="Vani" panose="020B0502040204020203" pitchFamily="18" charset="0"/>
              </a:rPr>
              <a:t>:</a:t>
            </a:r>
            <a:r>
              <a:rPr lang="en-US" sz="2400" dirty="0">
                <a:latin typeface="Raleway Black" panose="020B0A03030101060003" pitchFamily="34" charset="0"/>
                <a:ea typeface="Verdana" panose="020B0604030504040204" charset="0"/>
                <a:cs typeface="Vani" panose="020B0502040204020203" pitchFamily="18" charset="0"/>
              </a:rPr>
              <a:t> Read the passage again and answer the questions.</a:t>
            </a:r>
            <a:endParaRPr lang="en-US" sz="2400" dirty="0">
              <a:latin typeface="Raleway Black" panose="020B0A03030101060003" pitchFamily="34" charset="0"/>
              <a:ea typeface="Verdana" panose="020B0604030504040204" charset="0"/>
              <a:cs typeface="Vani" panose="020B05020402040202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p:cTn id="2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calcmode="lin" valueType="num">
                                      <p:cBhvr>
                                        <p:cTn id="3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5172" y="1879803"/>
            <a:ext cx="8017328" cy="4407535"/>
          </a:xfrm>
          <a:prstGeom prst="rect">
            <a:avLst/>
          </a:prstGeom>
          <a:noFill/>
          <a:ln w="28575">
            <a:solidFill>
              <a:schemeClr val="accent4">
                <a:lumMod val="75000"/>
              </a:schemeClr>
            </a:solidFill>
          </a:ln>
        </p:spPr>
        <p:txBody>
          <a:bodyPr wrap="square">
            <a:spAutoFit/>
          </a:bodyPr>
          <a:lstStyle/>
          <a:p>
            <a:pPr algn="just">
              <a:tabLst>
                <a:tab pos="179705" algn="l"/>
                <a:tab pos="3420110" algn="l"/>
                <a:tab pos="5039995" algn="l"/>
              </a:tabLst>
            </a:pPr>
            <a:r>
              <a:rPr lang="en-US" sz="1650" b="1" dirty="0">
                <a:solidFill>
                  <a:srgbClr val="000000"/>
                </a:solidFill>
                <a:effectLst/>
                <a:latin typeface="Times New Roman" panose="02020603050405020304" pitchFamily="18" charset="0"/>
                <a:ea typeface="Calibri" panose="020F0502020204030204" charset="0"/>
                <a:cs typeface="Times New Roman" panose="02020603050405020304" pitchFamily="18" charset="0"/>
              </a:rPr>
              <a:t>Question 1: </a:t>
            </a:r>
            <a:r>
              <a:rPr lang="en-US" sz="16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is the main idea of the passage?</a:t>
            </a:r>
            <a:endParaRPr lang="en-US" sz="1650" dirty="0">
              <a:effectLst/>
              <a:latin typeface="Calibri" panose="020F0502020204030204" charset="0"/>
              <a:ea typeface="Calibri" panose="020F0502020204030204" charset="0"/>
              <a:cs typeface="Times New Roman" panose="02020603050405020304" pitchFamily="18" charset="0"/>
            </a:endParaRPr>
          </a:p>
          <a:p>
            <a:pPr marL="215900" algn="just">
              <a:tabLst>
                <a:tab pos="179705" algn="l"/>
                <a:tab pos="3420110" algn="l"/>
                <a:tab pos="5039995" algn="l"/>
              </a:tabLst>
            </a:pP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A. </a:t>
            </a:r>
            <a:r>
              <a:rPr lang="en-US" sz="1650" dirty="0">
                <a:effectLst/>
                <a:latin typeface="Times New Roman" panose="02020603050405020304" pitchFamily="18" charset="0"/>
                <a:ea typeface="Calibri" panose="020F0502020204030204" charset="0"/>
                <a:cs typeface="Times New Roman" panose="02020603050405020304" pitchFamily="18" charset="0"/>
              </a:rPr>
              <a:t>Finishing A levels</a:t>
            </a: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B. </a:t>
            </a:r>
            <a:r>
              <a:rPr lang="en-US" sz="1650" dirty="0">
                <a:effectLst/>
                <a:latin typeface="Times New Roman" panose="02020603050405020304" pitchFamily="18" charset="0"/>
                <a:ea typeface="Calibri" panose="020F0502020204030204" charset="0"/>
                <a:cs typeface="Times New Roman" panose="02020603050405020304" pitchFamily="18" charset="0"/>
              </a:rPr>
              <a:t>Taking a year off</a:t>
            </a: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t>
            </a:r>
            <a:endParaRPr lang="en-US" sz="1650" dirty="0">
              <a:effectLst/>
              <a:latin typeface="Calibri" panose="020F0502020204030204" charset="0"/>
              <a:ea typeface="Calibri" panose="020F0502020204030204" charset="0"/>
              <a:cs typeface="Times New Roman" panose="02020603050405020304" pitchFamily="18" charset="0"/>
            </a:endParaRPr>
          </a:p>
          <a:p>
            <a:pPr marL="215900" algn="just">
              <a:tabLst>
                <a:tab pos="179705" algn="l"/>
                <a:tab pos="3420110" algn="l"/>
                <a:tab pos="5039995" algn="l"/>
              </a:tabLst>
            </a:pP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C. </a:t>
            </a:r>
            <a:r>
              <a:rPr lang="en-US" sz="1650" dirty="0">
                <a:effectLst/>
                <a:latin typeface="Times New Roman" panose="02020603050405020304" pitchFamily="18" charset="0"/>
                <a:ea typeface="Calibri" panose="020F0502020204030204" charset="0"/>
                <a:cs typeface="Times New Roman" panose="02020603050405020304" pitchFamily="18" charset="0"/>
              </a:rPr>
              <a:t>Taking a year out</a:t>
            </a: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D. </a:t>
            </a:r>
            <a:r>
              <a:rPr lang="en-US" sz="1650" dirty="0">
                <a:effectLst/>
                <a:latin typeface="Times New Roman" panose="02020603050405020304" pitchFamily="18" charset="0"/>
                <a:ea typeface="Calibri" panose="020F0502020204030204" charset="0"/>
                <a:cs typeface="Times New Roman" panose="02020603050405020304" pitchFamily="18" charset="0"/>
              </a:rPr>
              <a:t>Winning a place at university</a:t>
            </a:r>
            <a:endParaRPr lang="en-US" sz="1650" dirty="0">
              <a:effectLst/>
              <a:latin typeface="Calibri" panose="020F0502020204030204" charset="0"/>
              <a:ea typeface="Calibri" panose="020F0502020204030204" charset="0"/>
              <a:cs typeface="Times New Roman" panose="02020603050405020304" pitchFamily="18" charset="0"/>
            </a:endParaRPr>
          </a:p>
          <a:p>
            <a:pPr marL="215900" indent="-215900" algn="just">
              <a:tabLst>
                <a:tab pos="179705" algn="l"/>
                <a:tab pos="3510915" algn="l"/>
                <a:tab pos="5039995" algn="l"/>
              </a:tabLst>
            </a:pPr>
            <a:r>
              <a:rPr lang="en-US" sz="1650" b="1" dirty="0">
                <a:effectLst/>
                <a:latin typeface="Times New Roman" panose="02020603050405020304" pitchFamily="18" charset="0"/>
                <a:ea typeface="Calibri" panose="020F0502020204030204" charset="0"/>
                <a:cs typeface="Times New Roman" panose="02020603050405020304" pitchFamily="18" charset="0"/>
              </a:rPr>
              <a:t>Question 2: </a:t>
            </a:r>
            <a:r>
              <a:rPr lang="en-US" sz="1650" dirty="0">
                <a:effectLst/>
                <a:latin typeface="Times New Roman" panose="02020603050405020304" pitchFamily="18" charset="0"/>
                <a:ea typeface="Calibri" panose="020F0502020204030204" charset="0"/>
                <a:cs typeface="Times New Roman" panose="02020603050405020304" pitchFamily="18" charset="0"/>
              </a:rPr>
              <a:t>After securing a place at university, Tom would really like to ______.</a:t>
            </a:r>
            <a:endParaRPr lang="en-US" sz="1650" dirty="0">
              <a:effectLst/>
              <a:latin typeface="Calibri" panose="020F0502020204030204" charset="0"/>
              <a:ea typeface="Calibri" panose="020F0502020204030204" charset="0"/>
              <a:cs typeface="Times New Roman" panose="02020603050405020304" pitchFamily="18" charset="0"/>
            </a:endParaRPr>
          </a:p>
          <a:p>
            <a:pPr marL="215900" algn="just">
              <a:tabLst>
                <a:tab pos="179705" algn="l"/>
                <a:tab pos="3420110" algn="l"/>
                <a:tab pos="5039995" algn="l"/>
              </a:tabLst>
            </a:pP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A. </a:t>
            </a:r>
            <a:r>
              <a:rPr lang="en-US" sz="1650" dirty="0">
                <a:effectLst/>
                <a:latin typeface="Times New Roman" panose="02020603050405020304" pitchFamily="18" charset="0"/>
                <a:ea typeface="Calibri" panose="020F0502020204030204" charset="0"/>
                <a:cs typeface="Times New Roman" panose="02020603050405020304" pitchFamily="18" charset="0"/>
              </a:rPr>
              <a:t>have a long summer vacation</a:t>
            </a: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B. </a:t>
            </a:r>
            <a:r>
              <a:rPr lang="en-US" sz="1650" dirty="0">
                <a:effectLst/>
                <a:latin typeface="Times New Roman" panose="02020603050405020304" pitchFamily="18" charset="0"/>
                <a:ea typeface="Calibri" panose="020F0502020204030204" charset="0"/>
                <a:cs typeface="Times New Roman" panose="02020603050405020304" pitchFamily="18" charset="0"/>
              </a:rPr>
              <a:t>work in a bank</a:t>
            </a: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t>
            </a:r>
            <a:endParaRPr lang="en-US" sz="1650" dirty="0">
              <a:effectLst/>
              <a:latin typeface="Calibri" panose="020F0502020204030204" charset="0"/>
              <a:ea typeface="Calibri" panose="020F0502020204030204" charset="0"/>
              <a:cs typeface="Times New Roman" panose="02020603050405020304" pitchFamily="18" charset="0"/>
            </a:endParaRPr>
          </a:p>
          <a:p>
            <a:pPr marL="215900" algn="just">
              <a:tabLst>
                <a:tab pos="179705" algn="l"/>
                <a:tab pos="3420110" algn="l"/>
                <a:tab pos="5039995" algn="l"/>
              </a:tabLst>
            </a:pP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C. </a:t>
            </a:r>
            <a:r>
              <a:rPr lang="en-US" sz="1650" dirty="0">
                <a:effectLst/>
                <a:latin typeface="Times New Roman" panose="02020603050405020304" pitchFamily="18" charset="0"/>
                <a:ea typeface="Calibri" panose="020F0502020204030204" charset="0"/>
                <a:cs typeface="Times New Roman" panose="02020603050405020304" pitchFamily="18" charset="0"/>
              </a:rPr>
              <a:t>join an expedition</a:t>
            </a: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D. </a:t>
            </a:r>
            <a:r>
              <a:rPr lang="en-US" sz="1650" dirty="0">
                <a:effectLst/>
                <a:latin typeface="Times New Roman" panose="02020603050405020304" pitchFamily="18" charset="0"/>
                <a:ea typeface="Calibri" panose="020F0502020204030204" charset="0"/>
                <a:cs typeface="Times New Roman" panose="02020603050405020304" pitchFamily="18" charset="0"/>
              </a:rPr>
              <a:t>have a break from his studies</a:t>
            </a:r>
            <a:endParaRPr lang="en-US" sz="1650" dirty="0">
              <a:effectLst/>
              <a:latin typeface="Calibri" panose="020F0502020204030204" charset="0"/>
              <a:ea typeface="Calibri" panose="020F0502020204030204" charset="0"/>
              <a:cs typeface="Times New Roman" panose="02020603050405020304" pitchFamily="18" charset="0"/>
            </a:endParaRPr>
          </a:p>
          <a:p>
            <a:pPr algn="just">
              <a:tabLst>
                <a:tab pos="179705" algn="l"/>
                <a:tab pos="3420110" algn="l"/>
                <a:tab pos="5039995" algn="l"/>
              </a:tabLst>
            </a:pPr>
            <a:r>
              <a:rPr lang="en-US" sz="1650" b="1" dirty="0">
                <a:effectLst/>
                <a:latin typeface="Times New Roman" panose="02020603050405020304" pitchFamily="18" charset="0"/>
                <a:ea typeface="Calibri" panose="020F0502020204030204" charset="0"/>
                <a:cs typeface="Times New Roman" panose="02020603050405020304" pitchFamily="18" charset="0"/>
              </a:rPr>
              <a:t>Question 3: </a:t>
            </a:r>
            <a:r>
              <a:rPr lang="en-US" sz="1650" dirty="0">
                <a:effectLst/>
                <a:latin typeface="Times New Roman" panose="02020603050405020304" pitchFamily="18" charset="0"/>
                <a:ea typeface="Calibri" panose="020F0502020204030204" charset="0"/>
                <a:cs typeface="Times New Roman" panose="02020603050405020304" pitchFamily="18" charset="0"/>
              </a:rPr>
              <a:t>The word “</a:t>
            </a:r>
            <a:r>
              <a:rPr lang="en-US" sz="1650" b="1" u="sng" dirty="0">
                <a:effectLst/>
                <a:latin typeface="Times New Roman" panose="02020603050405020304" pitchFamily="18" charset="0"/>
                <a:ea typeface="Times New Roman" panose="02020603050405020304" pitchFamily="18" charset="0"/>
                <a:cs typeface="Times New Roman" panose="02020603050405020304" pitchFamily="18" charset="0"/>
              </a:rPr>
              <a:t>horizons</a:t>
            </a:r>
            <a:r>
              <a:rPr lang="en-US" sz="1650" dirty="0">
                <a:effectLst/>
                <a:latin typeface="Times New Roman" panose="02020603050405020304" pitchFamily="18" charset="0"/>
                <a:ea typeface="Calibri" panose="020F0502020204030204" charset="0"/>
                <a:cs typeface="Times New Roman" panose="02020603050405020304" pitchFamily="18" charset="0"/>
              </a:rPr>
              <a:t>” in paragraph 2 mostly means ______. </a:t>
            </a:r>
            <a:endParaRPr lang="en-US" sz="1650" dirty="0">
              <a:effectLst/>
              <a:latin typeface="Calibri" panose="020F0502020204030204" charset="0"/>
              <a:ea typeface="Calibri" panose="020F0502020204030204" charset="0"/>
              <a:cs typeface="Times New Roman" panose="02020603050405020304" pitchFamily="18" charset="0"/>
            </a:endParaRPr>
          </a:p>
          <a:p>
            <a:pPr marL="215900" algn="just">
              <a:tabLst>
                <a:tab pos="179705" algn="l"/>
                <a:tab pos="3420110" algn="l"/>
                <a:tab pos="5039995" algn="l"/>
              </a:tabLst>
            </a:pP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A. </a:t>
            </a:r>
            <a:r>
              <a:rPr lang="en-US" sz="1650" dirty="0">
                <a:effectLst/>
                <a:latin typeface="Times New Roman" panose="02020603050405020304" pitchFamily="18" charset="0"/>
                <a:ea typeface="Calibri" panose="020F0502020204030204" charset="0"/>
                <a:cs typeface="Times New Roman" panose="02020603050405020304" pitchFamily="18" charset="0"/>
              </a:rPr>
              <a:t>the lines at the farthest that can be seen</a:t>
            </a: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t>
            </a:r>
            <a:endPar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endParaRPr>
          </a:p>
          <a:p>
            <a:pPr marL="215900" algn="just">
              <a:tabLst>
                <a:tab pos="179705" algn="l"/>
                <a:tab pos="3420110" algn="l"/>
                <a:tab pos="5039995" algn="l"/>
              </a:tabLst>
            </a:pP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B. </a:t>
            </a:r>
            <a:r>
              <a:rPr lang="en-US" sz="1650" dirty="0">
                <a:effectLst/>
                <a:latin typeface="Times New Roman" panose="02020603050405020304" pitchFamily="18" charset="0"/>
                <a:ea typeface="Calibri" panose="020F0502020204030204" charset="0"/>
                <a:cs typeface="Times New Roman" panose="02020603050405020304" pitchFamily="18" charset="0"/>
              </a:rPr>
              <a:t>the</a:t>
            </a:r>
            <a:r>
              <a:rPr lang="en-US" sz="1650" b="1" dirty="0">
                <a:effectLst/>
                <a:latin typeface="Times New Roman" panose="02020603050405020304" pitchFamily="18" charset="0"/>
                <a:ea typeface="Calibri" panose="020F0502020204030204" charset="0"/>
                <a:cs typeface="Times New Roman" panose="02020603050405020304" pitchFamily="18" charset="0"/>
              </a:rPr>
              <a:t> </a:t>
            </a:r>
            <a:r>
              <a:rPr lang="en-US" sz="1650" dirty="0">
                <a:effectLst/>
                <a:latin typeface="Times New Roman" panose="02020603050405020304" pitchFamily="18" charset="0"/>
                <a:ea typeface="Calibri" panose="020F0502020204030204" charset="0"/>
                <a:cs typeface="Times New Roman" panose="02020603050405020304" pitchFamily="18" charset="0"/>
              </a:rPr>
              <a:t>range of things that someone knows</a:t>
            </a:r>
            <a:endParaRPr lang="en-US" sz="1650" dirty="0">
              <a:effectLst/>
              <a:latin typeface="Calibri" panose="020F0502020204030204" charset="0"/>
              <a:ea typeface="Calibri" panose="020F0502020204030204" charset="0"/>
              <a:cs typeface="Times New Roman" panose="02020603050405020304" pitchFamily="18" charset="0"/>
            </a:endParaRPr>
          </a:p>
          <a:p>
            <a:pPr marL="215900" algn="just">
              <a:tabLst>
                <a:tab pos="179705" algn="l"/>
                <a:tab pos="3420110" algn="l"/>
                <a:tab pos="5039995" algn="l"/>
              </a:tabLst>
            </a:pP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C. </a:t>
            </a:r>
            <a:r>
              <a:rPr lang="en-US" sz="1650" dirty="0">
                <a:effectLst/>
                <a:latin typeface="Times New Roman" panose="02020603050405020304" pitchFamily="18" charset="0"/>
                <a:ea typeface="Calibri" panose="020F0502020204030204" charset="0"/>
                <a:cs typeface="Times New Roman" panose="02020603050405020304" pitchFamily="18" charset="0"/>
              </a:rPr>
              <a:t>the things that are likely to happen</a:t>
            </a: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a:t>
            </a:r>
            <a:endPar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endParaRPr>
          </a:p>
          <a:p>
            <a:pPr marL="215900" algn="just">
              <a:tabLst>
                <a:tab pos="179705" algn="l"/>
                <a:tab pos="3420110" algn="l"/>
                <a:tab pos="5039995" algn="l"/>
              </a:tabLst>
            </a:pP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D. </a:t>
            </a:r>
            <a:r>
              <a:rPr lang="en-US" sz="1650" dirty="0">
                <a:effectLst/>
                <a:latin typeface="Times New Roman" panose="02020603050405020304" pitchFamily="18" charset="0"/>
                <a:ea typeface="Calibri" panose="020F0502020204030204" charset="0"/>
                <a:cs typeface="Times New Roman" panose="02020603050405020304" pitchFamily="18" charset="0"/>
              </a:rPr>
              <a:t>beautiful clouds in the sky </a:t>
            </a:r>
            <a:endParaRPr lang="en-US" sz="1650" dirty="0">
              <a:effectLst/>
              <a:latin typeface="Calibri" panose="020F0502020204030204" charset="0"/>
              <a:ea typeface="Calibri" panose="020F0502020204030204" charset="0"/>
              <a:cs typeface="Times New Roman" panose="02020603050405020304" pitchFamily="18" charset="0"/>
            </a:endParaRPr>
          </a:p>
          <a:p>
            <a:pPr algn="just">
              <a:tabLst>
                <a:tab pos="179705" algn="l"/>
                <a:tab pos="3420110" algn="l"/>
                <a:tab pos="5039995" algn="l"/>
              </a:tabLst>
            </a:pPr>
            <a:r>
              <a:rPr lang="en-US" sz="1650" b="1" dirty="0">
                <a:effectLst/>
                <a:latin typeface="Times New Roman" panose="02020603050405020304" pitchFamily="18" charset="0"/>
                <a:ea typeface="Calibri" panose="020F0502020204030204" charset="0"/>
                <a:cs typeface="Times New Roman" panose="02020603050405020304" pitchFamily="18" charset="0"/>
              </a:rPr>
              <a:t>Question 4: </a:t>
            </a:r>
            <a:r>
              <a:rPr lang="en-US" sz="1650" dirty="0">
                <a:effectLst/>
                <a:latin typeface="Times New Roman" panose="02020603050405020304" pitchFamily="18" charset="0"/>
                <a:ea typeface="Times New Roman" panose="02020603050405020304" pitchFamily="18" charset="0"/>
                <a:cs typeface="Times New Roman" panose="02020603050405020304" pitchFamily="18" charset="0"/>
              </a:rPr>
              <a:t>The author mentions all of the following as </a:t>
            </a:r>
            <a:r>
              <a:rPr lang="en-US" sz="1650" dirty="0">
                <a:effectLst/>
                <a:latin typeface="Times New Roman" panose="02020603050405020304" pitchFamily="18" charset="0"/>
                <a:ea typeface="Calibri" panose="020F0502020204030204" charset="0"/>
                <a:cs typeface="Times New Roman" panose="02020603050405020304" pitchFamily="18" charset="0"/>
              </a:rPr>
              <a:t>the benefits that the experience will give him during a gap year</a:t>
            </a:r>
            <a:r>
              <a:rPr lang="en-US" sz="1650" dirty="0">
                <a:effectLst/>
                <a:latin typeface="Times New Roman" panose="02020603050405020304" pitchFamily="18" charset="0"/>
                <a:ea typeface="Times New Roman" panose="02020603050405020304" pitchFamily="18" charset="0"/>
                <a:cs typeface="Times New Roman" panose="02020603050405020304" pitchFamily="18" charset="0"/>
              </a:rPr>
              <a:t> EXCEPT</a:t>
            </a:r>
            <a:r>
              <a:rPr lang="en-US" sz="165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50" dirty="0">
                <a:effectLst/>
                <a:latin typeface="Times New Roman" panose="02020603050405020304" pitchFamily="18" charset="0"/>
                <a:ea typeface="Calibri" panose="020F0502020204030204" charset="0"/>
                <a:cs typeface="Times New Roman" panose="02020603050405020304" pitchFamily="18" charset="0"/>
              </a:rPr>
              <a:t>______. </a:t>
            </a:r>
            <a:endParaRPr lang="en-US" sz="1650" dirty="0">
              <a:effectLst/>
              <a:latin typeface="Calibri" panose="020F0502020204030204" charset="0"/>
              <a:ea typeface="Calibri" panose="020F0502020204030204" charset="0"/>
              <a:cs typeface="Times New Roman" panose="02020603050405020304" pitchFamily="18" charset="0"/>
            </a:endParaRPr>
          </a:p>
          <a:p>
            <a:pPr marL="215900" algn="just">
              <a:tabLst>
                <a:tab pos="179705" algn="l"/>
                <a:tab pos="3420110" algn="l"/>
                <a:tab pos="5039995" algn="l"/>
              </a:tabLst>
            </a:pPr>
            <a:r>
              <a:rPr lang="en-US" sz="165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650" dirty="0">
                <a:effectLst/>
                <a:latin typeface="Times New Roman" panose="02020603050405020304" pitchFamily="18" charset="0"/>
                <a:ea typeface="Calibri" panose="020F0502020204030204" charset="0"/>
                <a:cs typeface="Times New Roman" panose="02020603050405020304" pitchFamily="18" charset="0"/>
              </a:rPr>
              <a:t>broadening his horizons </a:t>
            </a:r>
            <a:r>
              <a:rPr lang="en-US" sz="165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1650" dirty="0">
                <a:effectLst/>
                <a:latin typeface="Times New Roman" panose="02020603050405020304" pitchFamily="18" charset="0"/>
                <a:ea typeface="Times New Roman" panose="02020603050405020304" pitchFamily="18" charset="0"/>
                <a:cs typeface="Times New Roman" panose="02020603050405020304" pitchFamily="18" charset="0"/>
              </a:rPr>
              <a:t>holding his place at university</a:t>
            </a:r>
            <a:endParaRPr lang="en-US" sz="1650" dirty="0">
              <a:effectLst/>
              <a:latin typeface="Calibri" panose="020F0502020204030204" charset="0"/>
              <a:ea typeface="Calibri" panose="020F0502020204030204" charset="0"/>
              <a:cs typeface="Times New Roman" panose="02020603050405020304" pitchFamily="18" charset="0"/>
            </a:endParaRPr>
          </a:p>
          <a:p>
            <a:pPr marL="215900" algn="just">
              <a:tabLst>
                <a:tab pos="179705" algn="l"/>
                <a:tab pos="3420110" algn="l"/>
                <a:tab pos="5039995" algn="l"/>
              </a:tabLst>
            </a:pPr>
            <a:r>
              <a:rPr lang="en-US" sz="165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650" dirty="0">
                <a:effectLst/>
                <a:latin typeface="Times New Roman" panose="02020603050405020304" pitchFamily="18" charset="0"/>
                <a:ea typeface="Calibri" panose="020F0502020204030204" charset="0"/>
                <a:cs typeface="Times New Roman" panose="02020603050405020304" pitchFamily="18" charset="0"/>
              </a:rPr>
              <a:t>teaching him new skills</a:t>
            </a:r>
            <a:r>
              <a:rPr lang="en-US" sz="165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1650" dirty="0">
                <a:effectLst/>
                <a:latin typeface="Times New Roman" panose="02020603050405020304" pitchFamily="18" charset="0"/>
                <a:ea typeface="Calibri" panose="020F0502020204030204" charset="0"/>
                <a:cs typeface="Times New Roman" panose="02020603050405020304" pitchFamily="18" charset="0"/>
              </a:rPr>
              <a:t>giving him the chance to earn some money</a:t>
            </a:r>
            <a:endParaRPr lang="en-US" sz="1650" dirty="0">
              <a:effectLst/>
              <a:latin typeface="Calibri" panose="020F0502020204030204" charset="0"/>
              <a:ea typeface="Calibri" panose="020F0502020204030204" charset="0"/>
              <a:cs typeface="Times New Roman" panose="02020603050405020304" pitchFamily="18" charset="0"/>
            </a:endParaRPr>
          </a:p>
          <a:p>
            <a:pPr algn="just">
              <a:tabLst>
                <a:tab pos="179705" algn="l"/>
                <a:tab pos="3420110" algn="l"/>
                <a:tab pos="5039995" algn="l"/>
              </a:tabLst>
            </a:pPr>
            <a:r>
              <a:rPr lang="en-US" sz="1650" b="1" dirty="0">
                <a:effectLst/>
                <a:latin typeface="Times New Roman" panose="02020603050405020304" pitchFamily="18" charset="0"/>
                <a:ea typeface="Calibri" panose="020F0502020204030204" charset="0"/>
                <a:cs typeface="Times New Roman" panose="02020603050405020304" pitchFamily="18" charset="0"/>
              </a:rPr>
              <a:t>Question 5: </a:t>
            </a:r>
            <a:r>
              <a:rPr lang="en-US" sz="1650" dirty="0">
                <a:effectLst/>
                <a:latin typeface="Times New Roman" panose="02020603050405020304" pitchFamily="18" charset="0"/>
                <a:ea typeface="Calibri" panose="020F0502020204030204" charset="0"/>
                <a:cs typeface="Times New Roman" panose="02020603050405020304" pitchFamily="18" charset="0"/>
              </a:rPr>
              <a:t>The word “</a:t>
            </a:r>
            <a:r>
              <a:rPr lang="en-US" sz="165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it</a:t>
            </a:r>
            <a:r>
              <a:rPr lang="en-US" sz="1650" dirty="0">
                <a:effectLst/>
                <a:latin typeface="Times New Roman" panose="02020603050405020304" pitchFamily="18" charset="0"/>
                <a:ea typeface="Calibri" panose="020F0502020204030204" charset="0"/>
                <a:cs typeface="Times New Roman" panose="02020603050405020304" pitchFamily="18" charset="0"/>
              </a:rPr>
              <a:t>” in paragraph 3 refers to ______. </a:t>
            </a:r>
            <a:endParaRPr lang="en-US" sz="1650" dirty="0">
              <a:effectLst/>
              <a:latin typeface="Calibri" panose="020F0502020204030204" charset="0"/>
              <a:ea typeface="Calibri" panose="020F0502020204030204" charset="0"/>
              <a:cs typeface="Times New Roman" panose="02020603050405020304" pitchFamily="18" charset="0"/>
            </a:endParaRPr>
          </a:p>
          <a:p>
            <a:pPr marL="215900" algn="just">
              <a:tabLst>
                <a:tab pos="179070" algn="l"/>
                <a:tab pos="2797175" algn="l"/>
                <a:tab pos="5038725" algn="l"/>
              </a:tabLst>
            </a:pP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A. </a:t>
            </a:r>
            <a:r>
              <a:rPr lang="en-US" sz="1650" dirty="0">
                <a:effectLst/>
                <a:latin typeface="Times New Roman" panose="02020603050405020304" pitchFamily="18" charset="0"/>
                <a:ea typeface="Times New Roman" panose="02020603050405020304" pitchFamily="18" charset="0"/>
                <a:cs typeface="Times New Roman" panose="02020603050405020304" pitchFamily="18" charset="0"/>
              </a:rPr>
              <a:t>the university  </a:t>
            </a: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B. </a:t>
            </a:r>
            <a:r>
              <a:rPr lang="en-US" sz="1650" dirty="0">
                <a:effectLst/>
                <a:latin typeface="Times New Roman" panose="02020603050405020304" pitchFamily="18" charset="0"/>
                <a:ea typeface="Times New Roman" panose="02020603050405020304" pitchFamily="18" charset="0"/>
                <a:cs typeface="Times New Roman" panose="02020603050405020304" pitchFamily="18" charset="0"/>
              </a:rPr>
              <a:t>a year off</a:t>
            </a:r>
            <a:r>
              <a:rPr lang="en-US" sz="165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C. </a:t>
            </a:r>
            <a:r>
              <a:rPr lang="en-US" sz="1650" dirty="0">
                <a:effectLst/>
                <a:latin typeface="Times New Roman" panose="02020603050405020304" pitchFamily="18" charset="0"/>
                <a:ea typeface="Times New Roman" panose="02020603050405020304" pitchFamily="18" charset="0"/>
                <a:cs typeface="Times New Roman" panose="02020603050405020304" pitchFamily="18" charset="0"/>
              </a:rPr>
              <a:t>the following year</a:t>
            </a:r>
            <a:r>
              <a:rPr lang="en-US" sz="1650" b="1" dirty="0">
                <a:solidFill>
                  <a:srgbClr val="0000FF"/>
                </a:solidFill>
                <a:effectLst/>
                <a:latin typeface="Times New Roman" panose="02020603050405020304" pitchFamily="18" charset="0"/>
                <a:ea typeface="Calibri" panose="020F0502020204030204" charset="0"/>
                <a:cs typeface="Times New Roman" panose="02020603050405020304" pitchFamily="18" charset="0"/>
              </a:rPr>
              <a:t>	D. </a:t>
            </a:r>
            <a:r>
              <a:rPr lang="en-US" sz="1650" dirty="0">
                <a:effectLst/>
                <a:latin typeface="Times New Roman" panose="02020603050405020304" pitchFamily="18" charset="0"/>
                <a:ea typeface="Times New Roman" panose="02020603050405020304" pitchFamily="18" charset="0"/>
                <a:cs typeface="Times New Roman" panose="02020603050405020304" pitchFamily="18" charset="0"/>
              </a:rPr>
              <a:t>a gap year</a:t>
            </a:r>
            <a:endParaRPr lang="en-US" sz="1650" dirty="0">
              <a:effectLst/>
              <a:latin typeface="Calibri" panose="020F0502020204030204" charset="0"/>
              <a:ea typeface="Calibri" panose="020F0502020204030204" charset="0"/>
              <a:cs typeface="Times New Roman" panose="02020603050405020304" pitchFamily="18" charset="0"/>
            </a:endParaRPr>
          </a:p>
        </p:txBody>
      </p:sp>
      <p:sp>
        <p:nvSpPr>
          <p:cNvPr id="5" name="Title 1"/>
          <p:cNvSpPr>
            <a:spLocks noGrp="1"/>
          </p:cNvSpPr>
          <p:nvPr>
            <p:ph type="title"/>
          </p:nvPr>
        </p:nvSpPr>
        <p:spPr>
          <a:xfrm>
            <a:off x="548640" y="1024890"/>
            <a:ext cx="8023859" cy="801574"/>
          </a:xfrm>
          <a:ln w="19050">
            <a:solidFill>
              <a:srgbClr val="7030A0"/>
            </a:solidFill>
          </a:ln>
        </p:spPr>
        <p:txBody>
          <a:bodyPr>
            <a:noAutofit/>
          </a:bodyPr>
          <a:lstStyle/>
          <a:p>
            <a:r>
              <a:rPr lang="en-US" sz="2100" b="1" u="sng" dirty="0">
                <a:solidFill>
                  <a:srgbClr val="7030A0"/>
                </a:solidFill>
                <a:latin typeface="Raleway Black" panose="020B0A03030101060003" pitchFamily="34" charset="0"/>
                <a:ea typeface="Verdana" panose="020B0604030504040204" charset="0"/>
                <a:cs typeface="Vani" panose="020B0502040204020203" pitchFamily="18" charset="0"/>
              </a:rPr>
              <a:t> Activity </a:t>
            </a:r>
            <a:r>
              <a:rPr lang="vi-VN" altLang="en-US" sz="2100" b="1" u="sng" dirty="0">
                <a:solidFill>
                  <a:srgbClr val="7030A0"/>
                </a:solidFill>
                <a:latin typeface="Raleway Black" panose="020B0A03030101060003" pitchFamily="34" charset="0"/>
                <a:ea typeface="Verdana" panose="020B0604030504040204" charset="0"/>
                <a:cs typeface="Vani" panose="020B0502040204020203" pitchFamily="18" charset="0"/>
              </a:rPr>
              <a:t>3</a:t>
            </a:r>
            <a:r>
              <a:rPr lang="en-US" sz="2100" b="1" dirty="0">
                <a:solidFill>
                  <a:srgbClr val="7030A0"/>
                </a:solidFill>
                <a:latin typeface="Raleway Black" panose="020B0A03030101060003" pitchFamily="34" charset="0"/>
                <a:ea typeface="Verdana" panose="020B0604030504040204" charset="0"/>
                <a:cs typeface="Vani" panose="020B0502040204020203" pitchFamily="18" charset="0"/>
              </a:rPr>
              <a:t>:</a:t>
            </a:r>
            <a:r>
              <a:rPr lang="en-US" sz="2100" dirty="0">
                <a:latin typeface="Raleway Black" panose="020B0A03030101060003" pitchFamily="34" charset="0"/>
                <a:ea typeface="Verdana" panose="020B0604030504040204" charset="0"/>
                <a:cs typeface="Vani" panose="020B0502040204020203" pitchFamily="18" charset="0"/>
              </a:rPr>
              <a:t> </a:t>
            </a:r>
            <a:r>
              <a:rPr lang="en-US" sz="2100" i="1" dirty="0">
                <a:latin typeface="Raleway Black" panose="020B0A03030101060003" pitchFamily="34" charset="0"/>
                <a:ea typeface="Verdana" panose="020B0604030504040204" charset="0"/>
                <a:cs typeface="Vani" panose="020B0502040204020203" pitchFamily="18" charset="0"/>
              </a:rPr>
              <a:t>Read the passage and choose the best answer.</a:t>
            </a:r>
            <a:endParaRPr lang="en-US" sz="2100" i="1" dirty="0">
              <a:latin typeface="Raleway Black" panose="020B0A03030101060003" pitchFamily="34" charset="0"/>
              <a:ea typeface="Verdana" panose="020B0604030504040204" charset="0"/>
              <a:cs typeface="Vani" panose="020B0502040204020203" pitchFamily="18" charset="0"/>
            </a:endParaRPr>
          </a:p>
        </p:txBody>
      </p:sp>
      <p:sp>
        <p:nvSpPr>
          <p:cNvPr id="6" name="Hexagon 5"/>
          <p:cNvSpPr/>
          <p:nvPr/>
        </p:nvSpPr>
        <p:spPr>
          <a:xfrm>
            <a:off x="762000" y="2438400"/>
            <a:ext cx="440055" cy="302895"/>
          </a:xfrm>
          <a:prstGeom prst="hexag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Hexagon 6"/>
          <p:cNvSpPr/>
          <p:nvPr/>
        </p:nvSpPr>
        <p:spPr>
          <a:xfrm>
            <a:off x="5638513" y="3200317"/>
            <a:ext cx="247207" cy="239232"/>
          </a:xfrm>
          <a:prstGeom prst="hexag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Hexagon 7"/>
          <p:cNvSpPr/>
          <p:nvPr/>
        </p:nvSpPr>
        <p:spPr>
          <a:xfrm>
            <a:off x="838373" y="3672029"/>
            <a:ext cx="247207" cy="239232"/>
          </a:xfrm>
          <a:prstGeom prst="hexag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Hexagon 8"/>
          <p:cNvSpPr/>
          <p:nvPr/>
        </p:nvSpPr>
        <p:spPr>
          <a:xfrm>
            <a:off x="4038551" y="5486190"/>
            <a:ext cx="247207" cy="239232"/>
          </a:xfrm>
          <a:prstGeom prst="hexag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Hexagon 9"/>
          <p:cNvSpPr/>
          <p:nvPr/>
        </p:nvSpPr>
        <p:spPr>
          <a:xfrm>
            <a:off x="5638796" y="5943629"/>
            <a:ext cx="247207" cy="239232"/>
          </a:xfrm>
          <a:prstGeom prst="hexag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
            <a:ext cx="8110855" cy="1198880"/>
          </a:xfrm>
          <a:prstGeom prst="rect">
            <a:avLst/>
          </a:prstGeom>
          <a:noFill/>
        </p:spPr>
        <p:txBody>
          <a:bodyPr wrap="square" rtlCol="0">
            <a:spAutoFit/>
          </a:bodyPr>
          <a:lstStyle/>
          <a:p>
            <a:r>
              <a:rPr lang="en-US" sz="3600" b="1" dirty="0" smtClean="0"/>
              <a:t>Discussion: What will you do in your gap year?</a:t>
            </a:r>
            <a:endParaRPr lang="en-US" sz="3600" b="1" dirty="0"/>
          </a:p>
        </p:txBody>
      </p:sp>
      <p:sp>
        <p:nvSpPr>
          <p:cNvPr id="3" name="TextBox 2"/>
          <p:cNvSpPr txBox="1"/>
          <p:nvPr/>
        </p:nvSpPr>
        <p:spPr>
          <a:xfrm>
            <a:off x="609600" y="1371600"/>
            <a:ext cx="7696200" cy="1077218"/>
          </a:xfrm>
          <a:prstGeom prst="rect">
            <a:avLst/>
          </a:prstGeom>
          <a:noFill/>
        </p:spPr>
        <p:txBody>
          <a:bodyPr wrap="square" rtlCol="0">
            <a:spAutoFit/>
          </a:bodyPr>
          <a:lstStyle/>
          <a:p>
            <a:r>
              <a:rPr lang="en-US" dirty="0" smtClean="0"/>
              <a:t>     </a:t>
            </a:r>
            <a:r>
              <a:rPr lang="en-US" sz="3200" dirty="0" smtClean="0">
                <a:latin typeface="Times New Roman" panose="02020603050405020304" pitchFamily="18" charset="0"/>
                <a:cs typeface="Times New Roman" panose="02020603050405020304" pitchFamily="18" charset="0"/>
              </a:rPr>
              <a:t>1. Working :  earn </a:t>
            </a:r>
            <a:r>
              <a:rPr lang="en-US" sz="3200" dirty="0" smtClean="0">
                <a:latin typeface="Times New Roman" panose="02020603050405020304" pitchFamily="18" charset="0"/>
                <a:cs typeface="Times New Roman" panose="02020603050405020304" pitchFamily="18" charset="0"/>
              </a:rPr>
              <a:t>money and gain new skills at home or </a:t>
            </a:r>
            <a:r>
              <a:rPr lang="en-US" sz="3200" dirty="0" smtClean="0">
                <a:latin typeface="Times New Roman" panose="02020603050405020304" pitchFamily="18" charset="0"/>
                <a:cs typeface="Times New Roman" panose="02020603050405020304" pitchFamily="18" charset="0"/>
              </a:rPr>
              <a:t>aboard…………….</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914400" y="2590800"/>
            <a:ext cx="7620000" cy="1569660"/>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2. Travel : explore </a:t>
            </a:r>
            <a:r>
              <a:rPr lang="en-US" sz="3200" dirty="0" smtClean="0">
                <a:latin typeface="Times New Roman" panose="02020603050405020304" pitchFamily="18" charset="0"/>
                <a:cs typeface="Times New Roman" panose="02020603050405020304" pitchFamily="18" charset="0"/>
              </a:rPr>
              <a:t>the world, discover new cultures, and develop your independent living skills at the same time! </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1066800" y="4572000"/>
            <a:ext cx="7772400" cy="1077218"/>
          </a:xfrm>
          <a:prstGeom prst="rect">
            <a:avLst/>
          </a:prstGeom>
        </p:spPr>
        <p:txBody>
          <a:bodyPr wrap="square">
            <a:spAutoFit/>
          </a:bodyPr>
          <a:lstStyle/>
          <a:p>
            <a:pPr fontAlgn="t"/>
            <a:r>
              <a:rPr lang="en-US" sz="3200" dirty="0" smtClean="0">
                <a:latin typeface="Times New Roman" panose="02020603050405020304" pitchFamily="18" charset="0"/>
                <a:cs typeface="Times New Roman" panose="02020603050405020304" pitchFamily="18" charset="0"/>
              </a:rPr>
              <a:t>3. Volunteering </a:t>
            </a: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aware of global issues, feel more engaged in the community…………</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610600" cy="5632311"/>
          </a:xfrm>
          <a:prstGeom prst="rect">
            <a:avLst/>
          </a:prstGeom>
          <a:noFill/>
        </p:spPr>
        <p:txBody>
          <a:bodyPr wrap="square" rtlCol="0">
            <a:spAutoFit/>
          </a:bodyPr>
          <a:lstStyle/>
          <a:p>
            <a:pPr algn="just"/>
            <a:r>
              <a:rPr lang="en-US" sz="3600" dirty="0" smtClean="0">
                <a:latin typeface="Times New Roman" panose="02020603050405020304" pitchFamily="18" charset="0"/>
                <a:cs typeface="Times New Roman" panose="02020603050405020304" pitchFamily="18" charset="0"/>
              </a:rPr>
              <a:t>If I </a:t>
            </a:r>
            <a:r>
              <a:rPr lang="en-US" sz="3600" dirty="0" smtClean="0">
                <a:latin typeface="Times New Roman" panose="02020603050405020304" pitchFamily="18" charset="0"/>
                <a:cs typeface="Times New Roman" panose="02020603050405020304" pitchFamily="18" charset="0"/>
              </a:rPr>
              <a:t>am </a:t>
            </a:r>
            <a:r>
              <a:rPr lang="en-US" sz="3600" dirty="0" smtClean="0">
                <a:latin typeface="Times New Roman" panose="02020603050405020304" pitchFamily="18" charset="0"/>
                <a:cs typeface="Times New Roman" panose="02020603050405020304" pitchFamily="18" charset="0"/>
              </a:rPr>
              <a:t>allowed to take a gap year, I would </a:t>
            </a:r>
            <a:r>
              <a:rPr lang="en-US" sz="3600" dirty="0" smtClean="0">
                <a:latin typeface="Times New Roman" panose="02020603050405020304" pitchFamily="18" charset="0"/>
                <a:cs typeface="Times New Roman" panose="02020603050405020304" pitchFamily="18" charset="0"/>
              </a:rPr>
              <a:t>like to </a:t>
            </a:r>
            <a:r>
              <a:rPr lang="en-US" sz="3600" dirty="0" smtClean="0">
                <a:solidFill>
                  <a:srgbClr val="FF0000"/>
                </a:solidFill>
                <a:latin typeface="Times New Roman" panose="02020603050405020304" pitchFamily="18" charset="0"/>
                <a:cs typeface="Times New Roman" panose="02020603050405020304" pitchFamily="18" charset="0"/>
              </a:rPr>
              <a:t>join an international </a:t>
            </a:r>
            <a:r>
              <a:rPr lang="en-US" sz="3600" dirty="0" err="1" smtClean="0">
                <a:solidFill>
                  <a:srgbClr val="FF0000"/>
                </a:solidFill>
                <a:latin typeface="Times New Roman" panose="02020603050405020304" pitchFamily="18" charset="0"/>
                <a:cs typeface="Times New Roman" panose="02020603050405020304" pitchFamily="18" charset="0"/>
              </a:rPr>
              <a:t>organisation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for volunteering in the remotest areas in the world like Africa. This helps me to </a:t>
            </a:r>
            <a:r>
              <a:rPr lang="en-US" sz="3600" dirty="0" smtClean="0">
                <a:solidFill>
                  <a:srgbClr val="FF0000"/>
                </a:solidFill>
                <a:latin typeface="Times New Roman" panose="02020603050405020304" pitchFamily="18" charset="0"/>
                <a:cs typeface="Times New Roman" panose="02020603050405020304" pitchFamily="18" charset="0"/>
              </a:rPr>
              <a:t>gain independence</a:t>
            </a:r>
            <a:r>
              <a:rPr lang="en-US" sz="3600" dirty="0" smtClean="0">
                <a:latin typeface="Times New Roman" panose="02020603050405020304" pitchFamily="18" charset="0"/>
                <a:cs typeface="Times New Roman" panose="02020603050405020304" pitchFamily="18" charset="0"/>
              </a:rPr>
              <a:t> and learn to </a:t>
            </a:r>
            <a:r>
              <a:rPr lang="en-US" sz="3600" dirty="0" smtClean="0">
                <a:solidFill>
                  <a:srgbClr val="FF0000"/>
                </a:solidFill>
                <a:latin typeface="Times New Roman" panose="02020603050405020304" pitchFamily="18" charset="0"/>
                <a:cs typeface="Times New Roman" panose="02020603050405020304" pitchFamily="18" charset="0"/>
              </a:rPr>
              <a:t>cope with unfamiliar environment. </a:t>
            </a:r>
            <a:r>
              <a:rPr lang="en-US" sz="3600" dirty="0" smtClean="0">
                <a:latin typeface="Times New Roman" panose="02020603050405020304" pitchFamily="18" charset="0"/>
                <a:cs typeface="Times New Roman" panose="02020603050405020304" pitchFamily="18" charset="0"/>
              </a:rPr>
              <a:t>More importantly, It is also a time for me to </a:t>
            </a:r>
            <a:r>
              <a:rPr lang="en-US" sz="3600" dirty="0" smtClean="0">
                <a:solidFill>
                  <a:srgbClr val="FF0000"/>
                </a:solidFill>
                <a:latin typeface="Times New Roman" panose="02020603050405020304" pitchFamily="18" charset="0"/>
                <a:cs typeface="Times New Roman" panose="02020603050405020304" pitchFamily="18" charset="0"/>
              </a:rPr>
              <a:t>do something useful</a:t>
            </a:r>
            <a:endParaRPr lang="en-US" sz="3600" dirty="0" smtClean="0">
              <a:solidFill>
                <a:srgbClr val="FF0000"/>
              </a:solidFill>
              <a:latin typeface="Times New Roman" panose="02020603050405020304" pitchFamily="18" charset="0"/>
              <a:cs typeface="Times New Roman" panose="02020603050405020304" pitchFamily="18" charset="0"/>
            </a:endParaRPr>
          </a:p>
          <a:p>
            <a:r>
              <a:rPr lang="en-US" sz="3600" dirty="0" smtClean="0">
                <a:solidFill>
                  <a:srgbClr val="FF0000"/>
                </a:solidFill>
                <a:latin typeface="Times New Roman" panose="02020603050405020304" pitchFamily="18" charset="0"/>
                <a:cs typeface="Times New Roman" panose="02020603050405020304" pitchFamily="18" charset="0"/>
              </a:rPr>
              <a:t>for </a:t>
            </a:r>
            <a:r>
              <a:rPr lang="en-US" sz="3600" dirty="0" err="1" smtClean="0">
                <a:solidFill>
                  <a:srgbClr val="FF0000"/>
                </a:solidFill>
                <a:latin typeface="Times New Roman" panose="02020603050405020304" pitchFamily="18" charset="0"/>
                <a:cs typeface="Times New Roman" panose="02020603050405020304" pitchFamily="18" charset="0"/>
              </a:rPr>
              <a:t>underprevileged</a:t>
            </a:r>
            <a:r>
              <a:rPr lang="en-US" sz="3600" dirty="0" smtClean="0">
                <a:solidFill>
                  <a:srgbClr val="FF0000"/>
                </a:solidFill>
                <a:latin typeface="Times New Roman" panose="02020603050405020304" pitchFamily="18" charset="0"/>
                <a:cs typeface="Times New Roman" panose="02020603050405020304" pitchFamily="18" charset="0"/>
              </a:rPr>
              <a:t> people</a:t>
            </a:r>
            <a:r>
              <a:rPr lang="en-US" sz="3600" dirty="0" smtClean="0">
                <a:latin typeface="Times New Roman" panose="02020603050405020304" pitchFamily="18" charset="0"/>
                <a:cs typeface="Times New Roman" panose="02020603050405020304" pitchFamily="18" charset="0"/>
              </a:rPr>
              <a:t>    </a:t>
            </a:r>
            <a:br>
              <a:rPr lang="en-US" sz="3600" dirty="0" smtClean="0">
                <a:latin typeface="Times New Roman" panose="02020603050405020304" pitchFamily="18" charset="0"/>
                <a:cs typeface="Times New Roman" panose="02020603050405020304" pitchFamily="18" charset="0"/>
              </a:rPr>
            </a:br>
            <a:br>
              <a:rPr lang="en-US" sz="3600" dirty="0" smtClean="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Picture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57250"/>
            <a:ext cx="928279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61185" y="2404745"/>
            <a:ext cx="5648325" cy="994410"/>
          </a:xfrm>
        </p:spPr>
        <p:txBody>
          <a:bodyPr>
            <a:normAutofit/>
          </a:bodyPr>
          <a:lstStyle/>
          <a:p>
            <a:r>
              <a:rPr lang="en-US" b="1" dirty="0">
                <a:solidFill>
                  <a:srgbClr val="7030A0"/>
                </a:solidFill>
                <a:latin typeface="UTM Azuki" panose="02040603050506020204" pitchFamily="18" charset="0"/>
              </a:rPr>
              <a:t>HOMEWORK</a:t>
            </a:r>
            <a:endParaRPr lang="en-US" b="1" dirty="0">
              <a:solidFill>
                <a:srgbClr val="7030A0"/>
              </a:solidFill>
              <a:latin typeface="UTM Azuki" panose="02040603050506020204" pitchFamily="18" charset="0"/>
            </a:endParaRPr>
          </a:p>
        </p:txBody>
      </p:sp>
      <p:sp>
        <p:nvSpPr>
          <p:cNvPr id="4" name="Content Placeholder 3"/>
          <p:cNvSpPr txBox="1">
            <a:spLocks noGrp="1"/>
          </p:cNvSpPr>
          <p:nvPr>
            <p:ph idx="1"/>
          </p:nvPr>
        </p:nvSpPr>
        <p:spPr>
          <a:xfrm>
            <a:off x="1909083" y="3398861"/>
            <a:ext cx="4718957" cy="1309370"/>
          </a:xfrm>
          <a:prstGeom prst="rect">
            <a:avLst/>
          </a:prstGeom>
          <a:noFill/>
        </p:spPr>
        <p:txBody>
          <a:bodyPr wrap="square">
            <a:spAutoFit/>
          </a:bodyPr>
          <a:lstStyle/>
          <a:p>
            <a:pPr>
              <a:buFont typeface="Wingdings" panose="05000000000000000000" pitchFamily="2" charset="2"/>
              <a:buChar char="v"/>
            </a:pPr>
            <a:r>
              <a:rPr lang="en-US" altLang="vi-VN" sz="1800" b="1" dirty="0">
                <a:latin typeface="Verdana" panose="020B0604030504040204" charset="0"/>
                <a:ea typeface="Verdana" panose="020B0604030504040204" charset="0"/>
              </a:rPr>
              <a:t>Learn the lesson.</a:t>
            </a:r>
            <a:endParaRPr lang="en-US" altLang="vi-VN" sz="1800" b="1" dirty="0">
              <a:latin typeface="Verdana" panose="020B0604030504040204" charset="0"/>
              <a:ea typeface="Verdana" panose="020B0604030504040204" charset="0"/>
            </a:endParaRPr>
          </a:p>
          <a:p>
            <a:pPr>
              <a:buFont typeface="Wingdings" panose="05000000000000000000" pitchFamily="2" charset="2"/>
              <a:buChar char="v"/>
            </a:pPr>
            <a:r>
              <a:rPr lang="vi-VN" altLang="en-US" sz="1800" b="1" dirty="0">
                <a:latin typeface="Verdana" panose="020B0604030504040204" charset="0"/>
                <a:ea typeface="Verdana" panose="020B0604030504040204" charset="0"/>
              </a:rPr>
              <a:t> </a:t>
            </a:r>
            <a:r>
              <a:rPr lang="en-US" altLang="vi-VN" sz="1800" b="1" dirty="0">
                <a:latin typeface="Verdana" panose="020B0604030504040204" charset="0"/>
                <a:ea typeface="Verdana" panose="020B0604030504040204" charset="0"/>
              </a:rPr>
              <a:t>Do exercises in the workbook.</a:t>
            </a:r>
            <a:endParaRPr lang="en-US" altLang="vi-VN" sz="1800" b="1" dirty="0">
              <a:latin typeface="Verdana" panose="020B0604030504040204" charset="0"/>
              <a:ea typeface="Verdana" panose="020B0604030504040204" charset="0"/>
            </a:endParaRPr>
          </a:p>
          <a:p>
            <a:pPr>
              <a:buFont typeface="Wingdings" panose="05000000000000000000" pitchFamily="2" charset="2"/>
              <a:buChar char="v"/>
            </a:pPr>
            <a:r>
              <a:rPr lang="en-US" altLang="vi-VN" sz="1800" b="1" dirty="0">
                <a:latin typeface="Verdana" panose="020B0604030504040204" charset="0"/>
                <a:ea typeface="Verdana" panose="020B0604030504040204" charset="0"/>
              </a:rPr>
              <a:t>Prepare Unit 9. Looking back and Project.</a:t>
            </a:r>
            <a:endParaRPr lang="en-US" altLang="vi-VN" sz="1800" b="1" dirty="0">
              <a:latin typeface="Verdana" panose="020B0604030504040204" charset="0"/>
              <a:ea typeface="Verdana" panose="020B0604030504040204" charset="0"/>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09600" y="652769"/>
            <a:ext cx="7924800" cy="646331"/>
          </a:xfrm>
          <a:prstGeom prst="rect">
            <a:avLst/>
          </a:prstGeom>
          <a:noFill/>
        </p:spPr>
        <p:txBody>
          <a:bodyPr wrap="square" rtlCol="0">
            <a:spAutoFit/>
          </a:bodyPr>
          <a:lstStyle/>
          <a:p>
            <a:pPr algn="ctr"/>
            <a:r>
              <a:rPr lang="en-US" sz="3600" dirty="0" smtClean="0">
                <a:latin typeface="Poppins SemiBold" panose="00000700000000000000" pitchFamily="2" charset="0"/>
                <a:cs typeface="Poppins SemiBold" panose="00000700000000000000" pitchFamily="2" charset="0"/>
              </a:rPr>
              <a:t>I like……………..</a:t>
            </a:r>
            <a:endParaRPr lang="en-US" sz="3600" dirty="0">
              <a:latin typeface="Poppins SemiBold" panose="00000700000000000000" pitchFamily="2" charset="0"/>
              <a:cs typeface="Poppins SemiBold" panose="00000700000000000000" pitchFamily="2" charset="0"/>
            </a:endParaRPr>
          </a:p>
        </p:txBody>
      </p:sp>
      <p:sp>
        <p:nvSpPr>
          <p:cNvPr id="9" name="TextBox 8"/>
          <p:cNvSpPr txBox="1"/>
          <p:nvPr/>
        </p:nvSpPr>
        <p:spPr>
          <a:xfrm>
            <a:off x="457200" y="2362200"/>
            <a:ext cx="3497687" cy="646331"/>
          </a:xfrm>
          <a:prstGeom prst="rect">
            <a:avLst/>
          </a:prstGeom>
          <a:noFill/>
        </p:spPr>
        <p:txBody>
          <a:bodyPr wrap="square" rtlCol="0">
            <a:spAutoFit/>
          </a:bodyPr>
          <a:lstStyle/>
          <a:p>
            <a:pPr algn="ctr"/>
            <a:r>
              <a:rPr lang="en-US" sz="3600" dirty="0" smtClean="0">
                <a:latin typeface="Poppins SemiBold" panose="00000700000000000000" pitchFamily="2" charset="0"/>
                <a:cs typeface="Poppins SemiBold" panose="00000700000000000000" pitchFamily="2" charset="0"/>
              </a:rPr>
              <a:t>summer</a:t>
            </a:r>
            <a:endParaRPr lang="en-US" sz="3600" dirty="0">
              <a:latin typeface="Poppins SemiBold" panose="00000700000000000000" pitchFamily="2" charset="0"/>
              <a:cs typeface="Poppins SemiBold" panose="00000700000000000000" pitchFamily="2" charset="0"/>
            </a:endParaRPr>
          </a:p>
        </p:txBody>
      </p:sp>
      <p:sp>
        <p:nvSpPr>
          <p:cNvPr id="10" name="TextBox 9"/>
          <p:cNvSpPr txBox="1"/>
          <p:nvPr/>
        </p:nvSpPr>
        <p:spPr>
          <a:xfrm>
            <a:off x="5105400" y="2362200"/>
            <a:ext cx="3497687" cy="646331"/>
          </a:xfrm>
          <a:prstGeom prst="rect">
            <a:avLst/>
          </a:prstGeom>
          <a:noFill/>
        </p:spPr>
        <p:txBody>
          <a:bodyPr wrap="square" rtlCol="0">
            <a:spAutoFit/>
          </a:bodyPr>
          <a:lstStyle/>
          <a:p>
            <a:pPr algn="ctr"/>
            <a:r>
              <a:rPr lang="en-US" sz="3600" dirty="0" smtClean="0">
                <a:latin typeface="Poppins SemiBold" panose="00000700000000000000" pitchFamily="2" charset="0"/>
                <a:cs typeface="Poppins SemiBold" panose="00000700000000000000" pitchFamily="2" charset="0"/>
              </a:rPr>
              <a:t>spring</a:t>
            </a:r>
            <a:endParaRPr lang="en-US" sz="3600" dirty="0">
              <a:latin typeface="Poppins SemiBold" panose="00000700000000000000" pitchFamily="2" charset="0"/>
              <a:cs typeface="Poppins SemiBold" panose="000007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1380" y="1524000"/>
            <a:ext cx="4114800" cy="769441"/>
          </a:xfrm>
          <a:prstGeom prst="rect">
            <a:avLst/>
          </a:prstGeom>
          <a:noFill/>
        </p:spPr>
        <p:txBody>
          <a:bodyPr wrap="square" rtlCol="0">
            <a:spAutoFit/>
          </a:bodyPr>
          <a:lstStyle/>
          <a:p>
            <a:pPr algn="ctr"/>
            <a:r>
              <a:rPr lang="en-US" sz="4400" dirty="0" smtClean="0">
                <a:latin typeface="Poppins SemiBold" panose="00000700000000000000" pitchFamily="2" charset="0"/>
                <a:cs typeface="Poppins SemiBold" panose="00000700000000000000" pitchFamily="2" charset="0"/>
              </a:rPr>
              <a:t>summer</a:t>
            </a:r>
            <a:endParaRPr lang="en-US" sz="4400" dirty="0">
              <a:latin typeface="Poppins SemiBold" panose="00000700000000000000" pitchFamily="2" charset="0"/>
              <a:cs typeface="Poppins SemiBold" panose="000007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ripple/>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09600" y="381001"/>
            <a:ext cx="8001000" cy="1200329"/>
          </a:xfrm>
          <a:prstGeom prst="rect">
            <a:avLst/>
          </a:prstGeom>
          <a:noFill/>
        </p:spPr>
        <p:txBody>
          <a:bodyPr wrap="square" rtlCol="0">
            <a:spAutoFit/>
          </a:bodyPr>
          <a:lstStyle/>
          <a:p>
            <a:pPr algn="ctr"/>
            <a:r>
              <a:rPr lang="en-US" sz="3600" dirty="0" smtClean="0">
                <a:solidFill>
                  <a:prstClr val="black"/>
                </a:solidFill>
                <a:latin typeface="Poppins SemiBold" panose="00000700000000000000" pitchFamily="2" charset="0"/>
                <a:cs typeface="Poppins SemiBold" panose="00000700000000000000" pitchFamily="2" charset="0"/>
              </a:rPr>
              <a:t>This summer, I am going to work as a…………….</a:t>
            </a:r>
            <a:endParaRPr lang="en-US" sz="3600" dirty="0">
              <a:solidFill>
                <a:prstClr val="black"/>
              </a:solidFill>
              <a:latin typeface="Poppins SemiBold" panose="00000700000000000000" pitchFamily="2" charset="0"/>
              <a:cs typeface="Poppins SemiBold" panose="00000700000000000000" pitchFamily="2" charset="0"/>
            </a:endParaRPr>
          </a:p>
        </p:txBody>
      </p:sp>
      <p:sp>
        <p:nvSpPr>
          <p:cNvPr id="9" name="TextBox 8"/>
          <p:cNvSpPr txBox="1"/>
          <p:nvPr/>
        </p:nvSpPr>
        <p:spPr>
          <a:xfrm>
            <a:off x="457200" y="2362200"/>
            <a:ext cx="3497687" cy="646331"/>
          </a:xfrm>
          <a:prstGeom prst="rect">
            <a:avLst/>
          </a:prstGeom>
          <a:noFill/>
        </p:spPr>
        <p:txBody>
          <a:bodyPr wrap="square" rtlCol="0">
            <a:spAutoFit/>
          </a:bodyPr>
          <a:lstStyle/>
          <a:p>
            <a:pPr algn="ctr"/>
            <a:r>
              <a:rPr lang="en-US" sz="3600" dirty="0" smtClean="0">
                <a:solidFill>
                  <a:prstClr val="black"/>
                </a:solidFill>
                <a:latin typeface="Poppins SemiBold" panose="00000700000000000000" pitchFamily="2" charset="0"/>
                <a:cs typeface="Poppins SemiBold" panose="00000700000000000000" pitchFamily="2" charset="0"/>
              </a:rPr>
              <a:t>tutor</a:t>
            </a:r>
            <a:endParaRPr lang="en-US" sz="3600" dirty="0">
              <a:solidFill>
                <a:prstClr val="black"/>
              </a:solidFill>
              <a:latin typeface="Poppins SemiBold" panose="00000700000000000000" pitchFamily="2" charset="0"/>
              <a:cs typeface="Poppins SemiBold" panose="00000700000000000000" pitchFamily="2" charset="0"/>
            </a:endParaRPr>
          </a:p>
        </p:txBody>
      </p:sp>
      <p:sp>
        <p:nvSpPr>
          <p:cNvPr id="10" name="TextBox 9"/>
          <p:cNvSpPr txBox="1"/>
          <p:nvPr/>
        </p:nvSpPr>
        <p:spPr>
          <a:xfrm>
            <a:off x="5105400" y="2362200"/>
            <a:ext cx="3497687" cy="646331"/>
          </a:xfrm>
          <a:prstGeom prst="rect">
            <a:avLst/>
          </a:prstGeom>
          <a:noFill/>
        </p:spPr>
        <p:txBody>
          <a:bodyPr wrap="square" rtlCol="0">
            <a:spAutoFit/>
          </a:bodyPr>
          <a:lstStyle/>
          <a:p>
            <a:pPr algn="ctr"/>
            <a:r>
              <a:rPr lang="en-US" sz="3600" dirty="0" smtClean="0">
                <a:solidFill>
                  <a:prstClr val="black"/>
                </a:solidFill>
                <a:latin typeface="Poppins SemiBold" panose="00000700000000000000" pitchFamily="2" charset="0"/>
                <a:cs typeface="Poppins SemiBold" panose="00000700000000000000" pitchFamily="2" charset="0"/>
              </a:rPr>
              <a:t>tour guide</a:t>
            </a:r>
            <a:endParaRPr lang="en-US" sz="3600" dirty="0">
              <a:solidFill>
                <a:prstClr val="black"/>
              </a:solidFill>
              <a:latin typeface="Poppins SemiBold" panose="00000700000000000000" pitchFamily="2" charset="0"/>
              <a:cs typeface="Poppins SemiBold" panose="000007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11380" y="1524000"/>
            <a:ext cx="4114800" cy="769441"/>
          </a:xfrm>
          <a:prstGeom prst="rect">
            <a:avLst/>
          </a:prstGeom>
          <a:noFill/>
        </p:spPr>
        <p:txBody>
          <a:bodyPr wrap="square" rtlCol="0">
            <a:spAutoFit/>
          </a:bodyPr>
          <a:lstStyle/>
          <a:p>
            <a:pPr algn="ctr"/>
            <a:r>
              <a:rPr lang="en-US" sz="4400" smtClean="0">
                <a:solidFill>
                  <a:prstClr val="black"/>
                </a:solidFill>
                <a:latin typeface="Poppins SemiBold" panose="00000700000000000000" pitchFamily="2" charset="0"/>
                <a:cs typeface="Poppins SemiBold" panose="00000700000000000000" pitchFamily="2" charset="0"/>
              </a:rPr>
              <a:t>tour guide</a:t>
            </a:r>
            <a:endParaRPr lang="en-US" sz="4400" dirty="0">
              <a:solidFill>
                <a:prstClr val="black"/>
              </a:solidFill>
              <a:latin typeface="Poppins SemiBold" panose="00000700000000000000" pitchFamily="2" charset="0"/>
              <a:cs typeface="Poppins SemiBold" panose="000007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ripple/>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5067</Words>
  <Application>WPS Presentation</Application>
  <PresentationFormat>On-screen Show (4:3)</PresentationFormat>
  <Paragraphs>140</Paragraphs>
  <Slides>28</Slides>
  <Notes>4</Notes>
  <HiddenSlides>0</HiddenSlides>
  <MMClips>15</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28</vt:i4>
      </vt:variant>
    </vt:vector>
  </HeadingPairs>
  <TitlesOfParts>
    <vt:vector size="50" baseType="lpstr">
      <vt:lpstr>Arial</vt:lpstr>
      <vt:lpstr>SimSun</vt:lpstr>
      <vt:lpstr>Wingdings</vt:lpstr>
      <vt:lpstr>Twinkl</vt:lpstr>
      <vt:lpstr>Poppins SemiBold</vt:lpstr>
      <vt:lpstr>Microsoft YaHei</vt:lpstr>
      <vt:lpstr>Arial Unicode MS</vt:lpstr>
      <vt:lpstr>Calibri</vt:lpstr>
      <vt:lpstr>Times New Roman</vt:lpstr>
      <vt:lpstr>UTM Brewers KT</vt:lpstr>
      <vt:lpstr>Segoe Print</vt:lpstr>
      <vt:lpstr>Helvetica Neue</vt:lpstr>
      <vt:lpstr>Raleway Black</vt:lpstr>
      <vt:lpstr>Verdana</vt:lpstr>
      <vt:lpstr>Vani</vt:lpstr>
      <vt:lpstr>Times</vt:lpstr>
      <vt:lpstr>Yu Gothic UI Semibold</vt:lpstr>
      <vt:lpstr>UTM Azuki</vt:lpstr>
      <vt:lpstr>Segoe UI Symbol</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Activity 2: Read the passage again and answer the questions.</vt:lpstr>
      <vt:lpstr> Activity 3: Read the passage and choose the best answer.</vt:lpstr>
      <vt:lpstr>PowerPoint 演示文稿</vt:lpstr>
      <vt:lpstr>PowerPoint 演示文稿</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minhh</cp:lastModifiedBy>
  <cp:revision>5</cp:revision>
  <dcterms:created xsi:type="dcterms:W3CDTF">2019-10-11T04:16:00Z</dcterms:created>
  <dcterms:modified xsi:type="dcterms:W3CDTF">2024-04-12T08:49:21Z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8A824BCBEFAC4F71BA16DC053BD13E39_12</vt:lpwstr>
  </property>
  <property fmtid="{D5CDD505-2E9C-101B-9397-08002B2CF9AE}" pid="3" name="KSOProductBuildVer">
    <vt:lpwstr>1033-12.2.0.13489</vt:lpwstr>
  </property>
</Properties>
</file>