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71" r:id="rId3"/>
    <p:sldId id="345" r:id="rId4"/>
    <p:sldId id="324" r:id="rId6"/>
    <p:sldId id="331" r:id="rId7"/>
    <p:sldId id="332" r:id="rId8"/>
    <p:sldId id="335" r:id="rId9"/>
    <p:sldId id="334" r:id="rId10"/>
    <p:sldId id="333" r:id="rId11"/>
    <p:sldId id="276" r:id="rId12"/>
    <p:sldId id="319" r:id="rId13"/>
    <p:sldId id="344" r:id="rId14"/>
    <p:sldId id="341" r:id="rId15"/>
    <p:sldId id="342" r:id="rId16"/>
    <p:sldId id="274" r:id="rId17"/>
    <p:sldId id="347" r:id="rId18"/>
    <p:sldId id="346" r:id="rId19"/>
    <p:sldId id="292" r:id="rId20"/>
    <p:sldId id="343" r:id="rId21"/>
    <p:sldId id="293" r:id="rId22"/>
    <p:sldId id="348" r:id="rId23"/>
    <p:sldId id="349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990099"/>
    <a:srgbClr val="006673"/>
    <a:srgbClr val="A3DBE1"/>
    <a:srgbClr val="F26532"/>
    <a:srgbClr val="E26714"/>
    <a:srgbClr val="EE8640"/>
    <a:srgbClr val="048DA4"/>
    <a:srgbClr val="057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71" autoAdjust="0"/>
    <p:restoredTop sz="88399" autoAdjust="0"/>
  </p:normalViewPr>
  <p:slideViewPr>
    <p:cSldViewPr snapToGrid="0" showGuides="1">
      <p:cViewPr varScale="1">
        <p:scale>
          <a:sx n="81" d="100"/>
          <a:sy n="81" d="100"/>
        </p:scale>
        <p:origin x="126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1.png"/><Relationship Id="rId3" Type="http://schemas.microsoft.com/office/2007/relationships/media" Target="../media/audio2.wav"/><Relationship Id="rId2" Type="http://schemas.openxmlformats.org/officeDocument/2006/relationships/audio" Target="../media/audio2.wav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1.png"/><Relationship Id="rId3" Type="http://schemas.microsoft.com/office/2007/relationships/media" Target="../media/audio3.wav"/><Relationship Id="rId2" Type="http://schemas.openxmlformats.org/officeDocument/2006/relationships/audio" Target="../media/audio3.wav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microsoft.com/office/2007/relationships/hdphoto" Target="../media/image14.wdp"/><Relationship Id="rId7" Type="http://schemas.openxmlformats.org/officeDocument/2006/relationships/image" Target="../media/image13.jpeg"/><Relationship Id="rId6" Type="http://schemas.openxmlformats.org/officeDocument/2006/relationships/image" Target="../media/image12.png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microsoft.com/office/2007/relationships/hdphoto" Target="../media/image9.wdp"/><Relationship Id="rId2" Type="http://schemas.openxmlformats.org/officeDocument/2006/relationships/image" Target="../media/image8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7.png"/><Relationship Id="rId13" Type="http://schemas.openxmlformats.org/officeDocument/2006/relationships/image" Target="../media/image16.png"/><Relationship Id="rId12" Type="http://schemas.openxmlformats.org/officeDocument/2006/relationships/image" Target="../media/image3.png"/><Relationship Id="rId11" Type="http://schemas.microsoft.com/office/2007/relationships/media" Target="../media/audio1.wav"/><Relationship Id="rId10" Type="http://schemas.openxmlformats.org/officeDocument/2006/relationships/audio" Target="../media/audio1.wav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microsoft.com/office/2007/relationships/hdphoto" Target="../media/image14.wdp"/><Relationship Id="rId8" Type="http://schemas.openxmlformats.org/officeDocument/2006/relationships/image" Target="../media/image13.jpeg"/><Relationship Id="rId7" Type="http://schemas.openxmlformats.org/officeDocument/2006/relationships/image" Target="../media/image12.png"/><Relationship Id="rId6" Type="http://schemas.microsoft.com/office/2007/relationships/hdphoto" Target="../media/image22.wdp"/><Relationship Id="rId5" Type="http://schemas.openxmlformats.org/officeDocument/2006/relationships/image" Target="../media/image21.png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7.png"/><Relationship Id="rId13" Type="http://schemas.openxmlformats.org/officeDocument/2006/relationships/image" Target="../media/image16.png"/><Relationship Id="rId12" Type="http://schemas.openxmlformats.org/officeDocument/2006/relationships/image" Target="../media/image3.png"/><Relationship Id="rId11" Type="http://schemas.microsoft.com/office/2007/relationships/media" Target="../media/audio1.wav"/><Relationship Id="rId10" Type="http://schemas.openxmlformats.org/officeDocument/2006/relationships/audio" Target="../media/audio1.wav"/><Relationship Id="rId1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microsoft.com/office/2007/relationships/hdphoto" Target="../media/image14.wdp"/><Relationship Id="rId7" Type="http://schemas.openxmlformats.org/officeDocument/2006/relationships/image" Target="../media/image13.jpeg"/><Relationship Id="rId6" Type="http://schemas.openxmlformats.org/officeDocument/2006/relationships/image" Target="../media/image28.png"/><Relationship Id="rId5" Type="http://schemas.microsoft.com/office/2007/relationships/hdphoto" Target="../media/image27.wdp"/><Relationship Id="rId4" Type="http://schemas.openxmlformats.org/officeDocument/2006/relationships/image" Target="../media/image26.png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7.png"/><Relationship Id="rId13" Type="http://schemas.openxmlformats.org/officeDocument/2006/relationships/image" Target="../media/image16.png"/><Relationship Id="rId12" Type="http://schemas.openxmlformats.org/officeDocument/2006/relationships/image" Target="../media/image3.png"/><Relationship Id="rId11" Type="http://schemas.microsoft.com/office/2007/relationships/media" Target="../media/audio1.wav"/><Relationship Id="rId10" Type="http://schemas.openxmlformats.org/officeDocument/2006/relationships/audio" Target="../media/audio1.wav"/><Relationship Id="rId1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37.wdp"/><Relationship Id="rId8" Type="http://schemas.openxmlformats.org/officeDocument/2006/relationships/image" Target="../media/image36.png"/><Relationship Id="rId7" Type="http://schemas.microsoft.com/office/2007/relationships/hdphoto" Target="../media/image35.wdp"/><Relationship Id="rId6" Type="http://schemas.openxmlformats.org/officeDocument/2006/relationships/image" Target="../media/image34.png"/><Relationship Id="rId5" Type="http://schemas.microsoft.com/office/2007/relationships/hdphoto" Target="../media/image33.wdp"/><Relationship Id="rId4" Type="http://schemas.openxmlformats.org/officeDocument/2006/relationships/image" Target="../media/image32.png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17.png"/><Relationship Id="rId17" Type="http://schemas.openxmlformats.org/officeDocument/2006/relationships/image" Target="../media/image16.png"/><Relationship Id="rId16" Type="http://schemas.openxmlformats.org/officeDocument/2006/relationships/image" Target="../media/image3.png"/><Relationship Id="rId15" Type="http://schemas.microsoft.com/office/2007/relationships/media" Target="../media/audio1.wav"/><Relationship Id="rId14" Type="http://schemas.openxmlformats.org/officeDocument/2006/relationships/audio" Target="../media/audio1.wav"/><Relationship Id="rId13" Type="http://schemas.openxmlformats.org/officeDocument/2006/relationships/image" Target="../media/image15.png"/><Relationship Id="rId12" Type="http://schemas.microsoft.com/office/2007/relationships/hdphoto" Target="../media/image14.wdp"/><Relationship Id="rId11" Type="http://schemas.openxmlformats.org/officeDocument/2006/relationships/image" Target="../media/image13.jpeg"/><Relationship Id="rId10" Type="http://schemas.openxmlformats.org/officeDocument/2006/relationships/image" Target="../media/image12.png"/><Relationship Id="rId1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hdphoto" Target="../media/image37.wdp"/><Relationship Id="rId8" Type="http://schemas.openxmlformats.org/officeDocument/2006/relationships/image" Target="../media/image36.png"/><Relationship Id="rId7" Type="http://schemas.microsoft.com/office/2007/relationships/hdphoto" Target="../media/image35.wdp"/><Relationship Id="rId6" Type="http://schemas.openxmlformats.org/officeDocument/2006/relationships/image" Target="../media/image34.png"/><Relationship Id="rId5" Type="http://schemas.microsoft.com/office/2007/relationships/hdphoto" Target="../media/image33.wdp"/><Relationship Id="rId4" Type="http://schemas.openxmlformats.org/officeDocument/2006/relationships/image" Target="../media/image32.png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9" Type="http://schemas.openxmlformats.org/officeDocument/2006/relationships/slideLayout" Target="../slideLayouts/slideLayout1.xml"/><Relationship Id="rId18" Type="http://schemas.openxmlformats.org/officeDocument/2006/relationships/image" Target="../media/image17.png"/><Relationship Id="rId17" Type="http://schemas.openxmlformats.org/officeDocument/2006/relationships/image" Target="../media/image16.png"/><Relationship Id="rId16" Type="http://schemas.openxmlformats.org/officeDocument/2006/relationships/image" Target="../media/image3.png"/><Relationship Id="rId15" Type="http://schemas.microsoft.com/office/2007/relationships/media" Target="../media/audio1.wav"/><Relationship Id="rId14" Type="http://schemas.openxmlformats.org/officeDocument/2006/relationships/audio" Target="../media/audio1.wav"/><Relationship Id="rId13" Type="http://schemas.openxmlformats.org/officeDocument/2006/relationships/image" Target="../media/image15.png"/><Relationship Id="rId12" Type="http://schemas.microsoft.com/office/2007/relationships/hdphoto" Target="../media/image14.wdp"/><Relationship Id="rId11" Type="http://schemas.openxmlformats.org/officeDocument/2006/relationships/image" Target="../media/image13.jpeg"/><Relationship Id="rId10" Type="http://schemas.openxmlformats.org/officeDocument/2006/relationships/image" Target="../media/image12.png"/><Relationship Id="rId1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ải +9999 Hình Nền Powerpoint Đẹp Nhất của năm 201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18774"/>
            <a:ext cx="11838504" cy="661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31970" y="1425039"/>
            <a:ext cx="475012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Friday, 6</a:t>
            </a:r>
            <a:r>
              <a:rPr lang="en-US" sz="3600" b="1" baseline="30000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th</a:t>
            </a:r>
            <a:r>
              <a:rPr lang="en-US" sz="3600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 April, 2024</a:t>
            </a:r>
            <a:endParaRPr lang="en-US" sz="36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4427" y="2825876"/>
            <a:ext cx="8728364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Baskerville Old Face" panose="02020602080505020303" pitchFamily="18" charset="0"/>
              </a:rPr>
              <a:t>Teacher : NGUYỄN THỊ HOÀNG CHUNG</a:t>
            </a:r>
            <a:endParaRPr lang="en-US" sz="3600" b="1" dirty="0" smtClean="0">
              <a:solidFill>
                <a:srgbClr val="0000FF"/>
              </a:solidFill>
              <a:latin typeface="Baskerville Old Face" panose="02020602080505020303" pitchFamily="18" charset="0"/>
            </a:endParaRPr>
          </a:p>
          <a:p>
            <a:r>
              <a:rPr lang="en-US" sz="3600" b="1" dirty="0" smtClean="0">
                <a:solidFill>
                  <a:srgbClr val="0000FF"/>
                </a:solidFill>
                <a:latin typeface="Baskerville Old Face" panose="02020602080505020303" pitchFamily="18" charset="0"/>
              </a:rPr>
              <a:t>				Class: 10A2</a:t>
            </a:r>
            <a:endParaRPr lang="en-US" sz="3600" b="1" dirty="0">
              <a:solidFill>
                <a:srgbClr val="0000FF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0756" y="5160936"/>
            <a:ext cx="251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Welcome !</a:t>
            </a:r>
            <a:endParaRPr lang="en-US" sz="3600" b="1" dirty="0">
              <a:solidFill>
                <a:srgbClr val="FF0000"/>
              </a:solidFill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58390" y="110763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Answer the questions.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20102" y="1778115"/>
            <a:ext cx="8469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is happening to the animals in the pictures?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343" y="2510155"/>
            <a:ext cx="4456119" cy="2960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888" y="2510155"/>
            <a:ext cx="4729971" cy="264564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98764" y="5686140"/>
            <a:ext cx="5597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The rhino is being hunted.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15456" y="5470697"/>
            <a:ext cx="602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The wild tiger is being kept in a cage. </a:t>
            </a:r>
            <a:r>
              <a:rPr lang="en-US" sz="2800" b="1" dirty="0" smtClean="0">
                <a:solidFill>
                  <a:srgbClr val="0000FF"/>
                </a:solidFill>
              </a:rPr>
              <a:t>/</a:t>
            </a:r>
            <a:endParaRPr lang="en-US" sz="2800" b="1" dirty="0">
              <a:solidFill>
                <a:srgbClr val="0000FF"/>
              </a:solidFill>
            </a:endParaRPr>
          </a:p>
          <a:p>
            <a:r>
              <a:rPr lang="en-US" sz="2800" b="1" dirty="0" smtClean="0">
                <a:solidFill>
                  <a:srgbClr val="0000FF"/>
                </a:solidFill>
              </a:rPr>
              <a:t>The </a:t>
            </a:r>
            <a:r>
              <a:rPr lang="en-US" sz="2800" b="1" dirty="0">
                <a:solidFill>
                  <a:srgbClr val="0000FF"/>
                </a:solidFill>
              </a:rPr>
              <a:t>wild tiger is being held in captivity.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70265" y="94527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1474" y="1468499"/>
            <a:ext cx="1094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b="1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illegal </a:t>
            </a:r>
            <a:r>
              <a:rPr lang="en-US" sz="3200" smtClean="0"/>
              <a:t> /ɪˈliː.ɡəl/</a:t>
            </a:r>
            <a:r>
              <a:rPr lang="en-US" sz="3200" b="1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(adj)      :</a:t>
            </a:r>
            <a:endParaRPr lang="en-US" sz="3200" b="1" smtClean="0">
              <a:solidFill>
                <a:srgbClr val="0000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71500" indent="-571500">
              <a:buFontTx/>
              <a:buChar char="-"/>
            </a:pPr>
            <a:r>
              <a:rPr lang="en-US" sz="3200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strict </a:t>
            </a:r>
            <a:r>
              <a:rPr lang="en-US" sz="3200" smtClean="0"/>
              <a:t>/strɪkt/ </a:t>
            </a:r>
            <a:r>
              <a:rPr lang="en-US" sz="3200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(adj)	   :</a:t>
            </a:r>
            <a:endParaRPr lang="en-US" sz="3200" smtClean="0">
              <a:solidFill>
                <a:srgbClr val="0000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71500" indent="-571500">
              <a:buFontTx/>
              <a:buChar char="-"/>
            </a:pPr>
            <a:r>
              <a:rPr lang="en-US" sz="3200" b="1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ban </a:t>
            </a:r>
            <a:r>
              <a:rPr lang="en-US" sz="3200" smtClean="0"/>
              <a:t>/bæn/</a:t>
            </a:r>
            <a:r>
              <a:rPr lang="en-US" sz="3200" b="1" smtClean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(v)		   : cấm</a:t>
            </a:r>
            <a:endParaRPr lang="en-US" sz="3200" b="1" dirty="0" smtClean="0">
              <a:solidFill>
                <a:srgbClr val="0000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033" y="3216100"/>
            <a:ext cx="1134093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CHOOSE THE BEST OPTION</a:t>
            </a:r>
            <a:r>
              <a:rPr lang="en-US" sz="28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en-US" sz="28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14350" indent="-514350"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 </a:t>
            </a:r>
            <a:r>
              <a:rPr lang="en-US" sz="28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of the reasons that reduce the number of wild animals is </a:t>
            </a:r>
            <a:r>
              <a:rPr lang="en-US" sz="2800" i="1" u="sng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illegal/legal</a:t>
            </a:r>
            <a:r>
              <a:rPr lang="en-US" sz="2800" i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hunting.</a:t>
            </a:r>
            <a:r>
              <a:rPr lang="en-US" sz="2800" b="1" dirty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US" sz="2800" b="1" dirty="0" smtClean="0">
              <a:solidFill>
                <a:srgbClr val="0000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14350" indent="-514350">
              <a:buFontTx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Government </a:t>
            </a:r>
            <a:r>
              <a:rPr lang="en-US" sz="28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should have </a:t>
            </a:r>
            <a:r>
              <a:rPr lang="en-US" sz="2800" i="1" u="sng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strict /strictly</a:t>
            </a:r>
            <a:r>
              <a:rPr lang="en-US" sz="2800" i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laws to prevent hunters from hunting wildlife illegally</a:t>
            </a:r>
            <a:r>
              <a:rPr lang="en-US" sz="28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US" sz="2800" dirty="0" smtClean="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14350" indent="-514350">
              <a:buFontTx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Wildlife </a:t>
            </a:r>
            <a:r>
              <a:rPr lang="en-US" sz="28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trade should be </a:t>
            </a:r>
            <a:r>
              <a:rPr lang="en-US" sz="2800" i="1" u="sng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banned /</a:t>
            </a:r>
            <a:r>
              <a:rPr lang="en-US" sz="2800" i="1" u="sng" dirty="0" err="1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baned</a:t>
            </a:r>
            <a:r>
              <a:rPr lang="en-US" sz="2800" b="1" i="1" dirty="0" smtClean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 make sure souvenirs not made from </a:t>
            </a:r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endangered animal parts</a:t>
            </a:r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US" sz="2800" b="1" dirty="0">
              <a:solidFill>
                <a:srgbClr val="0000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1230" y="4049486"/>
            <a:ext cx="212198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</a:rPr>
              <a:t>illegal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1244" y="4477983"/>
            <a:ext cx="220609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</a:rPr>
              <a:t>strict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3497" y="5355587"/>
            <a:ext cx="26317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</a:rPr>
              <a:t>banned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30785" y="1453551"/>
            <a:ext cx="2765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bất</a:t>
            </a:r>
            <a:r>
              <a:rPr lang="en-US" sz="3200" b="1" dirty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hợp</a:t>
            </a:r>
            <a:r>
              <a:rPr lang="en-US" sz="3200" b="1" dirty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pháp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5830785" y="1932101"/>
            <a:ext cx="2574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nghiêm</a:t>
            </a:r>
            <a:r>
              <a:rPr lang="en-US" sz="3200" dirty="0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khắc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" grpId="0"/>
      <p:bldP spid="2" grpId="0" animBg="1"/>
      <p:bldP spid="9" grpId="0" animBg="1"/>
      <p:bldP spid="10" grpId="0" animBg="1"/>
      <p:bldP spid="3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31835" y="1991930"/>
          <a:ext cx="10178960" cy="455875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590692"/>
                <a:gridCol w="770003"/>
                <a:gridCol w="818265"/>
              </a:tblGrid>
              <a:tr h="862058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</a:t>
                      </a:r>
                      <a:endParaRPr lang="en-US" sz="2800" dirty="0"/>
                    </a:p>
                  </a:txBody>
                  <a:tcPr anchor="ctr"/>
                </a:tc>
              </a:tr>
              <a:tr h="862058">
                <a:tc>
                  <a:txBody>
                    <a:bodyPr/>
                    <a:lstStyle/>
                    <a:p>
                      <a:r>
                        <a:rPr lang="en-US" sz="2800" dirty="0"/>
                        <a:t>1</a:t>
                      </a:r>
                      <a:r>
                        <a:rPr lang="en-US" sz="2800" dirty="0" smtClean="0"/>
                        <a:t>. Mai </a:t>
                      </a:r>
                      <a:r>
                        <a:rPr lang="en-US" sz="2800" dirty="0"/>
                        <a:t>will complete her mid-term project in two weeks.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40846">
                <a:tc>
                  <a:txBody>
                    <a:bodyPr/>
                    <a:lstStyle/>
                    <a:p>
                      <a:r>
                        <a:rPr lang="en-US" sz="2800" dirty="0"/>
                        <a:t>2. Nam </a:t>
                      </a:r>
                      <a:r>
                        <a:rPr lang="en-US" sz="2800" dirty="0" smtClean="0"/>
                        <a:t>believes </a:t>
                      </a:r>
                      <a:r>
                        <a:rPr lang="en-US" sz="2800" dirty="0"/>
                        <a:t>that people should first be made aware of the importance</a:t>
                      </a:r>
                      <a:r>
                        <a:rPr lang="en-US" sz="2800" baseline="0" dirty="0"/>
                        <a:t> of the problem.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40846">
                <a:tc>
                  <a:txBody>
                    <a:bodyPr/>
                    <a:lstStyle/>
                    <a:p>
                      <a:r>
                        <a:rPr lang="en-US" sz="2800" dirty="0"/>
                        <a:t>3.  Mai </a:t>
                      </a:r>
                      <a:r>
                        <a:rPr lang="en-US" sz="2800" dirty="0" smtClean="0"/>
                        <a:t>thinks </a:t>
                      </a:r>
                      <a:r>
                        <a:rPr lang="en-US" sz="2800" dirty="0"/>
                        <a:t>that illegal hunting may not destroy wild animals’ natural habitats.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40846">
                <a:tc>
                  <a:txBody>
                    <a:bodyPr/>
                    <a:lstStyle/>
                    <a:p>
                      <a:r>
                        <a:rPr lang="en-US" sz="2800" dirty="0"/>
                        <a:t>4. </a:t>
                      </a:r>
                      <a:r>
                        <a:rPr lang="en-US" sz="2800" dirty="0" smtClean="0"/>
                        <a:t>Nam believes </a:t>
                      </a:r>
                      <a:r>
                        <a:rPr lang="en-US" sz="2800" dirty="0"/>
                        <a:t>that illegal hunting can be prevented by banning wildlife trade.</a:t>
                      </a:r>
                      <a:endParaRPr lang="en-US"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782952" y="3041328"/>
            <a:ext cx="347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2952" y="3898820"/>
            <a:ext cx="34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97215" y="4878867"/>
            <a:ext cx="250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82952" y="5852159"/>
            <a:ext cx="63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WHILE-LISTENING</a:t>
            </a:r>
            <a:endParaRPr lang="en-US" sz="3600" b="1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62025" y="746587"/>
            <a:ext cx="102675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00FF"/>
                </a:solidFill>
              </a:rPr>
              <a:t>Nam and Mai are talking about Mai’s project on ways to save endangered animals. Listen to the conversation and decide whether the statements are true (T) or false (F</a:t>
            </a:r>
            <a:r>
              <a:rPr lang="en-US" sz="2800" b="1" dirty="0" smtClean="0">
                <a:solidFill>
                  <a:srgbClr val="0000FF"/>
                </a:solidFill>
              </a:rPr>
              <a:t>).</a:t>
            </a:r>
            <a:endParaRPr lang="en-US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0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47665" y="162901"/>
            <a:ext cx="609600" cy="609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7358395" y="3364493"/>
            <a:ext cx="1785605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6495802" y="4132613"/>
            <a:ext cx="2648198" cy="5176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030979" y="5146282"/>
            <a:ext cx="3252965" cy="98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030288" y="6488591"/>
            <a:ext cx="1202943" cy="98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60665" y="3243208"/>
            <a:ext cx="704071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OpenSans"/>
              </a:rPr>
              <a:t>I'm trying to complete it </a:t>
            </a:r>
            <a:r>
              <a:rPr lang="en-US" sz="2800" b="1" dirty="0">
                <a:solidFill>
                  <a:srgbClr val="FF0000"/>
                </a:solidFill>
                <a:latin typeface="OpenSans"/>
              </a:rPr>
              <a:t>by next Monday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362025" y="3894588"/>
            <a:ext cx="8310288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OpenSans"/>
              </a:rPr>
              <a:t>the 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first</a:t>
            </a:r>
            <a:r>
              <a:rPr lang="en-US" sz="2400" b="1" dirty="0">
                <a:solidFill>
                  <a:srgbClr val="0000FF"/>
                </a:solidFill>
                <a:latin typeface="OpenSans"/>
              </a:rPr>
              <a:t> thing you should do is help people understand </a:t>
            </a:r>
            <a:endParaRPr lang="en-US" sz="2400" b="1" dirty="0" smtClean="0">
              <a:solidFill>
                <a:srgbClr val="0000FF"/>
              </a:solidFill>
              <a:latin typeface="OpenSans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OpenSans"/>
              </a:rPr>
              <a:t>the </a:t>
            </a:r>
            <a:r>
              <a:rPr lang="en-US" sz="2400" b="1" dirty="0">
                <a:solidFill>
                  <a:srgbClr val="0000FF"/>
                </a:solidFill>
                <a:latin typeface="OpenSans"/>
              </a:rPr>
              <a:t>importance of this problem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35374" y="4776090"/>
            <a:ext cx="730520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OpenSans"/>
              </a:rPr>
              <a:t>hunting</a:t>
            </a:r>
            <a:r>
              <a:rPr lang="en-US" sz="2400" b="1" dirty="0">
                <a:solidFill>
                  <a:srgbClr val="0000FF"/>
                </a:solidFill>
                <a:latin typeface="OpenSans"/>
              </a:rPr>
              <a:t> causes a lot of suffering to wild animals</a:t>
            </a:r>
            <a:r>
              <a:rPr lang="en-US" sz="2400" b="1" dirty="0" smtClean="0">
                <a:solidFill>
                  <a:srgbClr val="0000FF"/>
                </a:solidFill>
                <a:latin typeface="OpenSans"/>
              </a:rPr>
              <a:t>.</a:t>
            </a:r>
            <a:endParaRPr lang="en-US" sz="2400" b="1" dirty="0" smtClean="0">
              <a:solidFill>
                <a:srgbClr val="0000FF"/>
              </a:solidFill>
              <a:latin typeface="OpenSans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OpenSans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OpenSans"/>
              </a:rPr>
              <a:t>It </a:t>
            </a:r>
            <a:r>
              <a:rPr lang="en-US" sz="2400" b="1" dirty="0">
                <a:solidFill>
                  <a:srgbClr val="FF0000"/>
                </a:solidFill>
                <a:latin typeface="OpenSans"/>
              </a:rPr>
              <a:t>destroys their natural habitats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476997" y="5977279"/>
            <a:ext cx="477727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OpenSans"/>
              </a:rPr>
              <a:t>wildlife trade should be banned</a:t>
            </a:r>
            <a:endParaRPr lang="en-US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WHILE-LISTENING</a:t>
            </a:r>
            <a:endParaRPr lang="en-US" sz="3600" b="1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58389" y="1107630"/>
            <a:ext cx="99275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Listen to the conversation again  and complete the notes. Use </a:t>
            </a:r>
            <a:r>
              <a:rPr lang="en-US" sz="2800" b="1" dirty="0">
                <a:solidFill>
                  <a:srgbClr val="FF0000"/>
                </a:solidFill>
              </a:rPr>
              <a:t>ONE</a:t>
            </a:r>
            <a:r>
              <a:rPr lang="en-US" sz="2800" b="1" dirty="0"/>
              <a:t> word for each gap</a:t>
            </a:r>
            <a:endParaRPr lang="en-US" sz="2800" b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077237" y="2317315"/>
          <a:ext cx="10246292" cy="3832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6292"/>
              </a:tblGrid>
              <a:tr h="7595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Ways to save endangered animals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3073378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1. Helping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people understand the (1)……………………………….of the problem.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2. Introducing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strict (2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)………………………to 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prevent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people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from illegal hunting.</a:t>
                      </a:r>
                      <a:endParaRPr lang="en-US" sz="2800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3. Banning 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wildlife (3)……………………………………</a:t>
                      </a:r>
                      <a:endParaRPr lang="en-US" sz="2800" baseline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4. Avoiding 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</a:rPr>
                        <a:t>products made from endangered(4) …………………..parts.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186581" y="3858116"/>
            <a:ext cx="1964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42021"/>
                </a:solidFill>
              </a:rPr>
              <a:t>       </a:t>
            </a:r>
            <a:r>
              <a:rPr lang="en-US" sz="2800" b="1" dirty="0">
                <a:solidFill>
                  <a:srgbClr val="FF0000"/>
                </a:solidFill>
              </a:rPr>
              <a:t>laws</a:t>
            </a:r>
            <a:r>
              <a:rPr lang="en-US" sz="2800" dirty="0">
                <a:solidFill>
                  <a:srgbClr val="242021"/>
                </a:solidFill>
              </a:rPr>
              <a:t> 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857283" y="4716465"/>
            <a:ext cx="1568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trade</a:t>
            </a:r>
            <a:r>
              <a:rPr lang="en-US" sz="2800" dirty="0">
                <a:solidFill>
                  <a:srgbClr val="242021"/>
                </a:solidFill>
              </a:rPr>
              <a:t> 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7921593" y="5146620"/>
            <a:ext cx="1999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42021"/>
                </a:solidFill>
              </a:rPr>
              <a:t>    </a:t>
            </a:r>
            <a:r>
              <a:rPr lang="en-US" sz="2800" b="1" dirty="0" smtClean="0">
                <a:solidFill>
                  <a:srgbClr val="FF0000"/>
                </a:solidFill>
              </a:rPr>
              <a:t>animal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39399" y="3028909"/>
            <a:ext cx="2181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importance</a:t>
            </a:r>
            <a:r>
              <a:rPr lang="en-US" sz="2800" dirty="0">
                <a:solidFill>
                  <a:srgbClr val="242021"/>
                </a:solidFill>
              </a:rPr>
              <a:t> </a:t>
            </a:r>
            <a:endParaRPr lang="en-US" sz="2800" dirty="0"/>
          </a:p>
        </p:txBody>
      </p:sp>
      <p:pic>
        <p:nvPicPr>
          <p:cNvPr id="6" name="0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76350" y="2890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6742" y="1542133"/>
            <a:ext cx="105275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Which is </a:t>
            </a:r>
            <a:r>
              <a:rPr lang="en-US" sz="3200" b="1" dirty="0">
                <a:solidFill>
                  <a:srgbClr val="FF0000"/>
                </a:solidFill>
              </a:rPr>
              <a:t>the most effective way to save endangered animals? Why</a:t>
            </a:r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6620" y="12617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POST-LISTENING</a:t>
            </a:r>
            <a:endParaRPr lang="en-US" sz="3600" b="1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9846" y="3053854"/>
            <a:ext cx="100723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Each group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prepares a 3-min summary on the most effective way to save endangered animals.</a:t>
            </a:r>
            <a:endParaRPr lang="vi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Take turns presenting the summary of their discussions to the whole class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8390" y="1107630"/>
            <a:ext cx="9224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 in groups and answer the questions.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614055" y="68680"/>
          <a:ext cx="8444344" cy="6789320"/>
        </p:xfrm>
        <a:graphic>
          <a:graphicData uri="http://schemas.openxmlformats.org/drawingml/2006/table">
            <a:tbl>
              <a:tblPr/>
              <a:tblGrid>
                <a:gridCol w="8444344"/>
              </a:tblGrid>
              <a:tr h="239972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</a:rPr>
                        <a:t>Useful expressions</a:t>
                      </a:r>
                      <a:endParaRPr lang="en-US" sz="2400" b="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20564" marR="20564" marT="20564" marB="2056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32519">
                <a:tc>
                  <a:txBody>
                    <a:bodyPr/>
                    <a:lstStyle/>
                    <a:p>
                      <a:pPr rtl="0" fontAlgn="t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</a:rPr>
                        <a:t>Welcoming the audience and introducing the topic</a:t>
                      </a:r>
                      <a:endParaRPr lang="vi-VN" sz="2400" b="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rtl="0" fontAlgn="t"/>
                      <a:r>
                        <a:rPr lang="vi-VN" sz="2400" b="0" dirty="0" smtClean="0">
                          <a:effectLst/>
                        </a:rPr>
                        <a:t>Hi </a:t>
                      </a:r>
                      <a:r>
                        <a:rPr lang="vi-VN" sz="2400" b="0" dirty="0">
                          <a:effectLst/>
                        </a:rPr>
                        <a:t>everyone.</a:t>
                      </a:r>
                      <a:endParaRPr lang="vi-VN" sz="2400" b="0" dirty="0">
                        <a:effectLst/>
                      </a:endParaRPr>
                    </a:p>
                    <a:p>
                      <a:pPr rtl="0" fontAlgn="t"/>
                      <a:r>
                        <a:rPr lang="vi-VN" sz="2400" b="0" dirty="0" smtClean="0">
                          <a:effectLst/>
                        </a:rPr>
                        <a:t>Good </a:t>
                      </a:r>
                      <a:r>
                        <a:rPr lang="vi-VN" sz="2400" b="0" dirty="0">
                          <a:effectLst/>
                        </a:rPr>
                        <a:t>morning/ afternoon.</a:t>
                      </a:r>
                      <a:endParaRPr lang="vi-VN" sz="2400" b="0" dirty="0">
                        <a:effectLst/>
                      </a:endParaRPr>
                    </a:p>
                    <a:p>
                      <a:pPr rtl="0" fontAlgn="t"/>
                      <a:r>
                        <a:rPr lang="vi-VN" sz="2400" b="0" dirty="0" smtClean="0">
                          <a:effectLst/>
                        </a:rPr>
                        <a:t>I’m </a:t>
                      </a:r>
                      <a:r>
                        <a:rPr lang="vi-VN" sz="2400" b="0" dirty="0">
                          <a:effectLst/>
                        </a:rPr>
                        <a:t>here today to talk about/ discuss </a:t>
                      </a:r>
                      <a:r>
                        <a:rPr lang="vi-VN" sz="2400" b="0" dirty="0" smtClean="0">
                          <a:effectLst/>
                        </a:rPr>
                        <a:t>…</a:t>
                      </a:r>
                      <a:endParaRPr lang="en-US" sz="2400" b="0" dirty="0" smtClean="0">
                        <a:effectLst/>
                      </a:endParaRPr>
                    </a:p>
                    <a:p>
                      <a:pPr rtl="0" fontAlgn="t"/>
                      <a:r>
                        <a:rPr lang="vi-VN" sz="2400" b="0" dirty="0" smtClean="0">
                          <a:effectLst/>
                        </a:rPr>
                        <a:t>I’d </a:t>
                      </a:r>
                      <a:r>
                        <a:rPr lang="vi-VN" sz="2400" b="0" dirty="0">
                          <a:effectLst/>
                        </a:rPr>
                        <a:t>like to talk about …</a:t>
                      </a:r>
                      <a:endParaRPr lang="vi-VN" sz="2400" b="0" dirty="0">
                        <a:effectLst/>
                      </a:endParaRPr>
                    </a:p>
                    <a:p>
                      <a:pPr rtl="0" fontAlgn="t"/>
                      <a:r>
                        <a:rPr lang="vi-VN" sz="2400" b="0" dirty="0" smtClean="0">
                          <a:effectLst/>
                        </a:rPr>
                        <a:t>Today</a:t>
                      </a:r>
                      <a:r>
                        <a:rPr lang="vi-VN" sz="2400" b="0" dirty="0">
                          <a:effectLst/>
                        </a:rPr>
                        <a:t>, I’d like to share with you </a:t>
                      </a:r>
                      <a:r>
                        <a:rPr lang="vi-VN" sz="2400" b="0" dirty="0" smtClean="0">
                          <a:effectLst/>
                        </a:rPr>
                        <a:t>…</a:t>
                      </a:r>
                      <a:endParaRPr lang="vi-VN" sz="2400" b="0" dirty="0">
                        <a:effectLst/>
                      </a:endParaRPr>
                    </a:p>
                  </a:txBody>
                  <a:tcPr marL="20564" marR="20564" marT="20564" marB="2056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88866">
                <a:tc>
                  <a:txBody>
                    <a:bodyPr/>
                    <a:lstStyle/>
                    <a:p>
                      <a:pPr rtl="0" fontAlgn="t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</a:rPr>
                        <a:t>Introducing the first point/ idea</a:t>
                      </a:r>
                      <a:endParaRPr lang="vi-VN" sz="2400" b="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rtl="0" fontAlgn="t"/>
                      <a:r>
                        <a:rPr lang="vi-VN" sz="2400" b="0" dirty="0" smtClean="0">
                          <a:effectLst/>
                        </a:rPr>
                        <a:t>Firstly</a:t>
                      </a:r>
                      <a:r>
                        <a:rPr lang="vi-VN" sz="2400" b="0" dirty="0">
                          <a:effectLst/>
                        </a:rPr>
                        <a:t>, the problem can be solved by …</a:t>
                      </a:r>
                      <a:endParaRPr lang="vi-VN" sz="2400" b="0" dirty="0">
                        <a:effectLst/>
                      </a:endParaRPr>
                    </a:p>
                    <a:p>
                      <a:pPr rtl="0" fontAlgn="t"/>
                      <a:r>
                        <a:rPr lang="vi-VN" sz="2400" b="0" dirty="0" smtClean="0">
                          <a:effectLst/>
                        </a:rPr>
                        <a:t>The </a:t>
                      </a:r>
                      <a:r>
                        <a:rPr lang="vi-VN" sz="2400" b="0" dirty="0">
                          <a:effectLst/>
                        </a:rPr>
                        <a:t>first solution is to </a:t>
                      </a:r>
                      <a:r>
                        <a:rPr lang="vi-VN" sz="2400" b="0" dirty="0" smtClean="0">
                          <a:effectLst/>
                        </a:rPr>
                        <a:t>…</a:t>
                      </a:r>
                      <a:endParaRPr lang="vi-VN" sz="2400" b="0" dirty="0">
                        <a:effectLst/>
                      </a:endParaRPr>
                    </a:p>
                  </a:txBody>
                  <a:tcPr marL="20564" marR="20564" marT="20564" marB="2056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07115">
                <a:tc>
                  <a:txBody>
                    <a:bodyPr/>
                    <a:lstStyle/>
                    <a:p>
                      <a:pPr rtl="0" fontAlgn="t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</a:rPr>
                        <a:t>Introducing the second point/ idea</a:t>
                      </a:r>
                      <a:endParaRPr lang="vi-VN" sz="2400" b="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rtl="0" fontAlgn="t"/>
                      <a:r>
                        <a:rPr lang="vi-VN" sz="2400" b="0" dirty="0" smtClean="0">
                          <a:effectLst/>
                        </a:rPr>
                        <a:t>My </a:t>
                      </a:r>
                      <a:r>
                        <a:rPr lang="vi-VN" sz="2400" b="0" dirty="0">
                          <a:effectLst/>
                        </a:rPr>
                        <a:t>next point is …</a:t>
                      </a:r>
                      <a:endParaRPr lang="vi-VN" sz="2400" b="0" dirty="0">
                        <a:effectLst/>
                      </a:endParaRPr>
                    </a:p>
                    <a:p>
                      <a:pPr rtl="0" fontAlgn="t"/>
                      <a:r>
                        <a:rPr lang="vi-VN" sz="2400" b="0" dirty="0" smtClean="0">
                          <a:effectLst/>
                        </a:rPr>
                        <a:t>Another </a:t>
                      </a:r>
                      <a:r>
                        <a:rPr lang="vi-VN" sz="2400" b="0" dirty="0">
                          <a:effectLst/>
                        </a:rPr>
                        <a:t>solution is to </a:t>
                      </a:r>
                      <a:r>
                        <a:rPr lang="vi-VN" sz="2400" b="0" dirty="0" smtClean="0">
                          <a:effectLst/>
                        </a:rPr>
                        <a:t>…</a:t>
                      </a:r>
                      <a:endParaRPr lang="vi-VN" sz="2400" b="0" dirty="0">
                        <a:effectLst/>
                      </a:endParaRPr>
                    </a:p>
                  </a:txBody>
                  <a:tcPr marL="20564" marR="20564" marT="20564" marB="2056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9758">
                <a:tc>
                  <a:txBody>
                    <a:bodyPr/>
                    <a:lstStyle/>
                    <a:p>
                      <a:pPr rtl="0" fontAlgn="t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</a:rPr>
                        <a:t>Finishing the presentation and thanking the audience</a:t>
                      </a:r>
                      <a:endParaRPr lang="vi-VN" sz="2400" b="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rtl="0" fontAlgn="t"/>
                      <a:r>
                        <a:rPr lang="vi-VN" sz="2400" b="0" dirty="0" smtClean="0">
                          <a:effectLst/>
                        </a:rPr>
                        <a:t>That </a:t>
                      </a:r>
                      <a:r>
                        <a:rPr lang="vi-VN" sz="2400" b="0" dirty="0">
                          <a:effectLst/>
                        </a:rPr>
                        <a:t>concludes our presentation.</a:t>
                      </a:r>
                      <a:endParaRPr lang="vi-VN" sz="2400" b="0" dirty="0">
                        <a:effectLst/>
                      </a:endParaRPr>
                    </a:p>
                    <a:p>
                      <a:pPr rtl="0" fontAlgn="t"/>
                      <a:r>
                        <a:rPr lang="vi-VN" sz="2400" b="0" dirty="0" smtClean="0">
                          <a:effectLst/>
                        </a:rPr>
                        <a:t>That’s </a:t>
                      </a:r>
                      <a:r>
                        <a:rPr lang="vi-VN" sz="2400" b="0" dirty="0">
                          <a:effectLst/>
                        </a:rPr>
                        <a:t>the end of our presentation today.</a:t>
                      </a:r>
                      <a:endParaRPr lang="vi-VN" sz="2400" b="0" dirty="0">
                        <a:effectLst/>
                      </a:endParaRPr>
                    </a:p>
                    <a:p>
                      <a:pPr rtl="0" fontAlgn="t"/>
                      <a:r>
                        <a:rPr lang="vi-VN" sz="2400" b="0" dirty="0" smtClean="0">
                          <a:effectLst/>
                        </a:rPr>
                        <a:t>Thank </a:t>
                      </a:r>
                      <a:r>
                        <a:rPr lang="vi-VN" sz="2400" b="0" dirty="0">
                          <a:effectLst/>
                        </a:rPr>
                        <a:t>you for listening.</a:t>
                      </a:r>
                      <a:endParaRPr lang="vi-VN" sz="2400" b="0" dirty="0">
                        <a:effectLst/>
                      </a:endParaRPr>
                    </a:p>
                    <a:p>
                      <a:pPr rtl="0" fontAlgn="t"/>
                      <a:r>
                        <a:rPr lang="vi-VN" sz="2400" b="0" dirty="0" smtClean="0">
                          <a:effectLst/>
                        </a:rPr>
                        <a:t>Thank </a:t>
                      </a:r>
                      <a:r>
                        <a:rPr lang="vi-VN" sz="2400" b="0" dirty="0">
                          <a:effectLst/>
                        </a:rPr>
                        <a:t>you for your attention</a:t>
                      </a:r>
                      <a:r>
                        <a:rPr lang="vi-VN" sz="2400" b="0" dirty="0" smtClean="0">
                          <a:effectLst/>
                        </a:rPr>
                        <a:t>.</a:t>
                      </a:r>
                      <a:endParaRPr lang="vi-VN" sz="2400" b="0" dirty="0">
                        <a:effectLst/>
                      </a:endParaRPr>
                    </a:p>
                  </a:txBody>
                  <a:tcPr marL="20564" marR="20564" marT="20564" marB="2056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280065" cy="43052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Suggested answers: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078" y="1136856"/>
            <a:ext cx="9885218" cy="2877004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protect animal’s life (not kill, hunt…)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ban illegal hunting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raise people’s awareness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ban wildlife trade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refuse to use products from wild animal parts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4280640"/>
            <a:ext cx="100723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Hi, everyone! I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believe that the best way to protect endangered animals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protect their lives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other words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introducing strict laws to prevent people from illegal </a:t>
            </a:r>
            <a:r>
              <a:rPr lang="en-US" sz="28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hunting is </a:t>
            </a:r>
            <a:r>
              <a:rPr lang="en-US" sz="28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effective </a:t>
            </a:r>
            <a:r>
              <a:rPr lang="en-US" sz="28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way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people stop hunting animals illegally, we are not going to lose animals quickly, especially endangered ones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32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66431" y="2686194"/>
            <a:ext cx="83217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Tell </a:t>
            </a:r>
            <a:r>
              <a:rPr lang="en-US" altLang="zh-C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solutions to protect enda</a:t>
            </a:r>
            <a:r>
              <a:rPr lang="en-US" sz="32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gered species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0016" y="121835"/>
            <a:ext cx="11032177" cy="673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Hi, Mai. How's your mid-term project going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Mai: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Good! I'm trying to complete it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next Monday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But I'm still working on the last part: saving endangered animals. Do you have any ideas, Nam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Well, I think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thing you should do is help people understand the importance of this problem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Mai: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Yes, I agree. Some people think this is a natural process that would happen with or without humans. They also believe that's not their responsibility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You should also do some research on the number of endangered animals. We are losing animals quicker now than ever before. And one of the reasons is illegal hunting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Mai: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Yes,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hunting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causes a lot of suffering to wild animals. It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destroys their natural habitats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leaves baby animals behind to die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Well, I think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strict laws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 really help.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punishment may prevent people from illegal hunting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Besides, wildlife trade should be banned as well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That would stop illegal hunting. Any more ideas, Nam?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And we should make sure that the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souvenirs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 buy on holiday are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made from endangered animal parts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Mai: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That's true. Thanks, Nam! You've been so helpful.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882037" y="2055511"/>
            <a:ext cx="85840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exercises in the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workbook.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Write </a:t>
            </a:r>
            <a:r>
              <a:rPr lang="en-US" altLang="zh-C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solutions to protect enda</a:t>
            </a:r>
            <a:r>
              <a:rPr lang="en-US" sz="36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gered </a:t>
            </a:r>
            <a:r>
              <a:rPr lang="en-US" altLang="zh-CN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endParaRPr lang="en-US" altLang="zh-CN" sz="3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Prepare new lesson: WRITING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36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endParaRPr lang="en-US" sz="32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36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7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>
            <a:fillRect/>
          </a:stretch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Protecting </a:t>
            </a:r>
            <a:r>
              <a:rPr lang="en-US" sz="36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the </a:t>
            </a:r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e</a:t>
            </a:r>
            <a:r>
              <a:rPr lang="en-US" sz="36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nvironment</a:t>
            </a:r>
            <a:endParaRPr lang="en-US" sz="36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          LISTENING</a:t>
            </a:r>
            <a:endParaRPr lang="en-US" sz="32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0840" y="2729180"/>
            <a:ext cx="793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</a:rPr>
              <a:t>* Let’s play a game: </a:t>
            </a:r>
            <a:r>
              <a:rPr lang="en-US" sz="4000" b="1" dirty="0" smtClean="0">
                <a:solidFill>
                  <a:srgbClr val="990099"/>
                </a:solidFill>
              </a:rPr>
              <a:t>Ocean rescue</a:t>
            </a:r>
            <a:endParaRPr lang="en-US" sz="4000" b="1" dirty="0">
              <a:solidFill>
                <a:srgbClr val="99009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0839" y="3498622"/>
            <a:ext cx="87750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RULES</a:t>
            </a:r>
            <a:r>
              <a:rPr lang="en-US" sz="3200" b="1" dirty="0">
                <a:solidFill>
                  <a:srgbClr val="FF0000"/>
                </a:solidFill>
              </a:rPr>
              <a:t>: to rescue the animals kept in the fishing net 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smtClean="0">
                <a:solidFill>
                  <a:srgbClr val="FF0000"/>
                </a:solidFill>
              </a:rPr>
              <a:t> - You have to answer </a:t>
            </a:r>
            <a:r>
              <a:rPr lang="en-US" sz="3200" b="1" dirty="0">
                <a:solidFill>
                  <a:srgbClr val="FF0000"/>
                </a:solidFill>
              </a:rPr>
              <a:t>the question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smtClean="0">
                <a:solidFill>
                  <a:srgbClr val="FF0000"/>
                </a:solidFill>
              </a:rPr>
              <a:t>- The correct  answer will rescue the animals to escape from the trap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2023/0329/tieng-anh-10-unit-9-speaking-1680058283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5" y="106444"/>
            <a:ext cx="10686596" cy="668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6690" y="704118"/>
            <a:ext cx="10264239" cy="526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DISAPPEARANCE OF ENDANGERED ANIMALS </a:t>
            </a:r>
            <a:r>
              <a:rPr lang="vi-VN" sz="2800" i="1" dirty="0" smtClean="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i="1" dirty="0" smtClean="0">
              <a:solidFill>
                <a:srgbClr val="88888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Stop illegal hunting and fishing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Avoid products that are made from animal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parts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DEFORESTATION</a:t>
            </a:r>
            <a:r>
              <a:rPr lang="vi-VN" sz="2800" i="1" dirty="0">
                <a:solidFill>
                  <a:srgbClr val="88888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i="1" dirty="0" smtClean="0">
              <a:solidFill>
                <a:srgbClr val="88888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Recycle paper, plastics, and wood products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Introduce strict laws to prevent the cutting of natural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forests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AIR POLLUTION 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Use electric vehicles or public transport, and plant more trees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Stop burning leaves, rubbish, and other materials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.loigiaihay.com/picture/2023/0329/tieng-anh-10-unit-9-speaking-1680058283_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51" y="298409"/>
            <a:ext cx="11505994" cy="648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12493752" y="5740400"/>
            <a:ext cx="6096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696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293" y="1024617"/>
            <a:ext cx="4523014" cy="181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78547" y="1580173"/>
            <a:ext cx="35155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OCEAN RESCUE 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" y="0"/>
            <a:ext cx="121527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2" y="5624715"/>
            <a:ext cx="1159877" cy="93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4144333" y="4788462"/>
            <a:ext cx="2106689" cy="180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" y="0"/>
            <a:ext cx="9092534" cy="68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616" y="974297"/>
            <a:ext cx="8098601" cy="1540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99759" y="896566"/>
            <a:ext cx="7407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It is a large heavy animal with very thick skin and either one or two horns on its nose</a:t>
            </a:r>
            <a:r>
              <a:rPr lang="en-US" altLang="en-US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76399" y="3904971"/>
            <a:ext cx="2035989" cy="96665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A. An elephant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864789" y="3904971"/>
            <a:ext cx="2155013" cy="96665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B. A crocodile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31525" y="3920695"/>
            <a:ext cx="2074277" cy="91200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C. A hippo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534400" y="3904971"/>
            <a:ext cx="1981200" cy="92772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D.</a:t>
            </a:r>
            <a:r>
              <a:rPr lang="en-US" altLang="en-US" sz="2800" dirty="0">
                <a:solidFill>
                  <a:schemeClr val="tx1"/>
                </a:solidFill>
              </a:rPr>
              <a:t> A rhino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879" y="5544250"/>
            <a:ext cx="1361507" cy="135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954000" y="3858381"/>
            <a:ext cx="6096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15" y="1633503"/>
            <a:ext cx="993112" cy="111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times up"/>
          <p:cNvGrpSpPr/>
          <p:nvPr/>
        </p:nvGrpSpPr>
        <p:grpSpPr>
          <a:xfrm>
            <a:off x="1061897" y="1074580"/>
            <a:ext cx="946888" cy="47663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Start!</a:t>
              </a:r>
              <a:endParaRPr lang="en-GB" sz="146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35" y="1857420"/>
            <a:ext cx="806903" cy="81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1"/>
          <p:cNvGrpSpPr/>
          <p:nvPr/>
        </p:nvGrpSpPr>
        <p:grpSpPr>
          <a:xfrm>
            <a:off x="1407100" y="1841912"/>
            <a:ext cx="112869" cy="96999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7" name="Group 57"/>
          <p:cNvGrpSpPr/>
          <p:nvPr/>
        </p:nvGrpSpPr>
        <p:grpSpPr>
          <a:xfrm>
            <a:off x="1408445" y="2578312"/>
            <a:ext cx="112869" cy="96999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8" name="Group 63"/>
          <p:cNvGrpSpPr/>
          <p:nvPr/>
        </p:nvGrpSpPr>
        <p:grpSpPr>
          <a:xfrm>
            <a:off x="1705481" y="2232605"/>
            <a:ext cx="112869" cy="96999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9" name="Group 69"/>
          <p:cNvGrpSpPr/>
          <p:nvPr/>
        </p:nvGrpSpPr>
        <p:grpSpPr>
          <a:xfrm>
            <a:off x="1135747" y="2265856"/>
            <a:ext cx="112869" cy="96999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7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418337" y="2228768"/>
            <a:ext cx="84790" cy="72996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2498383" y="5098775"/>
            <a:ext cx="3206678" cy="138623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TIME’S UP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82992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895" y="5219701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1545287" y="2462858"/>
            <a:ext cx="5301759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5" y="3797304"/>
            <a:ext cx="2482850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2" y="1"/>
            <a:ext cx="8139813" cy="688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413" y="871471"/>
            <a:ext cx="7179243" cy="1398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734429" y="905713"/>
            <a:ext cx="5964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Rhinos are large animals found</a:t>
            </a:r>
            <a:endParaRPr lang="en-US" sz="3600" dirty="0"/>
          </a:p>
          <a:p>
            <a:r>
              <a:rPr lang="en-US" sz="3600" dirty="0"/>
              <a:t>in rivers and lakes in </a:t>
            </a:r>
            <a:r>
              <a:rPr lang="is-IS" sz="3600" dirty="0"/>
              <a:t>…...........</a:t>
            </a:r>
            <a:r>
              <a:rPr lang="en-US" sz="3600" dirty="0"/>
              <a:t>.</a:t>
            </a:r>
            <a:endParaRPr lang="en-US" altLang="en-US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676400" y="3137508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A. America 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458202" y="3137508"/>
            <a:ext cx="21550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D. Australia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72202" y="3153232"/>
            <a:ext cx="2074277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C. Europe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886200" y="3137508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B. </a:t>
            </a:r>
            <a:r>
              <a:rPr lang="en-US" sz="3200" dirty="0">
                <a:solidFill>
                  <a:schemeClr val="tx1"/>
                </a:solidFill>
              </a:rPr>
              <a:t>South Africa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954000" y="3858381"/>
            <a:ext cx="6096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77" y="1504173"/>
            <a:ext cx="1096629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1034359" y="945250"/>
            <a:ext cx="1055697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Start!</a:t>
              </a:r>
              <a:endParaRPr lang="en-GB" sz="146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99" y="1728089"/>
            <a:ext cx="891010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6"/>
          <p:cNvGrpSpPr/>
          <p:nvPr/>
        </p:nvGrpSpPr>
        <p:grpSpPr>
          <a:xfrm>
            <a:off x="1379563" y="1712582"/>
            <a:ext cx="125839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" name="Group 32"/>
          <p:cNvGrpSpPr/>
          <p:nvPr/>
        </p:nvGrpSpPr>
        <p:grpSpPr>
          <a:xfrm>
            <a:off x="1380908" y="2448982"/>
            <a:ext cx="125839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" name="Group 38"/>
          <p:cNvGrpSpPr/>
          <p:nvPr/>
        </p:nvGrpSpPr>
        <p:grpSpPr>
          <a:xfrm>
            <a:off x="1677944" y="2103275"/>
            <a:ext cx="125839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" name="Group 44"/>
          <p:cNvGrpSpPr/>
          <p:nvPr/>
        </p:nvGrpSpPr>
        <p:grpSpPr>
          <a:xfrm>
            <a:off x="1108210" y="2136526"/>
            <a:ext cx="125839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9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390800" y="2099438"/>
            <a:ext cx="94534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2236304" y="4160408"/>
            <a:ext cx="3122005" cy="166889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TIME’S UP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2" y="0"/>
            <a:ext cx="121794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6800851" y="3543542"/>
            <a:ext cx="2413802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2023416" y="2824377"/>
            <a:ext cx="3444803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7135" y="996042"/>
            <a:ext cx="4358463" cy="79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72200" y="2971800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C. river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793125" y="2946400"/>
            <a:ext cx="2074277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B. water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360589" y="2930676"/>
            <a:ext cx="21550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D. ocean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44512" y="2920491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habitat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99" y="996042"/>
            <a:ext cx="7086601" cy="1429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195356" y="1084680"/>
            <a:ext cx="7086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Rhinos are threatened by</a:t>
            </a:r>
            <a:endParaRPr lang="en-US" sz="3600" dirty="0"/>
          </a:p>
          <a:p>
            <a:r>
              <a:rPr lang="en-US" sz="3600" dirty="0"/>
              <a:t>illegal hunting and loss of </a:t>
            </a:r>
            <a:r>
              <a:rPr lang="is-IS" sz="3600" dirty="0"/>
              <a:t>…...........</a:t>
            </a:r>
            <a:r>
              <a:rPr lang="en-US" alt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2" y="5116750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954000" y="3858381"/>
            <a:ext cx="6096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16" y="1520499"/>
            <a:ext cx="1011823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1001699" y="961576"/>
            <a:ext cx="974058" cy="500085"/>
            <a:chOff x="2989747" y="438150"/>
            <a:chExt cx="1572031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9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Start!</a:t>
              </a:r>
              <a:endParaRPr lang="en-GB" sz="146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37" y="1744415"/>
            <a:ext cx="822105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4"/>
          <p:cNvGrpSpPr/>
          <p:nvPr/>
        </p:nvGrpSpPr>
        <p:grpSpPr>
          <a:xfrm>
            <a:off x="1346902" y="1728908"/>
            <a:ext cx="116107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" name="Group 31"/>
          <p:cNvGrpSpPr/>
          <p:nvPr/>
        </p:nvGrpSpPr>
        <p:grpSpPr>
          <a:xfrm>
            <a:off x="1348247" y="2465308"/>
            <a:ext cx="116107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" name="Group 37"/>
          <p:cNvGrpSpPr/>
          <p:nvPr/>
        </p:nvGrpSpPr>
        <p:grpSpPr>
          <a:xfrm>
            <a:off x="1645283" y="2119601"/>
            <a:ext cx="116107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" name="Group 43"/>
          <p:cNvGrpSpPr/>
          <p:nvPr/>
        </p:nvGrpSpPr>
        <p:grpSpPr>
          <a:xfrm>
            <a:off x="1075549" y="2152852"/>
            <a:ext cx="116107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358138" y="2115764"/>
            <a:ext cx="87223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51" name="Explosion 2 50"/>
          <p:cNvSpPr/>
          <p:nvPr/>
        </p:nvSpPr>
        <p:spPr>
          <a:xfrm>
            <a:off x="1645283" y="4056901"/>
            <a:ext cx="3235187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TIME’S UP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31483" cy="688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215" y="4070125"/>
            <a:ext cx="1268787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654987" y="3202824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A. panda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1" y="4343400"/>
            <a:ext cx="72004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810002" y="3218548"/>
            <a:ext cx="2074277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B. lion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22" y="3688293"/>
            <a:ext cx="1939131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595" y="4737760"/>
            <a:ext cx="1123633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4784" y="0"/>
            <a:ext cx="7256400" cy="68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8436789" y="3202824"/>
            <a:ext cx="21550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D. pangolin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6000" y="3218548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C. </a:t>
            </a:r>
            <a:r>
              <a:rPr lang="en-US" sz="3200" dirty="0">
                <a:solidFill>
                  <a:schemeClr val="tx1"/>
                </a:solidFill>
              </a:rPr>
              <a:t>cat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87" y="859973"/>
            <a:ext cx="7102570" cy="1863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399122" y="1219669"/>
            <a:ext cx="7192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 tiger is the largest living </a:t>
            </a:r>
            <a:r>
              <a:rPr lang="is-IS" sz="3600" dirty="0"/>
              <a:t>….........</a:t>
            </a:r>
            <a:r>
              <a:rPr lang="en-US" sz="3600" dirty="0"/>
              <a:t>, and lives in forest habitats.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2" y="5359401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954000" y="3858381"/>
            <a:ext cx="6096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06" y="1520493"/>
            <a:ext cx="995233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1050689" y="961570"/>
            <a:ext cx="958086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Start!</a:t>
              </a:r>
              <a:endParaRPr lang="en-GB" sz="146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128" y="1744409"/>
            <a:ext cx="808626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0"/>
          <p:cNvGrpSpPr/>
          <p:nvPr/>
        </p:nvGrpSpPr>
        <p:grpSpPr>
          <a:xfrm>
            <a:off x="1395892" y="1728902"/>
            <a:ext cx="114203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" name="Group 26"/>
          <p:cNvGrpSpPr/>
          <p:nvPr/>
        </p:nvGrpSpPr>
        <p:grpSpPr>
          <a:xfrm>
            <a:off x="1397237" y="2661250"/>
            <a:ext cx="114203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1694273" y="2119595"/>
            <a:ext cx="114203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" name="Group 49"/>
          <p:cNvGrpSpPr/>
          <p:nvPr/>
        </p:nvGrpSpPr>
        <p:grpSpPr>
          <a:xfrm>
            <a:off x="1124539" y="2152846"/>
            <a:ext cx="114203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407128" y="2115758"/>
            <a:ext cx="85793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1510095" y="3998540"/>
            <a:ext cx="307718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TIME’S UP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215" y="4070125"/>
            <a:ext cx="1268787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654987" y="3137508"/>
            <a:ext cx="1981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A. </a:t>
            </a:r>
            <a:r>
              <a:rPr lang="en-US" sz="3200" dirty="0">
                <a:solidFill>
                  <a:schemeClr val="tx1"/>
                </a:solidFill>
              </a:rPr>
              <a:t>35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33801" y="4343400"/>
            <a:ext cx="72004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810002" y="3153232"/>
            <a:ext cx="2074277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B. </a:t>
            </a:r>
            <a:r>
              <a:rPr lang="en-US" sz="3200" dirty="0">
                <a:solidFill>
                  <a:schemeClr val="tx1"/>
                </a:solidFill>
              </a:rPr>
              <a:t>350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22" y="3688293"/>
            <a:ext cx="1939131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595" y="4737760"/>
            <a:ext cx="1123633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25925" y="-6546"/>
            <a:ext cx="7250803" cy="684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8436789" y="3137508"/>
            <a:ext cx="215501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D. </a:t>
            </a:r>
            <a:r>
              <a:rPr lang="en-US" sz="3200" dirty="0">
                <a:solidFill>
                  <a:schemeClr val="tx1"/>
                </a:solidFill>
              </a:rPr>
              <a:t>35000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6000" y="3153232"/>
            <a:ext cx="20574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C. </a:t>
            </a:r>
            <a:r>
              <a:rPr lang="en-US" sz="3200" dirty="0">
                <a:solidFill>
                  <a:schemeClr val="tx1"/>
                </a:solidFill>
              </a:rPr>
              <a:t>3500</a:t>
            </a:r>
            <a:endParaRPr lang="en-US" sz="3000" dirty="0">
              <a:solidFill>
                <a:schemeClr val="tx1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386" y="843649"/>
            <a:ext cx="7260415" cy="1863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399122" y="958411"/>
            <a:ext cx="7192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Tigers are endangered animals and there are not more than </a:t>
            </a:r>
            <a:r>
              <a:rPr lang="is-IS" sz="3600" dirty="0" smtClean="0"/>
              <a:t>…......... </a:t>
            </a:r>
            <a:r>
              <a:rPr lang="en-US" sz="3600" dirty="0" smtClean="0"/>
              <a:t>tigers </a:t>
            </a:r>
            <a:r>
              <a:rPr lang="en-US" sz="3600" dirty="0"/>
              <a:t>in the wild now.</a:t>
            </a:r>
            <a:endParaRPr lang="en-US" sz="3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2" y="5359401"/>
            <a:ext cx="136150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954000" y="3858381"/>
            <a:ext cx="6096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36" y="1487837"/>
            <a:ext cx="1028782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times up"/>
          <p:cNvGrpSpPr/>
          <p:nvPr/>
        </p:nvGrpSpPr>
        <p:grpSpPr>
          <a:xfrm>
            <a:off x="1067018" y="928914"/>
            <a:ext cx="990382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Start!</a:t>
              </a:r>
              <a:endParaRPr lang="en-GB" sz="146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457" y="1711753"/>
            <a:ext cx="835884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0"/>
          <p:cNvGrpSpPr/>
          <p:nvPr/>
        </p:nvGrpSpPr>
        <p:grpSpPr>
          <a:xfrm>
            <a:off x="1412221" y="1696246"/>
            <a:ext cx="118053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" name="Group 26"/>
          <p:cNvGrpSpPr/>
          <p:nvPr/>
        </p:nvGrpSpPr>
        <p:grpSpPr>
          <a:xfrm>
            <a:off x="1413566" y="2432646"/>
            <a:ext cx="118053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" name="Group 43"/>
          <p:cNvGrpSpPr/>
          <p:nvPr/>
        </p:nvGrpSpPr>
        <p:grpSpPr>
          <a:xfrm>
            <a:off x="1710602" y="2952360"/>
            <a:ext cx="118053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" name="Group 49"/>
          <p:cNvGrpSpPr/>
          <p:nvPr/>
        </p:nvGrpSpPr>
        <p:grpSpPr>
          <a:xfrm>
            <a:off x="1140868" y="2120190"/>
            <a:ext cx="118053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423457" y="2083102"/>
            <a:ext cx="88685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1258921" y="3916898"/>
            <a:ext cx="3328354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TIME’S UP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36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72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06471" y="4301314"/>
            <a:ext cx="6293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Saving endangered animals</a:t>
            </a:r>
            <a:endParaRPr lang="en-US" sz="4000" b="1" dirty="0" smtClean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>
            <a:fillRect/>
          </a:stretch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7615" y="401650"/>
            <a:ext cx="147885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Protecting </a:t>
            </a:r>
            <a:r>
              <a:rPr lang="en-US" sz="36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the </a:t>
            </a:r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e</a:t>
            </a:r>
            <a:r>
              <a:rPr lang="en-US" sz="36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nvironment</a:t>
            </a:r>
            <a:endParaRPr lang="en-US" sz="36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26503" y="2790736"/>
            <a:ext cx="410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          LISTENING</a:t>
            </a:r>
            <a:endParaRPr lang="en-US" sz="3200" b="1" dirty="0">
              <a:solidFill>
                <a:schemeClr val="bg1"/>
              </a:solidFill>
              <a:latin typeface="UTM Facebook K&amp;T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anose="02050604050505020204" pitchFamily="18" charset="0"/>
              </a:rPr>
              <a:t>LESSON 5</a:t>
            </a:r>
            <a:endParaRPr lang="en-US" sz="3600" dirty="0">
              <a:solidFill>
                <a:srgbClr val="048DA4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5932</Words>
  <Application>WPS Presentation</Application>
  <PresentationFormat>Widescreen</PresentationFormat>
  <Paragraphs>299</Paragraphs>
  <Slides>22</Slides>
  <Notes>9</Notes>
  <HiddenSlides>0</HiddenSlides>
  <MMClips>8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8" baseType="lpstr">
      <vt:lpstr>Arial</vt:lpstr>
      <vt:lpstr>SimSun</vt:lpstr>
      <vt:lpstr>Wingdings</vt:lpstr>
      <vt:lpstr>Baskerville Old Face</vt:lpstr>
      <vt:lpstr>Myriad Pro</vt:lpstr>
      <vt:lpstr>Segoe Print</vt:lpstr>
      <vt:lpstr>UTM Facebook K&amp;T</vt:lpstr>
      <vt:lpstr>Times New Roman</vt:lpstr>
      <vt:lpstr>Bookman Old Style</vt:lpstr>
      <vt:lpstr>Calibri</vt:lpstr>
      <vt:lpstr>Microsoft YaHei</vt:lpstr>
      <vt:lpstr>Arial Unicode MS</vt:lpstr>
      <vt:lpstr>Calibri Light</vt:lpstr>
      <vt:lpstr>Aharoni</vt:lpstr>
      <vt:lpstr>OpenSans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Suggested answers: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Chung Nguyen</cp:lastModifiedBy>
  <cp:revision>214</cp:revision>
  <dcterms:created xsi:type="dcterms:W3CDTF">2020-12-09T02:04:00Z</dcterms:created>
  <dcterms:modified xsi:type="dcterms:W3CDTF">2024-04-17T07:25:48Z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9E292747D2E145D1A5C82C04C770D21D_12</vt:lpwstr>
  </property>
  <property fmtid="{D5CDD505-2E9C-101B-9397-08002B2CF9AE}" pid="3" name="KSOProductBuildVer">
    <vt:lpwstr>1033-12.2.0.13489</vt:lpwstr>
  </property>
</Properties>
</file>