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27"/>
  </p:notesMasterIdLst>
  <p:sldIdLst>
    <p:sldId id="268" r:id="rId2"/>
    <p:sldId id="257" r:id="rId3"/>
    <p:sldId id="258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00"/>
    <a:srgbClr val="990000"/>
    <a:srgbClr val="00CC00"/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2" autoAdjust="0"/>
    <p:restoredTop sz="94660"/>
  </p:normalViewPr>
  <p:slideViewPr>
    <p:cSldViewPr>
      <p:cViewPr>
        <p:scale>
          <a:sx n="100" d="100"/>
          <a:sy n="100" d="100"/>
        </p:scale>
        <p:origin x="-2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05AC1-7A6B-4B6A-8919-B4E9420164A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69544-4120-42B4-BD0C-9E01F6AD0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86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xmlns="" id="{CCD4E82B-073F-274E-ADFA-4274AED0D4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xmlns="" id="{4C54377E-8D43-7E46-84FB-A6AF64F51B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x-none">
              <a:latin typeface="Calibri" panose="020F0502020204030204" pitchFamily="34" charset="0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xmlns="" id="{5B5EF6EA-9CF3-F64A-9283-2A6212A69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1EAF37-9985-4F4D-A432-EEE007DCE262}" type="slidenum">
              <a:rPr lang="en-US" altLang="x-none"/>
              <a:pPr eaLnBrk="1" hangingPunct="1"/>
              <a:t>13</a:t>
            </a:fld>
            <a:endParaRPr lang="en-US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F405B-6D7D-F84B-89AB-8E71A40B6294}" type="slidenum">
              <a:rPr lang="en-US" altLang="x-none" smtClean="0"/>
              <a:pPr/>
              <a:t>24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3086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8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0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2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2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1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1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52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6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6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7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67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3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.wmf"/><Relationship Id="rId7" Type="http://schemas.openxmlformats.org/officeDocument/2006/relationships/image" Target="../media/image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slide" Target="slide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26" Type="http://schemas.openxmlformats.org/officeDocument/2006/relationships/slide" Target="slide3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5.wdp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24" Type="http://schemas.microsoft.com/office/2007/relationships/hdphoto" Target="../media/hdphoto8.wdp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microsoft.com/office/2007/relationships/hdphoto" Target="../media/hdphoto9.wdp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8.jpeg"/><Relationship Id="rId9" Type="http://schemas.openxmlformats.org/officeDocument/2006/relationships/image" Target="../media/image10.png"/><Relationship Id="rId14" Type="http://schemas.microsoft.com/office/2007/relationships/hdphoto" Target="../media/hdphoto4.wdp"/><Relationship Id="rId22" Type="http://schemas.microsoft.com/office/2007/relationships/hdphoto" Target="../media/hdphoto7.wdp"/><Relationship Id="rId27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8.png"/><Relationship Id="rId3" Type="http://schemas.microsoft.com/office/2007/relationships/hdphoto" Target="../media/hdphoto1.wdp"/><Relationship Id="rId21" Type="http://schemas.microsoft.com/office/2007/relationships/hdphoto" Target="../media/hdphoto11.wdp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slide" Target="slide4.xml"/><Relationship Id="rId2" Type="http://schemas.openxmlformats.org/officeDocument/2006/relationships/image" Target="../media/image8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13.png"/><Relationship Id="rId24" Type="http://schemas.openxmlformats.org/officeDocument/2006/relationships/image" Target="../media/image27.png"/><Relationship Id="rId5" Type="http://schemas.microsoft.com/office/2007/relationships/hdphoto" Target="../media/hdphoto10.wdp"/><Relationship Id="rId15" Type="http://schemas.openxmlformats.org/officeDocument/2006/relationships/image" Target="../media/image10.png"/><Relationship Id="rId23" Type="http://schemas.microsoft.com/office/2007/relationships/hdphoto" Target="../media/hdphoto12.wdp"/><Relationship Id="rId10" Type="http://schemas.openxmlformats.org/officeDocument/2006/relationships/image" Target="../media/image24.png"/><Relationship Id="rId19" Type="http://schemas.microsoft.com/office/2007/relationships/hdphoto" Target="../media/hdphoto7.wdp"/><Relationship Id="rId4" Type="http://schemas.openxmlformats.org/officeDocument/2006/relationships/image" Target="../media/image22.png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image" Target="../media/image26.png"/><Relationship Id="rId27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6.xml"/><Relationship Id="rId18" Type="http://schemas.openxmlformats.org/officeDocument/2006/relationships/image" Target="../media/image13.png"/><Relationship Id="rId26" Type="http://schemas.microsoft.com/office/2007/relationships/hdphoto" Target="../media/hdphoto12.wdp"/><Relationship Id="rId3" Type="http://schemas.openxmlformats.org/officeDocument/2006/relationships/image" Target="../media/image9.png"/><Relationship Id="rId21" Type="http://schemas.openxmlformats.org/officeDocument/2006/relationships/image" Target="../media/image33.png"/><Relationship Id="rId7" Type="http://schemas.openxmlformats.org/officeDocument/2006/relationships/slide" Target="slide10.xml"/><Relationship Id="rId12" Type="http://schemas.openxmlformats.org/officeDocument/2006/relationships/image" Target="../media/image32.png"/><Relationship Id="rId17" Type="http://schemas.openxmlformats.org/officeDocument/2006/relationships/slide" Target="slide5.xml"/><Relationship Id="rId25" Type="http://schemas.openxmlformats.org/officeDocument/2006/relationships/image" Target="../media/image26.png"/><Relationship Id="rId2" Type="http://schemas.openxmlformats.org/officeDocument/2006/relationships/image" Target="../media/image29.jpeg"/><Relationship Id="rId16" Type="http://schemas.microsoft.com/office/2007/relationships/hdphoto" Target="../media/hdphoto3.wdp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slide" Target="slide9.xml"/><Relationship Id="rId24" Type="http://schemas.openxmlformats.org/officeDocument/2006/relationships/slide" Target="slide7.xml"/><Relationship Id="rId5" Type="http://schemas.openxmlformats.org/officeDocument/2006/relationships/image" Target="../media/image30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10" Type="http://schemas.microsoft.com/office/2007/relationships/hdphoto" Target="../media/hdphoto15.wdp"/><Relationship Id="rId19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openxmlformats.org/officeDocument/2006/relationships/image" Target="../media/image10.png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slide" Target="slide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slide" Target="slide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slide" Target="slide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slide" Target="slide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slide" Target="slide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7667625" y="5089525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auto">
          <a:xfrm>
            <a:off x="10287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32385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AutoShape 5"/>
          <p:cNvSpPr>
            <a:spLocks noChangeArrowheads="1"/>
          </p:cNvSpPr>
          <p:nvPr/>
        </p:nvSpPr>
        <p:spPr bwMode="auto">
          <a:xfrm>
            <a:off x="17907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AutoShape 6"/>
          <p:cNvSpPr>
            <a:spLocks noChangeArrowheads="1"/>
          </p:cNvSpPr>
          <p:nvPr/>
        </p:nvSpPr>
        <p:spPr bwMode="auto">
          <a:xfrm>
            <a:off x="40005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AutoShape 7"/>
          <p:cNvSpPr>
            <a:spLocks noChangeArrowheads="1"/>
          </p:cNvSpPr>
          <p:nvPr/>
        </p:nvSpPr>
        <p:spPr bwMode="auto">
          <a:xfrm>
            <a:off x="25527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48387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AutoShape 9"/>
          <p:cNvSpPr>
            <a:spLocks noChangeArrowheads="1"/>
          </p:cNvSpPr>
          <p:nvPr/>
        </p:nvSpPr>
        <p:spPr bwMode="auto">
          <a:xfrm>
            <a:off x="56007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6362700" y="6596063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995" name="Picture 11" descr="GEOMTRY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92" y="2913161"/>
            <a:ext cx="2191817" cy="18995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7" name="Picture 13" descr="bluline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9144000" cy="76200"/>
          </a:xfrm>
        </p:spPr>
      </p:pic>
      <p:sp>
        <p:nvSpPr>
          <p:cNvPr id="41996" name="Rectangle 12" descr="40%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pattFill prst="pct40">
            <a:fgClr>
              <a:schemeClr val="tx1"/>
            </a:fgClr>
            <a:bgClr>
              <a:srgbClr val="CCEC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8" name="WordArt 14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4038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00" kern="1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THPT SỐ 2 PHÙ MỸ</a:t>
            </a:r>
            <a:endParaRPr lang="en-US" sz="1000" kern="1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5143500" y="4192625"/>
            <a:ext cx="3429000" cy="8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266" tIns="32633" rIns="65266" bIns="32633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327025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652463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979488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1306513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1763713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220913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2678113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135313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hangingPunct="0">
              <a:spcBef>
                <a:spcPct val="50000"/>
              </a:spcBef>
            </a:pP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    BÙI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THANH NGHỊ</a:t>
            </a:r>
          </a:p>
        </p:txBody>
      </p:sp>
      <p:sp>
        <p:nvSpPr>
          <p:cNvPr id="42000" name="WordArt 16" descr="70%"/>
          <p:cNvSpPr>
            <a:spLocks noChangeArrowheads="1" noChangeShapeType="1" noTextEdit="1"/>
          </p:cNvSpPr>
          <p:nvPr/>
        </p:nvSpPr>
        <p:spPr bwMode="auto">
          <a:xfrm>
            <a:off x="5219700" y="2667000"/>
            <a:ext cx="3810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solidFill>
                    <a:schemeClr val="folHlink"/>
                  </a:solidFill>
                  <a:round/>
                  <a:headEnd/>
                  <a:tailEnd/>
                </a:ln>
                <a:pattFill prst="pct70">
                  <a:fgClr>
                    <a:srgbClr val="FD4DE4"/>
                  </a:fgClr>
                  <a:bgClr>
                    <a:srgbClr val="FFFF00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HelvetInsH"/>
              </a:rPr>
              <a:t>ho¸ häc 10</a:t>
            </a: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22098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AutoShape 18"/>
          <p:cNvSpPr>
            <a:spLocks noChangeArrowheads="1"/>
          </p:cNvSpPr>
          <p:nvPr/>
        </p:nvSpPr>
        <p:spPr bwMode="auto">
          <a:xfrm>
            <a:off x="17526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AutoShape 19"/>
          <p:cNvSpPr>
            <a:spLocks noChangeArrowheads="1"/>
          </p:cNvSpPr>
          <p:nvPr/>
        </p:nvSpPr>
        <p:spPr bwMode="auto">
          <a:xfrm>
            <a:off x="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AutoShape 20"/>
          <p:cNvSpPr>
            <a:spLocks noChangeArrowheads="1"/>
          </p:cNvSpPr>
          <p:nvPr/>
        </p:nvSpPr>
        <p:spPr bwMode="auto">
          <a:xfrm>
            <a:off x="381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5" name="AutoShape 21"/>
          <p:cNvSpPr>
            <a:spLocks noChangeArrowheads="1"/>
          </p:cNvSpPr>
          <p:nvPr/>
        </p:nvSpPr>
        <p:spPr bwMode="auto">
          <a:xfrm>
            <a:off x="762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6" name="AutoShape 22"/>
          <p:cNvSpPr>
            <a:spLocks noChangeArrowheads="1"/>
          </p:cNvSpPr>
          <p:nvPr/>
        </p:nvSpPr>
        <p:spPr bwMode="auto">
          <a:xfrm>
            <a:off x="12192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007" name="Picture 23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6"/>
            <a:ext cx="2000250" cy="18319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8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9" name="AutoShape 25"/>
          <p:cNvSpPr>
            <a:spLocks noChangeArrowheads="1"/>
          </p:cNvSpPr>
          <p:nvPr/>
        </p:nvSpPr>
        <p:spPr bwMode="auto">
          <a:xfrm>
            <a:off x="48768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0" name="AutoShape 26"/>
          <p:cNvSpPr>
            <a:spLocks noChangeArrowheads="1"/>
          </p:cNvSpPr>
          <p:nvPr/>
        </p:nvSpPr>
        <p:spPr bwMode="auto">
          <a:xfrm>
            <a:off x="44196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1" name="AutoShape 27"/>
          <p:cNvSpPr>
            <a:spLocks noChangeArrowheads="1"/>
          </p:cNvSpPr>
          <p:nvPr/>
        </p:nvSpPr>
        <p:spPr bwMode="auto">
          <a:xfrm>
            <a:off x="2667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2" name="AutoShape 28"/>
          <p:cNvSpPr>
            <a:spLocks noChangeArrowheads="1"/>
          </p:cNvSpPr>
          <p:nvPr/>
        </p:nvSpPr>
        <p:spPr bwMode="auto">
          <a:xfrm>
            <a:off x="3048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3" name="AutoShape 29"/>
          <p:cNvSpPr>
            <a:spLocks noChangeArrowheads="1"/>
          </p:cNvSpPr>
          <p:nvPr/>
        </p:nvSpPr>
        <p:spPr bwMode="auto">
          <a:xfrm>
            <a:off x="3429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4" name="AutoShape 30"/>
          <p:cNvSpPr>
            <a:spLocks noChangeArrowheads="1"/>
          </p:cNvSpPr>
          <p:nvPr/>
        </p:nvSpPr>
        <p:spPr bwMode="auto">
          <a:xfrm>
            <a:off x="38862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5" name="AutoShape 31"/>
          <p:cNvSpPr>
            <a:spLocks noChangeArrowheads="1"/>
          </p:cNvSpPr>
          <p:nvPr/>
        </p:nvSpPr>
        <p:spPr bwMode="auto">
          <a:xfrm>
            <a:off x="75438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6" name="AutoShape 32"/>
          <p:cNvSpPr>
            <a:spLocks noChangeArrowheads="1"/>
          </p:cNvSpPr>
          <p:nvPr/>
        </p:nvSpPr>
        <p:spPr bwMode="auto">
          <a:xfrm>
            <a:off x="70866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7" name="AutoShape 33"/>
          <p:cNvSpPr>
            <a:spLocks noChangeArrowheads="1"/>
          </p:cNvSpPr>
          <p:nvPr/>
        </p:nvSpPr>
        <p:spPr bwMode="auto">
          <a:xfrm>
            <a:off x="5334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8" name="AutoShape 34"/>
          <p:cNvSpPr>
            <a:spLocks noChangeArrowheads="1"/>
          </p:cNvSpPr>
          <p:nvPr/>
        </p:nvSpPr>
        <p:spPr bwMode="auto">
          <a:xfrm>
            <a:off x="5715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9" name="AutoShape 35"/>
          <p:cNvSpPr>
            <a:spLocks noChangeArrowheads="1"/>
          </p:cNvSpPr>
          <p:nvPr/>
        </p:nvSpPr>
        <p:spPr bwMode="auto">
          <a:xfrm>
            <a:off x="6096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0" name="AutoShape 36"/>
          <p:cNvSpPr>
            <a:spLocks noChangeArrowheads="1"/>
          </p:cNvSpPr>
          <p:nvPr/>
        </p:nvSpPr>
        <p:spPr bwMode="auto">
          <a:xfrm>
            <a:off x="65532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1" name="AutoShape 37"/>
          <p:cNvSpPr>
            <a:spLocks noChangeArrowheads="1"/>
          </p:cNvSpPr>
          <p:nvPr/>
        </p:nvSpPr>
        <p:spPr bwMode="auto">
          <a:xfrm>
            <a:off x="8001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2" name="AutoShape 38"/>
          <p:cNvSpPr>
            <a:spLocks noChangeArrowheads="1"/>
          </p:cNvSpPr>
          <p:nvPr/>
        </p:nvSpPr>
        <p:spPr bwMode="auto">
          <a:xfrm>
            <a:off x="8382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AutoShape 39"/>
          <p:cNvSpPr>
            <a:spLocks noChangeArrowheads="1"/>
          </p:cNvSpPr>
          <p:nvPr/>
        </p:nvSpPr>
        <p:spPr bwMode="auto">
          <a:xfrm>
            <a:off x="8763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024" name="Picture 40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3676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25" name="WordArt 41" descr="Light upward diagonal"/>
          <p:cNvSpPr>
            <a:spLocks noChangeArrowheads="1" noChangeShapeType="1" noTextEdit="1"/>
          </p:cNvSpPr>
          <p:nvPr/>
        </p:nvSpPr>
        <p:spPr bwMode="auto">
          <a:xfrm>
            <a:off x="5200650" y="2667000"/>
            <a:ext cx="3810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pattFill prst="ltUpDiag">
                  <a:fgClr>
                    <a:srgbClr val="0066FF"/>
                  </a:fgClr>
                  <a:bgClr>
                    <a:schemeClr val="tx1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HelvetInsH"/>
              </a:rPr>
              <a:t>Ho¸ häc 10</a:t>
            </a:r>
          </a:p>
        </p:txBody>
      </p:sp>
      <p:sp>
        <p:nvSpPr>
          <p:cNvPr id="42026" name="Line 42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27" name="Line 43"/>
          <p:cNvSpPr>
            <a:spLocks noChangeShapeType="1"/>
          </p:cNvSpPr>
          <p:nvPr/>
        </p:nvSpPr>
        <p:spPr bwMode="auto">
          <a:xfrm>
            <a:off x="0" y="14954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2028" name="Picture 44" descr="bluline[1]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29" name="Text Box 45"/>
          <p:cNvSpPr txBox="1">
            <a:spLocks noChangeArrowheads="1"/>
          </p:cNvSpPr>
          <p:nvPr/>
        </p:nvSpPr>
        <p:spPr bwMode="auto">
          <a:xfrm>
            <a:off x="-115888" y="5141793"/>
            <a:ext cx="79454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GIÁO ĐẾN DỰ GIỜ THAO GIẢNG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NGHIÊN CỨU BÀI HỌC CÙNG LỚP 10A1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NĂM HỌC 2023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30" name="Line 46"/>
          <p:cNvSpPr>
            <a:spLocks noChangeShapeType="1"/>
          </p:cNvSpPr>
          <p:nvPr/>
        </p:nvSpPr>
        <p:spPr bwMode="auto">
          <a:xfrm>
            <a:off x="13335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1" name="Line 47"/>
          <p:cNvSpPr>
            <a:spLocks noChangeShapeType="1"/>
          </p:cNvSpPr>
          <p:nvPr/>
        </p:nvSpPr>
        <p:spPr bwMode="auto">
          <a:xfrm>
            <a:off x="20955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2" name="Line 48"/>
          <p:cNvSpPr>
            <a:spLocks noChangeShapeType="1"/>
          </p:cNvSpPr>
          <p:nvPr/>
        </p:nvSpPr>
        <p:spPr bwMode="auto">
          <a:xfrm>
            <a:off x="27813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3" name="Line 49"/>
          <p:cNvSpPr>
            <a:spLocks noChangeShapeType="1"/>
          </p:cNvSpPr>
          <p:nvPr/>
        </p:nvSpPr>
        <p:spPr bwMode="auto">
          <a:xfrm>
            <a:off x="35433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4" name="Line 50"/>
          <p:cNvSpPr>
            <a:spLocks noChangeShapeType="1"/>
          </p:cNvSpPr>
          <p:nvPr/>
        </p:nvSpPr>
        <p:spPr bwMode="auto">
          <a:xfrm>
            <a:off x="43053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5" name="Line 51"/>
          <p:cNvSpPr>
            <a:spLocks noChangeShapeType="1"/>
          </p:cNvSpPr>
          <p:nvPr/>
        </p:nvSpPr>
        <p:spPr bwMode="auto">
          <a:xfrm>
            <a:off x="51435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6" name="Line 52"/>
          <p:cNvSpPr>
            <a:spLocks noChangeShapeType="1"/>
          </p:cNvSpPr>
          <p:nvPr/>
        </p:nvSpPr>
        <p:spPr bwMode="auto">
          <a:xfrm>
            <a:off x="59055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7" name="Oval 53"/>
          <p:cNvSpPr>
            <a:spLocks noChangeArrowheads="1"/>
          </p:cNvSpPr>
          <p:nvPr/>
        </p:nvSpPr>
        <p:spPr bwMode="auto">
          <a:xfrm>
            <a:off x="65405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38" name="Oval 54"/>
          <p:cNvSpPr>
            <a:spLocks noChangeArrowheads="1"/>
          </p:cNvSpPr>
          <p:nvPr/>
        </p:nvSpPr>
        <p:spPr bwMode="auto">
          <a:xfrm>
            <a:off x="10668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39" name="Oval 55"/>
          <p:cNvSpPr>
            <a:spLocks noChangeArrowheads="1"/>
          </p:cNvSpPr>
          <p:nvPr/>
        </p:nvSpPr>
        <p:spPr bwMode="auto">
          <a:xfrm>
            <a:off x="15240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0" name="Oval 56"/>
          <p:cNvSpPr>
            <a:spLocks noChangeArrowheads="1"/>
          </p:cNvSpPr>
          <p:nvPr/>
        </p:nvSpPr>
        <p:spPr bwMode="auto">
          <a:xfrm>
            <a:off x="20574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1" name="Oval 57"/>
          <p:cNvSpPr>
            <a:spLocks noChangeArrowheads="1"/>
          </p:cNvSpPr>
          <p:nvPr/>
        </p:nvSpPr>
        <p:spPr bwMode="auto">
          <a:xfrm>
            <a:off x="25146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2" name="Oval 58"/>
          <p:cNvSpPr>
            <a:spLocks noChangeArrowheads="1"/>
          </p:cNvSpPr>
          <p:nvPr/>
        </p:nvSpPr>
        <p:spPr bwMode="auto">
          <a:xfrm>
            <a:off x="28956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3" name="Oval 59"/>
          <p:cNvSpPr>
            <a:spLocks noChangeArrowheads="1"/>
          </p:cNvSpPr>
          <p:nvPr/>
        </p:nvSpPr>
        <p:spPr bwMode="auto">
          <a:xfrm>
            <a:off x="3292475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4" name="Oval 60"/>
          <p:cNvSpPr>
            <a:spLocks noChangeArrowheads="1"/>
          </p:cNvSpPr>
          <p:nvPr/>
        </p:nvSpPr>
        <p:spPr bwMode="auto">
          <a:xfrm>
            <a:off x="37338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5" name="Oval 61"/>
          <p:cNvSpPr>
            <a:spLocks noChangeArrowheads="1"/>
          </p:cNvSpPr>
          <p:nvPr/>
        </p:nvSpPr>
        <p:spPr bwMode="auto">
          <a:xfrm>
            <a:off x="41910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6" name="Oval 62"/>
          <p:cNvSpPr>
            <a:spLocks noChangeArrowheads="1"/>
          </p:cNvSpPr>
          <p:nvPr/>
        </p:nvSpPr>
        <p:spPr bwMode="auto">
          <a:xfrm>
            <a:off x="47244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7" name="Oval 63"/>
          <p:cNvSpPr>
            <a:spLocks noChangeArrowheads="1"/>
          </p:cNvSpPr>
          <p:nvPr/>
        </p:nvSpPr>
        <p:spPr bwMode="auto">
          <a:xfrm>
            <a:off x="51816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8" name="Oval 64"/>
          <p:cNvSpPr>
            <a:spLocks noChangeArrowheads="1"/>
          </p:cNvSpPr>
          <p:nvPr/>
        </p:nvSpPr>
        <p:spPr bwMode="auto">
          <a:xfrm>
            <a:off x="560705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9" name="Oval 65"/>
          <p:cNvSpPr>
            <a:spLocks noChangeArrowheads="1"/>
          </p:cNvSpPr>
          <p:nvPr/>
        </p:nvSpPr>
        <p:spPr bwMode="auto">
          <a:xfrm>
            <a:off x="597535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0" name="Oval 66"/>
          <p:cNvSpPr>
            <a:spLocks noChangeArrowheads="1"/>
          </p:cNvSpPr>
          <p:nvPr/>
        </p:nvSpPr>
        <p:spPr bwMode="auto">
          <a:xfrm>
            <a:off x="64008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1" name="Oval 67"/>
          <p:cNvSpPr>
            <a:spLocks noChangeArrowheads="1"/>
          </p:cNvSpPr>
          <p:nvPr/>
        </p:nvSpPr>
        <p:spPr bwMode="auto">
          <a:xfrm>
            <a:off x="68580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2" name="Oval 68"/>
          <p:cNvSpPr>
            <a:spLocks noChangeArrowheads="1"/>
          </p:cNvSpPr>
          <p:nvPr/>
        </p:nvSpPr>
        <p:spPr bwMode="auto">
          <a:xfrm>
            <a:off x="73914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3" name="Oval 69"/>
          <p:cNvSpPr>
            <a:spLocks noChangeArrowheads="1"/>
          </p:cNvSpPr>
          <p:nvPr/>
        </p:nvSpPr>
        <p:spPr bwMode="auto">
          <a:xfrm>
            <a:off x="78486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4" name="Oval 70"/>
          <p:cNvSpPr>
            <a:spLocks noChangeArrowheads="1"/>
          </p:cNvSpPr>
          <p:nvPr/>
        </p:nvSpPr>
        <p:spPr bwMode="auto">
          <a:xfrm>
            <a:off x="827405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5" name="Oval 71"/>
          <p:cNvSpPr>
            <a:spLocks noChangeArrowheads="1"/>
          </p:cNvSpPr>
          <p:nvPr/>
        </p:nvSpPr>
        <p:spPr bwMode="auto">
          <a:xfrm>
            <a:off x="865505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6" name="Oval 72"/>
          <p:cNvSpPr>
            <a:spLocks noChangeArrowheads="1"/>
          </p:cNvSpPr>
          <p:nvPr/>
        </p:nvSpPr>
        <p:spPr bwMode="auto">
          <a:xfrm>
            <a:off x="899160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7" name="Oval 73"/>
          <p:cNvSpPr>
            <a:spLocks noChangeArrowheads="1"/>
          </p:cNvSpPr>
          <p:nvPr/>
        </p:nvSpPr>
        <p:spPr bwMode="auto">
          <a:xfrm>
            <a:off x="260350" y="9976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8" name="AutoShape 74"/>
          <p:cNvSpPr>
            <a:spLocks noChangeArrowheads="1"/>
          </p:cNvSpPr>
          <p:nvPr/>
        </p:nvSpPr>
        <p:spPr bwMode="auto">
          <a:xfrm>
            <a:off x="75057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59" name="AutoShape 75"/>
          <p:cNvSpPr>
            <a:spLocks noChangeArrowheads="1"/>
          </p:cNvSpPr>
          <p:nvPr/>
        </p:nvSpPr>
        <p:spPr bwMode="auto">
          <a:xfrm>
            <a:off x="70485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0" name="AutoShape 76"/>
          <p:cNvSpPr>
            <a:spLocks noChangeArrowheads="1"/>
          </p:cNvSpPr>
          <p:nvPr/>
        </p:nvSpPr>
        <p:spPr bwMode="auto">
          <a:xfrm>
            <a:off x="52959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1" name="AutoShape 77"/>
          <p:cNvSpPr>
            <a:spLocks noChangeArrowheads="1"/>
          </p:cNvSpPr>
          <p:nvPr/>
        </p:nvSpPr>
        <p:spPr bwMode="auto">
          <a:xfrm>
            <a:off x="56769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2" name="AutoShape 78"/>
          <p:cNvSpPr>
            <a:spLocks noChangeArrowheads="1"/>
          </p:cNvSpPr>
          <p:nvPr/>
        </p:nvSpPr>
        <p:spPr bwMode="auto">
          <a:xfrm>
            <a:off x="60579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3" name="AutoShape 79"/>
          <p:cNvSpPr>
            <a:spLocks noChangeArrowheads="1"/>
          </p:cNvSpPr>
          <p:nvPr/>
        </p:nvSpPr>
        <p:spPr bwMode="auto">
          <a:xfrm>
            <a:off x="65151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4" name="AutoShape 80"/>
          <p:cNvSpPr>
            <a:spLocks noChangeArrowheads="1"/>
          </p:cNvSpPr>
          <p:nvPr/>
        </p:nvSpPr>
        <p:spPr bwMode="auto">
          <a:xfrm>
            <a:off x="79629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5" name="AutoShape 81"/>
          <p:cNvSpPr>
            <a:spLocks noChangeArrowheads="1"/>
          </p:cNvSpPr>
          <p:nvPr/>
        </p:nvSpPr>
        <p:spPr bwMode="auto">
          <a:xfrm>
            <a:off x="83439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6" name="AutoShape 82"/>
          <p:cNvSpPr>
            <a:spLocks noChangeArrowheads="1"/>
          </p:cNvSpPr>
          <p:nvPr/>
        </p:nvSpPr>
        <p:spPr bwMode="auto">
          <a:xfrm>
            <a:off x="87249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7" name="Oval 83"/>
          <p:cNvSpPr>
            <a:spLocks noChangeArrowheads="1"/>
          </p:cNvSpPr>
          <p:nvPr/>
        </p:nvSpPr>
        <p:spPr bwMode="auto">
          <a:xfrm>
            <a:off x="5524500" y="36265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68" name="Oval 84"/>
          <p:cNvSpPr>
            <a:spLocks noChangeArrowheads="1"/>
          </p:cNvSpPr>
          <p:nvPr/>
        </p:nvSpPr>
        <p:spPr bwMode="auto">
          <a:xfrm>
            <a:off x="5921375" y="36265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69" name="Oval 85"/>
          <p:cNvSpPr>
            <a:spLocks noChangeArrowheads="1"/>
          </p:cNvSpPr>
          <p:nvPr/>
        </p:nvSpPr>
        <p:spPr bwMode="auto">
          <a:xfrm>
            <a:off x="6362700" y="36265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70" name="Oval 86"/>
          <p:cNvSpPr>
            <a:spLocks noChangeArrowheads="1"/>
          </p:cNvSpPr>
          <p:nvPr/>
        </p:nvSpPr>
        <p:spPr bwMode="auto">
          <a:xfrm>
            <a:off x="6819900" y="36265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71" name="Oval 87"/>
          <p:cNvSpPr>
            <a:spLocks noChangeArrowheads="1"/>
          </p:cNvSpPr>
          <p:nvPr/>
        </p:nvSpPr>
        <p:spPr bwMode="auto">
          <a:xfrm>
            <a:off x="7353300" y="36265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72" name="Oval 88"/>
          <p:cNvSpPr>
            <a:spLocks noChangeArrowheads="1"/>
          </p:cNvSpPr>
          <p:nvPr/>
        </p:nvSpPr>
        <p:spPr bwMode="auto">
          <a:xfrm>
            <a:off x="7810500" y="36265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73" name="Oval 89"/>
          <p:cNvSpPr>
            <a:spLocks noChangeArrowheads="1"/>
          </p:cNvSpPr>
          <p:nvPr/>
        </p:nvSpPr>
        <p:spPr bwMode="auto">
          <a:xfrm>
            <a:off x="8235950" y="36265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74" name="Oval 90"/>
          <p:cNvSpPr>
            <a:spLocks noChangeArrowheads="1"/>
          </p:cNvSpPr>
          <p:nvPr/>
        </p:nvSpPr>
        <p:spPr bwMode="auto">
          <a:xfrm>
            <a:off x="8604250" y="3626525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2075" name="Picture 91" descr="formulas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47888"/>
            <a:ext cx="4267200" cy="26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73F04D17-BE3F-7645-B2BF-E40600BDA0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2147889"/>
            <a:ext cx="4123034" cy="249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5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2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2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" presetID="53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2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2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2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TPUT_Baihocdautien_HienThu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38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43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2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49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5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6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1500"/>
                            </p:stCondLst>
                            <p:childTnLst>
                              <p:par>
                                <p:cTn id="67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3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79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8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3500"/>
                            </p:stCondLst>
                            <p:childTnLst>
                              <p:par>
                                <p:cTn id="9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97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4500"/>
                            </p:stCondLst>
                            <p:childTnLst>
                              <p:par>
                                <p:cTn id="103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09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5500"/>
                            </p:stCondLst>
                            <p:childTnLst>
                              <p:par>
                                <p:cTn id="1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2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46500"/>
                            </p:stCondLst>
                            <p:childTnLst>
                              <p:par>
                                <p:cTn id="127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33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7500"/>
                            </p:stCondLst>
                            <p:childTnLst>
                              <p:par>
                                <p:cTn id="139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48500"/>
                            </p:stCondLst>
                            <p:childTnLst>
                              <p:par>
                                <p:cTn id="15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7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49500"/>
                            </p:stCondLst>
                            <p:childTnLst>
                              <p:par>
                                <p:cTn id="163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42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42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42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42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50500"/>
                            </p:stCondLst>
                            <p:childTnLst>
                              <p:par>
                                <p:cTn id="17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42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42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42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42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8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4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4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51500"/>
                            </p:stCondLst>
                            <p:childTnLst>
                              <p:par>
                                <p:cTn id="187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42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42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42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42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93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420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420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420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420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  <p:bldP spid="41993" grpId="0" animBg="1"/>
      <p:bldP spid="41994" grpId="0" animBg="1"/>
      <p:bldP spid="41999" grpId="0"/>
      <p:bldP spid="42000" grpId="0" animBg="1"/>
      <p:bldP spid="42002" grpId="0" animBg="1"/>
      <p:bldP spid="42003" grpId="0" animBg="1"/>
      <p:bldP spid="42005" grpId="0" animBg="1"/>
      <p:bldP spid="42010" grpId="0" animBg="1"/>
      <p:bldP spid="42011" grpId="0" animBg="1"/>
      <p:bldP spid="42013" grpId="0" animBg="1"/>
      <p:bldP spid="42016" grpId="0" animBg="1"/>
      <p:bldP spid="42017" grpId="0" animBg="1"/>
      <p:bldP spid="42019" grpId="0" animBg="1"/>
      <p:bldP spid="42021" grpId="0" animBg="1"/>
      <p:bldP spid="42023" grpId="0" animBg="1"/>
      <p:bldP spid="42025" grpId="0" animBg="1"/>
      <p:bldP spid="42029" grpId="0"/>
      <p:bldP spid="42059" grpId="0" animBg="1"/>
      <p:bldP spid="42060" grpId="0" animBg="1"/>
      <p:bldP spid="42062" grpId="0" animBg="1"/>
      <p:bldP spid="42064" grpId="0" animBg="1"/>
      <p:bldP spid="4206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275" y="-52197"/>
            <a:ext cx="100584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199" y="0"/>
            <a:ext cx="10001252" cy="46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00025" y="754438"/>
            <a:ext cx="88487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phosphorus ở ô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514350" indent="-514350" algn="just">
              <a:buAutoNum type="alphaUcPeriod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Phosphorus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phosphorus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electron.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phosphorus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Phosphorus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60509"/>
            <a:ext cx="6705600" cy="19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281113" y="4864356"/>
            <a:ext cx="563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1s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3p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electron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20000" y="4741109"/>
            <a:ext cx="16002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12269" y="3636136"/>
              <a:ext cx="861543" cy="305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Trở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về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4">
            <a:extLst>
              <a:ext uri="{FF2B5EF4-FFF2-40B4-BE49-F238E27FC236}">
                <a16:creationId xmlns:a16="http://schemas.microsoft.com/office/drawing/2014/main" xmlns="" id="{F3D45454-FB6E-5647-846B-45C972FAA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0"/>
            <a:ext cx="838200" cy="6858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x-none"/>
          </a:p>
        </p:txBody>
      </p:sp>
      <p:pic>
        <p:nvPicPr>
          <p:cNvPr id="2051" name="Picture 15" descr="Logo-BG&amp;DDT">
            <a:extLst>
              <a:ext uri="{FF2B5EF4-FFF2-40B4-BE49-F238E27FC236}">
                <a16:creationId xmlns:a16="http://schemas.microsoft.com/office/drawing/2014/main" xmlns="" id="{E4E625BA-C78F-B440-B274-AE5858AD8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685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6" descr="feu2">
            <a:extLst>
              <a:ext uri="{FF2B5EF4-FFF2-40B4-BE49-F238E27FC236}">
                <a16:creationId xmlns:a16="http://schemas.microsoft.com/office/drawing/2014/main" xmlns="" id="{72787511-8759-854E-8045-FAA01727A7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6842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BEAKRTUB">
            <a:extLst>
              <a:ext uri="{FF2B5EF4-FFF2-40B4-BE49-F238E27FC236}">
                <a16:creationId xmlns:a16="http://schemas.microsoft.com/office/drawing/2014/main" xmlns="" id="{FEFAA569-4D4E-B94E-8C2E-64A1A28DF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28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F04D17-BE3F-7645-B2BF-E40600BDA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436291"/>
            <a:ext cx="9296400" cy="54693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15061F4-A9D6-0848-A996-6BDE75FB0C35}"/>
              </a:ext>
            </a:extLst>
          </p:cNvPr>
          <p:cNvSpPr/>
          <p:nvPr/>
        </p:nvSpPr>
        <p:spPr>
          <a:xfrm>
            <a:off x="414339" y="0"/>
            <a:ext cx="8729661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ĐỊNH LUẬT TUẦN HOÀN – Ý NGHĨA CỦA BẢNG TUẦN HOÀN CÁC NGUYÊN TỐ HÓA HỌC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24668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xmlns="" id="{1D4B914D-CAA3-0C4D-B05E-4FDB02103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0"/>
            <a:ext cx="8001000" cy="1660525"/>
          </a:xfrm>
        </p:spPr>
        <p:txBody>
          <a:bodyPr/>
          <a:lstStyle/>
          <a:p>
            <a:pPr algn="ctr"/>
            <a:r>
              <a:rPr lang="en-US" altLang="x-none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E4E317D-5B11-0C4B-892E-246C27AE2AB7}"/>
              </a:ext>
            </a:extLst>
          </p:cNvPr>
          <p:cNvSpPr/>
          <p:nvPr/>
        </p:nvSpPr>
        <p:spPr>
          <a:xfrm>
            <a:off x="1038227" y="1917700"/>
            <a:ext cx="7458075" cy="1219200"/>
          </a:xfrm>
          <a:prstGeom prst="round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en-US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II.Ý NGHĨA CỦA BẢNG TUẦN HOÀN CÁC NGUYÊN TỐ HÓA HỌC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17F738E8-A1FB-EC4E-B9E6-38A33BD5FF8C}"/>
              </a:ext>
            </a:extLst>
          </p:cNvPr>
          <p:cNvSpPr/>
          <p:nvPr/>
        </p:nvSpPr>
        <p:spPr>
          <a:xfrm>
            <a:off x="1028700" y="3390900"/>
            <a:ext cx="7543800" cy="1295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 HỆ GIỮA VỊ TRÍ NGUYÊN TỐ  VÀ CẤU TẠO NGUYÊN TỬ CỦA NÓ.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24544014-E9A0-0044-AF2F-9B5C803E42DA}"/>
              </a:ext>
            </a:extLst>
          </p:cNvPr>
          <p:cNvSpPr/>
          <p:nvPr/>
        </p:nvSpPr>
        <p:spPr>
          <a:xfrm>
            <a:off x="981076" y="5121277"/>
            <a:ext cx="7543800" cy="1447800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 HỆ GIỮA VỊ TRÍ VÀ TÍNH CHẤT CỦA NGUYÊN TỐ.</a:t>
            </a:r>
          </a:p>
        </p:txBody>
      </p:sp>
    </p:spTree>
    <p:extLst>
      <p:ext uri="{BB962C8B-B14F-4D97-AF65-F5344CB8AC3E}">
        <p14:creationId xmlns:p14="http://schemas.microsoft.com/office/powerpoint/2010/main" val="94295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E44BE5CB-4842-1F49-9A2E-5A5A825DEC53}"/>
              </a:ext>
            </a:extLst>
          </p:cNvPr>
          <p:cNvSpPr/>
          <p:nvPr/>
        </p:nvSpPr>
        <p:spPr>
          <a:xfrm>
            <a:off x="0" y="36514"/>
            <a:ext cx="9144000" cy="977900"/>
          </a:xfrm>
          <a:prstGeom prst="round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en-US" sz="36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I. QUAN HỆ GIỮA VỊ TRÍ NGUYÊN TỐ VÀ CẤU TẠO NGUYÊN TỬ CỦA NÓ.</a:t>
            </a:r>
          </a:p>
          <a:p>
            <a:pPr algn="ctr">
              <a:defRPr/>
            </a:pPr>
            <a:endParaRPr lang="en-US" sz="36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07B100C6-315A-A349-A818-7819D78A1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428552"/>
              </p:ext>
            </p:extLst>
          </p:nvPr>
        </p:nvGraphicFramePr>
        <p:xfrm>
          <a:off x="0" y="1143000"/>
          <a:ext cx="9144000" cy="6076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43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NHÓM(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1,3,5)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(2,4,6)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200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3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TẬP 1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3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TẬP 2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6107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500" dirty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STT 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19,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chu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4,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IA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pt-BR" sz="3200" dirty="0">
                          <a:latin typeface="Times New Roman" pitchFamily="18" charset="0"/>
                          <a:cs typeface="Times New Roman" pitchFamily="18" charset="0"/>
                        </a:rPr>
                        <a:t>Hãy cho biết: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defRPr/>
                      </a:pP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proton,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electron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defRPr/>
                      </a:pP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electron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  <a:defRPr/>
                      </a:pP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eletron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  <a:r>
                        <a:rPr lang="en-US" sz="25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  <a:defRPr/>
                      </a:pPr>
                      <a:r>
                        <a:rPr lang="pt-BR" sz="2800" dirty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pt-BR" sz="3200" dirty="0">
                          <a:latin typeface="Times New Roman" pitchFamily="18" charset="0"/>
                          <a:cs typeface="Times New Roman" pitchFamily="18" charset="0"/>
                        </a:rPr>
                        <a:t>Cấu hình electron nguyên tử của một nguyên tố là:</a:t>
                      </a:r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1s</a:t>
                      </a:r>
                      <a:r>
                        <a:rPr lang="en-US" sz="3200" b="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2s</a:t>
                      </a:r>
                      <a:r>
                        <a:rPr lang="en-US" sz="3200" b="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2p</a:t>
                      </a:r>
                      <a:r>
                        <a:rPr lang="en-US" sz="3200" b="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3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3s</a:t>
                      </a:r>
                      <a:r>
                        <a:rPr lang="en-US" sz="3200" b="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3p</a:t>
                      </a:r>
                      <a:r>
                        <a:rPr lang="en-US" sz="3200" b="0" baseline="30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pt-BR" sz="3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pt-BR" sz="3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buFontTx/>
                        <a:buNone/>
                        <a:defRPr/>
                      </a:pPr>
                      <a:r>
                        <a:rPr lang="pt-BR" sz="3200" dirty="0">
                          <a:latin typeface="Times New Roman" pitchFamily="18" charset="0"/>
                          <a:cs typeface="Times New Roman" pitchFamily="18" charset="0"/>
                        </a:rPr>
                        <a:t>Hãy cho biết vị trí của nguyên tố đó trong bảng tuần </a:t>
                      </a:r>
                      <a:r>
                        <a:rPr lang="pt-B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hoàn ?</a:t>
                      </a:r>
                      <a:endParaRPr lang="pt-BR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555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A5F06D-72F9-1645-8C15-5C30A04648D5}"/>
              </a:ext>
            </a:extLst>
          </p:cNvPr>
          <p:cNvSpPr txBox="1"/>
          <p:nvPr/>
        </p:nvSpPr>
        <p:spPr>
          <a:xfrm>
            <a:off x="228600" y="762002"/>
            <a:ext cx="239039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thứ </a:t>
            </a:r>
            <a:r>
              <a:rPr lang="x-none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tự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xmlns="" id="{48F2056F-8BDD-7546-9350-9AC75F9E1594}"/>
              </a:ext>
            </a:extLst>
          </p:cNvPr>
          <p:cNvSpPr/>
          <p:nvPr/>
        </p:nvSpPr>
        <p:spPr>
          <a:xfrm>
            <a:off x="2784098" y="2464832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80C71F-7854-D64F-9359-FBF9539CD010}"/>
              </a:ext>
            </a:extLst>
          </p:cNvPr>
          <p:cNvSpPr txBox="1"/>
          <p:nvPr/>
        </p:nvSpPr>
        <p:spPr>
          <a:xfrm>
            <a:off x="4101262" y="743635"/>
            <a:ext cx="481413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x-none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x-none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x-none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C88B2D-02EB-3548-881D-CA1733381AF0}"/>
              </a:ext>
            </a:extLst>
          </p:cNvPr>
          <p:cNvSpPr txBox="1"/>
          <p:nvPr/>
        </p:nvSpPr>
        <p:spPr>
          <a:xfrm>
            <a:off x="228601" y="2191435"/>
            <a:ext cx="187743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kỳ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B54FD9-7306-C943-A1E0-FE1415E40567}"/>
              </a:ext>
            </a:extLst>
          </p:cNvPr>
          <p:cNvSpPr txBox="1"/>
          <p:nvPr/>
        </p:nvSpPr>
        <p:spPr>
          <a:xfrm>
            <a:off x="4101262" y="2271933"/>
            <a:ext cx="2005677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4 lớp 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3C38B8C7-C4F4-2D4E-B9D9-E861FD76E9D6}"/>
              </a:ext>
            </a:extLst>
          </p:cNvPr>
          <p:cNvSpPr/>
          <p:nvPr/>
        </p:nvSpPr>
        <p:spPr>
          <a:xfrm>
            <a:off x="2979130" y="1066799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08F726-B66D-6646-830A-35FB90705B84}"/>
              </a:ext>
            </a:extLst>
          </p:cNvPr>
          <p:cNvSpPr txBox="1"/>
          <p:nvPr/>
        </p:nvSpPr>
        <p:spPr>
          <a:xfrm>
            <a:off x="228602" y="3632539"/>
            <a:ext cx="194155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x-none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13D31537-CF6C-9944-962E-FEACC94AEEED}"/>
              </a:ext>
            </a:extLst>
          </p:cNvPr>
          <p:cNvSpPr/>
          <p:nvPr/>
        </p:nvSpPr>
        <p:spPr>
          <a:xfrm>
            <a:off x="2743200" y="3841403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4B6EF68-D9F5-1E49-9632-401D197CBA36}"/>
              </a:ext>
            </a:extLst>
          </p:cNvPr>
          <p:cNvSpPr txBox="1"/>
          <p:nvPr/>
        </p:nvSpPr>
        <p:spPr>
          <a:xfrm>
            <a:off x="4101262" y="3639115"/>
            <a:ext cx="4044697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x-none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x-none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ngoài cùng</a:t>
            </a:r>
          </a:p>
        </p:txBody>
      </p:sp>
    </p:spTree>
    <p:extLst>
      <p:ext uri="{BB962C8B-B14F-4D97-AF65-F5344CB8AC3E}">
        <p14:creationId xmlns:p14="http://schemas.microsoft.com/office/powerpoint/2010/main" val="189358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A5F06D-72F9-1645-8C15-5C30A04648D5}"/>
              </a:ext>
            </a:extLst>
          </p:cNvPr>
          <p:cNvSpPr txBox="1"/>
          <p:nvPr/>
        </p:nvSpPr>
        <p:spPr>
          <a:xfrm>
            <a:off x="4209665" y="3236839"/>
            <a:ext cx="480131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thứ tự ô nguyên </a:t>
            </a:r>
            <a:r>
              <a:rPr lang="x-none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tố  </a:t>
            </a:r>
            <a:r>
              <a:rPr lang="x-none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xmlns="" id="{48F2056F-8BDD-7546-9350-9AC75F9E1594}"/>
              </a:ext>
            </a:extLst>
          </p:cNvPr>
          <p:cNvSpPr/>
          <p:nvPr/>
        </p:nvSpPr>
        <p:spPr>
          <a:xfrm>
            <a:off x="3161378" y="4631543"/>
            <a:ext cx="1410622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80C71F-7854-D64F-9359-FBF9539CD010}"/>
              </a:ext>
            </a:extLst>
          </p:cNvPr>
          <p:cNvSpPr txBox="1"/>
          <p:nvPr/>
        </p:nvSpPr>
        <p:spPr>
          <a:xfrm>
            <a:off x="164423" y="3187083"/>
            <a:ext cx="280076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x-none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x-none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x-none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C88B2D-02EB-3548-881D-CA1733381AF0}"/>
              </a:ext>
            </a:extLst>
          </p:cNvPr>
          <p:cNvSpPr txBox="1"/>
          <p:nvPr/>
        </p:nvSpPr>
        <p:spPr>
          <a:xfrm>
            <a:off x="5003962" y="4308378"/>
            <a:ext cx="187743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kỳ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B54FD9-7306-C943-A1E0-FE1415E40567}"/>
              </a:ext>
            </a:extLst>
          </p:cNvPr>
          <p:cNvSpPr txBox="1"/>
          <p:nvPr/>
        </p:nvSpPr>
        <p:spPr>
          <a:xfrm>
            <a:off x="186070" y="4273355"/>
            <a:ext cx="209808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3 lớp 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3C38B8C7-C4F4-2D4E-B9D9-E861FD76E9D6}"/>
              </a:ext>
            </a:extLst>
          </p:cNvPr>
          <p:cNvSpPr/>
          <p:nvPr/>
        </p:nvSpPr>
        <p:spPr>
          <a:xfrm>
            <a:off x="3284267" y="3413599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08F726-B66D-6646-830A-35FB90705B84}"/>
              </a:ext>
            </a:extLst>
          </p:cNvPr>
          <p:cNvSpPr txBox="1"/>
          <p:nvPr/>
        </p:nvSpPr>
        <p:spPr>
          <a:xfrm>
            <a:off x="5596106" y="5789253"/>
            <a:ext cx="22666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x-none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VIA</a:t>
            </a:r>
            <a:endParaRPr 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13D31537-CF6C-9944-962E-FEACC94AEEED}"/>
              </a:ext>
            </a:extLst>
          </p:cNvPr>
          <p:cNvSpPr/>
          <p:nvPr/>
        </p:nvSpPr>
        <p:spPr>
          <a:xfrm>
            <a:off x="4680830" y="5991539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4B6EF68-D9F5-1E49-9632-401D197CBA36}"/>
              </a:ext>
            </a:extLst>
          </p:cNvPr>
          <p:cNvSpPr txBox="1"/>
          <p:nvPr/>
        </p:nvSpPr>
        <p:spPr>
          <a:xfrm>
            <a:off x="186070" y="5235254"/>
            <a:ext cx="4228631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x-none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x-none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ngoài cùng và là nguyên tố 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5710DEF-2001-9D4A-A146-08097AFBC7B3}"/>
              </a:ext>
            </a:extLst>
          </p:cNvPr>
          <p:cNvSpPr txBox="1"/>
          <p:nvPr/>
        </p:nvSpPr>
        <p:spPr>
          <a:xfrm>
            <a:off x="25654" y="60897"/>
            <a:ext cx="5917024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3600" b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6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e: </a:t>
            </a:r>
            <a:r>
              <a:rPr lang="en-US" sz="36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1s</a:t>
            </a:r>
            <a:r>
              <a:rPr lang="en-US" sz="3600" b="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3600" b="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3600" b="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3600" b="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3p</a:t>
            </a:r>
            <a:r>
              <a:rPr lang="en-US" sz="36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pt-BR" sz="36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x-none" sz="3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C72BF3-2F6E-BE4F-8ABC-63D3F81B1615}"/>
              </a:ext>
            </a:extLst>
          </p:cNvPr>
          <p:cNvSpPr txBox="1"/>
          <p:nvPr/>
        </p:nvSpPr>
        <p:spPr>
          <a:xfrm>
            <a:off x="38354" y="1806206"/>
            <a:ext cx="280076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x-none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x-none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x-none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4EB0EE-4CB8-454C-B1A0-AEC731A76C7C}"/>
              </a:ext>
            </a:extLst>
          </p:cNvPr>
          <p:cNvSpPr txBox="1"/>
          <p:nvPr/>
        </p:nvSpPr>
        <p:spPr>
          <a:xfrm>
            <a:off x="3010826" y="1839074"/>
            <a:ext cx="200567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3 lớp 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1D447D9-7433-6B49-B374-ADA177C03C06}"/>
              </a:ext>
            </a:extLst>
          </p:cNvPr>
          <p:cNvSpPr txBox="1"/>
          <p:nvPr/>
        </p:nvSpPr>
        <p:spPr>
          <a:xfrm>
            <a:off x="5181602" y="1856643"/>
            <a:ext cx="404469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x-none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x-none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ngoài cùng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7E429567-F0FA-1E46-B08F-081BDA7CC59D}"/>
              </a:ext>
            </a:extLst>
          </p:cNvPr>
          <p:cNvCxnSpPr>
            <a:cxnSpLocks/>
          </p:cNvCxnSpPr>
          <p:nvPr/>
        </p:nvCxnSpPr>
        <p:spPr>
          <a:xfrm flipH="1">
            <a:off x="1451438" y="707226"/>
            <a:ext cx="1670623" cy="10340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7194133B-ACF9-7643-9AB6-C5FA5880740D}"/>
              </a:ext>
            </a:extLst>
          </p:cNvPr>
          <p:cNvCxnSpPr>
            <a:cxnSpLocks/>
          </p:cNvCxnSpPr>
          <p:nvPr/>
        </p:nvCxnSpPr>
        <p:spPr>
          <a:xfrm>
            <a:off x="3122063" y="606692"/>
            <a:ext cx="924205" cy="13504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A03F5096-C1F9-4040-B9D8-86BE08B027E7}"/>
              </a:ext>
            </a:extLst>
          </p:cNvPr>
          <p:cNvCxnSpPr>
            <a:cxnSpLocks/>
          </p:cNvCxnSpPr>
          <p:nvPr/>
        </p:nvCxnSpPr>
        <p:spPr>
          <a:xfrm>
            <a:off x="3233298" y="663047"/>
            <a:ext cx="2362808" cy="12929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57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val 32">
            <a:extLst>
              <a:ext uri="{FF2B5EF4-FFF2-40B4-BE49-F238E27FC236}">
                <a16:creationId xmlns:a16="http://schemas.microsoft.com/office/drawing/2014/main" xmlns="" id="{D8154662-9145-7F49-8055-CD4361BB1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2971800"/>
            <a:ext cx="381000" cy="457200"/>
          </a:xfrm>
          <a:prstGeom prst="ellipse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x-none"/>
          </a:p>
        </p:txBody>
      </p:sp>
      <p:sp>
        <p:nvSpPr>
          <p:cNvPr id="19459" name="Text Box 37">
            <a:extLst>
              <a:ext uri="{FF2B5EF4-FFF2-40B4-BE49-F238E27FC236}">
                <a16:creationId xmlns:a16="http://schemas.microsoft.com/office/drawing/2014/main" xmlns="" id="{1B54B19C-80F2-DE46-9980-9DF0694BE9FE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981200" y="762001"/>
            <a:ext cx="3276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2000" b="1">
                <a:solidFill>
                  <a:srgbClr val="FFFFFF"/>
                </a:solidFill>
              </a:rPr>
              <a:t>Text in here</a:t>
            </a:r>
          </a:p>
        </p:txBody>
      </p:sp>
      <p:sp>
        <p:nvSpPr>
          <p:cNvPr id="19460" name="Text Box 43">
            <a:extLst>
              <a:ext uri="{FF2B5EF4-FFF2-40B4-BE49-F238E27FC236}">
                <a16:creationId xmlns:a16="http://schemas.microsoft.com/office/drawing/2014/main" xmlns="" id="{DF037F82-645D-4242-8072-B57459F61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286000"/>
            <a:ext cx="510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x-none" b="1"/>
          </a:p>
        </p:txBody>
      </p:sp>
      <p:sp>
        <p:nvSpPr>
          <p:cNvPr id="2094" name="Rectangle 46">
            <a:extLst>
              <a:ext uri="{FF2B5EF4-FFF2-40B4-BE49-F238E27FC236}">
                <a16:creationId xmlns:a16="http://schemas.microsoft.com/office/drawing/2014/main" xmlns="" id="{8A62966C-E4C6-034A-BE27-9D15D5DDC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62202"/>
            <a:ext cx="5410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60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9462" name="Text Box 48">
            <a:extLst>
              <a:ext uri="{FF2B5EF4-FFF2-40B4-BE49-F238E27FC236}">
                <a16:creationId xmlns:a16="http://schemas.microsoft.com/office/drawing/2014/main" xmlns="" id="{0C025BA5-1F1E-F54E-BA3A-F128098CCC88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2971800" y="3657600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x-none"/>
          </a:p>
        </p:txBody>
      </p:sp>
      <p:sp>
        <p:nvSpPr>
          <p:cNvPr id="19463" name="Text Box 54">
            <a:extLst>
              <a:ext uri="{FF2B5EF4-FFF2-40B4-BE49-F238E27FC236}">
                <a16:creationId xmlns:a16="http://schemas.microsoft.com/office/drawing/2014/main" xmlns="" id="{30D7295E-20BE-0546-9D33-B371696A2EF8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3200400" y="4953000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x-none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E2E8E84C-74B7-7744-A0B0-8EC16304194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99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DAF719FA-4CC4-D64D-BC46-B18910F7D703}"/>
              </a:ext>
            </a:extLst>
          </p:cNvPr>
          <p:cNvSpPr/>
          <p:nvPr/>
        </p:nvSpPr>
        <p:spPr>
          <a:xfrm>
            <a:off x="0" y="19051"/>
            <a:ext cx="9144000" cy="1676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 HỆ GIỮA VỊ TRÍ NGUYÊN TỐ VÀ CẤU TẠO NGUYÊN TỬ CỦA NÓ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xmlns="" id="{24AA6641-2C9C-184F-916D-D758B9029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2149474"/>
            <a:ext cx="4038601" cy="31085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latin typeface="Times New Roman" pitchFamily="18" charset="0"/>
              </a:rPr>
              <a:t>Vị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tố</a:t>
            </a:r>
            <a:endParaRPr lang="en-US" sz="2800" b="1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bảng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tuần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hoàn</a:t>
            </a:r>
            <a:endParaRPr lang="en-US" sz="2800" b="1" dirty="0">
              <a:latin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tố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chu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kỳ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A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xmlns="" id="{E2A3F72D-070B-7248-8601-41EB31580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76" y="2133599"/>
            <a:ext cx="4302124" cy="31085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latin typeface="Times New Roman" pitchFamily="18" charset="0"/>
              </a:rPr>
              <a:t>Cấu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tạo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tử</a:t>
            </a:r>
            <a:endParaRPr lang="en-US" sz="2800" b="1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proton,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electron</a:t>
            </a:r>
          </a:p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electron</a:t>
            </a:r>
          </a:p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electron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ngoài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</a:rPr>
              <a:t>cùng</a:t>
            </a:r>
            <a:endParaRPr lang="en-US" sz="2800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9" name="AutoShape 16">
            <a:extLst>
              <a:ext uri="{FF2B5EF4-FFF2-40B4-BE49-F238E27FC236}">
                <a16:creationId xmlns:a16="http://schemas.microsoft.com/office/drawing/2014/main" xmlns="" id="{47CE4B9C-C594-1248-86F2-9B51E1C4F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1" y="3657600"/>
            <a:ext cx="688975" cy="350839"/>
          </a:xfrm>
          <a:prstGeom prst="leftRightArrow">
            <a:avLst>
              <a:gd name="adj1" fmla="val 50000"/>
              <a:gd name="adj2" fmla="val 53295"/>
            </a:avLst>
          </a:prstGeom>
          <a:solidFill>
            <a:srgbClr val="79EB94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x-none"/>
          </a:p>
        </p:txBody>
      </p:sp>
    </p:spTree>
    <p:extLst>
      <p:ext uri="{BB962C8B-B14F-4D97-AF65-F5344CB8AC3E}">
        <p14:creationId xmlns:p14="http://schemas.microsoft.com/office/powerpoint/2010/main" val="423717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>
            <a:extLst>
              <a:ext uri="{FF2B5EF4-FFF2-40B4-BE49-F238E27FC236}">
                <a16:creationId xmlns:a16="http://schemas.microsoft.com/office/drawing/2014/main" xmlns="" id="{2FFBA5E9-8509-9A42-B52B-07A764C56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89916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x-none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x-none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x-none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x-none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x-non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15, 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altLang="x-non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altLang="x-non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 </a:t>
            </a:r>
            <a:r>
              <a:rPr lang="en-US" altLang="x-non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alt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20, 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altLang="x-non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en-US" altLang="x-non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IIA.</a:t>
            </a:r>
            <a:endParaRPr lang="en-US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pt-BR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các tính chất của nguyên tố </a:t>
            </a:r>
            <a:r>
              <a:rPr lang="pt-BR" altLang="x-none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pt-BR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pt-BR" altLang="x-none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Ca:</a:t>
            </a:r>
            <a:endParaRPr lang="vi-VN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phi </a:t>
            </a:r>
            <a:r>
              <a:rPr lang="en-US" altLang="x-non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buFontTx/>
              <a:buChar char="-"/>
            </a:pP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oxygen ?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hydroxide </a:t>
            </a:r>
            <a:r>
              <a:rPr lang="en-US" altLang="x-non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/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x-non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altLang="x-non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hydroxide </a:t>
            </a:r>
            <a:r>
              <a:rPr lang="en-US" altLang="x-non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altLang="x-none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x-none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1,2,5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altLang="x-none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các tính chất của nguyên tố </a:t>
            </a:r>
            <a:r>
              <a:rPr lang="pt-BR" altLang="x-none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x-none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3,4,6</a:t>
            </a:r>
            <a:r>
              <a:rPr lang="en-US" altLang="x-none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altLang="x-none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pt-BR" altLang="x-none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các tính chất của nguyên tố </a:t>
            </a:r>
            <a:r>
              <a:rPr lang="en-US" altLang="x-none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vi-VN" altLang="x-none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vi-VN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vi-VN" altLang="x-none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81B856B2-E192-EF46-8438-D148B3894FD4}"/>
              </a:ext>
            </a:extLst>
          </p:cNvPr>
          <p:cNvSpPr/>
          <p:nvPr/>
        </p:nvSpPr>
        <p:spPr>
          <a:xfrm>
            <a:off x="0" y="0"/>
            <a:ext cx="91440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 HỆ GIỮA VỊ TRÍ VÀ TÍNH CHẤT CỦA NGUYÊN TỐ</a:t>
            </a:r>
          </a:p>
        </p:txBody>
      </p:sp>
    </p:spTree>
    <p:extLst>
      <p:ext uri="{BB962C8B-B14F-4D97-AF65-F5344CB8AC3E}">
        <p14:creationId xmlns:p14="http://schemas.microsoft.com/office/powerpoint/2010/main" val="60820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xmlns="" id="{BAA82C98-B03C-BF40-8B23-F0CA1421B7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8613462"/>
                  </p:ext>
                </p:extLst>
              </p:nvPr>
            </p:nvGraphicFramePr>
            <p:xfrm>
              <a:off x="304801" y="25400"/>
              <a:ext cx="8478742" cy="6832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90799">
                      <a:extLst>
                        <a:ext uri="{9D8B030D-6E8A-4147-A177-3AD203B41FA5}">
                          <a16:colId xmlns:a16="http://schemas.microsoft.com/office/drawing/2014/main" xmlns="" val="798869633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xmlns="" val="3564992863"/>
                        </a:ext>
                      </a:extLst>
                    </a:gridCol>
                    <a:gridCol w="1600200">
                      <a:extLst>
                        <a:ext uri="{9D8B030D-6E8A-4147-A177-3AD203B41FA5}">
                          <a16:colId xmlns:a16="http://schemas.microsoft.com/office/drawing/2014/main" xmlns="" val="1012037681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xmlns="" val="1909076588"/>
                        </a:ext>
                      </a:extLst>
                    </a:gridCol>
                    <a:gridCol w="1544543">
                      <a:extLst>
                        <a:ext uri="{9D8B030D-6E8A-4147-A177-3AD203B41FA5}">
                          <a16:colId xmlns:a16="http://schemas.microsoft.com/office/drawing/2014/main" xmlns="" val="2198872348"/>
                        </a:ext>
                      </a:extLst>
                    </a:gridCol>
                  </a:tblGrid>
                  <a:tr h="628205">
                    <a:tc>
                      <a:txBody>
                        <a:bodyPr/>
                        <a:lstStyle/>
                        <a:p>
                          <a:endParaRPr lang="x-none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x-none" sz="1900" dirty="0"/>
                            <a:t>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x-none" sz="2800" i="1" smtClean="0">
                                      <a:latin typeface="Cambria Math"/>
                                    </a:rPr>
                                  </m:ctrlPr>
                                </m:sPrePr>
                                <m:sub>
                                  <m:r>
                                    <a:rPr lang="vi-VN" sz="2800" b="1" i="1" smtClean="0"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sub>
                                <m:sup>
                                  <m:r>
                                    <a:rPr lang="vi-VN" sz="2800" b="1" i="1" smtClean="0">
                                      <a:latin typeface="Cambria Math" panose="02040503050406030204" pitchFamily="18" charset="0"/>
                                    </a:rPr>
                                    <m:t>𝟏𝟒</m:t>
                                  </m:r>
                                </m:sup>
                                <m:e>
                                  <m:r>
                                    <a:rPr lang="vi-VN" sz="2800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</m:sPre>
                            </m:oMath>
                          </a14:m>
                          <a:endParaRPr lang="x-none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x-none" sz="2800" i="1" smtClean="0">
                                        <a:latin typeface="Cambria Math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vi-VN" sz="2800" b="1" i="1" smtClean="0">
                                        <a:latin typeface="Cambria Math" panose="02040503050406030204" pitchFamily="18" charset="0"/>
                                      </a:rPr>
                                      <m:t>𝟏𝟑</m:t>
                                    </m:r>
                                  </m:sub>
                                  <m:sup>
                                    <m:r>
                                      <a:rPr lang="vi-VN" sz="2800" b="1" i="1" smtClean="0">
                                        <a:latin typeface="Cambria Math" panose="02040503050406030204" pitchFamily="18" charset="0"/>
                                      </a:rPr>
                                      <m:t>𝟐𝟕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x-none" sz="2800" i="1" smtClean="0">
                                        <a:latin typeface="Cambria Math" panose="02040503050406030204" pitchFamily="18" charset="0"/>
                                      </a:rPr>
                                      <m:t>Al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x-none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x-none" sz="2800" i="1" smtClean="0">
                                        <a:latin typeface="Cambria Math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vi-VN" sz="2800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b>
                                  <m:sup>
                                    <m:r>
                                      <a:rPr lang="vi-VN" sz="2800" b="1" i="1" smtClean="0"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x-none" sz="2800" i="1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x-none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x-none" sz="2800" i="1" smtClean="0">
                                        <a:latin typeface="Cambria Math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vi-VN" sz="2800" b="1" i="1" smtClean="0"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</m:sub>
                                  <m:sup>
                                    <m:r>
                                      <a:rPr lang="vi-VN" sz="2800" b="1" i="1" smtClean="0">
                                        <a:latin typeface="Cambria Math" panose="02040503050406030204" pitchFamily="18" charset="0"/>
                                      </a:rPr>
                                      <m:t>𝟐𝟒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x-none" sz="2800" i="1" smtClean="0">
                                        <a:latin typeface="Cambria Math" panose="02040503050406030204" pitchFamily="18" charset="0"/>
                                      </a:rPr>
                                      <m:t>Mg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x-none" sz="1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978502951"/>
                      </a:ext>
                    </a:extLst>
                  </a:tr>
                  <a:tr h="881007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ố e ngoài cùng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348602883"/>
                      </a:ext>
                    </a:extLst>
                  </a:tr>
                  <a:tr h="628205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hóm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23815334"/>
                      </a:ext>
                    </a:extLst>
                  </a:tr>
                  <a:tr h="628205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 loại</a:t>
                          </a: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513178140"/>
                      </a:ext>
                    </a:extLst>
                  </a:tr>
                  <a:tr h="628205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 kim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553064235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ông </a:t>
                          </a:r>
                          <a:r>
                            <a:rPr lang="x-none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 </a:t>
                          </a:r>
                          <a:r>
                            <a:rPr lang="x-none" sz="280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</a:t>
                          </a: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</a:t>
                          </a:r>
                          <a:r>
                            <a:rPr lang="x-none" sz="280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 nhất</a:t>
                          </a:r>
                        </a:p>
                      </a:txBody>
                      <a:tcPr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D57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425529828"/>
                      </a:ext>
                    </a:extLst>
                  </a:tr>
                  <a:tr h="1371600">
                    <a:tc>
                      <a:txBody>
                        <a:bodyPr/>
                        <a:lstStyle/>
                        <a:p>
                          <a:r>
                            <a:rPr lang="x-none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Hợp chất khí </a:t>
                          </a:r>
                          <a:r>
                            <a:rPr lang="x-none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với 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r>
                            <a:rPr lang="en-US" sz="2800" dirty="0" err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ydrogen</a:t>
                          </a:r>
                          <a:r>
                            <a:rPr lang="en-US" sz="2800" baseline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2800" baseline="0" dirty="0" err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nếu</a:t>
                          </a:r>
                          <a:r>
                            <a:rPr lang="en-US" sz="2800" baseline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</a:t>
                          </a:r>
                          <a:r>
                            <a:rPr lang="en-US" sz="2800" baseline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110457716"/>
                      </a:ext>
                    </a:extLst>
                  </a:tr>
                  <a:tr h="112229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err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droxi</a:t>
                          </a:r>
                          <a:r>
                            <a:rPr lang="en-US" sz="280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 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437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635494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AA82C98-B03C-BF40-8B23-F0CA1421B7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8613462"/>
                  </p:ext>
                </p:extLst>
              </p:nvPr>
            </p:nvGraphicFramePr>
            <p:xfrm>
              <a:off x="304801" y="25400"/>
              <a:ext cx="8478742" cy="6832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9079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798869633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564992863"/>
                        </a:ext>
                      </a:extLst>
                    </a:gridCol>
                    <a:gridCol w="16002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012037681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909076588"/>
                        </a:ext>
                      </a:extLst>
                    </a:gridCol>
                    <a:gridCol w="1544543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198872348"/>
                        </a:ext>
                      </a:extLst>
                    </a:gridCol>
                  </a:tblGrid>
                  <a:tr h="628205">
                    <a:tc>
                      <a:txBody>
                        <a:bodyPr/>
                        <a:lstStyle/>
                        <a:p>
                          <a:endParaRPr lang="x-none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88889" t="-4854" r="-329333" b="-9883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47148" t="-4854" r="-181749" b="-9883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05778" t="-4854" r="-112444" b="-9883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9802" t="-4854" b="-9883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978502951"/>
                      </a:ext>
                    </a:extLst>
                  </a:tr>
                  <a:tr h="881007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ố e ngoài cùng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348602883"/>
                      </a:ext>
                    </a:extLst>
                  </a:tr>
                  <a:tr h="628205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hóm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23815334"/>
                      </a:ext>
                    </a:extLst>
                  </a:tr>
                  <a:tr h="628205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 loại</a:t>
                          </a: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513178140"/>
                      </a:ext>
                    </a:extLst>
                  </a:tr>
                  <a:tr h="628205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 kim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553064235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ông </a:t>
                          </a:r>
                          <a:r>
                            <a:rPr lang="x-none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 </a:t>
                          </a:r>
                          <a:r>
                            <a:rPr lang="x-none" sz="280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</a:t>
                          </a: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</a:t>
                          </a:r>
                          <a:r>
                            <a:rPr lang="x-none" sz="280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 nhất</a:t>
                          </a:r>
                        </a:p>
                      </a:txBody>
                      <a:tcPr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D579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425529828"/>
                      </a:ext>
                    </a:extLst>
                  </a:tr>
                  <a:tr h="1371600">
                    <a:tc>
                      <a:txBody>
                        <a:bodyPr/>
                        <a:lstStyle/>
                        <a:p>
                          <a:r>
                            <a:rPr lang="x-none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Hợp chất khí </a:t>
                          </a:r>
                          <a:r>
                            <a:rPr lang="x-none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với 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r>
                            <a:rPr lang="en-US" sz="2800" dirty="0" err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ydrogen</a:t>
                          </a:r>
                          <a:r>
                            <a:rPr lang="en-US" sz="2800" baseline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2800" baseline="0" dirty="0" err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nếu</a:t>
                          </a:r>
                          <a:r>
                            <a:rPr lang="en-US" sz="2800" baseline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</a:t>
                          </a:r>
                          <a:r>
                            <a:rPr lang="en-US" sz="2800" baseline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4110457716"/>
                      </a:ext>
                    </a:extLst>
                  </a:tr>
                  <a:tr h="112229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err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droxi</a:t>
                          </a:r>
                          <a:r>
                            <a:rPr lang="en-US" sz="280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 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437FF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406354947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1969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xmlns="" id="{BAA82C98-B03C-BF40-8B23-F0CA1421B7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6326783"/>
                  </p:ext>
                </p:extLst>
              </p:nvPr>
            </p:nvGraphicFramePr>
            <p:xfrm>
              <a:off x="76200" y="76200"/>
              <a:ext cx="8839200" cy="65519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90800">
                      <a:extLst>
                        <a:ext uri="{9D8B030D-6E8A-4147-A177-3AD203B41FA5}">
                          <a16:colId xmlns:a16="http://schemas.microsoft.com/office/drawing/2014/main" xmlns="" val="798869633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xmlns="" val="3564992863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xmlns="" val="1012037681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xmlns="" val="190907658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xmlns="" val="2198872348"/>
                        </a:ext>
                      </a:extLst>
                    </a:gridCol>
                  </a:tblGrid>
                  <a:tr h="610744">
                    <a:tc>
                      <a:txBody>
                        <a:bodyPr/>
                        <a:lstStyle/>
                        <a:p>
                          <a:endParaRPr lang="x-none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x-none" sz="1900" dirty="0"/>
                            <a:t>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x-none" sz="2800" i="1" smtClean="0">
                                      <a:latin typeface="Cambria Math"/>
                                    </a:rPr>
                                  </m:ctrlPr>
                                </m:sPrePr>
                                <m:sub>
                                  <m:r>
                                    <a:rPr lang="vi-VN" sz="2800" b="1" i="1" smtClean="0"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sub>
                                <m:sup>
                                  <m:r>
                                    <a:rPr lang="vi-VN" sz="2800" b="1" i="1" smtClean="0">
                                      <a:latin typeface="Cambria Math" panose="02040503050406030204" pitchFamily="18" charset="0"/>
                                    </a:rPr>
                                    <m:t>𝟏𝟒</m:t>
                                  </m:r>
                                </m:sup>
                                <m:e>
                                  <m:r>
                                    <a:rPr lang="vi-VN" sz="2800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</m:sPre>
                            </m:oMath>
                          </a14:m>
                          <a:endParaRPr lang="x-none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x-none" sz="2800" i="1" smtClean="0">
                                        <a:latin typeface="Cambria Math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vi-VN" sz="2800" b="1" i="1" smtClean="0">
                                        <a:latin typeface="Cambria Math" panose="02040503050406030204" pitchFamily="18" charset="0"/>
                                      </a:rPr>
                                      <m:t>𝟏𝟑</m:t>
                                    </m:r>
                                  </m:sub>
                                  <m:sup>
                                    <m:r>
                                      <a:rPr lang="vi-VN" sz="2800" b="1" i="1" smtClean="0">
                                        <a:latin typeface="Cambria Math" panose="02040503050406030204" pitchFamily="18" charset="0"/>
                                      </a:rPr>
                                      <m:t>𝟐𝟕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x-none" sz="2800" i="1" smtClean="0">
                                        <a:latin typeface="Cambria Math" panose="02040503050406030204" pitchFamily="18" charset="0"/>
                                      </a:rPr>
                                      <m:t>Al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x-none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x-none" sz="2800" i="1" smtClean="0">
                                        <a:latin typeface="Cambria Math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vi-VN" sz="2800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b>
                                  <m:sup>
                                    <m:r>
                                      <a:rPr lang="vi-VN" sz="2800" b="1" i="1" smtClean="0"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x-none" sz="2800" i="1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x-none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x-none" sz="2800" i="1" smtClean="0">
                                        <a:latin typeface="Cambria Math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vi-VN" sz="2800" b="1" i="1" smtClean="0"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</m:sub>
                                  <m:sup>
                                    <m:r>
                                      <a:rPr lang="vi-VN" sz="2800" b="1" i="1" smtClean="0">
                                        <a:latin typeface="Cambria Math" panose="02040503050406030204" pitchFamily="18" charset="0"/>
                                      </a:rPr>
                                      <m:t>𝟐𝟒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x-none" sz="2800" i="1" smtClean="0">
                                        <a:latin typeface="Cambria Math" panose="02040503050406030204" pitchFamily="18" charset="0"/>
                                      </a:rPr>
                                      <m:t>Mg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x-none" sz="1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978502951"/>
                      </a:ext>
                    </a:extLst>
                  </a:tr>
                  <a:tr h="856519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ố e ngoài cùng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348602883"/>
                      </a:ext>
                    </a:extLst>
                  </a:tr>
                  <a:tr h="610744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hóm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IIIA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IVA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IIA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23815334"/>
                      </a:ext>
                    </a:extLst>
                  </a:tr>
                  <a:tr h="610744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 loại</a:t>
                          </a: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513178140"/>
                      </a:ext>
                    </a:extLst>
                  </a:tr>
                  <a:tr h="610744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 kim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553064235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ông </a:t>
                          </a:r>
                          <a:r>
                            <a:rPr lang="x-none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 </a:t>
                          </a:r>
                          <a:r>
                            <a:rPr lang="x-none" sz="280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</a:t>
                          </a: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</a:t>
                          </a:r>
                          <a:r>
                            <a:rPr lang="x-none" sz="280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 nhất</a:t>
                          </a:r>
                        </a:p>
                      </a:txBody>
                      <a:tcPr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x-none" sz="280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x-none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x-none" sz="280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x-none" sz="280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x-none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x-none" sz="280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</a:t>
                          </a:r>
                          <a:r>
                            <a:rPr lang="x-none" sz="280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MgO</a:t>
                          </a:r>
                        </a:p>
                      </a:txBody>
                      <a:tcPr anchor="ctr">
                        <a:solidFill>
                          <a:srgbClr val="FFD57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425529828"/>
                      </a:ext>
                    </a:extLst>
                  </a:tr>
                  <a:tr h="1064223">
                    <a:tc>
                      <a:txBody>
                        <a:bodyPr/>
                        <a:lstStyle/>
                        <a:p>
                          <a:r>
                            <a:rPr lang="x-none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Hợp chất khí </a:t>
                          </a:r>
                          <a:r>
                            <a:rPr lang="x-none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với 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r>
                            <a:rPr lang="en-US" sz="2800" dirty="0" err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ydrogen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</a:t>
                          </a:r>
                          <a:r>
                            <a:rPr lang="x-none" sz="2800" baseline="-250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</a:t>
                          </a:r>
                          <a:r>
                            <a:rPr lang="x-none" sz="2800" baseline="-250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110457716"/>
                      </a:ext>
                    </a:extLst>
                  </a:tr>
                  <a:tr h="124333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err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droxi</a:t>
                          </a:r>
                          <a:r>
                            <a:rPr lang="en-US" sz="280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 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HNO</a:t>
                          </a:r>
                          <a:r>
                            <a:rPr lang="x-none" sz="2800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Al(OH)</a:t>
                          </a:r>
                          <a:r>
                            <a:rPr lang="x-none" sz="2800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r>
                            <a:rPr lang="x-none" sz="2800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x-none" sz="2800" baseline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</a:t>
                          </a:r>
                          <a:r>
                            <a:rPr lang="x-none" sz="2800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Mg(OH)</a:t>
                          </a:r>
                          <a:r>
                            <a:rPr lang="x-none" sz="2800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437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635494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AA82C98-B03C-BF40-8B23-F0CA1421B7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6326783"/>
                  </p:ext>
                </p:extLst>
              </p:nvPr>
            </p:nvGraphicFramePr>
            <p:xfrm>
              <a:off x="76200" y="76200"/>
              <a:ext cx="8839200" cy="65519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908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798869633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564992863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012037681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90907658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198872348"/>
                        </a:ext>
                      </a:extLst>
                    </a:gridCol>
                  </a:tblGrid>
                  <a:tr h="610744">
                    <a:tc>
                      <a:txBody>
                        <a:bodyPr/>
                        <a:lstStyle/>
                        <a:p>
                          <a:endParaRPr lang="x-none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89333" t="-5000" r="-355556" b="-9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60400" t="-5000" r="-220000" b="-9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60400" t="-5000" r="-120000" b="-9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83667" t="-5000" b="-9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978502951"/>
                      </a:ext>
                    </a:extLst>
                  </a:tr>
                  <a:tr h="856519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ố e ngoài cùng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348602883"/>
                      </a:ext>
                    </a:extLst>
                  </a:tr>
                  <a:tr h="610744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hóm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IIIA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IVA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IIA</a:t>
                          </a:r>
                        </a:p>
                      </a:txBody>
                      <a:tcP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23815334"/>
                      </a:ext>
                    </a:extLst>
                  </a:tr>
                  <a:tr h="610744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 loại</a:t>
                          </a: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</a:p>
                      </a:txBody>
                      <a:tcPr>
                        <a:solidFill>
                          <a:srgbClr val="D5FC79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513178140"/>
                      </a:ext>
                    </a:extLst>
                  </a:tr>
                  <a:tr h="610744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 kim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553064235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ông </a:t>
                          </a:r>
                          <a:r>
                            <a:rPr lang="x-none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 </a:t>
                          </a:r>
                          <a:r>
                            <a:rPr lang="x-none" sz="280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</a:t>
                          </a: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</a:t>
                          </a:r>
                          <a:r>
                            <a:rPr lang="x-none" sz="280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 nhất</a:t>
                          </a:r>
                        </a:p>
                      </a:txBody>
                      <a:tcPr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x-none" sz="280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x-none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x-none" sz="280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x-none" sz="280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x-none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x-none" sz="280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</a:t>
                          </a:r>
                          <a:r>
                            <a:rPr lang="x-none" sz="2800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x-none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FFD57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MgO</a:t>
                          </a:r>
                        </a:p>
                      </a:txBody>
                      <a:tcPr anchor="ctr">
                        <a:solidFill>
                          <a:srgbClr val="FFD579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425529828"/>
                      </a:ext>
                    </a:extLst>
                  </a:tr>
                  <a:tr h="1064223">
                    <a:tc>
                      <a:txBody>
                        <a:bodyPr/>
                        <a:lstStyle/>
                        <a:p>
                          <a:r>
                            <a:rPr lang="x-none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Hợp chất khí </a:t>
                          </a:r>
                          <a:r>
                            <a:rPr lang="x-none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với 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r>
                            <a:rPr lang="en-US" sz="2800" dirty="0" err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ydrogen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</a:t>
                          </a:r>
                          <a:r>
                            <a:rPr lang="x-none" sz="2800" baseline="-250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</a:t>
                          </a:r>
                          <a:r>
                            <a:rPr lang="x-none" sz="2800" baseline="-250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4110457716"/>
                      </a:ext>
                    </a:extLst>
                  </a:tr>
                  <a:tr h="124333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err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droxi</a:t>
                          </a:r>
                          <a:r>
                            <a:rPr lang="en-US" sz="280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 </a:t>
                          </a:r>
                          <a:r>
                            <a:rPr lang="x-none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HNO</a:t>
                          </a:r>
                          <a:r>
                            <a:rPr lang="x-none" sz="2800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Al(OH)</a:t>
                          </a:r>
                          <a:r>
                            <a:rPr lang="x-none" sz="2800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r>
                            <a:rPr lang="x-none" sz="2800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x-none" sz="2800" baseline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</a:t>
                          </a:r>
                          <a:r>
                            <a:rPr lang="x-none" sz="2800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437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Mg(OH)</a:t>
                          </a:r>
                          <a:r>
                            <a:rPr lang="x-none" sz="2800" baseline="-25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x-none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437FF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406354947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456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219198"/>
            <a:ext cx="12954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0440" y="2921000"/>
            <a:ext cx="86836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68" y="2616200"/>
            <a:ext cx="1264432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992" y="2514602"/>
            <a:ext cx="1556522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90" y="2209802"/>
            <a:ext cx="1743213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2600" y="5009809"/>
            <a:ext cx="1055644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14" y="4971625"/>
            <a:ext cx="12954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749802"/>
            <a:ext cx="1262868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26" y="4445002"/>
            <a:ext cx="1468474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2934527"/>
            <a:ext cx="2054448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63404"/>
            <a:ext cx="1524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3" y="519574"/>
            <a:ext cx="1337323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60876" y="922102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1600" b="1" dirty="0" smtClean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 CƯNG</a:t>
            </a:r>
            <a:endParaRPr lang="en-US" sz="16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06400" y="6332664"/>
            <a:ext cx="609600" cy="812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50368" y="4445000"/>
            <a:ext cx="1858674" cy="2336800"/>
            <a:chOff x="1450368" y="3333750"/>
            <a:chExt cx="1858674" cy="1752600"/>
          </a:xfrm>
        </p:grpSpPr>
        <p:pic>
          <p:nvPicPr>
            <p:cNvPr id="19" name="Picture 18">
              <a:hlinkClick r:id="rId26" action="ppaction://hlinksldjump"/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368" y="3333750"/>
              <a:ext cx="1858674" cy="1752600"/>
            </a:xfrm>
            <a:prstGeom prst="rect">
              <a:avLst/>
            </a:prstGeom>
          </p:spPr>
        </p:pic>
        <p:sp>
          <p:nvSpPr>
            <p:cNvPr id="22" name="TextBox 21">
              <a:hlinkClick r:id="rId26" action="ppaction://hlinksldjump"/>
            </p:cNvPr>
            <p:cNvSpPr txBox="1"/>
            <p:nvPr/>
          </p:nvSpPr>
          <p:spPr>
            <a:xfrm rot="171679">
              <a:off x="1771898" y="3680957"/>
              <a:ext cx="12715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Hướng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dẫn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9747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y nghia bang tuan hoan\tu lieu\xe oto.png">
            <a:extLst>
              <a:ext uri="{FF2B5EF4-FFF2-40B4-BE49-F238E27FC236}">
                <a16:creationId xmlns:a16="http://schemas.microsoft.com/office/drawing/2014/main" xmlns="" id="{0A760A29-C949-C244-9D0F-FD6AAFB56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1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19F36CC8-A99A-8F4C-9E7F-9128657A9FED}"/>
              </a:ext>
            </a:extLst>
          </p:cNvPr>
          <p:cNvSpPr/>
          <p:nvPr/>
        </p:nvSpPr>
        <p:spPr>
          <a:xfrm>
            <a:off x="4919663" y="-155575"/>
            <a:ext cx="2327893" cy="1365251"/>
          </a:xfrm>
          <a:prstGeom prst="wedgeEllipseCallout">
            <a:avLst>
              <a:gd name="adj1" fmla="val -72682"/>
              <a:gd name="adj2" fmla="val 469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Sulfur </a:t>
            </a:r>
            <a:r>
              <a:rPr lang="en-US" sz="2000" dirty="0" err="1">
                <a:solidFill>
                  <a:prstClr val="black"/>
                </a:solidFill>
              </a:rPr>
              <a:t>có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tính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kim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loại</a:t>
            </a:r>
            <a:r>
              <a:rPr lang="en-US" sz="2000" dirty="0">
                <a:solidFill>
                  <a:prstClr val="black"/>
                </a:solidFill>
              </a:rPr>
              <a:t> hay phi </a:t>
            </a:r>
            <a:r>
              <a:rPr lang="en-US" sz="2000" dirty="0" err="1">
                <a:solidFill>
                  <a:prstClr val="black"/>
                </a:solidFill>
              </a:rPr>
              <a:t>kim</a:t>
            </a:r>
            <a:r>
              <a:rPr lang="en-US" sz="20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1BC6C59-AAE9-F741-8D31-BE679E8B8C97}"/>
              </a:ext>
            </a:extLst>
          </p:cNvPr>
          <p:cNvSpPr/>
          <p:nvPr/>
        </p:nvSpPr>
        <p:spPr>
          <a:xfrm>
            <a:off x="1752600" y="228600"/>
            <a:ext cx="1143000" cy="990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prstClr val="black"/>
                </a:solidFill>
              </a:rPr>
              <a:t>Phi kim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6FCA97E-C45F-7A45-B009-13EB52118A7D}"/>
              </a:ext>
            </a:extLst>
          </p:cNvPr>
          <p:cNvCxnSpPr/>
          <p:nvPr/>
        </p:nvCxnSpPr>
        <p:spPr>
          <a:xfrm>
            <a:off x="4267200" y="1219200"/>
            <a:ext cx="35814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D:\y nghia bang tuan hoan\tu lieu\xe oto.png">
            <a:extLst>
              <a:ext uri="{FF2B5EF4-FFF2-40B4-BE49-F238E27FC236}">
                <a16:creationId xmlns:a16="http://schemas.microsoft.com/office/drawing/2014/main" xmlns="" id="{161E5560-5D1D-ED4A-8440-904BA1473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708025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AABC3B0E-B073-784D-8040-146B28D95F22}"/>
              </a:ext>
            </a:extLst>
          </p:cNvPr>
          <p:cNvSpPr/>
          <p:nvPr/>
        </p:nvSpPr>
        <p:spPr>
          <a:xfrm>
            <a:off x="0" y="1185863"/>
            <a:ext cx="4267200" cy="76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prstClr val="black"/>
                </a:solidFill>
              </a:rPr>
              <a:t>Vị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Trí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của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nguyên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tố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sulfur </a:t>
            </a:r>
            <a:r>
              <a:rPr lang="en-US" sz="2000" dirty="0">
                <a:solidFill>
                  <a:prstClr val="black"/>
                </a:solidFill>
              </a:rPr>
              <a:t>(S)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</a:rPr>
              <a:t> ( Z = 16) , Ô 16, </a:t>
            </a:r>
            <a:r>
              <a:rPr lang="en-US" sz="2000" dirty="0" err="1">
                <a:solidFill>
                  <a:prstClr val="black"/>
                </a:solidFill>
              </a:rPr>
              <a:t>chu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kỳ</a:t>
            </a:r>
            <a:r>
              <a:rPr lang="en-US" sz="2000" dirty="0">
                <a:solidFill>
                  <a:prstClr val="black"/>
                </a:solidFill>
              </a:rPr>
              <a:t> 3, </a:t>
            </a:r>
            <a:r>
              <a:rPr lang="en-US" sz="2000" dirty="0" err="1">
                <a:solidFill>
                  <a:prstClr val="black"/>
                </a:solidFill>
              </a:rPr>
              <a:t>nhóm</a:t>
            </a:r>
            <a:r>
              <a:rPr lang="en-US" sz="2000" dirty="0">
                <a:solidFill>
                  <a:prstClr val="black"/>
                </a:solidFill>
              </a:rPr>
              <a:t> VIA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597F9924-2817-D54C-8259-F693DCE3A876}"/>
              </a:ext>
            </a:extLst>
          </p:cNvPr>
          <p:cNvSpPr/>
          <p:nvPr/>
        </p:nvSpPr>
        <p:spPr>
          <a:xfrm>
            <a:off x="4116388" y="728663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8" name="Picture 2" descr="D:\y nghia bang tuan hoan\tu lieu\xe oto.png">
            <a:extLst>
              <a:ext uri="{FF2B5EF4-FFF2-40B4-BE49-F238E27FC236}">
                <a16:creationId xmlns:a16="http://schemas.microsoft.com/office/drawing/2014/main" xmlns="" id="{3C62550D-0557-D147-9F69-58F2FEE3B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1770">
            <a:off x="3827463" y="717551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4889BD87-F269-C242-969D-51916C5D78CB}"/>
              </a:ext>
            </a:extLst>
          </p:cNvPr>
          <p:cNvSpPr/>
          <p:nvPr/>
        </p:nvSpPr>
        <p:spPr>
          <a:xfrm rot="1117644">
            <a:off x="7539038" y="2052639"/>
            <a:ext cx="533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1" name="Oval Callout 20">
            <a:extLst>
              <a:ext uri="{FF2B5EF4-FFF2-40B4-BE49-F238E27FC236}">
                <a16:creationId xmlns:a16="http://schemas.microsoft.com/office/drawing/2014/main" xmlns="" id="{A930B303-602A-8544-A415-8DA0306CDA09}"/>
              </a:ext>
            </a:extLst>
          </p:cNvPr>
          <p:cNvSpPr/>
          <p:nvPr/>
        </p:nvSpPr>
        <p:spPr>
          <a:xfrm>
            <a:off x="6617596" y="-88900"/>
            <a:ext cx="2678804" cy="2311400"/>
          </a:xfrm>
          <a:prstGeom prst="wedgeEllipseCallout">
            <a:avLst>
              <a:gd name="adj1" fmla="val -6831"/>
              <a:gd name="adj2" fmla="val 819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sulfur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oxygen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507E184-5F0D-3341-A11D-C9480FFBCCA3}"/>
              </a:ext>
            </a:extLst>
          </p:cNvPr>
          <p:cNvSpPr/>
          <p:nvPr/>
        </p:nvSpPr>
        <p:spPr>
          <a:xfrm>
            <a:off x="4614864" y="228600"/>
            <a:ext cx="1557337" cy="1295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HT </a:t>
            </a:r>
            <a:r>
              <a:rPr lang="en-US" b="1" dirty="0" err="1">
                <a:solidFill>
                  <a:prstClr val="black"/>
                </a:solidFill>
              </a:rPr>
              <a:t>cao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nhất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trong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oxide: </a:t>
            </a:r>
            <a:r>
              <a:rPr lang="en-US" sz="2800" b="1" dirty="0">
                <a:solidFill>
                  <a:prstClr val="black"/>
                </a:solidFill>
              </a:rPr>
              <a:t>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4ECE80A-99F4-1145-AEA9-1CE366CDB09D}"/>
              </a:ext>
            </a:extLst>
          </p:cNvPr>
          <p:cNvCxnSpPr/>
          <p:nvPr/>
        </p:nvCxnSpPr>
        <p:spPr>
          <a:xfrm rot="10800000" flipV="1">
            <a:off x="3200400" y="2590800"/>
            <a:ext cx="47244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D:\y nghia bang tuan hoan\tu lieu\xe oto.png">
            <a:extLst>
              <a:ext uri="{FF2B5EF4-FFF2-40B4-BE49-F238E27FC236}">
                <a16:creationId xmlns:a16="http://schemas.microsoft.com/office/drawing/2014/main" xmlns="" id="{E1326E5C-F25D-F847-93C9-78653AF39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6855" flipH="1">
            <a:off x="6705602" y="2057401"/>
            <a:ext cx="1254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xmlns="" id="{EC2F07F2-29B1-A04D-8FDF-29F5F985DBF6}"/>
              </a:ext>
            </a:extLst>
          </p:cNvPr>
          <p:cNvSpPr/>
          <p:nvPr/>
        </p:nvSpPr>
        <p:spPr>
          <a:xfrm rot="21316133">
            <a:off x="3135313" y="2406651"/>
            <a:ext cx="609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30" name="Oval Callout 29">
            <a:extLst>
              <a:ext uri="{FF2B5EF4-FFF2-40B4-BE49-F238E27FC236}">
                <a16:creationId xmlns:a16="http://schemas.microsoft.com/office/drawing/2014/main" xmlns="" id="{200C8754-82C0-554B-A6D8-9D2959103FE5}"/>
              </a:ext>
            </a:extLst>
          </p:cNvPr>
          <p:cNvSpPr/>
          <p:nvPr/>
        </p:nvSpPr>
        <p:spPr>
          <a:xfrm flipH="1">
            <a:off x="5281613" y="1333500"/>
            <a:ext cx="2514600" cy="1066800"/>
          </a:xfrm>
          <a:prstGeom prst="wedgeEllipseCallout">
            <a:avLst>
              <a:gd name="adj1" fmla="val 107157"/>
              <a:gd name="adj2" fmla="val 5542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Công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thức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oxide </a:t>
            </a:r>
            <a:r>
              <a:rPr lang="en-US" sz="2000" b="1" dirty="0" err="1" smtClean="0">
                <a:solidFill>
                  <a:prstClr val="black"/>
                </a:solidFill>
              </a:rPr>
              <a:t>cao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nhất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B742ED6-5F90-5844-99E8-22619A3F96FF}"/>
              </a:ext>
            </a:extLst>
          </p:cNvPr>
          <p:cNvSpPr/>
          <p:nvPr/>
        </p:nvSpPr>
        <p:spPr>
          <a:xfrm>
            <a:off x="5105400" y="1752600"/>
            <a:ext cx="1143000" cy="990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prstClr val="black"/>
                </a:solidFill>
              </a:rPr>
              <a:t>SO</a:t>
            </a:r>
            <a:r>
              <a:rPr lang="en-US" sz="2400" b="1" baseline="-25000">
                <a:solidFill>
                  <a:prstClr val="black"/>
                </a:solidFill>
              </a:rPr>
              <a:t>3</a:t>
            </a:r>
            <a:endParaRPr lang="en-US" sz="2400" b="1">
              <a:solidFill>
                <a:prstClr val="black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22BBCCF0-3734-C342-B9DD-9343052C2696}"/>
              </a:ext>
            </a:extLst>
          </p:cNvPr>
          <p:cNvCxnSpPr>
            <a:endCxn id="35" idx="2"/>
          </p:cNvCxnSpPr>
          <p:nvPr/>
        </p:nvCxnSpPr>
        <p:spPr>
          <a:xfrm rot="10800000" flipV="1">
            <a:off x="288927" y="2895601"/>
            <a:ext cx="2855913" cy="904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D:\y nghia bang tuan hoan\tu lieu\xe oto.png">
            <a:extLst>
              <a:ext uri="{FF2B5EF4-FFF2-40B4-BE49-F238E27FC236}">
                <a16:creationId xmlns:a16="http://schemas.microsoft.com/office/drawing/2014/main" xmlns="" id="{F37103FE-ADD5-4D4F-956D-90F45DD9C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528" flipH="1">
            <a:off x="2716215" y="2308225"/>
            <a:ext cx="1254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EBA8535C-7E68-174C-8AA5-F2D2D250FD3C}"/>
              </a:ext>
            </a:extLst>
          </p:cNvPr>
          <p:cNvSpPr/>
          <p:nvPr/>
        </p:nvSpPr>
        <p:spPr>
          <a:xfrm rot="20625223">
            <a:off x="-80963" y="3352800"/>
            <a:ext cx="609601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F7A36EE3-98DF-C445-A4A7-B63BE363DDB4}"/>
              </a:ext>
            </a:extLst>
          </p:cNvPr>
          <p:cNvSpPr/>
          <p:nvPr/>
        </p:nvSpPr>
        <p:spPr>
          <a:xfrm>
            <a:off x="2209801" y="1752600"/>
            <a:ext cx="2405063" cy="131679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HT </a:t>
            </a:r>
            <a:r>
              <a:rPr lang="en-US" sz="2000" b="1" dirty="0" err="1">
                <a:solidFill>
                  <a:prstClr val="black"/>
                </a:solidFill>
              </a:rPr>
              <a:t>trong</a:t>
            </a:r>
            <a:r>
              <a:rPr lang="en-US" sz="2000" b="1" dirty="0">
                <a:solidFill>
                  <a:prstClr val="black"/>
                </a:solidFill>
              </a:rPr>
              <a:t> HC </a:t>
            </a:r>
            <a:r>
              <a:rPr lang="en-US" sz="2000" b="1" dirty="0" err="1">
                <a:solidFill>
                  <a:prstClr val="black"/>
                </a:solidFill>
              </a:rPr>
              <a:t>với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hydrogen: </a:t>
            </a:r>
            <a:r>
              <a:rPr lang="en-US" sz="24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7" name="Oval Callout 36">
            <a:extLst>
              <a:ext uri="{FF2B5EF4-FFF2-40B4-BE49-F238E27FC236}">
                <a16:creationId xmlns:a16="http://schemas.microsoft.com/office/drawing/2014/main" xmlns="" id="{07EF62B3-58AE-B54F-8A78-8B18768CFCC4}"/>
              </a:ext>
            </a:extLst>
          </p:cNvPr>
          <p:cNvSpPr/>
          <p:nvPr/>
        </p:nvSpPr>
        <p:spPr>
          <a:xfrm>
            <a:off x="-1" y="1333501"/>
            <a:ext cx="3144840" cy="1301751"/>
          </a:xfrm>
          <a:prstGeom prst="wedgeEllipseCallout">
            <a:avLst>
              <a:gd name="adj1" fmla="val -30325"/>
              <a:gd name="adj2" fmla="val 12682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Hóa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trị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của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sulfur </a:t>
            </a:r>
            <a:r>
              <a:rPr lang="en-US" sz="2000" b="1" dirty="0" err="1">
                <a:solidFill>
                  <a:prstClr val="black"/>
                </a:solidFill>
              </a:rPr>
              <a:t>trong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hợp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chất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với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hydrogen ?</a:t>
            </a:r>
            <a:endParaRPr lang="en-US" sz="2000" b="1" dirty="0">
              <a:solidFill>
                <a:prstClr val="black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BF3EE4A3-727E-6540-B251-27DD40587AC0}"/>
              </a:ext>
            </a:extLst>
          </p:cNvPr>
          <p:cNvCxnSpPr/>
          <p:nvPr/>
        </p:nvCxnSpPr>
        <p:spPr>
          <a:xfrm rot="16200000" flipH="1">
            <a:off x="2316957" y="1893095"/>
            <a:ext cx="238125" cy="4075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D:\y nghia bang tuan hoan\tu lieu\xe oto.png">
            <a:extLst>
              <a:ext uri="{FF2B5EF4-FFF2-40B4-BE49-F238E27FC236}">
                <a16:creationId xmlns:a16="http://schemas.microsoft.com/office/drawing/2014/main" xmlns="" id="{DA12750F-8F88-0E4A-8F4A-883B0CD2F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13">
            <a:off x="25400" y="3273426"/>
            <a:ext cx="12954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605C6C1D-D698-7F42-9EA9-88F1D5361192}"/>
              </a:ext>
            </a:extLst>
          </p:cNvPr>
          <p:cNvSpPr/>
          <p:nvPr/>
        </p:nvSpPr>
        <p:spPr>
          <a:xfrm>
            <a:off x="4310063" y="3549651"/>
            <a:ext cx="609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5" name="Oval Callout 44">
            <a:extLst>
              <a:ext uri="{FF2B5EF4-FFF2-40B4-BE49-F238E27FC236}">
                <a16:creationId xmlns:a16="http://schemas.microsoft.com/office/drawing/2014/main" xmlns="" id="{C6AB1280-B276-0742-B82E-639E2534AFA0}"/>
              </a:ext>
            </a:extLst>
          </p:cNvPr>
          <p:cNvSpPr/>
          <p:nvPr/>
        </p:nvSpPr>
        <p:spPr>
          <a:xfrm>
            <a:off x="5790171" y="1752601"/>
            <a:ext cx="3322230" cy="1257300"/>
          </a:xfrm>
          <a:prstGeom prst="wedgeEllipseCallout">
            <a:avLst>
              <a:gd name="adj1" fmla="val -88639"/>
              <a:gd name="adj2" fmla="val 9206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Công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thức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hợp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chất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khí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với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Hydrogen  </a:t>
            </a:r>
            <a:r>
              <a:rPr lang="en-US" sz="2000" b="1" dirty="0" err="1">
                <a:solidFill>
                  <a:prstClr val="black"/>
                </a:solidFill>
              </a:rPr>
              <a:t>của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sulfur ?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4A4C52DD-ABE8-734A-8884-4B75B5D84A20}"/>
              </a:ext>
            </a:extLst>
          </p:cNvPr>
          <p:cNvSpPr/>
          <p:nvPr/>
        </p:nvSpPr>
        <p:spPr>
          <a:xfrm>
            <a:off x="2895600" y="3110345"/>
            <a:ext cx="1295400" cy="1066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prstClr val="black"/>
                </a:solidFill>
              </a:rPr>
              <a:t>H</a:t>
            </a:r>
            <a:r>
              <a:rPr lang="en-US" sz="3200" b="1" baseline="-25000">
                <a:solidFill>
                  <a:prstClr val="black"/>
                </a:solidFill>
              </a:rPr>
              <a:t>2</a:t>
            </a:r>
            <a:r>
              <a:rPr lang="en-US" sz="3200" b="1">
                <a:solidFill>
                  <a:prstClr val="black"/>
                </a:solidFill>
              </a:rPr>
              <a:t>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5F379221-0A0D-D142-8455-236EBA1649CE}"/>
              </a:ext>
            </a:extLst>
          </p:cNvPr>
          <p:cNvCxnSpPr/>
          <p:nvPr/>
        </p:nvCxnSpPr>
        <p:spPr>
          <a:xfrm>
            <a:off x="4495800" y="4038600"/>
            <a:ext cx="37338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D:\y nghia bang tuan hoan\tu lieu\xe oto.png">
            <a:extLst>
              <a:ext uri="{FF2B5EF4-FFF2-40B4-BE49-F238E27FC236}">
                <a16:creationId xmlns:a16="http://schemas.microsoft.com/office/drawing/2014/main" xmlns="" id="{62C2FB50-DA64-AC46-92B6-6B68D9B3D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434">
            <a:off x="4467225" y="3663951"/>
            <a:ext cx="12954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Callout 49">
            <a:extLst>
              <a:ext uri="{FF2B5EF4-FFF2-40B4-BE49-F238E27FC236}">
                <a16:creationId xmlns:a16="http://schemas.microsoft.com/office/drawing/2014/main" xmlns="" id="{F9D8A66D-1F47-6945-B123-AF6E019A088A}"/>
              </a:ext>
            </a:extLst>
          </p:cNvPr>
          <p:cNvSpPr/>
          <p:nvPr/>
        </p:nvSpPr>
        <p:spPr>
          <a:xfrm>
            <a:off x="7010400" y="2057400"/>
            <a:ext cx="2286000" cy="1600200"/>
          </a:xfrm>
          <a:prstGeom prst="wedgeEllipseCallout">
            <a:avLst>
              <a:gd name="adj1" fmla="val 21430"/>
              <a:gd name="adj2" fmla="val 12478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Công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thức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hydroxide </a:t>
            </a:r>
            <a:r>
              <a:rPr lang="en-US" sz="2000" b="1" dirty="0" err="1">
                <a:solidFill>
                  <a:prstClr val="black"/>
                </a:solidFill>
              </a:rPr>
              <a:t>cao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nhất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của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sulfur </a:t>
            </a:r>
            <a:r>
              <a:rPr lang="en-US" sz="20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xmlns="" id="{CC0C14E2-1A9B-414C-B8CE-669EC898CB18}"/>
              </a:ext>
            </a:extLst>
          </p:cNvPr>
          <p:cNvSpPr/>
          <p:nvPr/>
        </p:nvSpPr>
        <p:spPr>
          <a:xfrm rot="901564">
            <a:off x="8278813" y="4643439"/>
            <a:ext cx="609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3E1677E7-10F8-574E-A73B-E2A0183366E9}"/>
              </a:ext>
            </a:extLst>
          </p:cNvPr>
          <p:cNvSpPr/>
          <p:nvPr/>
        </p:nvSpPr>
        <p:spPr>
          <a:xfrm>
            <a:off x="5029200" y="3330575"/>
            <a:ext cx="1447800" cy="990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prstClr val="black"/>
                </a:solidFill>
              </a:rPr>
              <a:t>H</a:t>
            </a:r>
            <a:r>
              <a:rPr lang="en-US" sz="3200" b="1" baseline="-25000">
                <a:solidFill>
                  <a:prstClr val="black"/>
                </a:solidFill>
              </a:rPr>
              <a:t>2</a:t>
            </a:r>
            <a:r>
              <a:rPr lang="en-US" sz="3200" b="1">
                <a:solidFill>
                  <a:prstClr val="black"/>
                </a:solidFill>
              </a:rPr>
              <a:t>SO</a:t>
            </a:r>
            <a:r>
              <a:rPr lang="en-US" sz="3200" b="1" baseline="-25000">
                <a:solidFill>
                  <a:prstClr val="black"/>
                </a:solidFill>
              </a:rPr>
              <a:t>4</a:t>
            </a:r>
            <a:endParaRPr lang="en-US" sz="3200" b="1">
              <a:solidFill>
                <a:prstClr val="black"/>
              </a:solidFill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B8E3C3C8-2C66-D141-BD5E-41018610DD90}"/>
              </a:ext>
            </a:extLst>
          </p:cNvPr>
          <p:cNvCxnSpPr/>
          <p:nvPr/>
        </p:nvCxnSpPr>
        <p:spPr>
          <a:xfrm rot="10800000" flipV="1">
            <a:off x="4724400" y="5029200"/>
            <a:ext cx="3505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2" descr="D:\y nghia bang tuan hoan\tu lieu\xe oto.png">
            <a:extLst>
              <a:ext uri="{FF2B5EF4-FFF2-40B4-BE49-F238E27FC236}">
                <a16:creationId xmlns:a16="http://schemas.microsoft.com/office/drawing/2014/main" xmlns="" id="{241B0D30-4221-1149-AA34-C41EF7B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786" flipH="1">
            <a:off x="7267577" y="4425952"/>
            <a:ext cx="14716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7E56BA19-F09A-7245-8DFE-C878BCF084F3}"/>
              </a:ext>
            </a:extLst>
          </p:cNvPr>
          <p:cNvSpPr/>
          <p:nvPr/>
        </p:nvSpPr>
        <p:spPr>
          <a:xfrm>
            <a:off x="4038600" y="5105400"/>
            <a:ext cx="609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57" name="Oval Callout 56">
            <a:extLst>
              <a:ext uri="{FF2B5EF4-FFF2-40B4-BE49-F238E27FC236}">
                <a16:creationId xmlns:a16="http://schemas.microsoft.com/office/drawing/2014/main" xmlns="" id="{1C8765B7-18A1-BF4F-A4E4-A1042CF31976}"/>
              </a:ext>
            </a:extLst>
          </p:cNvPr>
          <p:cNvSpPr/>
          <p:nvPr/>
        </p:nvSpPr>
        <p:spPr>
          <a:xfrm>
            <a:off x="-152400" y="3352800"/>
            <a:ext cx="2286000" cy="1371600"/>
          </a:xfrm>
          <a:prstGeom prst="wedgeEllipseCallout">
            <a:avLst>
              <a:gd name="adj1" fmla="val 148344"/>
              <a:gd name="adj2" fmla="val 951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SO</a:t>
            </a:r>
            <a:r>
              <a:rPr lang="en-US" sz="2000" b="1" baseline="-25000" dirty="0">
                <a:solidFill>
                  <a:prstClr val="black"/>
                </a:solidFill>
              </a:rPr>
              <a:t>3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và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H</a:t>
            </a:r>
            <a:r>
              <a:rPr lang="en-US" sz="2000" b="1" baseline="-25000" dirty="0" smtClean="0">
                <a:solidFill>
                  <a:prstClr val="black"/>
                </a:solidFill>
              </a:rPr>
              <a:t>2</a:t>
            </a:r>
            <a:r>
              <a:rPr lang="en-US" sz="2000" b="1" dirty="0" smtClean="0">
                <a:solidFill>
                  <a:prstClr val="black"/>
                </a:solidFill>
              </a:rPr>
              <a:t>SO</a:t>
            </a:r>
            <a:r>
              <a:rPr lang="en-US" sz="2000" b="1" baseline="-25000" dirty="0" smtClean="0">
                <a:solidFill>
                  <a:prstClr val="black"/>
                </a:solidFill>
              </a:rPr>
              <a:t>4</a:t>
            </a:r>
            <a:r>
              <a:rPr lang="en-US" sz="2000" b="1" dirty="0" smtClean="0">
                <a:solidFill>
                  <a:prstClr val="black"/>
                </a:solidFill>
              </a:rPr>
              <a:t>  </a:t>
            </a:r>
            <a:r>
              <a:rPr lang="en-US" sz="2000" b="1" dirty="0" err="1">
                <a:solidFill>
                  <a:prstClr val="black"/>
                </a:solidFill>
              </a:rPr>
              <a:t>có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tính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acid </a:t>
            </a:r>
            <a:r>
              <a:rPr lang="en-US" sz="2000" b="1" dirty="0">
                <a:solidFill>
                  <a:prstClr val="black"/>
                </a:solidFill>
              </a:rPr>
              <a:t>hay </a:t>
            </a:r>
            <a:r>
              <a:rPr lang="en-US" sz="2000" b="1" dirty="0" smtClean="0">
                <a:solidFill>
                  <a:prstClr val="black"/>
                </a:solidFill>
              </a:rPr>
              <a:t>base?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71968840-5682-5443-A56A-35C9979E3845}"/>
              </a:ext>
            </a:extLst>
          </p:cNvPr>
          <p:cNvSpPr/>
          <p:nvPr/>
        </p:nvSpPr>
        <p:spPr>
          <a:xfrm rot="20960381">
            <a:off x="6256339" y="3959225"/>
            <a:ext cx="2541587" cy="1143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SO</a:t>
            </a:r>
            <a:r>
              <a:rPr lang="en-US" sz="2400" b="1" baseline="-25000" dirty="0">
                <a:solidFill>
                  <a:prstClr val="black"/>
                </a:solidFill>
              </a:rPr>
              <a:t>3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và</a:t>
            </a:r>
            <a:r>
              <a:rPr lang="en-US" sz="2400" b="1" dirty="0">
                <a:solidFill>
                  <a:prstClr val="black"/>
                </a:solidFill>
              </a:rPr>
              <a:t> H</a:t>
            </a:r>
            <a:r>
              <a:rPr lang="en-US" sz="2400" b="1" baseline="-25000" dirty="0">
                <a:solidFill>
                  <a:prstClr val="black"/>
                </a:solidFill>
              </a:rPr>
              <a:t>2</a:t>
            </a:r>
            <a:r>
              <a:rPr lang="en-US" sz="2400" b="1" dirty="0">
                <a:solidFill>
                  <a:prstClr val="black"/>
                </a:solidFill>
              </a:rPr>
              <a:t> SO</a:t>
            </a:r>
            <a:r>
              <a:rPr lang="en-US" sz="2400" b="1" baseline="-25000" dirty="0">
                <a:solidFill>
                  <a:prstClr val="black"/>
                </a:solidFill>
              </a:rPr>
              <a:t>4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có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tính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acid</a:t>
            </a:r>
            <a:endParaRPr lang="en-US" sz="2400" b="1" dirty="0">
              <a:solidFill>
                <a:prstClr val="black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3D45A72F-B94D-4249-8127-056AC0F61FA4}"/>
              </a:ext>
            </a:extLst>
          </p:cNvPr>
          <p:cNvCxnSpPr/>
          <p:nvPr/>
        </p:nvCxnSpPr>
        <p:spPr>
          <a:xfrm>
            <a:off x="1676400" y="5562600"/>
            <a:ext cx="30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39" name="Picture 3" descr="D:\y nghia bang tuan hoan\tu lieu\600px.jpg">
            <a:extLst>
              <a:ext uri="{FF2B5EF4-FFF2-40B4-BE49-F238E27FC236}">
                <a16:creationId xmlns:a16="http://schemas.microsoft.com/office/drawing/2014/main" xmlns="" id="{837E7DA8-D2EC-A24A-A551-C234B9D16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619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 descr="D:\y nghia bang tuan hoan\tu lieu\xe oto.png">
            <a:extLst>
              <a:ext uri="{FF2B5EF4-FFF2-40B4-BE49-F238E27FC236}">
                <a16:creationId xmlns:a16="http://schemas.microsoft.com/office/drawing/2014/main" xmlns="" id="{CE82F896-0CF3-1846-A796-96C44533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2" y="5029202"/>
            <a:ext cx="131921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82E23759-4A15-354A-B153-32BB3AC80DA1}"/>
              </a:ext>
            </a:extLst>
          </p:cNvPr>
          <p:cNvCxnSpPr/>
          <p:nvPr/>
        </p:nvCxnSpPr>
        <p:spPr>
          <a:xfrm>
            <a:off x="152400" y="1219200"/>
            <a:ext cx="411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1">
            <a:extLst>
              <a:ext uri="{FF2B5EF4-FFF2-40B4-BE49-F238E27FC236}">
                <a16:creationId xmlns:a16="http://schemas.microsoft.com/office/drawing/2014/main" xmlns="" id="{098D42B1-7D51-D140-98EB-9DD8698F71FA}"/>
              </a:ext>
            </a:extLst>
          </p:cNvPr>
          <p:cNvGrpSpPr>
            <a:grpSpLocks/>
          </p:cNvGrpSpPr>
          <p:nvPr/>
        </p:nvGrpSpPr>
        <p:grpSpPr bwMode="auto">
          <a:xfrm>
            <a:off x="85727" y="0"/>
            <a:ext cx="1374775" cy="1676400"/>
            <a:chOff x="378177" y="3276600"/>
            <a:chExt cx="1374423" cy="18288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314C096-E56A-F24E-B4EF-6D07C4E3889F}"/>
                </a:ext>
              </a:extLst>
            </p:cNvPr>
            <p:cNvSpPr/>
            <p:nvPr/>
          </p:nvSpPr>
          <p:spPr>
            <a:xfrm>
              <a:off x="381351" y="3276600"/>
              <a:ext cx="1371249" cy="1828800"/>
            </a:xfrm>
            <a:prstGeom prst="rect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645" name="TextBox 52">
              <a:extLst>
                <a:ext uri="{FF2B5EF4-FFF2-40B4-BE49-F238E27FC236}">
                  <a16:creationId xmlns:a16="http://schemas.microsoft.com/office/drawing/2014/main" xmlns="" id="{58D07644-5DC3-B345-A5F2-363D15D4C8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333" y="3657601"/>
              <a:ext cx="838200" cy="94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5000" b="1">
                  <a:solidFill>
                    <a:srgbClr val="000000"/>
                  </a:solidFill>
                  <a:latin typeface="Calibri" panose="020F0502020204030204" pitchFamily="34" charset="0"/>
                </a:rPr>
                <a:t>S</a:t>
              </a:r>
            </a:p>
          </p:txBody>
        </p:sp>
        <p:sp>
          <p:nvSpPr>
            <p:cNvPr id="25646" name="TextBox 58">
              <a:extLst>
                <a:ext uri="{FF2B5EF4-FFF2-40B4-BE49-F238E27FC236}">
                  <a16:creationId xmlns:a16="http://schemas.microsoft.com/office/drawing/2014/main" xmlns="" id="{A4281AA2-C55F-C840-9068-4F977F782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177" y="4343400"/>
              <a:ext cx="1295400" cy="40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000000"/>
                  </a:solidFill>
                  <a:latin typeface="Calibri" panose="020F0502020204030204" pitchFamily="34" charset="0"/>
                </a:rPr>
                <a:t>Lưu huỳnh</a:t>
              </a:r>
            </a:p>
          </p:txBody>
        </p:sp>
        <p:sp>
          <p:nvSpPr>
            <p:cNvPr id="25647" name="TextBox 60">
              <a:extLst>
                <a:ext uri="{FF2B5EF4-FFF2-40B4-BE49-F238E27FC236}">
                  <a16:creationId xmlns:a16="http://schemas.microsoft.com/office/drawing/2014/main" xmlns="" id="{2FAD4612-C577-C348-B99A-D0864018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466" y="4648200"/>
              <a:ext cx="1219200" cy="40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000000"/>
                  </a:solidFill>
                  <a:latin typeface="Calibri" panose="020F0502020204030204" pitchFamily="34" charset="0"/>
                </a:rPr>
                <a:t>[Ne]3s</a:t>
              </a:r>
              <a:r>
                <a:rPr lang="en-US" altLang="en-US" b="1" baseline="30000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r>
                <a:rPr lang="en-US" altLang="en-US" b="1">
                  <a:solidFill>
                    <a:srgbClr val="000000"/>
                  </a:solidFill>
                  <a:latin typeface="Calibri" panose="020F0502020204030204" pitchFamily="34" charset="0"/>
                </a:rPr>
                <a:t>3p</a:t>
              </a:r>
              <a:r>
                <a:rPr lang="en-US" altLang="en-US" b="1" baseline="30000">
                  <a:solidFill>
                    <a:srgbClr val="000000"/>
                  </a:solidFill>
                  <a:latin typeface="Calibri" panose="020F0502020204030204" pitchFamily="34" charset="0"/>
                </a:rPr>
                <a:t>5</a:t>
              </a:r>
              <a:endParaRPr lang="en-US" altLang="en-US" b="1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48" name="TextBox 62">
              <a:extLst>
                <a:ext uri="{FF2B5EF4-FFF2-40B4-BE49-F238E27FC236}">
                  <a16:creationId xmlns:a16="http://schemas.microsoft.com/office/drawing/2014/main" xmlns="" id="{EEC000EA-9A16-964D-8AA7-D71C82DFDF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445" y="3420535"/>
              <a:ext cx="685800" cy="436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  <a:latin typeface="Calibri" panose="020F0502020204030204" pitchFamily="34" charset="0"/>
                </a:rPr>
                <a:t>16</a:t>
              </a:r>
            </a:p>
          </p:txBody>
        </p:sp>
        <p:sp>
          <p:nvSpPr>
            <p:cNvPr id="25649" name="TextBox 63">
              <a:extLst>
                <a:ext uri="{FF2B5EF4-FFF2-40B4-BE49-F238E27FC236}">
                  <a16:creationId xmlns:a16="http://schemas.microsoft.com/office/drawing/2014/main" xmlns="" id="{7BAF2950-B257-234C-B8B5-0F4CB1DD4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3352801"/>
              <a:ext cx="762000" cy="40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0000"/>
                  </a:solidFill>
                  <a:latin typeface="Calibri" panose="020F0502020204030204" pitchFamily="34" charset="0"/>
                </a:rPr>
                <a:t>32,06</a:t>
              </a:r>
            </a:p>
          </p:txBody>
        </p:sp>
        <p:sp>
          <p:nvSpPr>
            <p:cNvPr id="25650" name="TextBox 65">
              <a:extLst>
                <a:ext uri="{FF2B5EF4-FFF2-40B4-BE49-F238E27FC236}">
                  <a16:creationId xmlns:a16="http://schemas.microsoft.com/office/drawing/2014/main" xmlns="" id="{7D2684B2-7041-7348-9C2D-2CCAFB5BC6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800" y="3962401"/>
              <a:ext cx="685800" cy="40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0000"/>
                  </a:solidFill>
                  <a:latin typeface="Calibri" panose="020F0502020204030204" pitchFamily="34" charset="0"/>
                </a:rPr>
                <a:t>2,58</a:t>
              </a:r>
            </a:p>
          </p:txBody>
        </p:sp>
      </p:grpSp>
      <p:pic>
        <p:nvPicPr>
          <p:cNvPr id="67" name="Picture 5" descr="D:\y nghia bang tuan hoan(lop 10)\tu lieu\xe oto.png">
            <a:extLst>
              <a:ext uri="{FF2B5EF4-FFF2-40B4-BE49-F238E27FC236}">
                <a16:creationId xmlns:a16="http://schemas.microsoft.com/office/drawing/2014/main" xmlns="" id="{182079B5-1844-BF43-B5D1-B208E13C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75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5732E-6 L 0.27917 0.006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000" y="3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301 L 0.07291 0.0060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0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2 0.00301 L 0.2717 0.1586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000" y="78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827E-7 L -0.32691 0.0284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000" y="1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1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55679E-6 L -0.24063 0.10294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000" y="51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9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69195E-6 L 0.34306 0.02983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00" y="15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9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6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25069E-7 L 0.27396 0.10615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000" y="53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 nodeType="clickPar">
                      <p:stCondLst>
                        <p:cond delay="indefinite"/>
                      </p:stCondLst>
                      <p:childTnLst>
                        <p:par>
                          <p:cTn id="2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 nodeType="clickPar">
                      <p:stCondLst>
                        <p:cond delay="indefinite"/>
                      </p:stCondLst>
                      <p:childTnLst>
                        <p:par>
                          <p:cTn id="2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71785E-6 L -0.29184 0.05666 " pathEditMode="relative" rAng="0" ptsTypes="AA">
                                      <p:cBhvr>
                                        <p:cTn id="2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00" y="28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8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 nodeType="clickPar">
                      <p:stCondLst>
                        <p:cond delay="indefinite"/>
                      </p:stCondLst>
                      <p:childTnLst>
                        <p:par>
                          <p:cTn id="3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 nodeType="clickPar">
                      <p:stCondLst>
                        <p:cond delay="indefinite"/>
                      </p:stCondLst>
                      <p:childTnLst>
                        <p:par>
                          <p:cTn id="3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3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0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1696E-6 L -0.26372 0.00717 " pathEditMode="relative" rAng="0" ptsTypes="AA">
                                      <p:cBhvr>
                                        <p:cTn id="32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000" y="3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6" grpId="0" animBg="1"/>
      <p:bldP spid="17" grpId="0" animBg="1"/>
      <p:bldP spid="19" grpId="0" animBg="1"/>
      <p:bldP spid="21" grpId="0" animBg="1"/>
      <p:bldP spid="21" grpId="1" animBg="1"/>
      <p:bldP spid="22" grpId="0" animBg="1"/>
      <p:bldP spid="26" grpId="0" animBg="1"/>
      <p:bldP spid="30" grpId="0" animBg="1"/>
      <p:bldP spid="30" grpId="1" animBg="1"/>
      <p:bldP spid="31" grpId="0" animBg="1"/>
      <p:bldP spid="35" grpId="0" animBg="1"/>
      <p:bldP spid="36" grpId="0" animBg="1"/>
      <p:bldP spid="37" grpId="0" animBg="1"/>
      <p:bldP spid="37" grpId="1" animBg="1"/>
      <p:bldP spid="44" grpId="0" animBg="1"/>
      <p:bldP spid="45" grpId="0" animBg="1"/>
      <p:bldP spid="45" grpId="1" animBg="1"/>
      <p:bldP spid="46" grpId="0" animBg="1"/>
      <p:bldP spid="50" grpId="0" animBg="1"/>
      <p:bldP spid="50" grpId="1" animBg="1"/>
      <p:bldP spid="51" grpId="0" animBg="1"/>
      <p:bldP spid="52" grpId="0" animBg="1"/>
      <p:bldP spid="56" grpId="0" animBg="1"/>
      <p:bldP spid="57" grpId="0" animBg="1"/>
      <p:bldP spid="57" grpId="1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Frames PPT 015">
            <a:extLst>
              <a:ext uri="{FF2B5EF4-FFF2-40B4-BE49-F238E27FC236}">
                <a16:creationId xmlns:a16="http://schemas.microsoft.com/office/drawing/2014/main" xmlns="" id="{D58239B2-BAAC-1441-8ADE-49C54F9A3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>
            <a:extLst>
              <a:ext uri="{FF2B5EF4-FFF2-40B4-BE49-F238E27FC236}">
                <a16:creationId xmlns:a16="http://schemas.microsoft.com/office/drawing/2014/main" xmlns="" id="{33790060-6FA6-F545-977E-2EA8411BD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4951414"/>
            <a:ext cx="1627188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>
            <a:extLst>
              <a:ext uri="{FF2B5EF4-FFF2-40B4-BE49-F238E27FC236}">
                <a16:creationId xmlns:a16="http://schemas.microsoft.com/office/drawing/2014/main" xmlns="" id="{FD3FC875-2C26-0F4A-A3DD-A48222E27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2" y="4964906"/>
            <a:ext cx="1879600" cy="139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xmlns="" id="{5EEB63C9-482E-C640-A2C4-029451D0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2" y="4914900"/>
            <a:ext cx="1635125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xmlns="" id="{0567CAC6-2194-894A-8A63-24EBE9F1D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2" y="4635500"/>
            <a:ext cx="17430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xmlns="" id="{A8B8981A-23FE-284A-ADFA-D551E62FB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4102100"/>
            <a:ext cx="2024062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xmlns="" id="{F2C567A8-36FF-1A42-B359-B34CE9A7C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2755900"/>
            <a:ext cx="233045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xmlns="" id="{17457CEB-833C-E240-B922-42A940967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7" y="3678238"/>
            <a:ext cx="2232025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xmlns="" id="{11956397-4A73-774C-8C8D-E15F71A8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2" y="2863851"/>
            <a:ext cx="18891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xmlns="" id="{0D7FD66B-96EE-824F-868F-330C4B4AD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11440"/>
            <a:ext cx="233045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xmlns="" id="{9D3FFB1C-F62A-864E-B174-9F709F1C1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2" y="2711451"/>
            <a:ext cx="1336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xmlns="" id="{86EBCEF8-CD13-5347-8BCC-29F7D32D9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1806575"/>
            <a:ext cx="1798638" cy="79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xmlns="" id="{7B71E731-CD80-6349-8C03-A343A238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1879601"/>
            <a:ext cx="16986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xmlns="" id="{C89C95C0-73DF-1C4E-9E67-D5F5499C9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4" y="2530477"/>
            <a:ext cx="25034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xmlns="" id="{8ED2507C-9F72-7348-B8FC-43021F142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1120775"/>
            <a:ext cx="17351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xmlns="" id="{13994853-91F2-1043-8B3F-89BC0089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741365"/>
            <a:ext cx="1725613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xmlns="" id="{07647D4E-EDE8-0D40-A3F5-7DA574DF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1"/>
            <a:ext cx="16446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xmlns="" id="{FAEDB138-A588-1040-B805-C5EFDF16B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5" y="812801"/>
            <a:ext cx="24034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xmlns="" id="{FCC6ED96-E0AA-B84A-984F-12AD5813D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5" y="2295525"/>
            <a:ext cx="1889125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08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0">
            <a:extLst>
              <a:ext uri="{FF2B5EF4-FFF2-40B4-BE49-F238E27FC236}">
                <a16:creationId xmlns:a16="http://schemas.microsoft.com/office/drawing/2014/main" xmlns="" id="{431DA0AE-B9F9-514B-BCF9-4335AD3BC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x-none">
              <a:latin typeface="Calibri" panose="020F0502020204030204" pitchFamily="34" charset="0"/>
            </a:endParaRPr>
          </a:p>
        </p:txBody>
      </p:sp>
      <p:sp>
        <p:nvSpPr>
          <p:cNvPr id="27651" name="Rectangle 42">
            <a:extLst>
              <a:ext uri="{FF2B5EF4-FFF2-40B4-BE49-F238E27FC236}">
                <a16:creationId xmlns:a16="http://schemas.microsoft.com/office/drawing/2014/main" xmlns="" id="{A2033129-8018-4D44-B7C9-34A45DF19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x-none">
              <a:latin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15166AE-1C48-7747-BD0B-166D051691E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A7C8BBC6-92B4-B34B-8163-DAC71C138F36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0" y="0"/>
            <a:ext cx="3962400" cy="762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củng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cố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9453E7EA-C026-034F-905F-444FBCF8BD6B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600200"/>
            <a:ext cx="8229600" cy="3733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533400" indent="-533400"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16,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533400" indent="-533400"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 Chu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IVA</a:t>
            </a:r>
          </a:p>
          <a:p>
            <a:pPr marL="533400" indent="-533400"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 Chu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VIA</a:t>
            </a:r>
          </a:p>
          <a:p>
            <a:pPr marL="533400" indent="-533400"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 Chu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VIA</a:t>
            </a:r>
          </a:p>
          <a:p>
            <a:pPr marL="533400" indent="-533400"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 Chu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IVA</a:t>
            </a: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xmlns="" id="{058E3926-5CD1-A745-B9AB-0636B46BC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7162800"/>
            <a:ext cx="2819400" cy="9906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x-none" sz="4000" b="1">
                <a:solidFill>
                  <a:srgbClr val="008000"/>
                </a:solidFill>
                <a:latin typeface="Times New Roman" panose="02020603050405020304" pitchFamily="18" charset="0"/>
              </a:rPr>
              <a:t>Đáp án: </a:t>
            </a:r>
            <a:r>
              <a:rPr lang="en-US" altLang="x-none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5643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0417 -0.5055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B5114590-3B99-E748-A26E-E2A690CF32B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-3810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12" name="AutoShape 4">
            <a:extLst>
              <a:ext uri="{FF2B5EF4-FFF2-40B4-BE49-F238E27FC236}">
                <a16:creationId xmlns:a16="http://schemas.microsoft.com/office/drawing/2014/main" xmlns="" id="{C89DE6FB-1ADE-1D4D-A1B1-201EC18791F5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0" y="0"/>
            <a:ext cx="3962400" cy="762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củng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cố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29F677-3A1B-3749-A04F-607A51D5A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1"/>
            <a:ext cx="8610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Low">
              <a:lnSpc>
                <a:spcPct val="150000"/>
              </a:lnSpc>
            </a:pPr>
            <a:r>
              <a:rPr lang="pt-BR" alt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4: Nguyên tử nguyên tố R có tổng số hạt là 34, số hạt mang điện hơn nhiều  số hạt không mang điện là 10. Kí hiệu và vị trí của R trong bảng tuần hoàn là :</a:t>
            </a:r>
            <a:endParaRPr lang="en-US" altLang="x-non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366CDA4-740F-E84F-9688-3831CA58E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414237"/>
            <a:ext cx="70866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Low">
              <a:lnSpc>
                <a:spcPct val="150000"/>
              </a:lnSpc>
            </a:pPr>
            <a:r>
              <a:rPr lang="en-US" altLang="x-none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Na, chu </a:t>
            </a:r>
            <a:r>
              <a:rPr lang="en-US" altLang="x-none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x-none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x-none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x-none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IA.</a:t>
            </a:r>
          </a:p>
          <a:p>
            <a:pPr algn="justLow">
              <a:lnSpc>
                <a:spcPct val="150000"/>
              </a:lnSpc>
            </a:pPr>
            <a:r>
              <a:rPr lang="en-US" altLang="x-none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Mg, chu </a:t>
            </a:r>
            <a:r>
              <a:rPr lang="en-US" altLang="x-none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x-none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x-none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x-none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IIA.</a:t>
            </a:r>
          </a:p>
          <a:p>
            <a:pPr algn="justLow">
              <a:lnSpc>
                <a:spcPct val="150000"/>
              </a:lnSpc>
            </a:pPr>
            <a:r>
              <a:rPr lang="en-US" altLang="x-none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F, chu </a:t>
            </a:r>
            <a:r>
              <a:rPr lang="en-US" altLang="x-none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x-none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x-none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x-none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VIIA.</a:t>
            </a:r>
          </a:p>
          <a:p>
            <a:pPr algn="justLow">
              <a:lnSpc>
                <a:spcPct val="150000"/>
              </a:lnSpc>
            </a:pPr>
            <a:r>
              <a:rPr lang="en-US" altLang="x-none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Ne, chu </a:t>
            </a:r>
            <a:r>
              <a:rPr lang="en-US" altLang="x-none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x-none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x-none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x-none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VIIIA. </a:t>
            </a:r>
          </a:p>
          <a:p>
            <a:pPr eaLnBrk="1" hangingPunct="1"/>
            <a:endParaRPr lang="en-US" altLang="x-none" dirty="0"/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xmlns="" id="{D549B0AD-90CC-B14F-8014-D68390AAFE43}"/>
              </a:ext>
            </a:extLst>
          </p:cNvPr>
          <p:cNvSpPr/>
          <p:nvPr/>
        </p:nvSpPr>
        <p:spPr>
          <a:xfrm>
            <a:off x="1066800" y="3481070"/>
            <a:ext cx="685800" cy="771525"/>
          </a:xfrm>
          <a:prstGeom prst="donut">
            <a:avLst>
              <a:gd name="adj" fmla="val 588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9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allAtOnce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4687CCE8-0C3F-CA4D-A974-34E7D91E5D3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xmlns="" id="{98644D25-3C8F-F04B-9B52-4F7C4D214BB2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0" y="0"/>
            <a:ext cx="3962400" cy="762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củng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cố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D8F39D2-7B42-5A43-B53A-A8C334CB4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1285933"/>
            <a:ext cx="8877300" cy="45243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63550" indent="-463550" algn="just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3550" indent="-463550" algn="just"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hydrogen,</a:t>
            </a:r>
          </a:p>
          <a:p>
            <a:pPr marL="463550" indent="-463550" algn="just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5,882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hydrogen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 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lnSpc>
                <a:spcPct val="150000"/>
              </a:lnSpc>
              <a:buFontTx/>
              <a:buAutoNum type="alphaUcPeriod"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(Z = 8)	   </a:t>
            </a:r>
          </a:p>
          <a:p>
            <a:pPr marL="514350" indent="-514350" algn="just">
              <a:lnSpc>
                <a:spcPct val="150000"/>
              </a:lnSpc>
              <a:buFontTx/>
              <a:buAutoNum type="alphaUcPeriod"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 (Z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16)</a:t>
            </a:r>
            <a:endParaRPr lang="fr-FR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3550" indent="-463550" algn="just">
              <a:lnSpc>
                <a:spcPct val="150000"/>
              </a:lnSpc>
              <a:defRPr/>
            </a:pPr>
            <a:r>
              <a:rPr lang="fr-F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fr-FR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Chromium</a:t>
            </a:r>
            <a:r>
              <a:rPr lang="fr-FR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(Z = 24)	            </a:t>
            </a:r>
          </a:p>
          <a:p>
            <a:pPr marL="463550" indent="-463550" algn="just">
              <a:lnSpc>
                <a:spcPct val="150000"/>
              </a:lnSpc>
              <a:defRPr/>
            </a:pPr>
            <a:r>
              <a:rPr lang="fr-F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Selenium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(Z = 34)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xmlns="" id="{BB914044-D2F2-C948-A8BD-3435C6D3BB06}"/>
              </a:ext>
            </a:extLst>
          </p:cNvPr>
          <p:cNvSpPr/>
          <p:nvPr/>
        </p:nvSpPr>
        <p:spPr>
          <a:xfrm>
            <a:off x="76200" y="3548090"/>
            <a:ext cx="571500" cy="695325"/>
          </a:xfrm>
          <a:prstGeom prst="donut">
            <a:avLst>
              <a:gd name="adj" fmla="val 588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59C632E5-93A4-5540-BBF5-813926C695F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32771" name="Picture 3" descr="HL01">
            <a:extLst>
              <a:ext uri="{FF2B5EF4-FFF2-40B4-BE49-F238E27FC236}">
                <a16:creationId xmlns:a16="http://schemas.microsoft.com/office/drawing/2014/main" xmlns="" id="{852A8D7C-EF6A-504B-81DA-1B6EB171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36">
            <a:extLst>
              <a:ext uri="{FF2B5EF4-FFF2-40B4-BE49-F238E27FC236}">
                <a16:creationId xmlns:a16="http://schemas.microsoft.com/office/drawing/2014/main" xmlns="" id="{8ABAA9FF-E702-E345-BF2C-BF59DA4F1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590801"/>
            <a:ext cx="617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CẢM ƠN  QUÝ THẦY CÔ VÀ CÁC EM HỌC </a:t>
            </a:r>
            <a:r>
              <a:rPr lang="en-US" altLang="x-none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SINH 10A1</a:t>
            </a:r>
            <a:endParaRPr lang="en-US" altLang="x-none"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2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219198"/>
            <a:ext cx="12954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0443" y="3718062"/>
            <a:ext cx="747275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68" y="3462316"/>
            <a:ext cx="1088118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995" y="3406664"/>
            <a:ext cx="1339479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90" y="3158294"/>
            <a:ext cx="1500137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2600" y="5519195"/>
            <a:ext cx="908444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44319"/>
            <a:ext cx="1086772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089359"/>
            <a:ext cx="1263708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3481942"/>
            <a:ext cx="1767974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108"/>
            <a:ext cx="1311492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2621362"/>
            <a:ext cx="6506800" cy="52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1590" y="484267"/>
            <a:ext cx="55532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9158" y="3718061"/>
            <a:ext cx="1779640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17" y="5384733"/>
            <a:ext cx="111476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7373838" y="4445000"/>
            <a:ext cx="1752600" cy="2336800"/>
            <a:chOff x="7373838" y="3333750"/>
            <a:chExt cx="1752600" cy="1752600"/>
          </a:xfrm>
        </p:grpSpPr>
        <p:pic>
          <p:nvPicPr>
            <p:cNvPr id="24" name="Picture 23">
              <a:hlinkClick r:id="rId25" action="ppaction://hlinksldjump"/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25" name="TextBox 24">
              <a:hlinkClick r:id="rId25" action="ppaction://hlinksldjump"/>
            </p:cNvPr>
            <p:cNvSpPr txBox="1"/>
            <p:nvPr/>
          </p:nvSpPr>
          <p:spPr>
            <a:xfrm rot="21190204">
              <a:off x="7827088" y="3650523"/>
              <a:ext cx="631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Chơi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288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0584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5238" y="629059"/>
            <a:ext cx="754565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62" y1="7489" x2="28936" y2="61674"/>
                        <a14:foregroundMark x1="24255" y1="5286" x2="25106" y2="19824"/>
                        <a14:foregroundMark x1="11489" y1="27753" x2="8085" y2="33921"/>
                        <a14:foregroundMark x1="32340" y1="55947" x2="29362" y2="87225"/>
                        <a14:foregroundMark x1="68085" y1="55507" x2="83404" y2="85463"/>
                        <a14:foregroundMark x1="95745" y1="63877" x2="83404" y2="70925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4343402"/>
            <a:ext cx="1143000" cy="16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ADMIN\Desktop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62" y="4140200"/>
            <a:ext cx="1459641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DMIN\Desktop\Dan cho chay tron\318767-1G20FT61680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856">
                        <a14:foregroundMark x1="12865" y1="6301" x2="38791" y2="41096"/>
                        <a14:foregroundMark x1="27875" y1="10685" x2="26901" y2="18630"/>
                        <a14:foregroundMark x1="18324" y1="7671" x2="21053" y2="131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60772" y="5338878"/>
            <a:ext cx="1587231" cy="134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ADMIN\Desktop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10" y="4953000"/>
            <a:ext cx="1590190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68" y="303052"/>
            <a:ext cx="1264432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2203" y="303051"/>
            <a:ext cx="1223963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962" y="107160"/>
            <a:ext cx="1459641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2282" y="1869983"/>
            <a:ext cx="769557" cy="1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C:\Users\ADMIN\Desktop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46" y="1637520"/>
            <a:ext cx="1104454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19" y="1976659"/>
            <a:ext cx="893762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346" y="1844581"/>
            <a:ext cx="1104454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190" y="755491"/>
            <a:ext cx="1779640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2743200" y="381000"/>
            <a:ext cx="330200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1</a:t>
            </a: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34000" y="482600"/>
            <a:ext cx="330200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3352800" y="1803400"/>
            <a:ext cx="330200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5334000" y="1679464"/>
            <a:ext cx="330200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2133600" y="4930664"/>
            <a:ext cx="330200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334000" y="4117864"/>
            <a:ext cx="330200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810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482 L 0.0809 -0.1395 C 0.09601 -0.17376 0.11892 -0.19259 0.14253 -0.19259 C 0.16962 -0.19259 0.19132 -0.17376 0.20642 -0.1395 L 0.27917 0.01482 " pathEditMode="relative" rAng="0" ptsTypes="FffFF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3 -1.85185E-6 L 0.52083 -1.85185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277 L 0.3941 -0.0058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6 -0.00308 L 0.45712 -0.14876 C 0.47222 -0.18117 0.49462 -0.19876 0.51788 -0.19876 C 0.54462 -0.19876 0.5658 -0.18117 0.5809 -0.14876 L 0.65243 -0.00308 " pathEditMode="relative" rAng="0" ptsTypes="FffFF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1 -4.5679E-6 L 0.8941 -4.5679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7066 -0.14815 C 0.08559 -0.18148 0.10764 -0.19908 0.13073 -0.19908 C 0.15712 -0.19908 0.17812 -0.18148 0.19305 -0.14815 L 0.26406 3.33333E-6 " pathEditMode="relative" rAng="0" ptsTypes="FffFF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2.71605E-6 L 0.50573 2.71605E-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33333E-6 L 0.29896 -0.09507 C 0.3092 -0.11574 0.32465 -0.12686 0.34062 -0.12686 C 0.35902 -0.12686 0.37378 -0.11574 0.38402 -0.09507 L 0.43333 3.33333E-6 " pathEditMode="relative" rAng="0" ptsTypes="FffFF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39 -3.33333E-6 L 0.67639 -3.33333E-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763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90600" y="903238"/>
            <a:ext cx="7429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1s</a:t>
            </a:r>
            <a:r>
              <a:rPr lang="en-US" sz="36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sz="36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sz="36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ở ô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3886200"/>
            <a:ext cx="6172200" cy="214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362075" y="4325273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VIIA.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00" y="4741109"/>
            <a:ext cx="1600200" cy="2116891"/>
            <a:chOff x="7373838" y="3333750"/>
            <a:chExt cx="1752600" cy="1752600"/>
          </a:xfrm>
        </p:grpSpPr>
        <p:pic>
          <p:nvPicPr>
            <p:cNvPr id="9" name="Picture 8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0" name="TextBox 9">
              <a:hlinkClick r:id="rId7" action="ppaction://hlinksldjump"/>
            </p:cNvPr>
            <p:cNvSpPr txBox="1"/>
            <p:nvPr/>
          </p:nvSpPr>
          <p:spPr>
            <a:xfrm rot="21190204">
              <a:off x="7712269" y="3636136"/>
              <a:ext cx="861543" cy="305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Trở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về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366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86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66800" y="904546"/>
            <a:ext cx="701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ở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VIA.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687917"/>
            <a:ext cx="7467600" cy="248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14400" y="41402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3s</a:t>
            </a:r>
            <a:r>
              <a:rPr lang="en-US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3p</a:t>
            </a:r>
            <a:r>
              <a:rPr lang="en-US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1s</a:t>
            </a:r>
            <a:r>
              <a:rPr lang="en-US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lang="en-US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3p</a:t>
            </a:r>
            <a:r>
              <a:rPr lang="en-US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20000" y="4741109"/>
            <a:ext cx="1600200" cy="2116891"/>
            <a:chOff x="7373838" y="3333750"/>
            <a:chExt cx="1752600" cy="1752600"/>
          </a:xfrm>
        </p:grpSpPr>
        <p:pic>
          <p:nvPicPr>
            <p:cNvPr id="11" name="Picture 1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12269" y="3636136"/>
              <a:ext cx="861543" cy="305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Trở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về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"/>
            <a:ext cx="9067800" cy="40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00882" y="588139"/>
            <a:ext cx="7658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11,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hay phi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hydroxide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990975"/>
            <a:ext cx="7605032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00883" y="4320814"/>
            <a:ext cx="6602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 1s</a:t>
            </a:r>
            <a:r>
              <a:rPr lang="en-US" sz="3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sz="3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sz="3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lang="en-US" sz="3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just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electron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oxide, hydroxide: A</a:t>
            </a:r>
            <a:r>
              <a:rPr lang="en-US" sz="3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AOH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20000" y="4741109"/>
            <a:ext cx="16002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12269" y="3636136"/>
              <a:ext cx="861543" cy="305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Trở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về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24" y="406248"/>
            <a:ext cx="9290525" cy="64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599"/>
            <a:ext cx="9677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8600" y="312629"/>
            <a:ext cx="8763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Calcium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calcium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514350" indent="-514350" algn="just">
              <a:buAutoNum type="alphaUcPeriod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calcium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electron.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calcium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proton.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calcium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44191"/>
            <a:ext cx="7239000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066800" y="4408194"/>
            <a:ext cx="609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calcium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calcium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electron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calcium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20000" y="4766231"/>
            <a:ext cx="16002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12269" y="3636136"/>
              <a:ext cx="861543" cy="305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Trở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về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10058400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81000"/>
            <a:ext cx="97536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09601" y="279401"/>
            <a:ext cx="8534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chlorine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chlorin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514350" indent="-514350" algn="just">
              <a:buAutoNum type="alphaUcPeriod"/>
            </a:pP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ở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chlorin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VA. </a:t>
            </a:r>
          </a:p>
          <a:p>
            <a:pPr algn="just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chlorin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chlorin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algn="just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chlorin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proton.</a:t>
            </a:r>
          </a:p>
          <a:p>
            <a:pPr algn="just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chlorin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electron ở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572000"/>
            <a:ext cx="7334248" cy="20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028700" y="4911714"/>
            <a:ext cx="632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chlorine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chlorine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20000" y="4741109"/>
            <a:ext cx="16002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12269" y="3636136"/>
              <a:ext cx="861543" cy="305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Trở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về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</TotalTime>
  <Words>1530</Words>
  <Application>Microsoft Office PowerPoint</Application>
  <PresentationFormat>On-screen Show (4:3)</PresentationFormat>
  <Paragraphs>207</Paragraphs>
  <Slides>25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Mr. PNghi5</cp:lastModifiedBy>
  <cp:revision>67</cp:revision>
  <dcterms:created xsi:type="dcterms:W3CDTF">2018-03-05T05:17:16Z</dcterms:created>
  <dcterms:modified xsi:type="dcterms:W3CDTF">2024-04-12T10:02:42Z</dcterms:modified>
</cp:coreProperties>
</file>