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97" r:id="rId3"/>
    <p:sldMasterId id="2147483702" r:id="rId4"/>
    <p:sldMasterId id="2147483707" r:id="rId5"/>
    <p:sldMasterId id="2147483712" r:id="rId6"/>
    <p:sldMasterId id="2147483717" r:id="rId7"/>
    <p:sldMasterId id="2147483722" r:id="rId8"/>
    <p:sldMasterId id="2147483727" r:id="rId9"/>
    <p:sldMasterId id="2147483732" r:id="rId10"/>
    <p:sldMasterId id="2147483737" r:id="rId11"/>
    <p:sldMasterId id="2147483742" r:id="rId12"/>
    <p:sldMasterId id="2147483747" r:id="rId13"/>
    <p:sldMasterId id="2147483757" r:id="rId14"/>
    <p:sldMasterId id="2147483762" r:id="rId15"/>
    <p:sldMasterId id="2147483767" r:id="rId16"/>
    <p:sldMasterId id="2147483772" r:id="rId17"/>
    <p:sldMasterId id="2147483782" r:id="rId18"/>
    <p:sldMasterId id="2147483787" r:id="rId19"/>
  </p:sldMasterIdLst>
  <p:notesMasterIdLst>
    <p:notesMasterId r:id="rId75"/>
  </p:notesMasterIdLst>
  <p:sldIdLst>
    <p:sldId id="331" r:id="rId20"/>
    <p:sldId id="400" r:id="rId21"/>
    <p:sldId id="394" r:id="rId22"/>
    <p:sldId id="396" r:id="rId23"/>
    <p:sldId id="397" r:id="rId24"/>
    <p:sldId id="398" r:id="rId25"/>
    <p:sldId id="442" r:id="rId26"/>
    <p:sldId id="399" r:id="rId27"/>
    <p:sldId id="401" r:id="rId28"/>
    <p:sldId id="395" r:id="rId29"/>
    <p:sldId id="264" r:id="rId30"/>
    <p:sldId id="407" r:id="rId31"/>
    <p:sldId id="405" r:id="rId32"/>
    <p:sldId id="403" r:id="rId33"/>
    <p:sldId id="409" r:id="rId34"/>
    <p:sldId id="413" r:id="rId35"/>
    <p:sldId id="408" r:id="rId36"/>
    <p:sldId id="411" r:id="rId37"/>
    <p:sldId id="412" r:id="rId38"/>
    <p:sldId id="415" r:id="rId39"/>
    <p:sldId id="416" r:id="rId40"/>
    <p:sldId id="289" r:id="rId41"/>
    <p:sldId id="417" r:id="rId42"/>
    <p:sldId id="419" r:id="rId43"/>
    <p:sldId id="420" r:id="rId44"/>
    <p:sldId id="421" r:id="rId45"/>
    <p:sldId id="418" r:id="rId46"/>
    <p:sldId id="422" r:id="rId47"/>
    <p:sldId id="423" r:id="rId48"/>
    <p:sldId id="425" r:id="rId49"/>
    <p:sldId id="427" r:id="rId50"/>
    <p:sldId id="428" r:id="rId51"/>
    <p:sldId id="426" r:id="rId52"/>
    <p:sldId id="424" r:id="rId53"/>
    <p:sldId id="429" r:id="rId54"/>
    <p:sldId id="441" r:id="rId55"/>
    <p:sldId id="364" r:id="rId56"/>
    <p:sldId id="367" r:id="rId57"/>
    <p:sldId id="433" r:id="rId58"/>
    <p:sldId id="432" r:id="rId59"/>
    <p:sldId id="431" r:id="rId60"/>
    <p:sldId id="330" r:id="rId61"/>
    <p:sldId id="301" r:id="rId62"/>
    <p:sldId id="304" r:id="rId63"/>
    <p:sldId id="305" r:id="rId64"/>
    <p:sldId id="365" r:id="rId65"/>
    <p:sldId id="434" r:id="rId66"/>
    <p:sldId id="435" r:id="rId67"/>
    <p:sldId id="377" r:id="rId68"/>
    <p:sldId id="437" r:id="rId69"/>
    <p:sldId id="438" r:id="rId70"/>
    <p:sldId id="439" r:id="rId71"/>
    <p:sldId id="444" r:id="rId72"/>
    <p:sldId id="443" r:id="rId73"/>
    <p:sldId id="339" r:id="rId74"/>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189" algn="l" rtl="0" fontAlgn="base">
      <a:spcBef>
        <a:spcPct val="0"/>
      </a:spcBef>
      <a:spcAft>
        <a:spcPct val="0"/>
      </a:spcAft>
      <a:defRPr kern="1200">
        <a:solidFill>
          <a:schemeClr val="tx1"/>
        </a:solidFill>
        <a:latin typeface="Calibri" pitchFamily="34" charset="0"/>
        <a:ea typeface="+mn-ea"/>
        <a:cs typeface="Arial" charset="0"/>
      </a:defRPr>
    </a:lvl2pPr>
    <a:lvl3pPr marL="914378" algn="l" rtl="0" fontAlgn="base">
      <a:spcBef>
        <a:spcPct val="0"/>
      </a:spcBef>
      <a:spcAft>
        <a:spcPct val="0"/>
      </a:spcAft>
      <a:defRPr kern="1200">
        <a:solidFill>
          <a:schemeClr val="tx1"/>
        </a:solidFill>
        <a:latin typeface="Calibri" pitchFamily="34" charset="0"/>
        <a:ea typeface="+mn-ea"/>
        <a:cs typeface="Arial" charset="0"/>
      </a:defRPr>
    </a:lvl3pPr>
    <a:lvl4pPr marL="1371566" algn="l" rtl="0" fontAlgn="base">
      <a:spcBef>
        <a:spcPct val="0"/>
      </a:spcBef>
      <a:spcAft>
        <a:spcPct val="0"/>
      </a:spcAft>
      <a:defRPr kern="1200">
        <a:solidFill>
          <a:schemeClr val="tx1"/>
        </a:solidFill>
        <a:latin typeface="Calibri" pitchFamily="34" charset="0"/>
        <a:ea typeface="+mn-ea"/>
        <a:cs typeface="Arial" charset="0"/>
      </a:defRPr>
    </a:lvl4pPr>
    <a:lvl5pPr marL="1828754" algn="l" rtl="0" fontAlgn="base">
      <a:spcBef>
        <a:spcPct val="0"/>
      </a:spcBef>
      <a:spcAft>
        <a:spcPct val="0"/>
      </a:spcAft>
      <a:defRPr kern="1200">
        <a:solidFill>
          <a:schemeClr val="tx1"/>
        </a:solidFill>
        <a:latin typeface="Calibri" pitchFamily="34" charset="0"/>
        <a:ea typeface="+mn-ea"/>
        <a:cs typeface="Arial" charset="0"/>
      </a:defRPr>
    </a:lvl5pPr>
    <a:lvl6pPr marL="2285943" algn="l" defTabSz="914378" rtl="0" eaLnBrk="1" latinLnBrk="0" hangingPunct="1">
      <a:defRPr kern="1200">
        <a:solidFill>
          <a:schemeClr val="tx1"/>
        </a:solidFill>
        <a:latin typeface="Calibri" pitchFamily="34" charset="0"/>
        <a:ea typeface="+mn-ea"/>
        <a:cs typeface="Arial" charset="0"/>
      </a:defRPr>
    </a:lvl6pPr>
    <a:lvl7pPr marL="2743132" algn="l" defTabSz="914378" rtl="0" eaLnBrk="1" latinLnBrk="0" hangingPunct="1">
      <a:defRPr kern="1200">
        <a:solidFill>
          <a:schemeClr val="tx1"/>
        </a:solidFill>
        <a:latin typeface="Calibri" pitchFamily="34" charset="0"/>
        <a:ea typeface="+mn-ea"/>
        <a:cs typeface="Arial" charset="0"/>
      </a:defRPr>
    </a:lvl7pPr>
    <a:lvl8pPr marL="3200320" algn="l" defTabSz="914378" rtl="0" eaLnBrk="1" latinLnBrk="0" hangingPunct="1">
      <a:defRPr kern="1200">
        <a:solidFill>
          <a:schemeClr val="tx1"/>
        </a:solidFill>
        <a:latin typeface="Calibri" pitchFamily="34" charset="0"/>
        <a:ea typeface="+mn-ea"/>
        <a:cs typeface="Arial" charset="0"/>
      </a:defRPr>
    </a:lvl8pPr>
    <a:lvl9pPr marL="3657509" algn="l" defTabSz="914378"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FFCC"/>
    <a:srgbClr val="FF0066"/>
    <a:srgbClr val="007E39"/>
    <a:srgbClr val="31859C"/>
    <a:srgbClr val="235F6F"/>
    <a:srgbClr val="E7F4DC"/>
    <a:srgbClr val="00FF00"/>
    <a:srgbClr val="2F7F95"/>
    <a:srgbClr val="276B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97" autoAdjust="0"/>
  </p:normalViewPr>
  <p:slideViewPr>
    <p:cSldViewPr>
      <p:cViewPr varScale="1">
        <p:scale>
          <a:sx n="92" d="100"/>
          <a:sy n="92" d="100"/>
        </p:scale>
        <p:origin x="-756" y="-2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04583-45C9-4F0D-9E8C-C31C6DB1A2EE}"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3DFEB-634F-41D3-9401-F1DC925507FA}" type="slidenum">
              <a:rPr lang="en-US" smtClean="0"/>
              <a:t>‹#›</a:t>
            </a:fld>
            <a:endParaRPr lang="en-US"/>
          </a:p>
        </p:txBody>
      </p:sp>
    </p:spTree>
    <p:extLst>
      <p:ext uri="{BB962C8B-B14F-4D97-AF65-F5344CB8AC3E}">
        <p14:creationId xmlns:p14="http://schemas.microsoft.com/office/powerpoint/2010/main" val="133518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33DFEB-634F-41D3-9401-F1DC925507FA}" type="slidenum">
              <a:rPr lang="en-US" smtClean="0"/>
              <a:t>55</a:t>
            </a:fld>
            <a:endParaRPr lang="en-US"/>
          </a:p>
        </p:txBody>
      </p:sp>
    </p:spTree>
    <p:extLst>
      <p:ext uri="{BB962C8B-B14F-4D97-AF65-F5344CB8AC3E}">
        <p14:creationId xmlns:p14="http://schemas.microsoft.com/office/powerpoint/2010/main" val="1754211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pPr>
                <a:defRPr/>
              </a:pPr>
              <a:t>4/14/2024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pPr>
                <a:defRPr/>
              </a:pPr>
              <a:t>‹#›</a:t>
            </a:fld>
            <a:endParaRPr lang="en-US"/>
          </a:p>
        </p:txBody>
      </p:sp>
    </p:spTree>
    <p:extLst>
      <p:ext uri="{BB962C8B-B14F-4D97-AF65-F5344CB8AC3E}">
        <p14:creationId xmlns:p14="http://schemas.microsoft.com/office/powerpoint/2010/main" val="549867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005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26092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428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59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09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29721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871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59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275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6680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3272811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5135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489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617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11473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4963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940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778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68824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9999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4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659356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824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63686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84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61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5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87936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336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416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086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967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1661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9351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712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128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70832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7182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966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439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08276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1310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5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28787" tIns="14393" rIns="28787" bIns="14393"/>
          <a:lstStyle>
            <a:lvl1pPr defTabSz="685438" eaLnBrk="1" fontAlgn="auto" hangingPunct="1">
              <a:spcBef>
                <a:spcPts val="0"/>
              </a:spcBef>
              <a:spcAft>
                <a:spcPts val="0"/>
              </a:spcAft>
              <a:defRPr>
                <a:solidFill>
                  <a:prstClr val="black"/>
                </a:solidFill>
                <a:latin typeface="Calibri"/>
                <a:cs typeface="+mn-cs"/>
              </a:defRPr>
            </a:lvl1pPr>
          </a:lstStyle>
          <a:p>
            <a:pPr>
              <a:defRPr/>
            </a:pPr>
            <a:endParaRPr lang="en-US" sz="1400"/>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28787" tIns="14393" rIns="28787" bIns="14393"/>
          <a:lstStyle>
            <a:lvl1pPr defTabSz="685438" eaLnBrk="1" fontAlgn="auto" hangingPunct="1">
              <a:spcBef>
                <a:spcPts val="0"/>
              </a:spcBef>
              <a:spcAft>
                <a:spcPts val="0"/>
              </a:spcAft>
              <a:defRPr>
                <a:solidFill>
                  <a:prstClr val="black"/>
                </a:solidFill>
                <a:latin typeface="Calibri"/>
                <a:cs typeface="+mn-cs"/>
              </a:defRPr>
            </a:lvl1pPr>
          </a:lstStyle>
          <a:p>
            <a:pPr>
              <a:defRPr/>
            </a:pPr>
            <a:endParaRPr lang="en-US" sz="1400"/>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28787" tIns="14393" rIns="28787" bIns="14393"/>
          <a:lstStyle>
            <a:lvl1pPr defTabSz="685438"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sz="1400"/>
              <a:pPr>
                <a:defRPr/>
              </a:pPr>
              <a:t>‹#›</a:t>
            </a:fld>
            <a:endParaRPr lang="en-US" sz="1400"/>
          </a:p>
        </p:txBody>
      </p:sp>
    </p:spTree>
    <p:extLst>
      <p:ext uri="{BB962C8B-B14F-4D97-AF65-F5344CB8AC3E}">
        <p14:creationId xmlns:p14="http://schemas.microsoft.com/office/powerpoint/2010/main" val="4049246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54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00129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6978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595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24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258996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5006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160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793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9797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780976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0769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89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627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4/14/2024</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91857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004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cs typeface="+mn-cs"/>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cs typeface="+mn-cs"/>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cs typeface="+mn-cs"/>
              </a:rPr>
              <a:pPr defTabSz="816262" fontAlgn="auto">
                <a:spcBef>
                  <a:spcPts val="0"/>
                </a:spcBef>
                <a:spcAft>
                  <a:spcPts val="0"/>
                </a:spcAft>
              </a:pPr>
              <a:t>‹#›</a:t>
            </a:fld>
            <a:endParaRPr lang="en-US" sz="1600">
              <a:solidFill>
                <a:prstClr val="black"/>
              </a:solidFill>
              <a:latin typeface="Calibri"/>
              <a:cs typeface="+mn-cs"/>
            </a:endParaRPr>
          </a:p>
        </p:txBody>
      </p:sp>
    </p:spTree>
    <p:extLst>
      <p:ext uri="{BB962C8B-B14F-4D97-AF65-F5344CB8AC3E}">
        <p14:creationId xmlns:p14="http://schemas.microsoft.com/office/powerpoint/2010/main" val="3437965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2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0428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2044334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766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0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3559"/>
            <a:ext cx="7772400" cy="613891"/>
          </a:xfrm>
        </p:spPr>
        <p:txBody>
          <a:bodyPr/>
          <a:lstStyle>
            <a:lvl1pPr>
              <a:defRPr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6E668313-2896-4E78-B423-EEAC6FF2E267}"/>
              </a:ext>
            </a:extLst>
          </p:cNvPr>
          <p:cNvSpPr>
            <a:spLocks noGrp="1"/>
          </p:cNvSpPr>
          <p:nvPr>
            <p:ph type="dt" sz="half" idx="10"/>
          </p:nvPr>
        </p:nvSpPr>
        <p:spPr>
          <a:xfrm>
            <a:off x="457200" y="4732338"/>
            <a:ext cx="2133600" cy="274637"/>
          </a:xfrm>
        </p:spPr>
        <p:txBody>
          <a:bodyPr/>
          <a:lstStyle>
            <a:lvl1pPr>
              <a:defRPr smtClean="0">
                <a:solidFill>
                  <a:schemeClr val="bg1"/>
                </a:solidFill>
              </a:defRPr>
            </a:lvl1pPr>
          </a:lstStyle>
          <a:p>
            <a:pPr>
              <a:defRPr/>
            </a:pPr>
            <a:fld id="{CBC85009-9E76-418C-BB4C-52AB48011FD2}" type="datetimeFigureOut">
              <a:rPr lang="en-US"/>
              <a:pPr>
                <a:defRPr/>
              </a:pPr>
              <a:t>4/14/2024</a:t>
            </a:fld>
            <a:endParaRPr lang="en-US"/>
          </a:p>
        </p:txBody>
      </p:sp>
      <p:sp>
        <p:nvSpPr>
          <p:cNvPr id="5" name="Footer Placeholder 4">
            <a:extLst>
              <a:ext uri="{FF2B5EF4-FFF2-40B4-BE49-F238E27FC236}">
                <a16:creationId xmlns="" xmlns:a16="http://schemas.microsoft.com/office/drawing/2014/main" id="{80282403-4DE7-4405-BE3D-BA90E8729E03}"/>
              </a:ext>
            </a:extLst>
          </p:cNvPr>
          <p:cNvSpPr>
            <a:spLocks noGrp="1"/>
          </p:cNvSpPr>
          <p:nvPr>
            <p:ph type="ftr" sz="quarter" idx="11"/>
          </p:nvPr>
        </p:nvSpPr>
        <p:spPr>
          <a:xfrm>
            <a:off x="3124200" y="4732338"/>
            <a:ext cx="2895600" cy="274637"/>
          </a:xfrm>
        </p:spPr>
        <p:txBody>
          <a:bodyPr/>
          <a:lstStyle>
            <a:lvl1pPr>
              <a:defRPr>
                <a:solidFill>
                  <a:schemeClr val="bg1"/>
                </a:solidFill>
              </a:defRPr>
            </a:lvl1pPr>
          </a:lstStyle>
          <a:p>
            <a:pPr>
              <a:defRPr/>
            </a:pPr>
            <a:endParaRPr lang="en-US"/>
          </a:p>
        </p:txBody>
      </p:sp>
      <p:sp>
        <p:nvSpPr>
          <p:cNvPr id="6" name="Slide Number Placeholder 5">
            <a:extLst>
              <a:ext uri="{FF2B5EF4-FFF2-40B4-BE49-F238E27FC236}">
                <a16:creationId xmlns="" xmlns:a16="http://schemas.microsoft.com/office/drawing/2014/main" id="{6A2EAACA-D1DD-4889-850B-A24BC8EC320D}"/>
              </a:ext>
            </a:extLst>
          </p:cNvPr>
          <p:cNvSpPr>
            <a:spLocks noGrp="1"/>
          </p:cNvSpPr>
          <p:nvPr>
            <p:ph type="sldNum" sz="quarter" idx="12"/>
          </p:nvPr>
        </p:nvSpPr>
        <p:spPr>
          <a:xfrm>
            <a:off x="6553200" y="4732338"/>
            <a:ext cx="2133600" cy="274637"/>
          </a:xfrm>
        </p:spPr>
        <p:txBody>
          <a:bodyPr/>
          <a:lstStyle>
            <a:lvl1pPr>
              <a:defRPr smtClean="0">
                <a:solidFill>
                  <a:schemeClr val="bg1"/>
                </a:solidFill>
              </a:defRPr>
            </a:lvl1pPr>
          </a:lstStyle>
          <a:p>
            <a:pPr>
              <a:defRPr/>
            </a:pPr>
            <a:fld id="{AD2C2A6E-53F8-4D8A-ABCF-641ACD8A355A}" type="slidenum">
              <a:rPr lang="en-US"/>
              <a:pPr>
                <a:defRPr/>
              </a:pPr>
              <a:t>‹#›</a:t>
            </a:fld>
            <a:endParaRPr lang="en-US"/>
          </a:p>
        </p:txBody>
      </p:sp>
    </p:spTree>
    <p:extLst>
      <p:ext uri="{BB962C8B-B14F-4D97-AF65-F5344CB8AC3E}">
        <p14:creationId xmlns:p14="http://schemas.microsoft.com/office/powerpoint/2010/main" val="14159672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199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28373078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60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811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2667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10.xml"/><Relationship Id="rId4" Type="http://schemas.openxmlformats.org/officeDocument/2006/relationships/slideLayout" Target="../slideLayouts/slideLayout3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11.xml"/><Relationship Id="rId4" Type="http://schemas.openxmlformats.org/officeDocument/2006/relationships/slideLayout" Target="../slideLayouts/slideLayout4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12.xml"/><Relationship Id="rId4" Type="http://schemas.openxmlformats.org/officeDocument/2006/relationships/slideLayout" Target="../slideLayouts/slideLayout4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13.xml"/><Relationship Id="rId4" Type="http://schemas.openxmlformats.org/officeDocument/2006/relationships/slideLayout" Target="../slideLayouts/slideLayout5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14.xml"/><Relationship Id="rId4"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theme" Target="../theme/theme15.xml"/><Relationship Id="rId4" Type="http://schemas.openxmlformats.org/officeDocument/2006/relationships/slideLayout" Target="../slideLayouts/slideLayout5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16.xml"/><Relationship Id="rId4" Type="http://schemas.openxmlformats.org/officeDocument/2006/relationships/slideLayout" Target="../slideLayouts/slideLayout6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5.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7.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8.xml"/><Relationship Id="rId4"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9.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t>4/14/2024</a:t>
            </a:fld>
            <a:endParaRPr lang="en-US"/>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t>‹#›</a:t>
            </a:fld>
            <a:endParaRPr lang="en-US"/>
          </a:p>
        </p:txBody>
      </p:sp>
    </p:spTree>
    <p:extLst>
      <p:ext uri="{BB962C8B-B14F-4D97-AF65-F5344CB8AC3E}">
        <p14:creationId xmlns:p14="http://schemas.microsoft.com/office/powerpoint/2010/main" val="3569259121"/>
      </p:ext>
    </p:extLst>
  </p:cSld>
  <p:clrMap bg1="lt1" tx1="dk1" bg2="lt2" tx2="dk2" accent1="accent1" accent2="accent2" accent3="accent3" accent4="accent4" accent5="accent5" accent6="accent6" hlink="hlink" folHlink="folHlink"/>
  <p:sldLayoutIdLst>
    <p:sldLayoutId id="2147483650" r:id="rId1"/>
    <p:sldLayoutId id="2147483664" r:id="rId2"/>
    <p:sldLayoutId id="2147483663" r:id="rId3"/>
    <p:sldLayoutId id="2147483794"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3143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4532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21093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495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75018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37025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3203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a:solidFill>
                  <a:prstClr val="white"/>
                </a:solidFill>
                <a:latin typeface="AvantGarde-Demi" pitchFamily="18" charset="0"/>
                <a:ea typeface="AvantGarde-Demi" pitchFamily="18" charset="0"/>
                <a:cs typeface="AvantGarde-Demi" pitchFamily="18" charset="0"/>
              </a:rPr>
              <a:t>Phần</a:t>
            </a:r>
            <a:endParaRPr lang="en-US" sz="120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a:solidFill>
                  <a:prstClr val="white"/>
                </a:solidFill>
                <a:latin typeface="AvantGarde-Demi" pitchFamily="18" charset="0"/>
                <a:ea typeface="AvantGarde-Demi" pitchFamily="18" charset="0"/>
                <a:cs typeface="AvantGarde-Demi" pitchFamily="18" charset="0"/>
              </a:rPr>
              <a:t>3/3</a:t>
            </a: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a:solidFill>
                  <a:prstClr val="white"/>
                </a:solidFill>
                <a:latin typeface="AvantGarde-Demi" pitchFamily="18" charset="0"/>
                <a:ea typeface="AvantGarde-Demi" pitchFamily="18" charset="0"/>
                <a:cs typeface="AvantGarde-Demi" pitchFamily="18" charset="0"/>
              </a:rPr>
              <a:t> CHÍ PHÈO</a:t>
            </a: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cs typeface="+mn-cs"/>
            </a:endParaRPr>
          </a:p>
        </p:txBody>
      </p:sp>
    </p:spTree>
    <p:extLst>
      <p:ext uri="{BB962C8B-B14F-4D97-AF65-F5344CB8AC3E}">
        <p14:creationId xmlns:p14="http://schemas.microsoft.com/office/powerpoint/2010/main" val="3279525537"/>
      </p:ext>
    </p:extLst>
  </p:cSld>
  <p:clrMap bg1="lt1" tx1="dk1" bg2="lt2" tx2="dk2" accent1="accent1" accent2="accent2" accent3="accent3" accent4="accent4" accent5="accent5" accent6="accent6" hlink="hlink" folHlink="folHlink"/>
  <p:sldLayoutIdLst>
    <p:sldLayoutId id="2147483773" r:id="rId1"/>
    <p:sldLayoutId id="2147483775" r:id="rId2"/>
    <p:sldLayoutId id="2147483776" r:id="rId3"/>
  </p:sldLayoutIdLst>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a:solidFill>
                  <a:prstClr val="white"/>
                </a:solidFill>
                <a:latin typeface="AvantGarde-Demi" pitchFamily="18" charset="0"/>
                <a:ea typeface="AvantGarde-Demi" pitchFamily="18" charset="0"/>
                <a:cs typeface="AvantGarde-Demi" pitchFamily="18" charset="0"/>
              </a:rPr>
              <a:t>Phần</a:t>
            </a:r>
            <a:endParaRPr lang="en-US" sz="120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a:solidFill>
                  <a:prstClr val="white"/>
                </a:solidFill>
                <a:latin typeface="AvantGarde-Demi" pitchFamily="18" charset="0"/>
                <a:ea typeface="AvantGarde-Demi" pitchFamily="18" charset="0"/>
                <a:cs typeface="AvantGarde-Demi" pitchFamily="18" charset="0"/>
              </a:rPr>
              <a:t>3/3</a:t>
            </a: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a:solidFill>
                  <a:prstClr val="white"/>
                </a:solidFill>
                <a:latin typeface="AvantGarde-Demi" pitchFamily="18" charset="0"/>
                <a:ea typeface="AvantGarde-Demi" pitchFamily="18" charset="0"/>
                <a:cs typeface="AvantGarde-Demi" pitchFamily="18" charset="0"/>
              </a:rPr>
              <a:t> CHÍ PHÈO</a:t>
            </a: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endParaRPr>
          </a:p>
        </p:txBody>
      </p:sp>
    </p:spTree>
    <p:extLst>
      <p:ext uri="{BB962C8B-B14F-4D97-AF65-F5344CB8AC3E}">
        <p14:creationId xmlns:p14="http://schemas.microsoft.com/office/powerpoint/2010/main" val="2764580255"/>
      </p:ext>
    </p:extLst>
  </p:cSld>
  <p:clrMap bg1="lt1" tx1="dk1" bg2="lt2" tx2="dk2" accent1="accent1" accent2="accent2" accent3="accent3" accent4="accent4" accent5="accent5" accent6="accent6" hlink="hlink" folHlink="folHlink"/>
  <p:sldLayoutIdLst>
    <p:sldLayoutId id="2147483783" r:id="rId1"/>
    <p:sldLayoutId id="2147483785" r:id="rId2"/>
    <p:sldLayoutId id="2147483786" r:id="rId3"/>
  </p:sldLayoutIdLst>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a:solidFill>
                  <a:prstClr val="white"/>
                </a:solidFill>
                <a:latin typeface="AvantGarde-Demi" pitchFamily="18" charset="0"/>
                <a:ea typeface="AvantGarde-Demi" pitchFamily="18" charset="0"/>
                <a:cs typeface="AvantGarde-Demi" pitchFamily="18" charset="0"/>
              </a:rPr>
              <a:t>Phần</a:t>
            </a:r>
            <a:endParaRPr lang="en-US" sz="120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a:solidFill>
                  <a:prstClr val="white"/>
                </a:solidFill>
                <a:latin typeface="AvantGarde-Demi" pitchFamily="18" charset="0"/>
                <a:ea typeface="AvantGarde-Demi" pitchFamily="18" charset="0"/>
                <a:cs typeface="AvantGarde-Demi" pitchFamily="18" charset="0"/>
              </a:rPr>
              <a:t>3/3</a:t>
            </a: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a:solidFill>
                  <a:prstClr val="white"/>
                </a:solidFill>
                <a:latin typeface="AvantGarde-Demi" pitchFamily="18" charset="0"/>
                <a:ea typeface="AvantGarde-Demi" pitchFamily="18" charset="0"/>
                <a:cs typeface="AvantGarde-Demi" pitchFamily="18" charset="0"/>
              </a:rPr>
              <a:t> CHÍ PHÈO</a:t>
            </a: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endParaRPr>
          </a:p>
        </p:txBody>
      </p:sp>
    </p:spTree>
    <p:extLst>
      <p:ext uri="{BB962C8B-B14F-4D97-AF65-F5344CB8AC3E}">
        <p14:creationId xmlns:p14="http://schemas.microsoft.com/office/powerpoint/2010/main" val="3596605562"/>
      </p:ext>
    </p:extLst>
  </p:cSld>
  <p:clrMap bg1="lt1" tx1="dk1" bg2="lt2" tx2="dk2" accent1="accent1" accent2="accent2" accent3="accent3" accent4="accent4" accent5="accent5" accent6="accent6" hlink="hlink" folHlink="folHlink"/>
  <p:sldLayoutIdLst>
    <p:sldLayoutId id="2147483788" r:id="rId1"/>
    <p:sldLayoutId id="2147483790" r:id="rId2"/>
    <p:sldLayoutId id="2147483791" r:id="rId3"/>
  </p:sldLayoutIdLst>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787" tIns="14393" rIns="28787" bIns="14393" anchor="ctr"/>
          <a:lstStyle/>
          <a:p>
            <a:pPr algn="ctr" defTabSz="685438" fontAlgn="auto">
              <a:spcBef>
                <a:spcPts val="0"/>
              </a:spcBef>
              <a:spcAft>
                <a:spcPts val="0"/>
              </a:spcAft>
              <a:defRPr/>
            </a:pPr>
            <a:endParaRPr lang="en-US" sz="1400">
              <a:solidFill>
                <a:prstClr val="white"/>
              </a:solidFill>
            </a:endParaRPr>
          </a:p>
        </p:txBody>
      </p:sp>
    </p:spTree>
    <p:extLst>
      <p:ext uri="{BB962C8B-B14F-4D97-AF65-F5344CB8AC3E}">
        <p14:creationId xmlns:p14="http://schemas.microsoft.com/office/powerpoint/2010/main" val="479184615"/>
      </p:ext>
    </p:extLst>
  </p:cSld>
  <p:clrMap bg1="lt1" tx1="dk1" bg2="lt2" tx2="dk2" accent1="accent1" accent2="accent2" accent3="accent3" accent4="accent4" accent5="accent5" accent6="accent6" hlink="hlink" folHlink="folHlink"/>
  <p:sldLayoutIdLst>
    <p:sldLayoutId id="2147483669" r:id="rId1"/>
    <p:sldLayoutId id="2147483792" r:id="rId2"/>
    <p:sldLayoutId id="2147483793" r:id="rId3"/>
  </p:sldLayoutIdLst>
  <p:txStyles>
    <p:titleStyle>
      <a:lvl1pPr algn="ctr" defTabSz="684610" rtl="0" fontAlgn="base">
        <a:spcBef>
          <a:spcPct val="0"/>
        </a:spcBef>
        <a:spcAft>
          <a:spcPct val="0"/>
        </a:spcAft>
        <a:defRPr sz="3300" kern="1200">
          <a:solidFill>
            <a:schemeClr val="tx1"/>
          </a:solidFill>
          <a:latin typeface="+mj-lt"/>
          <a:ea typeface="+mj-ea"/>
          <a:cs typeface="+mj-cs"/>
        </a:defRPr>
      </a:lvl1pPr>
      <a:lvl2pPr algn="ctr" defTabSz="684610" rtl="0" fontAlgn="base">
        <a:spcBef>
          <a:spcPct val="0"/>
        </a:spcBef>
        <a:spcAft>
          <a:spcPct val="0"/>
        </a:spcAft>
        <a:defRPr sz="3300">
          <a:solidFill>
            <a:schemeClr val="tx1"/>
          </a:solidFill>
          <a:latin typeface="Calibri" pitchFamily="34" charset="0"/>
        </a:defRPr>
      </a:lvl2pPr>
      <a:lvl3pPr algn="ctr" defTabSz="684610" rtl="0" fontAlgn="base">
        <a:spcBef>
          <a:spcPct val="0"/>
        </a:spcBef>
        <a:spcAft>
          <a:spcPct val="0"/>
        </a:spcAft>
        <a:defRPr sz="3300">
          <a:solidFill>
            <a:schemeClr val="tx1"/>
          </a:solidFill>
          <a:latin typeface="Calibri" pitchFamily="34" charset="0"/>
        </a:defRPr>
      </a:lvl3pPr>
      <a:lvl4pPr algn="ctr" defTabSz="684610" rtl="0" fontAlgn="base">
        <a:spcBef>
          <a:spcPct val="0"/>
        </a:spcBef>
        <a:spcAft>
          <a:spcPct val="0"/>
        </a:spcAft>
        <a:defRPr sz="3300">
          <a:solidFill>
            <a:schemeClr val="tx1"/>
          </a:solidFill>
          <a:latin typeface="Calibri" pitchFamily="34" charset="0"/>
        </a:defRPr>
      </a:lvl4pPr>
      <a:lvl5pPr algn="ctr" defTabSz="684610" rtl="0" fontAlgn="base">
        <a:spcBef>
          <a:spcPct val="0"/>
        </a:spcBef>
        <a:spcAft>
          <a:spcPct val="0"/>
        </a:spcAft>
        <a:defRPr sz="3300">
          <a:solidFill>
            <a:schemeClr val="tx1"/>
          </a:solidFill>
          <a:latin typeface="Calibri" pitchFamily="34" charset="0"/>
        </a:defRPr>
      </a:lvl5pPr>
      <a:lvl6pPr marL="342900" algn="ctr" defTabSz="684610" rtl="0" fontAlgn="base">
        <a:spcBef>
          <a:spcPct val="0"/>
        </a:spcBef>
        <a:spcAft>
          <a:spcPct val="0"/>
        </a:spcAft>
        <a:defRPr sz="3300">
          <a:solidFill>
            <a:schemeClr val="tx1"/>
          </a:solidFill>
          <a:latin typeface="Calibri" pitchFamily="34" charset="0"/>
        </a:defRPr>
      </a:lvl6pPr>
      <a:lvl7pPr marL="685800" algn="ctr" defTabSz="684610" rtl="0" fontAlgn="base">
        <a:spcBef>
          <a:spcPct val="0"/>
        </a:spcBef>
        <a:spcAft>
          <a:spcPct val="0"/>
        </a:spcAft>
        <a:defRPr sz="3300">
          <a:solidFill>
            <a:schemeClr val="tx1"/>
          </a:solidFill>
          <a:latin typeface="Calibri" pitchFamily="34" charset="0"/>
        </a:defRPr>
      </a:lvl7pPr>
      <a:lvl8pPr marL="1028700" algn="ctr" defTabSz="684610" rtl="0" fontAlgn="base">
        <a:spcBef>
          <a:spcPct val="0"/>
        </a:spcBef>
        <a:spcAft>
          <a:spcPct val="0"/>
        </a:spcAft>
        <a:defRPr sz="3300">
          <a:solidFill>
            <a:schemeClr val="tx1"/>
          </a:solidFill>
          <a:latin typeface="Calibri" pitchFamily="34" charset="0"/>
        </a:defRPr>
      </a:lvl8pPr>
      <a:lvl9pPr marL="1371600" algn="ctr" defTabSz="684610" rtl="0" fontAlgn="base">
        <a:spcBef>
          <a:spcPct val="0"/>
        </a:spcBef>
        <a:spcAft>
          <a:spcPct val="0"/>
        </a:spcAft>
        <a:defRPr sz="3300">
          <a:solidFill>
            <a:schemeClr val="tx1"/>
          </a:solidFill>
          <a:latin typeface="Calibri" pitchFamily="34" charset="0"/>
        </a:defRPr>
      </a:lvl9pPr>
    </p:titleStyle>
    <p:bodyStyle>
      <a:lvl1pPr marL="255985" indent="-255985" algn="l" defTabSz="684610" rtl="0" fontAlgn="base">
        <a:spcBef>
          <a:spcPct val="20000"/>
        </a:spcBef>
        <a:spcAft>
          <a:spcPct val="0"/>
        </a:spcAft>
        <a:buFont typeface="Arial" pitchFamily="34" charset="0"/>
        <a:buChar char="•"/>
        <a:defRPr sz="2400" kern="1200">
          <a:solidFill>
            <a:schemeClr val="tx1"/>
          </a:solidFill>
          <a:latin typeface="+mn-lt"/>
          <a:ea typeface="+mn-ea"/>
          <a:cs typeface="+mn-cs"/>
        </a:defRPr>
      </a:lvl1pPr>
      <a:lvl2pPr marL="556022" indent="-213122" algn="l" defTabSz="684610" rtl="0" fontAlgn="base">
        <a:spcBef>
          <a:spcPct val="20000"/>
        </a:spcBef>
        <a:spcAft>
          <a:spcPct val="0"/>
        </a:spcAft>
        <a:buFont typeface="Arial" pitchFamily="34" charset="0"/>
        <a:buChar char="–"/>
        <a:defRPr sz="2100" kern="1200">
          <a:solidFill>
            <a:schemeClr val="tx1"/>
          </a:solidFill>
          <a:latin typeface="+mn-lt"/>
          <a:ea typeface="+mn-ea"/>
          <a:cs typeface="+mn-cs"/>
        </a:defRPr>
      </a:lvl2pPr>
      <a:lvl3pPr marL="856060" indent="-170260" algn="l" defTabSz="684610" rtl="0" fontAlgn="base">
        <a:spcBef>
          <a:spcPct val="20000"/>
        </a:spcBef>
        <a:spcAft>
          <a:spcPct val="0"/>
        </a:spcAft>
        <a:buFont typeface="Arial" pitchFamily="34" charset="0"/>
        <a:buChar char="•"/>
        <a:defRPr sz="1800" kern="1200">
          <a:solidFill>
            <a:schemeClr val="tx1"/>
          </a:solidFill>
          <a:latin typeface="+mn-lt"/>
          <a:ea typeface="+mn-ea"/>
          <a:cs typeface="+mn-cs"/>
        </a:defRPr>
      </a:lvl3pPr>
      <a:lvl4pPr marL="1198960" indent="-170260" algn="l" defTabSz="684610" rtl="0" fontAlgn="base">
        <a:spcBef>
          <a:spcPct val="20000"/>
        </a:spcBef>
        <a:spcAft>
          <a:spcPct val="0"/>
        </a:spcAft>
        <a:buFont typeface="Arial" pitchFamily="34" charset="0"/>
        <a:buChar char="–"/>
        <a:defRPr sz="1500" kern="1200">
          <a:solidFill>
            <a:schemeClr val="tx1"/>
          </a:solidFill>
          <a:latin typeface="+mn-lt"/>
          <a:ea typeface="+mn-ea"/>
          <a:cs typeface="+mn-cs"/>
        </a:defRPr>
      </a:lvl4pPr>
      <a:lvl5pPr marL="1541860" indent="-170260" algn="l" defTabSz="684610" rtl="0" fontAlgn="base">
        <a:spcBef>
          <a:spcPct val="20000"/>
        </a:spcBef>
        <a:spcAft>
          <a:spcPct val="0"/>
        </a:spcAft>
        <a:buFont typeface="Arial" pitchFamily="34" charset="0"/>
        <a:buChar char="»"/>
        <a:defRPr sz="1500" kern="1200">
          <a:solidFill>
            <a:schemeClr val="tx1"/>
          </a:solidFill>
          <a:latin typeface="+mn-lt"/>
          <a:ea typeface="+mn-ea"/>
          <a:cs typeface="+mn-cs"/>
        </a:defRPr>
      </a:lvl5pPr>
      <a:lvl6pPr marL="1884953"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673"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392"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111"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38" rtl="0" eaLnBrk="1" latinLnBrk="0" hangingPunct="1">
        <a:defRPr sz="1400" kern="1200">
          <a:solidFill>
            <a:schemeClr val="tx1"/>
          </a:solidFill>
          <a:latin typeface="+mn-lt"/>
          <a:ea typeface="+mn-ea"/>
          <a:cs typeface="+mn-cs"/>
        </a:defRPr>
      </a:lvl1pPr>
      <a:lvl2pPr marL="342719" algn="l" defTabSz="685438" rtl="0" eaLnBrk="1" latinLnBrk="0" hangingPunct="1">
        <a:defRPr sz="1400" kern="1200">
          <a:solidFill>
            <a:schemeClr val="tx1"/>
          </a:solidFill>
          <a:latin typeface="+mn-lt"/>
          <a:ea typeface="+mn-ea"/>
          <a:cs typeface="+mn-cs"/>
        </a:defRPr>
      </a:lvl2pPr>
      <a:lvl3pPr marL="685438" algn="l" defTabSz="685438" rtl="0" eaLnBrk="1" latinLnBrk="0" hangingPunct="1">
        <a:defRPr sz="1400" kern="1200">
          <a:solidFill>
            <a:schemeClr val="tx1"/>
          </a:solidFill>
          <a:latin typeface="+mn-lt"/>
          <a:ea typeface="+mn-ea"/>
          <a:cs typeface="+mn-cs"/>
        </a:defRPr>
      </a:lvl3pPr>
      <a:lvl4pPr marL="1028158" algn="l" defTabSz="685438" rtl="0" eaLnBrk="1" latinLnBrk="0" hangingPunct="1">
        <a:defRPr sz="1400" kern="1200">
          <a:solidFill>
            <a:schemeClr val="tx1"/>
          </a:solidFill>
          <a:latin typeface="+mn-lt"/>
          <a:ea typeface="+mn-ea"/>
          <a:cs typeface="+mn-cs"/>
        </a:defRPr>
      </a:lvl4pPr>
      <a:lvl5pPr marL="1370876" algn="l" defTabSz="685438" rtl="0" eaLnBrk="1" latinLnBrk="0" hangingPunct="1">
        <a:defRPr sz="1400" kern="1200">
          <a:solidFill>
            <a:schemeClr val="tx1"/>
          </a:solidFill>
          <a:latin typeface="+mn-lt"/>
          <a:ea typeface="+mn-ea"/>
          <a:cs typeface="+mn-cs"/>
        </a:defRPr>
      </a:lvl5pPr>
      <a:lvl6pPr marL="1713595" algn="l" defTabSz="685438" rtl="0" eaLnBrk="1" latinLnBrk="0" hangingPunct="1">
        <a:defRPr sz="1400" kern="1200">
          <a:solidFill>
            <a:schemeClr val="tx1"/>
          </a:solidFill>
          <a:latin typeface="+mn-lt"/>
          <a:ea typeface="+mn-ea"/>
          <a:cs typeface="+mn-cs"/>
        </a:defRPr>
      </a:lvl6pPr>
      <a:lvl7pPr marL="2056313" algn="l" defTabSz="685438" rtl="0" eaLnBrk="1" latinLnBrk="0" hangingPunct="1">
        <a:defRPr sz="1400" kern="1200">
          <a:solidFill>
            <a:schemeClr val="tx1"/>
          </a:solidFill>
          <a:latin typeface="+mn-lt"/>
          <a:ea typeface="+mn-ea"/>
          <a:cs typeface="+mn-cs"/>
        </a:defRPr>
      </a:lvl7pPr>
      <a:lvl8pPr marL="2399032" algn="l" defTabSz="685438" rtl="0" eaLnBrk="1" latinLnBrk="0" hangingPunct="1">
        <a:defRPr sz="1400" kern="1200">
          <a:solidFill>
            <a:schemeClr val="tx1"/>
          </a:solidFill>
          <a:latin typeface="+mn-lt"/>
          <a:ea typeface="+mn-ea"/>
          <a:cs typeface="+mn-cs"/>
        </a:defRPr>
      </a:lvl8pPr>
      <a:lvl9pPr marL="2741751" algn="l" defTabSz="68543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23904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40882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7059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2914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36112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8206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2055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26.svg"/><Relationship Id="rId2" Type="http://schemas.openxmlformats.org/officeDocument/2006/relationships/image" Target="../media/image14.gif"/><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26.svg"/><Relationship Id="rId2" Type="http://schemas.openxmlformats.org/officeDocument/2006/relationships/image" Target="../media/image14.gif"/><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26.svg"/><Relationship Id="rId2" Type="http://schemas.openxmlformats.org/officeDocument/2006/relationships/image" Target="../media/image14.gif"/><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26.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26.svg"/><Relationship Id="rId2" Type="http://schemas.openxmlformats.org/officeDocument/2006/relationships/image" Target="../media/image14.gif"/><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alpha val="26000"/>
          </a:schemeClr>
        </a:solidFill>
        <a:effectLst/>
      </p:bgPr>
    </p:bg>
    <p:spTree>
      <p:nvGrpSpPr>
        <p:cNvPr id="1" name=""/>
        <p:cNvGrpSpPr/>
        <p:nvPr/>
      </p:nvGrpSpPr>
      <p:grpSpPr>
        <a:xfrm>
          <a:off x="0" y="0"/>
          <a:ext cx="0" cy="0"/>
          <a:chOff x="0" y="0"/>
          <a:chExt cx="0" cy="0"/>
        </a:xfrm>
      </p:grpSpPr>
      <p:pic>
        <p:nvPicPr>
          <p:cNvPr id="4098" name="Picture 8" descr="Blue flowers PNG and PSD | Flower border, Flower drawing, Clip art bo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2" y="1241535"/>
            <a:ext cx="4791075" cy="390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7F549B78-6A6D-43DA-A743-1E850A5289B8}"/>
              </a:ext>
            </a:extLst>
          </p:cNvPr>
          <p:cNvSpPr txBox="1"/>
          <p:nvPr/>
        </p:nvSpPr>
        <p:spPr>
          <a:xfrm>
            <a:off x="1828800" y="1809750"/>
            <a:ext cx="6400800" cy="1754326"/>
          </a:xfrm>
          <a:prstGeom prst="rect">
            <a:avLst/>
          </a:prstGeom>
          <a:noFill/>
        </p:spPr>
        <p:txBody>
          <a:bodyPr wrap="square" rtlCol="0">
            <a:spAutoFit/>
          </a:bodyPr>
          <a:lstStyle/>
          <a:p>
            <a:r>
              <a:rPr lang="en-US" sz="5400" b="1" smtClean="0"/>
              <a:t>             </a:t>
            </a:r>
            <a:r>
              <a:rPr lang="en-US" sz="5400" b="1" smtClean="0"/>
              <a:t>    </a:t>
            </a:r>
            <a:r>
              <a:rPr lang="en-US" sz="5400" b="1" smtClean="0">
                <a:solidFill>
                  <a:srgbClr val="FF0000"/>
                </a:solidFill>
              </a:rPr>
              <a:t>Chí </a:t>
            </a:r>
            <a:r>
              <a:rPr lang="en-US" sz="5400" b="1">
                <a:solidFill>
                  <a:srgbClr val="FF0000"/>
                </a:solidFill>
              </a:rPr>
              <a:t>Phèo</a:t>
            </a:r>
            <a:r>
              <a:rPr lang="en-US" sz="5400">
                <a:solidFill>
                  <a:srgbClr val="FF0000"/>
                </a:solidFill>
              </a:rPr>
              <a:t>      </a:t>
            </a:r>
          </a:p>
          <a:p>
            <a:pPr algn="ctr"/>
            <a:r>
              <a:rPr lang="en-US" sz="5400">
                <a:solidFill>
                  <a:srgbClr val="FF0000"/>
                </a:solidFill>
                <a:latin typeface="Script MT Bold" panose="03040602040607080904" pitchFamily="66" charset="0"/>
              </a:rPr>
              <a:t>			</a:t>
            </a:r>
            <a:r>
              <a:rPr lang="en-US" sz="5400">
                <a:solidFill>
                  <a:srgbClr val="7030A0"/>
                </a:solidFill>
                <a:latin typeface="Script MT Bold" panose="03040602040607080904" pitchFamily="66" charset="0"/>
              </a:rPr>
              <a:t>- Nam Cao - </a:t>
            </a:r>
          </a:p>
        </p:txBody>
      </p:sp>
      <p:pic>
        <p:nvPicPr>
          <p:cNvPr id="6" name="Picture 2" descr="http://dinhtibooks.com.vn/_htdocs/skin/default/uploads/book/Nam%20Cao%20-%20%20chi%20pheo.jpg">
            <a:extLst>
              <a:ext uri="{FF2B5EF4-FFF2-40B4-BE49-F238E27FC236}">
                <a16:creationId xmlns:a16="http://schemas.microsoft.com/office/drawing/2014/main" xmlns="" id="{A94C7933-8D80-48FF-BCD3-50382C1F8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9540">
            <a:off x="403633" y="137033"/>
            <a:ext cx="2029387" cy="2688363"/>
          </a:xfrm>
          <a:prstGeom prst="rect">
            <a:avLst/>
          </a:prstGeom>
          <a:solidFill>
            <a:srgbClr val="FFFFFF">
              <a:shade val="85000"/>
            </a:srgbClr>
          </a:solidFill>
          <a:ln w="6350" cap="sq">
            <a:solidFill>
              <a:srgbClr val="FFFFFF"/>
            </a:solidFill>
            <a:miter lim="800000"/>
          </a:ln>
          <a:effectLst>
            <a:glow rad="228600">
              <a:schemeClr val="accent5">
                <a:satMod val="175000"/>
                <a:alpha val="40000"/>
              </a:schemeClr>
            </a:glow>
            <a:outerShdw blurRad="65000" dist="50800" dir="12900000" kx="195000" ky="145000" algn="tl" rotWithShape="0">
              <a:srgbClr val="000000">
                <a:alpha val="30000"/>
              </a:srgbClr>
            </a:outerShdw>
            <a:reflection blurRad="6350" stA="50000" endA="300" endPos="90000" dist="508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extBox 2"/>
          <p:cNvSpPr txBox="1"/>
          <p:nvPr/>
        </p:nvSpPr>
        <p:spPr>
          <a:xfrm>
            <a:off x="2133600" y="1979027"/>
            <a:ext cx="2743200" cy="707886"/>
          </a:xfrm>
          <a:prstGeom prst="rect">
            <a:avLst/>
          </a:prstGeom>
          <a:noFill/>
        </p:spPr>
        <p:txBody>
          <a:bodyPr wrap="square" rtlCol="0">
            <a:spAutoFit/>
          </a:bodyPr>
          <a:lstStyle/>
          <a:p>
            <a:r>
              <a:rPr lang="en-US" sz="4000" b="1">
                <a:latin typeface="Times New Roman" pitchFamily="18" charset="0"/>
                <a:cs typeface="Times New Roman" pitchFamily="18" charset="0"/>
              </a:rPr>
              <a:t>Tiết </a:t>
            </a:r>
            <a:r>
              <a:rPr lang="en-US" sz="4000" b="1" smtClean="0">
                <a:latin typeface="Times New Roman" pitchFamily="18" charset="0"/>
                <a:cs typeface="Times New Roman" pitchFamily="18" charset="0"/>
              </a:rPr>
              <a:t>28, </a:t>
            </a:r>
            <a:r>
              <a:rPr lang="en-US" sz="4000" b="1" smtClean="0">
                <a:latin typeface="Times New Roman" pitchFamily="18" charset="0"/>
                <a:cs typeface="Times New Roman" pitchFamily="18" charset="0"/>
              </a:rPr>
              <a:t>29 </a:t>
            </a:r>
            <a:endParaRPr lang="en-US" sz="4000">
              <a:latin typeface="Times New Roman" pitchFamily="18" charset="0"/>
              <a:cs typeface="Times New Roman" pitchFamily="18" charset="0"/>
            </a:endParaRPr>
          </a:p>
        </p:txBody>
      </p:sp>
      <p:sp>
        <p:nvSpPr>
          <p:cNvPr id="4"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Tiết 53, 54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圆角矩形 14"/>
          <p:cNvSpPr/>
          <p:nvPr/>
        </p:nvSpPr>
        <p:spPr>
          <a:xfrm>
            <a:off x="2819400" y="361950"/>
            <a:ext cx="5943600" cy="1119264"/>
          </a:xfrm>
          <a:prstGeom prst="roundRect">
            <a:avLst>
              <a:gd name="adj" fmla="val 6466"/>
            </a:avLst>
          </a:prstGeom>
          <a:ln>
            <a:noFill/>
          </a:ln>
          <a:effectLst>
            <a:innerShdw blurRad="63500" dist="114300" dir="18900000">
              <a:prstClr val="black">
                <a:alpha val="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4700" b="1" dirty="0" smtClean="0">
                <a:latin typeface="UVN Bach Dang Nang" pitchFamily="18" charset="0"/>
              </a:rPr>
              <a:t>BÀI 3 : TRUYỆN</a:t>
            </a:r>
            <a:endParaRPr lang="zh-CN" altLang="en-US" sz="4700" b="1" dirty="0">
              <a:latin typeface="UVN Bach Dang Nang" pitchFamily="18" charset="0"/>
            </a:endParaRPr>
          </a:p>
        </p:txBody>
      </p:sp>
    </p:spTree>
    <p:extLst>
      <p:ext uri="{BB962C8B-B14F-4D97-AF65-F5344CB8AC3E}">
        <p14:creationId xmlns:p14="http://schemas.microsoft.com/office/powerpoint/2010/main" val="33898278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8900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a:extLst>
              <a:ext uri="{FF2B5EF4-FFF2-40B4-BE49-F238E27FC236}">
                <a16:creationId xmlns="" xmlns:a16="http://schemas.microsoft.com/office/drawing/2014/main" id="{4EF44C46-6CEB-4B51-B67F-1E6F60910130}"/>
              </a:ext>
            </a:extLst>
          </p:cNvPr>
          <p:cNvSpPr/>
          <p:nvPr/>
        </p:nvSpPr>
        <p:spPr>
          <a:xfrm>
            <a:off x="1066800" y="209550"/>
            <a:ext cx="4800600" cy="584775"/>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200" b="1">
                <a:solidFill>
                  <a:srgbClr val="002060"/>
                </a:solidFill>
                <a:latin typeface="Times New Roman" panose="02020603050405020304" pitchFamily="18" charset="0"/>
                <a:cs typeface="Tahoma" panose="020B0604030504040204" pitchFamily="34" charset="0"/>
              </a:rPr>
              <a:t>I. </a:t>
            </a:r>
            <a:r>
              <a:rPr lang="en-US" altLang="en-US" sz="3200" b="1" smtClean="0">
                <a:solidFill>
                  <a:srgbClr val="002060"/>
                </a:solidFill>
                <a:latin typeface="Times New Roman" panose="02020603050405020304" pitchFamily="18" charset="0"/>
                <a:cs typeface="Tahoma" panose="020B0604030504040204" pitchFamily="34" charset="0"/>
              </a:rPr>
              <a:t>Đọc-Tìm </a:t>
            </a:r>
            <a:r>
              <a:rPr lang="en-US" altLang="en-US" sz="3200" b="1">
                <a:solidFill>
                  <a:srgbClr val="002060"/>
                </a:solidFill>
                <a:latin typeface="Times New Roman" panose="02020603050405020304" pitchFamily="18" charset="0"/>
                <a:cs typeface="Tahoma" panose="020B0604030504040204" pitchFamily="34" charset="0"/>
              </a:rPr>
              <a:t>hiểu chung</a:t>
            </a:r>
            <a:endParaRPr lang="en-US" altLang="en-US" sz="3200" b="1">
              <a:solidFill>
                <a:srgbClr val="002060"/>
              </a:solidFill>
            </a:endParaRPr>
          </a:p>
        </p:txBody>
      </p:sp>
      <p:sp>
        <p:nvSpPr>
          <p:cNvPr id="6" name="Hộp Văn bản 14">
            <a:extLst>
              <a:ext uri="{FF2B5EF4-FFF2-40B4-BE49-F238E27FC236}">
                <a16:creationId xmlns="" xmlns:a16="http://schemas.microsoft.com/office/drawing/2014/main" id="{79BE5802-E1EB-4BFC-8F51-FCA550D09A88}"/>
              </a:ext>
            </a:extLst>
          </p:cNvPr>
          <p:cNvSpPr>
            <a:spLocks noChangeArrowheads="1"/>
          </p:cNvSpPr>
          <p:nvPr/>
        </p:nvSpPr>
        <p:spPr bwMode="auto">
          <a:xfrm>
            <a:off x="381000" y="1047750"/>
            <a:ext cx="5638800" cy="1452562"/>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a:solidFill>
                  <a:srgbClr val="00B050"/>
                </a:solidFill>
                <a:latin typeface="Times New Roman" panose="02020603050405020304" pitchFamily="18" charset="0"/>
                <a:cs typeface="Times New Roman" panose="02020603050405020304" pitchFamily="18" charset="0"/>
              </a:rPr>
              <a:t>Yêu cầu: </a:t>
            </a:r>
            <a:r>
              <a:rPr lang="en-US" altLang="en-US" sz="2800">
                <a:latin typeface="Times New Roman" panose="02020603050405020304" pitchFamily="18" charset="0"/>
                <a:cs typeface="Times New Roman" panose="02020603050405020304" pitchFamily="18" charset="0"/>
              </a:rPr>
              <a:t>Thảo luận </a:t>
            </a:r>
            <a:r>
              <a:rPr lang="en-US" altLang="en-US" sz="2800" smtClean="0">
                <a:latin typeface="Times New Roman" panose="02020603050405020304" pitchFamily="18" charset="0"/>
                <a:cs typeface="Times New Roman" panose="02020603050405020304" pitchFamily="18" charset="0"/>
              </a:rPr>
              <a:t>nhóm</a:t>
            </a:r>
            <a:endParaRPr lang="en-US" altLang="en-US" sz="2800" b="1" i="1">
              <a:latin typeface="Times New Roman" panose="02020603050405020304" pitchFamily="18" charset="0"/>
              <a:cs typeface="Times New Roman" panose="02020603050405020304" pitchFamily="18" charset="0"/>
            </a:endParaRPr>
          </a:p>
        </p:txBody>
      </p:sp>
      <p:pic>
        <p:nvPicPr>
          <p:cNvPr id="7" name="Hình ảnh 10">
            <a:extLst>
              <a:ext uri="{FF2B5EF4-FFF2-40B4-BE49-F238E27FC236}">
                <a16:creationId xmlns="" xmlns:a16="http://schemas.microsoft.com/office/drawing/2014/main" id="{6DF14EB2-F1FE-4794-8C6A-2EF711F34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93975"/>
            <a:ext cx="24257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3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D4EC793-8E27-4542-9CD3-DC34D33CD9C2}"/>
              </a:ext>
            </a:extLst>
          </p:cNvPr>
          <p:cNvSpPr txBox="1"/>
          <p:nvPr/>
        </p:nvSpPr>
        <p:spPr>
          <a:xfrm>
            <a:off x="495300" y="0"/>
            <a:ext cx="8143875" cy="715581"/>
          </a:xfrm>
          <a:prstGeom prst="rect">
            <a:avLst/>
          </a:prstGeom>
          <a:noFill/>
        </p:spPr>
        <p:txBody>
          <a:bodyPr wrap="square">
            <a:spAutoFit/>
          </a:bodyPr>
          <a:lstStyle/>
          <a:p>
            <a:pPr algn="ctr"/>
            <a:r>
              <a:rPr lang="en-US" sz="405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I. Đọc-Tìm </a:t>
            </a:r>
            <a:r>
              <a:rPr lang="en-US" sz="405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hiểu chung</a:t>
            </a:r>
            <a:endParaRPr lang="en-US" sz="405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Scroll: Vertical 5">
            <a:extLst>
              <a:ext uri="{FF2B5EF4-FFF2-40B4-BE49-F238E27FC236}">
                <a16:creationId xmlns="" xmlns:a16="http://schemas.microsoft.com/office/drawing/2014/main" id="{B55B9047-2E42-4041-AB82-1C284D5AA2FB}"/>
              </a:ext>
            </a:extLst>
          </p:cNvPr>
          <p:cNvSpPr/>
          <p:nvPr/>
        </p:nvSpPr>
        <p:spPr>
          <a:xfrm>
            <a:off x="838201" y="819150"/>
            <a:ext cx="3200400" cy="3494818"/>
          </a:xfrm>
          <a:prstGeom prst="verticalScroll">
            <a:avLst>
              <a:gd name="adj" fmla="val 53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2400" b="1">
                <a:solidFill>
                  <a:srgbClr val="00B050"/>
                </a:solidFill>
                <a:effectLst/>
                <a:latin typeface="Times New Roman" panose="02020603050405020304" pitchFamily="18" charset="0"/>
                <a:ea typeface="Calibri" panose="020F0502020204030204" pitchFamily="34" charset="0"/>
              </a:rPr>
              <a:t>Nhóm 1</a:t>
            </a:r>
          </a:p>
          <a:p>
            <a:pPr algn="ctr">
              <a:lnSpc>
                <a:spcPct val="130000"/>
              </a:lnSpc>
              <a:spcAft>
                <a:spcPts val="0"/>
              </a:spcAft>
            </a:pPr>
            <a:r>
              <a:rPr lang="en-US" sz="2400">
                <a:solidFill>
                  <a:srgbClr val="000000"/>
                </a:solidFill>
                <a:latin typeface="Times New Roman" panose="02020603050405020304" pitchFamily="18" charset="0"/>
                <a:ea typeface="Calibri" panose="020F0502020204030204" pitchFamily="34" charset="0"/>
              </a:rPr>
              <a:t>Trình bày những hiểu biết của em về tác giả Nam Cao</a:t>
            </a:r>
            <a:endParaRPr lang="en-US" sz="2400">
              <a:solidFill>
                <a:srgbClr val="000000"/>
              </a:solidFill>
              <a:effectLst/>
              <a:latin typeface="Times New Roman" panose="02020603050405020304" pitchFamily="18" charset="0"/>
              <a:ea typeface="Calibri" panose="020F0502020204030204" pitchFamily="34" charset="0"/>
            </a:endParaRPr>
          </a:p>
          <a:p>
            <a:pPr algn="just">
              <a:lnSpc>
                <a:spcPct val="130000"/>
              </a:lnSpc>
              <a:spcAft>
                <a:spcPts val="0"/>
              </a:spcAft>
            </a:pPr>
            <a:endParaRPr lang="en-US" sz="2400" dirty="0">
              <a:effectLst/>
              <a:latin typeface="Times New Roman" panose="02020603050405020304" pitchFamily="18" charset="0"/>
              <a:ea typeface="Calibri" panose="020F0502020204030204" pitchFamily="34" charset="0"/>
            </a:endParaRPr>
          </a:p>
        </p:txBody>
      </p:sp>
      <p:sp>
        <p:nvSpPr>
          <p:cNvPr id="7" name="Scroll: Vertical 6">
            <a:extLst>
              <a:ext uri="{FF2B5EF4-FFF2-40B4-BE49-F238E27FC236}">
                <a16:creationId xmlns="" xmlns:a16="http://schemas.microsoft.com/office/drawing/2014/main" id="{BB61C759-286A-4D87-9A9E-7320DEB49713}"/>
              </a:ext>
            </a:extLst>
          </p:cNvPr>
          <p:cNvSpPr/>
          <p:nvPr/>
        </p:nvSpPr>
        <p:spPr>
          <a:xfrm>
            <a:off x="4648200" y="819150"/>
            <a:ext cx="3200400" cy="3494818"/>
          </a:xfrm>
          <a:prstGeom prst="verticalScroll">
            <a:avLst>
              <a:gd name="adj" fmla="val 53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2400" b="1">
                <a:solidFill>
                  <a:srgbClr val="00B050"/>
                </a:solidFill>
                <a:effectLst/>
                <a:latin typeface="Times New Roman" panose="02020603050405020304" pitchFamily="18" charset="0"/>
                <a:ea typeface="Calibri" panose="020F0502020204030204" pitchFamily="34" charset="0"/>
              </a:rPr>
              <a:t>Nhóm 2</a:t>
            </a:r>
          </a:p>
          <a:p>
            <a:pPr algn="ctr">
              <a:lnSpc>
                <a:spcPct val="130000"/>
              </a:lnSpc>
              <a:spcAft>
                <a:spcPts val="0"/>
              </a:spcAft>
            </a:pPr>
            <a:r>
              <a:rPr lang="en-US" sz="2400">
                <a:solidFill>
                  <a:srgbClr val="000000"/>
                </a:solidFill>
                <a:latin typeface="Times New Roman" panose="02020603050405020304" pitchFamily="18" charset="0"/>
                <a:ea typeface="Calibri" panose="020F0502020204030204" pitchFamily="34" charset="0"/>
              </a:rPr>
              <a:t>Trình bày những hiểu biết của em về tác phẩm </a:t>
            </a:r>
            <a:r>
              <a:rPr lang="en-US" sz="2400" i="1">
                <a:solidFill>
                  <a:srgbClr val="000000"/>
                </a:solidFill>
                <a:latin typeface="Times New Roman" panose="02020603050405020304" pitchFamily="18" charset="0"/>
                <a:ea typeface="Calibri" panose="020F0502020204030204" pitchFamily="34" charset="0"/>
              </a:rPr>
              <a:t>Chí Phèo </a:t>
            </a:r>
            <a:r>
              <a:rPr lang="en-US" sz="2400">
                <a:solidFill>
                  <a:srgbClr val="000000"/>
                </a:solidFill>
                <a:latin typeface="Times New Roman" panose="02020603050405020304" pitchFamily="18" charset="0"/>
                <a:ea typeface="Calibri" panose="020F0502020204030204" pitchFamily="34" charset="0"/>
              </a:rPr>
              <a:t>(hoàn cảnh sáng tác, xuất xứ, đề tài)</a:t>
            </a:r>
            <a:endParaRPr lang="en-US" sz="2400">
              <a:solidFill>
                <a:srgbClr val="000000"/>
              </a:solidFill>
              <a:effectLst/>
              <a:latin typeface="Times New Roman" panose="02020603050405020304" pitchFamily="18" charset="0"/>
              <a:ea typeface="Calibri" panose="020F0502020204030204" pitchFamily="34" charset="0"/>
            </a:endParaRPr>
          </a:p>
          <a:p>
            <a:pPr algn="just">
              <a:lnSpc>
                <a:spcPct val="130000"/>
              </a:lnSpc>
              <a:spcAft>
                <a:spcPts val="0"/>
              </a:spcAft>
            </a:pP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8612644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0668552-A553-473D-BDF0-DA348366D1AC}"/>
              </a:ext>
            </a:extLst>
          </p:cNvPr>
          <p:cNvSpPr>
            <a:spLocks noGrp="1"/>
          </p:cNvSpPr>
          <p:nvPr>
            <p:ph idx="1"/>
          </p:nvPr>
        </p:nvSpPr>
        <p:spPr>
          <a:xfrm>
            <a:off x="457200" y="590550"/>
            <a:ext cx="5562600" cy="4343400"/>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rtlCol="0">
            <a:noAutofit/>
          </a:bodyPr>
          <a:lstStyle/>
          <a:p>
            <a:pPr algn="just">
              <a:spcBef>
                <a:spcPts val="600"/>
              </a:spcBef>
              <a:spcAft>
                <a:spcPts val="600"/>
              </a:spcAft>
            </a:pPr>
            <a:r>
              <a:rPr lang="en-US" b="1">
                <a:solidFill>
                  <a:srgbClr val="00B05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1. </a:t>
            </a:r>
            <a:r>
              <a:rPr lang="en-US" b="1" u="sng">
                <a:solidFill>
                  <a:srgbClr val="00B05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Tác </a:t>
            </a:r>
            <a:r>
              <a:rPr lang="en-US" b="1" u="sng" smtClean="0">
                <a:solidFill>
                  <a:srgbClr val="00B05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giả</a:t>
            </a:r>
            <a:r>
              <a:rPr lang="en-US" b="1" smtClean="0">
                <a:solidFill>
                  <a:srgbClr val="00B05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vi-VN" b="1">
                <a:latin typeface="Times New Roman" panose="02020603050405020304" pitchFamily="18" charset="0"/>
                <a:cs typeface="Times New Roman" panose="02020603050405020304" pitchFamily="18" charset="0"/>
              </a:rPr>
              <a:t>Nam Cao </a:t>
            </a:r>
            <a:r>
              <a:rPr lang="vi-VN">
                <a:latin typeface="Times New Roman" panose="02020603050405020304" pitchFamily="18" charset="0"/>
                <a:cs typeface="Times New Roman" panose="02020603050405020304" pitchFamily="18" charset="0"/>
              </a:rPr>
              <a:t>(1917 -1951</a:t>
            </a:r>
            <a:r>
              <a:rPr lang="vi-VN" smtClean="0">
                <a:latin typeface="Times New Roman" panose="02020603050405020304" pitchFamily="18" charset="0"/>
                <a:cs typeface="Times New Roman" panose="02020603050405020304" pitchFamily="18" charset="0"/>
              </a:rPr>
              <a:t>)</a:t>
            </a:r>
            <a:endParaRPr lang="en-US" b="1">
              <a:solidFill>
                <a:srgbClr val="00B05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a:p>
            <a:pPr algn="just">
              <a:spcBef>
                <a:spcPts val="0"/>
              </a:spcBef>
              <a:spcAft>
                <a:spcPts val="0"/>
              </a:spcAft>
            </a:pPr>
            <a:r>
              <a:rPr lang="vi-VN" sz="2200">
                <a:latin typeface="Times New Roman" panose="02020603050405020304" pitchFamily="18" charset="0"/>
                <a:cs typeface="Times New Roman" panose="02020603050405020304" pitchFamily="18" charset="0"/>
              </a:rPr>
              <a:t>- </a:t>
            </a:r>
            <a:r>
              <a:rPr lang="en-US" sz="2200" smtClean="0">
                <a:latin typeface="Times New Roman" panose="02020603050405020304" pitchFamily="18" charset="0"/>
                <a:cs typeface="Times New Roman" panose="02020603050405020304" pitchFamily="18" charset="0"/>
              </a:rPr>
              <a:t>T</a:t>
            </a:r>
            <a:r>
              <a:rPr lang="vi-VN" sz="2200" smtClean="0">
                <a:latin typeface="Times New Roman" panose="02020603050405020304" pitchFamily="18" charset="0"/>
                <a:cs typeface="Times New Roman" panose="02020603050405020304" pitchFamily="18" charset="0"/>
              </a:rPr>
              <a:t>ên </a:t>
            </a:r>
            <a:r>
              <a:rPr lang="vi-VN" sz="2200">
                <a:latin typeface="Times New Roman" panose="02020603050405020304" pitchFamily="18" charset="0"/>
                <a:cs typeface="Times New Roman" panose="02020603050405020304" pitchFamily="18" charset="0"/>
              </a:rPr>
              <a:t>khai </a:t>
            </a:r>
            <a:r>
              <a:rPr lang="vi-VN" sz="2200" smtClean="0">
                <a:latin typeface="Times New Roman" panose="02020603050405020304" pitchFamily="18" charset="0"/>
                <a:cs typeface="Times New Roman" panose="02020603050405020304" pitchFamily="18" charset="0"/>
              </a:rPr>
              <a:t>sinh</a:t>
            </a:r>
            <a:r>
              <a:rPr lang="en-US" sz="2200" smtClean="0">
                <a:latin typeface="Times New Roman" panose="02020603050405020304" pitchFamily="18" charset="0"/>
                <a:cs typeface="Times New Roman" panose="02020603050405020304" pitchFamily="18" charset="0"/>
              </a:rPr>
              <a:t>:</a:t>
            </a:r>
            <a:r>
              <a:rPr lang="vi-VN" sz="2200" smtClean="0">
                <a:latin typeface="Times New Roman" panose="02020603050405020304" pitchFamily="18" charset="0"/>
                <a:cs typeface="Times New Roman" panose="02020603050405020304" pitchFamily="18" charset="0"/>
              </a:rPr>
              <a:t>Trần </a:t>
            </a:r>
            <a:r>
              <a:rPr lang="vi-VN" sz="2200">
                <a:latin typeface="Times New Roman" panose="02020603050405020304" pitchFamily="18" charset="0"/>
                <a:cs typeface="Times New Roman" panose="02020603050405020304" pitchFamily="18" charset="0"/>
              </a:rPr>
              <a:t>Hữu </a:t>
            </a:r>
            <a:r>
              <a:rPr lang="vi-VN" sz="2200" smtClean="0">
                <a:latin typeface="Times New Roman" panose="02020603050405020304" pitchFamily="18" charset="0"/>
                <a:cs typeface="Times New Roman" panose="02020603050405020304" pitchFamily="18" charset="0"/>
              </a:rPr>
              <a:t>Tri</a:t>
            </a:r>
            <a:r>
              <a:rPr lang="en-US" sz="2200" smtClean="0">
                <a:latin typeface="Times New Roman" panose="02020603050405020304" pitchFamily="18" charset="0"/>
                <a:cs typeface="Times New Roman" panose="02020603050405020304" pitchFamily="18" charset="0"/>
              </a:rPr>
              <a:t>,</a:t>
            </a:r>
            <a:r>
              <a:rPr lang="vi-VN" sz="2200" smtClean="0">
                <a:latin typeface="Times New Roman" panose="02020603050405020304" pitchFamily="18" charset="0"/>
                <a:cs typeface="Times New Roman" panose="02020603050405020304" pitchFamily="18" charset="0"/>
              </a:rPr>
              <a:t> </a:t>
            </a:r>
            <a:r>
              <a:rPr lang="en-US" sz="2200" smtClean="0">
                <a:latin typeface="Times New Roman" panose="02020603050405020304" pitchFamily="18" charset="0"/>
                <a:cs typeface="Times New Roman" panose="02020603050405020304" pitchFamily="18" charset="0"/>
              </a:rPr>
              <a:t>q</a:t>
            </a:r>
            <a:r>
              <a:rPr lang="vi-VN" sz="2200" smtClean="0">
                <a:latin typeface="Times New Roman" panose="02020603050405020304" pitchFamily="18" charset="0"/>
                <a:cs typeface="Times New Roman" panose="02020603050405020304" pitchFamily="18" charset="0"/>
              </a:rPr>
              <a:t>uê </a:t>
            </a:r>
            <a:r>
              <a:rPr lang="vi-VN" sz="2200">
                <a:latin typeface="Times New Roman" panose="02020603050405020304" pitchFamily="18" charset="0"/>
                <a:cs typeface="Times New Roman" panose="02020603050405020304" pitchFamily="18" charset="0"/>
              </a:rPr>
              <a:t>ở làng Đại Hoàng, tổng </a:t>
            </a:r>
            <a:r>
              <a:rPr lang="vi-VN" sz="2200" b="1">
                <a:latin typeface="Times New Roman" panose="02020603050405020304" pitchFamily="18" charset="0"/>
                <a:cs typeface="Times New Roman" panose="02020603050405020304" pitchFamily="18" charset="0"/>
              </a:rPr>
              <a:t>Cao</a:t>
            </a:r>
            <a:r>
              <a:rPr lang="vi-VN" sz="2200">
                <a:latin typeface="Times New Roman" panose="02020603050405020304" pitchFamily="18" charset="0"/>
                <a:cs typeface="Times New Roman" panose="02020603050405020304" pitchFamily="18" charset="0"/>
              </a:rPr>
              <a:t> Đà, huyện </a:t>
            </a:r>
            <a:r>
              <a:rPr lang="vi-VN" sz="2200" b="1">
                <a:latin typeface="Times New Roman" panose="02020603050405020304" pitchFamily="18" charset="0"/>
                <a:cs typeface="Times New Roman" panose="02020603050405020304" pitchFamily="18" charset="0"/>
              </a:rPr>
              <a:t>Nam</a:t>
            </a:r>
            <a:r>
              <a:rPr lang="vi-VN" sz="2200">
                <a:latin typeface="Times New Roman" panose="02020603050405020304" pitchFamily="18" charset="0"/>
                <a:cs typeface="Times New Roman" panose="02020603050405020304" pitchFamily="18" charset="0"/>
              </a:rPr>
              <a:t> Sang, Phủ Lý Nhân (nay là xã Hòa Hậu, huyện Lý Nhân) tỉnh Hà Nam.</a:t>
            </a:r>
            <a:endParaRPr lang="en-US" sz="2200">
              <a:latin typeface="Times New Roman" panose="02020603050405020304" pitchFamily="18" charset="0"/>
              <a:cs typeface="Times New Roman" panose="02020603050405020304" pitchFamily="18" charset="0"/>
            </a:endParaRPr>
          </a:p>
          <a:p>
            <a:pPr algn="just">
              <a:spcBef>
                <a:spcPts val="0"/>
              </a:spcBef>
              <a:spcAft>
                <a:spcPts val="0"/>
              </a:spcAft>
            </a:pPr>
            <a:r>
              <a:rPr lang="vi-VN" sz="2200">
                <a:latin typeface="Times New Roman" panose="02020603050405020304" pitchFamily="18" charset="0"/>
                <a:cs typeface="Times New Roman" panose="02020603050405020304" pitchFamily="18" charset="0"/>
              </a:rPr>
              <a:t>- Trước </a:t>
            </a:r>
            <a:r>
              <a:rPr lang="vi-VN" sz="2200" smtClean="0">
                <a:latin typeface="Times New Roman" panose="02020603050405020304" pitchFamily="18" charset="0"/>
                <a:cs typeface="Times New Roman" panose="02020603050405020304" pitchFamily="18" charset="0"/>
              </a:rPr>
              <a:t>CMT8/1945</a:t>
            </a:r>
            <a:r>
              <a:rPr lang="en-US" sz="2200" smtClean="0">
                <a:latin typeface="Times New Roman" panose="02020603050405020304" pitchFamily="18" charset="0"/>
                <a:cs typeface="Times New Roman" panose="02020603050405020304" pitchFamily="18" charset="0"/>
              </a:rPr>
              <a:t>,</a:t>
            </a:r>
            <a:r>
              <a:rPr lang="vi-VN" sz="2200" smtClean="0">
                <a:latin typeface="Times New Roman" panose="02020603050405020304" pitchFamily="18" charset="0"/>
                <a:cs typeface="Times New Roman" panose="02020603050405020304" pitchFamily="18" charset="0"/>
              </a:rPr>
              <a:t> </a:t>
            </a:r>
            <a:r>
              <a:rPr lang="vi-VN" sz="2200">
                <a:latin typeface="Times New Roman" panose="02020603050405020304" pitchFamily="18" charset="0"/>
                <a:cs typeface="Times New Roman" panose="02020603050405020304" pitchFamily="18" charset="0"/>
              </a:rPr>
              <a:t>ông từng làm nhiều nghề để kiếm sống: dạy học, gia sư, viết văn…</a:t>
            </a:r>
            <a:endParaRPr lang="en-US" sz="2200">
              <a:latin typeface="Times New Roman" panose="02020603050405020304" pitchFamily="18" charset="0"/>
              <a:cs typeface="Times New Roman" panose="02020603050405020304" pitchFamily="18" charset="0"/>
            </a:endParaRPr>
          </a:p>
          <a:p>
            <a:pPr algn="just">
              <a:spcBef>
                <a:spcPts val="0"/>
              </a:spcBef>
              <a:spcAft>
                <a:spcPts val="0"/>
              </a:spcAft>
            </a:pPr>
            <a:r>
              <a:rPr lang="vi-VN" sz="2200">
                <a:latin typeface="Times New Roman" panose="02020603050405020304" pitchFamily="18" charset="0"/>
                <a:cs typeface="Times New Roman" panose="02020603050405020304" pitchFamily="18" charset="0"/>
              </a:rPr>
              <a:t>- Đề tài của ông thường xoay quanh cuộc sống cơ hàn của người nông dân và các bi </a:t>
            </a:r>
            <a:r>
              <a:rPr lang="vi-VN" sz="2200" smtClean="0">
                <a:latin typeface="Times New Roman" panose="02020603050405020304" pitchFamily="18" charset="0"/>
                <a:cs typeface="Times New Roman" panose="02020603050405020304" pitchFamily="18" charset="0"/>
              </a:rPr>
              <a:t>k</a:t>
            </a:r>
            <a:r>
              <a:rPr lang="en-US" sz="2200">
                <a:latin typeface="Times New Roman" panose="02020603050405020304" pitchFamily="18" charset="0"/>
                <a:cs typeface="Times New Roman" panose="02020603050405020304" pitchFamily="18" charset="0"/>
              </a:rPr>
              <a:t>ị</a:t>
            </a:r>
            <a:r>
              <a:rPr lang="vi-VN" sz="2200" smtClean="0">
                <a:latin typeface="Times New Roman" panose="02020603050405020304" pitchFamily="18" charset="0"/>
                <a:cs typeface="Times New Roman" panose="02020603050405020304" pitchFamily="18" charset="0"/>
              </a:rPr>
              <a:t>ch </a:t>
            </a:r>
            <a:r>
              <a:rPr lang="vi-VN" sz="2200">
                <a:latin typeface="Times New Roman" panose="02020603050405020304" pitchFamily="18" charset="0"/>
                <a:cs typeface="Times New Roman" panose="02020603050405020304" pitchFamily="18" charset="0"/>
              </a:rPr>
              <a:t>của tầng lớp tri thức nghèo ở thành thị.</a:t>
            </a:r>
            <a:endParaRPr lang="en-US" sz="2200">
              <a:latin typeface="Times New Roman" panose="02020603050405020304" pitchFamily="18" charset="0"/>
              <a:cs typeface="Times New Roman" panose="02020603050405020304" pitchFamily="18" charset="0"/>
            </a:endParaRPr>
          </a:p>
          <a:p>
            <a:pPr algn="just">
              <a:spcBef>
                <a:spcPts val="0"/>
              </a:spcBef>
              <a:spcAft>
                <a:spcPts val="0"/>
              </a:spcAft>
            </a:pPr>
            <a:r>
              <a:rPr lang="vi-VN" sz="2200">
                <a:latin typeface="Times New Roman" panose="02020603050405020304" pitchFamily="18" charset="0"/>
                <a:cs typeface="Times New Roman" panose="02020603050405020304" pitchFamily="18" charset="0"/>
              </a:rPr>
              <a:t>- Sau </a:t>
            </a:r>
            <a:r>
              <a:rPr lang="vi-VN" sz="2200" smtClean="0">
                <a:latin typeface="Times New Roman" panose="02020603050405020304" pitchFamily="18" charset="0"/>
                <a:cs typeface="Times New Roman" panose="02020603050405020304" pitchFamily="18" charset="0"/>
              </a:rPr>
              <a:t>CM</a:t>
            </a:r>
            <a:r>
              <a:rPr lang="en-US" sz="2200" smtClean="0">
                <a:latin typeface="Times New Roman" panose="02020603050405020304" pitchFamily="18" charset="0"/>
                <a:cs typeface="Times New Roman" panose="02020603050405020304" pitchFamily="18" charset="0"/>
              </a:rPr>
              <a:t>,</a:t>
            </a:r>
            <a:r>
              <a:rPr lang="vi-VN" sz="2200" smtClean="0">
                <a:latin typeface="Times New Roman" panose="02020603050405020304" pitchFamily="18" charset="0"/>
                <a:cs typeface="Times New Roman" panose="02020603050405020304" pitchFamily="18" charset="0"/>
              </a:rPr>
              <a:t> </a:t>
            </a:r>
            <a:r>
              <a:rPr lang="vi-VN" sz="2200">
                <a:latin typeface="Times New Roman" panose="02020603050405020304" pitchFamily="18" charset="0"/>
                <a:cs typeface="Times New Roman" panose="02020603050405020304" pitchFamily="18" charset="0"/>
              </a:rPr>
              <a:t>ông tích cực tham gia hoạt động báo chí văn nghệ phục vụ cuộc sống mới.</a:t>
            </a:r>
            <a:endParaRPr lang="en-US" sz="2200">
              <a:latin typeface="Times New Roman" panose="02020603050405020304" pitchFamily="18" charset="0"/>
              <a:cs typeface="Times New Roman" panose="02020603050405020304" pitchFamily="18" charset="0"/>
            </a:endParaRPr>
          </a:p>
          <a:p>
            <a:pPr algn="just">
              <a:spcBef>
                <a:spcPts val="600"/>
              </a:spcBef>
              <a:spcAft>
                <a:spcPts val="600"/>
              </a:spcAft>
            </a:pPr>
            <a:endParaRPr lang="vi-VN" sz="2000" b="1" dirty="0">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D610C1CF-B808-4F34-BD52-8BF6427F9F04}"/>
              </a:ext>
            </a:extLst>
          </p:cNvPr>
          <p:cNvSpPr txBox="1"/>
          <p:nvPr/>
        </p:nvSpPr>
        <p:spPr>
          <a:xfrm>
            <a:off x="495301" y="0"/>
            <a:ext cx="6438900" cy="715581"/>
          </a:xfrm>
          <a:prstGeom prst="rect">
            <a:avLst/>
          </a:prstGeom>
          <a:noFill/>
        </p:spPr>
        <p:txBody>
          <a:bodyPr wrap="square">
            <a:spAutoFit/>
          </a:bodyPr>
          <a:lstStyle/>
          <a:p>
            <a:pPr algn="ctr"/>
            <a:r>
              <a:rPr lang="en-US" sz="4050" b="1" smtClean="0">
                <a:ln w="6600">
                  <a:solidFill>
                    <a:schemeClr val="accent2"/>
                  </a:solidFill>
                  <a:prstDash val="solid"/>
                </a:ln>
                <a:solidFill>
                  <a:srgbClr val="FF0066"/>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I. Đọc - Tìm </a:t>
            </a:r>
            <a:r>
              <a:rPr lang="en-US" sz="4050" b="1">
                <a:ln w="6600">
                  <a:solidFill>
                    <a:schemeClr val="accent2"/>
                  </a:solidFill>
                  <a:prstDash val="solid"/>
                </a:ln>
                <a:solidFill>
                  <a:srgbClr val="FF0066"/>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hiểu chung</a:t>
            </a:r>
            <a:endParaRPr lang="en-US" sz="4050" b="1" dirty="0">
              <a:ln w="6600">
                <a:solidFill>
                  <a:schemeClr val="accent2"/>
                </a:solidFill>
                <a:prstDash val="solid"/>
              </a:ln>
              <a:solidFill>
                <a:srgbClr val="FF0066"/>
              </a:solidFill>
              <a:effectLst>
                <a:outerShdw dist="38100" dir="2700000" algn="tl" rotWithShape="0">
                  <a:schemeClr val="accent2"/>
                </a:outerShdw>
              </a:effectLst>
            </a:endParaRPr>
          </a:p>
        </p:txBody>
      </p:sp>
      <p:pic>
        <p:nvPicPr>
          <p:cNvPr id="10" name="Picture 9">
            <a:extLst>
              <a:ext uri="{FF2B5EF4-FFF2-40B4-BE49-F238E27FC236}">
                <a16:creationId xmlns="" xmlns:a16="http://schemas.microsoft.com/office/drawing/2014/main" id="{E411ACB0-6A0C-4017-A3E4-6A63E6E70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715581"/>
            <a:ext cx="2667000" cy="3989770"/>
          </a:xfrm>
          <a:prstGeom prst="rect">
            <a:avLst/>
          </a:prstGeom>
        </p:spPr>
      </p:pic>
    </p:spTree>
    <p:extLst>
      <p:ext uri="{BB962C8B-B14F-4D97-AF65-F5344CB8AC3E}">
        <p14:creationId xmlns:p14="http://schemas.microsoft.com/office/powerpoint/2010/main" val="2319721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D4EC793-8E27-4542-9CD3-DC34D33CD9C2}"/>
              </a:ext>
            </a:extLst>
          </p:cNvPr>
          <p:cNvSpPr txBox="1"/>
          <p:nvPr/>
        </p:nvSpPr>
        <p:spPr>
          <a:xfrm>
            <a:off x="495300" y="0"/>
            <a:ext cx="8143875" cy="715581"/>
          </a:xfrm>
          <a:prstGeom prst="rect">
            <a:avLst/>
          </a:prstGeom>
          <a:noFill/>
        </p:spPr>
        <p:txBody>
          <a:bodyPr wrap="square">
            <a:spAutoFit/>
          </a:bodyPr>
          <a:lstStyle/>
          <a:p>
            <a:pPr algn="ctr"/>
            <a:r>
              <a:rPr lang="en-US" sz="405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I. Đọc-Tìm </a:t>
            </a:r>
            <a:r>
              <a:rPr lang="en-US" sz="405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hiểu </a:t>
            </a:r>
            <a:r>
              <a:rPr lang="en-US" sz="405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chung</a:t>
            </a:r>
            <a:endParaRPr lang="en-US" sz="405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Rectangle 2">
            <a:extLst>
              <a:ext uri="{FF2B5EF4-FFF2-40B4-BE49-F238E27FC236}">
                <a16:creationId xmlns="" xmlns:a16="http://schemas.microsoft.com/office/drawing/2014/main" id="{878810CD-1949-4595-BA08-0CFE6937B7B5}"/>
              </a:ext>
            </a:extLst>
          </p:cNvPr>
          <p:cNvSpPr/>
          <p:nvPr/>
        </p:nvSpPr>
        <p:spPr>
          <a:xfrm>
            <a:off x="990600" y="751783"/>
            <a:ext cx="2286000" cy="652486"/>
          </a:xfrm>
          <a:prstGeom prst="rect">
            <a:avLst/>
          </a:prstGeom>
        </p:spPr>
        <p:txBody>
          <a:bodyPr wrap="square">
            <a:spAutoFit/>
          </a:bodyPr>
          <a:lstStyle/>
          <a:p>
            <a:pPr algn="ctr">
              <a:lnSpc>
                <a:spcPct val="130000"/>
              </a:lnSpc>
              <a:spcAft>
                <a:spcPts val="1000"/>
              </a:spcAft>
            </a:pPr>
            <a:r>
              <a:rPr lang="en-US" sz="2800" b="1">
                <a:solidFill>
                  <a:srgbClr val="00B050"/>
                </a:solidFill>
                <a:latin typeface="Times New Roman" panose="02020603050405020304" pitchFamily="18" charset="0"/>
                <a:ea typeface="Calibri" panose="020F0502020204030204" pitchFamily="34" charset="0"/>
              </a:rPr>
              <a:t>2. Tác phẩm</a:t>
            </a:r>
          </a:p>
        </p:txBody>
      </p:sp>
      <p:pic>
        <p:nvPicPr>
          <p:cNvPr id="9" name="Picture 2" descr="http://img.tiki.vn/media/catalog/product/cache/1/image/9df78eab33525d08d6e5fb8d27136e95/c/h/chi_pheo_1.jpg">
            <a:extLst>
              <a:ext uri="{FF2B5EF4-FFF2-40B4-BE49-F238E27FC236}">
                <a16:creationId xmlns="" xmlns:a16="http://schemas.microsoft.com/office/drawing/2014/main" id="{095172F6-750D-4A70-B18D-406D0D3438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751783"/>
            <a:ext cx="2743200" cy="36761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 name="TextBox 4"/>
          <p:cNvSpPr txBox="1"/>
          <p:nvPr/>
        </p:nvSpPr>
        <p:spPr>
          <a:xfrm>
            <a:off x="1600200" y="1404269"/>
            <a:ext cx="4038600" cy="369332"/>
          </a:xfrm>
          <a:prstGeom prst="rect">
            <a:avLst/>
          </a:prstGeom>
          <a:noFill/>
        </p:spPr>
        <p:txBody>
          <a:bodyPr wrap="square" rtlCol="0">
            <a:spAutoFit/>
          </a:bodyPr>
          <a:lstStyle/>
          <a:p>
            <a:endParaRPr lang="en-US"/>
          </a:p>
        </p:txBody>
      </p:sp>
      <p:sp>
        <p:nvSpPr>
          <p:cNvPr id="6" name="Text Box 2"/>
          <p:cNvSpPr txBox="1">
            <a:spLocks noChangeArrowheads="1"/>
          </p:cNvSpPr>
          <p:nvPr/>
        </p:nvSpPr>
        <p:spPr bwMode="auto">
          <a:xfrm>
            <a:off x="838200" y="1818320"/>
            <a:ext cx="4800600" cy="156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2" rIns="91425" bIns="4571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Arial" pitchFamily="34" charset="0"/>
              </a:rPr>
              <a:t>       Sáng tác năm 1941, Nam Cao dựa vào những ngýời thật, việc thật ở làng Đại Hoàng (quê của tác giả) rồi hư cấu thêm để viết tác phẩm.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 Box 3"/>
          <p:cNvSpPr txBox="1">
            <a:spLocks noChangeArrowheads="1"/>
          </p:cNvSpPr>
          <p:nvPr/>
        </p:nvSpPr>
        <p:spPr bwMode="auto">
          <a:xfrm>
            <a:off x="1219200" y="1337183"/>
            <a:ext cx="38099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2" rIns="91425" bIns="4571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Arial" pitchFamily="34" charset="0"/>
              </a:rPr>
              <a:t>a.</a:t>
            </a:r>
            <a:r>
              <a:rPr kumimoji="0" lang="en-US" sz="2400" b="1" i="1" u="sng" strike="noStrike" cap="none" normalizeH="0" baseline="0" smtClean="0">
                <a:ln>
                  <a:noFill/>
                </a:ln>
                <a:solidFill>
                  <a:schemeClr val="tx1"/>
                </a:solidFill>
                <a:effectLst/>
                <a:latin typeface="Times New Roman" pitchFamily="18" charset="0"/>
                <a:cs typeface="Arial" pitchFamily="34" charset="0"/>
              </a:rPr>
              <a:t> Hoàn cảnh sáng tác</a:t>
            </a:r>
            <a:r>
              <a:rPr kumimoji="0" lang="en-US" sz="2400" b="0" i="1" u="none" strike="noStrike" cap="none" normalizeH="0" baseline="0" smtClean="0">
                <a:ln>
                  <a:noFill/>
                </a:ln>
                <a:solidFill>
                  <a:schemeClr val="tx1"/>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Content Placeholder 2">
            <a:extLst>
              <a:ext uri="{FF2B5EF4-FFF2-40B4-BE49-F238E27FC236}">
                <a16:creationId xmlns="" xmlns:a16="http://schemas.microsoft.com/office/drawing/2014/main" id="{224876A2-6474-4CA8-91F9-D415825A5B39}"/>
              </a:ext>
            </a:extLst>
          </p:cNvPr>
          <p:cNvSpPr txBox="1">
            <a:spLocks/>
          </p:cNvSpPr>
          <p:nvPr/>
        </p:nvSpPr>
        <p:spPr>
          <a:xfrm>
            <a:off x="931718" y="3257550"/>
            <a:ext cx="4876800" cy="1028700"/>
          </a:xfrm>
          <a:prstGeom prst="rect">
            <a:avLst/>
          </a:prstGeom>
          <a:solidFill>
            <a:schemeClr val="bg1"/>
          </a:solidFill>
          <a:ln w="9525" cap="flat" cmpd="sng" algn="ctr">
            <a:noFill/>
            <a:prstDash val="solid"/>
          </a:ln>
        </p:spPr>
        <p:style>
          <a:lnRef idx="1">
            <a:schemeClr val="accent4"/>
          </a:lnRef>
          <a:fillRef idx="2">
            <a:schemeClr val="accent4"/>
          </a:fillRef>
          <a:effectRef idx="1">
            <a:schemeClr val="accent4"/>
          </a:effectRef>
          <a:fontRef idx="minor">
            <a:schemeClr val="dk1"/>
          </a:fontRef>
        </p:style>
        <p:txBody>
          <a:bodyPr>
            <a:noAutofit/>
          </a:bodyPr>
          <a:lstStyle>
            <a:lvl1pPr marL="255985" indent="-255985" algn="l" defTabSz="684610" rtl="0" fontAlgn="base">
              <a:spcBef>
                <a:spcPct val="20000"/>
              </a:spcBef>
              <a:spcAft>
                <a:spcPct val="0"/>
              </a:spcAft>
              <a:buFont typeface="Arial" pitchFamily="34" charset="0"/>
              <a:buChar char="•"/>
              <a:defRPr sz="2400" kern="1200">
                <a:solidFill>
                  <a:schemeClr val="dk1"/>
                </a:solidFill>
                <a:latin typeface="+mn-lt"/>
                <a:ea typeface="+mn-ea"/>
                <a:cs typeface="+mn-cs"/>
              </a:defRPr>
            </a:lvl1pPr>
            <a:lvl2pPr marL="556022" indent="-213122" algn="l" defTabSz="684610" rtl="0" fontAlgn="base">
              <a:spcBef>
                <a:spcPct val="20000"/>
              </a:spcBef>
              <a:spcAft>
                <a:spcPct val="0"/>
              </a:spcAft>
              <a:buFont typeface="Arial" pitchFamily="34" charset="0"/>
              <a:buChar char="–"/>
              <a:defRPr sz="2100" kern="1200">
                <a:solidFill>
                  <a:schemeClr val="dk1"/>
                </a:solidFill>
                <a:latin typeface="+mn-lt"/>
                <a:ea typeface="+mn-ea"/>
                <a:cs typeface="+mn-cs"/>
              </a:defRPr>
            </a:lvl2pPr>
            <a:lvl3pPr marL="856060" indent="-170260" algn="l" defTabSz="684610" rtl="0" fontAlgn="base">
              <a:spcBef>
                <a:spcPct val="20000"/>
              </a:spcBef>
              <a:spcAft>
                <a:spcPct val="0"/>
              </a:spcAft>
              <a:buFont typeface="Arial" pitchFamily="34" charset="0"/>
              <a:buChar char="•"/>
              <a:defRPr sz="1800" kern="1200">
                <a:solidFill>
                  <a:schemeClr val="dk1"/>
                </a:solidFill>
                <a:latin typeface="+mn-lt"/>
                <a:ea typeface="+mn-ea"/>
                <a:cs typeface="+mn-cs"/>
              </a:defRPr>
            </a:lvl3pPr>
            <a:lvl4pPr marL="1198960" indent="-170260" algn="l" defTabSz="684610" rtl="0" fontAlgn="base">
              <a:spcBef>
                <a:spcPct val="20000"/>
              </a:spcBef>
              <a:spcAft>
                <a:spcPct val="0"/>
              </a:spcAft>
              <a:buFont typeface="Arial" pitchFamily="34" charset="0"/>
              <a:buChar char="–"/>
              <a:defRPr sz="1500" kern="1200">
                <a:solidFill>
                  <a:schemeClr val="dk1"/>
                </a:solidFill>
                <a:latin typeface="+mn-lt"/>
                <a:ea typeface="+mn-ea"/>
                <a:cs typeface="+mn-cs"/>
              </a:defRPr>
            </a:lvl4pPr>
            <a:lvl5pPr marL="1541860" indent="-170260" algn="l" defTabSz="684610" rtl="0" fontAlgn="base">
              <a:spcBef>
                <a:spcPct val="20000"/>
              </a:spcBef>
              <a:spcAft>
                <a:spcPct val="0"/>
              </a:spcAft>
              <a:buFont typeface="Arial" pitchFamily="34" charset="0"/>
              <a:buChar char="»"/>
              <a:defRPr sz="1500" kern="1200">
                <a:solidFill>
                  <a:schemeClr val="dk1"/>
                </a:solidFill>
                <a:latin typeface="+mn-lt"/>
                <a:ea typeface="+mn-ea"/>
                <a:cs typeface="+mn-cs"/>
              </a:defRPr>
            </a:lvl5pPr>
            <a:lvl6pPr marL="1884953"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6pPr>
            <a:lvl7pPr marL="2227673"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7pPr>
            <a:lvl8pPr marL="2570392"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8pPr>
            <a:lvl9pPr marL="2913111"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9pPr>
          </a:lstStyle>
          <a:p>
            <a:pPr marL="0" indent="0" algn="just">
              <a:spcBef>
                <a:spcPts val="600"/>
              </a:spcBef>
              <a:spcAft>
                <a:spcPts val="600"/>
              </a:spcAft>
              <a:buNone/>
            </a:pPr>
            <a:r>
              <a:rPr lang="en-US" sz="2200" b="1">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a:t>
            </a:r>
            <a:r>
              <a:rPr lang="vi-VN" sz="2200" b="1">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2200" b="1" u="sng" smtClean="0">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Đề </a:t>
            </a:r>
            <a:r>
              <a:rPr lang="en-US" sz="2200" b="1" u="sng">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tài</a:t>
            </a:r>
          </a:p>
          <a:p>
            <a:pPr marL="0" indent="0" algn="just">
              <a:spcBef>
                <a:spcPts val="600"/>
              </a:spcBef>
              <a:spcAft>
                <a:spcPts val="600"/>
              </a:spcAft>
              <a:buNone/>
            </a:pPr>
            <a:r>
              <a:rPr lang="en-US" sz="2200" b="1" smtClean="0">
                <a:solidFill>
                  <a:prstClr val="black"/>
                </a:solidFill>
                <a:latin typeface="Times New Roman" pitchFamily="18" charset="0"/>
                <a:cs typeface="Times New Roman" pitchFamily="18" charset="0"/>
              </a:rPr>
              <a:t>N</a:t>
            </a:r>
            <a:r>
              <a:rPr lang="vi-VN" sz="2200" smtClean="0">
                <a:solidFill>
                  <a:prstClr val="black"/>
                </a:solidFill>
                <a:latin typeface="Times New Roman" pitchFamily="18" charset="0"/>
                <a:cs typeface="Times New Roman" pitchFamily="18" charset="0"/>
              </a:rPr>
              <a:t>gười </a:t>
            </a:r>
            <a:r>
              <a:rPr lang="vi-VN" sz="2200">
                <a:solidFill>
                  <a:prstClr val="black"/>
                </a:solidFill>
                <a:latin typeface="Times New Roman" pitchFamily="18" charset="0"/>
                <a:cs typeface="Times New Roman" pitchFamily="18" charset="0"/>
              </a:rPr>
              <a:t>nông dân nghèo trước Cách mạng.</a:t>
            </a:r>
            <a:endParaRPr lang="en-US" sz="2200">
              <a:solidFill>
                <a:prstClr val="black"/>
              </a:solidFill>
              <a:latin typeface="Times New Roman" pitchFamily="18" charset="0"/>
              <a:cs typeface="Times New Roman" pitchFamily="18" charset="0"/>
            </a:endParaRPr>
          </a:p>
          <a:p>
            <a:pPr marL="0" indent="0" algn="just">
              <a:spcBef>
                <a:spcPts val="600"/>
              </a:spcBef>
              <a:spcAft>
                <a:spcPts val="600"/>
              </a:spcAft>
              <a:buNone/>
            </a:pPr>
            <a:endParaRPr lang="en-US" sz="2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13012900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0">
            <a:extLst>
              <a:ext uri="{FF2B5EF4-FFF2-40B4-BE49-F238E27FC236}">
                <a16:creationId xmlns="" xmlns:a16="http://schemas.microsoft.com/office/drawing/2014/main" id="{F2A9F5D6-01A7-4781-BFB2-DB10E2C06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838200" y="751783"/>
            <a:ext cx="4539599" cy="572464"/>
          </a:xfrm>
          <a:prstGeom prst="rect">
            <a:avLst/>
          </a:prstGeom>
        </p:spPr>
        <p:txBody>
          <a:bodyPr wrap="squar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a:t>
            </a:r>
            <a:r>
              <a:rPr lang="en-US" sz="2400" b="1" smtClean="0">
                <a:solidFill>
                  <a:srgbClr val="00B050"/>
                </a:solidFill>
                <a:latin typeface="Times New Roman" panose="02020603050405020304" pitchFamily="18" charset="0"/>
                <a:ea typeface="Calibri" panose="020F0502020204030204" pitchFamily="34" charset="0"/>
              </a:rPr>
              <a: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0" name="Hộp Văn bản 14">
            <a:extLst>
              <a:ext uri="{FF2B5EF4-FFF2-40B4-BE49-F238E27FC236}">
                <a16:creationId xmlns="" xmlns:a16="http://schemas.microsoft.com/office/drawing/2014/main" id="{7CDAC4C1-692E-4502-8D61-8226115C447D}"/>
              </a:ext>
            </a:extLst>
          </p:cNvPr>
          <p:cNvSpPr>
            <a:spLocks noChangeArrowheads="1"/>
          </p:cNvSpPr>
          <p:nvPr/>
        </p:nvSpPr>
        <p:spPr bwMode="auto">
          <a:xfrm>
            <a:off x="457200" y="1500188"/>
            <a:ext cx="4876800" cy="1639788"/>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a:solidFill>
                  <a:srgbClr val="00B050"/>
                </a:solidFill>
                <a:latin typeface="Times New Roman" panose="02020603050405020304" pitchFamily="18" charset="0"/>
                <a:cs typeface="Times New Roman" panose="02020603050405020304" pitchFamily="18" charset="0"/>
              </a:rPr>
              <a:t>Yêu cầu: </a:t>
            </a:r>
            <a:r>
              <a:rPr lang="en-US" altLang="en-US" sz="3200">
                <a:latin typeface="Times New Roman" panose="02020603050405020304" pitchFamily="18" charset="0"/>
                <a:cs typeface="Times New Roman" panose="02020603050405020304" pitchFamily="18" charset="0"/>
              </a:rPr>
              <a:t>Thảo luận </a:t>
            </a:r>
            <a:r>
              <a:rPr lang="en-US" altLang="en-US" sz="3200" smtClean="0">
                <a:latin typeface="Times New Roman" panose="02020603050405020304" pitchFamily="18" charset="0"/>
                <a:cs typeface="Times New Roman" panose="02020603050405020304" pitchFamily="18" charset="0"/>
              </a:rPr>
              <a:t>nhóm</a:t>
            </a:r>
            <a:endParaRPr lang="en-US" altLang="en-US" sz="3200" b="1" i="1">
              <a:latin typeface="Times New Roman" panose="02020603050405020304" pitchFamily="18" charset="0"/>
              <a:cs typeface="Times New Roman" panose="02020603050405020304" pitchFamily="18" charset="0"/>
            </a:endParaRPr>
          </a:p>
        </p:txBody>
      </p:sp>
      <p:pic>
        <p:nvPicPr>
          <p:cNvPr id="11" name="Picture 2" descr="Phân tích nhân vật chí phèo - Những bài phân tích 11- Cunghocvui.com">
            <a:extLst>
              <a:ext uri="{FF2B5EF4-FFF2-40B4-BE49-F238E27FC236}">
                <a16:creationId xmlns="" xmlns:a16="http://schemas.microsoft.com/office/drawing/2014/main" id="{ED6DCF8F-D33F-4394-8AE6-8E43828E9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47750"/>
            <a:ext cx="3322777"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93582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6D094C4C-3B17-46BF-A1E4-81DA278C3867}"/>
              </a:ext>
            </a:extLst>
          </p:cNvPr>
          <p:cNvGrpSpPr/>
          <p:nvPr/>
        </p:nvGrpSpPr>
        <p:grpSpPr>
          <a:xfrm>
            <a:off x="500062" y="771525"/>
            <a:ext cx="8425662" cy="3941832"/>
            <a:chOff x="660400" y="571500"/>
            <a:chExt cx="10715620" cy="5476872"/>
          </a:xfrm>
        </p:grpSpPr>
        <p:grpSp>
          <p:nvGrpSpPr>
            <p:cNvPr id="3" name="Group 3"/>
            <p:cNvGrpSpPr/>
            <p:nvPr/>
          </p:nvGrpSpPr>
          <p:grpSpPr>
            <a:xfrm>
              <a:off x="796733" y="673208"/>
              <a:ext cx="10579287" cy="5375164"/>
              <a:chOff x="-127617" y="-134264"/>
              <a:chExt cx="9076935" cy="6939364"/>
            </a:xfrm>
          </p:grpSpPr>
          <p:sp>
            <p:nvSpPr>
              <p:cNvPr id="4" name="Freeform 4"/>
              <p:cNvSpPr/>
              <p:nvPr/>
            </p:nvSpPr>
            <p:spPr>
              <a:xfrm>
                <a:off x="-127617" y="-134264"/>
                <a:ext cx="9025176" cy="6852277"/>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chemeClr val="accent6">
                  <a:lumMod val="20000"/>
                  <a:lumOff val="80000"/>
                </a:schemeClr>
              </a:solidFill>
              <a:ln>
                <a:solidFill>
                  <a:schemeClr val="accent6">
                    <a:lumMod val="60000"/>
                    <a:lumOff val="40000"/>
                  </a:schemeClr>
                </a:solidFill>
              </a:ln>
            </p:spPr>
            <p:txBody>
              <a:bodyPr/>
              <a:lstStyle/>
              <a:p>
                <a:pPr defTabSz="685800" fontAlgn="auto">
                  <a:spcBef>
                    <a:spcPts val="0"/>
                  </a:spcBef>
                  <a:spcAft>
                    <a:spcPts val="0"/>
                  </a:spcAft>
                  <a:defRPr/>
                </a:pPr>
                <a:endParaRPr lang="en-US" sz="1350" dirty="0">
                  <a:solidFill>
                    <a:prstClr val="black"/>
                  </a:solidFill>
                  <a:latin typeface="Calibri"/>
                  <a:cs typeface="+mn-cs"/>
                </a:endParaRPr>
              </a:p>
            </p:txBody>
          </p:sp>
          <p:sp>
            <p:nvSpPr>
              <p:cNvPr id="5" name="Freeform 5"/>
              <p:cNvSpPr/>
              <p:nvPr/>
            </p:nvSpPr>
            <p:spPr>
              <a:xfrm>
                <a:off x="-122590" y="-110675"/>
                <a:ext cx="9071908" cy="6915775"/>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60000"/>
                  <a:lumOff val="40000"/>
                </a:schemeClr>
              </a:solidFill>
              <a:ln>
                <a:solidFill>
                  <a:srgbClr val="FFC000"/>
                </a:solidFill>
              </a:ln>
            </p:spPr>
          </p:sp>
        </p:grpSp>
        <p:grpSp>
          <p:nvGrpSpPr>
            <p:cNvPr id="6" name="Group 6"/>
            <p:cNvGrpSpPr/>
            <p:nvPr/>
          </p:nvGrpSpPr>
          <p:grpSpPr>
            <a:xfrm>
              <a:off x="660400" y="571500"/>
              <a:ext cx="10573428" cy="5356893"/>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a:ln>
                <a:solidFill>
                  <a:schemeClr val="accent6">
                    <a:lumMod val="60000"/>
                    <a:lumOff val="40000"/>
                  </a:schemeClr>
                </a:solidFill>
              </a:ln>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75000"/>
                </a:schemeClr>
              </a:solidFill>
              <a:ln>
                <a:solidFill>
                  <a:schemeClr val="accent6">
                    <a:lumMod val="60000"/>
                    <a:lumOff val="40000"/>
                  </a:schemeClr>
                </a:solidFill>
              </a:ln>
            </p:spPr>
          </p:sp>
        </p:grpSp>
      </p:grpSp>
      <p:pic>
        <p:nvPicPr>
          <p:cNvPr id="9" name="Picture 9"/>
          <p:cNvPicPr>
            <a:picLocks noChangeAspect="1"/>
          </p:cNvPicPr>
          <p:nvPr/>
        </p:nvPicPr>
        <p:blipFill>
          <a:blip r:embed="rId2"/>
          <a:srcRect/>
          <a:stretch>
            <a:fillRect/>
          </a:stretch>
        </p:blipFill>
        <p:spPr>
          <a:xfrm flipH="1">
            <a:off x="206473" y="771525"/>
            <a:ext cx="1081341" cy="925976"/>
          </a:xfrm>
          <a:prstGeom prst="rect">
            <a:avLst/>
          </a:prstGeom>
        </p:spPr>
      </p:pic>
      <p:pic>
        <p:nvPicPr>
          <p:cNvPr id="10" name="Picture 10"/>
          <p:cNvPicPr>
            <a:picLocks noChangeAspect="1"/>
          </p:cNvPicPr>
          <p:nvPr/>
        </p:nvPicPr>
        <p:blipFill>
          <a:blip r:embed="rId3"/>
          <a:srcRect/>
          <a:stretch>
            <a:fillRect/>
          </a:stretch>
        </p:blipFill>
        <p:spPr>
          <a:xfrm rot="1329091" flipH="1">
            <a:off x="8327799" y="504085"/>
            <a:ext cx="697538" cy="765962"/>
          </a:xfrm>
          <a:prstGeom prst="rect">
            <a:avLst/>
          </a:prstGeom>
        </p:spPr>
      </p:pic>
      <p:pic>
        <p:nvPicPr>
          <p:cNvPr id="12" name="Picture 12"/>
          <p:cNvPicPr>
            <a:picLocks noChangeAspect="1"/>
          </p:cNvPicPr>
          <p:nvPr/>
        </p:nvPicPr>
        <p:blipFill>
          <a:blip r:embed="rId4"/>
          <a:srcRect/>
          <a:stretch>
            <a:fillRect/>
          </a:stretch>
        </p:blipFill>
        <p:spPr>
          <a:xfrm>
            <a:off x="218276" y="4083527"/>
            <a:ext cx="672179" cy="688160"/>
          </a:xfrm>
          <a:prstGeom prst="rect">
            <a:avLst/>
          </a:prstGeom>
        </p:spPr>
      </p:pic>
      <p:pic>
        <p:nvPicPr>
          <p:cNvPr id="13" name="Picture 13"/>
          <p:cNvPicPr>
            <a:picLocks noChangeAspect="1"/>
          </p:cNvPicPr>
          <p:nvPr/>
        </p:nvPicPr>
        <p:blipFill>
          <a:blip r:embed="rId5"/>
          <a:srcRect/>
          <a:stretch>
            <a:fillRect/>
          </a:stretch>
        </p:blipFill>
        <p:spPr>
          <a:xfrm rot="-1252567">
            <a:off x="8171862" y="3999573"/>
            <a:ext cx="737546" cy="821759"/>
          </a:xfrm>
          <a:prstGeom prst="rect">
            <a:avLst/>
          </a:prstGeom>
        </p:spPr>
      </p:pic>
      <p:pic>
        <p:nvPicPr>
          <p:cNvPr id="15" name="Picture 28">
            <a:extLst>
              <a:ext uri="{FF2B5EF4-FFF2-40B4-BE49-F238E27FC236}">
                <a16:creationId xmlns="" xmlns:a16="http://schemas.microsoft.com/office/drawing/2014/main" id="{520E6CD7-9250-4DF7-8F15-6E9ED3BEE7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32999" y="527685"/>
            <a:ext cx="1278002" cy="522819"/>
          </a:xfrm>
          <a:prstGeom prst="rect">
            <a:avLst/>
          </a:prstGeom>
        </p:spPr>
      </p:pic>
      <p:sp>
        <p:nvSpPr>
          <p:cNvPr id="2" name="Rectangle: Rounded Corners 1">
            <a:extLst>
              <a:ext uri="{FF2B5EF4-FFF2-40B4-BE49-F238E27FC236}">
                <a16:creationId xmlns="" xmlns:a16="http://schemas.microsoft.com/office/drawing/2014/main" id="{143835BB-2A3D-43A1-8210-889BAAD2229C}"/>
              </a:ext>
            </a:extLst>
          </p:cNvPr>
          <p:cNvSpPr/>
          <p:nvPr/>
        </p:nvSpPr>
        <p:spPr>
          <a:xfrm>
            <a:off x="1447800" y="905931"/>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1 + 2</a:t>
            </a:r>
            <a:endParaRPr lang="en-US" sz="2400"/>
          </a:p>
        </p:txBody>
      </p:sp>
      <p:sp>
        <p:nvSpPr>
          <p:cNvPr id="21" name="Rectangle 20">
            <a:extLst>
              <a:ext uri="{FF2B5EF4-FFF2-40B4-BE49-F238E27FC236}">
                <a16:creationId xmlns="" xmlns:a16="http://schemas.microsoft.com/office/drawing/2014/main" id="{EE136688-490C-40D4-86CB-1D66DD526BC4}"/>
              </a:ext>
            </a:extLst>
          </p:cNvPr>
          <p:cNvSpPr/>
          <p:nvPr/>
        </p:nvSpPr>
        <p:spPr>
          <a:xfrm>
            <a:off x="2140902" y="57150"/>
            <a:ext cx="4471096"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2" name="Rectangle: Rounded Corners 21">
            <a:extLst>
              <a:ext uri="{FF2B5EF4-FFF2-40B4-BE49-F238E27FC236}">
                <a16:creationId xmlns="" xmlns:a16="http://schemas.microsoft.com/office/drawing/2014/main" id="{1C6F58A1-9A56-4237-9BE8-B768DC9D833B}"/>
              </a:ext>
            </a:extLst>
          </p:cNvPr>
          <p:cNvSpPr/>
          <p:nvPr/>
        </p:nvSpPr>
        <p:spPr>
          <a:xfrm>
            <a:off x="5715000" y="982131"/>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3 + 4</a:t>
            </a:r>
            <a:endParaRPr lang="en-US" sz="2400"/>
          </a:p>
        </p:txBody>
      </p:sp>
      <p:sp>
        <p:nvSpPr>
          <p:cNvPr id="11" name="Arrow: Down 10">
            <a:extLst>
              <a:ext uri="{FF2B5EF4-FFF2-40B4-BE49-F238E27FC236}">
                <a16:creationId xmlns="" xmlns:a16="http://schemas.microsoft.com/office/drawing/2014/main" id="{8D39A3C3-3703-41AB-B81F-0F1F89264577}"/>
              </a:ext>
            </a:extLst>
          </p:cNvPr>
          <p:cNvSpPr/>
          <p:nvPr/>
        </p:nvSpPr>
        <p:spPr>
          <a:xfrm>
            <a:off x="2332625" y="1460083"/>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Arrow: Down 22">
            <a:extLst>
              <a:ext uri="{FF2B5EF4-FFF2-40B4-BE49-F238E27FC236}">
                <a16:creationId xmlns="" xmlns:a16="http://schemas.microsoft.com/office/drawing/2014/main" id="{5A1CA282-A6EA-49C6-9C00-8B1003757922}"/>
              </a:ext>
            </a:extLst>
          </p:cNvPr>
          <p:cNvSpPr/>
          <p:nvPr/>
        </p:nvSpPr>
        <p:spPr>
          <a:xfrm>
            <a:off x="6629400" y="1505684"/>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27" name="Table 26">
            <a:extLst>
              <a:ext uri="{FF2B5EF4-FFF2-40B4-BE49-F238E27FC236}">
                <a16:creationId xmlns="" xmlns:a16="http://schemas.microsoft.com/office/drawing/2014/main" id="{A4DD5467-40D1-457C-B0CB-9E3435ADE6DC}"/>
              </a:ext>
            </a:extLst>
          </p:cNvPr>
          <p:cNvGraphicFramePr>
            <a:graphicFrameLocks noGrp="1"/>
          </p:cNvGraphicFramePr>
          <p:nvPr>
            <p:extLst>
              <p:ext uri="{D42A27DB-BD31-4B8C-83A1-F6EECF244321}">
                <p14:modId xmlns:p14="http://schemas.microsoft.com/office/powerpoint/2010/main" val="618062948"/>
              </p:ext>
            </p:extLst>
          </p:nvPr>
        </p:nvGraphicFramePr>
        <p:xfrm>
          <a:off x="4636989" y="1780032"/>
          <a:ext cx="3977852" cy="1261872"/>
        </p:xfrm>
        <a:graphic>
          <a:graphicData uri="http://schemas.openxmlformats.org/drawingml/2006/table">
            <a:tbl>
              <a:tblPr firstRow="1" firstCol="1" bandRow="1">
                <a:tableStyleId>{5C22544A-7EE6-4342-B048-85BDC9FD1C3A}</a:tableStyleId>
              </a:tblPr>
              <a:tblGrid>
                <a:gridCol w="1381114">
                  <a:extLst>
                    <a:ext uri="{9D8B030D-6E8A-4147-A177-3AD203B41FA5}">
                      <a16:colId xmlns="" xmlns:a16="http://schemas.microsoft.com/office/drawing/2014/main" val="2759316203"/>
                    </a:ext>
                  </a:extLst>
                </a:gridCol>
                <a:gridCol w="1381876">
                  <a:extLst>
                    <a:ext uri="{9D8B030D-6E8A-4147-A177-3AD203B41FA5}">
                      <a16:colId xmlns="" xmlns:a16="http://schemas.microsoft.com/office/drawing/2014/main" val="1286179129"/>
                    </a:ext>
                  </a:extLst>
                </a:gridCol>
                <a:gridCol w="1214862">
                  <a:extLst>
                    <a:ext uri="{9D8B030D-6E8A-4147-A177-3AD203B41FA5}">
                      <a16:colId xmlns="" xmlns:a16="http://schemas.microsoft.com/office/drawing/2014/main" val="1761021184"/>
                    </a:ext>
                  </a:extLst>
                </a:gridCol>
              </a:tblGrid>
              <a:tr h="0">
                <a:tc gridSpan="3">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Chí Phèo trước khi đi tù</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711104175"/>
                  </a:ext>
                </a:extLst>
              </a:tr>
              <a:tr h="0">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Nguồn gốc xuất thân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Tính cách, nhân phẩm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Nguyên nhân đi tù</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260856130"/>
                  </a:ext>
                </a:extLst>
              </a:tr>
              <a:tr h="0">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610381683"/>
                  </a:ext>
                </a:extLst>
              </a:tr>
            </a:tbl>
          </a:graphicData>
        </a:graphic>
      </p:graphicFrame>
      <p:graphicFrame>
        <p:nvGraphicFramePr>
          <p:cNvPr id="28" name="Table 27">
            <a:extLst>
              <a:ext uri="{FF2B5EF4-FFF2-40B4-BE49-F238E27FC236}">
                <a16:creationId xmlns="" xmlns:a16="http://schemas.microsoft.com/office/drawing/2014/main" id="{06878783-1CF9-4DCE-B469-3D727D52827E}"/>
              </a:ext>
            </a:extLst>
          </p:cNvPr>
          <p:cNvGraphicFramePr>
            <a:graphicFrameLocks noGrp="1"/>
          </p:cNvGraphicFramePr>
          <p:nvPr>
            <p:extLst>
              <p:ext uri="{D42A27DB-BD31-4B8C-83A1-F6EECF244321}">
                <p14:modId xmlns:p14="http://schemas.microsoft.com/office/powerpoint/2010/main" val="2265582103"/>
              </p:ext>
            </p:extLst>
          </p:nvPr>
        </p:nvGraphicFramePr>
        <p:xfrm>
          <a:off x="4636989" y="3060192"/>
          <a:ext cx="3977852" cy="1261872"/>
        </p:xfrm>
        <a:graphic>
          <a:graphicData uri="http://schemas.openxmlformats.org/drawingml/2006/table">
            <a:tbl>
              <a:tblPr firstRow="1" firstCol="1" bandRow="1">
                <a:tableStyleId>{5C22544A-7EE6-4342-B048-85BDC9FD1C3A}</a:tableStyleId>
              </a:tblPr>
              <a:tblGrid>
                <a:gridCol w="1848355">
                  <a:extLst>
                    <a:ext uri="{9D8B030D-6E8A-4147-A177-3AD203B41FA5}">
                      <a16:colId xmlns="" xmlns:a16="http://schemas.microsoft.com/office/drawing/2014/main" val="1785238468"/>
                    </a:ext>
                  </a:extLst>
                </a:gridCol>
                <a:gridCol w="2129497">
                  <a:extLst>
                    <a:ext uri="{9D8B030D-6E8A-4147-A177-3AD203B41FA5}">
                      <a16:colId xmlns="" xmlns:a16="http://schemas.microsoft.com/office/drawing/2014/main" val="1364627250"/>
                    </a:ext>
                  </a:extLst>
                </a:gridCol>
              </a:tblGrid>
              <a:tr h="292735">
                <a:tc gridSpan="2">
                  <a:txBody>
                    <a:bodyPr/>
                    <a:lstStyle/>
                    <a:p>
                      <a:pPr marL="5778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Chí Phèo sau khi ra tù</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718934457"/>
                  </a:ext>
                </a:extLst>
              </a:tr>
              <a:tr h="353695">
                <a:tc>
                  <a:txBody>
                    <a:bodyPr/>
                    <a:lstStyle/>
                    <a:p>
                      <a:pPr marL="57785" marR="57785" algn="ctr">
                        <a:lnSpc>
                          <a:spcPct val="115000"/>
                        </a:lnSpc>
                        <a:spcAft>
                          <a:spcPts val="0"/>
                        </a:spcAft>
                      </a:pPr>
                      <a:r>
                        <a:rPr lang="en-US" sz="1800" b="0">
                          <a:effectLst/>
                          <a:latin typeface="Times New Roman" panose="02020603050405020304" pitchFamily="18" charset="0"/>
                          <a:cs typeface="Times New Roman" panose="02020603050405020304" pitchFamily="18" charset="0"/>
                        </a:rPr>
                        <a:t>Ngoại hình</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778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Hành động, lời nói, tính cách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723240965"/>
                  </a:ext>
                </a:extLst>
              </a:tr>
              <a:tr h="225425">
                <a:tc>
                  <a:txBody>
                    <a:bodyPr/>
                    <a:lstStyle/>
                    <a:p>
                      <a:pPr marL="5778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981114058"/>
                  </a:ext>
                </a:extLst>
              </a:tr>
            </a:tbl>
          </a:graphicData>
        </a:graphic>
      </p:graphicFrame>
      <p:graphicFrame>
        <p:nvGraphicFramePr>
          <p:cNvPr id="29" name="Table 28">
            <a:extLst>
              <a:ext uri="{FF2B5EF4-FFF2-40B4-BE49-F238E27FC236}">
                <a16:creationId xmlns="" xmlns:a16="http://schemas.microsoft.com/office/drawing/2014/main" id="{1277EE2B-DD04-456C-B844-BD34FEE9BFCC}"/>
              </a:ext>
            </a:extLst>
          </p:cNvPr>
          <p:cNvGraphicFramePr>
            <a:graphicFrameLocks noGrp="1"/>
          </p:cNvGraphicFramePr>
          <p:nvPr>
            <p:extLst>
              <p:ext uri="{D42A27DB-BD31-4B8C-83A1-F6EECF244321}">
                <p14:modId xmlns:p14="http://schemas.microsoft.com/office/powerpoint/2010/main" val="3439307144"/>
              </p:ext>
            </p:extLst>
          </p:nvPr>
        </p:nvGraphicFramePr>
        <p:xfrm>
          <a:off x="762000" y="1733550"/>
          <a:ext cx="3541120" cy="2504019"/>
        </p:xfrm>
        <a:graphic>
          <a:graphicData uri="http://schemas.openxmlformats.org/drawingml/2006/table">
            <a:tbl>
              <a:tblPr firstRow="1" firstCol="1" bandRow="1">
                <a:tableStyleId>{5C22544A-7EE6-4342-B048-85BDC9FD1C3A}</a:tableStyleId>
              </a:tblPr>
              <a:tblGrid>
                <a:gridCol w="1229480">
                  <a:extLst>
                    <a:ext uri="{9D8B030D-6E8A-4147-A177-3AD203B41FA5}">
                      <a16:colId xmlns="" xmlns:a16="http://schemas.microsoft.com/office/drawing/2014/main" val="2541102293"/>
                    </a:ext>
                  </a:extLst>
                </a:gridCol>
                <a:gridCol w="1230159">
                  <a:extLst>
                    <a:ext uri="{9D8B030D-6E8A-4147-A177-3AD203B41FA5}">
                      <a16:colId xmlns="" xmlns:a16="http://schemas.microsoft.com/office/drawing/2014/main" val="3501342777"/>
                    </a:ext>
                  </a:extLst>
                </a:gridCol>
                <a:gridCol w="1081481">
                  <a:extLst>
                    <a:ext uri="{9D8B030D-6E8A-4147-A177-3AD203B41FA5}">
                      <a16:colId xmlns="" xmlns:a16="http://schemas.microsoft.com/office/drawing/2014/main" val="3041025811"/>
                    </a:ext>
                  </a:extLst>
                </a:gridCol>
              </a:tblGrid>
              <a:tr h="340759">
                <a:tc gridSpan="3">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Sự xuất hiện của Chí Phèo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451706787"/>
                  </a:ext>
                </a:extLst>
              </a:tr>
              <a:tr h="1822501">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Bộ dạng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Những đối tượng mà Chí Phèo chửi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Ý nghĩa tiếng chửi của Chí Phèo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883341942"/>
                  </a:ext>
                </a:extLst>
              </a:tr>
              <a:tr h="340759">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130570290"/>
                  </a:ext>
                </a:extLst>
              </a:tr>
            </a:tbl>
          </a:graphicData>
        </a:graphic>
      </p:graphicFrame>
    </p:spTree>
    <p:extLst>
      <p:ext uri="{BB962C8B-B14F-4D97-AF65-F5344CB8AC3E}">
        <p14:creationId xmlns:p14="http://schemas.microsoft.com/office/powerpoint/2010/main" val="291211182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 xmlns:a16="http://schemas.microsoft.com/office/drawing/2014/main" id="{90070EB0-41BC-45AF-9756-A441B967D632}"/>
              </a:ext>
            </a:extLst>
          </p:cNvPr>
          <p:cNvSpPr/>
          <p:nvPr/>
        </p:nvSpPr>
        <p:spPr>
          <a:xfrm>
            <a:off x="533400" y="1264149"/>
            <a:ext cx="6096000" cy="3596369"/>
          </a:xfrm>
          <a:prstGeom prst="rect">
            <a:avLst/>
          </a:prstGeom>
        </p:spPr>
        <p:txBody>
          <a:bodyPr wrap="square">
            <a:spAutoFit/>
          </a:bodyPr>
          <a:lstStyle/>
          <a:p>
            <a:pPr marL="57785" marR="60960" indent="30480" algn="just">
              <a:lnSpc>
                <a:spcPct val="115000"/>
              </a:lnSpc>
              <a:spcBef>
                <a:spcPts val="0"/>
              </a:spcBef>
              <a:spcAft>
                <a:spcPts val="0"/>
              </a:spcAft>
            </a:pPr>
            <a:r>
              <a:rPr lang="en-US" sz="2200" b="1">
                <a:solidFill>
                  <a:srgbClr val="FF0000"/>
                </a:solidFill>
                <a:latin typeface="Times New Roman" panose="02020603050405020304" pitchFamily="18" charset="0"/>
                <a:ea typeface="Times New Roman" panose="02020603050405020304" pitchFamily="18" charset="0"/>
              </a:rPr>
              <a:t>1.1</a:t>
            </a:r>
            <a:r>
              <a:rPr lang="vi-VN" sz="2200" b="1">
                <a:solidFill>
                  <a:srgbClr val="FF0000"/>
                </a:solidFill>
                <a:latin typeface="Times New Roman" panose="02020603050405020304" pitchFamily="18" charset="0"/>
                <a:ea typeface="Times New Roman" panose="02020603050405020304" pitchFamily="18" charset="0"/>
              </a:rPr>
              <a:t>. </a:t>
            </a:r>
            <a:r>
              <a:rPr lang="en-US" sz="2200" b="1">
                <a:solidFill>
                  <a:srgbClr val="FF0000"/>
                </a:solidFill>
                <a:latin typeface="Times New Roman" panose="02020603050405020304" pitchFamily="18" charset="0"/>
                <a:ea typeface="Times New Roman" panose="02020603050405020304" pitchFamily="18" charset="0"/>
              </a:rPr>
              <a:t>Sự xuất hiện của </a:t>
            </a:r>
            <a:r>
              <a:rPr lang="vi-VN" sz="2200" b="1">
                <a:solidFill>
                  <a:srgbClr val="FF0000"/>
                </a:solidFill>
                <a:latin typeface="Times New Roman" panose="02020603050405020304" pitchFamily="18" charset="0"/>
                <a:ea typeface="Times New Roman" panose="02020603050405020304" pitchFamily="18" charset="0"/>
              </a:rPr>
              <a:t>Chí Phèo</a:t>
            </a:r>
            <a:endParaRPr lang="en-US" sz="2200">
              <a:solidFill>
                <a:srgbClr val="FF0000"/>
              </a:solidFill>
              <a:latin typeface="Times New Roman" panose="02020603050405020304" pitchFamily="18" charset="0"/>
              <a:ea typeface="Times New Roman" panose="02020603050405020304" pitchFamily="18" charset="0"/>
            </a:endParaRPr>
          </a:p>
          <a:p>
            <a:pPr marR="90805" algn="just">
              <a:lnSpc>
                <a:spcPct val="115000"/>
              </a:lnSpc>
              <a:spcBef>
                <a:spcPts val="0"/>
              </a:spcBef>
              <a:spcAft>
                <a:spcPts val="0"/>
              </a:spcAft>
            </a:pP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Chí Phèo xuất hiện trong bộ dạng say rượu.</a:t>
            </a:r>
            <a:endParaRPr lang="en-US" sz="2200" kern="100">
              <a:latin typeface="Times New Roman" panose="02020603050405020304" pitchFamily="18" charset="0"/>
              <a:ea typeface="Calibri" panose="020F0502020204030204" pitchFamily="34" charset="0"/>
              <a:cs typeface="Times New Roman" panose="02020603050405020304" pitchFamily="18" charset="0"/>
            </a:endParaRPr>
          </a:p>
          <a:p>
            <a:pPr marR="90805" algn="just">
              <a:lnSpc>
                <a:spcPct val="115000"/>
              </a:lnSpc>
              <a:spcBef>
                <a:spcPts val="0"/>
              </a:spcBef>
              <a:spcAft>
                <a:spcPts val="0"/>
              </a:spcAft>
            </a:pP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Vừa đi vừa chửi: </a:t>
            </a:r>
            <a:r>
              <a:rPr lang="en-US" sz="2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-&gt;</a:t>
            </a:r>
            <a:r>
              <a:rPr lang="en-US" sz="22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 </a:t>
            </a:r>
            <a:r>
              <a:rPr lang="en-US" sz="22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 Vũ Đại</a:t>
            </a:r>
            <a:r>
              <a:rPr lang="en-US" sz="2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-&gt;</a:t>
            </a:r>
            <a:r>
              <a:rPr lang="en-US" sz="22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kẻ không chửi nhau với hắn </a:t>
            </a:r>
            <a:r>
              <a:rPr lang="en-US" sz="22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đẻ ra hắn</a:t>
            </a: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R="90805" algn="just">
              <a:lnSpc>
                <a:spcPct val="115000"/>
              </a:lnSpc>
              <a:spcBef>
                <a:spcPts val="0"/>
              </a:spcBef>
              <a:spcAft>
                <a:spcPts val="0"/>
              </a:spcAft>
            </a:pPr>
            <a:r>
              <a:rPr lang="en-US" sz="2200" b="1" i="1">
                <a:solidFill>
                  <a:srgbClr val="FF0000"/>
                </a:solidFill>
                <a:latin typeface="Times New Roman" pitchFamily="18" charset="0"/>
                <a:cs typeface="Times New Roman" pitchFamily="18" charset="0"/>
              </a:rPr>
              <a:t>=&gt; Điều lạ lùng là hắn chửi mà không có ai nghe và cũng không ai chửi lại hắn.</a:t>
            </a:r>
          </a:p>
          <a:p>
            <a:pPr marR="90805" algn="just">
              <a:lnSpc>
                <a:spcPct val="115000"/>
              </a:lnSpc>
              <a:spcBef>
                <a:spcPts val="0"/>
              </a:spcBef>
              <a:spcAft>
                <a:spcPts val="0"/>
              </a:spcAft>
            </a:pPr>
            <a:r>
              <a:rPr lang="en-US" sz="2200" b="1" i="1">
                <a:solidFill>
                  <a:srgbClr val="FF0000"/>
                </a:solidFill>
                <a:latin typeface="Times New Roman" pitchFamily="18" charset="0"/>
                <a:cs typeface="Times New Roman" pitchFamily="18" charset="0"/>
                <a:sym typeface="Wingdings" pitchFamily="2" charset="2"/>
              </a:rPr>
              <a:t>=&gt; T</a:t>
            </a:r>
            <a:r>
              <a:rPr lang="vi-VN" sz="2200" b="1" i="1">
                <a:solidFill>
                  <a:srgbClr val="FF0000"/>
                </a:solidFill>
                <a:latin typeface="Times New Roman" pitchFamily="18" charset="0"/>
                <a:cs typeface="Times New Roman" pitchFamily="18" charset="0"/>
              </a:rPr>
              <a:t>iếng chửi vật vã, đau đớn của một thân phận con người ít nhiều nhận thức được bi kịch của chính mình.  </a:t>
            </a:r>
            <a:endParaRPr lang="en-US" sz="2200" kern="1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 descr="Nhận định về nhân vật Chí Phèo: sự thức tỉnh muộn màng của con quỷ dữ">
            <a:extLst>
              <a:ext uri="{FF2B5EF4-FFF2-40B4-BE49-F238E27FC236}">
                <a16:creationId xmlns="" xmlns:a16="http://schemas.microsoft.com/office/drawing/2014/main" id="{90744E0B-A128-47D8-B512-E8B79B5BD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047750"/>
            <a:ext cx="25146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a:extLst>
              <a:ext uri="{FF2B5EF4-FFF2-40B4-BE49-F238E27FC236}">
                <a16:creationId xmlns="" xmlns:a16="http://schemas.microsoft.com/office/drawing/2014/main" id="{75F11FF8-FD0D-4E56-AB69-BBC27FD8E623}"/>
              </a:ext>
            </a:extLst>
          </p:cNvPr>
          <p:cNvSpPr/>
          <p:nvPr/>
        </p:nvSpPr>
        <p:spPr>
          <a:xfrm>
            <a:off x="433397" y="742950"/>
            <a:ext cx="4471096"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Tree>
    <p:extLst>
      <p:ext uri="{BB962C8B-B14F-4D97-AF65-F5344CB8AC3E}">
        <p14:creationId xmlns:p14="http://schemas.microsoft.com/office/powerpoint/2010/main" val="3437938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ircle(in)">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6019800" cy="3531736"/>
          </a:xfrm>
          <a:prstGeom prst="rect">
            <a:avLst/>
          </a:prstGeom>
        </p:spPr>
        <p:txBody>
          <a:bodyPr wrap="square">
            <a:spAutoFit/>
          </a:bodyPr>
          <a:lstStyle/>
          <a:p>
            <a:pPr marL="57785" marR="60960" indent="30480" algn="just">
              <a:lnSpc>
                <a:spcPct val="115000"/>
              </a:lnSpc>
              <a:spcBef>
                <a:spcPts val="600"/>
              </a:spcBef>
              <a:spcAft>
                <a:spcPts val="600"/>
              </a:spcAft>
            </a:pPr>
            <a:r>
              <a:rPr lang="en-US" sz="2200" b="1">
                <a:solidFill>
                  <a:srgbClr val="FF0000"/>
                </a:solidFill>
                <a:latin typeface="Times New Roman" panose="02020603050405020304" pitchFamily="18" charset="0"/>
                <a:ea typeface="Times New Roman" panose="02020603050405020304" pitchFamily="18" charset="0"/>
              </a:rPr>
              <a:t>1.1</a:t>
            </a:r>
            <a:r>
              <a:rPr lang="vi-VN" sz="2200" b="1">
                <a:solidFill>
                  <a:srgbClr val="FF0000"/>
                </a:solidFill>
                <a:latin typeface="Times New Roman" panose="02020603050405020304" pitchFamily="18" charset="0"/>
                <a:ea typeface="Times New Roman" panose="02020603050405020304" pitchFamily="18" charset="0"/>
              </a:rPr>
              <a:t>. </a:t>
            </a:r>
            <a:r>
              <a:rPr lang="en-US" sz="2200" b="1">
                <a:solidFill>
                  <a:srgbClr val="FF0000"/>
                </a:solidFill>
                <a:latin typeface="Times New Roman" panose="02020603050405020304" pitchFamily="18" charset="0"/>
                <a:ea typeface="Times New Roman" panose="02020603050405020304" pitchFamily="18" charset="0"/>
              </a:rPr>
              <a:t>Sự xuất hiện của </a:t>
            </a:r>
            <a:r>
              <a:rPr lang="vi-VN" sz="2200" b="1">
                <a:solidFill>
                  <a:srgbClr val="FF0000"/>
                </a:solidFill>
                <a:latin typeface="Times New Roman" panose="02020603050405020304" pitchFamily="18" charset="0"/>
                <a:ea typeface="Times New Roman" panose="02020603050405020304" pitchFamily="18" charset="0"/>
              </a:rPr>
              <a:t>Chí Phèo</a:t>
            </a:r>
            <a:endParaRPr lang="en-US" sz="2200">
              <a:solidFill>
                <a:srgbClr val="FF0000"/>
              </a:solidFill>
              <a:latin typeface="Times New Roman" panose="02020603050405020304" pitchFamily="18" charset="0"/>
              <a:ea typeface="Times New Roman" panose="02020603050405020304" pitchFamily="18" charset="0"/>
            </a:endParaRPr>
          </a:p>
          <a:p>
            <a:pPr marR="90805" algn="just">
              <a:lnSpc>
                <a:spcPct val="115000"/>
              </a:lnSpc>
              <a:spcBef>
                <a:spcPts val="0"/>
              </a:spcBef>
              <a:spcAft>
                <a:spcPts val="0"/>
              </a:spcAft>
            </a:pPr>
            <a:r>
              <a:rPr lang="en-US" sz="24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Chí Phèo xuất hiện trong bộ dạng say rượu.</a:t>
            </a:r>
            <a:endParaRPr lang="en-US" sz="2400" kern="100">
              <a:latin typeface="Times New Roman" panose="02020603050405020304" pitchFamily="18" charset="0"/>
              <a:ea typeface="Calibri" panose="020F0502020204030204" pitchFamily="34" charset="0"/>
              <a:cs typeface="Times New Roman" panose="02020603050405020304" pitchFamily="18" charset="0"/>
            </a:endParaRPr>
          </a:p>
          <a:p>
            <a:pPr marR="90805" algn="just">
              <a:lnSpc>
                <a:spcPct val="115000"/>
              </a:lnSpc>
              <a:spcBef>
                <a:spcPts val="0"/>
              </a:spcBef>
              <a:spcAft>
                <a:spcPts val="0"/>
              </a:spcAft>
            </a:pPr>
            <a:r>
              <a:rPr lang="en-US" sz="24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Vừa đi vừa chửi: </a:t>
            </a:r>
            <a:r>
              <a:rPr lang="en-US" sz="24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4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-&gt;</a:t>
            </a:r>
            <a:r>
              <a:rPr lang="en-US" sz="24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 </a:t>
            </a:r>
            <a:r>
              <a:rPr lang="en-US" sz="24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4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 Vũ Đại</a:t>
            </a:r>
            <a:r>
              <a:rPr lang="en-US" sz="24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-&gt;</a:t>
            </a:r>
            <a:r>
              <a:rPr lang="en-US" sz="24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kẻ không chửi nhau với hắn </a:t>
            </a:r>
            <a:r>
              <a:rPr lang="en-US" sz="2400" i="1"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4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đẻ ra hắn.</a:t>
            </a:r>
            <a:endParaRPr lang="en-US" sz="2400" i="1" kern="100">
              <a:latin typeface="Times New Roman" panose="02020603050405020304" pitchFamily="18" charset="0"/>
              <a:ea typeface="Calibri" panose="020F0502020204030204" pitchFamily="34" charset="0"/>
              <a:cs typeface="Times New Roman" panose="02020603050405020304" pitchFamily="18" charset="0"/>
            </a:endParaRPr>
          </a:p>
          <a:p>
            <a:pPr marL="57785" marR="90805" indent="-3175" algn="just">
              <a:lnSpc>
                <a:spcPct val="115000"/>
              </a:lnSpc>
              <a:spcBef>
                <a:spcPts val="0"/>
              </a:spcBef>
              <a:spcAft>
                <a:spcPts val="0"/>
              </a:spcAft>
            </a:pPr>
            <a:r>
              <a:rPr lang="en-US" sz="24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nghĩa tiếng chửi của Chí Phèo: cô đơn, đau đớn, tuyệt vọng, bất mãn, tha hóa, bị cự tuyệt quyền làm người.</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 descr="Nhận định về nhân vật Chí Phèo: sự thức tỉnh muộn màng của con quỷ dữ">
            <a:extLst>
              <a:ext uri="{FF2B5EF4-FFF2-40B4-BE49-F238E27FC236}">
                <a16:creationId xmlns="" xmlns:a16="http://schemas.microsoft.com/office/drawing/2014/main" id="{90744E0B-A128-47D8-B512-E8B79B5BD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047750"/>
            <a:ext cx="25146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a:extLst>
              <a:ext uri="{FF2B5EF4-FFF2-40B4-BE49-F238E27FC236}">
                <a16:creationId xmlns="" xmlns:a16="http://schemas.microsoft.com/office/drawing/2014/main" id="{8AC99BF5-5317-426C-B6D5-8F151C465662}"/>
              </a:ext>
            </a:extLst>
          </p:cNvPr>
          <p:cNvSpPr/>
          <p:nvPr/>
        </p:nvSpPr>
        <p:spPr>
          <a:xfrm>
            <a:off x="433397" y="742950"/>
            <a:ext cx="4471096"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Tree>
    <p:extLst>
      <p:ext uri="{BB962C8B-B14F-4D97-AF65-F5344CB8AC3E}">
        <p14:creationId xmlns:p14="http://schemas.microsoft.com/office/powerpoint/2010/main" val="2570727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heel(1)">
                                      <p:cBhvr>
                                        <p:cTn id="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6019800" cy="3190104"/>
          </a:xfrm>
          <a:prstGeom prst="rect">
            <a:avLst/>
          </a:prstGeom>
        </p:spPr>
        <p:txBody>
          <a:bodyPr wrap="square">
            <a:spAutoFit/>
          </a:bodyPr>
          <a:lstStyle/>
          <a:p>
            <a:pPr marL="57785" marR="60960" indent="30480" algn="just">
              <a:lnSpc>
                <a:spcPct val="115000"/>
              </a:lnSpc>
              <a:spcBef>
                <a:spcPts val="0"/>
              </a:spcBef>
              <a:spcAft>
                <a:spcPts val="0"/>
              </a:spcAft>
            </a:pPr>
            <a:r>
              <a:rPr lang="en-US"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1.2</a:t>
            </a:r>
            <a:r>
              <a:rPr lang="vi-VN"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a:solidFill>
                  <a:srgbClr val="FF0000"/>
                </a:solidFill>
                <a:latin typeface="Times New Roman" panose="02020603050405020304" pitchFamily="18" charset="0"/>
                <a:cs typeface="Times New Roman" panose="02020603050405020304" pitchFamily="18" charset="0"/>
              </a:rPr>
              <a:t>Quá trình lưu manh hóa của Chí Phèo</a:t>
            </a:r>
            <a:endParaRPr lang="en-US" sz="2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0"/>
              </a:spcBef>
              <a:spcAft>
                <a:spcPts val="0"/>
              </a:spcAft>
            </a:pPr>
            <a:r>
              <a:rPr lang="en-US" sz="2200" b="1">
                <a:solidFill>
                  <a:srgbClr val="C00000"/>
                </a:solidFill>
                <a:latin typeface="Times New Roman" panose="02020603050405020304" pitchFamily="18" charset="0"/>
                <a:cs typeface="Times New Roman" panose="02020603050405020304" pitchFamily="18" charset="0"/>
              </a:rPr>
              <a:t>* Trước khi vào tù: </a:t>
            </a:r>
          </a:p>
          <a:p>
            <a:pPr algn="just">
              <a:spcBef>
                <a:spcPts val="0"/>
              </a:spcBef>
              <a:spcAft>
                <a:spcPts val="0"/>
              </a:spcAft>
            </a:pPr>
            <a:r>
              <a:rPr lang="en-US" sz="2200">
                <a:latin typeface="Times New Roman" panose="02020603050405020304" pitchFamily="18" charset="0"/>
                <a:cs typeface="Times New Roman" panose="02020603050405020304" pitchFamily="18" charset="0"/>
              </a:rPr>
              <a:t>- Số phận bất hạnh: Không cha, không mẹ, bị bỏ rơi ở lò gạch; được người làng chuyền tay nhau nuôi; năm 20 tuổi làm canh điền cho nhà Bá Kiến.</a:t>
            </a:r>
          </a:p>
          <a:p>
            <a:pPr algn="just">
              <a:spcBef>
                <a:spcPts val="0"/>
              </a:spcBef>
              <a:spcAft>
                <a:spcPts val="0"/>
              </a:spcAft>
            </a:pPr>
            <a:r>
              <a:rPr lang="en-US" sz="2200">
                <a:latin typeface="Times New Roman" panose="02020603050405020304" pitchFamily="18" charset="0"/>
                <a:cs typeface="Times New Roman" panose="02020603050405020304" pitchFamily="18" charset="0"/>
              </a:rPr>
              <a:t>- Tính cách “</a:t>
            </a:r>
            <a:r>
              <a:rPr lang="en-US" sz="2200" i="1">
                <a:latin typeface="Times New Roman" panose="02020603050405020304" pitchFamily="18" charset="0"/>
                <a:cs typeface="Times New Roman" panose="02020603050405020304" pitchFamily="18" charset="0"/>
              </a:rPr>
              <a:t>hiền lành như đất</a:t>
            </a:r>
            <a:r>
              <a:rPr lang="en-US" sz="2200">
                <a:latin typeface="Times New Roman" panose="02020603050405020304" pitchFamily="18" charset="0"/>
                <a:cs typeface="Times New Roman" panose="02020603050405020304" pitchFamily="18" charset="0"/>
              </a:rPr>
              <a:t>”, phẩm chất lương thiện, có tự trọng cao, chăm chỉ lao động.</a:t>
            </a:r>
          </a:p>
          <a:p>
            <a:pPr algn="just">
              <a:spcBef>
                <a:spcPts val="0"/>
              </a:spcBef>
              <a:spcAft>
                <a:spcPts val="0"/>
              </a:spcAft>
            </a:pPr>
            <a:r>
              <a:rPr lang="en-US" sz="2200">
                <a:latin typeface="Times New Roman" panose="02020603050405020304" pitchFamily="18" charset="0"/>
                <a:cs typeface="Times New Roman" panose="02020603050405020304" pitchFamily="18" charset="0"/>
              </a:rPr>
              <a:t>- Mơ ước bình dị: “</a:t>
            </a:r>
            <a:r>
              <a:rPr lang="en-US" sz="2200" i="1">
                <a:latin typeface="Times New Roman" panose="02020603050405020304" pitchFamily="18" charset="0"/>
                <a:cs typeface="Times New Roman" panose="02020603050405020304" pitchFamily="18" charset="0"/>
              </a:rPr>
              <a:t>có một gia đình nho nhỏ, chồng cuốc mướn cày thuê, vợ dệt vải…”</a:t>
            </a:r>
            <a:endParaRPr lang="en-US" sz="2200">
              <a:latin typeface="Times New Roman" panose="02020603050405020304" pitchFamily="18" charset="0"/>
              <a:cs typeface="Times New Roman" panose="02020603050405020304" pitchFamily="18" charset="0"/>
            </a:endParaRPr>
          </a:p>
        </p:txBody>
      </p:sp>
      <p:pic>
        <p:nvPicPr>
          <p:cNvPr id="6" name="Picture 5" descr="Picture1">
            <a:extLst>
              <a:ext uri="{FF2B5EF4-FFF2-40B4-BE49-F238E27FC236}">
                <a16:creationId xmlns="" xmlns:a16="http://schemas.microsoft.com/office/drawing/2014/main" id="{C66F0D9E-118D-4B5A-ACD7-03D593C75EC7}"/>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629400" y="1276350"/>
            <a:ext cx="2367148" cy="1981200"/>
          </a:xfrm>
          <a:prstGeom prst="roundRect">
            <a:avLst>
              <a:gd name="adj" fmla="val 4167"/>
            </a:avLst>
          </a:prstGeom>
          <a:solidFill>
            <a:srgbClr val="FFFFFF"/>
          </a:solidFill>
          <a:ln w="9525">
            <a:solidFill>
              <a:srgbClr val="000000"/>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8" name="Rectangle 7">
            <a:extLst>
              <a:ext uri="{FF2B5EF4-FFF2-40B4-BE49-F238E27FC236}">
                <a16:creationId xmlns="" xmlns:a16="http://schemas.microsoft.com/office/drawing/2014/main" id="{D94CD121-2F29-4B28-9F48-95C43211A73F}"/>
              </a:ext>
            </a:extLst>
          </p:cNvPr>
          <p:cNvSpPr/>
          <p:nvPr/>
        </p:nvSpPr>
        <p:spPr>
          <a:xfrm>
            <a:off x="433397" y="742950"/>
            <a:ext cx="4471096"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9" name="TextBox 8">
            <a:extLst>
              <a:ext uri="{FF2B5EF4-FFF2-40B4-BE49-F238E27FC236}">
                <a16:creationId xmlns="" xmlns:a16="http://schemas.microsoft.com/office/drawing/2014/main" id="{223F03CF-D634-4748-9CDA-CD0738BA4EE7}"/>
              </a:ext>
            </a:extLst>
          </p:cNvPr>
          <p:cNvSpPr txBox="1"/>
          <p:nvPr/>
        </p:nvSpPr>
        <p:spPr>
          <a:xfrm>
            <a:off x="609600" y="4324350"/>
            <a:ext cx="8386948" cy="769439"/>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rtlCol="0">
            <a:spAutoFit/>
          </a:bodyPr>
          <a:lstStyle/>
          <a:p>
            <a:pPr algn="just">
              <a:spcBef>
                <a:spcPts val="600"/>
              </a:spcBef>
              <a:spcAft>
                <a:spcPts val="600"/>
              </a:spcAft>
            </a:pPr>
            <a:r>
              <a:rPr lang="en-US" sz="2200" b="1">
                <a:solidFill>
                  <a:srgbClr val="0070C0"/>
                </a:solidFill>
                <a:latin typeface="Times New Roman" panose="02020603050405020304" pitchFamily="18" charset="0"/>
                <a:cs typeface="Times New Roman" panose="02020603050405020304" pitchFamily="18" charset="0"/>
              </a:rPr>
              <a:t>=&gt; </a:t>
            </a:r>
            <a:r>
              <a:rPr lang="vi-VN" sz="2200" b="1">
                <a:solidFill>
                  <a:srgbClr val="0070C0"/>
                </a:solidFill>
                <a:latin typeface="Times New Roman" panose="02020603050405020304" pitchFamily="18" charset="0"/>
                <a:cs typeface="Times New Roman" panose="02020603050405020304" pitchFamily="18" charset="0"/>
              </a:rPr>
              <a:t>Chí </a:t>
            </a:r>
            <a:r>
              <a:rPr lang="vi-VN" sz="2200" b="1" dirty="0">
                <a:solidFill>
                  <a:srgbClr val="0070C0"/>
                </a:solidFill>
                <a:latin typeface="Times New Roman" panose="02020603050405020304" pitchFamily="18" charset="0"/>
                <a:cs typeface="Times New Roman" panose="02020603050405020304" pitchFamily="18" charset="0"/>
              </a:rPr>
              <a:t>Phèo là một con người hiền lành</a:t>
            </a:r>
            <a:r>
              <a:rPr lang="vi-VN" sz="2200" b="1">
                <a:solidFill>
                  <a:srgbClr val="0070C0"/>
                </a:solidFill>
                <a:latin typeface="Times New Roman" panose="02020603050405020304" pitchFamily="18" charset="0"/>
                <a:cs typeface="Times New Roman" panose="02020603050405020304" pitchFamily="18" charset="0"/>
              </a:rPr>
              <a:t>, </a:t>
            </a:r>
            <a:r>
              <a:rPr lang="en-US" sz="2200" b="1">
                <a:solidFill>
                  <a:srgbClr val="0070C0"/>
                </a:solidFill>
                <a:latin typeface="Times New Roman" panose="02020603050405020304" pitchFamily="18" charset="0"/>
                <a:cs typeface="Times New Roman" panose="02020603050405020304" pitchFamily="18" charset="0"/>
              </a:rPr>
              <a:t>lương thiện </a:t>
            </a:r>
            <a:r>
              <a:rPr lang="vi-VN" sz="2200" b="1">
                <a:solidFill>
                  <a:srgbClr val="0070C0"/>
                </a:solidFill>
                <a:latin typeface="Times New Roman" panose="02020603050405020304" pitchFamily="18" charset="0"/>
                <a:cs typeface="Times New Roman" panose="02020603050405020304" pitchFamily="18" charset="0"/>
              </a:rPr>
              <a:t>có </a:t>
            </a:r>
            <a:r>
              <a:rPr lang="vi-VN" sz="2200" b="1" dirty="0">
                <a:solidFill>
                  <a:srgbClr val="0070C0"/>
                </a:solidFill>
                <a:latin typeface="Times New Roman" panose="02020603050405020304" pitchFamily="18" charset="0"/>
                <a:cs typeface="Times New Roman" panose="02020603050405020304" pitchFamily="18" charset="0"/>
              </a:rPr>
              <a:t>quyền sống một cuộc sống đời thường, bình dị như những người lao động khác. </a:t>
            </a:r>
            <a:endParaRPr lang="en-US" sz="2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987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barn(inVertical)">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 xmlns:a16="http://schemas.microsoft.com/office/drawing/2014/main" id="{90070EB0-41BC-45AF-9756-A441B967D632}"/>
              </a:ext>
            </a:extLst>
          </p:cNvPr>
          <p:cNvSpPr/>
          <p:nvPr/>
        </p:nvSpPr>
        <p:spPr>
          <a:xfrm>
            <a:off x="447252" y="1047750"/>
            <a:ext cx="6867948" cy="4154984"/>
          </a:xfrm>
          <a:prstGeom prst="rect">
            <a:avLst/>
          </a:prstGeom>
        </p:spPr>
        <p:txBody>
          <a:bodyPr wrap="square">
            <a:spAutoFit/>
          </a:bodyPr>
          <a:lstStyle/>
          <a:p>
            <a:pPr marL="57785" marR="60960" indent="30480" algn="just">
              <a:spcBef>
                <a:spcPts val="0"/>
              </a:spcBef>
              <a:spcAft>
                <a:spcPts val="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Quá trình lưu manh hóa của Chí Phèo</a:t>
            </a:r>
            <a:endPar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0"/>
              </a:spcBef>
              <a:spcAft>
                <a:spcPts val="0"/>
              </a:spcAft>
            </a:pPr>
            <a:r>
              <a:rPr lang="en-US" sz="2400" b="1">
                <a:solidFill>
                  <a:srgbClr val="C00000"/>
                </a:solidFill>
                <a:latin typeface="Times New Roman" panose="02020603050405020304" pitchFamily="18" charset="0"/>
                <a:cs typeface="Times New Roman" panose="02020603050405020304" pitchFamily="18" charset="0"/>
              </a:rPr>
              <a:t>* Sau khi ra tù: </a:t>
            </a:r>
            <a:r>
              <a:rPr lang="en-US" sz="2400">
                <a:latin typeface="Times New Roman" panose="02020603050405020304" pitchFamily="18" charset="0"/>
                <a:cs typeface="Times New Roman" panose="02020603050405020304" pitchFamily="18" charset="0"/>
              </a:rPr>
              <a:t>Chí Phèo có sự thay đổi hoàn toàn</a:t>
            </a:r>
            <a:endParaRPr lang="en-US" sz="2400" b="1">
              <a:solidFill>
                <a:srgbClr val="C00000"/>
              </a:solidFill>
              <a:latin typeface="Times New Roman" panose="02020603050405020304" pitchFamily="18" charset="0"/>
              <a:cs typeface="Times New Roman" panose="02020603050405020304" pitchFamily="18" charset="0"/>
            </a:endParaRPr>
          </a:p>
          <a:p>
            <a:pPr algn="just">
              <a:spcBef>
                <a:spcPts val="0"/>
              </a:spcBef>
              <a:spcAft>
                <a:spcPts val="0"/>
              </a:spcAft>
            </a:pPr>
            <a:r>
              <a:rPr lang="en-US" sz="240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Ngoại hình: Đầu trọc lốc, răng cạo trắng hớn, mặt đen mà rất cơng cơng, hai con mắt gườm gườm trông gớm chết, ngực phanh, chạm trổ rồng phượng mặc quần nái đen, áo tây vàng…</a:t>
            </a:r>
          </a:p>
          <a:p>
            <a:pPr algn="just">
              <a:spcBef>
                <a:spcPts val="0"/>
              </a:spcBef>
              <a:spcAft>
                <a:spcPts val="0"/>
              </a:spcAft>
            </a:pPr>
            <a:r>
              <a:rPr lang="en-US" sz="2400" b="1">
                <a:latin typeface="Times New Roman" panose="02020603050405020304" pitchFamily="18" charset="0"/>
                <a:cs typeface="Times New Roman" panose="02020603050405020304" pitchFamily="18" charset="0"/>
              </a:rPr>
              <a:t>- Nhân tính: Không còn “hiền như đất” mà “liều lĩnh”, “hung hăng” lại luôn trong trạng thái say triền </a:t>
            </a:r>
            <a:r>
              <a:rPr lang="en-US" sz="2400" b="1" smtClean="0">
                <a:latin typeface="Times New Roman" panose="02020603050405020304" pitchFamily="18" charset="0"/>
                <a:cs typeface="Times New Roman" panose="02020603050405020304" pitchFamily="18" charset="0"/>
              </a:rPr>
              <a:t>miên.</a:t>
            </a:r>
            <a:endParaRPr lang="en-US" sz="2400" b="1">
              <a:latin typeface="Times New Roman" panose="02020603050405020304" pitchFamily="18" charset="0"/>
              <a:cs typeface="Times New Roman" panose="02020603050405020304" pitchFamily="18" charset="0"/>
            </a:endParaRPr>
          </a:p>
          <a:p>
            <a:pPr algn="just">
              <a:spcBef>
                <a:spcPts val="0"/>
              </a:spcBef>
              <a:spcAft>
                <a:spcPts val="0"/>
              </a:spcAft>
            </a:pPr>
            <a:r>
              <a:rPr lang="en-US" sz="2400" b="1">
                <a:latin typeface="Times New Roman" panose="02020603050405020304" pitchFamily="18" charset="0"/>
                <a:cs typeface="Times New Roman" panose="02020603050405020304" pitchFamily="18" charset="0"/>
              </a:rPr>
              <a:t>- Hành động: rạch mặt ăn vạ, dọa nạt, cướp giật…</a:t>
            </a:r>
          </a:p>
          <a:p>
            <a:pPr algn="just">
              <a:spcBef>
                <a:spcPts val="0"/>
              </a:spcBef>
              <a:spcAft>
                <a:spcPts val="0"/>
              </a:spcAft>
            </a:pPr>
            <a:r>
              <a:rPr lang="en-US" sz="2400" b="1">
                <a:latin typeface="Times New Roman" panose="02020603050405020304" pitchFamily="18" charset="0"/>
                <a:cs typeface="Times New Roman" panose="02020603050405020304" pitchFamily="18" charset="0"/>
              </a:rPr>
              <a:t>- Ngôn ngữ giao tiếp: tiếng chửi</a:t>
            </a:r>
          </a:p>
        </p:txBody>
      </p:sp>
      <p:pic>
        <p:nvPicPr>
          <p:cNvPr id="4" name="Picture 3">
            <a:extLst>
              <a:ext uri="{FF2B5EF4-FFF2-40B4-BE49-F238E27FC236}">
                <a16:creationId xmlns="" xmlns:a16="http://schemas.microsoft.com/office/drawing/2014/main" id="{3D2F59FF-E417-47B3-860A-E090EF9BD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846545"/>
            <a:ext cx="1828800" cy="2679201"/>
          </a:xfrm>
          <a:prstGeom prst="rect">
            <a:avLst/>
          </a:prstGeom>
        </p:spPr>
      </p:pic>
      <p:sp>
        <p:nvSpPr>
          <p:cNvPr id="6" name="Rectangle 5">
            <a:extLst>
              <a:ext uri="{FF2B5EF4-FFF2-40B4-BE49-F238E27FC236}">
                <a16:creationId xmlns="" xmlns:a16="http://schemas.microsoft.com/office/drawing/2014/main" id="{A67C0CA8-6F19-4382-BA34-4A1F964F3265}"/>
              </a:ext>
            </a:extLst>
          </p:cNvPr>
          <p:cNvSpPr/>
          <p:nvPr/>
        </p:nvSpPr>
        <p:spPr>
          <a:xfrm>
            <a:off x="447252" y="590550"/>
            <a:ext cx="4471096"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Tree>
    <p:extLst>
      <p:ext uri="{BB962C8B-B14F-4D97-AF65-F5344CB8AC3E}">
        <p14:creationId xmlns:p14="http://schemas.microsoft.com/office/powerpoint/2010/main" val="1215033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barn(inVertical)">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Nhóm 8">
            <a:extLst>
              <a:ext uri="{FF2B5EF4-FFF2-40B4-BE49-F238E27FC236}">
                <a16:creationId xmlns="" xmlns:a16="http://schemas.microsoft.com/office/drawing/2014/main" id="{A687ACBE-F974-41C7-80D8-063C61641316}"/>
              </a:ext>
            </a:extLst>
          </p:cNvPr>
          <p:cNvGrpSpPr>
            <a:grpSpLocks/>
          </p:cNvGrpSpPr>
          <p:nvPr/>
        </p:nvGrpSpPr>
        <p:grpSpPr bwMode="auto">
          <a:xfrm>
            <a:off x="2211388" y="377825"/>
            <a:ext cx="5961062" cy="1758950"/>
            <a:chOff x="3267137" y="1316627"/>
            <a:chExt cx="9065598" cy="1796125"/>
          </a:xfrm>
        </p:grpSpPr>
        <p:sp>
          <p:nvSpPr>
            <p:cNvPr id="4" name="Hình chữ nhật 3">
              <a:extLst>
                <a:ext uri="{FF2B5EF4-FFF2-40B4-BE49-F238E27FC236}">
                  <a16:creationId xmlns="" xmlns:a16="http://schemas.microsoft.com/office/drawing/2014/main" id="{2EAE3156-A406-DE31-E087-9D8FB9026B1F}"/>
                </a:ext>
              </a:extLst>
            </p:cNvPr>
            <p:cNvSpPr/>
            <p:nvPr/>
          </p:nvSpPr>
          <p:spPr>
            <a:xfrm>
              <a:off x="3653421" y="1830501"/>
              <a:ext cx="8679314" cy="949936"/>
            </a:xfrm>
            <a:prstGeom prst="rect">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Mũi tên: Hình ngũ giác 5">
              <a:extLst>
                <a:ext uri="{FF2B5EF4-FFF2-40B4-BE49-F238E27FC236}">
                  <a16:creationId xmlns="" xmlns:a16="http://schemas.microsoft.com/office/drawing/2014/main" id="{35FC9A50-9082-D3FC-1F76-81C43C90C7B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Mũi tên: Hình ngũ giác 4">
              <a:extLst>
                <a:ext uri="{FF2B5EF4-FFF2-40B4-BE49-F238E27FC236}">
                  <a16:creationId xmlns="" xmlns:a16="http://schemas.microsoft.com/office/drawing/2014/main" id="{A9C550D2-C7AF-471D-B156-D0EBD9FDA418}"/>
                </a:ext>
              </a:extLst>
            </p:cNvPr>
            <p:cNvSpPr/>
            <p:nvPr/>
          </p:nvSpPr>
          <p:spPr>
            <a:xfrm>
              <a:off x="3267137" y="1316627"/>
              <a:ext cx="2663238" cy="1143000"/>
            </a:xfrm>
            <a:prstGeom prst="homePlate">
              <a:avLst>
                <a:gd name="adj" fmla="val 26543"/>
              </a:avLst>
            </a:prstGeom>
            <a:solidFill>
              <a:srgbClr val="FF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91139" name="Nhóm 17">
            <a:extLst>
              <a:ext uri="{FF2B5EF4-FFF2-40B4-BE49-F238E27FC236}">
                <a16:creationId xmlns="" xmlns:a16="http://schemas.microsoft.com/office/drawing/2014/main" id="{7C978EC8-ACD3-41B5-B4CB-5FB3670ADBC5}"/>
              </a:ext>
            </a:extLst>
          </p:cNvPr>
          <p:cNvGrpSpPr>
            <a:grpSpLocks/>
          </p:cNvGrpSpPr>
          <p:nvPr/>
        </p:nvGrpSpPr>
        <p:grpSpPr bwMode="auto">
          <a:xfrm>
            <a:off x="1771650" y="1317625"/>
            <a:ext cx="6400800" cy="1758950"/>
            <a:chOff x="3267137" y="1316627"/>
            <a:chExt cx="9736075" cy="1796125"/>
          </a:xfrm>
        </p:grpSpPr>
        <p:sp>
          <p:nvSpPr>
            <p:cNvPr id="19" name="Hình chữ nhật 18">
              <a:extLst>
                <a:ext uri="{FF2B5EF4-FFF2-40B4-BE49-F238E27FC236}">
                  <a16:creationId xmlns="" xmlns:a16="http://schemas.microsoft.com/office/drawing/2014/main" id="{75A5C394-0A66-AECA-DBA1-18ED8EFF5E98}"/>
                </a:ext>
              </a:extLst>
            </p:cNvPr>
            <p:cNvSpPr/>
            <p:nvPr/>
          </p:nvSpPr>
          <p:spPr>
            <a:xfrm>
              <a:off x="3653489" y="1806185"/>
              <a:ext cx="9349723" cy="95155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Mũi tên: Hình ngũ giác 19">
              <a:extLst>
                <a:ext uri="{FF2B5EF4-FFF2-40B4-BE49-F238E27FC236}">
                  <a16:creationId xmlns="" xmlns:a16="http://schemas.microsoft.com/office/drawing/2014/main" id="{1E11D4AF-B213-A840-2549-81B41C477CA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Mũi tên: Hình ngũ giác 20">
              <a:extLst>
                <a:ext uri="{FF2B5EF4-FFF2-40B4-BE49-F238E27FC236}">
                  <a16:creationId xmlns="" xmlns:a16="http://schemas.microsoft.com/office/drawing/2014/main" id="{8EE424BF-0AC8-958E-8BFF-5BEA0A940F50}"/>
                </a:ext>
              </a:extLst>
            </p:cNvPr>
            <p:cNvSpPr/>
            <p:nvPr/>
          </p:nvSpPr>
          <p:spPr>
            <a:xfrm>
              <a:off x="3267137" y="1316627"/>
              <a:ext cx="2663238" cy="1143000"/>
            </a:xfrm>
            <a:prstGeom prst="homePlate">
              <a:avLst>
                <a:gd name="adj" fmla="val 26543"/>
              </a:avLst>
            </a:prstGeom>
            <a:solidFill>
              <a:srgbClr val="00B0F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91140" name="Nhóm 22">
            <a:extLst>
              <a:ext uri="{FF2B5EF4-FFF2-40B4-BE49-F238E27FC236}">
                <a16:creationId xmlns="" xmlns:a16="http://schemas.microsoft.com/office/drawing/2014/main" id="{77542F25-AA96-483D-A5EE-66DE5C9CE828}"/>
              </a:ext>
            </a:extLst>
          </p:cNvPr>
          <p:cNvGrpSpPr>
            <a:grpSpLocks/>
          </p:cNvGrpSpPr>
          <p:nvPr/>
        </p:nvGrpSpPr>
        <p:grpSpPr bwMode="auto">
          <a:xfrm>
            <a:off x="2819400" y="2208213"/>
            <a:ext cx="5353050" cy="1760537"/>
            <a:chOff x="3267137" y="1316627"/>
            <a:chExt cx="7733980" cy="1796125"/>
          </a:xfrm>
        </p:grpSpPr>
        <p:sp>
          <p:nvSpPr>
            <p:cNvPr id="24" name="Hình chữ nhật 23">
              <a:extLst>
                <a:ext uri="{FF2B5EF4-FFF2-40B4-BE49-F238E27FC236}">
                  <a16:creationId xmlns="" xmlns:a16="http://schemas.microsoft.com/office/drawing/2014/main" id="{0C61579C-0486-21BC-B3C3-E79337EA0B6F}"/>
                </a:ext>
              </a:extLst>
            </p:cNvPr>
            <p:cNvSpPr/>
            <p:nvPr/>
          </p:nvSpPr>
          <p:spPr>
            <a:xfrm>
              <a:off x="3654754" y="1805743"/>
              <a:ext cx="7346363" cy="950699"/>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Mũi tên: Hình ngũ giác 24">
              <a:extLst>
                <a:ext uri="{FF2B5EF4-FFF2-40B4-BE49-F238E27FC236}">
                  <a16:creationId xmlns="" xmlns:a16="http://schemas.microsoft.com/office/drawing/2014/main" id="{35E9F23D-ADEF-C288-5417-9FD8F0BB5B85}"/>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Mũi tên: Hình ngũ giác 25">
              <a:extLst>
                <a:ext uri="{FF2B5EF4-FFF2-40B4-BE49-F238E27FC236}">
                  <a16:creationId xmlns="" xmlns:a16="http://schemas.microsoft.com/office/drawing/2014/main" id="{200550EB-D21C-B79B-8BBA-FA8600AA4A55}"/>
                </a:ext>
              </a:extLst>
            </p:cNvPr>
            <p:cNvSpPr/>
            <p:nvPr/>
          </p:nvSpPr>
          <p:spPr>
            <a:xfrm>
              <a:off x="3267137" y="1316627"/>
              <a:ext cx="2663238" cy="1143000"/>
            </a:xfrm>
            <a:prstGeom prst="homePlate">
              <a:avLst>
                <a:gd name="adj" fmla="val 26543"/>
              </a:avLst>
            </a:prstGeom>
            <a:solidFill>
              <a:srgbClr val="00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91141" name="Nhóm 26">
            <a:extLst>
              <a:ext uri="{FF2B5EF4-FFF2-40B4-BE49-F238E27FC236}">
                <a16:creationId xmlns="" xmlns:a16="http://schemas.microsoft.com/office/drawing/2014/main" id="{9262E413-8423-4533-B783-CAD6CBD63BF2}"/>
              </a:ext>
            </a:extLst>
          </p:cNvPr>
          <p:cNvGrpSpPr>
            <a:grpSpLocks/>
          </p:cNvGrpSpPr>
          <p:nvPr/>
        </p:nvGrpSpPr>
        <p:grpSpPr bwMode="auto">
          <a:xfrm>
            <a:off x="2401888" y="3125788"/>
            <a:ext cx="5770562" cy="1758950"/>
            <a:chOff x="3267137" y="1316627"/>
            <a:chExt cx="8776301" cy="1796125"/>
          </a:xfrm>
        </p:grpSpPr>
        <p:sp>
          <p:nvSpPr>
            <p:cNvPr id="28" name="Hình chữ nhật 27">
              <a:extLst>
                <a:ext uri="{FF2B5EF4-FFF2-40B4-BE49-F238E27FC236}">
                  <a16:creationId xmlns="" xmlns:a16="http://schemas.microsoft.com/office/drawing/2014/main" id="{E6A4E1B1-728A-D67C-49B1-87D7B38B2FFC}"/>
                </a:ext>
              </a:extLst>
            </p:cNvPr>
            <p:cNvSpPr/>
            <p:nvPr/>
          </p:nvSpPr>
          <p:spPr>
            <a:xfrm>
              <a:off x="3653439" y="1806185"/>
              <a:ext cx="8389999" cy="951557"/>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Mũi tên: Hình ngũ giác 28">
              <a:extLst>
                <a:ext uri="{FF2B5EF4-FFF2-40B4-BE49-F238E27FC236}">
                  <a16:creationId xmlns="" xmlns:a16="http://schemas.microsoft.com/office/drawing/2014/main" id="{AD645124-52D8-DAA7-92DB-57FBF4D17C8E}"/>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Mũi tên: Hình ngũ giác 29">
              <a:extLst>
                <a:ext uri="{FF2B5EF4-FFF2-40B4-BE49-F238E27FC236}">
                  <a16:creationId xmlns="" xmlns:a16="http://schemas.microsoft.com/office/drawing/2014/main" id="{A7414418-C341-FCEF-13C9-CDC6A296C8A7}"/>
                </a:ext>
              </a:extLst>
            </p:cNvPr>
            <p:cNvSpPr/>
            <p:nvPr/>
          </p:nvSpPr>
          <p:spPr>
            <a:xfrm>
              <a:off x="3267137" y="1316627"/>
              <a:ext cx="2663238" cy="1143000"/>
            </a:xfrm>
            <a:prstGeom prst="homePlate">
              <a:avLst>
                <a:gd name="adj" fmla="val 26543"/>
              </a:avLst>
            </a:prstGeom>
            <a:solidFill>
              <a:srgbClr val="FF99FF"/>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
        <p:nvSpPr>
          <p:cNvPr id="32" name="Hình chữ nhật 31">
            <a:extLst>
              <a:ext uri="{FF2B5EF4-FFF2-40B4-BE49-F238E27FC236}">
                <a16:creationId xmlns="" xmlns:a16="http://schemas.microsoft.com/office/drawing/2014/main" id="{88D0E33E-19E1-7B9A-5943-37418A2232A3}"/>
              </a:ext>
            </a:extLst>
          </p:cNvPr>
          <p:cNvSpPr/>
          <p:nvPr/>
        </p:nvSpPr>
        <p:spPr>
          <a:xfrm>
            <a:off x="8128000" y="493713"/>
            <a:ext cx="187325" cy="4451350"/>
          </a:xfrm>
          <a:prstGeom prst="rect">
            <a:avLst/>
          </a:prstGeom>
          <a:solidFill>
            <a:srgbClr val="B4C7E7"/>
          </a:solidFill>
          <a:ln>
            <a:noFill/>
          </a:ln>
          <a:effectLst>
            <a:outerShdw blurRad="508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91148" name="Hình ảnh 46">
            <a:extLst>
              <a:ext uri="{FF2B5EF4-FFF2-40B4-BE49-F238E27FC236}">
                <a16:creationId xmlns="" xmlns:a16="http://schemas.microsoft.com/office/drawing/2014/main" id="{1B701D03-790D-4D00-8790-1469839C1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96850"/>
            <a:ext cx="24225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Hộp Văn bản 47">
            <a:extLst>
              <a:ext uri="{FF2B5EF4-FFF2-40B4-BE49-F238E27FC236}">
                <a16:creationId xmlns="" xmlns:a16="http://schemas.microsoft.com/office/drawing/2014/main" id="{C017278F-D6A9-F68F-319C-D4CBF460E34E}"/>
              </a:ext>
            </a:extLst>
          </p:cNvPr>
          <p:cNvSpPr txBox="1"/>
          <p:nvPr/>
        </p:nvSpPr>
        <p:spPr>
          <a:xfrm>
            <a:off x="2001292" y="1367098"/>
            <a:ext cx="1232807" cy="1015663"/>
          </a:xfrm>
          <a:prstGeom prst="rect">
            <a:avLst/>
          </a:prstGeom>
          <a:noFill/>
          <a:scene3d>
            <a:camera prst="isometricRightUp"/>
            <a:lightRig rig="threePt" dir="t"/>
          </a:scene3d>
        </p:spPr>
        <p:txBody>
          <a:bodyPr>
            <a:spAutoFit/>
          </a:bodyPr>
          <a:lstStyle/>
          <a:p>
            <a:pPr eaLnBrk="1" hangingPunct="1">
              <a:defRPr/>
            </a:pPr>
            <a:r>
              <a:rPr lang="en-US" sz="6000" dirty="0">
                <a:latin typeface="Bodoni MT Black" panose="02070A03080606020203" pitchFamily="18" charset="0"/>
                <a:cs typeface="Times New Roman" panose="02020603050405020304" pitchFamily="18" charset="0"/>
              </a:rPr>
              <a:t>02</a:t>
            </a:r>
          </a:p>
        </p:txBody>
      </p:sp>
      <p:sp>
        <p:nvSpPr>
          <p:cNvPr id="51" name="Hộp Văn bản 50">
            <a:extLst>
              <a:ext uri="{FF2B5EF4-FFF2-40B4-BE49-F238E27FC236}">
                <a16:creationId xmlns="" xmlns:a16="http://schemas.microsoft.com/office/drawing/2014/main" id="{12803DA8-1CF6-6F5D-01DB-1D08657B7C35}"/>
              </a:ext>
            </a:extLst>
          </p:cNvPr>
          <p:cNvSpPr txBox="1"/>
          <p:nvPr/>
        </p:nvSpPr>
        <p:spPr>
          <a:xfrm>
            <a:off x="2506784" y="370492"/>
            <a:ext cx="1232807" cy="1015663"/>
          </a:xfrm>
          <a:prstGeom prst="rect">
            <a:avLst/>
          </a:prstGeom>
          <a:noFill/>
          <a:scene3d>
            <a:camera prst="isometricRightUp"/>
            <a:lightRig rig="threePt" dir="t"/>
          </a:scene3d>
        </p:spPr>
        <p:txBody>
          <a:bodyPr>
            <a:spAutoFit/>
          </a:bodyPr>
          <a:lstStyle/>
          <a:p>
            <a:pPr eaLnBrk="1" hangingPunct="1">
              <a:defRPr/>
            </a:pPr>
            <a:r>
              <a:rPr lang="en-US" sz="6000" dirty="0">
                <a:latin typeface="Bodoni MT Black" panose="02070A03080606020203" pitchFamily="18" charset="0"/>
                <a:cs typeface="Times New Roman" panose="02020603050405020304" pitchFamily="18" charset="0"/>
              </a:rPr>
              <a:t>01</a:t>
            </a:r>
          </a:p>
        </p:txBody>
      </p:sp>
      <p:sp>
        <p:nvSpPr>
          <p:cNvPr id="52" name="Hộp Văn bản 51">
            <a:extLst>
              <a:ext uri="{FF2B5EF4-FFF2-40B4-BE49-F238E27FC236}">
                <a16:creationId xmlns="" xmlns:a16="http://schemas.microsoft.com/office/drawing/2014/main" id="{8151EFDD-D3CF-D5FF-8E36-6E56EF5649A7}"/>
              </a:ext>
            </a:extLst>
          </p:cNvPr>
          <p:cNvSpPr txBox="1"/>
          <p:nvPr/>
        </p:nvSpPr>
        <p:spPr>
          <a:xfrm rot="21333283">
            <a:off x="3017622" y="2199447"/>
            <a:ext cx="1232807" cy="1015663"/>
          </a:xfrm>
          <a:prstGeom prst="rect">
            <a:avLst/>
          </a:prstGeom>
          <a:noFill/>
          <a:scene3d>
            <a:camera prst="isometricRightUp"/>
            <a:lightRig rig="threePt" dir="t"/>
          </a:scene3d>
        </p:spPr>
        <p:txBody>
          <a:bodyPr>
            <a:spAutoFit/>
          </a:bodyPr>
          <a:lstStyle/>
          <a:p>
            <a:pPr eaLnBrk="1" hangingPunct="1">
              <a:defRPr/>
            </a:pPr>
            <a:r>
              <a:rPr lang="en-US" sz="6000" dirty="0">
                <a:latin typeface="Bodoni MT Black" panose="02070A03080606020203" pitchFamily="18" charset="0"/>
                <a:cs typeface="Times New Roman" panose="02020603050405020304" pitchFamily="18" charset="0"/>
              </a:rPr>
              <a:t>03</a:t>
            </a:r>
          </a:p>
        </p:txBody>
      </p:sp>
      <p:sp>
        <p:nvSpPr>
          <p:cNvPr id="55" name="Hộp Văn bản 54">
            <a:extLst>
              <a:ext uri="{FF2B5EF4-FFF2-40B4-BE49-F238E27FC236}">
                <a16:creationId xmlns="" xmlns:a16="http://schemas.microsoft.com/office/drawing/2014/main" id="{FE40F90C-7273-4164-8594-BC21047C621D}"/>
              </a:ext>
            </a:extLst>
          </p:cNvPr>
          <p:cNvSpPr txBox="1">
            <a:spLocks noChangeArrowheads="1"/>
          </p:cNvSpPr>
          <p:nvPr/>
        </p:nvSpPr>
        <p:spPr bwMode="auto">
          <a:xfrm>
            <a:off x="4502150" y="1849438"/>
            <a:ext cx="3044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700">
                <a:solidFill>
                  <a:schemeClr val="bg1"/>
                </a:solidFill>
                <a:latin typeface="Ravie" panose="04040805050809020602" pitchFamily="82" charset="0"/>
                <a:cs typeface="Times New Roman" panose="02020603050405020304" pitchFamily="18" charset="0"/>
              </a:rPr>
              <a:t>HÌNH THÀNH </a:t>
            </a:r>
          </a:p>
          <a:p>
            <a:pPr algn="ctr" eaLnBrk="1" hangingPunct="1"/>
            <a:r>
              <a:rPr lang="en-US" altLang="en-US" sz="2700">
                <a:solidFill>
                  <a:schemeClr val="bg1"/>
                </a:solidFill>
                <a:latin typeface="Ravie" panose="04040805050809020602" pitchFamily="82" charset="0"/>
                <a:cs typeface="Times New Roman" panose="02020603050405020304" pitchFamily="18" charset="0"/>
              </a:rPr>
              <a:t>KIẾN THỨC</a:t>
            </a:r>
          </a:p>
        </p:txBody>
      </p:sp>
      <p:sp>
        <p:nvSpPr>
          <p:cNvPr id="53" name="Hộp Văn bản 52">
            <a:extLst>
              <a:ext uri="{FF2B5EF4-FFF2-40B4-BE49-F238E27FC236}">
                <a16:creationId xmlns="" xmlns:a16="http://schemas.microsoft.com/office/drawing/2014/main" id="{E4EC7BFF-DA6D-5D5D-4E4B-6EE889CFC762}"/>
              </a:ext>
            </a:extLst>
          </p:cNvPr>
          <p:cNvSpPr txBox="1"/>
          <p:nvPr/>
        </p:nvSpPr>
        <p:spPr>
          <a:xfrm>
            <a:off x="2617696" y="3204117"/>
            <a:ext cx="1232807" cy="1015663"/>
          </a:xfrm>
          <a:prstGeom prst="rect">
            <a:avLst/>
          </a:prstGeom>
          <a:noFill/>
          <a:scene3d>
            <a:camera prst="isometricRightUp"/>
            <a:lightRig rig="threePt" dir="t"/>
          </a:scene3d>
        </p:spPr>
        <p:txBody>
          <a:bodyPr>
            <a:spAutoFit/>
          </a:bodyPr>
          <a:lstStyle/>
          <a:p>
            <a:pPr eaLnBrk="1" hangingPunct="1">
              <a:defRPr/>
            </a:pPr>
            <a:r>
              <a:rPr lang="en-US" sz="6000" dirty="0">
                <a:latin typeface="Bodoni MT Black" panose="02070A03080606020203" pitchFamily="18" charset="0"/>
                <a:cs typeface="Times New Roman" panose="02020603050405020304" pitchFamily="18" charset="0"/>
              </a:rPr>
              <a:t>04</a:t>
            </a:r>
          </a:p>
        </p:txBody>
      </p:sp>
      <p:sp>
        <p:nvSpPr>
          <p:cNvPr id="49" name="Hộp Văn bản 48">
            <a:extLst>
              <a:ext uri="{FF2B5EF4-FFF2-40B4-BE49-F238E27FC236}">
                <a16:creationId xmlns="" xmlns:a16="http://schemas.microsoft.com/office/drawing/2014/main" id="{3C32DE57-BC81-4917-A8CF-0AEC3A1801B5}"/>
              </a:ext>
            </a:extLst>
          </p:cNvPr>
          <p:cNvSpPr txBox="1">
            <a:spLocks noChangeArrowheads="1"/>
          </p:cNvSpPr>
          <p:nvPr/>
        </p:nvSpPr>
        <p:spPr bwMode="auto">
          <a:xfrm>
            <a:off x="4452648" y="1010589"/>
            <a:ext cx="34337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b="1">
                <a:solidFill>
                  <a:srgbClr val="FF0000"/>
                </a:solidFill>
                <a:latin typeface="Times New Roman" pitchFamily="18" charset="0"/>
                <a:cs typeface="Times New Roman" pitchFamily="18" charset="0"/>
              </a:rPr>
              <a:t>M</a:t>
            </a:r>
            <a:r>
              <a:rPr lang="en-US" altLang="en-US" sz="3300" b="1" smtClean="0">
                <a:solidFill>
                  <a:srgbClr val="FF0000"/>
                </a:solidFill>
                <a:latin typeface="Times New Roman" pitchFamily="18" charset="0"/>
                <a:cs typeface="Times New Roman" pitchFamily="18" charset="0"/>
              </a:rPr>
              <a:t>Ở ĐẦU</a:t>
            </a:r>
            <a:endParaRPr lang="en-US" altLang="en-US" sz="3300" b="1">
              <a:solidFill>
                <a:srgbClr val="FF0000"/>
              </a:solidFill>
              <a:latin typeface="Times New Roman" pitchFamily="18" charset="0"/>
              <a:cs typeface="Times New Roman" pitchFamily="18" charset="0"/>
            </a:endParaRPr>
          </a:p>
        </p:txBody>
      </p:sp>
      <p:sp>
        <p:nvSpPr>
          <p:cNvPr id="56" name="Hộp Văn bản 55">
            <a:extLst>
              <a:ext uri="{FF2B5EF4-FFF2-40B4-BE49-F238E27FC236}">
                <a16:creationId xmlns="" xmlns:a16="http://schemas.microsoft.com/office/drawing/2014/main" id="{F5651393-94FA-45DC-B89D-883A28547BA8}"/>
              </a:ext>
            </a:extLst>
          </p:cNvPr>
          <p:cNvSpPr txBox="1">
            <a:spLocks noChangeArrowheads="1"/>
          </p:cNvSpPr>
          <p:nvPr/>
        </p:nvSpPr>
        <p:spPr bwMode="auto">
          <a:xfrm>
            <a:off x="4457700" y="2941638"/>
            <a:ext cx="3432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a:solidFill>
                  <a:schemeClr val="bg1"/>
                </a:solidFill>
                <a:latin typeface="Ravie" panose="04040805050809020602" pitchFamily="82" charset="0"/>
                <a:cs typeface="Times New Roman" panose="02020603050405020304" pitchFamily="18" charset="0"/>
              </a:rPr>
              <a:t>LUYỆN TẬP</a:t>
            </a:r>
          </a:p>
        </p:txBody>
      </p:sp>
      <p:sp>
        <p:nvSpPr>
          <p:cNvPr id="57" name="Hộp Văn bản 56">
            <a:extLst>
              <a:ext uri="{FF2B5EF4-FFF2-40B4-BE49-F238E27FC236}">
                <a16:creationId xmlns="" xmlns:a16="http://schemas.microsoft.com/office/drawing/2014/main" id="{86F10871-8269-4C1B-86B3-0DD71D5BF9B5}"/>
              </a:ext>
            </a:extLst>
          </p:cNvPr>
          <p:cNvSpPr txBox="1">
            <a:spLocks noChangeArrowheads="1"/>
          </p:cNvSpPr>
          <p:nvPr/>
        </p:nvSpPr>
        <p:spPr bwMode="auto">
          <a:xfrm>
            <a:off x="4379913" y="3757613"/>
            <a:ext cx="34337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a:solidFill>
                  <a:schemeClr val="bg1"/>
                </a:solidFill>
                <a:latin typeface="Ravie" panose="04040805050809020602" pitchFamily="82" charset="0"/>
                <a:cs typeface="Times New Roman" panose="02020603050405020304" pitchFamily="18" charset="0"/>
              </a:rPr>
              <a:t>VẬN DỤNG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barn(inVertical)">
                                      <p:cBhvr>
                                        <p:cTn id="18" dur="500"/>
                                        <p:tgtEl>
                                          <p:spTgt spid="5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barn(inVertical)">
                                      <p:cBhvr>
                                        <p:cTn id="23" dur="500"/>
                                        <p:tgtEl>
                                          <p:spTgt spid="5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500"/>
                                        <p:tgtEl>
                                          <p:spTgt spid="5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barn(inVertical)">
                                      <p:cBhvr>
                                        <p:cTn id="31" dur="500"/>
                                        <p:tgtEl>
                                          <p:spTgt spid="5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arn(inVertical)">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49" grpId="0"/>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6019800" cy="923330"/>
          </a:xfrm>
          <a:prstGeom prst="rect">
            <a:avLst/>
          </a:prstGeom>
        </p:spPr>
        <p:txBody>
          <a:bodyPr wrap="square">
            <a:spAutoFit/>
          </a:bodyPr>
          <a:lstStyle/>
          <a:p>
            <a:pPr marL="57785" marR="60960" indent="30480" algn="just">
              <a:spcBef>
                <a:spcPts val="600"/>
              </a:spcBef>
              <a:spcAft>
                <a:spcPts val="600"/>
              </a:spcAft>
            </a:pPr>
            <a:r>
              <a:rPr lang="en-US"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a:solidFill>
                  <a:srgbClr val="FF0000"/>
                </a:solidFill>
                <a:latin typeface="Times New Roman" panose="02020603050405020304" pitchFamily="18" charset="0"/>
                <a:cs typeface="Times New Roman" panose="02020603050405020304" pitchFamily="18" charset="0"/>
              </a:rPr>
              <a:t>Quá trình lưu manh hóa của Chí Phèo</a:t>
            </a:r>
            <a:endParaRPr lang="en-US" sz="2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200" b="1">
                <a:solidFill>
                  <a:srgbClr val="C00000"/>
                </a:solidFill>
                <a:latin typeface="Times New Roman" panose="02020603050405020304" pitchFamily="18" charset="0"/>
                <a:cs typeface="Times New Roman" panose="02020603050405020304" pitchFamily="18" charset="0"/>
              </a:rPr>
              <a:t>* Sau khi ra tù: </a:t>
            </a:r>
            <a:r>
              <a:rPr lang="en-US" sz="2200">
                <a:latin typeface="Times New Roman" panose="02020603050405020304" pitchFamily="18" charset="0"/>
                <a:cs typeface="Times New Roman" panose="02020603050405020304" pitchFamily="18" charset="0"/>
              </a:rPr>
              <a:t>Chí Phèo có sự thay đổi hoàn toàn</a:t>
            </a:r>
            <a:endParaRPr lang="en-US" sz="2200" b="1">
              <a:solidFill>
                <a:srgbClr val="C00000"/>
              </a:solidFill>
              <a:latin typeface="Times New Roman" panose="02020603050405020304" pitchFamily="18" charset="0"/>
              <a:cs typeface="Times New Roman" panose="02020603050405020304" pitchFamily="18" charset="0"/>
            </a:endParaRPr>
          </a:p>
        </p:txBody>
      </p:sp>
      <p:pic>
        <p:nvPicPr>
          <p:cNvPr id="25" name="Picture 2" descr="NHÂN VẬT CHÍ PHÈO TRONG TRUYỆN NGẮN CÙNG TÊN CỦA NAM CAO">
            <a:extLst>
              <a:ext uri="{FF2B5EF4-FFF2-40B4-BE49-F238E27FC236}">
                <a16:creationId xmlns="" xmlns:a16="http://schemas.microsoft.com/office/drawing/2014/main" id="{049BA613-180F-498A-9F34-8E89DED62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971550"/>
            <a:ext cx="23622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C26830C1-878F-4696-8155-C259379B8FB8}"/>
                  </a:ext>
                </a:extLst>
              </p:cNvPr>
              <p:cNvSpPr txBox="1"/>
              <p:nvPr/>
            </p:nvSpPr>
            <p:spPr>
              <a:xfrm>
                <a:off x="762000" y="2266950"/>
                <a:ext cx="5562600" cy="2616101"/>
              </a:xfrm>
              <a:prstGeom prst="rect">
                <a:avLst/>
              </a:prstGeom>
              <a:noFill/>
            </p:spPr>
            <p:txBody>
              <a:bodyPr wrap="square" rtlCol="0">
                <a:spAutoFit/>
              </a:bodyPr>
              <a:lstStyle/>
              <a:p>
                <a:pPr algn="just">
                  <a:spcBef>
                    <a:spcPts val="600"/>
                  </a:spcBef>
                  <a:spcAft>
                    <a:spcPts val="600"/>
                  </a:spcAft>
                </a:pPr>
                <a14:m>
                  <m:oMath xmlns:m="http://schemas.openxmlformats.org/officeDocument/2006/math">
                    <m:r>
                      <a:rPr lang="en-US" sz="2200" b="1" i="1">
                        <a:solidFill>
                          <a:srgbClr val="0070C0"/>
                        </a:solidFill>
                        <a:latin typeface="Cambria Math" panose="02040503050406030204" pitchFamily="18" charset="0"/>
                        <a:cs typeface="Times New Roman" panose="02020603050405020304" pitchFamily="18" charset="0"/>
                      </a:rPr>
                      <m:t>⇒</m:t>
                    </m:r>
                  </m:oMath>
                </a14:m>
                <a:r>
                  <a:rPr lang="vi-VN" sz="2200" b="1">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Chí</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Phèo</a:t>
                </a:r>
                <a:r>
                  <a:rPr lang="vi-VN" sz="2200" b="1" dirty="0">
                    <a:solidFill>
                      <a:srgbClr val="0070C0"/>
                    </a:solidFill>
                    <a:latin typeface="Times New Roman" panose="02020603050405020304" pitchFamily="18" charset="0"/>
                    <a:cs typeface="Times New Roman" panose="02020603050405020304" pitchFamily="18" charset="0"/>
                  </a:rPr>
                  <a:t> đã trở thành </a:t>
                </a:r>
                <a:r>
                  <a:rPr lang="vi-VN" sz="2200" b="1">
                    <a:solidFill>
                      <a:srgbClr val="0070C0"/>
                    </a:solidFill>
                    <a:latin typeface="Times New Roman" panose="02020603050405020304" pitchFamily="18" charset="0"/>
                    <a:cs typeface="Times New Roman" panose="02020603050405020304" pitchFamily="18" charset="0"/>
                  </a:rPr>
                  <a:t>con quỷ</a:t>
                </a:r>
                <a:r>
                  <a:rPr lang="en-US" sz="2200" b="1">
                    <a:solidFill>
                      <a:srgbClr val="0070C0"/>
                    </a:solidFill>
                    <a:latin typeface="Times New Roman" panose="02020603050405020304" pitchFamily="18" charset="0"/>
                    <a:cs typeface="Times New Roman" panose="02020603050405020304" pitchFamily="18" charset="0"/>
                  </a:rPr>
                  <a:t> dữ</a:t>
                </a:r>
                <a:r>
                  <a:rPr lang="vi-VN" sz="2200" b="1">
                    <a:solidFill>
                      <a:srgbClr val="0070C0"/>
                    </a:solidFill>
                    <a:latin typeface="Times New Roman" panose="02020603050405020304" pitchFamily="18" charset="0"/>
                    <a:cs typeface="Times New Roman" panose="02020603050405020304" pitchFamily="18" charset="0"/>
                  </a:rPr>
                  <a:t> </a:t>
                </a:r>
                <a:r>
                  <a:rPr lang="vi-VN" sz="2200" b="1" dirty="0">
                    <a:solidFill>
                      <a:srgbClr val="0070C0"/>
                    </a:solidFill>
                    <a:latin typeface="Times New Roman" panose="02020603050405020304" pitchFamily="18" charset="0"/>
                    <a:cs typeface="Times New Roman" panose="02020603050405020304" pitchFamily="18" charset="0"/>
                  </a:rPr>
                  <a:t>của làng Vũ Đại.</a:t>
                </a:r>
                <a:r>
                  <a:rPr lang="en-US" sz="2200" b="1" dirty="0">
                    <a:solidFill>
                      <a:srgbClr val="0070C0"/>
                    </a:solidFill>
                    <a:latin typeface="Times New Roman" panose="02020603050405020304" pitchFamily="18" charset="0"/>
                    <a:cs typeface="Times New Roman" panose="02020603050405020304" pitchFamily="18" charset="0"/>
                  </a:rPr>
                  <a:t> </a:t>
                </a:r>
                <a:r>
                  <a:rPr lang="vi-VN" sz="2200" b="1" dirty="0">
                    <a:solidFill>
                      <a:srgbClr val="0070C0"/>
                    </a:solidFill>
                    <a:latin typeface="Times New Roman" panose="02020603050405020304" pitchFamily="18" charset="0"/>
                    <a:cs typeface="Times New Roman" panose="02020603050405020304" pitchFamily="18" charset="0"/>
                  </a:rPr>
                  <a:t>Cuộc sống của Chí Phèo là cuộc sống thú vật, tăm </a:t>
                </a:r>
                <a:r>
                  <a:rPr lang="vi-VN" sz="2200" b="1">
                    <a:solidFill>
                      <a:srgbClr val="0070C0"/>
                    </a:solidFill>
                    <a:latin typeface="Times New Roman" panose="02020603050405020304" pitchFamily="18" charset="0"/>
                    <a:cs typeface="Times New Roman" panose="02020603050405020304" pitchFamily="18" charset="0"/>
                  </a:rPr>
                  <a:t>tối.</a:t>
                </a:r>
                <a:endParaRPr lang="en-US" sz="2200" b="1">
                  <a:solidFill>
                    <a:srgbClr val="0070C0"/>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vi-VN" sz="2200" b="1">
                    <a:solidFill>
                      <a:srgbClr val="0070C0"/>
                    </a:solidFill>
                    <a:latin typeface="Times New Roman" panose="02020603050405020304" pitchFamily="18" charset="0"/>
                    <a:cs typeface="Times New Roman" panose="02020603050405020304" pitchFamily="18" charset="0"/>
                  </a:rPr>
                  <a:t>=&gt; Chí Phèo bị vùi dập cả thể xác lẫn tâm hồn. Nhà tù thực dân đã tiếp tay cho tầng lớp cường hào ác bá giết chết phần người trong con người Chí Phèo</a:t>
                </a:r>
                <a:r>
                  <a:rPr lang="en-US" sz="2200" b="1">
                    <a:solidFill>
                      <a:srgbClr val="0070C0"/>
                    </a:solidFill>
                    <a:latin typeface="Times New Roman" panose="02020603050405020304" pitchFamily="18" charset="0"/>
                    <a:cs typeface="Times New Roman" panose="02020603050405020304" pitchFamily="18" charset="0"/>
                  </a:rPr>
                  <a:t>.</a:t>
                </a:r>
              </a:p>
            </p:txBody>
          </p:sp>
        </mc:Choice>
        <mc:Fallback xmlns="">
          <p:sp>
            <p:nvSpPr>
              <p:cNvPr id="11" name="TextBox 10">
                <a:extLst>
                  <a:ext uri="{FF2B5EF4-FFF2-40B4-BE49-F238E27FC236}">
                    <a16:creationId xmlns:a16="http://schemas.microsoft.com/office/drawing/2014/main" id="{C26830C1-878F-4696-8155-C259379B8FB8}"/>
                  </a:ext>
                </a:extLst>
              </p:cNvPr>
              <p:cNvSpPr txBox="1">
                <a:spLocks noRot="1" noChangeAspect="1" noMove="1" noResize="1" noEditPoints="1" noAdjustHandles="1" noChangeArrowheads="1" noChangeShapeType="1" noTextEdit="1"/>
              </p:cNvSpPr>
              <p:nvPr/>
            </p:nvSpPr>
            <p:spPr>
              <a:xfrm>
                <a:off x="762000" y="2266950"/>
                <a:ext cx="5562600" cy="2616101"/>
              </a:xfrm>
              <a:prstGeom prst="rect">
                <a:avLst/>
              </a:prstGeom>
              <a:blipFill>
                <a:blip r:embed="rId3"/>
                <a:stretch>
                  <a:fillRect l="-1424" t="-1632" r="-2738" b="-3730"/>
                </a:stretch>
              </a:blipFill>
            </p:spPr>
            <p:txBody>
              <a:bodyPr/>
              <a:lstStyle/>
              <a:p>
                <a:r>
                  <a:rPr lang="en-US">
                    <a:noFill/>
                  </a:rPr>
                  <a:t> </a:t>
                </a:r>
              </a:p>
            </p:txBody>
          </p:sp>
        </mc:Fallback>
      </mc:AlternateContent>
      <p:sp>
        <p:nvSpPr>
          <p:cNvPr id="8" name="Rectangle 7">
            <a:extLst>
              <a:ext uri="{FF2B5EF4-FFF2-40B4-BE49-F238E27FC236}">
                <a16:creationId xmlns="" xmlns:a16="http://schemas.microsoft.com/office/drawing/2014/main" id="{2426E924-474B-4ED8-A7FE-B7CC1880C1C0}"/>
              </a:ext>
            </a:extLst>
          </p:cNvPr>
          <p:cNvSpPr/>
          <p:nvPr/>
        </p:nvSpPr>
        <p:spPr>
          <a:xfrm>
            <a:off x="384890" y="742950"/>
            <a:ext cx="456811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Tree>
    <p:extLst>
      <p:ext uri="{BB962C8B-B14F-4D97-AF65-F5344CB8AC3E}">
        <p14:creationId xmlns:p14="http://schemas.microsoft.com/office/powerpoint/2010/main" val="2369916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ircle(in)">
                                      <p:cBhvr>
                                        <p:cTn id="12"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433397" y="742950"/>
            <a:ext cx="4471096"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6019800" cy="461665"/>
          </a:xfrm>
          <a:prstGeom prst="rect">
            <a:avLst/>
          </a:prstGeom>
        </p:spPr>
        <p:txBody>
          <a:bodyPr wrap="square">
            <a:spAutoFit/>
          </a:bodyPr>
          <a:lstStyle/>
          <a:p>
            <a:pPr marL="57785" marR="60960" indent="30480" algn="just">
              <a:spcBef>
                <a:spcPts val="600"/>
              </a:spcBef>
              <a:spcAft>
                <a:spcPts val="60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Quá trình lưu manh hóa của Chí Phèo</a:t>
            </a:r>
            <a:endPar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 descr="NHÂN VẬT CHÍ PHÈO TRONG TRUYỆN NGẮN CÙNG TÊN CỦA NAM CAO">
            <a:extLst>
              <a:ext uri="{FF2B5EF4-FFF2-40B4-BE49-F238E27FC236}">
                <a16:creationId xmlns="" xmlns:a16="http://schemas.microsoft.com/office/drawing/2014/main" id="{049BA613-180F-498A-9F34-8E89DED62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971550"/>
            <a:ext cx="23622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Content Placeholder 2">
            <a:extLst>
              <a:ext uri="{FF2B5EF4-FFF2-40B4-BE49-F238E27FC236}">
                <a16:creationId xmlns="" xmlns:a16="http://schemas.microsoft.com/office/drawing/2014/main" id="{70AB8893-25F6-477C-ADC8-2715361F58C9}"/>
              </a:ext>
            </a:extLst>
          </p:cNvPr>
          <p:cNvSpPr>
            <a:spLocks noGrp="1"/>
          </p:cNvSpPr>
          <p:nvPr>
            <p:ph idx="1"/>
          </p:nvPr>
        </p:nvSpPr>
        <p:spPr>
          <a:xfrm rot="21112952">
            <a:off x="1018086" y="2221378"/>
            <a:ext cx="4879767" cy="1814858"/>
          </a:xfrm>
        </p:spPr>
        <p:style>
          <a:lnRef idx="2">
            <a:schemeClr val="accent6"/>
          </a:lnRef>
          <a:fillRef idx="1">
            <a:schemeClr val="lt1"/>
          </a:fillRef>
          <a:effectRef idx="0">
            <a:schemeClr val="accent6"/>
          </a:effectRef>
          <a:fontRef idx="minor">
            <a:schemeClr val="dk1"/>
          </a:fontRef>
        </p:style>
        <p:txBody>
          <a:bodyPr>
            <a:noAutofit/>
          </a:bodyPr>
          <a:lstStyle/>
          <a:p>
            <a:pPr marL="457200" indent="-457200" algn="just">
              <a:lnSpc>
                <a:spcPct val="150000"/>
              </a:lnSpc>
              <a:spcBef>
                <a:spcPts val="600"/>
              </a:spcBef>
              <a:spcAft>
                <a:spcPts val="600"/>
              </a:spcAft>
              <a:buFont typeface="Wingdings" pitchFamily="2" charset="2"/>
              <a:buChar char="Ø"/>
            </a:pPr>
            <a:r>
              <a:rPr lang="vi-VN" sz="2400" b="1" i="1" dirty="0">
                <a:solidFill>
                  <a:srgbClr val="00B050"/>
                </a:solidFill>
                <a:latin typeface="Times New Roman" pitchFamily="18" charset="0"/>
                <a:cs typeface="Times New Roman" pitchFamily="18" charset="0"/>
              </a:rPr>
              <a:t>Nam Cao tố cáo xã hội lúc đó: tàn </a:t>
            </a:r>
            <a:r>
              <a:rPr lang="vi-VN" sz="2400" b="1" i="1">
                <a:solidFill>
                  <a:srgbClr val="00B050"/>
                </a:solidFill>
                <a:latin typeface="Times New Roman" pitchFamily="18" charset="0"/>
                <a:cs typeface="Times New Roman" pitchFamily="18" charset="0"/>
              </a:rPr>
              <a:t>phá </a:t>
            </a:r>
            <a:r>
              <a:rPr lang="en-US" sz="2400" b="1" i="1" smtClean="0">
                <a:solidFill>
                  <a:srgbClr val="00B050"/>
                </a:solidFill>
                <a:latin typeface="Times New Roman" pitchFamily="18" charset="0"/>
                <a:cs typeface="Times New Roman" pitchFamily="18" charset="0"/>
              </a:rPr>
              <a:t>nhân hình</a:t>
            </a:r>
            <a:r>
              <a:rPr lang="vi-VN" sz="2400" b="1" i="1" smtClean="0">
                <a:solidFill>
                  <a:srgbClr val="00B050"/>
                </a:solidFill>
                <a:latin typeface="Times New Roman" pitchFamily="18" charset="0"/>
                <a:cs typeface="Times New Roman" pitchFamily="18" charset="0"/>
              </a:rPr>
              <a:t>, </a:t>
            </a:r>
            <a:r>
              <a:rPr lang="vi-VN" sz="2400" b="1" i="1" dirty="0">
                <a:solidFill>
                  <a:srgbClr val="00B050"/>
                </a:solidFill>
                <a:latin typeface="Times New Roman" pitchFamily="18" charset="0"/>
                <a:cs typeface="Times New Roman" pitchFamily="18" charset="0"/>
              </a:rPr>
              <a:t>hủy </a:t>
            </a:r>
            <a:r>
              <a:rPr lang="vi-VN" sz="2400" b="1" i="1">
                <a:solidFill>
                  <a:srgbClr val="00B050"/>
                </a:solidFill>
                <a:latin typeface="Times New Roman" pitchFamily="18" charset="0"/>
                <a:cs typeface="Times New Roman" pitchFamily="18" charset="0"/>
              </a:rPr>
              <a:t>hoại </a:t>
            </a:r>
            <a:r>
              <a:rPr lang="en-US" sz="2400" b="1" i="1" smtClean="0">
                <a:solidFill>
                  <a:srgbClr val="00B050"/>
                </a:solidFill>
                <a:latin typeface="Times New Roman" pitchFamily="18" charset="0"/>
                <a:cs typeface="Times New Roman" pitchFamily="18" charset="0"/>
              </a:rPr>
              <a:t>nhân tính </a:t>
            </a:r>
            <a:r>
              <a:rPr lang="vi-VN" sz="2400" b="1" i="1" smtClean="0">
                <a:solidFill>
                  <a:srgbClr val="00B050"/>
                </a:solidFill>
                <a:latin typeface="Times New Roman" pitchFamily="18" charset="0"/>
                <a:cs typeface="Times New Roman" pitchFamily="18" charset="0"/>
              </a:rPr>
              <a:t>người </a:t>
            </a:r>
            <a:r>
              <a:rPr lang="vi-VN" sz="2400" b="1" i="1" dirty="0">
                <a:solidFill>
                  <a:srgbClr val="00B050"/>
                </a:solidFill>
                <a:latin typeface="Times New Roman" pitchFamily="18" charset="0"/>
                <a:cs typeface="Times New Roman" pitchFamily="18" charset="0"/>
              </a:rPr>
              <a:t>lương thiện</a:t>
            </a:r>
            <a:r>
              <a:rPr lang="en-US" sz="2400" b="1" i="1" dirty="0">
                <a:solidFill>
                  <a:srgbClr val="00B050"/>
                </a:solidFill>
                <a:latin typeface="Times New Roman" pitchFamily="18" charset="0"/>
                <a:cs typeface="Times New Roman" pitchFamily="18" charset="0"/>
              </a:rPr>
              <a:t>.</a:t>
            </a:r>
          </a:p>
        </p:txBody>
      </p:sp>
    </p:spTree>
    <p:extLst>
      <p:ext uri="{BB962C8B-B14F-4D97-AF65-F5344CB8AC3E}">
        <p14:creationId xmlns:p14="http://schemas.microsoft.com/office/powerpoint/2010/main" val="3513225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1000" fill="hold"/>
                                        <p:tgtEl>
                                          <p:spTgt spid="13">
                                            <p:bg/>
                                          </p:spTgt>
                                        </p:tgtEl>
                                        <p:attrNameLst>
                                          <p:attrName>ppt_w</p:attrName>
                                        </p:attrNameLst>
                                      </p:cBhvr>
                                      <p:tavLst>
                                        <p:tav tm="0">
                                          <p:val>
                                            <p:fltVal val="0"/>
                                          </p:val>
                                        </p:tav>
                                        <p:tav tm="100000">
                                          <p:val>
                                            <p:strVal val="#ppt_w"/>
                                          </p:val>
                                        </p:tav>
                                      </p:tavLst>
                                    </p:anim>
                                    <p:anim calcmode="lin" valueType="num">
                                      <p:cBhvr>
                                        <p:cTn id="8" dur="1000" fill="hold"/>
                                        <p:tgtEl>
                                          <p:spTgt spid="13">
                                            <p:bg/>
                                          </p:spTgt>
                                        </p:tgtEl>
                                        <p:attrNameLst>
                                          <p:attrName>ppt_h</p:attrName>
                                        </p:attrNameLst>
                                      </p:cBhvr>
                                      <p:tavLst>
                                        <p:tav tm="0">
                                          <p:val>
                                            <p:fltVal val="0"/>
                                          </p:val>
                                        </p:tav>
                                        <p:tav tm="100000">
                                          <p:val>
                                            <p:strVal val="#ppt_h"/>
                                          </p:val>
                                        </p:tav>
                                      </p:tavLst>
                                    </p:anim>
                                    <p:anim calcmode="lin" valueType="num">
                                      <p:cBhvr>
                                        <p:cTn id="9" dur="1000" fill="hold"/>
                                        <p:tgtEl>
                                          <p:spTgt spid="13">
                                            <p:bg/>
                                          </p:spTgt>
                                        </p:tgtEl>
                                        <p:attrNameLst>
                                          <p:attrName>style.rotation</p:attrName>
                                        </p:attrNameLst>
                                      </p:cBhvr>
                                      <p:tavLst>
                                        <p:tav tm="0">
                                          <p:val>
                                            <p:fltVal val="90"/>
                                          </p:val>
                                        </p:tav>
                                        <p:tav tm="100000">
                                          <p:val>
                                            <p:fltVal val="0"/>
                                          </p:val>
                                        </p:tav>
                                      </p:tavLst>
                                    </p:anim>
                                    <p:animEffect transition="in" filter="fade">
                                      <p:cBhvr>
                                        <p:cTn id="10" dur="1000"/>
                                        <p:tgtEl>
                                          <p:spTgt spid="1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p:cTn id="13"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icture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85800" y="1200150"/>
            <a:ext cx="3733800" cy="2684585"/>
          </a:xfrm>
          <a:prstGeom prst="roundRect">
            <a:avLst>
              <a:gd name="adj" fmla="val 4167"/>
            </a:avLst>
          </a:prstGeom>
          <a:solidFill>
            <a:schemeClr val="bg1"/>
          </a:solidFill>
          <a:ln w="9525">
            <a:no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1200150"/>
            <a:ext cx="3538333" cy="2684584"/>
          </a:xfrm>
          <a:prstGeom prst="roundRect">
            <a:avLst>
              <a:gd name="adj" fmla="val 4167"/>
            </a:avLst>
          </a:prstGeom>
          <a:solidFill>
            <a:schemeClr val="bg1"/>
          </a:solidFill>
          <a:ln w="9525">
            <a:no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 name="TextBox 4"/>
          <p:cNvSpPr txBox="1"/>
          <p:nvPr/>
        </p:nvSpPr>
        <p:spPr>
          <a:xfrm>
            <a:off x="1066800" y="4120577"/>
            <a:ext cx="3048000" cy="584773"/>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wrap="square" lIns="91438" tIns="45719" rIns="91438" bIns="45719" rtlCol="0">
            <a:spAutoFit/>
          </a:bodyPr>
          <a:lstStyle/>
          <a:p>
            <a:pPr algn="ctr"/>
            <a:r>
              <a:rPr lang="en-US" sz="3200" b="1" i="1" dirty="0" err="1">
                <a:solidFill>
                  <a:srgbClr val="FF0066"/>
                </a:solidFill>
                <a:latin typeface="Times New Roman" pitchFamily="18" charset="0"/>
                <a:cs typeface="Times New Roman" pitchFamily="18" charset="0"/>
              </a:rPr>
              <a:t>Trước</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khi</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vào</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tù</a:t>
            </a:r>
            <a:endParaRPr lang="en-US" sz="3200" b="1" i="1" dirty="0">
              <a:solidFill>
                <a:srgbClr val="FF0066"/>
              </a:solidFill>
              <a:latin typeface="Times New Roman" pitchFamily="18" charset="0"/>
              <a:cs typeface="Times New Roman" pitchFamily="18" charset="0"/>
            </a:endParaRPr>
          </a:p>
        </p:txBody>
      </p:sp>
      <p:sp>
        <p:nvSpPr>
          <p:cNvPr id="6" name="TextBox 5"/>
          <p:cNvSpPr txBox="1"/>
          <p:nvPr/>
        </p:nvSpPr>
        <p:spPr>
          <a:xfrm>
            <a:off x="5562600" y="4171951"/>
            <a:ext cx="2438400" cy="584773"/>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wrap="square" lIns="91438" tIns="45719" rIns="91438" bIns="45719" rtlCol="0">
            <a:spAutoFit/>
          </a:bodyPr>
          <a:lstStyle/>
          <a:p>
            <a:pPr algn="ctr"/>
            <a:r>
              <a:rPr lang="en-US" sz="3200" b="1" i="1" dirty="0" err="1">
                <a:solidFill>
                  <a:srgbClr val="FF0066"/>
                </a:solidFill>
                <a:latin typeface="Times New Roman" pitchFamily="18" charset="0"/>
                <a:cs typeface="Times New Roman" pitchFamily="18" charset="0"/>
              </a:rPr>
              <a:t>Sau</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khi</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ra</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tù</a:t>
            </a:r>
            <a:endParaRPr lang="en-US" sz="3200" b="1" i="1" dirty="0">
              <a:solidFill>
                <a:srgbClr val="FF0066"/>
              </a:solidFill>
              <a:latin typeface="Times New Roman" pitchFamily="18" charset="0"/>
              <a:cs typeface="Times New Roman" pitchFamily="18" charset="0"/>
            </a:endParaRPr>
          </a:p>
        </p:txBody>
      </p:sp>
      <p:sp>
        <p:nvSpPr>
          <p:cNvPr id="7" name="Rectangle 6">
            <a:extLst>
              <a:ext uri="{FF2B5EF4-FFF2-40B4-BE49-F238E27FC236}">
                <a16:creationId xmlns="" xmlns:a16="http://schemas.microsoft.com/office/drawing/2014/main" id="{71DD291E-2DD2-4C51-8181-EF8C34844BEA}"/>
              </a:ext>
            </a:extLst>
          </p:cNvPr>
          <p:cNvSpPr/>
          <p:nvPr/>
        </p:nvSpPr>
        <p:spPr>
          <a:xfrm>
            <a:off x="2334507" y="218383"/>
            <a:ext cx="4471096"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Tree>
    <p:extLst>
      <p:ext uri="{BB962C8B-B14F-4D97-AF65-F5344CB8AC3E}">
        <p14:creationId xmlns:p14="http://schemas.microsoft.com/office/powerpoint/2010/main" val="20461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pic>
        <p:nvPicPr>
          <p:cNvPr id="25" name="Picture 2" descr="NHÂN VẬT CHÍ PHÈO TRONG TRUYỆN NGẮN CÙNG TÊN CỦA NAM CAO">
            <a:extLst>
              <a:ext uri="{FF2B5EF4-FFF2-40B4-BE49-F238E27FC236}">
                <a16:creationId xmlns="" xmlns:a16="http://schemas.microsoft.com/office/drawing/2014/main" id="{049BA613-180F-498A-9F34-8E89DED62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971550"/>
            <a:ext cx="23622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Hình ảnh 10">
            <a:extLst>
              <a:ext uri="{FF2B5EF4-FFF2-40B4-BE49-F238E27FC236}">
                <a16:creationId xmlns="" xmlns:a16="http://schemas.microsoft.com/office/drawing/2014/main" id="{1870C08C-B3F8-4C97-828F-F0650C761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Hộp Văn bản 14">
            <a:extLst>
              <a:ext uri="{FF2B5EF4-FFF2-40B4-BE49-F238E27FC236}">
                <a16:creationId xmlns="" xmlns:a16="http://schemas.microsoft.com/office/drawing/2014/main" id="{B66DD532-ED26-453B-A881-E1BFE628F297}"/>
              </a:ext>
            </a:extLst>
          </p:cNvPr>
          <p:cNvSpPr>
            <a:spLocks noChangeArrowheads="1"/>
          </p:cNvSpPr>
          <p:nvPr/>
        </p:nvSpPr>
        <p:spPr bwMode="auto">
          <a:xfrm>
            <a:off x="938212" y="1500188"/>
            <a:ext cx="4852988" cy="1452562"/>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a:solidFill>
                  <a:srgbClr val="00B050"/>
                </a:solidFill>
                <a:latin typeface="Times New Roman" panose="02020603050405020304" pitchFamily="18" charset="0"/>
                <a:cs typeface="Times New Roman" panose="02020603050405020304" pitchFamily="18" charset="0"/>
              </a:rPr>
              <a:t>Yêu cầu: </a:t>
            </a:r>
            <a:r>
              <a:rPr lang="en-US" altLang="en-US" sz="2800">
                <a:latin typeface="Times New Roman" panose="02020603050405020304" pitchFamily="18" charset="0"/>
                <a:cs typeface="Times New Roman" panose="02020603050405020304" pitchFamily="18" charset="0"/>
              </a:rPr>
              <a:t>Thảo luận nhóm.</a:t>
            </a:r>
            <a:endParaRPr lang="en-US" altLang="en-US" sz="28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866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6D094C4C-3B17-46BF-A1E4-81DA278C3867}"/>
              </a:ext>
            </a:extLst>
          </p:cNvPr>
          <p:cNvGrpSpPr/>
          <p:nvPr/>
        </p:nvGrpSpPr>
        <p:grpSpPr>
          <a:xfrm>
            <a:off x="500062" y="771525"/>
            <a:ext cx="8425662" cy="3941832"/>
            <a:chOff x="660400" y="571500"/>
            <a:chExt cx="10715620" cy="5476872"/>
          </a:xfrm>
        </p:grpSpPr>
        <p:grpSp>
          <p:nvGrpSpPr>
            <p:cNvPr id="3" name="Group 3"/>
            <p:cNvGrpSpPr/>
            <p:nvPr/>
          </p:nvGrpSpPr>
          <p:grpSpPr>
            <a:xfrm>
              <a:off x="796733" y="673208"/>
              <a:ext cx="10579287" cy="5375164"/>
              <a:chOff x="-127617" y="-134264"/>
              <a:chExt cx="9076935" cy="6939364"/>
            </a:xfrm>
          </p:grpSpPr>
          <p:sp>
            <p:nvSpPr>
              <p:cNvPr id="4" name="Freeform 4"/>
              <p:cNvSpPr/>
              <p:nvPr/>
            </p:nvSpPr>
            <p:spPr>
              <a:xfrm>
                <a:off x="-127617" y="-134264"/>
                <a:ext cx="9025176" cy="6852277"/>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chemeClr val="accent6">
                  <a:lumMod val="20000"/>
                  <a:lumOff val="80000"/>
                </a:schemeClr>
              </a:solidFill>
              <a:ln>
                <a:solidFill>
                  <a:schemeClr val="accent6">
                    <a:lumMod val="60000"/>
                    <a:lumOff val="40000"/>
                  </a:schemeClr>
                </a:solidFill>
              </a:ln>
            </p:spPr>
            <p:txBody>
              <a:bodyPr/>
              <a:lstStyle/>
              <a:p>
                <a:pPr defTabSz="685800" fontAlgn="auto">
                  <a:spcBef>
                    <a:spcPts val="0"/>
                  </a:spcBef>
                  <a:spcAft>
                    <a:spcPts val="0"/>
                  </a:spcAft>
                  <a:defRPr/>
                </a:pPr>
                <a:endParaRPr lang="en-US" sz="1350" dirty="0">
                  <a:solidFill>
                    <a:prstClr val="black"/>
                  </a:solidFill>
                  <a:latin typeface="Calibri"/>
                  <a:cs typeface="+mn-cs"/>
                </a:endParaRPr>
              </a:p>
            </p:txBody>
          </p:sp>
          <p:sp>
            <p:nvSpPr>
              <p:cNvPr id="5" name="Freeform 5"/>
              <p:cNvSpPr/>
              <p:nvPr/>
            </p:nvSpPr>
            <p:spPr>
              <a:xfrm>
                <a:off x="-122590" y="-110675"/>
                <a:ext cx="9071908" cy="6915775"/>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60000"/>
                  <a:lumOff val="40000"/>
                </a:schemeClr>
              </a:solidFill>
              <a:ln>
                <a:solidFill>
                  <a:srgbClr val="FFC000"/>
                </a:solidFill>
              </a:ln>
            </p:spPr>
          </p:sp>
        </p:grpSp>
        <p:grpSp>
          <p:nvGrpSpPr>
            <p:cNvPr id="6" name="Group 6"/>
            <p:cNvGrpSpPr/>
            <p:nvPr/>
          </p:nvGrpSpPr>
          <p:grpSpPr>
            <a:xfrm>
              <a:off x="660400" y="571500"/>
              <a:ext cx="10573428" cy="5356893"/>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a:ln>
                <a:solidFill>
                  <a:schemeClr val="accent6">
                    <a:lumMod val="60000"/>
                    <a:lumOff val="40000"/>
                  </a:schemeClr>
                </a:solidFill>
              </a:ln>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75000"/>
                </a:schemeClr>
              </a:solidFill>
              <a:ln>
                <a:solidFill>
                  <a:schemeClr val="accent6">
                    <a:lumMod val="60000"/>
                    <a:lumOff val="40000"/>
                  </a:schemeClr>
                </a:solidFill>
              </a:ln>
            </p:spPr>
          </p:sp>
        </p:grpSp>
      </p:grpSp>
      <p:pic>
        <p:nvPicPr>
          <p:cNvPr id="9" name="Picture 9"/>
          <p:cNvPicPr>
            <a:picLocks noChangeAspect="1"/>
          </p:cNvPicPr>
          <p:nvPr/>
        </p:nvPicPr>
        <p:blipFill>
          <a:blip r:embed="rId2"/>
          <a:srcRect/>
          <a:stretch>
            <a:fillRect/>
          </a:stretch>
        </p:blipFill>
        <p:spPr>
          <a:xfrm flipH="1">
            <a:off x="206473" y="771525"/>
            <a:ext cx="1081341" cy="925976"/>
          </a:xfrm>
          <a:prstGeom prst="rect">
            <a:avLst/>
          </a:prstGeom>
        </p:spPr>
      </p:pic>
      <p:pic>
        <p:nvPicPr>
          <p:cNvPr id="10" name="Picture 10"/>
          <p:cNvPicPr>
            <a:picLocks noChangeAspect="1"/>
          </p:cNvPicPr>
          <p:nvPr/>
        </p:nvPicPr>
        <p:blipFill>
          <a:blip r:embed="rId3"/>
          <a:srcRect/>
          <a:stretch>
            <a:fillRect/>
          </a:stretch>
        </p:blipFill>
        <p:spPr>
          <a:xfrm rot="1329091" flipH="1">
            <a:off x="8327799" y="504085"/>
            <a:ext cx="697538" cy="765962"/>
          </a:xfrm>
          <a:prstGeom prst="rect">
            <a:avLst/>
          </a:prstGeom>
        </p:spPr>
      </p:pic>
      <p:pic>
        <p:nvPicPr>
          <p:cNvPr id="12" name="Picture 12"/>
          <p:cNvPicPr>
            <a:picLocks noChangeAspect="1"/>
          </p:cNvPicPr>
          <p:nvPr/>
        </p:nvPicPr>
        <p:blipFill>
          <a:blip r:embed="rId4"/>
          <a:srcRect/>
          <a:stretch>
            <a:fillRect/>
          </a:stretch>
        </p:blipFill>
        <p:spPr>
          <a:xfrm>
            <a:off x="218276" y="4083527"/>
            <a:ext cx="672179" cy="688160"/>
          </a:xfrm>
          <a:prstGeom prst="rect">
            <a:avLst/>
          </a:prstGeom>
        </p:spPr>
      </p:pic>
      <p:pic>
        <p:nvPicPr>
          <p:cNvPr id="13" name="Picture 13"/>
          <p:cNvPicPr>
            <a:picLocks noChangeAspect="1"/>
          </p:cNvPicPr>
          <p:nvPr/>
        </p:nvPicPr>
        <p:blipFill>
          <a:blip r:embed="rId5"/>
          <a:srcRect/>
          <a:stretch>
            <a:fillRect/>
          </a:stretch>
        </p:blipFill>
        <p:spPr>
          <a:xfrm rot="-1252567">
            <a:off x="8171862" y="3999573"/>
            <a:ext cx="737546" cy="821759"/>
          </a:xfrm>
          <a:prstGeom prst="rect">
            <a:avLst/>
          </a:prstGeom>
        </p:spPr>
      </p:pic>
      <p:pic>
        <p:nvPicPr>
          <p:cNvPr id="15" name="Picture 28">
            <a:extLst>
              <a:ext uri="{FF2B5EF4-FFF2-40B4-BE49-F238E27FC236}">
                <a16:creationId xmlns="" xmlns:a16="http://schemas.microsoft.com/office/drawing/2014/main" id="{520E6CD7-9250-4DF7-8F15-6E9ED3BEE7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32999" y="527685"/>
            <a:ext cx="1278002" cy="522819"/>
          </a:xfrm>
          <a:prstGeom prst="rect">
            <a:avLst/>
          </a:prstGeom>
        </p:spPr>
      </p:pic>
      <p:sp>
        <p:nvSpPr>
          <p:cNvPr id="2" name="Rectangle: Rounded Corners 1">
            <a:extLst>
              <a:ext uri="{FF2B5EF4-FFF2-40B4-BE49-F238E27FC236}">
                <a16:creationId xmlns="" xmlns:a16="http://schemas.microsoft.com/office/drawing/2014/main" id="{143835BB-2A3D-43A1-8210-889BAAD2229C}"/>
              </a:ext>
            </a:extLst>
          </p:cNvPr>
          <p:cNvSpPr/>
          <p:nvPr/>
        </p:nvSpPr>
        <p:spPr>
          <a:xfrm>
            <a:off x="3581400" y="514350"/>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1 </a:t>
            </a:r>
            <a:endParaRPr lang="en-US" sz="2400"/>
          </a:p>
        </p:txBody>
      </p:sp>
      <p:sp>
        <p:nvSpPr>
          <p:cNvPr id="21" name="Rectangle 20">
            <a:extLst>
              <a:ext uri="{FF2B5EF4-FFF2-40B4-BE49-F238E27FC236}">
                <a16:creationId xmlns="" xmlns:a16="http://schemas.microsoft.com/office/drawing/2014/main" id="{EE136688-490C-40D4-86CB-1D66DD526BC4}"/>
              </a:ext>
            </a:extLst>
          </p:cNvPr>
          <p:cNvSpPr/>
          <p:nvPr/>
        </p:nvSpPr>
        <p:spPr>
          <a:xfrm>
            <a:off x="2282767" y="571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1" name="Arrow: Down 10">
            <a:extLst>
              <a:ext uri="{FF2B5EF4-FFF2-40B4-BE49-F238E27FC236}">
                <a16:creationId xmlns="" xmlns:a16="http://schemas.microsoft.com/office/drawing/2014/main" id="{8D39A3C3-3703-41AB-B81F-0F1F89264577}"/>
              </a:ext>
            </a:extLst>
          </p:cNvPr>
          <p:cNvSpPr/>
          <p:nvPr/>
        </p:nvSpPr>
        <p:spPr>
          <a:xfrm>
            <a:off x="4545120" y="1047750"/>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 xmlns:a16="http://schemas.microsoft.com/office/drawing/2014/main" id="{A2BC8F54-B27C-4071-9705-E2D09756F61A}"/>
              </a:ext>
            </a:extLst>
          </p:cNvPr>
          <p:cNvGraphicFramePr>
            <a:graphicFrameLocks noGrp="1"/>
          </p:cNvGraphicFramePr>
          <p:nvPr>
            <p:extLst>
              <p:ext uri="{D42A27DB-BD31-4B8C-83A1-F6EECF244321}">
                <p14:modId xmlns:p14="http://schemas.microsoft.com/office/powerpoint/2010/main" val="545502842"/>
              </p:ext>
            </p:extLst>
          </p:nvPr>
        </p:nvGraphicFramePr>
        <p:xfrm>
          <a:off x="685800" y="1276350"/>
          <a:ext cx="7846332" cy="3079425"/>
        </p:xfrm>
        <a:graphic>
          <a:graphicData uri="http://schemas.openxmlformats.org/drawingml/2006/table">
            <a:tbl>
              <a:tblPr firstRow="1" firstCol="1" bandRow="1">
                <a:tableStyleId>{5C22544A-7EE6-4342-B048-85BDC9FD1C3A}</a:tableStyleId>
              </a:tblPr>
              <a:tblGrid>
                <a:gridCol w="7846332">
                  <a:extLst>
                    <a:ext uri="{9D8B030D-6E8A-4147-A177-3AD203B41FA5}">
                      <a16:colId xmlns="" xmlns:a16="http://schemas.microsoft.com/office/drawing/2014/main" val="694491824"/>
                    </a:ext>
                  </a:extLst>
                </a:gridCol>
              </a:tblGrid>
              <a:tr h="334123">
                <a:tc>
                  <a:txBody>
                    <a:bodyPr/>
                    <a:lstStyle/>
                    <a:p>
                      <a:pPr marL="453390" indent="-226695" algn="ctr">
                        <a:lnSpc>
                          <a:spcPct val="107000"/>
                        </a:lnSpc>
                        <a:spcBef>
                          <a:spcPts val="600"/>
                        </a:spcBef>
                        <a:spcAft>
                          <a:spcPts val="600"/>
                        </a:spcAft>
                      </a:pPr>
                      <a:r>
                        <a:rPr lang="en-US" sz="2000" b="1" kern="100">
                          <a:solidFill>
                            <a:srgbClr val="0070C0"/>
                          </a:solidFill>
                          <a:effectLst/>
                          <a:latin typeface="Times New Roman" panose="02020603050405020304" pitchFamily="18" charset="0"/>
                          <a:cs typeface="Times New Roman" panose="02020603050405020304" pitchFamily="18" charset="0"/>
                        </a:rPr>
                        <a:t>PHT </a:t>
                      </a:r>
                      <a:r>
                        <a:rPr lang="en-US" sz="2000" b="1" kern="100" smtClean="0">
                          <a:solidFill>
                            <a:srgbClr val="0070C0"/>
                          </a:solidFill>
                          <a:effectLst/>
                          <a:latin typeface="Times New Roman" panose="02020603050405020304" pitchFamily="18" charset="0"/>
                          <a:cs typeface="Times New Roman" panose="02020603050405020304" pitchFamily="18" charset="0"/>
                        </a:rPr>
                        <a:t>1</a:t>
                      </a:r>
                      <a:r>
                        <a:rPr lang="en-US" sz="2000" b="1" kern="100">
                          <a:solidFill>
                            <a:srgbClr val="0070C0"/>
                          </a:solidFill>
                          <a:effectLst/>
                          <a:latin typeface="Times New Roman" panose="02020603050405020304" pitchFamily="18" charset="0"/>
                          <a:cs typeface="Times New Roman" panose="02020603050405020304" pitchFamily="18" charset="0"/>
                        </a:rPr>
                        <a:t>: Tìm hiểu về tâm trạng của Chí </a:t>
                      </a:r>
                      <a:r>
                        <a:rPr lang="en-US" sz="2000" b="1" kern="100" smtClean="0">
                          <a:solidFill>
                            <a:srgbClr val="0070C0"/>
                          </a:solidFill>
                          <a:effectLst/>
                          <a:latin typeface="Times New Roman" panose="02020603050405020304" pitchFamily="18" charset="0"/>
                          <a:cs typeface="Times New Roman" panose="02020603050405020304" pitchFamily="18" charset="0"/>
                        </a:rPr>
                        <a:t>Phèo ở</a:t>
                      </a:r>
                      <a:r>
                        <a:rPr lang="en-US" sz="2000" b="1" kern="100" baseline="0" smtClean="0">
                          <a:solidFill>
                            <a:srgbClr val="0070C0"/>
                          </a:solidFill>
                          <a:effectLst/>
                          <a:latin typeface="Times New Roman" panose="02020603050405020304" pitchFamily="18" charset="0"/>
                          <a:cs typeface="Times New Roman" panose="02020603050405020304" pitchFamily="18" charset="0"/>
                        </a:rPr>
                        <a:t> </a:t>
                      </a:r>
                      <a:r>
                        <a:rPr lang="en-US" sz="2000" b="1" kern="100" smtClean="0">
                          <a:solidFill>
                            <a:srgbClr val="0070C0"/>
                          </a:solidFill>
                          <a:effectLst/>
                          <a:latin typeface="Times New Roman" panose="02020603050405020304" pitchFamily="18" charset="0"/>
                          <a:cs typeface="Times New Roman" panose="02020603050405020304" pitchFamily="18" charset="0"/>
                        </a:rPr>
                        <a:t>buổi </a:t>
                      </a:r>
                      <a:r>
                        <a:rPr lang="en-US" sz="2000" b="1" kern="100">
                          <a:solidFill>
                            <a:srgbClr val="0070C0"/>
                          </a:solidFill>
                          <a:effectLst/>
                          <a:latin typeface="Times New Roman" panose="02020603050405020304" pitchFamily="18" charset="0"/>
                          <a:cs typeface="Times New Roman" panose="02020603050405020304" pitchFamily="18" charset="0"/>
                        </a:rPr>
                        <a:t>sáng hôm sau</a:t>
                      </a:r>
                      <a:endParaRPr lang="en-US" sz="2000" b="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 xmlns:a16="http://schemas.microsoft.com/office/drawing/2014/main" val="165495182"/>
                  </a:ext>
                </a:extLst>
              </a:tr>
              <a:tr h="692352">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1. Chí Phèo có những cảm nhận như thế nào về cuộc sống xung quanh (ánh sáng, âm thanh?)</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 xmlns:a16="http://schemas.microsoft.com/office/drawing/2014/main" val="3384865787"/>
                  </a:ext>
                </a:extLst>
              </a:tr>
              <a:tr h="334123">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2. Chí Phèo có những cảm nhận như thế nào về cơ thể mình?</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 xmlns:a16="http://schemas.microsoft.com/office/drawing/2014/main" val="2680502163"/>
                  </a:ext>
                </a:extLst>
              </a:tr>
              <a:tr h="692352">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3. Chí Phèo có những suy nghĩ như thế nào về cuộc đời mình (quá khứ, hiện tại, tươn lai)?</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 xmlns:a16="http://schemas.microsoft.com/office/drawing/2014/main" val="1100968734"/>
                  </a:ext>
                </a:extLst>
              </a:tr>
              <a:tr h="692352">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4. Chí Phèo thay đổi như thế nào so với ngày hôm qua? Nguyên nhân của sự thay đổi ấy?</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 xmlns:a16="http://schemas.microsoft.com/office/drawing/2014/main" val="3305950206"/>
                  </a:ext>
                </a:extLst>
              </a:tr>
              <a:tr h="334123">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5. Nghệ thuật thể hiện tâm trạng của Chí Phèo khi tỉnh dậy?</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 xmlns:a16="http://schemas.microsoft.com/office/drawing/2014/main" val="3255645235"/>
                  </a:ext>
                </a:extLst>
              </a:tr>
            </a:tbl>
          </a:graphicData>
        </a:graphic>
      </p:graphicFrame>
    </p:spTree>
    <p:extLst>
      <p:ext uri="{BB962C8B-B14F-4D97-AF65-F5344CB8AC3E}">
        <p14:creationId xmlns:p14="http://schemas.microsoft.com/office/powerpoint/2010/main" val="270183592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6D094C4C-3B17-46BF-A1E4-81DA278C3867}"/>
              </a:ext>
            </a:extLst>
          </p:cNvPr>
          <p:cNvGrpSpPr/>
          <p:nvPr/>
        </p:nvGrpSpPr>
        <p:grpSpPr>
          <a:xfrm>
            <a:off x="500062" y="771525"/>
            <a:ext cx="8425662" cy="3941832"/>
            <a:chOff x="660400" y="571500"/>
            <a:chExt cx="10715620" cy="5476872"/>
          </a:xfrm>
        </p:grpSpPr>
        <p:grpSp>
          <p:nvGrpSpPr>
            <p:cNvPr id="3" name="Group 3"/>
            <p:cNvGrpSpPr/>
            <p:nvPr/>
          </p:nvGrpSpPr>
          <p:grpSpPr>
            <a:xfrm>
              <a:off x="796733" y="673208"/>
              <a:ext cx="10579287" cy="5375164"/>
              <a:chOff x="-127617" y="-134264"/>
              <a:chExt cx="9076935" cy="6939364"/>
            </a:xfrm>
          </p:grpSpPr>
          <p:sp>
            <p:nvSpPr>
              <p:cNvPr id="4" name="Freeform 4"/>
              <p:cNvSpPr/>
              <p:nvPr/>
            </p:nvSpPr>
            <p:spPr>
              <a:xfrm>
                <a:off x="-127617" y="-134264"/>
                <a:ext cx="9025176" cy="6852277"/>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chemeClr val="accent6">
                  <a:lumMod val="20000"/>
                  <a:lumOff val="80000"/>
                </a:schemeClr>
              </a:solidFill>
              <a:ln>
                <a:solidFill>
                  <a:schemeClr val="accent6">
                    <a:lumMod val="60000"/>
                    <a:lumOff val="40000"/>
                  </a:schemeClr>
                </a:solidFill>
              </a:ln>
            </p:spPr>
            <p:txBody>
              <a:bodyPr/>
              <a:lstStyle/>
              <a:p>
                <a:pPr defTabSz="685800" fontAlgn="auto">
                  <a:spcBef>
                    <a:spcPts val="0"/>
                  </a:spcBef>
                  <a:spcAft>
                    <a:spcPts val="0"/>
                  </a:spcAft>
                  <a:defRPr/>
                </a:pPr>
                <a:endParaRPr lang="en-US" sz="1350" dirty="0">
                  <a:solidFill>
                    <a:prstClr val="black"/>
                  </a:solidFill>
                  <a:latin typeface="Calibri"/>
                  <a:cs typeface="+mn-cs"/>
                </a:endParaRPr>
              </a:p>
            </p:txBody>
          </p:sp>
          <p:sp>
            <p:nvSpPr>
              <p:cNvPr id="5" name="Freeform 5"/>
              <p:cNvSpPr/>
              <p:nvPr/>
            </p:nvSpPr>
            <p:spPr>
              <a:xfrm>
                <a:off x="-122590" y="-110675"/>
                <a:ext cx="9071908" cy="6915775"/>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60000"/>
                  <a:lumOff val="40000"/>
                </a:schemeClr>
              </a:solidFill>
              <a:ln>
                <a:solidFill>
                  <a:srgbClr val="FFC000"/>
                </a:solidFill>
              </a:ln>
            </p:spPr>
          </p:sp>
        </p:grpSp>
        <p:grpSp>
          <p:nvGrpSpPr>
            <p:cNvPr id="6" name="Group 6"/>
            <p:cNvGrpSpPr/>
            <p:nvPr/>
          </p:nvGrpSpPr>
          <p:grpSpPr>
            <a:xfrm>
              <a:off x="660400" y="571500"/>
              <a:ext cx="10573428" cy="5356893"/>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a:ln>
                <a:solidFill>
                  <a:schemeClr val="accent6">
                    <a:lumMod val="60000"/>
                    <a:lumOff val="40000"/>
                  </a:schemeClr>
                </a:solidFill>
              </a:ln>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75000"/>
                </a:schemeClr>
              </a:solidFill>
              <a:ln>
                <a:solidFill>
                  <a:schemeClr val="accent6">
                    <a:lumMod val="60000"/>
                    <a:lumOff val="40000"/>
                  </a:schemeClr>
                </a:solidFill>
              </a:ln>
            </p:spPr>
          </p:sp>
        </p:grpSp>
      </p:grpSp>
      <p:pic>
        <p:nvPicPr>
          <p:cNvPr id="9" name="Picture 9"/>
          <p:cNvPicPr>
            <a:picLocks noChangeAspect="1"/>
          </p:cNvPicPr>
          <p:nvPr/>
        </p:nvPicPr>
        <p:blipFill>
          <a:blip r:embed="rId2"/>
          <a:srcRect/>
          <a:stretch>
            <a:fillRect/>
          </a:stretch>
        </p:blipFill>
        <p:spPr>
          <a:xfrm flipH="1">
            <a:off x="206473" y="771525"/>
            <a:ext cx="1081341" cy="925976"/>
          </a:xfrm>
          <a:prstGeom prst="rect">
            <a:avLst/>
          </a:prstGeom>
        </p:spPr>
      </p:pic>
      <p:pic>
        <p:nvPicPr>
          <p:cNvPr id="10" name="Picture 10"/>
          <p:cNvPicPr>
            <a:picLocks noChangeAspect="1"/>
          </p:cNvPicPr>
          <p:nvPr/>
        </p:nvPicPr>
        <p:blipFill>
          <a:blip r:embed="rId3"/>
          <a:srcRect/>
          <a:stretch>
            <a:fillRect/>
          </a:stretch>
        </p:blipFill>
        <p:spPr>
          <a:xfrm rot="1329091" flipH="1">
            <a:off x="8327799" y="504085"/>
            <a:ext cx="697538" cy="765962"/>
          </a:xfrm>
          <a:prstGeom prst="rect">
            <a:avLst/>
          </a:prstGeom>
        </p:spPr>
      </p:pic>
      <p:pic>
        <p:nvPicPr>
          <p:cNvPr id="12" name="Picture 12"/>
          <p:cNvPicPr>
            <a:picLocks noChangeAspect="1"/>
          </p:cNvPicPr>
          <p:nvPr/>
        </p:nvPicPr>
        <p:blipFill>
          <a:blip r:embed="rId4"/>
          <a:srcRect/>
          <a:stretch>
            <a:fillRect/>
          </a:stretch>
        </p:blipFill>
        <p:spPr>
          <a:xfrm>
            <a:off x="218276" y="4083527"/>
            <a:ext cx="672179" cy="688160"/>
          </a:xfrm>
          <a:prstGeom prst="rect">
            <a:avLst/>
          </a:prstGeom>
        </p:spPr>
      </p:pic>
      <p:pic>
        <p:nvPicPr>
          <p:cNvPr id="13" name="Picture 13"/>
          <p:cNvPicPr>
            <a:picLocks noChangeAspect="1"/>
          </p:cNvPicPr>
          <p:nvPr/>
        </p:nvPicPr>
        <p:blipFill>
          <a:blip r:embed="rId5"/>
          <a:srcRect/>
          <a:stretch>
            <a:fillRect/>
          </a:stretch>
        </p:blipFill>
        <p:spPr>
          <a:xfrm rot="-1252567">
            <a:off x="8171862" y="3999573"/>
            <a:ext cx="737546" cy="821759"/>
          </a:xfrm>
          <a:prstGeom prst="rect">
            <a:avLst/>
          </a:prstGeom>
        </p:spPr>
      </p:pic>
      <p:pic>
        <p:nvPicPr>
          <p:cNvPr id="15" name="Picture 28">
            <a:extLst>
              <a:ext uri="{FF2B5EF4-FFF2-40B4-BE49-F238E27FC236}">
                <a16:creationId xmlns="" xmlns:a16="http://schemas.microsoft.com/office/drawing/2014/main" id="{520E6CD7-9250-4DF7-8F15-6E9ED3BEE7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32999" y="527685"/>
            <a:ext cx="1278002" cy="522819"/>
          </a:xfrm>
          <a:prstGeom prst="rect">
            <a:avLst/>
          </a:prstGeom>
        </p:spPr>
      </p:pic>
      <p:sp>
        <p:nvSpPr>
          <p:cNvPr id="2" name="Rectangle: Rounded Corners 1">
            <a:extLst>
              <a:ext uri="{FF2B5EF4-FFF2-40B4-BE49-F238E27FC236}">
                <a16:creationId xmlns="" xmlns:a16="http://schemas.microsoft.com/office/drawing/2014/main" id="{143835BB-2A3D-43A1-8210-889BAAD2229C}"/>
              </a:ext>
            </a:extLst>
          </p:cNvPr>
          <p:cNvSpPr/>
          <p:nvPr/>
        </p:nvSpPr>
        <p:spPr>
          <a:xfrm>
            <a:off x="3733800" y="601131"/>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2</a:t>
            </a:r>
            <a:endParaRPr lang="en-US" sz="2400"/>
          </a:p>
        </p:txBody>
      </p:sp>
      <p:sp>
        <p:nvSpPr>
          <p:cNvPr id="21" name="Rectangle 20">
            <a:extLst>
              <a:ext uri="{FF2B5EF4-FFF2-40B4-BE49-F238E27FC236}">
                <a16:creationId xmlns="" xmlns:a16="http://schemas.microsoft.com/office/drawing/2014/main" id="{EE136688-490C-40D4-86CB-1D66DD526BC4}"/>
              </a:ext>
            </a:extLst>
          </p:cNvPr>
          <p:cNvSpPr/>
          <p:nvPr/>
        </p:nvSpPr>
        <p:spPr>
          <a:xfrm>
            <a:off x="2282767" y="571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1" name="Arrow: Down 10">
            <a:extLst>
              <a:ext uri="{FF2B5EF4-FFF2-40B4-BE49-F238E27FC236}">
                <a16:creationId xmlns="" xmlns:a16="http://schemas.microsoft.com/office/drawing/2014/main" id="{8D39A3C3-3703-41AB-B81F-0F1F89264577}"/>
              </a:ext>
            </a:extLst>
          </p:cNvPr>
          <p:cNvSpPr/>
          <p:nvPr/>
        </p:nvSpPr>
        <p:spPr>
          <a:xfrm>
            <a:off x="4618625" y="1123950"/>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 xmlns:a16="http://schemas.microsoft.com/office/drawing/2014/main" id="{C92A7102-8D4A-44F5-ABAD-15F11F75DF77}"/>
              </a:ext>
            </a:extLst>
          </p:cNvPr>
          <p:cNvGraphicFramePr>
            <a:graphicFrameLocks noGrp="1"/>
          </p:cNvGraphicFramePr>
          <p:nvPr>
            <p:extLst>
              <p:ext uri="{D42A27DB-BD31-4B8C-83A1-F6EECF244321}">
                <p14:modId xmlns:p14="http://schemas.microsoft.com/office/powerpoint/2010/main" val="329551246"/>
              </p:ext>
            </p:extLst>
          </p:nvPr>
        </p:nvGraphicFramePr>
        <p:xfrm>
          <a:off x="838200" y="1382177"/>
          <a:ext cx="7776641" cy="2682240"/>
        </p:xfrm>
        <a:graphic>
          <a:graphicData uri="http://schemas.openxmlformats.org/drawingml/2006/table">
            <a:tbl>
              <a:tblPr firstRow="1" firstCol="1" bandRow="1">
                <a:tableStyleId>{5C22544A-7EE6-4342-B048-85BDC9FD1C3A}</a:tableStyleId>
              </a:tblPr>
              <a:tblGrid>
                <a:gridCol w="7776641">
                  <a:extLst>
                    <a:ext uri="{9D8B030D-6E8A-4147-A177-3AD203B41FA5}">
                      <a16:colId xmlns="" xmlns:a16="http://schemas.microsoft.com/office/drawing/2014/main" val="3535089466"/>
                    </a:ext>
                  </a:extLst>
                </a:gridCol>
              </a:tblGrid>
              <a:tr h="0">
                <a:tc>
                  <a:txBody>
                    <a:bodyPr/>
                    <a:lstStyle/>
                    <a:p>
                      <a:pPr marL="453390" indent="-226695" algn="ctr">
                        <a:lnSpc>
                          <a:spcPct val="100000"/>
                        </a:lnSpc>
                        <a:spcBef>
                          <a:spcPts val="1200"/>
                        </a:spcBef>
                        <a:spcAft>
                          <a:spcPts val="1200"/>
                        </a:spcAft>
                        <a:tabLst>
                          <a:tab pos="1386840" algn="l"/>
                          <a:tab pos="2468880" algn="l"/>
                        </a:tabLst>
                      </a:pPr>
                      <a:r>
                        <a:rPr lang="en-US" sz="2200" b="1" kern="100">
                          <a:solidFill>
                            <a:srgbClr val="C00000"/>
                          </a:solidFill>
                          <a:effectLst/>
                          <a:latin typeface="Times New Roman" panose="02020603050405020304" pitchFamily="18" charset="0"/>
                          <a:cs typeface="Times New Roman" panose="02020603050405020304" pitchFamily="18" charset="0"/>
                        </a:rPr>
                        <a:t>PHT số </a:t>
                      </a:r>
                      <a:r>
                        <a:rPr lang="en-US" sz="2200" b="1" kern="100" smtClean="0">
                          <a:solidFill>
                            <a:srgbClr val="C00000"/>
                          </a:solidFill>
                          <a:effectLst/>
                          <a:latin typeface="Times New Roman" panose="02020603050405020304" pitchFamily="18" charset="0"/>
                          <a:cs typeface="Times New Roman" panose="02020603050405020304" pitchFamily="18" charset="0"/>
                        </a:rPr>
                        <a:t>2</a:t>
                      </a:r>
                      <a:r>
                        <a:rPr lang="en-US" sz="2200" b="1" kern="100">
                          <a:solidFill>
                            <a:srgbClr val="C00000"/>
                          </a:solidFill>
                          <a:effectLst/>
                          <a:latin typeface="Times New Roman" panose="02020603050405020304" pitchFamily="18" charset="0"/>
                          <a:cs typeface="Times New Roman" panose="02020603050405020304" pitchFamily="18" charset="0"/>
                        </a:rPr>
                        <a:t>: Tìm hiểu tâm trạng của Chí Phèo khi nhận bát cháo hành của </a:t>
                      </a:r>
                      <a:r>
                        <a:rPr lang="en-US" sz="2200" b="1" kern="100" smtClean="0">
                          <a:solidFill>
                            <a:srgbClr val="C00000"/>
                          </a:solidFill>
                          <a:effectLst/>
                          <a:latin typeface="Times New Roman" panose="02020603050405020304" pitchFamily="18" charset="0"/>
                          <a:cs typeface="Times New Roman" panose="02020603050405020304" pitchFamily="18" charset="0"/>
                        </a:rPr>
                        <a:t>thị Nở</a:t>
                      </a:r>
                      <a:endParaRPr lang="en-US" sz="2200" b="1" kern="1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 xmlns:a16="http://schemas.microsoft.com/office/drawing/2014/main" val="2176339521"/>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1. Chí Phèo có cảm nhận như thế nào về bát cháo hành?</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 xmlns:a16="http://schemas.microsoft.com/office/drawing/2014/main" val="235513537"/>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2. Chí Phèo có cảm nhận như thế nào về thị Nở?</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 xmlns:a16="http://schemas.microsoft.com/office/drawing/2014/main" val="3854577741"/>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3. Chí Phèo có cảm nhận như thế nào về chính mình?</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 xmlns:a16="http://schemas.microsoft.com/office/drawing/2014/main" val="168729063"/>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4. Chí Phèo thay đổi như thế nào so với này hôm qua? Nguyên nhân của sự thay đổi ấy?</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 xmlns:a16="http://schemas.microsoft.com/office/drawing/2014/main" val="2005698292"/>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5. Nghệ thuật thể hiện tâm trạng của Chí Phèo khi gặp lại thị Nở?</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 xmlns:a16="http://schemas.microsoft.com/office/drawing/2014/main" val="3967389854"/>
                  </a:ext>
                </a:extLst>
              </a:tr>
            </a:tbl>
          </a:graphicData>
        </a:graphic>
      </p:graphicFrame>
    </p:spTree>
    <p:extLst>
      <p:ext uri="{BB962C8B-B14F-4D97-AF65-F5344CB8AC3E}">
        <p14:creationId xmlns:p14="http://schemas.microsoft.com/office/powerpoint/2010/main" val="31732014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6D094C4C-3B17-46BF-A1E4-81DA278C3867}"/>
              </a:ext>
            </a:extLst>
          </p:cNvPr>
          <p:cNvGrpSpPr/>
          <p:nvPr/>
        </p:nvGrpSpPr>
        <p:grpSpPr>
          <a:xfrm>
            <a:off x="500062" y="771525"/>
            <a:ext cx="8425662" cy="3941832"/>
            <a:chOff x="660400" y="571500"/>
            <a:chExt cx="10715620" cy="5476872"/>
          </a:xfrm>
        </p:grpSpPr>
        <p:grpSp>
          <p:nvGrpSpPr>
            <p:cNvPr id="3" name="Group 3"/>
            <p:cNvGrpSpPr/>
            <p:nvPr/>
          </p:nvGrpSpPr>
          <p:grpSpPr>
            <a:xfrm>
              <a:off x="796733" y="673208"/>
              <a:ext cx="10579287" cy="5375164"/>
              <a:chOff x="-127617" y="-134264"/>
              <a:chExt cx="9076935" cy="6939364"/>
            </a:xfrm>
          </p:grpSpPr>
          <p:sp>
            <p:nvSpPr>
              <p:cNvPr id="4" name="Freeform 4"/>
              <p:cNvSpPr/>
              <p:nvPr/>
            </p:nvSpPr>
            <p:spPr>
              <a:xfrm>
                <a:off x="-127617" y="-134264"/>
                <a:ext cx="9025176" cy="6852277"/>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chemeClr val="accent6">
                  <a:lumMod val="20000"/>
                  <a:lumOff val="80000"/>
                </a:schemeClr>
              </a:solidFill>
              <a:ln>
                <a:solidFill>
                  <a:schemeClr val="accent6">
                    <a:lumMod val="60000"/>
                    <a:lumOff val="40000"/>
                  </a:schemeClr>
                </a:solidFill>
              </a:ln>
            </p:spPr>
            <p:txBody>
              <a:bodyPr/>
              <a:lstStyle/>
              <a:p>
                <a:pPr defTabSz="685800" fontAlgn="auto">
                  <a:spcBef>
                    <a:spcPts val="0"/>
                  </a:spcBef>
                  <a:spcAft>
                    <a:spcPts val="0"/>
                  </a:spcAft>
                  <a:defRPr/>
                </a:pPr>
                <a:endParaRPr lang="en-US" sz="1350" dirty="0">
                  <a:solidFill>
                    <a:prstClr val="black"/>
                  </a:solidFill>
                  <a:latin typeface="Calibri"/>
                  <a:cs typeface="+mn-cs"/>
                </a:endParaRPr>
              </a:p>
            </p:txBody>
          </p:sp>
          <p:sp>
            <p:nvSpPr>
              <p:cNvPr id="5" name="Freeform 5"/>
              <p:cNvSpPr/>
              <p:nvPr/>
            </p:nvSpPr>
            <p:spPr>
              <a:xfrm>
                <a:off x="-122590" y="-110675"/>
                <a:ext cx="9071908" cy="6915775"/>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60000"/>
                  <a:lumOff val="40000"/>
                </a:schemeClr>
              </a:solidFill>
              <a:ln>
                <a:solidFill>
                  <a:srgbClr val="FFC000"/>
                </a:solidFill>
              </a:ln>
            </p:spPr>
          </p:sp>
        </p:grpSp>
        <p:grpSp>
          <p:nvGrpSpPr>
            <p:cNvPr id="6" name="Group 6"/>
            <p:cNvGrpSpPr/>
            <p:nvPr/>
          </p:nvGrpSpPr>
          <p:grpSpPr>
            <a:xfrm>
              <a:off x="660400" y="571500"/>
              <a:ext cx="10573428" cy="5356893"/>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a:ln>
                <a:solidFill>
                  <a:schemeClr val="accent6">
                    <a:lumMod val="60000"/>
                    <a:lumOff val="40000"/>
                  </a:schemeClr>
                </a:solidFill>
              </a:ln>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75000"/>
                </a:schemeClr>
              </a:solidFill>
              <a:ln>
                <a:solidFill>
                  <a:schemeClr val="accent6">
                    <a:lumMod val="60000"/>
                    <a:lumOff val="40000"/>
                  </a:schemeClr>
                </a:solidFill>
              </a:ln>
            </p:spPr>
          </p:sp>
        </p:grpSp>
      </p:grpSp>
      <p:pic>
        <p:nvPicPr>
          <p:cNvPr id="9" name="Picture 9"/>
          <p:cNvPicPr>
            <a:picLocks noChangeAspect="1"/>
          </p:cNvPicPr>
          <p:nvPr/>
        </p:nvPicPr>
        <p:blipFill>
          <a:blip r:embed="rId2"/>
          <a:srcRect/>
          <a:stretch>
            <a:fillRect/>
          </a:stretch>
        </p:blipFill>
        <p:spPr>
          <a:xfrm flipH="1">
            <a:off x="206473" y="771525"/>
            <a:ext cx="1081341" cy="925976"/>
          </a:xfrm>
          <a:prstGeom prst="rect">
            <a:avLst/>
          </a:prstGeom>
        </p:spPr>
      </p:pic>
      <p:pic>
        <p:nvPicPr>
          <p:cNvPr id="10" name="Picture 10"/>
          <p:cNvPicPr>
            <a:picLocks noChangeAspect="1"/>
          </p:cNvPicPr>
          <p:nvPr/>
        </p:nvPicPr>
        <p:blipFill>
          <a:blip r:embed="rId3"/>
          <a:srcRect/>
          <a:stretch>
            <a:fillRect/>
          </a:stretch>
        </p:blipFill>
        <p:spPr>
          <a:xfrm rot="1329091" flipH="1">
            <a:off x="8327799" y="504085"/>
            <a:ext cx="697538" cy="765962"/>
          </a:xfrm>
          <a:prstGeom prst="rect">
            <a:avLst/>
          </a:prstGeom>
        </p:spPr>
      </p:pic>
      <p:pic>
        <p:nvPicPr>
          <p:cNvPr id="12" name="Picture 12"/>
          <p:cNvPicPr>
            <a:picLocks noChangeAspect="1"/>
          </p:cNvPicPr>
          <p:nvPr/>
        </p:nvPicPr>
        <p:blipFill>
          <a:blip r:embed="rId4"/>
          <a:srcRect/>
          <a:stretch>
            <a:fillRect/>
          </a:stretch>
        </p:blipFill>
        <p:spPr>
          <a:xfrm>
            <a:off x="218276" y="4083527"/>
            <a:ext cx="672179" cy="688160"/>
          </a:xfrm>
          <a:prstGeom prst="rect">
            <a:avLst/>
          </a:prstGeom>
        </p:spPr>
      </p:pic>
      <p:pic>
        <p:nvPicPr>
          <p:cNvPr id="13" name="Picture 13"/>
          <p:cNvPicPr>
            <a:picLocks noChangeAspect="1"/>
          </p:cNvPicPr>
          <p:nvPr/>
        </p:nvPicPr>
        <p:blipFill>
          <a:blip r:embed="rId5"/>
          <a:srcRect/>
          <a:stretch>
            <a:fillRect/>
          </a:stretch>
        </p:blipFill>
        <p:spPr>
          <a:xfrm rot="-1252567">
            <a:off x="8171862" y="3999573"/>
            <a:ext cx="737546" cy="821759"/>
          </a:xfrm>
          <a:prstGeom prst="rect">
            <a:avLst/>
          </a:prstGeom>
        </p:spPr>
      </p:pic>
      <p:pic>
        <p:nvPicPr>
          <p:cNvPr id="15" name="Picture 28">
            <a:extLst>
              <a:ext uri="{FF2B5EF4-FFF2-40B4-BE49-F238E27FC236}">
                <a16:creationId xmlns="" xmlns:a16="http://schemas.microsoft.com/office/drawing/2014/main" id="{520E6CD7-9250-4DF7-8F15-6E9ED3BEE7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32999" y="527685"/>
            <a:ext cx="1278002" cy="522819"/>
          </a:xfrm>
          <a:prstGeom prst="rect">
            <a:avLst/>
          </a:prstGeom>
        </p:spPr>
      </p:pic>
      <p:sp>
        <p:nvSpPr>
          <p:cNvPr id="21" name="Rectangle 20">
            <a:extLst>
              <a:ext uri="{FF2B5EF4-FFF2-40B4-BE49-F238E27FC236}">
                <a16:creationId xmlns="" xmlns:a16="http://schemas.microsoft.com/office/drawing/2014/main" id="{EE136688-490C-40D4-86CB-1D66DD526BC4}"/>
              </a:ext>
            </a:extLst>
          </p:cNvPr>
          <p:cNvSpPr/>
          <p:nvPr/>
        </p:nvSpPr>
        <p:spPr>
          <a:xfrm>
            <a:off x="2282767" y="571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2" name="Rectangle: Rounded Corners 21">
            <a:extLst>
              <a:ext uri="{FF2B5EF4-FFF2-40B4-BE49-F238E27FC236}">
                <a16:creationId xmlns="" xmlns:a16="http://schemas.microsoft.com/office/drawing/2014/main" id="{1C6F58A1-9A56-4237-9BE8-B768DC9D833B}"/>
              </a:ext>
            </a:extLst>
          </p:cNvPr>
          <p:cNvSpPr/>
          <p:nvPr/>
        </p:nvSpPr>
        <p:spPr>
          <a:xfrm>
            <a:off x="3581400" y="514350"/>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3 </a:t>
            </a:r>
            <a:endParaRPr lang="en-US" sz="2400"/>
          </a:p>
        </p:txBody>
      </p:sp>
      <p:sp>
        <p:nvSpPr>
          <p:cNvPr id="23" name="Arrow: Down 22">
            <a:extLst>
              <a:ext uri="{FF2B5EF4-FFF2-40B4-BE49-F238E27FC236}">
                <a16:creationId xmlns="" xmlns:a16="http://schemas.microsoft.com/office/drawing/2014/main" id="{5A1CA282-A6EA-49C6-9C00-8B1003757922}"/>
              </a:ext>
            </a:extLst>
          </p:cNvPr>
          <p:cNvSpPr/>
          <p:nvPr/>
        </p:nvSpPr>
        <p:spPr>
          <a:xfrm>
            <a:off x="4495800" y="1037903"/>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 xmlns:a16="http://schemas.microsoft.com/office/drawing/2014/main" id="{575CCC88-D949-481F-9A23-F2B4CD90AA7B}"/>
              </a:ext>
            </a:extLst>
          </p:cNvPr>
          <p:cNvGraphicFramePr>
            <a:graphicFrameLocks noGrp="1"/>
          </p:cNvGraphicFramePr>
          <p:nvPr>
            <p:extLst>
              <p:ext uri="{D42A27DB-BD31-4B8C-83A1-F6EECF244321}">
                <p14:modId xmlns:p14="http://schemas.microsoft.com/office/powerpoint/2010/main" val="2650128744"/>
              </p:ext>
            </p:extLst>
          </p:nvPr>
        </p:nvGraphicFramePr>
        <p:xfrm>
          <a:off x="762000" y="1276349"/>
          <a:ext cx="7852841" cy="3022423"/>
        </p:xfrm>
        <a:graphic>
          <a:graphicData uri="http://schemas.openxmlformats.org/drawingml/2006/table">
            <a:tbl>
              <a:tblPr firstRow="1" firstCol="1" bandRow="1">
                <a:tableStyleId>{5C22544A-7EE6-4342-B048-85BDC9FD1C3A}</a:tableStyleId>
              </a:tblPr>
              <a:tblGrid>
                <a:gridCol w="7852841">
                  <a:extLst>
                    <a:ext uri="{9D8B030D-6E8A-4147-A177-3AD203B41FA5}">
                      <a16:colId xmlns="" xmlns:a16="http://schemas.microsoft.com/office/drawing/2014/main" val="1585042257"/>
                    </a:ext>
                  </a:extLst>
                </a:gridCol>
              </a:tblGrid>
              <a:tr h="356840">
                <a:tc>
                  <a:txBody>
                    <a:bodyPr/>
                    <a:lstStyle/>
                    <a:p>
                      <a:pPr marL="453390" indent="-226695" algn="ctr">
                        <a:lnSpc>
                          <a:spcPct val="107000"/>
                        </a:lnSpc>
                        <a:spcBef>
                          <a:spcPts val="600"/>
                        </a:spcBef>
                        <a:spcAft>
                          <a:spcPts val="600"/>
                        </a:spcAft>
                      </a:pPr>
                      <a:r>
                        <a:rPr lang="vi-VN" sz="2000" b="1" kern="100">
                          <a:solidFill>
                            <a:srgbClr val="FFFF00"/>
                          </a:solidFill>
                          <a:effectLst/>
                          <a:latin typeface="+mj-lt"/>
                        </a:rPr>
                        <a:t>Phiếu học tập </a:t>
                      </a:r>
                      <a:r>
                        <a:rPr lang="vi-VN" sz="2000" b="1" kern="100" smtClean="0">
                          <a:solidFill>
                            <a:srgbClr val="FFFF00"/>
                          </a:solidFill>
                          <a:effectLst/>
                          <a:latin typeface="+mj-lt"/>
                        </a:rPr>
                        <a:t>3</a:t>
                      </a:r>
                      <a:r>
                        <a:rPr lang="vi-VN" sz="2000" b="1" kern="100">
                          <a:solidFill>
                            <a:srgbClr val="FFFF00"/>
                          </a:solidFill>
                          <a:effectLst/>
                          <a:latin typeface="+mj-lt"/>
                        </a:rPr>
                        <a:t>: Tìm hiểu tâm trạng của Chí Phèo khi bị cự tuyệt</a:t>
                      </a:r>
                      <a:endParaRPr lang="en-US" sz="2000" b="1" kern="100">
                        <a:solidFill>
                          <a:srgbClr val="FFFF00"/>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 xmlns:a16="http://schemas.microsoft.com/office/drawing/2014/main" val="1897452249"/>
                  </a:ext>
                </a:extLst>
              </a:tr>
              <a:tr h="356840">
                <a:tc>
                  <a:txBody>
                    <a:bodyPr/>
                    <a:lstStyle/>
                    <a:p>
                      <a:pPr marL="453390" indent="-226695" algn="just">
                        <a:lnSpc>
                          <a:spcPct val="107000"/>
                        </a:lnSpc>
                        <a:spcBef>
                          <a:spcPts val="600"/>
                        </a:spcBef>
                        <a:spcAft>
                          <a:spcPts val="600"/>
                        </a:spcAft>
                        <a:tabLst>
                          <a:tab pos="1386840" algn="l"/>
                        </a:tabLst>
                      </a:pPr>
                      <a:r>
                        <a:rPr lang="vi-VN" sz="2000" b="0" kern="100">
                          <a:effectLst/>
                          <a:latin typeface="+mj-lt"/>
                        </a:rPr>
                        <a:t>1. Nguyên nhân Chí Phèo bị cự tuyệt?</a:t>
                      </a:r>
                      <a:endParaRPr lang="en-US" sz="2000" b="0" kern="10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 xmlns:a16="http://schemas.microsoft.com/office/drawing/2014/main" val="2892426184"/>
                  </a:ext>
                </a:extLst>
              </a:tr>
              <a:tr h="482029">
                <a:tc>
                  <a:txBody>
                    <a:bodyPr/>
                    <a:lstStyle/>
                    <a:p>
                      <a:pPr marL="67945" algn="just">
                        <a:lnSpc>
                          <a:spcPct val="107000"/>
                        </a:lnSpc>
                        <a:spcBef>
                          <a:spcPts val="600"/>
                        </a:spcBef>
                        <a:spcAft>
                          <a:spcPts val="600"/>
                        </a:spcAft>
                      </a:pPr>
                      <a:r>
                        <a:rPr lang="vi-VN" sz="2000" b="0" kern="100">
                          <a:effectLst/>
                          <a:latin typeface="+mj-lt"/>
                        </a:rPr>
                        <a:t>2. Diễn biến tâm trạng, hành động của Chí Phèo khi bị cự tuyệt? </a:t>
                      </a:r>
                      <a:r>
                        <a:rPr lang="en-US" sz="2000" b="0" kern="100">
                          <a:effectLst/>
                          <a:latin typeface="+mj-lt"/>
                        </a:rPr>
                        <a:t>Nhận xét?</a:t>
                      </a:r>
                      <a:endParaRPr lang="en-US" sz="2000" b="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 xmlns:a16="http://schemas.microsoft.com/office/drawing/2014/main" val="3714061336"/>
                  </a:ext>
                </a:extLst>
              </a:tr>
              <a:tr h="734007">
                <a:tc>
                  <a:txBody>
                    <a:bodyPr/>
                    <a:lstStyle/>
                    <a:p>
                      <a:pPr marL="453390" indent="-226695" algn="just">
                        <a:lnSpc>
                          <a:spcPct val="107000"/>
                        </a:lnSpc>
                        <a:spcBef>
                          <a:spcPts val="600"/>
                        </a:spcBef>
                        <a:spcAft>
                          <a:spcPts val="600"/>
                        </a:spcAft>
                        <a:tabLst>
                          <a:tab pos="1386840" algn="l"/>
                        </a:tabLst>
                      </a:pPr>
                      <a:r>
                        <a:rPr lang="en-US" sz="2000" b="0" kern="100">
                          <a:effectLst/>
                          <a:latin typeface="Times New Roman" panose="02020603050405020304" pitchFamily="18" charset="0"/>
                          <a:cs typeface="Times New Roman" panose="02020603050405020304" pitchFamily="18" charset="0"/>
                        </a:rPr>
                        <a:t>3. Vì sao khi bị thị Nở từ chối, Chí Phèo lại mang dao đi giết Bá Kiến và tự sát?</a:t>
                      </a:r>
                      <a:endParaRPr lang="en-US" sz="20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 xmlns:a16="http://schemas.microsoft.com/office/drawing/2014/main" val="3641879372"/>
                  </a:ext>
                </a:extLst>
              </a:tr>
              <a:tr h="734007">
                <a:tc>
                  <a:txBody>
                    <a:bodyPr/>
                    <a:lstStyle/>
                    <a:p>
                      <a:pPr marL="453390" indent="-226695" algn="just">
                        <a:lnSpc>
                          <a:spcPct val="107000"/>
                        </a:lnSpc>
                        <a:spcBef>
                          <a:spcPts val="600"/>
                        </a:spcBef>
                        <a:spcAft>
                          <a:spcPts val="600"/>
                        </a:spcAft>
                        <a:tabLst>
                          <a:tab pos="1386840" algn="l"/>
                        </a:tabLst>
                      </a:pPr>
                      <a:r>
                        <a:rPr lang="en-US" sz="2000" b="0" kern="100">
                          <a:effectLst/>
                          <a:latin typeface="Times New Roman" panose="02020603050405020304" pitchFamily="18" charset="0"/>
                          <a:cs typeface="Times New Roman" panose="02020603050405020304" pitchFamily="18" charset="0"/>
                        </a:rPr>
                        <a:t>4. Khi đến nhà Bá Kiến, Chí Phèo đã nói gì với Bá Kiến? Ý nghĩa của lời nói ấy của Chí?</a:t>
                      </a:r>
                      <a:endParaRPr lang="en-US" sz="20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 xmlns:a16="http://schemas.microsoft.com/office/drawing/2014/main" val="2032857706"/>
                  </a:ext>
                </a:extLst>
              </a:tr>
              <a:tr h="358700">
                <a:tc>
                  <a:txBody>
                    <a:bodyPr/>
                    <a:lstStyle/>
                    <a:p>
                      <a:pPr marL="453390" indent="-226695" algn="just">
                        <a:lnSpc>
                          <a:spcPct val="107000"/>
                        </a:lnSpc>
                        <a:spcBef>
                          <a:spcPts val="600"/>
                        </a:spcBef>
                        <a:spcAft>
                          <a:spcPts val="600"/>
                        </a:spcAft>
                        <a:tabLst>
                          <a:tab pos="1386840" algn="l"/>
                        </a:tabLst>
                      </a:pPr>
                      <a:r>
                        <a:rPr lang="en-US" sz="2000" b="0" kern="100">
                          <a:effectLst/>
                          <a:latin typeface="Times New Roman" panose="02020603050405020304" pitchFamily="18" charset="0"/>
                          <a:cs typeface="Times New Roman" panose="02020603050405020304" pitchFamily="18" charset="0"/>
                        </a:rPr>
                        <a:t>5. Nhà văn muốn thể hiện điều gì qua hành động của Chí Phèo?</a:t>
                      </a:r>
                      <a:endParaRPr lang="en-US" sz="20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 xmlns:a16="http://schemas.microsoft.com/office/drawing/2014/main" val="500869968"/>
                  </a:ext>
                </a:extLst>
              </a:tr>
            </a:tbl>
          </a:graphicData>
        </a:graphic>
      </p:graphicFrame>
    </p:spTree>
    <p:extLst>
      <p:ext uri="{BB962C8B-B14F-4D97-AF65-F5344CB8AC3E}">
        <p14:creationId xmlns:p14="http://schemas.microsoft.com/office/powerpoint/2010/main" val="182254794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609599" y="590550"/>
            <a:ext cx="4187365"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a:t>
            </a:r>
            <a:r>
              <a:rPr lang="en-US" sz="2400" b="1" smtClean="0">
                <a:solidFill>
                  <a:srgbClr val="00B050"/>
                </a:solidFill>
                <a:latin typeface="Times New Roman" panose="02020603050405020304" pitchFamily="18" charset="0"/>
                <a:ea typeface="Calibri" panose="020F0502020204030204" pitchFamily="34" charset="0"/>
              </a:rPr>
              <a: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070943"/>
            <a:ext cx="6165272" cy="430887"/>
          </a:xfrm>
          <a:prstGeom prst="rect">
            <a:avLst/>
          </a:prstGeom>
        </p:spPr>
        <p:txBody>
          <a:bodyPr wrap="square">
            <a:spAutoFit/>
          </a:bodyPr>
          <a:lstStyle/>
          <a:p>
            <a:r>
              <a:rPr lang="nl-NL" sz="2200" b="1">
                <a:solidFill>
                  <a:srgbClr val="FF0000"/>
                </a:solidFill>
                <a:latin typeface="Times New Roman" panose="02020603050405020304" pitchFamily="18" charset="0"/>
                <a:cs typeface="Times New Roman" panose="02020603050405020304" pitchFamily="18" charset="0"/>
              </a:rPr>
              <a:t>2.1. Tâm trạng Chí Phèo trong buổi sáng hôm sau</a:t>
            </a:r>
            <a:endParaRPr lang="en-US" sz="2200">
              <a:solidFill>
                <a:srgbClr val="FF0000"/>
              </a:solidFill>
              <a:latin typeface="Times New Roman" panose="02020603050405020304" pitchFamily="18" charset="0"/>
              <a:cs typeface="Times New Roman" panose="02020603050405020304" pitchFamily="18" charset="0"/>
            </a:endParaRPr>
          </a:p>
        </p:txBody>
      </p:sp>
      <p:pic>
        <p:nvPicPr>
          <p:cNvPr id="8" name="Picture 2" descr="Cuộc sống bình yên ở đầm Chuồn">
            <a:extLst>
              <a:ext uri="{FF2B5EF4-FFF2-40B4-BE49-F238E27FC236}">
                <a16:creationId xmlns="" xmlns:a16="http://schemas.microsoft.com/office/drawing/2014/main" id="{DCD7D799-F176-4788-9B47-4476C2C3B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664" y="483283"/>
            <a:ext cx="2454987"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Bút Nguyên Tử - Tiểu Hùng Tinh: CON TRÂU và NGƯỜI NÔNG DÂN">
            <a:extLst>
              <a:ext uri="{FF2B5EF4-FFF2-40B4-BE49-F238E27FC236}">
                <a16:creationId xmlns="" xmlns:a16="http://schemas.microsoft.com/office/drawing/2014/main" id="{50B4C8E0-6D95-4569-8346-9ED6DCC9B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7945" y="2540683"/>
            <a:ext cx="2362200" cy="1930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a:extLst>
              <a:ext uri="{FF2B5EF4-FFF2-40B4-BE49-F238E27FC236}">
                <a16:creationId xmlns="" xmlns:a16="http://schemas.microsoft.com/office/drawing/2014/main" id="{FB876861-E7BD-4052-AE9E-1088365BBD90}"/>
              </a:ext>
            </a:extLst>
          </p:cNvPr>
          <p:cNvSpPr txBox="1"/>
          <p:nvPr/>
        </p:nvSpPr>
        <p:spPr>
          <a:xfrm>
            <a:off x="616527" y="1357848"/>
            <a:ext cx="6158345" cy="3785652"/>
          </a:xfrm>
          <a:prstGeom prst="rect">
            <a:avLst/>
          </a:prstGeom>
          <a:noFill/>
        </p:spPr>
        <p:txBody>
          <a:bodyPr wrap="square" rtlCol="0">
            <a:spAutoFit/>
          </a:bodyPr>
          <a:lstStyle/>
          <a:p>
            <a:pPr algn="just">
              <a:spcBef>
                <a:spcPts val="0"/>
              </a:spcBef>
              <a:spcAft>
                <a:spcPts val="0"/>
              </a:spcAft>
            </a:pPr>
            <a:r>
              <a:rPr lang="nl-NL" sz="2400">
                <a:latin typeface="Times New Roman" panose="02020603050405020304" pitchFamily="18" charset="0"/>
                <a:cs typeface="Times New Roman" panose="02020603050405020304" pitchFamily="18" charset="0"/>
              </a:rPr>
              <a:t>- Chí Phèo tỉnh rượu và nhận thức được cuộc sống xung quanh: căn lều ẩm thấp, nắng bên ngoài rực rỡ, những âm thanh của cuộc sống thường </a:t>
            </a:r>
            <a:r>
              <a:rPr lang="nl-NL" sz="2400" smtClean="0">
                <a:latin typeface="Times New Roman" panose="02020603050405020304" pitchFamily="18" charset="0"/>
                <a:cs typeface="Times New Roman" panose="02020603050405020304" pitchFamily="18" charset="0"/>
              </a:rPr>
              <a:t>ngày: </a:t>
            </a:r>
            <a:r>
              <a:rPr lang="nl-NL" sz="2400">
                <a:latin typeface="Times New Roman" panose="02020603050405020304" pitchFamily="18" charset="0"/>
                <a:cs typeface="Times New Roman" panose="02020603050405020304" pitchFamily="18" charset="0"/>
              </a:rPr>
              <a:t>tiếng chim ríu rít, tiếng anh thuyền chài gõ mái chèo đuổi cá, tiếng cười nói của mấy người đi chợ…, “chao ôi là buồn”.</a:t>
            </a:r>
            <a:endParaRPr lang="en-US" sz="2400">
              <a:latin typeface="Times New Roman" panose="02020603050405020304" pitchFamily="18" charset="0"/>
              <a:cs typeface="Times New Roman" panose="02020603050405020304" pitchFamily="18" charset="0"/>
            </a:endParaRPr>
          </a:p>
          <a:p>
            <a:pPr algn="just">
              <a:spcBef>
                <a:spcPts val="0"/>
              </a:spcBef>
              <a:spcAft>
                <a:spcPts val="0"/>
              </a:spcAft>
            </a:pPr>
            <a:r>
              <a:rPr lang="nl-NL" sz="2400">
                <a:latin typeface="Times New Roman" panose="02020603050405020304" pitchFamily="18" charset="0"/>
                <a:cs typeface="Times New Roman" panose="02020603050405020304" pitchFamily="18" charset="0"/>
              </a:rPr>
              <a:t> - Cảm nhận của Chí Phèo về cơ thể mình: Hắn thấy “miệng đắng, người bủn rủn, chân tay không buồn nhấc, ruột gan nôn nao, sợ rượu”, “bâng khuâng”, “mơ hồ buồn”.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726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56409" y="1732"/>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85354" y="291575"/>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585354" y="666750"/>
            <a:ext cx="6425046" cy="830997"/>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2.1. Tâm trạng Chí Phèo trong buổi sáng hôm sau</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8" name="Picture 2" descr="Cuộc sống bình yên ở đầm Chuồn">
            <a:extLst>
              <a:ext uri="{FF2B5EF4-FFF2-40B4-BE49-F238E27FC236}">
                <a16:creationId xmlns="" xmlns:a16="http://schemas.microsoft.com/office/drawing/2014/main" id="{DCD7D799-F176-4788-9B47-4476C2C3B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522" y="666750"/>
            <a:ext cx="2454987"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Bút Nguyên Tử - Tiểu Hùng Tinh: CON TRÂU và NGƯỜI NÔNG DÂN">
            <a:extLst>
              <a:ext uri="{FF2B5EF4-FFF2-40B4-BE49-F238E27FC236}">
                <a16:creationId xmlns="" xmlns:a16="http://schemas.microsoft.com/office/drawing/2014/main" id="{50B4C8E0-6D95-4569-8346-9ED6DCC9B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3309" y="3003220"/>
            <a:ext cx="2362200" cy="1930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a:extLst>
              <a:ext uri="{FF2B5EF4-FFF2-40B4-BE49-F238E27FC236}">
                <a16:creationId xmlns="" xmlns:a16="http://schemas.microsoft.com/office/drawing/2014/main" id="{FB876861-E7BD-4052-AE9E-1088365BBD90}"/>
              </a:ext>
            </a:extLst>
          </p:cNvPr>
          <p:cNvSpPr txBox="1"/>
          <p:nvPr/>
        </p:nvSpPr>
        <p:spPr>
          <a:xfrm>
            <a:off x="671945" y="1276272"/>
            <a:ext cx="5791200" cy="3893374"/>
          </a:xfrm>
          <a:prstGeom prst="rect">
            <a:avLst/>
          </a:prstGeom>
          <a:noFill/>
        </p:spPr>
        <p:txBody>
          <a:bodyPr wrap="square" rtlCol="0">
            <a:spAutoFit/>
          </a:bodyPr>
          <a:lstStyle/>
          <a:p>
            <a:pPr algn="just">
              <a:spcBef>
                <a:spcPts val="0"/>
              </a:spcBef>
              <a:spcAft>
                <a:spcPts val="0"/>
              </a:spcAft>
            </a:pPr>
            <a:r>
              <a:rPr lang="nl-NL">
                <a:latin typeface="Times New Roman" panose="02020603050405020304" pitchFamily="18" charset="0"/>
                <a:cs typeface="Times New Roman" panose="02020603050405020304" pitchFamily="18" charset="0"/>
              </a:rPr>
              <a:t>- </a:t>
            </a:r>
            <a:r>
              <a:rPr lang="nl-NL" sz="2200">
                <a:latin typeface="Times New Roman" panose="02020603050405020304" pitchFamily="18" charset="0"/>
                <a:cs typeface="Times New Roman" panose="02020603050405020304" pitchFamily="18" charset="0"/>
              </a:rPr>
              <a:t>Chí Phèo suy nghĩ về cuộc đời mình:</a:t>
            </a:r>
            <a:endParaRPr lang="en-US" sz="2200">
              <a:latin typeface="Times New Roman" panose="02020603050405020304" pitchFamily="18" charset="0"/>
              <a:cs typeface="Times New Roman" panose="02020603050405020304" pitchFamily="18" charset="0"/>
            </a:endParaRPr>
          </a:p>
          <a:p>
            <a:pPr algn="just">
              <a:spcBef>
                <a:spcPts val="0"/>
              </a:spcBef>
              <a:spcAft>
                <a:spcPts val="0"/>
              </a:spcAft>
            </a:pPr>
            <a:r>
              <a:rPr lang="nl-NL" sz="2200">
                <a:latin typeface="Times New Roman" panose="02020603050405020304" pitchFamily="18" charset="0"/>
                <a:cs typeface="Times New Roman" panose="02020603050405020304" pitchFamily="18" charset="0"/>
              </a:rPr>
              <a:t>    + </a:t>
            </a:r>
            <a:r>
              <a:rPr lang="vi-VN" sz="2200">
                <a:latin typeface="Times New Roman" panose="02020603050405020304" pitchFamily="18" charset="0"/>
                <a:cs typeface="Times New Roman" panose="02020603050405020304" pitchFamily="18" charset="0"/>
              </a:rPr>
              <a:t>Nhớ về quá khứ </a:t>
            </a:r>
            <a:r>
              <a:rPr lang="nl-NL" sz="2200">
                <a:latin typeface="Times New Roman" panose="02020603050405020304" pitchFamily="18" charset="0"/>
                <a:cs typeface="Times New Roman" panose="02020603050405020304" pitchFamily="18" charset="0"/>
              </a:rPr>
              <a:t>xa xôi </a:t>
            </a:r>
            <a:r>
              <a:rPr lang="vi-VN" sz="2200">
                <a:latin typeface="Times New Roman" panose="02020603050405020304" pitchFamily="18" charset="0"/>
                <a:cs typeface="Times New Roman" panose="02020603050405020304" pitchFamily="18" charset="0"/>
              </a:rPr>
              <a:t>với ước mơ giản dị</a:t>
            </a:r>
            <a:r>
              <a:rPr lang="nl-NL" sz="2200">
                <a:latin typeface="Times New Roman" panose="02020603050405020304" pitchFamily="18" charset="0"/>
                <a:cs typeface="Times New Roman" panose="02020603050405020304" pitchFamily="18" charset="0"/>
              </a:rPr>
              <a:t> “một gia đình nho nhỏ...” </a:t>
            </a:r>
            <a:r>
              <a:rPr lang="en-US" sz="2200" smtClean="0">
                <a:latin typeface="Times New Roman" panose="02020603050405020304" pitchFamily="18" charset="0"/>
                <a:cs typeface="Times New Roman" panose="02020603050405020304" pitchFamily="18" charset="0"/>
              </a:rPr>
              <a:t>-</a:t>
            </a:r>
            <a:r>
              <a:rPr lang="vi-VN" sz="2200" smtClean="0">
                <a:latin typeface="Times New Roman" panose="02020603050405020304" pitchFamily="18" charset="0"/>
                <a:cs typeface="Times New Roman" panose="02020603050405020304" pitchFamily="18" charset="0"/>
              </a:rPr>
              <a:t>&gt; </a:t>
            </a:r>
            <a:r>
              <a:rPr lang="vi-VN" sz="2200">
                <a:latin typeface="Times New Roman" panose="02020603050405020304" pitchFamily="18" charset="0"/>
                <a:cs typeface="Times New Roman" panose="02020603050405020304" pitchFamily="18" charset="0"/>
              </a:rPr>
              <a:t>“nao nao buồn”.</a:t>
            </a:r>
            <a:endParaRPr lang="en-US" sz="2200">
              <a:latin typeface="Times New Roman" panose="02020603050405020304" pitchFamily="18" charset="0"/>
              <a:cs typeface="Times New Roman" panose="02020603050405020304" pitchFamily="18" charset="0"/>
            </a:endParaRPr>
          </a:p>
          <a:p>
            <a:pPr algn="just">
              <a:spcBef>
                <a:spcPts val="0"/>
              </a:spcBef>
              <a:spcAft>
                <a:spcPts val="0"/>
              </a:spcAft>
            </a:pPr>
            <a:r>
              <a:rPr lang="vi-VN" sz="2200">
                <a:latin typeface="Times New Roman" panose="02020603050405020304" pitchFamily="18" charset="0"/>
                <a:cs typeface="Times New Roman" panose="02020603050405020304" pitchFamily="18" charset="0"/>
              </a:rPr>
              <a:t>    + Nhận ra hiện tại </a:t>
            </a:r>
            <a:r>
              <a:rPr lang="nl-NL" sz="2200">
                <a:latin typeface="Times New Roman" panose="02020603050405020304" pitchFamily="18" charset="0"/>
                <a:cs typeface="Times New Roman" panose="02020603050405020304" pitchFamily="18" charset="0"/>
              </a:rPr>
              <a:t>hắn đã già mà vẫn cô độc,</a:t>
            </a:r>
            <a:r>
              <a:rPr lang="vi-VN" sz="2200">
                <a:latin typeface="Times New Roman" panose="02020603050405020304" pitchFamily="18" charset="0"/>
                <a:cs typeface="Times New Roman" panose="02020603050405020304" pitchFamily="18" charset="0"/>
              </a:rPr>
              <a:t> đã tới cái dốc bên kia của cuộc đời </a:t>
            </a:r>
            <a:r>
              <a:rPr lang="en-US" sz="2200" smtClean="0">
                <a:latin typeface="Times New Roman" panose="02020603050405020304" pitchFamily="18" charset="0"/>
                <a:cs typeface="Times New Roman" panose="02020603050405020304" pitchFamily="18" charset="0"/>
              </a:rPr>
              <a:t>-</a:t>
            </a:r>
            <a:r>
              <a:rPr lang="vi-VN" sz="2200" smtClean="0">
                <a:latin typeface="Times New Roman" panose="02020603050405020304" pitchFamily="18" charset="0"/>
                <a:cs typeface="Times New Roman" panose="02020603050405020304" pitchFamily="18" charset="0"/>
              </a:rPr>
              <a:t>&gt; </a:t>
            </a:r>
            <a:r>
              <a:rPr lang="vi-VN" sz="2200">
                <a:latin typeface="Times New Roman" panose="02020603050405020304" pitchFamily="18" charset="0"/>
                <a:cs typeface="Times New Roman" panose="02020603050405020304" pitchFamily="18" charset="0"/>
              </a:rPr>
              <a:t>“buồn thay cho đời”.</a:t>
            </a:r>
            <a:endParaRPr lang="en-US" sz="2200">
              <a:latin typeface="Times New Roman" panose="02020603050405020304" pitchFamily="18" charset="0"/>
              <a:cs typeface="Times New Roman" panose="02020603050405020304" pitchFamily="18" charset="0"/>
            </a:endParaRPr>
          </a:p>
          <a:p>
            <a:pPr algn="just">
              <a:spcBef>
                <a:spcPts val="0"/>
              </a:spcBef>
              <a:spcAft>
                <a:spcPts val="0"/>
              </a:spcAft>
            </a:pPr>
            <a:r>
              <a:rPr lang="vi-VN" sz="2200">
                <a:latin typeface="Times New Roman" panose="02020603050405020304" pitchFamily="18" charset="0"/>
                <a:cs typeface="Times New Roman" panose="02020603050405020304" pitchFamily="18" charset="0"/>
              </a:rPr>
              <a:t>    + Nghĩ đến tương lai: tuổi già, đói rét, ốm đau và </a:t>
            </a:r>
            <a:r>
              <a:rPr lang="vi-VN" sz="2200" b="1">
                <a:latin typeface="Times New Roman" panose="02020603050405020304" pitchFamily="18" charset="0"/>
                <a:cs typeface="Times New Roman" panose="02020603050405020304" pitchFamily="18" charset="0"/>
              </a:rPr>
              <a:t>cô độc </a:t>
            </a:r>
            <a:r>
              <a:rPr lang="en-US" sz="2200" smtClean="0">
                <a:latin typeface="Times New Roman" panose="02020603050405020304" pitchFamily="18" charset="0"/>
                <a:cs typeface="Times New Roman" panose="02020603050405020304" pitchFamily="18" charset="0"/>
              </a:rPr>
              <a:t>-</a:t>
            </a:r>
            <a:r>
              <a:rPr lang="vi-VN" sz="2200" smtClean="0">
                <a:latin typeface="Times New Roman" panose="02020603050405020304" pitchFamily="18" charset="0"/>
                <a:cs typeface="Times New Roman" panose="02020603050405020304" pitchFamily="18" charset="0"/>
              </a:rPr>
              <a:t>&gt; </a:t>
            </a:r>
            <a:r>
              <a:rPr lang="vi-VN" sz="2200">
                <a:latin typeface="Times New Roman" panose="02020603050405020304" pitchFamily="18" charset="0"/>
                <a:cs typeface="Times New Roman" panose="02020603050405020304" pitchFamily="18" charset="0"/>
              </a:rPr>
              <a:t>Lo sợ.</a:t>
            </a:r>
            <a:endParaRPr lang="en-US" sz="220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200" b="1" i="1" smtClean="0">
                <a:solidFill>
                  <a:srgbClr val="0070C0"/>
                </a:solidFill>
                <a:latin typeface="Times New Roman" panose="02020603050405020304" pitchFamily="18" charset="0"/>
                <a:cs typeface="Times New Roman" panose="02020603050405020304" pitchFamily="18" charset="0"/>
              </a:rPr>
              <a:t>-</a:t>
            </a:r>
            <a:r>
              <a:rPr lang="vi-VN" sz="2200" b="1" i="1" smtClean="0">
                <a:solidFill>
                  <a:srgbClr val="0070C0"/>
                </a:solidFill>
                <a:latin typeface="Times New Roman" panose="02020603050405020304" pitchFamily="18" charset="0"/>
                <a:cs typeface="Times New Roman" panose="02020603050405020304" pitchFamily="18" charset="0"/>
              </a:rPr>
              <a:t>&gt; </a:t>
            </a:r>
            <a:r>
              <a:rPr lang="vi-VN" sz="2200" b="1" i="1">
                <a:solidFill>
                  <a:srgbClr val="0070C0"/>
                </a:solidFill>
                <a:latin typeface="Times New Roman" panose="02020603050405020304" pitchFamily="18" charset="0"/>
                <a:cs typeface="Times New Roman" panose="02020603050405020304" pitchFamily="18" charset="0"/>
              </a:rPr>
              <a:t>Với sự trở lại của lí trí cùng những cảm xúc rất người, Chí Phèo đang thức tỉnh và bắt đầu hồi sinh.</a:t>
            </a:r>
            <a:endParaRPr lang="en-US" sz="2200" b="1"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6368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5943600" cy="769441"/>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2.1. </a:t>
            </a:r>
            <a:r>
              <a:rPr lang="nl-NL" sz="2200" b="1">
                <a:solidFill>
                  <a:srgbClr val="FF0000"/>
                </a:solidFill>
                <a:latin typeface="Times New Roman" panose="02020603050405020304" pitchFamily="18" charset="0"/>
                <a:cs typeface="Times New Roman" panose="02020603050405020304" pitchFamily="18" charset="0"/>
              </a:rPr>
              <a:t>Tâm trạng Chí Phèo trong buổi sáng hôm sau</a:t>
            </a:r>
            <a:endParaRPr lang="en-US" sz="2200">
              <a:solidFill>
                <a:srgbClr val="FF0000"/>
              </a:solidFill>
              <a:latin typeface="Times New Roman" panose="02020603050405020304" pitchFamily="18" charset="0"/>
              <a:cs typeface="Times New Roman" panose="02020603050405020304" pitchFamily="18" charset="0"/>
            </a:endParaRPr>
          </a:p>
        </p:txBody>
      </p:sp>
      <p:pic>
        <p:nvPicPr>
          <p:cNvPr id="8" name="Picture 2" descr="Cuộc sống bình yên ở đầm Chuồn">
            <a:extLst>
              <a:ext uri="{FF2B5EF4-FFF2-40B4-BE49-F238E27FC236}">
                <a16:creationId xmlns="" xmlns:a16="http://schemas.microsoft.com/office/drawing/2014/main" id="{DCD7D799-F176-4788-9B47-4476C2C3B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666750"/>
            <a:ext cx="2454987"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Bút Nguyên Tử - Tiểu Hùng Tinh: CON TRÂU và NGƯỜI NÔNG DÂN">
            <a:extLst>
              <a:ext uri="{FF2B5EF4-FFF2-40B4-BE49-F238E27FC236}">
                <a16:creationId xmlns="" xmlns:a16="http://schemas.microsoft.com/office/drawing/2014/main" id="{50B4C8E0-6D95-4569-8346-9ED6DCC9B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003220"/>
            <a:ext cx="2362200" cy="1930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a:extLst>
              <a:ext uri="{FF2B5EF4-FFF2-40B4-BE49-F238E27FC236}">
                <a16:creationId xmlns="" xmlns:a16="http://schemas.microsoft.com/office/drawing/2014/main" id="{FB876861-E7BD-4052-AE9E-1088365BBD90}"/>
              </a:ext>
            </a:extLst>
          </p:cNvPr>
          <p:cNvSpPr txBox="1"/>
          <p:nvPr/>
        </p:nvSpPr>
        <p:spPr>
          <a:xfrm>
            <a:off x="609600" y="1867441"/>
            <a:ext cx="5791200" cy="2123658"/>
          </a:xfrm>
          <a:prstGeom prst="rect">
            <a:avLst/>
          </a:prstGeom>
          <a:noFill/>
        </p:spPr>
        <p:txBody>
          <a:bodyPr wrap="square" rtlCol="0">
            <a:spAutoFit/>
          </a:bodyPr>
          <a:lstStyle/>
          <a:p>
            <a:pPr algn="just"/>
            <a:r>
              <a:rPr lang="en-US" sz="2200" b="1" smtClean="0">
                <a:latin typeface="Times New Roman" panose="02020603050405020304" pitchFamily="18" charset="0"/>
                <a:cs typeface="Times New Roman" panose="02020603050405020304" pitchFamily="18" charset="0"/>
              </a:rPr>
              <a:t>=&gt; </a:t>
            </a:r>
            <a:r>
              <a:rPr lang="vi-VN" sz="2200" smtClean="0">
                <a:latin typeface="Times New Roman" panose="02020603050405020304" pitchFamily="18" charset="0"/>
                <a:cs typeface="Times New Roman" panose="02020603050405020304" pitchFamily="18" charset="0"/>
              </a:rPr>
              <a:t>Bằng </a:t>
            </a:r>
            <a:r>
              <a:rPr lang="vi-VN" sz="2200" b="1">
                <a:latin typeface="Times New Roman" panose="02020603050405020304" pitchFamily="18" charset="0"/>
                <a:cs typeface="Times New Roman" panose="02020603050405020304" pitchFamily="18" charset="0"/>
              </a:rPr>
              <a:t>yếu tố ngoại cảnh, thủ pháp đồng hiện, ngôn ngữ nửa trực </a:t>
            </a:r>
            <a:r>
              <a:rPr lang="vi-VN" sz="2200" b="1" smtClean="0">
                <a:latin typeface="Times New Roman" panose="02020603050405020304" pitchFamily="18" charset="0"/>
                <a:cs typeface="Times New Roman" panose="02020603050405020304" pitchFamily="18" charset="0"/>
              </a:rPr>
              <a:t>tiếp</a:t>
            </a:r>
            <a:r>
              <a:rPr lang="en-US" sz="220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nhà </a:t>
            </a:r>
            <a:r>
              <a:rPr lang="vi-VN" sz="2200">
                <a:latin typeface="Times New Roman" panose="02020603050405020304" pitchFamily="18" charset="0"/>
                <a:cs typeface="Times New Roman" panose="02020603050405020304" pitchFamily="18" charset="0"/>
              </a:rPr>
              <a:t>văn đã lách vào những vi mạch sâu kín nhất của thế giới nội tâm nhân vật, khơi dòng ý thức, tâm lí, làm hiện hình các trạng thái cảm xúc phức tạp trong tâm trí con người.</a:t>
            </a:r>
            <a:endParaRPr lang="en-US"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462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Hình chữ nhật: Góc Chéo Tròn 5">
            <a:extLst>
              <a:ext uri="{FF2B5EF4-FFF2-40B4-BE49-F238E27FC236}">
                <a16:creationId xmlns="" xmlns:a16="http://schemas.microsoft.com/office/drawing/2014/main" id="{8A13E6E7-F5EA-4CC8-912A-1FC235F8877A}"/>
              </a:ext>
            </a:extLst>
          </p:cNvPr>
          <p:cNvSpPr/>
          <p:nvPr/>
        </p:nvSpPr>
        <p:spPr>
          <a:xfrm>
            <a:off x="818535" y="393905"/>
            <a:ext cx="4591665" cy="882445"/>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00FF"/>
                </a:solidFill>
                <a:latin typeface="Broadway" panose="04040905080B02020502" pitchFamily="82" charset="0"/>
                <a:cs typeface="Times New Roman" panose="02020603050405020304" pitchFamily="18" charset="0"/>
              </a:rPr>
              <a:t>MỞ ĐẦU</a:t>
            </a:r>
            <a:endParaRPr lang="en-US" sz="4800" b="1" dirty="0">
              <a:solidFill>
                <a:srgbClr val="0000FF"/>
              </a:solidFill>
              <a:latin typeface="Broadway" panose="04040905080B02020502" pitchFamily="82" charset="0"/>
              <a:cs typeface="Times New Roman" panose="02020603050405020304" pitchFamily="18" charset="0"/>
            </a:endParaRPr>
          </a:p>
        </p:txBody>
      </p:sp>
      <p:sp>
        <p:nvSpPr>
          <p:cNvPr id="6" name="Bong bóng Lời nói: Hình chữ nhật với Góc Tròn 10">
            <a:extLst>
              <a:ext uri="{FF2B5EF4-FFF2-40B4-BE49-F238E27FC236}">
                <a16:creationId xmlns="" xmlns:a16="http://schemas.microsoft.com/office/drawing/2014/main" id="{E9C92D8E-F80D-4463-B183-269B00575AEF}"/>
              </a:ext>
            </a:extLst>
          </p:cNvPr>
          <p:cNvSpPr/>
          <p:nvPr/>
        </p:nvSpPr>
        <p:spPr>
          <a:xfrm>
            <a:off x="609599" y="1885950"/>
            <a:ext cx="5043949" cy="1143000"/>
          </a:xfrm>
          <a:prstGeom prst="wedgeRoundRectCallout">
            <a:avLst>
              <a:gd name="adj1" fmla="val -59460"/>
              <a:gd name="adj2" fmla="val 39853"/>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i="1">
                <a:solidFill>
                  <a:srgbClr val="FF0000"/>
                </a:solidFill>
                <a:latin typeface="Times New Roman" panose="02020603050405020304" pitchFamily="18" charset="0"/>
                <a:cs typeface="Times New Roman" panose="02020603050405020304" pitchFamily="18" charset="0"/>
              </a:rPr>
              <a:t>HS xem một đoạn video bộ phim “</a:t>
            </a:r>
            <a:r>
              <a:rPr lang="en-US" sz="2800" b="1" i="1">
                <a:solidFill>
                  <a:srgbClr val="FF0000"/>
                </a:solidFill>
                <a:latin typeface="Times New Roman" panose="02020603050405020304" pitchFamily="18" charset="0"/>
                <a:cs typeface="Times New Roman" panose="02020603050405020304" pitchFamily="18" charset="0"/>
              </a:rPr>
              <a:t>Làng Vũ Đại </a:t>
            </a:r>
            <a:r>
              <a:rPr lang="en-US" sz="2800" b="1" i="1" smtClean="0">
                <a:solidFill>
                  <a:srgbClr val="FF0000"/>
                </a:solidFill>
                <a:latin typeface="Times New Roman" panose="02020603050405020304" pitchFamily="18" charset="0"/>
                <a:cs typeface="Times New Roman" panose="02020603050405020304" pitchFamily="18" charset="0"/>
              </a:rPr>
              <a:t>ngày </a:t>
            </a:r>
            <a:r>
              <a:rPr lang="en-US" sz="2800" b="1" i="1">
                <a:solidFill>
                  <a:srgbClr val="FF0000"/>
                </a:solidFill>
                <a:latin typeface="Times New Roman" panose="02020603050405020304" pitchFamily="18" charset="0"/>
                <a:cs typeface="Times New Roman" panose="02020603050405020304" pitchFamily="18" charset="0"/>
              </a:rPr>
              <a:t>ấy</a:t>
            </a:r>
            <a:r>
              <a:rPr lang="en-US" sz="2800" i="1">
                <a:solidFill>
                  <a:srgbClr val="FF0000"/>
                </a:solidFill>
                <a:latin typeface="Times New Roman" panose="02020603050405020304" pitchFamily="18" charset="0"/>
                <a:cs typeface="Times New Roman" panose="02020603050405020304" pitchFamily="18" charset="0"/>
              </a:rPr>
              <a:t>”.</a:t>
            </a:r>
          </a:p>
        </p:txBody>
      </p:sp>
      <p:pic>
        <p:nvPicPr>
          <p:cNvPr id="5" name="Picture 7">
            <a:extLst>
              <a:ext uri="{FF2B5EF4-FFF2-40B4-BE49-F238E27FC236}">
                <a16:creationId xmlns="" xmlns:a16="http://schemas.microsoft.com/office/drawing/2014/main" id="{D1503A25-6973-47E2-B14A-13A6C8FE27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42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8610600" cy="430887"/>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a:t>
            </a:r>
            <a:r>
              <a:rPr lang="nl-NL" sz="2200" b="1">
                <a:solidFill>
                  <a:srgbClr val="FF0000"/>
                </a:solidFill>
                <a:latin typeface="Times New Roman" panose="02020603050405020304" pitchFamily="18" charset="0"/>
                <a:cs typeface="Times New Roman" panose="02020603050405020304" pitchFamily="18" charset="0"/>
              </a:rPr>
              <a:t>Tâm trạng Chí Phèo khi nhận bát cháo hành của </a:t>
            </a:r>
            <a:r>
              <a:rPr lang="nl-NL" sz="2200" b="1" smtClean="0">
                <a:solidFill>
                  <a:srgbClr val="FF0000"/>
                </a:solidFill>
                <a:latin typeface="Times New Roman" panose="02020603050405020304" pitchFamily="18" charset="0"/>
                <a:cs typeface="Times New Roman" panose="02020603050405020304" pitchFamily="18" charset="0"/>
              </a:rPr>
              <a:t>thị </a:t>
            </a:r>
            <a:r>
              <a:rPr lang="nl-NL" sz="2200" b="1">
                <a:solidFill>
                  <a:srgbClr val="FF0000"/>
                </a:solidFill>
                <a:latin typeface="Times New Roman" panose="02020603050405020304" pitchFamily="18" charset="0"/>
                <a:cs typeface="Times New Roman" panose="02020603050405020304" pitchFamily="18" charset="0"/>
              </a:rPr>
              <a:t>Nở</a:t>
            </a:r>
            <a:endParaRPr lang="en-US" sz="2200">
              <a:solidFill>
                <a:srgbClr val="FF0000"/>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 xmlns:a16="http://schemas.microsoft.com/office/drawing/2014/main" id="{E790484A-6060-4A0E-99EB-B2F356A0DFEC}"/>
              </a:ext>
            </a:extLst>
          </p:cNvPr>
          <p:cNvSpPr>
            <a:spLocks noGrp="1"/>
          </p:cNvSpPr>
          <p:nvPr>
            <p:ph idx="1"/>
          </p:nvPr>
        </p:nvSpPr>
        <p:spPr>
          <a:xfrm>
            <a:off x="381000" y="1885950"/>
            <a:ext cx="5513454" cy="2438400"/>
          </a:xfrm>
          <a:noFill/>
          <a:ln>
            <a:noFill/>
          </a:ln>
        </p:spPr>
        <p:style>
          <a:lnRef idx="2">
            <a:schemeClr val="dk1"/>
          </a:lnRef>
          <a:fillRef idx="1">
            <a:schemeClr val="lt1"/>
          </a:fillRef>
          <a:effectRef idx="0">
            <a:schemeClr val="dk1"/>
          </a:effectRef>
          <a:fontRef idx="minor">
            <a:schemeClr val="dk1"/>
          </a:fontRef>
        </p:style>
        <p:txBody>
          <a:bodyPr>
            <a:noAutofit/>
          </a:bodyPr>
          <a:lstStyle/>
          <a:p>
            <a:pPr algn="just"/>
            <a:r>
              <a:rPr lang="en-US" sz="2400" b="1" i="1" dirty="0">
                <a:solidFill>
                  <a:srgbClr val="00B050"/>
                </a:solidFill>
                <a:latin typeface="Times New Roman" pitchFamily="18" charset="0"/>
                <a:cs typeface="Times New Roman" pitchFamily="18" charset="0"/>
              </a:rPr>
              <a:t>*</a:t>
            </a:r>
            <a:r>
              <a:rPr lang="en-US" sz="2400" b="1" i="1">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Bát</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cháo</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hành</a:t>
            </a:r>
            <a:r>
              <a:rPr lang="en-US" sz="2400" b="1" i="1" dirty="0">
                <a:solidFill>
                  <a:srgbClr val="00B050"/>
                </a:solidFill>
                <a:latin typeface="Times New Roman" pitchFamily="18" charset="0"/>
                <a:cs typeface="Times New Roman" pitchFamily="18" charset="0"/>
              </a:rPr>
              <a:t> </a:t>
            </a:r>
            <a:r>
              <a:rPr lang="en-US" sz="2400" b="1" i="1" err="1">
                <a:solidFill>
                  <a:srgbClr val="00B050"/>
                </a:solidFill>
                <a:latin typeface="Times New Roman" pitchFamily="18" charset="0"/>
                <a:cs typeface="Times New Roman" pitchFamily="18" charset="0"/>
              </a:rPr>
              <a:t>của</a:t>
            </a:r>
            <a:r>
              <a:rPr lang="en-US" sz="2400" b="1" i="1">
                <a:solidFill>
                  <a:srgbClr val="00B050"/>
                </a:solidFill>
                <a:latin typeface="Times New Roman" pitchFamily="18" charset="0"/>
                <a:cs typeface="Times New Roman" pitchFamily="18" charset="0"/>
              </a:rPr>
              <a:t> </a:t>
            </a:r>
            <a:r>
              <a:rPr lang="en-US" sz="2400" b="1" i="1" smtClean="0">
                <a:solidFill>
                  <a:srgbClr val="00B050"/>
                </a:solidFill>
                <a:latin typeface="Times New Roman" pitchFamily="18" charset="0"/>
                <a:cs typeface="Times New Roman" pitchFamily="18" charset="0"/>
              </a:rPr>
              <a:t>thị </a:t>
            </a:r>
            <a:r>
              <a:rPr lang="en-US" sz="2400" b="1" i="1" dirty="0" err="1">
                <a:solidFill>
                  <a:srgbClr val="00B050"/>
                </a:solidFill>
                <a:latin typeface="Times New Roman" pitchFamily="18" charset="0"/>
                <a:cs typeface="Times New Roman" pitchFamily="18" charset="0"/>
              </a:rPr>
              <a:t>Nở</a:t>
            </a:r>
            <a:r>
              <a:rPr lang="en-US" sz="2400" b="1" i="1" dirty="0">
                <a:solidFill>
                  <a:srgbClr val="00B050"/>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vừa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ảnh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vừa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ảnh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mang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nghĩa</a:t>
            </a:r>
            <a:r>
              <a:rPr lang="en-US" sz="2400" dirty="0">
                <a:solidFill>
                  <a:schemeClr val="tx1"/>
                </a:solidFill>
                <a:latin typeface="Times New Roman" pitchFamily="18" charset="0"/>
                <a:cs typeface="Times New Roman" pitchFamily="18" charset="0"/>
              </a:rPr>
              <a:t>.</a:t>
            </a:r>
          </a:p>
          <a:p>
            <a:pPr algn="just"/>
            <a:r>
              <a:rPr lang="vi-VN" sz="2400" b="1" dirty="0">
                <a:solidFill>
                  <a:schemeClr val="tx1"/>
                </a:solidFill>
                <a:latin typeface="Times New Roman" pitchFamily="18" charset="0"/>
                <a:cs typeface="Times New Roman" pitchFamily="18" charset="0"/>
              </a:rPr>
              <a:t>①</a:t>
            </a:r>
            <a:r>
              <a:rPr lang="en-US" sz="2400" b="1" dirty="0">
                <a:solidFill>
                  <a:schemeClr val="tx1"/>
                </a:solidFill>
                <a:latin typeface="Times New Roman" pitchFamily="18" charset="0"/>
                <a:cs typeface="Times New Roman" pitchFamily="18" charset="0"/>
              </a:rPr>
              <a:t> </a:t>
            </a:r>
            <a:r>
              <a:rPr lang="vi-VN" sz="2400" b="1">
                <a:solidFill>
                  <a:schemeClr val="tx1"/>
                </a:solidFill>
                <a:latin typeface="Times New Roman" pitchFamily="18" charset="0"/>
                <a:cs typeface="Times New Roman" pitchFamily="18" charset="0"/>
              </a:rPr>
              <a:t>Với </a:t>
            </a:r>
            <a:r>
              <a:rPr lang="en-US" sz="2400" b="1" smtClean="0">
                <a:solidFill>
                  <a:schemeClr val="tx1"/>
                </a:solidFill>
                <a:latin typeface="Times New Roman" pitchFamily="18" charset="0"/>
                <a:cs typeface="Times New Roman" pitchFamily="18" charset="0"/>
              </a:rPr>
              <a:t>t</a:t>
            </a:r>
            <a:r>
              <a:rPr lang="vi-VN" sz="2400" b="1" smtClean="0">
                <a:solidFill>
                  <a:schemeClr val="tx1"/>
                </a:solidFill>
                <a:latin typeface="Times New Roman" pitchFamily="18" charset="0"/>
                <a:cs typeface="Times New Roman" pitchFamily="18" charset="0"/>
              </a:rPr>
              <a:t>hị </a:t>
            </a:r>
            <a:r>
              <a:rPr lang="vi-VN" sz="2400" b="1" dirty="0">
                <a:solidFill>
                  <a:schemeClr val="tx1"/>
                </a:solidFill>
                <a:latin typeface="Times New Roman" pitchFamily="18" charset="0"/>
                <a:cs typeface="Times New Roman" pitchFamily="18" charset="0"/>
              </a:rPr>
              <a:t>Nở</a:t>
            </a:r>
            <a:r>
              <a:rPr lang="en-US" sz="2400" b="1">
                <a:solidFill>
                  <a:schemeClr val="tx1"/>
                </a:solidFill>
                <a:latin typeface="Times New Roman" pitchFamily="18" charset="0"/>
                <a:cs typeface="Times New Roman" pitchFamily="18" charset="0"/>
              </a:rPr>
              <a:t>: </a:t>
            </a:r>
            <a:r>
              <a:rPr lang="en-US" sz="2400">
                <a:solidFill>
                  <a:schemeClr val="tx1"/>
                </a:solidFill>
                <a:latin typeface="Times New Roman" pitchFamily="18" charset="0"/>
                <a:cs typeface="Times New Roman" pitchFamily="18" charset="0"/>
              </a:rPr>
              <a:t>đó là </a:t>
            </a:r>
            <a:r>
              <a:rPr lang="vi-VN" sz="2400">
                <a:solidFill>
                  <a:schemeClr val="tx1"/>
                </a:solidFill>
                <a:latin typeface="Times New Roman" pitchFamily="18" charset="0"/>
                <a:cs typeface="Times New Roman" pitchFamily="18" charset="0"/>
              </a:rPr>
              <a:t>bát cháo </a:t>
            </a:r>
            <a:r>
              <a:rPr lang="en-US" sz="2400">
                <a:solidFill>
                  <a:schemeClr val="tx1"/>
                </a:solidFill>
                <a:latin typeface="Times New Roman" pitchFamily="18" charset="0"/>
                <a:cs typeface="Times New Roman" pitchFamily="18" charset="0"/>
              </a:rPr>
              <a:t>T</a:t>
            </a:r>
            <a:r>
              <a:rPr lang="vi-VN" sz="2400">
                <a:solidFill>
                  <a:schemeClr val="tx1"/>
                </a:solidFill>
                <a:latin typeface="Times New Roman" pitchFamily="18" charset="0"/>
                <a:cs typeface="Times New Roman" pitchFamily="18" charset="0"/>
              </a:rPr>
              <a:t>hị </a:t>
            </a:r>
            <a:r>
              <a:rPr lang="vi-VN" sz="2400" dirty="0">
                <a:solidFill>
                  <a:schemeClr val="tx1"/>
                </a:solidFill>
                <a:latin typeface="Times New Roman" pitchFamily="18" charset="0"/>
                <a:cs typeface="Times New Roman" pitchFamily="18" charset="0"/>
              </a:rPr>
              <a:t>tự nguyện mang cho Chí Phèo với tình yêu thương mộc mạc của mình</a:t>
            </a:r>
            <a:r>
              <a:rPr lang="en-US" sz="2400" dirty="0">
                <a:solidFill>
                  <a:schemeClr val="tx1"/>
                </a:solidFill>
                <a:latin typeface="Times New Roman" pitchFamily="18" charset="0"/>
                <a:cs typeface="Times New Roman" pitchFamily="18" charset="0"/>
              </a:rPr>
              <a:t>.</a:t>
            </a:r>
          </a:p>
        </p:txBody>
      </p:sp>
      <p:pic>
        <p:nvPicPr>
          <p:cNvPr id="11" name="Picture 2" descr="Tranh luận: Nên đưa tác phẩm “ Chí Phèo “ ra khỏi chương trình Ngữ văn 11?  - Sputnik Việt Nam">
            <a:extLst>
              <a:ext uri="{FF2B5EF4-FFF2-40B4-BE49-F238E27FC236}">
                <a16:creationId xmlns="" xmlns:a16="http://schemas.microsoft.com/office/drawing/2014/main" id="{FF520389-143D-489F-82FA-350EE1D21C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4454" y="1962150"/>
            <a:ext cx="3020946"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078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heel(1)">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69342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Tâm trạng Chí Phèo khi nhận bát cháo hành của Thị Nở</a:t>
            </a:r>
            <a:endParaRPr lang="en-US" sz="2000">
              <a:solidFill>
                <a:srgbClr val="FF0000"/>
              </a:solidFill>
              <a:latin typeface="Times New Roman" panose="02020603050405020304" pitchFamily="18" charset="0"/>
              <a:cs typeface="Times New Roman" panose="02020603050405020304" pitchFamily="18" charset="0"/>
            </a:endParaRPr>
          </a:p>
        </p:txBody>
      </p:sp>
      <p:pic>
        <p:nvPicPr>
          <p:cNvPr id="11" name="Picture 2" descr="Tranh luận: Nên đưa tác phẩm “ Chí Phèo “ ra khỏi chương trình Ngữ văn 11?  - Sputnik Việt Nam">
            <a:extLst>
              <a:ext uri="{FF2B5EF4-FFF2-40B4-BE49-F238E27FC236}">
                <a16:creationId xmlns="" xmlns:a16="http://schemas.microsoft.com/office/drawing/2014/main" id="{FF520389-143D-489F-82FA-350EE1D21C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962150"/>
            <a:ext cx="2362200"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 xmlns:a16="http://schemas.microsoft.com/office/drawing/2014/main" id="{051F300C-0BD4-4F17-96AE-C5469C26394F}"/>
              </a:ext>
            </a:extLst>
          </p:cNvPr>
          <p:cNvSpPr>
            <a:spLocks noGrp="1"/>
          </p:cNvSpPr>
          <p:nvPr>
            <p:ph idx="1"/>
          </p:nvPr>
        </p:nvSpPr>
        <p:spPr>
          <a:xfrm>
            <a:off x="381000" y="1733550"/>
            <a:ext cx="6096000" cy="3048000"/>
          </a:xfrm>
        </p:spPr>
        <p:txBody>
          <a:bodyPr>
            <a:noAutofit/>
          </a:bodyPr>
          <a:lstStyle/>
          <a:p>
            <a:pPr algn="just"/>
            <a:r>
              <a:rPr lang="vi-VN" sz="2200" b="1" dirty="0">
                <a:solidFill>
                  <a:schemeClr val="tx1"/>
                </a:solidFill>
                <a:latin typeface="Times New Roman" panose="02020603050405020304" pitchFamily="18" charset="0"/>
                <a:cs typeface="Times New Roman" panose="02020603050405020304" pitchFamily="18" charset="0"/>
              </a:rPr>
              <a:t>② Với Chí Phèo, đó không phải là bát cháo bình thường:</a:t>
            </a:r>
          </a:p>
          <a:p>
            <a:pPr algn="just"/>
            <a:r>
              <a:rPr lang="en-US" sz="2200">
                <a:solidFill>
                  <a:schemeClr val="tx1"/>
                </a:solidFill>
                <a:latin typeface="Times New Roman" panose="02020603050405020304" pitchFamily="18" charset="0"/>
                <a:cs typeface="Times New Roman" panose="02020603050405020304" pitchFamily="18" charset="0"/>
              </a:rPr>
              <a:t>=&gt;</a:t>
            </a:r>
            <a:r>
              <a:rPr lang="vi-VN" sz="220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Đây là lần đầu tiên hắn được người đàn bà cho một cách chân thành, tự nguyện</a:t>
            </a:r>
            <a:r>
              <a:rPr lang="vi-VN" sz="2200">
                <a:solidFill>
                  <a:schemeClr val="tx1"/>
                </a:solidFill>
                <a:latin typeface="Times New Roman" panose="02020603050405020304" pitchFamily="18" charset="0"/>
                <a:cs typeface="Times New Roman" panose="02020603050405020304" pitchFamily="18" charset="0"/>
              </a:rPr>
              <a:t>, thương</a:t>
            </a:r>
            <a:r>
              <a:rPr lang="en-US" sz="2200">
                <a:solidFill>
                  <a:schemeClr val="tx1"/>
                </a:solidFill>
                <a:latin typeface="Times New Roman" panose="02020603050405020304" pitchFamily="18" charset="0"/>
                <a:cs typeface="Times New Roman" panose="02020603050405020304" pitchFamily="18" charset="0"/>
              </a:rPr>
              <a:t> </a:t>
            </a:r>
            <a:r>
              <a:rPr lang="vi-VN" sz="2200">
                <a:solidFill>
                  <a:schemeClr val="tx1"/>
                </a:solidFill>
                <a:latin typeface="Times New Roman" panose="02020603050405020304" pitchFamily="18" charset="0"/>
                <a:cs typeface="Times New Roman" panose="02020603050405020304" pitchFamily="18" charset="0"/>
              </a:rPr>
              <a:t>cảm.</a:t>
            </a:r>
            <a:r>
              <a:rPr lang="en-US" sz="2200">
                <a:solidFill>
                  <a:schemeClr val="tx1"/>
                </a:solidFill>
                <a:latin typeface="Times New Roman" panose="02020603050405020304" pitchFamily="18" charset="0"/>
                <a:cs typeface="Times New Roman" panose="02020603050405020304" pitchFamily="18" charset="0"/>
              </a:rPr>
              <a:t> </a:t>
            </a:r>
            <a:r>
              <a:rPr lang="vi-VN" sz="2200">
                <a:solidFill>
                  <a:srgbClr val="0070C0"/>
                </a:solidFill>
                <a:latin typeface="Times New Roman" panose="02020603050405020304" pitchFamily="18" charset="0"/>
                <a:cs typeface="Times New Roman" panose="02020603050405020304" pitchFamily="18" charset="0"/>
              </a:rPr>
              <a:t>Vì </a:t>
            </a:r>
            <a:r>
              <a:rPr lang="vi-VN" sz="2200" dirty="0">
                <a:solidFill>
                  <a:srgbClr val="0070C0"/>
                </a:solidFill>
                <a:latin typeface="Times New Roman" panose="02020603050405020304" pitchFamily="18" charset="0"/>
                <a:cs typeface="Times New Roman" panose="02020603050405020304" pitchFamily="18" charset="0"/>
              </a:rPr>
              <a:t>vậy, </a:t>
            </a:r>
            <a:r>
              <a:rPr lang="vi-VN" sz="2200">
                <a:solidFill>
                  <a:srgbClr val="0070C0"/>
                </a:solidFill>
                <a:latin typeface="Times New Roman" panose="02020603050405020304" pitchFamily="18" charset="0"/>
                <a:cs typeface="Times New Roman" panose="02020603050405020304" pitchFamily="18" charset="0"/>
              </a:rPr>
              <a:t>hắn </a:t>
            </a:r>
            <a:r>
              <a:rPr lang="en-US" sz="2200" i="1">
                <a:solidFill>
                  <a:srgbClr val="0070C0"/>
                </a:solidFill>
                <a:latin typeface="Times New Roman" panose="02020603050405020304" pitchFamily="18" charset="0"/>
                <a:cs typeface="Times New Roman" panose="02020603050405020304" pitchFamily="18" charset="0"/>
              </a:rPr>
              <a:t>“ngạc nhiên”, “xúc động”,</a:t>
            </a:r>
            <a:r>
              <a:rPr lang="vi-VN" sz="2200" i="1">
                <a:solidFill>
                  <a:srgbClr val="0070C0"/>
                </a:solidFill>
                <a:latin typeface="Times New Roman" panose="02020603050405020304" pitchFamily="18" charset="0"/>
                <a:cs typeface="Times New Roman" panose="02020603050405020304" pitchFamily="18" charset="0"/>
              </a:rPr>
              <a:t>“</a:t>
            </a:r>
            <a:r>
              <a:rPr lang="vi-VN" sz="2200" i="1" dirty="0">
                <a:solidFill>
                  <a:srgbClr val="0070C0"/>
                </a:solidFill>
                <a:latin typeface="Times New Roman" panose="02020603050405020304" pitchFamily="18" charset="0"/>
                <a:cs typeface="Times New Roman" panose="02020603050405020304" pitchFamily="18" charset="0"/>
              </a:rPr>
              <a:t>b</a:t>
            </a:r>
            <a:r>
              <a:rPr lang="en-US" sz="2200" i="1" dirty="0">
                <a:solidFill>
                  <a:srgbClr val="0070C0"/>
                </a:solidFill>
                <a:latin typeface="Times New Roman" panose="02020603050405020304" pitchFamily="18" charset="0"/>
                <a:cs typeface="Times New Roman" panose="02020603050405020304" pitchFamily="18" charset="0"/>
              </a:rPr>
              <a:t>â</a:t>
            </a:r>
            <a:r>
              <a:rPr lang="vi-VN" sz="2200" i="1" dirty="0">
                <a:solidFill>
                  <a:srgbClr val="0070C0"/>
                </a:solidFill>
                <a:latin typeface="Times New Roman" panose="02020603050405020304" pitchFamily="18" charset="0"/>
                <a:cs typeface="Times New Roman" panose="02020603050405020304" pitchFamily="18" charset="0"/>
              </a:rPr>
              <a:t>ng khuâng”, “mắt ươn ướt, vừa vui vừa </a:t>
            </a:r>
            <a:r>
              <a:rPr lang="vi-VN" sz="2200" i="1">
                <a:solidFill>
                  <a:srgbClr val="0070C0"/>
                </a:solidFill>
                <a:latin typeface="Times New Roman" panose="02020603050405020304" pitchFamily="18" charset="0"/>
                <a:cs typeface="Times New Roman" panose="02020603050405020304" pitchFamily="18" charset="0"/>
              </a:rPr>
              <a:t>buồn”</a:t>
            </a:r>
            <a:r>
              <a:rPr lang="en-US" sz="2200">
                <a:solidFill>
                  <a:srgbClr val="0070C0"/>
                </a:solidFill>
                <a:latin typeface="Times New Roman" panose="02020603050405020304" pitchFamily="18" charset="0"/>
                <a:cs typeface="Times New Roman" panose="02020603050405020304" pitchFamily="18" charset="0"/>
              </a:rPr>
              <a:t>.</a:t>
            </a:r>
          </a:p>
          <a:p>
            <a:pPr algn="just"/>
            <a:r>
              <a:rPr lang="vi-VN" sz="2200" i="1">
                <a:solidFill>
                  <a:srgbClr val="FF0066"/>
                </a:solidFill>
                <a:latin typeface="Times New Roman" panose="02020603050405020304" pitchFamily="18" charset="0"/>
                <a:cs typeface="Times New Roman" panose="02020603050405020304" pitchFamily="18" charset="0"/>
              </a:rPr>
              <a:t>→ Bát cháo hành thắp sáng lên tình yêu thương, hạnh phúc lứa đôi đầu tiên trong cuộc đời Chí Phèo. </a:t>
            </a:r>
          </a:p>
          <a:p>
            <a:pPr algn="just"/>
            <a:endParaRPr lang="vi-VN" sz="2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83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8534400" cy="430887"/>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a:t>
            </a:r>
            <a:r>
              <a:rPr lang="nl-NL" sz="2200" b="1">
                <a:solidFill>
                  <a:srgbClr val="FF0000"/>
                </a:solidFill>
                <a:latin typeface="Times New Roman" panose="02020603050405020304" pitchFamily="18" charset="0"/>
                <a:cs typeface="Times New Roman" panose="02020603050405020304" pitchFamily="18" charset="0"/>
              </a:rPr>
              <a:t>Tâm trạng Chí Phèo khi nhận bát cháo hành của </a:t>
            </a:r>
            <a:r>
              <a:rPr lang="nl-NL" sz="2200" b="1" smtClean="0">
                <a:solidFill>
                  <a:srgbClr val="FF0000"/>
                </a:solidFill>
                <a:latin typeface="Times New Roman" panose="02020603050405020304" pitchFamily="18" charset="0"/>
                <a:cs typeface="Times New Roman" panose="02020603050405020304" pitchFamily="18" charset="0"/>
              </a:rPr>
              <a:t>thị </a:t>
            </a:r>
            <a:r>
              <a:rPr lang="nl-NL" sz="2200" b="1">
                <a:solidFill>
                  <a:srgbClr val="FF0000"/>
                </a:solidFill>
                <a:latin typeface="Times New Roman" panose="02020603050405020304" pitchFamily="18" charset="0"/>
                <a:cs typeface="Times New Roman" panose="02020603050405020304" pitchFamily="18" charset="0"/>
              </a:rPr>
              <a:t>Nở</a:t>
            </a:r>
            <a:endParaRPr lang="en-US" sz="2200">
              <a:solidFill>
                <a:srgbClr val="FF0000"/>
              </a:solidFill>
              <a:latin typeface="Times New Roman" panose="02020603050405020304" pitchFamily="18" charset="0"/>
              <a:cs typeface="Times New Roman" panose="02020603050405020304" pitchFamily="18" charset="0"/>
            </a:endParaRPr>
          </a:p>
        </p:txBody>
      </p:sp>
      <p:pic>
        <p:nvPicPr>
          <p:cNvPr id="11" name="Picture 2" descr="Tranh luận: Nên đưa tác phẩm “ Chí Phèo “ ra khỏi chương trình Ngữ văn 11?  - Sputnik Việt Nam">
            <a:extLst>
              <a:ext uri="{FF2B5EF4-FFF2-40B4-BE49-F238E27FC236}">
                <a16:creationId xmlns="" xmlns:a16="http://schemas.microsoft.com/office/drawing/2014/main" id="{FF520389-143D-489F-82FA-350EE1D21C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962150"/>
            <a:ext cx="2590800"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 xmlns:a16="http://schemas.microsoft.com/office/drawing/2014/main" id="{69261AD3-40A1-47D0-87A9-2A41F906CD35}"/>
              </a:ext>
            </a:extLst>
          </p:cNvPr>
          <p:cNvSpPr>
            <a:spLocks noGrp="1"/>
          </p:cNvSpPr>
          <p:nvPr>
            <p:ph idx="1"/>
          </p:nvPr>
        </p:nvSpPr>
        <p:spPr>
          <a:xfrm>
            <a:off x="457200" y="1733550"/>
            <a:ext cx="5638800" cy="3165475"/>
          </a:xfrm>
          <a:noFill/>
        </p:spPr>
        <p:txBody>
          <a:bodyPr>
            <a:noAutofit/>
          </a:bodyPr>
          <a:lstStyle/>
          <a:p>
            <a:pPr algn="just"/>
            <a:r>
              <a:rPr lang="vi-VN" sz="2100" b="1" dirty="0">
                <a:solidFill>
                  <a:schemeClr val="tx1"/>
                </a:solidFill>
                <a:latin typeface="Times New Roman" panose="02020603050405020304" pitchFamily="18" charset="0"/>
                <a:cs typeface="Times New Roman" panose="02020603050405020304" pitchFamily="18" charset="0"/>
              </a:rPr>
              <a:t>③</a:t>
            </a:r>
            <a:r>
              <a:rPr lang="en-US" sz="2100" b="1" dirty="0">
                <a:solidFill>
                  <a:schemeClr val="tx1"/>
                </a:solidFill>
                <a:latin typeface="Times New Roman" panose="02020603050405020304" pitchFamily="18" charset="0"/>
                <a:cs typeface="Times New Roman" panose="02020603050405020304" pitchFamily="18" charset="0"/>
              </a:rPr>
              <a:t> </a:t>
            </a:r>
            <a:r>
              <a:rPr lang="vi-VN" sz="2100" b="1" dirty="0">
                <a:solidFill>
                  <a:schemeClr val="tx1"/>
                </a:solidFill>
                <a:latin typeface="Times New Roman" panose="02020603050405020304" pitchFamily="18" charset="0"/>
                <a:cs typeface="Times New Roman" panose="02020603050405020304" pitchFamily="18" charset="0"/>
              </a:rPr>
              <a:t>Bát cháo ấy cũng hồi sinh trong Chí Phèo bản chất hiền lành, lương thiện vốn có đầy mãnh </a:t>
            </a:r>
            <a:r>
              <a:rPr lang="vi-VN" sz="2100" b="1">
                <a:solidFill>
                  <a:schemeClr val="tx1"/>
                </a:solidFill>
                <a:latin typeface="Times New Roman" panose="02020603050405020304" pitchFamily="18" charset="0"/>
                <a:cs typeface="Times New Roman" panose="02020603050405020304" pitchFamily="18" charset="0"/>
              </a:rPr>
              <a:t>liệt:</a:t>
            </a:r>
            <a:r>
              <a:rPr lang="en-US" sz="2100" b="1">
                <a:solidFill>
                  <a:schemeClr val="tx1"/>
                </a:solidFill>
                <a:latin typeface="Times New Roman" panose="02020603050405020304" pitchFamily="18" charset="0"/>
                <a:cs typeface="Times New Roman" panose="02020603050405020304" pitchFamily="18" charset="0"/>
              </a:rPr>
              <a:t> </a:t>
            </a:r>
            <a:r>
              <a:rPr lang="vi-VN" sz="2100" i="1">
                <a:solidFill>
                  <a:srgbClr val="0070C0"/>
                </a:solidFill>
                <a:latin typeface="Times New Roman" panose="02020603050405020304" pitchFamily="18" charset="0"/>
                <a:cs typeface="Times New Roman" panose="02020603050405020304" pitchFamily="18" charset="0"/>
              </a:rPr>
              <a:t>“</a:t>
            </a:r>
            <a:r>
              <a:rPr lang="vi-VN" sz="2100" i="1" dirty="0">
                <a:solidFill>
                  <a:srgbClr val="0070C0"/>
                </a:solidFill>
                <a:latin typeface="Times New Roman" panose="02020603050405020304" pitchFamily="18" charset="0"/>
                <a:cs typeface="Times New Roman" panose="02020603050405020304" pitchFamily="18" charset="0"/>
              </a:rPr>
              <a:t>Hắn thấy lòng thành trẻ con. Hắn muốn làm nũng với Thị như với mẹ</a:t>
            </a:r>
            <a:r>
              <a:rPr lang="vi-VN" sz="2100" i="1">
                <a:solidFill>
                  <a:srgbClr val="0070C0"/>
                </a:solidFill>
                <a:latin typeface="Times New Roman" panose="02020603050405020304" pitchFamily="18" charset="0"/>
                <a:cs typeface="Times New Roman" panose="02020603050405020304" pitchFamily="18" charset="0"/>
              </a:rPr>
              <a:t>”, </a:t>
            </a:r>
            <a:r>
              <a:rPr lang="en-US" sz="2100" i="1">
                <a:solidFill>
                  <a:srgbClr val="0070C0"/>
                </a:solidFill>
                <a:latin typeface="Times New Roman" panose="02020603050405020304" pitchFamily="18" charset="0"/>
                <a:cs typeface="Times New Roman" panose="02020603050405020304" pitchFamily="18" charset="0"/>
              </a:rPr>
              <a:t>“hắn say thị lắm”,</a:t>
            </a:r>
            <a:r>
              <a:rPr lang="vi-VN" sz="2100" i="1">
                <a:solidFill>
                  <a:srgbClr val="0070C0"/>
                </a:solidFill>
                <a:latin typeface="Times New Roman" panose="02020603050405020304" pitchFamily="18" charset="0"/>
                <a:cs typeface="Times New Roman" panose="02020603050405020304" pitchFamily="18" charset="0"/>
              </a:rPr>
              <a:t>“</a:t>
            </a:r>
            <a:r>
              <a:rPr lang="vi-VN" sz="2100" i="1" dirty="0">
                <a:solidFill>
                  <a:srgbClr val="0070C0"/>
                </a:solidFill>
                <a:latin typeface="Times New Roman" panose="02020603050405020304" pitchFamily="18" charset="0"/>
                <a:cs typeface="Times New Roman" panose="02020603050405020304" pitchFamily="18" charset="0"/>
              </a:rPr>
              <a:t>Hắn hiền,… hắn th</a:t>
            </a:r>
            <a:r>
              <a:rPr lang="en-US" sz="2100" i="1" dirty="0">
                <a:solidFill>
                  <a:srgbClr val="0070C0"/>
                </a:solidFill>
                <a:latin typeface="Times New Roman" panose="02020603050405020304" pitchFamily="18" charset="0"/>
                <a:cs typeface="Times New Roman" panose="02020603050405020304" pitchFamily="18" charset="0"/>
              </a:rPr>
              <a:t>è</a:t>
            </a:r>
            <a:r>
              <a:rPr lang="vi-VN" sz="2100" i="1" dirty="0">
                <a:solidFill>
                  <a:srgbClr val="0070C0"/>
                </a:solidFill>
                <a:latin typeface="Times New Roman" panose="02020603050405020304" pitchFamily="18" charset="0"/>
                <a:cs typeface="Times New Roman" panose="02020603050405020304" pitchFamily="18" charset="0"/>
              </a:rPr>
              <a:t>m lương thiện, hắn muốn làm hòa với mọi người biết </a:t>
            </a:r>
            <a:r>
              <a:rPr lang="vi-VN" sz="2100" i="1">
                <a:solidFill>
                  <a:srgbClr val="0070C0"/>
                </a:solidFill>
                <a:latin typeface="Times New Roman" panose="02020603050405020304" pitchFamily="18" charset="0"/>
                <a:cs typeface="Times New Roman" panose="02020603050405020304" pitchFamily="18" charset="0"/>
              </a:rPr>
              <a:t>bao”</a:t>
            </a:r>
            <a:endParaRPr lang="en-US" sz="2100" i="1">
              <a:solidFill>
                <a:srgbClr val="0070C0"/>
              </a:solidFill>
              <a:latin typeface="Times New Roman" panose="02020603050405020304" pitchFamily="18" charset="0"/>
              <a:cs typeface="Times New Roman" panose="02020603050405020304" pitchFamily="18" charset="0"/>
            </a:endParaRPr>
          </a:p>
          <a:p>
            <a:pPr algn="just"/>
            <a:r>
              <a:rPr lang="vi-VN" sz="2100" i="1">
                <a:solidFill>
                  <a:srgbClr val="FF0066"/>
                </a:solidFill>
                <a:latin typeface="Times New Roman"/>
              </a:rPr>
              <a:t>→ </a:t>
            </a:r>
            <a:r>
              <a:rPr lang="vi-VN" sz="2100" b="1" i="1">
                <a:solidFill>
                  <a:srgbClr val="FF0066"/>
                </a:solidFill>
                <a:latin typeface="Times New Roman"/>
              </a:rPr>
              <a:t>Chí Phèo thực sự đã hồi sinh, trở thành anh canh điền xưa kia: hiền lành, lương thiện. Bản tính ấy </a:t>
            </a:r>
            <a:r>
              <a:rPr lang="en-US" sz="2100" b="1" i="1">
                <a:solidFill>
                  <a:srgbClr val="FF0066"/>
                </a:solidFill>
                <a:latin typeface="Times New Roman"/>
              </a:rPr>
              <a:t>vẫn tồn tại </a:t>
            </a:r>
            <a:r>
              <a:rPr lang="vi-VN" sz="2100" b="1" i="1">
                <a:solidFill>
                  <a:srgbClr val="FF0066"/>
                </a:solidFill>
                <a:latin typeface="Times New Roman"/>
              </a:rPr>
              <a:t>trong con người Chí Phèo</a:t>
            </a:r>
            <a:r>
              <a:rPr lang="en-US" sz="2100" i="1">
                <a:solidFill>
                  <a:srgbClr val="FF0066"/>
                </a:solidFill>
              </a:rPr>
              <a:t>.</a:t>
            </a:r>
          </a:p>
          <a:p>
            <a:pPr algn="just"/>
            <a:endParaRPr lang="vi-VN" sz="21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295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69342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Tâm trạng Chí Phèo khi nhận bát cháo hành của </a:t>
            </a:r>
            <a:r>
              <a:rPr lang="nl-NL" sz="2000" b="1" smtClean="0">
                <a:solidFill>
                  <a:srgbClr val="FF0000"/>
                </a:solidFill>
                <a:latin typeface="Times New Roman" panose="02020603050405020304" pitchFamily="18" charset="0"/>
                <a:cs typeface="Times New Roman" panose="02020603050405020304" pitchFamily="18" charset="0"/>
              </a:rPr>
              <a:t>thị </a:t>
            </a:r>
            <a:r>
              <a:rPr lang="nl-NL" sz="2000" b="1">
                <a:solidFill>
                  <a:srgbClr val="FF0000"/>
                </a:solidFill>
                <a:latin typeface="Times New Roman" panose="02020603050405020304" pitchFamily="18" charset="0"/>
                <a:cs typeface="Times New Roman" panose="02020603050405020304" pitchFamily="18" charset="0"/>
              </a:rPr>
              <a:t>Nở</a:t>
            </a:r>
            <a:endParaRPr lang="en-US" sz="2000">
              <a:solidFill>
                <a:srgbClr val="FF0000"/>
              </a:solidFill>
              <a:latin typeface="Times New Roman" panose="02020603050405020304" pitchFamily="18" charset="0"/>
              <a:cs typeface="Times New Roman" panose="02020603050405020304" pitchFamily="18" charset="0"/>
            </a:endParaRPr>
          </a:p>
        </p:txBody>
      </p:sp>
      <p:pic>
        <p:nvPicPr>
          <p:cNvPr id="10" name="Picture 2" descr="Top 4 mở bài chí phèo lớp 11 hay nhất">
            <a:extLst>
              <a:ext uri="{FF2B5EF4-FFF2-40B4-BE49-F238E27FC236}">
                <a16:creationId xmlns="" xmlns:a16="http://schemas.microsoft.com/office/drawing/2014/main" id="{1C9B2467-F9BA-4719-8979-C3E14CC953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800225"/>
            <a:ext cx="2590800" cy="221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 xmlns:a16="http://schemas.microsoft.com/office/drawing/2014/main" id="{02041209-3276-484A-B0F4-C5775FCBA754}"/>
              </a:ext>
            </a:extLst>
          </p:cNvPr>
          <p:cNvSpPr>
            <a:spLocks noGrp="1"/>
          </p:cNvSpPr>
          <p:nvPr>
            <p:ph idx="1"/>
          </p:nvPr>
        </p:nvSpPr>
        <p:spPr>
          <a:xfrm>
            <a:off x="304800" y="1581150"/>
            <a:ext cx="6019800" cy="3429000"/>
          </a:xfrm>
          <a:prstGeom prst="horizontalScroll">
            <a:avLst/>
          </a:prstGeom>
        </p:spPr>
        <p:style>
          <a:lnRef idx="2">
            <a:schemeClr val="accent4"/>
          </a:lnRef>
          <a:fillRef idx="1">
            <a:schemeClr val="lt1"/>
          </a:fillRef>
          <a:effectRef idx="0">
            <a:schemeClr val="accent4"/>
          </a:effectRef>
          <a:fontRef idx="minor">
            <a:schemeClr val="dk1"/>
          </a:fontRef>
        </p:style>
        <p:txBody>
          <a:bodyPr>
            <a:noAutofit/>
          </a:bodyPr>
          <a:lstStyle/>
          <a:p>
            <a:pPr algn="just"/>
            <a:r>
              <a:rPr lang="vi-VN" sz="2200">
                <a:solidFill>
                  <a:schemeClr val="tx1"/>
                </a:solidFill>
                <a:latin typeface="Times New Roman" pitchFamily="18" charset="0"/>
                <a:cs typeface="Times New Roman" pitchFamily="18" charset="0"/>
              </a:rPr>
              <a:t>Chí </a:t>
            </a:r>
            <a:r>
              <a:rPr lang="vi-VN" sz="2200" dirty="0">
                <a:solidFill>
                  <a:schemeClr val="tx1"/>
                </a:solidFill>
                <a:latin typeface="Times New Roman" pitchFamily="18" charset="0"/>
                <a:cs typeface="Times New Roman" pitchFamily="18" charset="0"/>
              </a:rPr>
              <a:t>Phèo khát khao được sống lương thiện, muốn làm hòa với mọi người, mong muốn được sống trong xã hội lương thiện và nuôi hi vọng </a:t>
            </a:r>
            <a:r>
              <a:rPr lang="vi-VN" sz="2200" i="1" dirty="0">
                <a:solidFill>
                  <a:srgbClr val="0070C0"/>
                </a:solidFill>
                <a:latin typeface="Times New Roman" pitchFamily="18" charset="0"/>
                <a:cs typeface="Times New Roman" pitchFamily="18" charset="0"/>
              </a:rPr>
              <a:t>“Thị Nở sẽ mở đường cho hắn. Thị có thể sống yên ổn với hắn thì sao người khác lại không thể được…” </a:t>
            </a:r>
            <a:r>
              <a:rPr lang="vi-VN" sz="2200" dirty="0">
                <a:solidFill>
                  <a:schemeClr val="tx1"/>
                </a:solidFill>
                <a:latin typeface="Times New Roman" pitchFamily="18" charset="0"/>
                <a:cs typeface="Times New Roman" pitchFamily="18" charset="0"/>
              </a:rPr>
              <a:t>→ Khát </a:t>
            </a:r>
            <a:r>
              <a:rPr lang="vi-VN" sz="2200">
                <a:solidFill>
                  <a:schemeClr val="tx1"/>
                </a:solidFill>
                <a:latin typeface="Times New Roman" pitchFamily="18" charset="0"/>
                <a:cs typeface="Times New Roman" pitchFamily="18" charset="0"/>
              </a:rPr>
              <a:t>khao </a:t>
            </a:r>
            <a:r>
              <a:rPr lang="vi-VN" sz="2200" smtClean="0">
                <a:solidFill>
                  <a:schemeClr val="tx1"/>
                </a:solidFill>
                <a:latin typeface="Times New Roman" pitchFamily="18" charset="0"/>
                <a:cs typeface="Times New Roman" pitchFamily="18" charset="0"/>
              </a:rPr>
              <a:t>đáng </a:t>
            </a:r>
            <a:r>
              <a:rPr lang="vi-VN" sz="2200" dirty="0">
                <a:solidFill>
                  <a:schemeClr val="tx1"/>
                </a:solidFill>
                <a:latin typeface="Times New Roman" pitchFamily="18" charset="0"/>
                <a:cs typeface="Times New Roman" pitchFamily="18" charset="0"/>
              </a:rPr>
              <a:t>trân trọng</a:t>
            </a:r>
            <a:r>
              <a:rPr lang="en-US" sz="22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5628741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heel(1)">
                                      <p:cBhvr>
                                        <p:cTn id="7" dur="2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heel(1)">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69342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Tâm trạng Chí Phèo khi nhận bát cháo hành của </a:t>
            </a:r>
            <a:r>
              <a:rPr lang="nl-NL" sz="2000" b="1" smtClean="0">
                <a:solidFill>
                  <a:srgbClr val="FF0000"/>
                </a:solidFill>
                <a:latin typeface="Times New Roman" panose="02020603050405020304" pitchFamily="18" charset="0"/>
                <a:cs typeface="Times New Roman" panose="02020603050405020304" pitchFamily="18" charset="0"/>
              </a:rPr>
              <a:t>thị </a:t>
            </a:r>
            <a:r>
              <a:rPr lang="nl-NL" sz="2000" b="1">
                <a:solidFill>
                  <a:srgbClr val="FF0000"/>
                </a:solidFill>
                <a:latin typeface="Times New Roman" panose="02020603050405020304" pitchFamily="18" charset="0"/>
                <a:cs typeface="Times New Roman" panose="02020603050405020304" pitchFamily="18" charset="0"/>
              </a:rPr>
              <a:t>Nở</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FB876861-E7BD-4052-AE9E-1088365BBD90}"/>
              </a:ext>
            </a:extLst>
          </p:cNvPr>
          <p:cNvSpPr txBox="1"/>
          <p:nvPr/>
        </p:nvSpPr>
        <p:spPr>
          <a:xfrm>
            <a:off x="609600" y="1743492"/>
            <a:ext cx="6629400" cy="3477875"/>
          </a:xfrm>
          <a:prstGeom prst="rect">
            <a:avLst/>
          </a:prstGeom>
          <a:noFill/>
        </p:spPr>
        <p:txBody>
          <a:bodyPr wrap="square" rtlCol="0">
            <a:spAutoFit/>
          </a:bodyPr>
          <a:lstStyle/>
          <a:p>
            <a:pPr algn="just">
              <a:spcBef>
                <a:spcPts val="0"/>
              </a:spcBef>
              <a:spcAft>
                <a:spcPts val="0"/>
              </a:spcAft>
            </a:pPr>
            <a:r>
              <a:rPr lang="vi-VN" sz="2200">
                <a:latin typeface="Times New Roman" panose="02020603050405020304" pitchFamily="18" charset="0"/>
                <a:cs typeface="Times New Roman" panose="02020603050405020304" pitchFamily="18" charset="0"/>
              </a:rPr>
              <a:t>- Bát cháo hành </a:t>
            </a:r>
            <a:r>
              <a:rPr lang="en-US" sz="2200">
                <a:latin typeface="Times New Roman" panose="02020603050405020304" pitchFamily="18" charset="0"/>
                <a:cs typeface="Times New Roman" panose="02020603050405020304" pitchFamily="18" charset="0"/>
              </a:rPr>
              <a:t>vừa </a:t>
            </a:r>
            <a:r>
              <a:rPr lang="vi-VN" sz="2200">
                <a:latin typeface="Times New Roman" panose="02020603050405020304" pitchFamily="18" charset="0"/>
                <a:cs typeface="Times New Roman" panose="02020603050405020304" pitchFamily="18" charset="0"/>
              </a:rPr>
              <a:t>là liều thuốc giải cảm, vừa là liều thuốc “giải độc” tâm hồn Chí Phèo. Nhờ bát cháo hành và tình yêu thương, sự quan tâm chăm sóc của thị Nở mà cảm xúc người, khát vọng người trong Chí đã được thức tỉnh. Chí Phèo đã thực sự hồi sinh, đặt chân lên n</a:t>
            </a:r>
            <a:r>
              <a:rPr lang="en-US" sz="2200">
                <a:latin typeface="Times New Roman" panose="02020603050405020304" pitchFamily="18" charset="0"/>
                <a:cs typeface="Times New Roman" panose="02020603050405020304" pitchFamily="18" charset="0"/>
              </a:rPr>
              <a:t>g</a:t>
            </a:r>
            <a:r>
              <a:rPr lang="vi-VN" sz="2200">
                <a:latin typeface="Times New Roman" panose="02020603050405020304" pitchFamily="18" charset="0"/>
                <a:cs typeface="Times New Roman" panose="02020603050405020304" pitchFamily="18" charset="0"/>
              </a:rPr>
              <a:t>ưỡng cửa cuộc sống làm người. </a:t>
            </a:r>
            <a:endParaRPr lang="en-US" sz="2200">
              <a:latin typeface="Times New Roman" panose="02020603050405020304" pitchFamily="18" charset="0"/>
              <a:cs typeface="Times New Roman" panose="02020603050405020304" pitchFamily="18" charset="0"/>
            </a:endParaRPr>
          </a:p>
          <a:p>
            <a:pPr algn="just">
              <a:spcBef>
                <a:spcPts val="0"/>
              </a:spcBef>
              <a:spcAft>
                <a:spcPts val="0"/>
              </a:spcAft>
            </a:pPr>
            <a:r>
              <a:rPr lang="en-US" sz="2200">
                <a:latin typeface="Times New Roman" panose="02020603050405020304" pitchFamily="18" charset="0"/>
                <a:cs typeface="Times New Roman" panose="02020603050405020304" pitchFamily="18" charset="0"/>
              </a:rPr>
              <a:t>*</a:t>
            </a:r>
            <a:r>
              <a:rPr lang="vi-VN" sz="2200">
                <a:latin typeface="Times New Roman" panose="02020603050405020304" pitchFamily="18" charset="0"/>
                <a:cs typeface="Times New Roman" panose="02020603050405020304" pitchFamily="18" charset="0"/>
              </a:rPr>
              <a:t> Nghệ thuật miêu tả, phân tích tâm lí nhân vật (độc thoại, đối thoại), ngòi bút nhân đạo sâu sắc, mới mẻ của nhà văn Nam </a:t>
            </a:r>
            <a:r>
              <a:rPr lang="vi-VN" sz="2200" smtClean="0">
                <a:latin typeface="Times New Roman" panose="02020603050405020304" pitchFamily="18" charset="0"/>
                <a:cs typeface="Times New Roman" panose="02020603050405020304" pitchFamily="18" charset="0"/>
              </a:rPr>
              <a:t>Cao</a:t>
            </a:r>
            <a:r>
              <a:rPr lang="en-US" sz="2200" smtClean="0">
                <a:latin typeface="Times New Roman" panose="02020603050405020304" pitchFamily="18" charset="0"/>
                <a:cs typeface="Times New Roman" panose="02020603050405020304" pitchFamily="18" charset="0"/>
              </a:rPr>
              <a:t> -&gt; </a:t>
            </a:r>
            <a:r>
              <a:rPr lang="vi-VN" sz="2200" smtClean="0">
                <a:latin typeface="Times New Roman" panose="02020603050405020304" pitchFamily="18" charset="0"/>
                <a:cs typeface="Times New Roman" panose="02020603050405020304" pitchFamily="18" charset="0"/>
              </a:rPr>
              <a:t>Sự </a:t>
            </a:r>
            <a:r>
              <a:rPr lang="vi-VN" sz="2200">
                <a:latin typeface="Times New Roman" panose="02020603050405020304" pitchFamily="18" charset="0"/>
                <a:cs typeface="Times New Roman" panose="02020603050405020304" pitchFamily="18" charset="0"/>
              </a:rPr>
              <a:t>tin tưởng vào sức mạnh cảm hoá của tình người.</a:t>
            </a:r>
            <a:endParaRPr lang="en-US" sz="2200">
              <a:latin typeface="Times New Roman" panose="02020603050405020304" pitchFamily="18" charset="0"/>
              <a:cs typeface="Times New Roman" panose="02020603050405020304" pitchFamily="18" charset="0"/>
            </a:endParaRPr>
          </a:p>
        </p:txBody>
      </p:sp>
      <p:pic>
        <p:nvPicPr>
          <p:cNvPr id="10" name="Picture 2" descr="Top 4 mở bài chí phèo lớp 11 hay nhất">
            <a:extLst>
              <a:ext uri="{FF2B5EF4-FFF2-40B4-BE49-F238E27FC236}">
                <a16:creationId xmlns="" xmlns:a16="http://schemas.microsoft.com/office/drawing/2014/main" id="{1C9B2467-F9BA-4719-8979-C3E14CC953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1664259"/>
            <a:ext cx="1981200" cy="221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208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264149"/>
            <a:ext cx="55626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FB876861-E7BD-4052-AE9E-1088365BBD90}"/>
              </a:ext>
            </a:extLst>
          </p:cNvPr>
          <p:cNvSpPr txBox="1"/>
          <p:nvPr/>
        </p:nvSpPr>
        <p:spPr>
          <a:xfrm>
            <a:off x="609600" y="1904821"/>
            <a:ext cx="5257800" cy="1200329"/>
          </a:xfrm>
          <a:prstGeom prst="rect">
            <a:avLst/>
          </a:prstGeom>
          <a:noFill/>
        </p:spPr>
        <p:txBody>
          <a:bodyPr wrap="square" rtlCol="0">
            <a:spAutoFit/>
          </a:bodyPr>
          <a:lstStyle/>
          <a:p>
            <a:pPr marL="342900" indent="-342900" algn="just">
              <a:buFont typeface="Wingdings" panose="05000000000000000000" pitchFamily="2" charset="2"/>
              <a:buChar char="v"/>
            </a:pPr>
            <a:r>
              <a:rPr lang="nl-NL" sz="2400" b="1">
                <a:solidFill>
                  <a:srgbClr val="002060"/>
                </a:solidFill>
                <a:latin typeface="Times New Roman" panose="02020603050405020304" pitchFamily="18" charset="0"/>
                <a:cs typeface="Times New Roman" panose="02020603050405020304" pitchFamily="18" charset="0"/>
              </a:rPr>
              <a:t> Nguyên nhân</a:t>
            </a:r>
            <a:r>
              <a:rPr lang="nl-NL" sz="2400">
                <a:latin typeface="Times New Roman" panose="02020603050405020304" pitchFamily="18" charset="0"/>
                <a:cs typeface="Times New Roman" panose="02020603050405020304" pitchFamily="18" charset="0"/>
              </a:rPr>
              <a:t>: do bà cô t</a:t>
            </a:r>
            <a:r>
              <a:rPr lang="nl-NL" sz="2400" smtClean="0">
                <a:latin typeface="Times New Roman" panose="02020603050405020304" pitchFamily="18" charset="0"/>
                <a:cs typeface="Times New Roman" panose="02020603050405020304" pitchFamily="18" charset="0"/>
              </a:rPr>
              <a:t>hị </a:t>
            </a:r>
            <a:r>
              <a:rPr lang="nl-NL" sz="2400">
                <a:latin typeface="Times New Roman" panose="02020603050405020304" pitchFamily="18" charset="0"/>
                <a:cs typeface="Times New Roman" panose="02020603050405020304" pitchFamily="18" charset="0"/>
              </a:rPr>
              <a:t>Nở không cho Thị lấy Chí Phèo =&gt; định kiến của xã hội.</a:t>
            </a:r>
            <a:endParaRPr lang="en-US" sz="2400">
              <a:latin typeface="Times New Roman" panose="02020603050405020304" pitchFamily="18" charset="0"/>
              <a:cs typeface="Times New Roman" panose="02020603050405020304" pitchFamily="18" charset="0"/>
            </a:endParaRPr>
          </a:p>
        </p:txBody>
      </p:sp>
      <p:pic>
        <p:nvPicPr>
          <p:cNvPr id="8" name="Picture 4" descr="Chí Phèo - &quot;Bị cự tuyệt&quot; - YouTube">
            <a:extLst>
              <a:ext uri="{FF2B5EF4-FFF2-40B4-BE49-F238E27FC236}">
                <a16:creationId xmlns="" xmlns:a16="http://schemas.microsoft.com/office/drawing/2014/main" id="{546156DC-C515-4465-8DBD-9481D426D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058277"/>
            <a:ext cx="2895600" cy="2113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8967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 xmlns:a16="http://schemas.microsoft.com/office/drawing/2014/main" id="{F986753B-D5A3-4D1E-8F35-16382D2AFBF1}"/>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2" name="Rectangle 1">
            <a:extLst>
              <a:ext uri="{FF2B5EF4-FFF2-40B4-BE49-F238E27FC236}">
                <a16:creationId xmlns="" xmlns:a16="http://schemas.microsoft.com/office/drawing/2014/main" id="{90070EB0-41BC-45AF-9756-A441B967D632}"/>
              </a:ext>
            </a:extLst>
          </p:cNvPr>
          <p:cNvSpPr/>
          <p:nvPr/>
        </p:nvSpPr>
        <p:spPr>
          <a:xfrm>
            <a:off x="609600" y="1181752"/>
            <a:ext cx="54864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FB876861-E7BD-4052-AE9E-1088365BBD90}"/>
              </a:ext>
            </a:extLst>
          </p:cNvPr>
          <p:cNvSpPr txBox="1"/>
          <p:nvPr/>
        </p:nvSpPr>
        <p:spPr>
          <a:xfrm>
            <a:off x="494672" y="1657350"/>
            <a:ext cx="5829928" cy="3000821"/>
          </a:xfrm>
          <a:prstGeom prst="rect">
            <a:avLst/>
          </a:prstGeom>
          <a:noFill/>
        </p:spPr>
        <p:txBody>
          <a:bodyPr wrap="square" rtlCol="0">
            <a:spAutoFit/>
          </a:bodyPr>
          <a:lstStyle/>
          <a:p>
            <a:pPr marL="342900" indent="-342900" algn="just">
              <a:spcBef>
                <a:spcPts val="0"/>
              </a:spcBef>
              <a:spcAft>
                <a:spcPts val="0"/>
              </a:spcAft>
              <a:buFont typeface="Wingdings" panose="05000000000000000000" pitchFamily="2" charset="2"/>
              <a:buChar char="v"/>
            </a:pPr>
            <a:r>
              <a:rPr lang="nl-NL" sz="2100" b="1">
                <a:solidFill>
                  <a:srgbClr val="002060"/>
                </a:solidFill>
                <a:latin typeface="Times New Roman" panose="02020603050405020304" pitchFamily="18" charset="0"/>
                <a:cs typeface="Times New Roman" panose="02020603050405020304" pitchFamily="18" charset="0"/>
              </a:rPr>
              <a:t>Diễn biến tâm trạng của Chí </a:t>
            </a:r>
            <a:r>
              <a:rPr lang="nl-NL" sz="2100" b="1" smtClean="0">
                <a:solidFill>
                  <a:srgbClr val="002060"/>
                </a:solidFill>
                <a:latin typeface="Times New Roman" panose="02020603050405020304" pitchFamily="18" charset="0"/>
                <a:cs typeface="Times New Roman" panose="02020603050405020304" pitchFamily="18" charset="0"/>
              </a:rPr>
              <a:t> Phèo</a:t>
            </a:r>
            <a:r>
              <a:rPr lang="nl-NL" sz="2100" b="1">
                <a:solidFill>
                  <a:srgbClr val="002060"/>
                </a:solidFill>
                <a:latin typeface="Times New Roman" panose="02020603050405020304" pitchFamily="18" charset="0"/>
                <a:cs typeface="Times New Roman" panose="02020603050405020304" pitchFamily="18" charset="0"/>
              </a:rPr>
              <a:t>:</a:t>
            </a:r>
          </a:p>
          <a:p>
            <a:pPr algn="just">
              <a:spcBef>
                <a:spcPts val="0"/>
              </a:spcBef>
              <a:spcAft>
                <a:spcPts val="0"/>
              </a:spcAft>
            </a:pPr>
            <a:r>
              <a:rPr lang="nl-NL" sz="2100">
                <a:latin typeface="Times New Roman" panose="02020603050405020304" pitchFamily="18" charset="0"/>
                <a:cs typeface="Times New Roman" panose="02020603050405020304" pitchFamily="18" charset="0"/>
              </a:rPr>
              <a:t>- Lúc đầu: Chí ngạc nhiên, thích chí trước thái độ của giận dữ của t</a:t>
            </a:r>
            <a:r>
              <a:rPr lang="nl-NL" sz="2100" smtClean="0">
                <a:latin typeface="Times New Roman" panose="02020603050405020304" pitchFamily="18" charset="0"/>
                <a:cs typeface="Times New Roman" panose="02020603050405020304" pitchFamily="18" charset="0"/>
              </a:rPr>
              <a:t>hị </a:t>
            </a:r>
            <a:r>
              <a:rPr lang="nl-NL" sz="2100">
                <a:latin typeface="Times New Roman" panose="02020603050405020304" pitchFamily="18" charset="0"/>
                <a:cs typeface="Times New Roman" panose="02020603050405020304" pitchFamily="18" charset="0"/>
              </a:rPr>
              <a:t>Nở.</a:t>
            </a:r>
            <a:endParaRPr lang="en-US" sz="2100">
              <a:latin typeface="Times New Roman" panose="02020603050405020304" pitchFamily="18" charset="0"/>
              <a:cs typeface="Times New Roman" panose="02020603050405020304" pitchFamily="18" charset="0"/>
            </a:endParaRPr>
          </a:p>
          <a:p>
            <a:pPr algn="just">
              <a:spcBef>
                <a:spcPts val="0"/>
              </a:spcBef>
              <a:spcAft>
                <a:spcPts val="0"/>
              </a:spcAft>
            </a:pPr>
            <a:r>
              <a:rPr lang="nl-NL" sz="2100">
                <a:latin typeface="Times New Roman" panose="02020603050405020304" pitchFamily="18" charset="0"/>
                <a:cs typeface="Times New Roman" panose="02020603050405020304" pitchFamily="18" charset="0"/>
              </a:rPr>
              <a:t>- Hiểu rõ sự thật: Chí </a:t>
            </a:r>
            <a:r>
              <a:rPr lang="nl-NL" sz="2100" i="1">
                <a:solidFill>
                  <a:srgbClr val="0070C0"/>
                </a:solidFill>
                <a:latin typeface="Times New Roman" panose="02020603050405020304" pitchFamily="18" charset="0"/>
                <a:cs typeface="Times New Roman" panose="02020603050405020304" pitchFamily="18" charset="0"/>
              </a:rPr>
              <a:t>“ngẩn người”, “ngồi ngẩn mặt”, “không nói gì”.</a:t>
            </a:r>
            <a:endParaRPr lang="en-US" sz="2100" i="1">
              <a:solidFill>
                <a:srgbClr val="0070C0"/>
              </a:solidFill>
              <a:latin typeface="Times New Roman" panose="02020603050405020304" pitchFamily="18" charset="0"/>
              <a:cs typeface="Times New Roman" panose="02020603050405020304" pitchFamily="18" charset="0"/>
            </a:endParaRPr>
          </a:p>
          <a:p>
            <a:pPr algn="just">
              <a:spcBef>
                <a:spcPts val="0"/>
              </a:spcBef>
              <a:spcAft>
                <a:spcPts val="0"/>
              </a:spcAft>
            </a:pPr>
            <a:r>
              <a:rPr lang="nl-NL" sz="2100">
                <a:latin typeface="Times New Roman" panose="02020603050405020304" pitchFamily="18" charset="0"/>
                <a:cs typeface="Times New Roman" panose="02020603050405020304" pitchFamily="18" charset="0"/>
              </a:rPr>
              <a:t>- Thị bỏ đi: Chí </a:t>
            </a:r>
            <a:r>
              <a:rPr lang="nl-NL" sz="2100" i="1">
                <a:solidFill>
                  <a:srgbClr val="0070C0"/>
                </a:solidFill>
                <a:latin typeface="Times New Roman" panose="02020603050405020304" pitchFamily="18" charset="0"/>
                <a:cs typeface="Times New Roman" panose="02020603050405020304" pitchFamily="18" charset="0"/>
              </a:rPr>
              <a:t>“sửng sốt”, “gọi lại”, “đuổi theo”, “nắm lấy tay”, “bị đẩy ngã”</a:t>
            </a:r>
            <a:r>
              <a:rPr lang="nl-NL" sz="2100">
                <a:latin typeface="Times New Roman" panose="02020603050405020304" pitchFamily="18" charset="0"/>
                <a:cs typeface="Times New Roman" panose="02020603050405020304" pitchFamily="18" charset="0"/>
              </a:rPr>
              <a:t>; hắn lại kêu, </a:t>
            </a:r>
            <a:r>
              <a:rPr lang="nl-NL" sz="2100" i="1">
                <a:solidFill>
                  <a:srgbClr val="0070C0"/>
                </a:solidFill>
                <a:latin typeface="Times New Roman" panose="02020603050405020304" pitchFamily="18" charset="0"/>
                <a:cs typeface="Times New Roman" panose="02020603050405020304" pitchFamily="18" charset="0"/>
              </a:rPr>
              <a:t>“toan đập đầu”</a:t>
            </a:r>
            <a:r>
              <a:rPr lang="nl-NL" sz="2100">
                <a:latin typeface="Times New Roman" panose="02020603050405020304" pitchFamily="18" charset="0"/>
                <a:cs typeface="Times New Roman" panose="02020603050405020304" pitchFamily="18" charset="0"/>
              </a:rPr>
              <a:t>; rồi lại uống rượu, </a:t>
            </a:r>
            <a:r>
              <a:rPr lang="nl-NL" sz="2100" i="1">
                <a:solidFill>
                  <a:srgbClr val="0070C0"/>
                </a:solidFill>
                <a:latin typeface="Times New Roman" panose="02020603050405020304" pitchFamily="18" charset="0"/>
                <a:cs typeface="Times New Roman" panose="02020603050405020304" pitchFamily="18" charset="0"/>
              </a:rPr>
              <a:t>“ôm mặt khóc rưng rức”.</a:t>
            </a:r>
            <a:r>
              <a:rPr lang="nl-NL" i="1"/>
              <a:t> </a:t>
            </a:r>
            <a:r>
              <a:rPr lang="nl-NL" sz="2100" i="1">
                <a:solidFill>
                  <a:srgbClr val="0070C0"/>
                </a:solidFill>
                <a:latin typeface="Times New Roman" panose="02020603050405020304" pitchFamily="18" charset="0"/>
                <a:cs typeface="Times New Roman" panose="02020603050405020304" pitchFamily="18" charset="0"/>
              </a:rPr>
              <a:t>“Hắn ra đi với một con dao ở thắt lưng”</a:t>
            </a:r>
          </a:p>
        </p:txBody>
      </p:sp>
      <p:pic>
        <p:nvPicPr>
          <p:cNvPr id="8" name="Picture 4" descr="Chí Phèo - &quot;Bị cự tuyệt&quot; - YouTube">
            <a:extLst>
              <a:ext uri="{FF2B5EF4-FFF2-40B4-BE49-F238E27FC236}">
                <a16:creationId xmlns="" xmlns:a16="http://schemas.microsoft.com/office/drawing/2014/main" id="{546156DC-C515-4465-8DBD-9481D426D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58277"/>
            <a:ext cx="2590800" cy="2113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663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4" name="Picture 4" descr="Chí Phèo - &quot;Bị cự tuyệt&quo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829677"/>
            <a:ext cx="3352800" cy="241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478B13CA-54EE-4AD6-B6B8-0E6B9DBABA5F}"/>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 xmlns:a16="http://schemas.microsoft.com/office/drawing/2014/main" id="{47FBC6E1-4AF6-49B6-80CE-14DC0B735480}"/>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1" name="Rectangle 10">
            <a:extLst>
              <a:ext uri="{FF2B5EF4-FFF2-40B4-BE49-F238E27FC236}">
                <a16:creationId xmlns="" xmlns:a16="http://schemas.microsoft.com/office/drawing/2014/main" id="{025FE9F0-30AA-4948-A554-BAD8C5EAA1D5}"/>
              </a:ext>
            </a:extLst>
          </p:cNvPr>
          <p:cNvSpPr/>
          <p:nvPr/>
        </p:nvSpPr>
        <p:spPr>
          <a:xfrm>
            <a:off x="609600" y="1264149"/>
            <a:ext cx="54102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 xmlns:a16="http://schemas.microsoft.com/office/drawing/2014/main" id="{5AB604D6-EC84-40E8-80AB-ACD41EF6EAB8}"/>
              </a:ext>
            </a:extLst>
          </p:cNvPr>
          <p:cNvSpPr>
            <a:spLocks noGrp="1"/>
          </p:cNvSpPr>
          <p:nvPr>
            <p:ph idx="1"/>
          </p:nvPr>
        </p:nvSpPr>
        <p:spPr>
          <a:xfrm>
            <a:off x="533400" y="2647950"/>
            <a:ext cx="5029200" cy="1143000"/>
          </a:xfrm>
        </p:spPr>
        <p:txBody>
          <a:bodyPr>
            <a:noAutofit/>
          </a:bodyPr>
          <a:lstStyle/>
          <a:p>
            <a:pPr marL="342900" indent="-342900" algn="just">
              <a:spcBef>
                <a:spcPts val="600"/>
              </a:spcBef>
              <a:spcAft>
                <a:spcPts val="600"/>
              </a:spcAft>
              <a:buFont typeface="Wingdings" panose="05000000000000000000" pitchFamily="2" charset="2"/>
              <a:buChar char="Ø"/>
            </a:pPr>
            <a:r>
              <a:rPr lang="en-US" sz="2200">
                <a:solidFill>
                  <a:schemeClr val="tx1"/>
                </a:solidFill>
                <a:latin typeface="+mj-lt"/>
              </a:rPr>
              <a:t> </a:t>
            </a:r>
            <a:r>
              <a:rPr lang="vi-VN" sz="2200">
                <a:solidFill>
                  <a:schemeClr val="tx1"/>
                </a:solidFill>
                <a:latin typeface="+mj-lt"/>
              </a:rPr>
              <a:t>Tâm </a:t>
            </a:r>
            <a:r>
              <a:rPr lang="vi-VN" sz="2200" dirty="0">
                <a:solidFill>
                  <a:schemeClr val="tx1"/>
                </a:solidFill>
                <a:latin typeface="+mj-lt"/>
              </a:rPr>
              <a:t>trạng của Chí Phèo sau cuộc gặp gỡ </a:t>
            </a:r>
            <a:r>
              <a:rPr lang="vi-VN" sz="2200">
                <a:solidFill>
                  <a:schemeClr val="tx1"/>
                </a:solidFill>
                <a:latin typeface="+mj-lt"/>
              </a:rPr>
              <a:t>với </a:t>
            </a:r>
            <a:r>
              <a:rPr lang="en-US" sz="2200" smtClean="0">
                <a:solidFill>
                  <a:schemeClr val="tx1"/>
                </a:solidFill>
                <a:latin typeface="+mj-lt"/>
              </a:rPr>
              <a:t>t</a:t>
            </a:r>
            <a:r>
              <a:rPr lang="vi-VN" sz="2200" smtClean="0">
                <a:solidFill>
                  <a:schemeClr val="tx1"/>
                </a:solidFill>
                <a:latin typeface="+mj-lt"/>
              </a:rPr>
              <a:t>hị </a:t>
            </a:r>
            <a:r>
              <a:rPr lang="vi-VN" sz="2200" dirty="0">
                <a:solidFill>
                  <a:schemeClr val="tx1"/>
                </a:solidFill>
                <a:latin typeface="+mj-lt"/>
              </a:rPr>
              <a:t>Nở theo mạch:</a:t>
            </a:r>
            <a:r>
              <a:rPr lang="en-US" sz="2200" dirty="0">
                <a:solidFill>
                  <a:schemeClr val="tx1"/>
                </a:solidFill>
                <a:latin typeface="+mj-lt"/>
              </a:rPr>
              <a:t> </a:t>
            </a:r>
            <a:r>
              <a:rPr lang="vi-VN" sz="2200" b="1" i="1" dirty="0">
                <a:solidFill>
                  <a:srgbClr val="235F6F"/>
                </a:solidFill>
                <a:latin typeface="+mj-lt"/>
              </a:rPr>
              <a:t>Thức tỉnh → Hy vọng</a:t>
            </a:r>
            <a:r>
              <a:rPr lang="en-US" sz="2200" b="1" i="1" dirty="0">
                <a:solidFill>
                  <a:srgbClr val="235F6F"/>
                </a:solidFill>
                <a:latin typeface="+mj-lt"/>
              </a:rPr>
              <a:t> </a:t>
            </a:r>
            <a:r>
              <a:rPr lang="vi-VN" sz="2200" b="1" i="1" dirty="0">
                <a:solidFill>
                  <a:srgbClr val="235F6F"/>
                </a:solidFill>
                <a:latin typeface="+mj-lt"/>
              </a:rPr>
              <a:t>→ Đau đớn → Tuyệt vọng</a:t>
            </a:r>
            <a:r>
              <a:rPr lang="en-US" sz="2200" b="1" i="1" dirty="0">
                <a:solidFill>
                  <a:srgbClr val="235F6F"/>
                </a:solidFill>
                <a:latin typeface="+mj-lt"/>
              </a:rPr>
              <a:t>.</a:t>
            </a:r>
            <a:endParaRPr lang="vi-VN" sz="2200" b="1" i="1" dirty="0">
              <a:solidFill>
                <a:srgbClr val="235F6F"/>
              </a:solidFill>
              <a:latin typeface="+mj-lt"/>
            </a:endParaRPr>
          </a:p>
        </p:txBody>
      </p:sp>
      <p:sp>
        <p:nvSpPr>
          <p:cNvPr id="3" name="Rectangle 2">
            <a:extLst>
              <a:ext uri="{FF2B5EF4-FFF2-40B4-BE49-F238E27FC236}">
                <a16:creationId xmlns="" xmlns:a16="http://schemas.microsoft.com/office/drawing/2014/main" id="{66258636-321B-42F7-9FD5-50B043639B6C}"/>
              </a:ext>
            </a:extLst>
          </p:cNvPr>
          <p:cNvSpPr/>
          <p:nvPr/>
        </p:nvSpPr>
        <p:spPr>
          <a:xfrm>
            <a:off x="533400" y="1773019"/>
            <a:ext cx="4876800" cy="769441"/>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Ø"/>
            </a:pPr>
            <a:r>
              <a:rPr lang="vi-VN" sz="2200" b="1">
                <a:solidFill>
                  <a:srgbClr val="31859C"/>
                </a:solidFill>
                <a:latin typeface="Times New Roman" pitchFamily="18" charset="0"/>
                <a:cs typeface="Times New Roman" pitchFamily="18" charset="0"/>
              </a:rPr>
              <a:t>Bị </a:t>
            </a:r>
            <a:r>
              <a:rPr lang="en-US" sz="2200" b="1" smtClean="0">
                <a:solidFill>
                  <a:srgbClr val="31859C"/>
                </a:solidFill>
                <a:latin typeface="Times New Roman" pitchFamily="18" charset="0"/>
                <a:cs typeface="Times New Roman" pitchFamily="18" charset="0"/>
              </a:rPr>
              <a:t>t</a:t>
            </a:r>
            <a:r>
              <a:rPr lang="vi-VN" sz="2200" b="1" smtClean="0">
                <a:solidFill>
                  <a:srgbClr val="31859C"/>
                </a:solidFill>
                <a:latin typeface="Times New Roman" pitchFamily="18" charset="0"/>
                <a:cs typeface="Times New Roman" pitchFamily="18" charset="0"/>
              </a:rPr>
              <a:t>hị </a:t>
            </a:r>
            <a:r>
              <a:rPr lang="vi-VN" sz="2200" b="1">
                <a:solidFill>
                  <a:srgbClr val="31859C"/>
                </a:solidFill>
                <a:latin typeface="Times New Roman" pitchFamily="18" charset="0"/>
                <a:cs typeface="Times New Roman" pitchFamily="18" charset="0"/>
              </a:rPr>
              <a:t>Nở cự tuyệt, Chí Phèo hoàn toàn rơi vào tuyệt vọng</a:t>
            </a:r>
            <a:r>
              <a:rPr lang="en-US" sz="2200" b="1">
                <a:solidFill>
                  <a:srgbClr val="31859C"/>
                </a:solidFill>
                <a:latin typeface="Times New Roman" pitchFamily="18" charset="0"/>
                <a:cs typeface="Times New Roman" pitchFamily="18" charset="0"/>
              </a:rPr>
              <a:t>.</a:t>
            </a:r>
            <a:endParaRPr lang="en-US" sz="2200" b="1" i="1">
              <a:solidFill>
                <a:srgbClr val="31859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4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772676" y="1698307"/>
            <a:ext cx="3817072" cy="461665"/>
          </a:xfrm>
          <a:prstGeom prst="rect">
            <a:avLst/>
          </a:prstGeom>
        </p:spPr>
        <p:txBody>
          <a:bodyPr wrap="none">
            <a:spAutoFit/>
          </a:bodyPr>
          <a:lstStyle/>
          <a:p>
            <a:pPr marL="457200" indent="-457200" algn="ctr">
              <a:buFont typeface="Wingdings" pitchFamily="2" charset="2"/>
              <a:buChar char="v"/>
            </a:pPr>
            <a:r>
              <a:rPr lang="en-US" sz="2400" b="1" i="1" dirty="0" err="1">
                <a:solidFill>
                  <a:srgbClr val="002060"/>
                </a:solidFill>
                <a:latin typeface="Times New Roman" pitchFamily="18" charset="0"/>
                <a:cs typeface="Times New Roman" pitchFamily="18" charset="0"/>
              </a:rPr>
              <a:t>Hành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động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giết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Bá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Kiến</a:t>
            </a:r>
            <a:r>
              <a:rPr lang="en-US" sz="2400" b="1" i="1" dirty="0">
                <a:solidFill>
                  <a:srgbClr val="002060"/>
                </a:solidFill>
                <a:latin typeface="Times New Roman" pitchFamily="18" charset="0"/>
                <a:cs typeface="Times New Roman" pitchFamily="18" charset="0"/>
              </a:rPr>
              <a:t> </a:t>
            </a:r>
          </a:p>
        </p:txBody>
      </p:sp>
      <p:sp>
        <p:nvSpPr>
          <p:cNvPr id="12" name="Rectangle 11">
            <a:extLst>
              <a:ext uri="{FF2B5EF4-FFF2-40B4-BE49-F238E27FC236}">
                <a16:creationId xmlns="" xmlns:a16="http://schemas.microsoft.com/office/drawing/2014/main" id="{919A7A76-DB78-497A-8CCE-12C7A14E3442}"/>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3" name="Rectangle 12">
            <a:extLst>
              <a:ext uri="{FF2B5EF4-FFF2-40B4-BE49-F238E27FC236}">
                <a16:creationId xmlns="" xmlns:a16="http://schemas.microsoft.com/office/drawing/2014/main" id="{068B742C-4181-4694-A3DE-0C5A95EC3732}"/>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4" name="Rectangle 13">
            <a:extLst>
              <a:ext uri="{FF2B5EF4-FFF2-40B4-BE49-F238E27FC236}">
                <a16:creationId xmlns="" xmlns:a16="http://schemas.microsoft.com/office/drawing/2014/main" id="{009CB602-BB02-420B-B467-A00A2215ED06}"/>
              </a:ext>
            </a:extLst>
          </p:cNvPr>
          <p:cNvSpPr/>
          <p:nvPr/>
        </p:nvSpPr>
        <p:spPr>
          <a:xfrm>
            <a:off x="609600" y="1264149"/>
            <a:ext cx="54102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15" name="Hình ảnh 10">
            <a:extLst>
              <a:ext uri="{FF2B5EF4-FFF2-40B4-BE49-F238E27FC236}">
                <a16:creationId xmlns="" xmlns:a16="http://schemas.microsoft.com/office/drawing/2014/main" id="{891ABECB-7A36-457C-9D33-714D0BD4C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Hộp Văn bản 14">
            <a:extLst>
              <a:ext uri="{FF2B5EF4-FFF2-40B4-BE49-F238E27FC236}">
                <a16:creationId xmlns="" xmlns:a16="http://schemas.microsoft.com/office/drawing/2014/main" id="{4A3F0772-37D8-4AF8-9A56-463776C13826}"/>
              </a:ext>
            </a:extLst>
          </p:cNvPr>
          <p:cNvSpPr>
            <a:spLocks noChangeArrowheads="1"/>
          </p:cNvSpPr>
          <p:nvPr/>
        </p:nvSpPr>
        <p:spPr bwMode="auto">
          <a:xfrm>
            <a:off x="2614612" y="1987451"/>
            <a:ext cx="6148388" cy="1827193"/>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vi-VN" sz="2400" b="1">
                <a:solidFill>
                  <a:srgbClr val="FF0000"/>
                </a:solidFill>
                <a:latin typeface="Times New Roman" panose="02020603050405020304" pitchFamily="18" charset="0"/>
                <a:cs typeface="Times New Roman" panose="02020603050405020304" pitchFamily="18" charset="0"/>
              </a:rPr>
              <a:t>Vì </a:t>
            </a:r>
            <a:r>
              <a:rPr lang="en-US" sz="2400" b="1">
                <a:solidFill>
                  <a:srgbClr val="FF0000"/>
                </a:solidFill>
                <a:latin typeface="Times New Roman" panose="02020603050405020304" pitchFamily="18" charset="0"/>
                <a:cs typeface="Times New Roman" panose="02020603050405020304" pitchFamily="18" charset="0"/>
              </a:rPr>
              <a:t>sao</a:t>
            </a:r>
            <a:r>
              <a:rPr lang="vi-VN" sz="2400" b="1">
                <a:solidFill>
                  <a:srgbClr val="FF0000"/>
                </a:solidFill>
                <a:latin typeface="Times New Roman" panose="02020603050405020304" pitchFamily="18" charset="0"/>
                <a:cs typeface="Times New Roman" panose="02020603050405020304" pitchFamily="18" charset="0"/>
              </a:rPr>
              <a:t> Chí Phèo không đến nhà </a:t>
            </a:r>
            <a:r>
              <a:rPr lang="en-US" sz="2400" b="1" smtClean="0">
                <a:solidFill>
                  <a:srgbClr val="FF0000"/>
                </a:solidFill>
                <a:latin typeface="Times New Roman" panose="02020603050405020304" pitchFamily="18" charset="0"/>
                <a:cs typeface="Times New Roman" panose="02020603050405020304" pitchFamily="18" charset="0"/>
              </a:rPr>
              <a:t>t</a:t>
            </a:r>
            <a:r>
              <a:rPr lang="vi-VN" sz="2400" b="1" smtClean="0">
                <a:solidFill>
                  <a:srgbClr val="FF0000"/>
                </a:solidFill>
                <a:latin typeface="Times New Roman" panose="02020603050405020304" pitchFamily="18" charset="0"/>
                <a:cs typeface="Times New Roman" panose="02020603050405020304" pitchFamily="18" charset="0"/>
              </a:rPr>
              <a:t>hị </a:t>
            </a:r>
            <a:r>
              <a:rPr lang="vi-VN" sz="2400" b="1">
                <a:solidFill>
                  <a:srgbClr val="FF0000"/>
                </a:solidFill>
                <a:latin typeface="Times New Roman" panose="02020603050405020304" pitchFamily="18" charset="0"/>
                <a:cs typeface="Times New Roman" panose="02020603050405020304" pitchFamily="18" charset="0"/>
              </a:rPr>
              <a:t>Nở mà đến nhà </a:t>
            </a:r>
            <a:r>
              <a:rPr lang="en-US" sz="2400" b="1">
                <a:solidFill>
                  <a:srgbClr val="FF0000"/>
                </a:solidFill>
                <a:latin typeface="Times New Roman" panose="02020603050405020304" pitchFamily="18" charset="0"/>
                <a:cs typeface="Times New Roman" panose="02020603050405020304" pitchFamily="18" charset="0"/>
              </a:rPr>
              <a:t>B</a:t>
            </a:r>
            <a:r>
              <a:rPr lang="vi-VN" sz="2400" b="1">
                <a:solidFill>
                  <a:srgbClr val="FF0000"/>
                </a:solidFill>
                <a:latin typeface="Times New Roman" panose="02020603050405020304" pitchFamily="18" charset="0"/>
                <a:cs typeface="Times New Roman" panose="02020603050405020304" pitchFamily="18" charset="0"/>
              </a:rPr>
              <a:t>á Kiến</a:t>
            </a:r>
            <a:r>
              <a:rPr lang="en-US" sz="2400" b="1">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77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72676" y="1698307"/>
            <a:ext cx="3817072" cy="461665"/>
          </a:xfrm>
          <a:prstGeom prst="rect">
            <a:avLst/>
          </a:prstGeom>
        </p:spPr>
        <p:txBody>
          <a:bodyPr wrap="none">
            <a:spAutoFit/>
          </a:bodyPr>
          <a:lstStyle/>
          <a:p>
            <a:pPr marL="457200" indent="-457200" algn="ctr">
              <a:buFont typeface="Wingdings" pitchFamily="2" charset="2"/>
              <a:buChar char="v"/>
            </a:pPr>
            <a:r>
              <a:rPr lang="en-US" sz="2400" b="1" i="1" dirty="0" err="1">
                <a:solidFill>
                  <a:srgbClr val="002060"/>
                </a:solidFill>
                <a:latin typeface="Times New Roman" pitchFamily="18" charset="0"/>
                <a:cs typeface="Times New Roman" pitchFamily="18" charset="0"/>
              </a:rPr>
              <a:t>Hành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động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giết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Bá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Kiến</a:t>
            </a:r>
            <a:r>
              <a:rPr lang="en-US" sz="2400" b="1" i="1" dirty="0">
                <a:solidFill>
                  <a:srgbClr val="002060"/>
                </a:solidFill>
                <a:latin typeface="Times New Roman" pitchFamily="18" charset="0"/>
                <a:cs typeface="Times New Roman" pitchFamily="18" charset="0"/>
              </a:rPr>
              <a:t> </a:t>
            </a:r>
          </a:p>
        </p:txBody>
      </p:sp>
      <p:sp>
        <p:nvSpPr>
          <p:cNvPr id="12" name="Rectangle 11">
            <a:extLst>
              <a:ext uri="{FF2B5EF4-FFF2-40B4-BE49-F238E27FC236}">
                <a16:creationId xmlns="" xmlns:a16="http://schemas.microsoft.com/office/drawing/2014/main" id="{919A7A76-DB78-497A-8CCE-12C7A14E3442}"/>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3" name="Rectangle 12">
            <a:extLst>
              <a:ext uri="{FF2B5EF4-FFF2-40B4-BE49-F238E27FC236}">
                <a16:creationId xmlns="" xmlns:a16="http://schemas.microsoft.com/office/drawing/2014/main" id="{068B742C-4181-4694-A3DE-0C5A95EC3732}"/>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4" name="Rectangle 13">
            <a:extLst>
              <a:ext uri="{FF2B5EF4-FFF2-40B4-BE49-F238E27FC236}">
                <a16:creationId xmlns="" xmlns:a16="http://schemas.microsoft.com/office/drawing/2014/main" id="{009CB602-BB02-420B-B467-A00A2215ED06}"/>
              </a:ext>
            </a:extLst>
          </p:cNvPr>
          <p:cNvSpPr/>
          <p:nvPr/>
        </p:nvSpPr>
        <p:spPr>
          <a:xfrm>
            <a:off x="609600" y="1264149"/>
            <a:ext cx="54102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15" name="Hình ảnh 10">
            <a:extLst>
              <a:ext uri="{FF2B5EF4-FFF2-40B4-BE49-F238E27FC236}">
                <a16:creationId xmlns="" xmlns:a16="http://schemas.microsoft.com/office/drawing/2014/main" id="{891ABECB-7A36-457C-9D33-714D0BD4C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 xmlns:a16="http://schemas.microsoft.com/office/drawing/2014/main" id="{7C09DCD9-AA87-4F64-9662-C04A83051412}"/>
              </a:ext>
            </a:extLst>
          </p:cNvPr>
          <p:cNvSpPr txBox="1">
            <a:spLocks/>
          </p:cNvSpPr>
          <p:nvPr/>
        </p:nvSpPr>
        <p:spPr>
          <a:xfrm>
            <a:off x="2514600" y="2419351"/>
            <a:ext cx="5715000" cy="1295399"/>
          </a:xfrm>
          <a:prstGeom prst="rect">
            <a:avLst/>
          </a:prstGeom>
        </p:spPr>
        <p:style>
          <a:lnRef idx="2">
            <a:schemeClr val="accent1"/>
          </a:lnRef>
          <a:fillRef idx="1">
            <a:schemeClr val="lt1"/>
          </a:fillRef>
          <a:effectRef idx="0">
            <a:schemeClr val="accent1"/>
          </a:effectRef>
          <a:fontRef idx="minor">
            <a:schemeClr val="dk1"/>
          </a:fontRef>
        </p:style>
        <p:txBody>
          <a:bodyPr vert="horz" lIns="91438" tIns="45719" rIns="91438" bIns="45719" rtlCol="0">
            <a:noAutofit/>
          </a:bodyPr>
          <a:lstStyle>
            <a:lvl1pPr marL="0" indent="0" algn="ctr" defTabSz="914378" rtl="0" eaLnBrk="1" latinLnBrk="0" hangingPunct="1">
              <a:spcBef>
                <a:spcPct val="20000"/>
              </a:spcBef>
              <a:buFont typeface="Arial" pitchFamily="34" charset="0"/>
              <a:buNone/>
              <a:defRPr sz="3200" kern="1200">
                <a:solidFill>
                  <a:schemeClr val="dk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457200" indent="-457200" algn="just">
              <a:buFont typeface="Wingdings" pitchFamily="2" charset="2"/>
              <a:buChar char="Ø"/>
            </a:pPr>
            <a:r>
              <a:rPr lang="vi-VN" sz="2600" b="1" i="1">
                <a:solidFill>
                  <a:srgbClr val="007E39"/>
                </a:solidFill>
                <a:latin typeface="Times New Roman" panose="02020603050405020304" pitchFamily="18" charset="0"/>
                <a:cs typeface="Times New Roman" panose="02020603050405020304" pitchFamily="18" charset="0"/>
              </a:rPr>
              <a:t>Trong tiềm thức sâu xa, Chí vẫn luôn khắc ghi: Bá Kiến là kẻ thù của đời mình. </a:t>
            </a:r>
            <a:endParaRPr lang="en-US" sz="2600" b="1" i="1" dirty="0">
              <a:solidFill>
                <a:srgbClr val="007E3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701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fltVal val="0"/>
                                          </p:val>
                                        </p:tav>
                                        <p:tav tm="100000">
                                          <p:val>
                                            <p:strVal val="#ppt_w"/>
                                          </p:val>
                                        </p:tav>
                                      </p:tavLst>
                                    </p:anim>
                                    <p:anim calcmode="lin" valueType="num">
                                      <p:cBhvr>
                                        <p:cTn id="8" dur="1000" fill="hold"/>
                                        <p:tgtEl>
                                          <p:spTgt spid="9">
                                            <p:bg/>
                                          </p:spTgt>
                                        </p:tgtEl>
                                        <p:attrNameLst>
                                          <p:attrName>ppt_h</p:attrName>
                                        </p:attrNameLst>
                                      </p:cBhvr>
                                      <p:tavLst>
                                        <p:tav tm="0">
                                          <p:val>
                                            <p:fltVal val="0"/>
                                          </p:val>
                                        </p:tav>
                                        <p:tav tm="100000">
                                          <p:val>
                                            <p:strVal val="#ppt_h"/>
                                          </p:val>
                                        </p:tav>
                                      </p:tavLst>
                                    </p:anim>
                                    <p:anim calcmode="lin" valueType="num">
                                      <p:cBhvr>
                                        <p:cTn id="9" dur="1000" fill="hold"/>
                                        <p:tgtEl>
                                          <p:spTgt spid="9">
                                            <p:bg/>
                                          </p:spTgt>
                                        </p:tgtEl>
                                        <p:attrNameLst>
                                          <p:attrName>style.rotation</p:attrName>
                                        </p:attrNameLst>
                                      </p:cBhvr>
                                      <p:tavLst>
                                        <p:tav tm="0">
                                          <p:val>
                                            <p:fltVal val="90"/>
                                          </p:val>
                                        </p:tav>
                                        <p:tav tm="100000">
                                          <p:val>
                                            <p:fltVal val="0"/>
                                          </p:val>
                                        </p:tav>
                                      </p:tavLst>
                                    </p:anim>
                                    <p:animEffect transition="in" filter="fade">
                                      <p:cBhvr>
                                        <p:cTn id="10" dur="1000"/>
                                        <p:tgtEl>
                                          <p:spTgt spid="9">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làng Vũ Đại ngày ấy">
            <a:hlinkClick r:id="" action="ppaction://media"/>
            <a:extLst>
              <a:ext uri="{FF2B5EF4-FFF2-40B4-BE49-F238E27FC236}">
                <a16:creationId xmlns="" xmlns:a16="http://schemas.microsoft.com/office/drawing/2014/main" id="{CF806490-E759-4B1B-9880-46F2AC514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895350"/>
            <a:ext cx="7315200" cy="3276600"/>
          </a:xfrm>
          <a:prstGeom prst="rect">
            <a:avLst/>
          </a:prstGeom>
        </p:spPr>
      </p:pic>
      <p:sp>
        <p:nvSpPr>
          <p:cNvPr id="3" name="TextBox 2">
            <a:extLst>
              <a:ext uri="{FF2B5EF4-FFF2-40B4-BE49-F238E27FC236}">
                <a16:creationId xmlns="" xmlns:a16="http://schemas.microsoft.com/office/drawing/2014/main" id="{2C2B0A63-6048-4690-A495-B909FD29C01D}"/>
              </a:ext>
            </a:extLst>
          </p:cNvPr>
          <p:cNvSpPr txBox="1"/>
          <p:nvPr/>
        </p:nvSpPr>
        <p:spPr>
          <a:xfrm>
            <a:off x="3200400" y="4400550"/>
            <a:ext cx="419100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a:latin typeface="Times New Roman" panose="02020603050405020304" pitchFamily="18" charset="0"/>
                <a:cs typeface="Times New Roman" panose="02020603050405020304" pitchFamily="18" charset="0"/>
              </a:rPr>
              <a:t>Đoạn trích </a:t>
            </a:r>
            <a:r>
              <a:rPr lang="en-US" sz="2000" b="1" smtClean="0">
                <a:latin typeface="Times New Roman" panose="02020603050405020304" pitchFamily="18" charset="0"/>
                <a:cs typeface="Times New Roman" panose="02020603050405020304" pitchFamily="18" charset="0"/>
              </a:rPr>
              <a:t>“</a:t>
            </a:r>
            <a:r>
              <a:rPr lang="en-US" sz="2000" b="1" smtClean="0">
                <a:solidFill>
                  <a:srgbClr val="FF0000"/>
                </a:solidFill>
                <a:latin typeface="Times New Roman" panose="02020603050405020304" pitchFamily="18" charset="0"/>
                <a:cs typeface="Times New Roman" panose="02020603050405020304" pitchFamily="18" charset="0"/>
              </a:rPr>
              <a:t>Chí Phèo</a:t>
            </a:r>
            <a:r>
              <a:rPr lang="en-US" sz="2000" b="1" smtClean="0">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(Nam Cao)</a:t>
            </a:r>
          </a:p>
        </p:txBody>
      </p:sp>
      <p:sp>
        <p:nvSpPr>
          <p:cNvPr id="5" name="Hình chữ nhật: Góc Chéo Tròn 5">
            <a:extLst>
              <a:ext uri="{FF2B5EF4-FFF2-40B4-BE49-F238E27FC236}">
                <a16:creationId xmlns="" xmlns:a16="http://schemas.microsoft.com/office/drawing/2014/main" id="{8A13E6E7-F5EA-4CC8-912A-1FC235F8877A}"/>
              </a:ext>
            </a:extLst>
          </p:cNvPr>
          <p:cNvSpPr/>
          <p:nvPr/>
        </p:nvSpPr>
        <p:spPr>
          <a:xfrm>
            <a:off x="2057400" y="133350"/>
            <a:ext cx="4591665" cy="882445"/>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00FF"/>
                </a:solidFill>
                <a:latin typeface="Broadway" panose="04040905080B02020502" pitchFamily="82" charset="0"/>
                <a:cs typeface="Times New Roman" panose="02020603050405020304" pitchFamily="18" charset="0"/>
              </a:rPr>
              <a:t>MỞ ĐẦU</a:t>
            </a:r>
            <a:endParaRPr lang="en-US" sz="4800" b="1" dirty="0">
              <a:solidFill>
                <a:srgbClr val="0000FF"/>
              </a:solidFill>
              <a:latin typeface="Broadway" panose="04040905080B02020502" pitchFamily="8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0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72676" y="1698307"/>
            <a:ext cx="3817072" cy="461665"/>
          </a:xfrm>
          <a:prstGeom prst="rect">
            <a:avLst/>
          </a:prstGeom>
        </p:spPr>
        <p:txBody>
          <a:bodyPr wrap="none">
            <a:spAutoFit/>
          </a:bodyPr>
          <a:lstStyle/>
          <a:p>
            <a:pPr marL="457200" indent="-457200" algn="ctr">
              <a:buFont typeface="Wingdings" pitchFamily="2" charset="2"/>
              <a:buChar char="v"/>
            </a:pPr>
            <a:r>
              <a:rPr lang="en-US" sz="2400" b="1" i="1" dirty="0" err="1">
                <a:solidFill>
                  <a:srgbClr val="002060"/>
                </a:solidFill>
                <a:latin typeface="Times New Roman" pitchFamily="18" charset="0"/>
                <a:cs typeface="Times New Roman" pitchFamily="18" charset="0"/>
              </a:rPr>
              <a:t>Hành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động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giết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Bá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Kiến</a:t>
            </a:r>
            <a:r>
              <a:rPr lang="en-US" sz="2400" b="1" i="1" dirty="0">
                <a:solidFill>
                  <a:srgbClr val="002060"/>
                </a:solidFill>
                <a:latin typeface="Times New Roman" pitchFamily="18" charset="0"/>
                <a:cs typeface="Times New Roman" pitchFamily="18" charset="0"/>
              </a:rPr>
              <a:t> </a:t>
            </a:r>
          </a:p>
        </p:txBody>
      </p:sp>
      <p:sp>
        <p:nvSpPr>
          <p:cNvPr id="12" name="Rectangle 11">
            <a:extLst>
              <a:ext uri="{FF2B5EF4-FFF2-40B4-BE49-F238E27FC236}">
                <a16:creationId xmlns="" xmlns:a16="http://schemas.microsoft.com/office/drawing/2014/main" id="{919A7A76-DB78-497A-8CCE-12C7A14E3442}"/>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3" name="Rectangle 12">
            <a:extLst>
              <a:ext uri="{FF2B5EF4-FFF2-40B4-BE49-F238E27FC236}">
                <a16:creationId xmlns="" xmlns:a16="http://schemas.microsoft.com/office/drawing/2014/main" id="{068B742C-4181-4694-A3DE-0C5A95EC3732}"/>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4" name="Rectangle 13">
            <a:extLst>
              <a:ext uri="{FF2B5EF4-FFF2-40B4-BE49-F238E27FC236}">
                <a16:creationId xmlns="" xmlns:a16="http://schemas.microsoft.com/office/drawing/2014/main" id="{009CB602-BB02-420B-B467-A00A2215ED06}"/>
              </a:ext>
            </a:extLst>
          </p:cNvPr>
          <p:cNvSpPr/>
          <p:nvPr/>
        </p:nvSpPr>
        <p:spPr>
          <a:xfrm>
            <a:off x="609600" y="1264149"/>
            <a:ext cx="54102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15" name="Hình ảnh 10">
            <a:extLst>
              <a:ext uri="{FF2B5EF4-FFF2-40B4-BE49-F238E27FC236}">
                <a16:creationId xmlns="" xmlns:a16="http://schemas.microsoft.com/office/drawing/2014/main" id="{891ABECB-7A36-457C-9D33-714D0BD4C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Hộp Văn bản 14">
            <a:extLst>
              <a:ext uri="{FF2B5EF4-FFF2-40B4-BE49-F238E27FC236}">
                <a16:creationId xmlns="" xmlns:a16="http://schemas.microsoft.com/office/drawing/2014/main" id="{4A3F0772-37D8-4AF8-9A56-463776C13826}"/>
              </a:ext>
            </a:extLst>
          </p:cNvPr>
          <p:cNvSpPr>
            <a:spLocks noChangeArrowheads="1"/>
          </p:cNvSpPr>
          <p:nvPr/>
        </p:nvSpPr>
        <p:spPr bwMode="auto">
          <a:xfrm>
            <a:off x="2362200" y="2221170"/>
            <a:ext cx="5562600" cy="1264980"/>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Điều gì đã xảy ra khi Chí Phèo đến nhà Bá Kiến?</a:t>
            </a:r>
            <a:endParaRPr lang="en-US" altLang="en-US" sz="24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55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75509" y="1698307"/>
            <a:ext cx="4211410" cy="461665"/>
          </a:xfrm>
          <a:prstGeom prst="rect">
            <a:avLst/>
          </a:prstGeom>
        </p:spPr>
        <p:txBody>
          <a:bodyPr wrap="none">
            <a:spAutoFit/>
          </a:bodyPr>
          <a:lstStyle/>
          <a:p>
            <a:pPr marL="457200" indent="-457200" algn="ctr">
              <a:buFont typeface="Wingdings" pitchFamily="2" charset="2"/>
              <a:buChar char="v"/>
            </a:pPr>
            <a:r>
              <a:rPr lang="en-US" sz="2400" b="1" i="1">
                <a:solidFill>
                  <a:srgbClr val="002060"/>
                </a:solidFill>
                <a:latin typeface="Times New Roman" pitchFamily="18" charset="0"/>
                <a:cs typeface="Times New Roman" pitchFamily="18" charset="0"/>
              </a:rPr>
              <a:t>Chí Phèo đến nhà </a:t>
            </a:r>
            <a:r>
              <a:rPr lang="en-US" sz="2400" b="1" i="1" dirty="0" err="1">
                <a:solidFill>
                  <a:srgbClr val="002060"/>
                </a:solidFill>
                <a:latin typeface="Times New Roman" pitchFamily="18" charset="0"/>
                <a:cs typeface="Times New Roman" pitchFamily="18" charset="0"/>
              </a:rPr>
              <a:t>Bá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Kiến</a:t>
            </a:r>
            <a:r>
              <a:rPr lang="en-US" sz="2400" b="1" i="1" dirty="0">
                <a:solidFill>
                  <a:srgbClr val="002060"/>
                </a:solidFill>
                <a:latin typeface="Times New Roman" pitchFamily="18" charset="0"/>
                <a:cs typeface="Times New Roman" pitchFamily="18" charset="0"/>
              </a:rPr>
              <a:t> </a:t>
            </a:r>
          </a:p>
        </p:txBody>
      </p:sp>
      <p:sp>
        <p:nvSpPr>
          <p:cNvPr id="8" name="Content Placeholder 2"/>
          <p:cNvSpPr>
            <a:spLocks noGrp="1"/>
          </p:cNvSpPr>
          <p:nvPr>
            <p:ph idx="1"/>
          </p:nvPr>
        </p:nvSpPr>
        <p:spPr>
          <a:xfrm>
            <a:off x="457200" y="2419351"/>
            <a:ext cx="8229600" cy="990599"/>
          </a:xfrm>
        </p:spPr>
        <p:style>
          <a:lnRef idx="2">
            <a:schemeClr val="accent1"/>
          </a:lnRef>
          <a:fillRef idx="1">
            <a:schemeClr val="lt1"/>
          </a:fillRef>
          <a:effectRef idx="0">
            <a:schemeClr val="accent1"/>
          </a:effectRef>
          <a:fontRef idx="minor">
            <a:schemeClr val="dk1"/>
          </a:fontRef>
        </p:style>
        <p:txBody>
          <a:bodyPr/>
          <a:lstStyle/>
          <a:p>
            <a:pPr algn="l"/>
            <a:r>
              <a:rPr lang="vi-VN" sz="2400" i="1" dirty="0">
                <a:solidFill>
                  <a:srgbClr val="0070C0"/>
                </a:solidFill>
                <a:latin typeface="+mj-lt"/>
              </a:rPr>
              <a:t>“Những thằng điên và những thằng say rượu không bao giờ làm những cái mà lúc ra đi chúng định làm”.</a:t>
            </a:r>
            <a:endParaRPr lang="en-US" sz="2400" i="1" dirty="0">
              <a:solidFill>
                <a:srgbClr val="0070C0"/>
              </a:solidFill>
              <a:latin typeface="+mj-lt"/>
            </a:endParaRPr>
          </a:p>
        </p:txBody>
      </p:sp>
      <p:sp>
        <p:nvSpPr>
          <p:cNvPr id="10" name="Rectangle 9"/>
          <p:cNvSpPr/>
          <p:nvPr/>
        </p:nvSpPr>
        <p:spPr>
          <a:xfrm>
            <a:off x="457200" y="3645755"/>
            <a:ext cx="8229600" cy="830995"/>
          </a:xfrm>
          <a:prstGeom prst="rect">
            <a:avLst/>
          </a:prstGeom>
        </p:spPr>
        <p:style>
          <a:lnRef idx="1">
            <a:schemeClr val="accent5"/>
          </a:lnRef>
          <a:fillRef idx="2">
            <a:schemeClr val="accent5"/>
          </a:fillRef>
          <a:effectRef idx="1">
            <a:schemeClr val="accent5"/>
          </a:effectRef>
          <a:fontRef idx="minor">
            <a:schemeClr val="dk1"/>
          </a:fontRef>
        </p:style>
        <p:txBody>
          <a:bodyPr wrap="square" lIns="91438" tIns="45719" rIns="91438" bIns="45719">
            <a:spAutoFit/>
          </a:bodyPr>
          <a:lstStyle/>
          <a:p>
            <a:r>
              <a:rPr lang="vi-VN" sz="2400" dirty="0">
                <a:solidFill>
                  <a:schemeClr val="tx1"/>
                </a:solidFill>
                <a:latin typeface="+mj-lt"/>
              </a:rPr>
              <a:t>→ Chí Phèo đến </a:t>
            </a:r>
            <a:r>
              <a:rPr lang="vi-VN" sz="2400">
                <a:solidFill>
                  <a:schemeClr val="tx1"/>
                </a:solidFill>
                <a:latin typeface="+mj-lt"/>
              </a:rPr>
              <a:t>nhà </a:t>
            </a:r>
            <a:r>
              <a:rPr lang="en-US" sz="2400">
                <a:solidFill>
                  <a:schemeClr val="tx1"/>
                </a:solidFill>
                <a:latin typeface="+mj-lt"/>
              </a:rPr>
              <a:t>B</a:t>
            </a:r>
            <a:r>
              <a:rPr lang="vi-VN" sz="2400">
                <a:solidFill>
                  <a:schemeClr val="tx1"/>
                </a:solidFill>
                <a:latin typeface="+mj-lt"/>
              </a:rPr>
              <a:t>á </a:t>
            </a:r>
            <a:r>
              <a:rPr lang="vi-VN" sz="2400" dirty="0">
                <a:solidFill>
                  <a:schemeClr val="tx1"/>
                </a:solidFill>
                <a:latin typeface="+mj-lt"/>
              </a:rPr>
              <a:t>Kiến trong tâm trạng tuyệt vọng của một con người đã thức tỉnh, đau xót, phẫn uất.</a:t>
            </a:r>
            <a:endParaRPr lang="en-US" sz="2400" dirty="0">
              <a:solidFill>
                <a:schemeClr val="tx1"/>
              </a:solidFill>
              <a:latin typeface="+mj-lt"/>
            </a:endParaRPr>
          </a:p>
        </p:txBody>
      </p:sp>
      <p:sp>
        <p:nvSpPr>
          <p:cNvPr id="12" name="Rectangle 11">
            <a:extLst>
              <a:ext uri="{FF2B5EF4-FFF2-40B4-BE49-F238E27FC236}">
                <a16:creationId xmlns="" xmlns:a16="http://schemas.microsoft.com/office/drawing/2014/main" id="{919A7A76-DB78-497A-8CCE-12C7A14E3442}"/>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3" name="Rectangle 12">
            <a:extLst>
              <a:ext uri="{FF2B5EF4-FFF2-40B4-BE49-F238E27FC236}">
                <a16:creationId xmlns="" xmlns:a16="http://schemas.microsoft.com/office/drawing/2014/main" id="{068B742C-4181-4694-A3DE-0C5A95EC3732}"/>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4" name="Rectangle 13">
            <a:extLst>
              <a:ext uri="{FF2B5EF4-FFF2-40B4-BE49-F238E27FC236}">
                <a16:creationId xmlns="" xmlns:a16="http://schemas.microsoft.com/office/drawing/2014/main" id="{009CB602-BB02-420B-B467-A00A2215ED06}"/>
              </a:ext>
            </a:extLst>
          </p:cNvPr>
          <p:cNvSpPr/>
          <p:nvPr/>
        </p:nvSpPr>
        <p:spPr>
          <a:xfrm>
            <a:off x="530766" y="1267517"/>
            <a:ext cx="5565233"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5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1000" fill="hold"/>
                                        <p:tgtEl>
                                          <p:spTgt spid="8">
                                            <p:bg/>
                                          </p:spTgt>
                                        </p:tgtEl>
                                        <p:attrNameLst>
                                          <p:attrName>ppt_w</p:attrName>
                                        </p:attrNameLst>
                                      </p:cBhvr>
                                      <p:tavLst>
                                        <p:tav tm="0">
                                          <p:val>
                                            <p:fltVal val="0"/>
                                          </p:val>
                                        </p:tav>
                                        <p:tav tm="100000">
                                          <p:val>
                                            <p:strVal val="#ppt_w"/>
                                          </p:val>
                                        </p:tav>
                                      </p:tavLst>
                                    </p:anim>
                                    <p:anim calcmode="lin" valueType="num">
                                      <p:cBhvr>
                                        <p:cTn id="8" dur="1000" fill="hold"/>
                                        <p:tgtEl>
                                          <p:spTgt spid="8">
                                            <p:bg/>
                                          </p:spTgt>
                                        </p:tgtEl>
                                        <p:attrNameLst>
                                          <p:attrName>ppt_h</p:attrName>
                                        </p:attrNameLst>
                                      </p:cBhvr>
                                      <p:tavLst>
                                        <p:tav tm="0">
                                          <p:val>
                                            <p:fltVal val="0"/>
                                          </p:val>
                                        </p:tav>
                                        <p:tav tm="100000">
                                          <p:val>
                                            <p:strVal val="#ppt_h"/>
                                          </p:val>
                                        </p:tav>
                                      </p:tavLst>
                                    </p:anim>
                                    <p:anim calcmode="lin" valueType="num">
                                      <p:cBhvr>
                                        <p:cTn id="9" dur="1000" fill="hold"/>
                                        <p:tgtEl>
                                          <p:spTgt spid="8">
                                            <p:bg/>
                                          </p:spTgt>
                                        </p:tgtEl>
                                        <p:attrNameLst>
                                          <p:attrName>style.rotation</p:attrName>
                                        </p:attrNameLst>
                                      </p:cBhvr>
                                      <p:tavLst>
                                        <p:tav tm="0">
                                          <p:val>
                                            <p:fltVal val="90"/>
                                          </p:val>
                                        </p:tav>
                                        <p:tav tm="100000">
                                          <p:val>
                                            <p:fltVal val="0"/>
                                          </p:val>
                                        </p:tav>
                                      </p:tavLst>
                                    </p:anim>
                                    <p:animEffect transition="in" filter="fade">
                                      <p:cBhvr>
                                        <p:cTn id="10" dur="1000"/>
                                        <p:tgtEl>
                                          <p:spTgt spid="8">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90550"/>
            <a:ext cx="6172200" cy="1932862"/>
          </a:xfrm>
          <a:solidFill>
            <a:srgbClr val="FFCCFF"/>
          </a:solidFill>
        </p:spPr>
        <p:style>
          <a:lnRef idx="2">
            <a:schemeClr val="accent2"/>
          </a:lnRef>
          <a:fillRef idx="1">
            <a:schemeClr val="lt1"/>
          </a:fillRef>
          <a:effectRef idx="0">
            <a:schemeClr val="accent2"/>
          </a:effectRef>
          <a:fontRef idx="minor">
            <a:schemeClr val="dk1"/>
          </a:fontRef>
        </p:style>
        <p:txBody>
          <a:bodyPr>
            <a:noAutofit/>
          </a:bodyPr>
          <a:lstStyle/>
          <a:p>
            <a:pPr algn="just">
              <a:spcBef>
                <a:spcPts val="600"/>
              </a:spcBef>
              <a:spcAft>
                <a:spcPts val="600"/>
              </a:spcAft>
            </a:pPr>
            <a:r>
              <a:rPr lang="en-US" sz="2200" b="1" i="1">
                <a:solidFill>
                  <a:srgbClr val="0070C0"/>
                </a:solidFill>
                <a:latin typeface="Times New Roman" panose="02020603050405020304" pitchFamily="18" charset="0"/>
                <a:cs typeface="Times New Roman" panose="02020603050405020304" pitchFamily="18" charset="0"/>
              </a:rPr>
              <a:t>-</a:t>
            </a:r>
            <a:r>
              <a:rPr lang="vi-VN" sz="2200" b="1" i="1">
                <a:solidFill>
                  <a:srgbClr val="0070C0"/>
                </a:solidFill>
                <a:latin typeface="Times New Roman" panose="02020603050405020304" pitchFamily="18" charset="0"/>
                <a:cs typeface="Times New Roman" panose="02020603050405020304" pitchFamily="18" charset="0"/>
              </a:rPr>
              <a:t>“Tao muốn làm người lương thiện”… </a:t>
            </a:r>
            <a:endParaRPr lang="en-US" sz="2200" b="1" i="1">
              <a:solidFill>
                <a:srgbClr val="0070C0"/>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nl-NL" sz="2200">
                <a:latin typeface="Times New Roman" panose="02020603050405020304" pitchFamily="18" charset="0"/>
                <a:cs typeface="Times New Roman" panose="02020603050405020304" pitchFamily="18" charset="0"/>
              </a:rPr>
              <a:t>=&gt; Tiếng kêu tuyệt vọng của người cùng đường, đó cũng là lời cầu cứu của con người bị cự tuyệt quyền làm </a:t>
            </a:r>
            <a:r>
              <a:rPr lang="nl-NL" sz="2200" smtClean="0">
                <a:latin typeface="Times New Roman" panose="02020603050405020304" pitchFamily="18" charset="0"/>
                <a:cs typeface="Times New Roman" panose="02020603050405020304" pitchFamily="18" charset="0"/>
              </a:rPr>
              <a:t>người; thể </a:t>
            </a:r>
            <a:r>
              <a:rPr lang="nl-NL" sz="2200">
                <a:latin typeface="Times New Roman" panose="02020603050405020304" pitchFamily="18" charset="0"/>
                <a:cs typeface="Times New Roman" panose="02020603050405020304" pitchFamily="18" charset="0"/>
              </a:rPr>
              <a:t>hiện khát khao được sống như một người bình thường lương thiện.</a:t>
            </a:r>
            <a:endParaRPr lang="en-US" sz="2200">
              <a:latin typeface="Times New Roman" panose="02020603050405020304" pitchFamily="18" charset="0"/>
              <a:cs typeface="Times New Roman" panose="02020603050405020304" pitchFamily="18" charset="0"/>
            </a:endParaRPr>
          </a:p>
          <a:p>
            <a:pPr algn="just">
              <a:spcBef>
                <a:spcPts val="600"/>
              </a:spcBef>
              <a:spcAft>
                <a:spcPts val="600"/>
              </a:spcAft>
            </a:pPr>
            <a:endParaRPr lang="vi-VN" sz="2200" i="1">
              <a:solidFill>
                <a:srgbClr val="0070C0"/>
              </a:solidFill>
              <a:latin typeface="Times New Roman" panose="02020603050405020304" pitchFamily="18" charset="0"/>
              <a:cs typeface="Times New Roman" panose="02020603050405020304" pitchFamily="18" charset="0"/>
            </a:endParaRPr>
          </a:p>
        </p:txBody>
      </p:sp>
      <p:pic>
        <p:nvPicPr>
          <p:cNvPr id="29698" name="Picture 2" descr="Top 8 Bài văn phân tích nhân vật Bá Kiến trong truyện ngắn &quot;Chí Phèo&quot; của  Nam Cao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05487"/>
            <a:ext cx="2296988" cy="1932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078907CF-DB43-4E6D-B35D-2993B6C6CE5E}"/>
              </a:ext>
            </a:extLst>
          </p:cNvPr>
          <p:cNvSpPr txBox="1"/>
          <p:nvPr/>
        </p:nvSpPr>
        <p:spPr>
          <a:xfrm>
            <a:off x="1295400" y="52685"/>
            <a:ext cx="5105400" cy="461665"/>
          </a:xfrm>
          <a:prstGeom prst="rect">
            <a:avLst/>
          </a:prstGeom>
          <a:noFill/>
        </p:spPr>
        <p:txBody>
          <a:bodyPr wrap="square" rtlCol="0">
            <a:spAutoFit/>
          </a:bodyPr>
          <a:lstStyle/>
          <a:p>
            <a:pPr marL="342900" indent="-342900">
              <a:buFont typeface="Wingdings" panose="05000000000000000000" pitchFamily="2" charset="2"/>
              <a:buChar char="v"/>
            </a:pPr>
            <a:r>
              <a:rPr lang="nl-NL" sz="2400" b="1">
                <a:solidFill>
                  <a:srgbClr val="002060"/>
                </a:solidFill>
                <a:latin typeface="Times New Roman" panose="02020603050405020304" pitchFamily="18" charset="0"/>
                <a:cs typeface="Times New Roman" panose="02020603050405020304" pitchFamily="18" charset="0"/>
              </a:rPr>
              <a:t>Ý nghĩa câu nói của Chí Phèo:</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 xmlns:a16="http://schemas.microsoft.com/office/drawing/2014/main" id="{43B09828-793B-432E-9E7C-AF05BE60FCA2}"/>
              </a:ext>
            </a:extLst>
          </p:cNvPr>
          <p:cNvSpPr txBox="1">
            <a:spLocks/>
          </p:cNvSpPr>
          <p:nvPr/>
        </p:nvSpPr>
        <p:spPr>
          <a:xfrm>
            <a:off x="533400" y="2876550"/>
            <a:ext cx="4038600" cy="1932862"/>
          </a:xfrm>
          <a:prstGeom prst="rect">
            <a:avLst/>
          </a:prstGeom>
          <a:solidFill>
            <a:srgbClr val="FFFFCC"/>
          </a:solidFill>
        </p:spPr>
        <p:style>
          <a:lnRef idx="2">
            <a:schemeClr val="accent6"/>
          </a:lnRef>
          <a:fillRef idx="1">
            <a:schemeClr val="lt1"/>
          </a:fillRef>
          <a:effectRef idx="0">
            <a:schemeClr val="accent6"/>
          </a:effectRef>
          <a:fontRef idx="minor">
            <a:schemeClr val="dk1"/>
          </a:fontRef>
        </p:style>
        <p:txBody>
          <a:bodyPr vert="horz" lIns="91438" tIns="45719" rIns="91438" bIns="45719" rtlCol="0">
            <a:noAutofit/>
          </a:bodyPr>
          <a:lstStyle>
            <a:lvl1pPr marL="0" indent="0" algn="ctr" defTabSz="914378" rtl="0" eaLnBrk="1" latinLnBrk="0" hangingPunct="1">
              <a:spcBef>
                <a:spcPct val="20000"/>
              </a:spcBef>
              <a:buFont typeface="Arial" pitchFamily="34" charset="0"/>
              <a:buNone/>
              <a:defRPr sz="3200" kern="1200">
                <a:solidFill>
                  <a:schemeClr val="dk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fontAlgn="auto">
              <a:spcBef>
                <a:spcPts val="600"/>
              </a:spcBef>
              <a:spcAft>
                <a:spcPts val="600"/>
              </a:spcAft>
            </a:pPr>
            <a:r>
              <a:rPr lang="en-US" sz="2200" b="1" i="1">
                <a:solidFill>
                  <a:srgbClr val="0070C0"/>
                </a:solidFill>
                <a:latin typeface="Times New Roman" panose="02020603050405020304" pitchFamily="18" charset="0"/>
                <a:cs typeface="Times New Roman" panose="02020603050405020304" pitchFamily="18" charset="0"/>
              </a:rPr>
              <a:t>- </a:t>
            </a:r>
            <a:r>
              <a:rPr lang="vi-VN" sz="2200" b="1" i="1">
                <a:solidFill>
                  <a:srgbClr val="0070C0"/>
                </a:solidFill>
                <a:latin typeface="Times New Roman" panose="02020603050405020304" pitchFamily="18" charset="0"/>
                <a:cs typeface="Times New Roman" panose="02020603050405020304" pitchFamily="18" charset="0"/>
              </a:rPr>
              <a:t>“Không được! Ai cho tao lương thiện?” </a:t>
            </a:r>
            <a:endParaRPr lang="en-US" sz="2200" b="1" i="1">
              <a:solidFill>
                <a:srgbClr val="0070C0"/>
              </a:solidFill>
              <a:latin typeface="Times New Roman" panose="02020603050405020304" pitchFamily="18" charset="0"/>
              <a:cs typeface="Times New Roman" panose="02020603050405020304" pitchFamily="18" charset="0"/>
            </a:endParaRPr>
          </a:p>
          <a:p>
            <a:pPr algn="just" fontAlgn="auto">
              <a:spcBef>
                <a:spcPts val="600"/>
              </a:spcBef>
              <a:spcAft>
                <a:spcPts val="600"/>
              </a:spcAft>
            </a:pPr>
            <a:r>
              <a:rPr lang="nl-NL" sz="2200">
                <a:latin typeface="Times New Roman" panose="02020603050405020304" pitchFamily="18" charset="0"/>
                <a:cs typeface="Times New Roman" panose="02020603050405020304" pitchFamily="18" charset="0"/>
              </a:rPr>
              <a:t>=&gt; Một sự thật phũ phàng và vô cùng đớn đau của một </a:t>
            </a:r>
            <a:r>
              <a:rPr lang="nl-NL" sz="2200" b="1">
                <a:latin typeface="Times New Roman" panose="02020603050405020304" pitchFamily="18" charset="0"/>
                <a:cs typeface="Times New Roman" panose="02020603050405020304" pitchFamily="18" charset="0"/>
              </a:rPr>
              <a:t>Con Người</a:t>
            </a:r>
            <a:r>
              <a:rPr lang="nl-NL" sz="2200">
                <a:latin typeface="Times New Roman" panose="02020603050405020304" pitchFamily="18" charset="0"/>
                <a:cs typeface="Times New Roman" panose="02020603050405020304" pitchFamily="18" charset="0"/>
              </a:rPr>
              <a:t> mà lại không được làm người.</a:t>
            </a:r>
            <a:endParaRPr lang="en-US" sz="2200" i="1">
              <a:solidFill>
                <a:srgbClr val="0070C0"/>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 xmlns:a16="http://schemas.microsoft.com/office/drawing/2014/main" id="{649149CC-7FB8-42E5-B896-1A4B823BB66B}"/>
              </a:ext>
            </a:extLst>
          </p:cNvPr>
          <p:cNvSpPr txBox="1">
            <a:spLocks/>
          </p:cNvSpPr>
          <p:nvPr/>
        </p:nvSpPr>
        <p:spPr>
          <a:xfrm>
            <a:off x="4953000" y="2876550"/>
            <a:ext cx="3657600" cy="1905000"/>
          </a:xfrm>
          <a:prstGeom prst="rect">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vert="horz" lIns="91438" tIns="45719" rIns="91438" bIns="45719" rtlCol="0">
            <a:noAutofit/>
          </a:bodyPr>
          <a:lstStyle>
            <a:lvl1pPr marL="0" indent="0" algn="ctr" defTabSz="914378" rtl="0" eaLnBrk="1" latinLnBrk="0" hangingPunct="1">
              <a:spcBef>
                <a:spcPct val="20000"/>
              </a:spcBef>
              <a:buFont typeface="Arial" pitchFamily="34" charset="0"/>
              <a:buNone/>
              <a:defRPr sz="3200" kern="1200">
                <a:solidFill>
                  <a:schemeClr val="dk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fontAlgn="auto">
              <a:spcBef>
                <a:spcPts val="600"/>
              </a:spcBef>
              <a:spcAft>
                <a:spcPts val="600"/>
              </a:spcAft>
            </a:pPr>
            <a:r>
              <a:rPr lang="en-US" sz="2200" b="1" i="1">
                <a:solidFill>
                  <a:srgbClr val="0070C0"/>
                </a:solidFill>
                <a:latin typeface="Times New Roman" panose="02020603050405020304" pitchFamily="18" charset="0"/>
                <a:cs typeface="Times New Roman" panose="02020603050405020304" pitchFamily="18" charset="0"/>
              </a:rPr>
              <a:t>- </a:t>
            </a:r>
            <a:r>
              <a:rPr lang="vi-VN" sz="2200" b="1" i="1">
                <a:solidFill>
                  <a:srgbClr val="0070C0"/>
                </a:solidFill>
                <a:latin typeface="Times New Roman" panose="02020603050405020304" pitchFamily="18" charset="0"/>
                <a:cs typeface="Times New Roman" panose="02020603050405020304" pitchFamily="18" charset="0"/>
              </a:rPr>
              <a:t>“Tao không thể là người lương thiện nữa.” </a:t>
            </a:r>
            <a:endParaRPr lang="en-US" sz="2200" b="1" i="1">
              <a:solidFill>
                <a:srgbClr val="0070C0"/>
              </a:solidFill>
              <a:latin typeface="Times New Roman" panose="02020603050405020304" pitchFamily="18" charset="0"/>
              <a:cs typeface="Times New Roman" panose="02020603050405020304" pitchFamily="18" charset="0"/>
            </a:endParaRPr>
          </a:p>
          <a:p>
            <a:pPr algn="just" fontAlgn="auto">
              <a:spcBef>
                <a:spcPts val="600"/>
              </a:spcBef>
              <a:spcAft>
                <a:spcPts val="600"/>
              </a:spcAft>
            </a:pPr>
            <a:r>
              <a:rPr lang="nl-NL" sz="2200">
                <a:latin typeface="Times New Roman" panose="02020603050405020304" pitchFamily="18" charset="0"/>
                <a:cs typeface="Times New Roman" panose="02020603050405020304" pitchFamily="18" charset="0"/>
              </a:rPr>
              <a:t>=&gt; Chí Phèo ý thức được bi kịch của mình (bị mất nhân hình, nhân tính). </a:t>
            </a:r>
            <a:endParaRPr lang="en-US" sz="2200">
              <a:latin typeface="Times New Roman" panose="02020603050405020304" pitchFamily="18" charset="0"/>
              <a:cs typeface="Times New Roman" panose="02020603050405020304" pitchFamily="18" charset="0"/>
            </a:endParaRPr>
          </a:p>
          <a:p>
            <a:pPr algn="just" fontAlgn="auto">
              <a:spcBef>
                <a:spcPts val="600"/>
              </a:spcBef>
              <a:spcAft>
                <a:spcPts val="600"/>
              </a:spcAft>
            </a:pPr>
            <a:endParaRPr lang="vi-VN" sz="22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89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1000"/>
                                        <p:tgtEl>
                                          <p:spTgt spid="6">
                                            <p:txEl>
                                              <p:pRg st="0" end="0"/>
                                            </p:txEl>
                                          </p:spTgt>
                                        </p:tgtEl>
                                      </p:cBhvr>
                                    </p:animEffect>
                                    <p:anim calcmode="lin" valueType="num">
                                      <p:cBhvr>
                                        <p:cTn id="3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 calcmode="lin" valueType="num">
                                      <p:cBhvr additive="base">
                                        <p:cTn id="5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7">
                                            <p:txEl>
                                              <p:pRg st="1" end="1"/>
                                            </p:txEl>
                                          </p:spTgt>
                                        </p:tgtEl>
                                        <p:attrNameLst>
                                          <p:attrName>style.visibility</p:attrName>
                                        </p:attrNameLst>
                                      </p:cBhvr>
                                      <p:to>
                                        <p:strVal val="visible"/>
                                      </p:to>
                                    </p:set>
                                    <p:animEffect transition="in" filter="wheel(1)">
                                      <p:cBhvr>
                                        <p:cTn id="58"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B0DE7EB3-13C5-4C6C-8242-CF84D51111F5}"/>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1" name="Rectangle 10">
            <a:extLst>
              <a:ext uri="{FF2B5EF4-FFF2-40B4-BE49-F238E27FC236}">
                <a16:creationId xmlns="" xmlns:a16="http://schemas.microsoft.com/office/drawing/2014/main" id="{2859990F-2670-49FC-9A27-2FD1D1FC020F}"/>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2" name="Rectangle 11">
            <a:extLst>
              <a:ext uri="{FF2B5EF4-FFF2-40B4-BE49-F238E27FC236}">
                <a16:creationId xmlns="" xmlns:a16="http://schemas.microsoft.com/office/drawing/2014/main" id="{20C5DBD8-488D-4E88-8871-E433F06C8960}"/>
              </a:ext>
            </a:extLst>
          </p:cNvPr>
          <p:cNvSpPr/>
          <p:nvPr/>
        </p:nvSpPr>
        <p:spPr>
          <a:xfrm>
            <a:off x="530766" y="1267517"/>
            <a:ext cx="5565233"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 xmlns:a16="http://schemas.microsoft.com/office/drawing/2014/main" id="{C4FAB29B-EB4F-4FCA-A570-334F10F47AB7}"/>
              </a:ext>
            </a:extLst>
          </p:cNvPr>
          <p:cNvSpPr>
            <a:spLocks noGrp="1"/>
          </p:cNvSpPr>
          <p:nvPr>
            <p:ph idx="1"/>
          </p:nvPr>
        </p:nvSpPr>
        <p:spPr>
          <a:xfrm>
            <a:off x="609600" y="2266950"/>
            <a:ext cx="8001000" cy="2743200"/>
          </a:xfrm>
        </p:spPr>
        <p:txBody>
          <a:bodyPr>
            <a:noAutofit/>
          </a:bodyPr>
          <a:lstStyle/>
          <a:p>
            <a:pPr algn="just">
              <a:spcBef>
                <a:spcPts val="600"/>
              </a:spcBef>
              <a:spcAft>
                <a:spcPts val="600"/>
              </a:spcAft>
            </a:pPr>
            <a:r>
              <a:rPr lang="en-US" sz="2200" b="1" i="1" dirty="0">
                <a:solidFill>
                  <a:schemeClr val="tx1"/>
                </a:solidFill>
                <a:latin typeface="+mj-lt"/>
              </a:rPr>
              <a:t>- </a:t>
            </a:r>
            <a:r>
              <a:rPr lang="vi-VN" sz="2200" b="1" i="1" dirty="0">
                <a:solidFill>
                  <a:schemeClr val="tx1"/>
                </a:solidFill>
                <a:latin typeface="+mj-lt"/>
              </a:rPr>
              <a:t>Chí Phèo say nhưng vẫn có phần tỉnh trong ý thức của mình:</a:t>
            </a:r>
          </a:p>
          <a:p>
            <a:pPr algn="just">
              <a:spcBef>
                <a:spcPts val="600"/>
              </a:spcBef>
              <a:spcAft>
                <a:spcPts val="600"/>
              </a:spcAft>
            </a:pPr>
            <a:r>
              <a:rPr lang="vi-VN" sz="2200">
                <a:solidFill>
                  <a:schemeClr val="tx1"/>
                </a:solidFill>
                <a:latin typeface="Times New Roman" panose="02020603050405020304" pitchFamily="18" charset="0"/>
                <a:cs typeface="Times New Roman" panose="02020603050405020304" pitchFamily="18" charset="0"/>
              </a:rPr>
              <a:t>+ </a:t>
            </a:r>
            <a:r>
              <a:rPr lang="nl-NL" sz="2200">
                <a:solidFill>
                  <a:schemeClr val="tx1"/>
                </a:solidFill>
                <a:latin typeface="Times New Roman" panose="02020603050405020304" pitchFamily="18" charset="0"/>
                <a:cs typeface="Times New Roman" panose="02020603050405020304" pitchFamily="18" charset="0"/>
              </a:rPr>
              <a:t>Nhận ra và thấm thía tội ác của kẻ đã cướp đi nhân hình và nhân tính của mình.</a:t>
            </a:r>
            <a:endParaRPr lang="en-US" sz="2200">
              <a:solidFill>
                <a:schemeClr val="tx1"/>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nl-NL" sz="2200">
                <a:solidFill>
                  <a:schemeClr val="tx1"/>
                </a:solidFill>
                <a:latin typeface="Times New Roman" panose="02020603050405020304" pitchFamily="18" charset="0"/>
                <a:cs typeface="Times New Roman" panose="02020603050405020304" pitchFamily="18" charset="0"/>
              </a:rPr>
              <a:t>+ Hiểu ra nguồn gốc nỗi đau của mình, nguyên nhân bị đẩy vào con đường tha hóa, cùng đường của mình.</a:t>
            </a:r>
            <a:endParaRPr lang="en-US" sz="220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C74CE2AC-89A9-438E-9874-515733D5426D}"/>
              </a:ext>
            </a:extLst>
          </p:cNvPr>
          <p:cNvSpPr txBox="1"/>
          <p:nvPr/>
        </p:nvSpPr>
        <p:spPr>
          <a:xfrm>
            <a:off x="685800" y="1733550"/>
            <a:ext cx="5105400" cy="461665"/>
          </a:xfrm>
          <a:prstGeom prst="rect">
            <a:avLst/>
          </a:prstGeom>
          <a:noFill/>
        </p:spPr>
        <p:txBody>
          <a:bodyPr wrap="square" rtlCol="0">
            <a:spAutoFit/>
          </a:bodyPr>
          <a:lstStyle/>
          <a:p>
            <a:pPr marL="342900" indent="-342900">
              <a:buFont typeface="Wingdings" panose="05000000000000000000" pitchFamily="2" charset="2"/>
              <a:buChar char="v"/>
            </a:pPr>
            <a:r>
              <a:rPr lang="nl-NL" sz="2400" b="1">
                <a:solidFill>
                  <a:srgbClr val="002060"/>
                </a:solidFill>
                <a:latin typeface="Times New Roman" panose="02020603050405020304" pitchFamily="18" charset="0"/>
                <a:cs typeface="Times New Roman" panose="02020603050405020304" pitchFamily="18" charset="0"/>
              </a:rPr>
              <a:t>Ý nghĩa câu nói của Chí Phèo:</a:t>
            </a:r>
            <a:endParaRPr lang="en-US" sz="24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1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724150"/>
            <a:ext cx="8610600" cy="2105737"/>
          </a:xfrm>
        </p:spPr>
        <p:txBody>
          <a:bodyPr>
            <a:noAutofit/>
          </a:bodyPr>
          <a:lstStyle/>
          <a:p>
            <a:pPr marL="342900" indent="-342900" algn="just">
              <a:spcBef>
                <a:spcPts val="0"/>
              </a:spcBef>
              <a:buFont typeface="Wingdings" panose="05000000000000000000" pitchFamily="2" charset="2"/>
              <a:buChar char="ü"/>
            </a:pPr>
            <a:r>
              <a:rPr lang="nl-NL" sz="2200">
                <a:solidFill>
                  <a:srgbClr val="0070C0"/>
                </a:solidFill>
                <a:latin typeface="Times New Roman" panose="02020603050405020304" pitchFamily="18" charset="0"/>
                <a:cs typeface="Times New Roman" panose="02020603050405020304" pitchFamily="18" charset="0"/>
              </a:rPr>
              <a:t>Chí đã nhận ra được kẻ đã đẩy mình vào bi kịch bị cự tuyệt quyền làm người.</a:t>
            </a:r>
            <a:endParaRPr lang="en-US" sz="2200">
              <a:solidFill>
                <a:srgbClr val="0070C0"/>
              </a:solidFill>
              <a:latin typeface="Times New Roman" panose="02020603050405020304" pitchFamily="18" charset="0"/>
              <a:cs typeface="Times New Roman" panose="02020603050405020304" pitchFamily="18" charset="0"/>
            </a:endParaRPr>
          </a:p>
          <a:p>
            <a:pPr marL="457189" indent="-457189" algn="just">
              <a:spcBef>
                <a:spcPts val="0"/>
              </a:spcBef>
              <a:buFont typeface="Wingdings" panose="05000000000000000000" pitchFamily="2" charset="2"/>
              <a:buChar char="ü"/>
            </a:pPr>
            <a:r>
              <a:rPr lang="vi-VN" sz="2200">
                <a:solidFill>
                  <a:srgbClr val="0070C0"/>
                </a:solidFill>
                <a:latin typeface="+mj-lt"/>
              </a:rPr>
              <a:t>Một </a:t>
            </a:r>
            <a:r>
              <a:rPr lang="vi-VN" sz="2200" dirty="0">
                <a:solidFill>
                  <a:srgbClr val="0070C0"/>
                </a:solidFill>
                <a:latin typeface="+mj-lt"/>
              </a:rPr>
              <a:t>mặt, nó phản ánh mâu thuẫn gay gắt không thể dung hòa giữa nông dân và địa chủ, mâu thuẫn ấy chỉ giải quyết được bằng máu</a:t>
            </a:r>
            <a:r>
              <a:rPr lang="en-US" sz="2200" dirty="0">
                <a:solidFill>
                  <a:srgbClr val="0070C0"/>
                </a:solidFill>
                <a:latin typeface="+mj-lt"/>
              </a:rPr>
              <a:t>.</a:t>
            </a:r>
          </a:p>
          <a:p>
            <a:pPr marL="457189" indent="-457189" algn="just">
              <a:spcBef>
                <a:spcPts val="0"/>
              </a:spcBef>
              <a:buFont typeface="Wingdings" panose="05000000000000000000" pitchFamily="2" charset="2"/>
              <a:buChar char="ü"/>
            </a:pPr>
            <a:r>
              <a:rPr lang="vi-VN" sz="2200" dirty="0">
                <a:solidFill>
                  <a:srgbClr val="0070C0"/>
                </a:solidFill>
                <a:latin typeface="+mj-lt"/>
              </a:rPr>
              <a:t>Mặt khác cũng phản ánh cảm quan hiện thực của Nam Cao</a:t>
            </a:r>
            <a:r>
              <a:rPr lang="en-US" sz="2200" dirty="0">
                <a:solidFill>
                  <a:srgbClr val="0070C0"/>
                </a:solidFill>
                <a:latin typeface="+mj-lt"/>
              </a:rPr>
              <a:t>.</a:t>
            </a:r>
          </a:p>
        </p:txBody>
      </p:sp>
      <p:pic>
        <p:nvPicPr>
          <p:cNvPr id="5" name="Picture 4" descr="văn 11]Phân tích tâm trạng của Chí Phèo khi bị Thị Nở cự tuyệt - Blog  chuyê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66013"/>
            <a:ext cx="2667000" cy="2029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a:extLst>
              <a:ext uri="{FF2B5EF4-FFF2-40B4-BE49-F238E27FC236}">
                <a16:creationId xmlns="" xmlns:a16="http://schemas.microsoft.com/office/drawing/2014/main" id="{1F657951-BB83-4A73-9DDE-615900E06EC8}"/>
              </a:ext>
            </a:extLst>
          </p:cNvPr>
          <p:cNvSpPr/>
          <p:nvPr/>
        </p:nvSpPr>
        <p:spPr>
          <a:xfrm>
            <a:off x="714224" y="1733550"/>
            <a:ext cx="4086376" cy="492443"/>
          </a:xfrm>
          <a:prstGeom prst="rect">
            <a:avLst/>
          </a:prstGeom>
        </p:spPr>
        <p:txBody>
          <a:bodyPr wrap="none">
            <a:spAutoFit/>
          </a:bodyPr>
          <a:lstStyle/>
          <a:p>
            <a:pPr marL="457200" indent="-457200" algn="ctr">
              <a:buFont typeface="Wingdings" pitchFamily="2" charset="2"/>
              <a:buChar char="v"/>
            </a:pPr>
            <a:r>
              <a:rPr lang="en-US" sz="2600" b="1" i="1" dirty="0" err="1">
                <a:solidFill>
                  <a:srgbClr val="002060"/>
                </a:solidFill>
                <a:latin typeface="Times New Roman" pitchFamily="18" charset="0"/>
                <a:cs typeface="Times New Roman" pitchFamily="18" charset="0"/>
              </a:rPr>
              <a:t>Hành</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động</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giết</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Bá</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Kiến</a:t>
            </a:r>
            <a:r>
              <a:rPr lang="en-US" sz="2600" b="1" i="1" dirty="0">
                <a:solidFill>
                  <a:srgbClr val="002060"/>
                </a:solidFill>
                <a:latin typeface="Times New Roman" pitchFamily="18" charset="0"/>
                <a:cs typeface="Times New Roman" pitchFamily="18" charset="0"/>
              </a:rPr>
              <a:t> </a:t>
            </a:r>
          </a:p>
        </p:txBody>
      </p:sp>
      <p:sp>
        <p:nvSpPr>
          <p:cNvPr id="7" name="Rectangle 6">
            <a:extLst>
              <a:ext uri="{FF2B5EF4-FFF2-40B4-BE49-F238E27FC236}">
                <a16:creationId xmlns="" xmlns:a16="http://schemas.microsoft.com/office/drawing/2014/main" id="{F2A93965-1731-48EB-9B0C-649FE8E62B91}"/>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8" name="Rectangle 7">
            <a:extLst>
              <a:ext uri="{FF2B5EF4-FFF2-40B4-BE49-F238E27FC236}">
                <a16:creationId xmlns="" xmlns:a16="http://schemas.microsoft.com/office/drawing/2014/main" id="{FE31DB74-0846-4053-BA30-191B138B1DCC}"/>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9" name="Rectangle 8">
            <a:extLst>
              <a:ext uri="{FF2B5EF4-FFF2-40B4-BE49-F238E27FC236}">
                <a16:creationId xmlns="" xmlns:a16="http://schemas.microsoft.com/office/drawing/2014/main" id="{4964EE05-C3B9-4522-B1AE-2D46170D816C}"/>
              </a:ext>
            </a:extLst>
          </p:cNvPr>
          <p:cNvSpPr/>
          <p:nvPr/>
        </p:nvSpPr>
        <p:spPr>
          <a:xfrm>
            <a:off x="530766" y="1267517"/>
            <a:ext cx="5565233"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36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953794"/>
            <a:ext cx="8686800" cy="2209800"/>
          </a:xfrm>
        </p:spPr>
        <p:txBody>
          <a:bodyPr>
            <a:noAutofit/>
          </a:bodyPr>
          <a:lstStyle/>
          <a:p>
            <a:pPr marL="342900" indent="-342900" algn="just">
              <a:spcBef>
                <a:spcPts val="0"/>
              </a:spcBef>
              <a:buFont typeface="Wingdings" panose="05000000000000000000" pitchFamily="2" charset="2"/>
              <a:buChar char="Ø"/>
            </a:pPr>
            <a:r>
              <a:rPr lang="en-US" sz="2200">
                <a:solidFill>
                  <a:schemeClr val="tx1"/>
                </a:solidFill>
                <a:latin typeface="Times New Roman" pitchFamily="18" charset="0"/>
                <a:cs typeface="Times New Roman" pitchFamily="18" charset="0"/>
              </a:rPr>
              <a:t>Chí đã thức tỉnh, không thể đập phá và chém giết như trước.</a:t>
            </a:r>
          </a:p>
          <a:p>
            <a:pPr marL="342900" indent="-342900" algn="just">
              <a:spcBef>
                <a:spcPts val="0"/>
              </a:spcBef>
              <a:buFont typeface="Wingdings" panose="05000000000000000000" pitchFamily="2" charset="2"/>
              <a:buChar char="Ø"/>
            </a:pPr>
            <a:r>
              <a:rPr lang="en-US" sz="2200">
                <a:solidFill>
                  <a:schemeClr val="tx1"/>
                </a:solidFill>
                <a:latin typeface="Times New Roman" pitchFamily="18" charset="0"/>
                <a:cs typeface="Times New Roman" pitchFamily="18" charset="0"/>
              </a:rPr>
              <a:t>Chỉ có cái chết mới giúp Chí thoát khỏi kiếp sống của con quỷ dữ.</a:t>
            </a:r>
            <a:endParaRPr lang="en-US" sz="2200" dirty="0">
              <a:solidFill>
                <a:schemeClr val="tx1"/>
              </a:solidFill>
              <a:latin typeface="Times New Roman" pitchFamily="18" charset="0"/>
              <a:cs typeface="Times New Roman" pitchFamily="18" charset="0"/>
            </a:endParaRPr>
          </a:p>
          <a:p>
            <a:pPr marL="342900" indent="-342900" algn="just">
              <a:spcBef>
                <a:spcPts val="0"/>
              </a:spcBef>
              <a:buFont typeface="Wingdings" panose="05000000000000000000" pitchFamily="2" charset="2"/>
              <a:buChar char="Ø"/>
            </a:pPr>
            <a:r>
              <a:rPr lang="en-US" sz="2200" dirty="0">
                <a:solidFill>
                  <a:schemeClr val="tx1"/>
                </a:solidFill>
                <a:latin typeface="Times New Roman" pitchFamily="18" charset="0"/>
                <a:cs typeface="Times New Roman" pitchFamily="18" charset="0"/>
              </a:rPr>
              <a:t>C</a:t>
            </a:r>
            <a:r>
              <a:rPr lang="vi-VN" sz="2200" dirty="0">
                <a:solidFill>
                  <a:schemeClr val="tx1"/>
                </a:solidFill>
                <a:latin typeface="Times New Roman" pitchFamily="18" charset="0"/>
                <a:cs typeface="Times New Roman" pitchFamily="18" charset="0"/>
              </a:rPr>
              <a:t>hứng </a:t>
            </a:r>
            <a:r>
              <a:rPr lang="vi-VN" sz="2200">
                <a:solidFill>
                  <a:schemeClr val="tx1"/>
                </a:solidFill>
                <a:latin typeface="Times New Roman" pitchFamily="18" charset="0"/>
                <a:cs typeface="Times New Roman" pitchFamily="18" charset="0"/>
              </a:rPr>
              <a:t>tỏ </a:t>
            </a:r>
            <a:r>
              <a:rPr lang="en-US" sz="2200">
                <a:solidFill>
                  <a:schemeClr val="tx1"/>
                </a:solidFill>
                <a:latin typeface="Times New Roman" pitchFamily="18" charset="0"/>
                <a:cs typeface="Times New Roman" pitchFamily="18" charset="0"/>
              </a:rPr>
              <a:t>niềm </a:t>
            </a:r>
            <a:r>
              <a:rPr lang="vi-VN" sz="2200">
                <a:solidFill>
                  <a:schemeClr val="tx1"/>
                </a:solidFill>
                <a:latin typeface="Times New Roman" pitchFamily="18" charset="0"/>
                <a:cs typeface="Times New Roman" pitchFamily="18" charset="0"/>
              </a:rPr>
              <a:t>khát </a:t>
            </a:r>
            <a:r>
              <a:rPr lang="vi-VN" sz="2200" dirty="0">
                <a:solidFill>
                  <a:schemeClr val="tx1"/>
                </a:solidFill>
                <a:latin typeface="Times New Roman" pitchFamily="18" charset="0"/>
                <a:cs typeface="Times New Roman" pitchFamily="18" charset="0"/>
              </a:rPr>
              <a:t>khao trở </a:t>
            </a:r>
            <a:r>
              <a:rPr lang="vi-VN" sz="2200">
                <a:solidFill>
                  <a:schemeClr val="tx1"/>
                </a:solidFill>
                <a:latin typeface="Times New Roman" pitchFamily="18" charset="0"/>
                <a:cs typeface="Times New Roman" pitchFamily="18" charset="0"/>
              </a:rPr>
              <a:t>về cuộc </a:t>
            </a:r>
            <a:r>
              <a:rPr lang="vi-VN" sz="2200" dirty="0">
                <a:solidFill>
                  <a:schemeClr val="tx1"/>
                </a:solidFill>
                <a:latin typeface="Times New Roman" pitchFamily="18" charset="0"/>
                <a:cs typeface="Times New Roman" pitchFamily="18" charset="0"/>
              </a:rPr>
              <a:t>sống </a:t>
            </a:r>
            <a:r>
              <a:rPr lang="vi-VN" sz="2200">
                <a:solidFill>
                  <a:schemeClr val="tx1"/>
                </a:solidFill>
                <a:latin typeface="Times New Roman" pitchFamily="18" charset="0"/>
                <a:cs typeface="Times New Roman" pitchFamily="18" charset="0"/>
              </a:rPr>
              <a:t>lương thiện</a:t>
            </a:r>
            <a:r>
              <a:rPr lang="en-US" sz="2200">
                <a:solidFill>
                  <a:schemeClr val="tx1"/>
                </a:solidFill>
                <a:latin typeface="Times New Roman" pitchFamily="18" charset="0"/>
                <a:cs typeface="Times New Roman" pitchFamily="18" charset="0"/>
              </a:rPr>
              <a:t> lớn hơn cả tình mạng.</a:t>
            </a:r>
            <a:endParaRPr lang="en-US" sz="2200" dirty="0">
              <a:solidFill>
                <a:schemeClr val="tx1"/>
              </a:solidFill>
              <a:latin typeface="Times New Roman" pitchFamily="18" charset="0"/>
              <a:cs typeface="Times New Roman" pitchFamily="18" charset="0"/>
            </a:endParaRPr>
          </a:p>
          <a:p>
            <a:pPr marL="342900" indent="-342900" algn="just">
              <a:spcBef>
                <a:spcPts val="0"/>
              </a:spcBef>
              <a:buFont typeface="Wingdings" panose="05000000000000000000" pitchFamily="2" charset="2"/>
              <a:buChar char="Ø"/>
            </a:pPr>
            <a:r>
              <a:rPr lang="en-US" sz="2200" dirty="0">
                <a:solidFill>
                  <a:schemeClr val="tx1"/>
                </a:solidFill>
                <a:latin typeface="Times New Roman" pitchFamily="18" charset="0"/>
                <a:cs typeface="Times New Roman" pitchFamily="18" charset="0"/>
              </a:rPr>
              <a:t>M</a:t>
            </a:r>
            <a:r>
              <a:rPr lang="vi-VN" sz="2200" dirty="0">
                <a:solidFill>
                  <a:schemeClr val="tx1"/>
                </a:solidFill>
                <a:latin typeface="Times New Roman" pitchFamily="18" charset="0"/>
                <a:cs typeface="Times New Roman" pitchFamily="18" charset="0"/>
              </a:rPr>
              <a:t>inh chứng cho sức mạnh dù là tự phát, liều lĩnh của người nông dân bị đẩy vào đường cùng vẫn lớn lao như thế nào. </a:t>
            </a:r>
            <a:endParaRPr lang="en-US" sz="2200" dirty="0">
              <a:solidFill>
                <a:schemeClr val="tx1"/>
              </a:solidFill>
              <a:latin typeface="Times New Roman" pitchFamily="18" charset="0"/>
              <a:cs typeface="Times New Roman" pitchFamily="18" charset="0"/>
            </a:endParaRPr>
          </a:p>
        </p:txBody>
      </p:sp>
      <p:sp>
        <p:nvSpPr>
          <p:cNvPr id="2" name="Rectangle 1"/>
          <p:cNvSpPr/>
          <p:nvPr/>
        </p:nvSpPr>
        <p:spPr>
          <a:xfrm>
            <a:off x="523299" y="1487328"/>
            <a:ext cx="5801301" cy="492443"/>
          </a:xfrm>
          <a:prstGeom prst="rect">
            <a:avLst/>
          </a:prstGeom>
        </p:spPr>
        <p:txBody>
          <a:bodyPr wrap="square">
            <a:spAutoFit/>
          </a:bodyPr>
          <a:lstStyle/>
          <a:p>
            <a:pPr marL="457200" indent="-457200">
              <a:buFont typeface="Wingdings" pitchFamily="2" charset="2"/>
              <a:buChar char="v"/>
            </a:pPr>
            <a:r>
              <a:rPr lang="en-US" sz="2600" b="1" i="1" dirty="0" err="1">
                <a:solidFill>
                  <a:schemeClr val="tx2"/>
                </a:solidFill>
                <a:latin typeface="Times New Roman" pitchFamily="18" charset="0"/>
                <a:cs typeface="Times New Roman" pitchFamily="18" charset="0"/>
              </a:rPr>
              <a:t>Hành</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động</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tự</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kết</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liễu</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của</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Chí</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Phèo</a:t>
            </a:r>
            <a:r>
              <a:rPr lang="en-US" sz="2600" b="1" i="1" dirty="0">
                <a:solidFill>
                  <a:schemeClr val="tx2"/>
                </a:solidFill>
                <a:latin typeface="Times New Roman" pitchFamily="18" charset="0"/>
                <a:cs typeface="Times New Roman" pitchFamily="18" charset="0"/>
              </a:rPr>
              <a:t>:</a:t>
            </a:r>
          </a:p>
        </p:txBody>
      </p:sp>
      <p:sp>
        <p:nvSpPr>
          <p:cNvPr id="8" name="Rectangle 7">
            <a:extLst>
              <a:ext uri="{FF2B5EF4-FFF2-40B4-BE49-F238E27FC236}">
                <a16:creationId xmlns="" xmlns:a16="http://schemas.microsoft.com/office/drawing/2014/main" id="{32E24BA7-01A7-448C-820A-A366AEFF0EF7}"/>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 xmlns:a16="http://schemas.microsoft.com/office/drawing/2014/main" id="{4E719549-7BF4-419A-8CBF-701B7AAB875C}"/>
              </a:ext>
            </a:extLst>
          </p:cNvPr>
          <p:cNvSpPr/>
          <p:nvPr/>
        </p:nvSpPr>
        <p:spPr>
          <a:xfrm>
            <a:off x="575263" y="5905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1" name="Rectangle 10">
            <a:extLst>
              <a:ext uri="{FF2B5EF4-FFF2-40B4-BE49-F238E27FC236}">
                <a16:creationId xmlns="" xmlns:a16="http://schemas.microsoft.com/office/drawing/2014/main" id="{0723A50D-B0FF-46BD-91C7-5BCE25EEB35F}"/>
              </a:ext>
            </a:extLst>
          </p:cNvPr>
          <p:cNvSpPr/>
          <p:nvPr/>
        </p:nvSpPr>
        <p:spPr>
          <a:xfrm>
            <a:off x="530766" y="1036684"/>
            <a:ext cx="5565233"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9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1DE7DA6-A061-46DC-A57C-AD9651685179}"/>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 xmlns:a16="http://schemas.microsoft.com/office/drawing/2014/main" id="{47511B5F-4F1B-4F68-B06D-E27DD2EFBB1D}"/>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1" name="Rectangle 10">
            <a:extLst>
              <a:ext uri="{FF2B5EF4-FFF2-40B4-BE49-F238E27FC236}">
                <a16:creationId xmlns="" xmlns:a16="http://schemas.microsoft.com/office/drawing/2014/main" id="{07595E47-EB3C-49D6-B94F-1D789B81CF65}"/>
              </a:ext>
            </a:extLst>
          </p:cNvPr>
          <p:cNvSpPr/>
          <p:nvPr/>
        </p:nvSpPr>
        <p:spPr>
          <a:xfrm>
            <a:off x="609600" y="1264149"/>
            <a:ext cx="56388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0D199BE1-2A2F-4A55-ABA8-771DFB8B917D}"/>
              </a:ext>
            </a:extLst>
          </p:cNvPr>
          <p:cNvSpPr/>
          <p:nvPr/>
        </p:nvSpPr>
        <p:spPr>
          <a:xfrm>
            <a:off x="599499" y="1729085"/>
            <a:ext cx="5420301" cy="461665"/>
          </a:xfrm>
          <a:prstGeom prst="rect">
            <a:avLst/>
          </a:prstGeom>
        </p:spPr>
        <p:txBody>
          <a:bodyPr wrap="square">
            <a:spAutoFit/>
          </a:bodyPr>
          <a:lstStyle/>
          <a:p>
            <a:pPr marL="457200" indent="-457200">
              <a:buFont typeface="Wingdings" pitchFamily="2" charset="2"/>
              <a:buChar char="v"/>
            </a:pPr>
            <a:r>
              <a:rPr lang="en-US" sz="2400" b="1" i="1" dirty="0" err="1">
                <a:solidFill>
                  <a:srgbClr val="1F497D"/>
                </a:solidFill>
                <a:latin typeface="Times New Roman" pitchFamily="18" charset="0"/>
                <a:cs typeface="Times New Roman" pitchFamily="18" charset="0"/>
              </a:rPr>
              <a:t>Hành</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động</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tự</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kết</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liễu</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của</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Chí</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Phèo</a:t>
            </a:r>
            <a:r>
              <a:rPr lang="en-US" sz="2400" b="1" i="1" dirty="0">
                <a:solidFill>
                  <a:srgbClr val="1F497D"/>
                </a:solidFill>
                <a:latin typeface="Times New Roman" pitchFamily="18" charset="0"/>
                <a:cs typeface="Times New Roman" pitchFamily="18" charset="0"/>
              </a:rPr>
              <a:t>:</a:t>
            </a:r>
          </a:p>
        </p:txBody>
      </p:sp>
      <p:sp>
        <p:nvSpPr>
          <p:cNvPr id="9" name="Content Placeholder 2">
            <a:extLst>
              <a:ext uri="{FF2B5EF4-FFF2-40B4-BE49-F238E27FC236}">
                <a16:creationId xmlns="" xmlns:a16="http://schemas.microsoft.com/office/drawing/2014/main" id="{04126D5D-B41F-45B7-9161-70C843D09253}"/>
              </a:ext>
            </a:extLst>
          </p:cNvPr>
          <p:cNvSpPr>
            <a:spLocks noGrp="1"/>
          </p:cNvSpPr>
          <p:nvPr>
            <p:ph idx="1"/>
          </p:nvPr>
        </p:nvSpPr>
        <p:spPr>
          <a:xfrm>
            <a:off x="685800" y="2301875"/>
            <a:ext cx="8001000" cy="1793875"/>
          </a:xfrm>
        </p:spPr>
        <p:txBody>
          <a:bodyPr>
            <a:normAutofit lnSpcReduction="10000"/>
          </a:bodyPr>
          <a:lstStyle/>
          <a:p>
            <a:pPr marL="342900" indent="-342900" algn="just">
              <a:spcBef>
                <a:spcPts val="0"/>
              </a:spcBef>
              <a:buFont typeface="Wingdings" panose="05000000000000000000" pitchFamily="2" charset="2"/>
              <a:buChar char="Ø"/>
            </a:pPr>
            <a:r>
              <a:rPr lang="en-US" sz="2400">
                <a:solidFill>
                  <a:schemeClr val="tx1"/>
                </a:solidFill>
                <a:latin typeface="Times New Roman" pitchFamily="18" charset="0"/>
                <a:cs typeface="Times New Roman" pitchFamily="18" charset="0"/>
              </a:rPr>
              <a:t>T</a:t>
            </a:r>
            <a:r>
              <a:rPr lang="vi-VN" sz="2400">
                <a:solidFill>
                  <a:schemeClr val="tx1"/>
                </a:solidFill>
                <a:latin typeface="Times New Roman" pitchFamily="18" charset="0"/>
                <a:cs typeface="Times New Roman" pitchFamily="18" charset="0"/>
              </a:rPr>
              <a:t>ố cáo cả một xã hội thực dân nửa phong kiến</a:t>
            </a:r>
            <a:r>
              <a:rPr lang="en-US" sz="2400">
                <a:solidFill>
                  <a:schemeClr val="tx1"/>
                </a:solidFill>
                <a:latin typeface="Times New Roman" pitchFamily="18" charset="0"/>
                <a:cs typeface="Times New Roman" pitchFamily="18" charset="0"/>
              </a:rPr>
              <a:t> đã khiến người nông dân lương thiện không những bị bần cùng hóa lưu manh hóa mà còn bị cự tuyệt quyền làm người và bị đẩy vào chỗ chết.</a:t>
            </a:r>
          </a:p>
          <a:p>
            <a:pPr marL="342900" indent="-342900" algn="just">
              <a:spcBef>
                <a:spcPts val="0"/>
              </a:spcBef>
              <a:buFont typeface="Wingdings" panose="05000000000000000000" pitchFamily="2" charset="2"/>
              <a:buChar char="Ø"/>
            </a:pPr>
            <a:r>
              <a:rPr lang="en-US" sz="2400">
                <a:solidFill>
                  <a:schemeClr val="tx1"/>
                </a:solidFill>
                <a:latin typeface="Times New Roman" pitchFamily="18" charset="0"/>
                <a:cs typeface="Times New Roman" pitchFamily="18" charset="0"/>
              </a:rPr>
              <a:t>L</a:t>
            </a:r>
            <a:r>
              <a:rPr lang="vi-VN" sz="2400">
                <a:solidFill>
                  <a:schemeClr val="tx1"/>
                </a:solidFill>
                <a:latin typeface="Times New Roman" pitchFamily="18" charset="0"/>
                <a:cs typeface="Times New Roman" pitchFamily="18" charset="0"/>
              </a:rPr>
              <a:t>òng tin của tác giả vào bản chất lương thiện của</a:t>
            </a:r>
            <a:r>
              <a:rPr lang="en-US" sz="2400">
                <a:solidFill>
                  <a:schemeClr val="tx1"/>
                </a:solidFill>
                <a:latin typeface="Times New Roman" pitchFamily="18" charset="0"/>
                <a:cs typeface="Times New Roman" pitchFamily="18" charset="0"/>
              </a:rPr>
              <a:t> con</a:t>
            </a:r>
            <a:r>
              <a:rPr lang="vi-VN" sz="2400">
                <a:solidFill>
                  <a:schemeClr val="tx1"/>
                </a:solidFill>
                <a:latin typeface="Times New Roman" pitchFamily="18" charset="0"/>
                <a:cs typeface="Times New Roman" pitchFamily="18" charset="0"/>
              </a:rPr>
              <a:t> người</a:t>
            </a:r>
            <a:r>
              <a:rPr lang="en-US" sz="2400">
                <a:solidFill>
                  <a:schemeClr val="tx1"/>
                </a:solidFill>
                <a:latin typeface="Times New Roman" pitchFamily="18" charset="0"/>
                <a:cs typeface="Times New Roman" pitchFamily="18" charset="0"/>
              </a:rPr>
              <a:t>.</a:t>
            </a:r>
          </a:p>
          <a:p>
            <a:pPr marL="342900" indent="-342900" algn="just">
              <a:spcBef>
                <a:spcPts val="600"/>
              </a:spcBef>
              <a:spcAft>
                <a:spcPts val="600"/>
              </a:spcAft>
              <a:buFont typeface="Wingdings" panose="05000000000000000000" pitchFamily="2" charset="2"/>
              <a:buChar char="Ø"/>
            </a:pPr>
            <a:endParaRPr lang="en-US" sz="2400">
              <a:solidFill>
                <a:schemeClr val="tx1"/>
              </a:solidFill>
              <a:latin typeface="Times New Roman" pitchFamily="18" charset="0"/>
              <a:cs typeface="Times New Roman" pitchFamily="18" charset="0"/>
            </a:endParaRPr>
          </a:p>
          <a:p>
            <a:pPr marL="342900" indent="-342900" algn="just">
              <a:spcBef>
                <a:spcPts val="600"/>
              </a:spcBef>
              <a:spcAft>
                <a:spcPts val="600"/>
              </a:spcAft>
              <a:buFont typeface="Wingdings" panose="05000000000000000000" pitchFamily="2" charset="2"/>
              <a:buChar char="Ø"/>
            </a:pP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325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anim calcmode="lin" valueType="num">
                                      <p:cBhvr>
                                        <p:cTn id="8"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2000"/>
                                        <p:tgtEl>
                                          <p:spTgt spid="9">
                                            <p:txEl>
                                              <p:pRg st="1" end="1"/>
                                            </p:txEl>
                                          </p:spTgt>
                                        </p:tgtEl>
                                      </p:cBhvr>
                                    </p:animEffect>
                                    <p:anim calcmode="lin" valueType="num">
                                      <p:cBhvr>
                                        <p:cTn id="15" dur="2000" fill="hold"/>
                                        <p:tgtEl>
                                          <p:spTgt spid="9">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1DE7DA6-A061-46DC-A57C-AD9651685179}"/>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 xmlns:a16="http://schemas.microsoft.com/office/drawing/2014/main" id="{47511B5F-4F1B-4F68-B06D-E27DD2EFBB1D}"/>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1" name="Rectangle 10">
            <a:extLst>
              <a:ext uri="{FF2B5EF4-FFF2-40B4-BE49-F238E27FC236}">
                <a16:creationId xmlns="" xmlns:a16="http://schemas.microsoft.com/office/drawing/2014/main" id="{07595E47-EB3C-49D6-B94F-1D789B81CF65}"/>
              </a:ext>
            </a:extLst>
          </p:cNvPr>
          <p:cNvSpPr/>
          <p:nvPr/>
        </p:nvSpPr>
        <p:spPr>
          <a:xfrm>
            <a:off x="609600" y="1264149"/>
            <a:ext cx="56388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4069EBDA-06E6-46BA-9009-9FAE920C59B3}"/>
              </a:ext>
            </a:extLst>
          </p:cNvPr>
          <p:cNvPicPr>
            <a:picLocks noChangeAspect="1"/>
          </p:cNvPicPr>
          <p:nvPr/>
        </p:nvPicPr>
        <p:blipFill>
          <a:blip r:embed="rId2"/>
          <a:stretch>
            <a:fillRect/>
          </a:stretch>
        </p:blipFill>
        <p:spPr>
          <a:xfrm>
            <a:off x="6324601" y="1352550"/>
            <a:ext cx="2438400" cy="320040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 xmlns:a16="http://schemas.microsoft.com/office/drawing/2014/main" id="{9DCF1F40-FF74-4F58-A9B8-175285FC319F}"/>
              </a:ext>
            </a:extLst>
          </p:cNvPr>
          <p:cNvSpPr/>
          <p:nvPr/>
        </p:nvSpPr>
        <p:spPr>
          <a:xfrm>
            <a:off x="685800" y="1729085"/>
            <a:ext cx="5493044" cy="461665"/>
          </a:xfrm>
          <a:prstGeom prst="rect">
            <a:avLst/>
          </a:prstGeom>
        </p:spPr>
        <p:txBody>
          <a:bodyPr wrap="square">
            <a:spAutoFit/>
          </a:bodyPr>
          <a:lstStyle/>
          <a:p>
            <a:pPr marL="457200" indent="-457200">
              <a:buFont typeface="Wingdings" pitchFamily="2" charset="2"/>
              <a:buChar char="v"/>
            </a:pPr>
            <a:r>
              <a:rPr lang="en-US" sz="2400" b="1" i="1" dirty="0" err="1">
                <a:solidFill>
                  <a:srgbClr val="1F497D"/>
                </a:solidFill>
                <a:latin typeface="Times New Roman" pitchFamily="18" charset="0"/>
                <a:cs typeface="Times New Roman" pitchFamily="18" charset="0"/>
              </a:rPr>
              <a:t>Hiện</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tượng</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Chí</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Phèo</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chưa</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chấm</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dứt</a:t>
            </a:r>
            <a:r>
              <a:rPr lang="en-US" sz="2400" b="1" i="1" dirty="0">
                <a:solidFill>
                  <a:srgbClr val="1F497D"/>
                </a:solidFill>
                <a:latin typeface="Times New Roman" pitchFamily="18" charset="0"/>
                <a:cs typeface="Times New Roman" pitchFamily="18" charset="0"/>
              </a:rPr>
              <a:t>:</a:t>
            </a:r>
          </a:p>
        </p:txBody>
      </p:sp>
      <p:sp>
        <p:nvSpPr>
          <p:cNvPr id="15" name="Content Placeholder 2">
            <a:extLst>
              <a:ext uri="{FF2B5EF4-FFF2-40B4-BE49-F238E27FC236}">
                <a16:creationId xmlns="" xmlns:a16="http://schemas.microsoft.com/office/drawing/2014/main" id="{056DFAE9-926C-46B6-8B7F-7772D82965C5}"/>
              </a:ext>
            </a:extLst>
          </p:cNvPr>
          <p:cNvSpPr>
            <a:spLocks noGrp="1"/>
          </p:cNvSpPr>
          <p:nvPr>
            <p:ph idx="1"/>
          </p:nvPr>
        </p:nvSpPr>
        <p:spPr>
          <a:xfrm>
            <a:off x="381000" y="2194020"/>
            <a:ext cx="5715000" cy="2816129"/>
          </a:xfrm>
        </p:spPr>
        <p:txBody>
          <a:bodyPr>
            <a:normAutofit fontScale="92500" lnSpcReduction="20000"/>
          </a:bodyPr>
          <a:lstStyle/>
          <a:p>
            <a:pPr marL="342900" indent="-342900" algn="just">
              <a:lnSpc>
                <a:spcPct val="150000"/>
              </a:lnSpc>
              <a:buFont typeface="Wingdings" pitchFamily="2" charset="2"/>
              <a:buChar char="Ø"/>
            </a:pPr>
            <a:r>
              <a:rPr lang="vi-VN" sz="2400" i="1" dirty="0">
                <a:solidFill>
                  <a:schemeClr val="tx1"/>
                </a:solidFill>
                <a:latin typeface="+mj-lt"/>
              </a:rPr>
              <a:t>Cái lò gạch cũ bỏ không hiện lên trong tâm </a:t>
            </a:r>
            <a:r>
              <a:rPr lang="vi-VN" sz="2400" i="1">
                <a:solidFill>
                  <a:schemeClr val="tx1"/>
                </a:solidFill>
                <a:latin typeface="+mj-lt"/>
              </a:rPr>
              <a:t>trí </a:t>
            </a:r>
            <a:r>
              <a:rPr lang="en-US" sz="2400" i="1" smtClean="0">
                <a:solidFill>
                  <a:schemeClr val="tx1"/>
                </a:solidFill>
                <a:latin typeface="+mj-lt"/>
              </a:rPr>
              <a:t>t</a:t>
            </a:r>
            <a:r>
              <a:rPr lang="vi-VN" sz="2400" i="1" smtClean="0">
                <a:solidFill>
                  <a:schemeClr val="tx1"/>
                </a:solidFill>
                <a:latin typeface="+mj-lt"/>
              </a:rPr>
              <a:t>hị </a:t>
            </a:r>
            <a:r>
              <a:rPr lang="vi-VN" sz="2400" i="1" dirty="0">
                <a:solidFill>
                  <a:schemeClr val="tx1"/>
                </a:solidFill>
                <a:latin typeface="+mj-lt"/>
              </a:rPr>
              <a:t>Nở phản ánh quy luật tàn bạo ấy của xã hội thực dân nửa phong kiến: </a:t>
            </a:r>
            <a:r>
              <a:rPr lang="vi-VN" sz="2400" b="1" i="1" dirty="0">
                <a:solidFill>
                  <a:schemeClr val="tx1"/>
                </a:solidFill>
                <a:latin typeface="+mj-lt"/>
              </a:rPr>
              <a:t>Chừng nào còn giai cấp thống trị tàn bạo, người nông dân còn bị bần cùng hóa dẫn tới lưu manh hóa và mất đi cả nhân hình và nhân tính.</a:t>
            </a:r>
            <a:endParaRPr lang="en-US" sz="2400" b="1" i="1" dirty="0">
              <a:solidFill>
                <a:schemeClr val="tx1"/>
              </a:solidFill>
              <a:latin typeface="+mj-lt"/>
            </a:endParaRPr>
          </a:p>
        </p:txBody>
      </p:sp>
    </p:spTree>
    <p:extLst>
      <p:ext uri="{BB962C8B-B14F-4D97-AF65-F5344CB8AC3E}">
        <p14:creationId xmlns:p14="http://schemas.microsoft.com/office/powerpoint/2010/main" val="196651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1DE7DA6-A061-46DC-A57C-AD9651685179}"/>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 xmlns:a16="http://schemas.microsoft.com/office/drawing/2014/main" id="{47511B5F-4F1B-4F68-B06D-E27DD2EFBB1D}"/>
              </a:ext>
            </a:extLst>
          </p:cNvPr>
          <p:cNvSpPr/>
          <p:nvPr/>
        </p:nvSpPr>
        <p:spPr>
          <a:xfrm>
            <a:off x="575263" y="742950"/>
            <a:ext cx="4187364" cy="572464"/>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a:t>
            </a:r>
            <a:r>
              <a:rPr lang="en-US" sz="2400" b="1" smtClean="0">
                <a:solidFill>
                  <a:srgbClr val="00B050"/>
                </a:solidFill>
                <a:latin typeface="Times New Roman" panose="02020603050405020304" pitchFamily="18" charset="0"/>
                <a:ea typeface="Calibri" panose="020F0502020204030204" pitchFamily="34" charset="0"/>
              </a:rPr>
              <a:t>thị </a:t>
            </a:r>
            <a:r>
              <a:rPr lang="en-US" sz="2400" b="1">
                <a:solidFill>
                  <a:srgbClr val="00B050"/>
                </a:solidFill>
                <a:latin typeface="Times New Roman" panose="02020603050405020304" pitchFamily="18" charset="0"/>
                <a:ea typeface="Calibri" panose="020F0502020204030204" pitchFamily="34" charset="0"/>
              </a:rPr>
              <a:t>Nở</a:t>
            </a:r>
          </a:p>
        </p:txBody>
      </p:sp>
      <p:sp>
        <p:nvSpPr>
          <p:cNvPr id="11" name="Rectangle 10">
            <a:extLst>
              <a:ext uri="{FF2B5EF4-FFF2-40B4-BE49-F238E27FC236}">
                <a16:creationId xmlns="" xmlns:a16="http://schemas.microsoft.com/office/drawing/2014/main" id="{07595E47-EB3C-49D6-B94F-1D789B81CF65}"/>
              </a:ext>
            </a:extLst>
          </p:cNvPr>
          <p:cNvSpPr/>
          <p:nvPr/>
        </p:nvSpPr>
        <p:spPr>
          <a:xfrm>
            <a:off x="609600" y="1264149"/>
            <a:ext cx="56388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4069EBDA-06E6-46BA-9009-9FAE920C59B3}"/>
              </a:ext>
            </a:extLst>
          </p:cNvPr>
          <p:cNvPicPr>
            <a:picLocks noChangeAspect="1"/>
          </p:cNvPicPr>
          <p:nvPr/>
        </p:nvPicPr>
        <p:blipFill>
          <a:blip r:embed="rId2"/>
          <a:stretch>
            <a:fillRect/>
          </a:stretch>
        </p:blipFill>
        <p:spPr>
          <a:xfrm>
            <a:off x="6324601" y="1352550"/>
            <a:ext cx="2438400" cy="3200400"/>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 xmlns:a16="http://schemas.microsoft.com/office/drawing/2014/main" id="{056DFAE9-926C-46B6-8B7F-7772D82965C5}"/>
              </a:ext>
            </a:extLst>
          </p:cNvPr>
          <p:cNvSpPr>
            <a:spLocks noGrp="1"/>
          </p:cNvSpPr>
          <p:nvPr>
            <p:ph idx="1"/>
          </p:nvPr>
        </p:nvSpPr>
        <p:spPr>
          <a:xfrm>
            <a:off x="685800" y="1885951"/>
            <a:ext cx="5410200" cy="3124199"/>
          </a:xfrm>
        </p:spPr>
        <p:txBody>
          <a:bodyPr>
            <a:noAutofit/>
          </a:bodyPr>
          <a:lstStyle/>
          <a:p>
            <a:pPr marL="342900" indent="-342900" algn="just">
              <a:lnSpc>
                <a:spcPct val="110000"/>
              </a:lnSpc>
              <a:spcBef>
                <a:spcPts val="600"/>
              </a:spcBef>
              <a:spcAft>
                <a:spcPts val="600"/>
              </a:spcAft>
              <a:buFont typeface="Wingdings" panose="05000000000000000000" pitchFamily="2" charset="2"/>
              <a:buChar char="v"/>
            </a:pPr>
            <a:r>
              <a:rPr lang="nl-NL" sz="2400">
                <a:latin typeface="Times New Roman" panose="02020603050405020304" pitchFamily="18" charset="0"/>
                <a:cs typeface="Times New Roman" panose="02020603050405020304" pitchFamily="18" charset="0"/>
              </a:rPr>
              <a:t>Chí Phèo là điển hình cho số phận bi thảm của người nông dân trước Cách mạng tháng Tám.</a:t>
            </a:r>
            <a:endParaRPr lang="en-US" sz="2400" b="1">
              <a:solidFill>
                <a:schemeClr val="tx1"/>
              </a:solidFill>
              <a:latin typeface="Times New Roman" panose="02020603050405020304" pitchFamily="18" charset="0"/>
              <a:cs typeface="Times New Roman" panose="02020603050405020304" pitchFamily="18" charset="0"/>
            </a:endParaRPr>
          </a:p>
          <a:p>
            <a:pPr marL="342900" indent="-342900" algn="just">
              <a:lnSpc>
                <a:spcPct val="110000"/>
              </a:lnSpc>
              <a:spcBef>
                <a:spcPts val="600"/>
              </a:spcBef>
              <a:spcAft>
                <a:spcPts val="600"/>
              </a:spcAft>
              <a:buFont typeface="Wingdings" panose="05000000000000000000" pitchFamily="2" charset="2"/>
              <a:buChar char="v"/>
            </a:pPr>
            <a:r>
              <a:rPr lang="en-US" sz="2400" b="1">
                <a:solidFill>
                  <a:schemeClr val="tx1"/>
                </a:solidFill>
                <a:latin typeface="Times New Roman" panose="02020603050405020304" pitchFamily="18" charset="0"/>
                <a:cs typeface="Times New Roman" panose="02020603050405020304" pitchFamily="18" charset="0"/>
              </a:rPr>
              <a:t>Nghệ thuật: </a:t>
            </a:r>
            <a:r>
              <a:rPr lang="nl-NL" sz="2400">
                <a:latin typeface="Times New Roman" panose="02020603050405020304" pitchFamily="18" charset="0"/>
                <a:cs typeface="Times New Roman" panose="02020603050405020304" pitchFamily="18" charset="0"/>
              </a:rPr>
              <a:t>Sử dụng thủ pháp đồng hiện, ngôn ngữ nửa trực tiếp, độc thoại và đối thoại nội tâm; các chi tiết nghệ thuật đặc sắc.</a:t>
            </a:r>
            <a:endParaRPr lang="en-US" sz="24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0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III. </a:t>
            </a:r>
            <a:r>
              <a:rPr lang="en-US" sz="2800" b="1" dirty="0" err="1">
                <a:solidFill>
                  <a:srgbClr val="002060"/>
                </a:solidFill>
                <a:latin typeface="Times New Roman"/>
                <a:ea typeface="Tahoma" pitchFamily="34" charset="0"/>
                <a:cs typeface="Tahoma" pitchFamily="34" charset="0"/>
              </a:rPr>
              <a:t>Tổng</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kết</a:t>
            </a:r>
            <a:endParaRPr lang="en-US" b="1" dirty="0">
              <a:solidFill>
                <a:srgbClr val="002060"/>
              </a:solidFill>
            </a:endParaRPr>
          </a:p>
        </p:txBody>
      </p:sp>
      <p:sp>
        <p:nvSpPr>
          <p:cNvPr id="5" name="Rectangle 4"/>
          <p:cNvSpPr/>
          <p:nvPr/>
        </p:nvSpPr>
        <p:spPr>
          <a:xfrm>
            <a:off x="569093" y="576590"/>
            <a:ext cx="2042547" cy="523220"/>
          </a:xfrm>
          <a:prstGeom prst="rect">
            <a:avLst/>
          </a:prstGeom>
        </p:spPr>
        <p:txBody>
          <a:bodyPr wrap="none">
            <a:spAutoFit/>
          </a:bodyPr>
          <a:lstStyle/>
          <a:p>
            <a:r>
              <a:rPr lang="en-US" sz="2800" b="1" dirty="0">
                <a:solidFill>
                  <a:srgbClr val="C00000"/>
                </a:solidFill>
                <a:latin typeface="Times New Roman" pitchFamily="18" charset="0"/>
                <a:cs typeface="Times New Roman" pitchFamily="18" charset="0"/>
              </a:rPr>
              <a:t>1. </a:t>
            </a:r>
            <a:r>
              <a:rPr lang="en-US" sz="2800" b="1" dirty="0" err="1">
                <a:solidFill>
                  <a:srgbClr val="C00000"/>
                </a:solidFill>
                <a:latin typeface="Times New Roman" pitchFamily="18" charset="0"/>
                <a:cs typeface="Times New Roman" pitchFamily="18" charset="0"/>
              </a:rPr>
              <a:t>Nội</a:t>
            </a:r>
            <a:r>
              <a:rPr lang="en-US" sz="2800" b="1" dirty="0">
                <a:solidFill>
                  <a:srgbClr val="C00000"/>
                </a:solidFill>
                <a:latin typeface="Times New Roman" pitchFamily="18" charset="0"/>
                <a:cs typeface="Times New Roman" pitchFamily="18" charset="0"/>
              </a:rPr>
              <a:t> dung</a:t>
            </a:r>
            <a:r>
              <a:rPr lang="vi-VN" sz="2800" b="1" dirty="0">
                <a:solidFill>
                  <a:srgbClr val="C00000"/>
                </a:solidFill>
                <a:latin typeface="Times New Roman" pitchFamily="18" charset="0"/>
                <a:cs typeface="Times New Roman" pitchFamily="18" charset="0"/>
              </a:rPr>
              <a:t> </a:t>
            </a:r>
            <a:endParaRPr lang="en-US" dirty="0">
              <a:solidFill>
                <a:srgbClr val="C00000"/>
              </a:solidFill>
            </a:endParaRPr>
          </a:p>
        </p:txBody>
      </p:sp>
      <p:sp>
        <p:nvSpPr>
          <p:cNvPr id="8" name="Content Placeholder 2"/>
          <p:cNvSpPr txBox="1">
            <a:spLocks/>
          </p:cNvSpPr>
          <p:nvPr/>
        </p:nvSpPr>
        <p:spPr>
          <a:xfrm>
            <a:off x="571500" y="971550"/>
            <a:ext cx="8229600" cy="3581400"/>
          </a:xfrm>
          <a:prstGeom prst="rect">
            <a:avLst/>
          </a:prstGeom>
        </p:spPr>
        <p:txBody>
          <a:bodyPr vert="horz" lIns="91438" tIns="45719" rIns="91438" bIns="45719" rtlCol="0">
            <a:noAutofit/>
          </a:bodyPr>
          <a:lstStyle>
            <a:lvl1pPr marL="0" indent="0" algn="ctr" defTabSz="914378" rtl="0" eaLnBrk="1" latinLnBrk="0" hangingPunct="1">
              <a:spcBef>
                <a:spcPct val="20000"/>
              </a:spcBef>
              <a:buFont typeface="Arial" pitchFamily="34" charset="0"/>
              <a:buNone/>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400">
                <a:solidFill>
                  <a:schemeClr val="tx1"/>
                </a:solidFill>
                <a:latin typeface="Times New Roman" panose="02020603050405020304" pitchFamily="18" charset="0"/>
                <a:cs typeface="Times New Roman" panose="02020603050405020304" pitchFamily="18" charset="0"/>
              </a:rPr>
              <a:t>- Tố cáo mạnh mẽ xã hội thuộc địa phong kiến tàn bạo đã cướp đi cả nhân hình và nhân tính của người nông dân lương </a:t>
            </a:r>
            <a:r>
              <a:rPr lang="en-US" sz="2400" smtClean="0">
                <a:solidFill>
                  <a:schemeClr val="tx1"/>
                </a:solidFill>
                <a:latin typeface="Times New Roman" panose="02020603050405020304" pitchFamily="18" charset="0"/>
                <a:cs typeface="Times New Roman" panose="02020603050405020304" pitchFamily="18" charset="0"/>
              </a:rPr>
              <a:t>thiện; </a:t>
            </a:r>
            <a:r>
              <a:rPr lang="en-US" sz="2400">
                <a:solidFill>
                  <a:schemeClr val="tx1"/>
                </a:solidFill>
                <a:latin typeface="Times New Roman" panose="02020603050405020304" pitchFamily="18" charset="0"/>
                <a:cs typeface="Times New Roman" panose="02020603050405020304" pitchFamily="18" charset="0"/>
              </a:rPr>
              <a:t>đồng thời, nhà văn cũng phát hiện và khẳng định bản chất tốt đẹp của con người ngay cả khi tưởng như họ đã bị biến thành quỷ dữ.</a:t>
            </a:r>
          </a:p>
          <a:p>
            <a:pPr algn="just"/>
            <a:r>
              <a:rPr lang="en-US" sz="2400">
                <a:solidFill>
                  <a:schemeClr val="tx1"/>
                </a:solidFill>
                <a:latin typeface="Times New Roman" panose="02020603050405020304" pitchFamily="18" charset="0"/>
                <a:cs typeface="Times New Roman" panose="02020603050405020304" pitchFamily="18" charset="0"/>
              </a:rPr>
              <a:t>- Phản ảnh tình trạng một bộ phận người nông dân bị tha hóa, mâu thuẫn giữa nông dân và địa chủ, giữa các thế lực ác bá ở địa phương.</a:t>
            </a:r>
          </a:p>
          <a:p>
            <a:pPr algn="just"/>
            <a:r>
              <a:rPr lang="en-US" sz="2400">
                <a:solidFill>
                  <a:schemeClr val="tx1"/>
                </a:solidFill>
                <a:latin typeface="Times New Roman" panose="02020603050405020304" pitchFamily="18" charset="0"/>
                <a:cs typeface="Times New Roman" panose="02020603050405020304" pitchFamily="18" charset="0"/>
              </a:rPr>
              <a:t>- Cảm thương sâu sắc trước cảnh người nông dân cố cùng bị lăng nhục; phát hiện và miêu tả phẩm chất tốt đẹp của người nông dân ngay khi tưởng như họ bị biến thành thú dữ; niềm tin vào bản chất lương thiện của con người.</a:t>
            </a:r>
          </a:p>
        </p:txBody>
      </p:sp>
    </p:spTree>
    <p:extLst>
      <p:ext uri="{BB962C8B-B14F-4D97-AF65-F5344CB8AC3E}">
        <p14:creationId xmlns:p14="http://schemas.microsoft.com/office/powerpoint/2010/main" val="334034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circle(in)">
                                      <p:cBhvr>
                                        <p:cTn id="19" dur="20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barn(inVertical)">
                                      <p:cBhvr>
                                        <p:cTn id="2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a:extLst>
              <a:ext uri="{FF2B5EF4-FFF2-40B4-BE49-F238E27FC236}">
                <a16:creationId xmlns="" xmlns:a16="http://schemas.microsoft.com/office/drawing/2014/main" id="{A25DCEF4-5E5C-4B6E-8CA7-2AE7725CFF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Bong bóng Lời nói: Hình chữ nhật với Góc Tròn 10">
            <a:extLst>
              <a:ext uri="{FF2B5EF4-FFF2-40B4-BE49-F238E27FC236}">
                <a16:creationId xmlns="" xmlns:a16="http://schemas.microsoft.com/office/drawing/2014/main" id="{F1CDE51C-1F56-4982-B48C-333689F3FD41}"/>
              </a:ext>
            </a:extLst>
          </p:cNvPr>
          <p:cNvSpPr/>
          <p:nvPr/>
        </p:nvSpPr>
        <p:spPr>
          <a:xfrm>
            <a:off x="1143000" y="1733550"/>
            <a:ext cx="4572000" cy="1477963"/>
          </a:xfrm>
          <a:prstGeom prst="wedgeRoundRectCallout">
            <a:avLst>
              <a:gd name="adj1" fmla="val -53600"/>
              <a:gd name="adj2" fmla="val 42401"/>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a:solidFill>
                  <a:srgbClr val="0D0D0D"/>
                </a:solidFill>
                <a:latin typeface="Times New Roman" panose="02020603050405020304" pitchFamily="18" charset="0"/>
                <a:ea typeface="MS Mincho" panose="02020609040205080304" pitchFamily="49" charset="-128"/>
              </a:rPr>
              <a:t>Câu hỏi</a:t>
            </a:r>
            <a:r>
              <a:rPr lang="en-US" altLang="en-US" sz="2800">
                <a:solidFill>
                  <a:srgbClr val="0D0D0D"/>
                </a:solidFill>
                <a:latin typeface="Times New Roman" panose="02020603050405020304" pitchFamily="18" charset="0"/>
                <a:ea typeface="MS Mincho" panose="02020609040205080304" pitchFamily="49" charset="-128"/>
              </a:rPr>
              <a:t>: </a:t>
            </a:r>
            <a:r>
              <a:rPr lang="en-US" altLang="en-US" sz="2800" i="1">
                <a:solidFill>
                  <a:srgbClr val="FF0000"/>
                </a:solidFill>
                <a:latin typeface="Times New Roman" panose="02020603050405020304" pitchFamily="18" charset="0"/>
                <a:cs typeface="Times New Roman" panose="02020603050405020304" pitchFamily="18" charset="0"/>
              </a:rPr>
              <a:t>Câu chuyện trên được viết lấy bối cảnh xã hội Việt Nam trong thời kì nào?</a:t>
            </a:r>
            <a:endParaRPr lang="en-US" altLang="en-US" sz="2800">
              <a:solidFill>
                <a:srgbClr val="FFFFFF"/>
              </a:solidFill>
              <a:latin typeface="Times New Roman" panose="02020603050405020304" pitchFamily="18" charset="0"/>
              <a:cs typeface="Calibri" panose="020F0502020204030204" pitchFamily="34" charset="0"/>
            </a:endParaRPr>
          </a:p>
        </p:txBody>
      </p:sp>
      <p:pic>
        <p:nvPicPr>
          <p:cNvPr id="93189" name="Picture 7">
            <a:extLst>
              <a:ext uri="{FF2B5EF4-FFF2-40B4-BE49-F238E27FC236}">
                <a16:creationId xmlns="" xmlns:a16="http://schemas.microsoft.com/office/drawing/2014/main" id="{39E44136-1D38-4EC7-89C6-5ECA5D973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ình chữ nhật: Góc Chéo Tròn 5">
            <a:extLst>
              <a:ext uri="{FF2B5EF4-FFF2-40B4-BE49-F238E27FC236}">
                <a16:creationId xmlns="" xmlns:a16="http://schemas.microsoft.com/office/drawing/2014/main" id="{8A13E6E7-F5EA-4CC8-912A-1FC235F8877A}"/>
              </a:ext>
            </a:extLst>
          </p:cNvPr>
          <p:cNvSpPr/>
          <p:nvPr/>
        </p:nvSpPr>
        <p:spPr>
          <a:xfrm>
            <a:off x="818535" y="393905"/>
            <a:ext cx="4591665" cy="882445"/>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00FF"/>
                </a:solidFill>
                <a:latin typeface="Broadway" panose="04040905080B02020502" pitchFamily="82" charset="0"/>
                <a:cs typeface="Times New Roman" panose="02020603050405020304" pitchFamily="18" charset="0"/>
              </a:rPr>
              <a:t>MỞ ĐẦU</a:t>
            </a:r>
            <a:endParaRPr lang="en-US" sz="4800" b="1" dirty="0">
              <a:solidFill>
                <a:srgbClr val="0000FF"/>
              </a:solidFill>
              <a:latin typeface="Broadway" panose="04040905080B02020502" pitchFamily="82" charset="0"/>
              <a:cs typeface="Times New Roman" panose="02020603050405020304" pitchFamily="18" charset="0"/>
            </a:endParaRPr>
          </a:p>
        </p:txBody>
      </p:sp>
    </p:spTree>
    <p:extLst>
      <p:ext uri="{BB962C8B-B14F-4D97-AF65-F5344CB8AC3E}">
        <p14:creationId xmlns:p14="http://schemas.microsoft.com/office/powerpoint/2010/main" val="310327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093" y="971550"/>
            <a:ext cx="2342308" cy="523220"/>
          </a:xfrm>
          <a:prstGeom prst="rect">
            <a:avLst/>
          </a:prstGeom>
        </p:spPr>
        <p:txBody>
          <a:bodyPr wrap="none">
            <a:spAutoFit/>
          </a:bodyPr>
          <a:lstStyle/>
          <a:p>
            <a:r>
              <a:rPr lang="en-US" sz="2800" b="1" dirty="0">
                <a:solidFill>
                  <a:srgbClr val="C00000"/>
                </a:solidFill>
                <a:latin typeface="Times New Roman" pitchFamily="18" charset="0"/>
                <a:cs typeface="Times New Roman" pitchFamily="18" charset="0"/>
              </a:rPr>
              <a:t>2. </a:t>
            </a:r>
            <a:r>
              <a:rPr lang="en-US" sz="2800" b="1" dirty="0" err="1">
                <a:solidFill>
                  <a:srgbClr val="C00000"/>
                </a:solidFill>
                <a:latin typeface="Times New Roman" pitchFamily="18" charset="0"/>
                <a:cs typeface="Times New Roman" pitchFamily="18" charset="0"/>
              </a:rPr>
              <a:t>Nghệ</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thuật</a:t>
            </a:r>
            <a:r>
              <a:rPr lang="vi-VN" sz="2800" b="1" dirty="0">
                <a:solidFill>
                  <a:srgbClr val="C00000"/>
                </a:solidFill>
                <a:latin typeface="Times New Roman" pitchFamily="18" charset="0"/>
                <a:cs typeface="Times New Roman" pitchFamily="18" charset="0"/>
              </a:rPr>
              <a:t> </a:t>
            </a:r>
            <a:endParaRPr lang="en-US" dirty="0">
              <a:solidFill>
                <a:srgbClr val="C00000"/>
              </a:solidFill>
            </a:endParaRPr>
          </a:p>
        </p:txBody>
      </p:sp>
      <p:sp>
        <p:nvSpPr>
          <p:cNvPr id="8" name="Content Placeholder 2"/>
          <p:cNvSpPr>
            <a:spLocks noGrp="1"/>
          </p:cNvSpPr>
          <p:nvPr>
            <p:ph idx="1"/>
          </p:nvPr>
        </p:nvSpPr>
        <p:spPr>
          <a:xfrm>
            <a:off x="800100" y="1494770"/>
            <a:ext cx="7772400" cy="2667000"/>
          </a:xfrm>
        </p:spPr>
        <p:txBody>
          <a:bodyPr>
            <a:noAutofit/>
          </a:bodyPr>
          <a:lstStyle/>
          <a:p>
            <a:pPr algn="just">
              <a:spcBef>
                <a:spcPts val="600"/>
              </a:spcBef>
              <a:spcAft>
                <a:spcPts val="600"/>
              </a:spcAft>
            </a:pPr>
            <a:r>
              <a:rPr lang="en-US" sz="2400">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Nghệ </a:t>
            </a:r>
            <a:r>
              <a:rPr lang="vi-VN" sz="2400" dirty="0">
                <a:solidFill>
                  <a:schemeClr val="tx1"/>
                </a:solidFill>
                <a:latin typeface="Times New Roman" panose="02020603050405020304" pitchFamily="18" charset="0"/>
                <a:cs typeface="Times New Roman" panose="02020603050405020304" pitchFamily="18" charset="0"/>
              </a:rPr>
              <a:t>thuật xây dựng nhân vật điển hình sắc sảo.</a:t>
            </a:r>
            <a:endParaRPr lang="en-US" sz="2400" dirty="0">
              <a:solidFill>
                <a:schemeClr val="tx1"/>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a:solidFill>
                  <a:schemeClr val="tx1"/>
                </a:solidFill>
                <a:latin typeface="Times New Roman" panose="02020603050405020304" pitchFamily="18" charset="0"/>
                <a:cs typeface="Times New Roman" panose="02020603050405020304" pitchFamily="18" charset="0"/>
              </a:rPr>
              <a:t>- Kết cấu truyện mới mẻ, tưởng như tự do nhưng lại rất chặt chẽ, lô gích.</a:t>
            </a:r>
          </a:p>
          <a:p>
            <a:pPr algn="just">
              <a:spcBef>
                <a:spcPts val="600"/>
              </a:spcBef>
              <a:spcAft>
                <a:spcPts val="600"/>
              </a:spcAft>
            </a:pPr>
            <a:r>
              <a:rPr lang="en-US" sz="2400">
                <a:solidFill>
                  <a:schemeClr val="tx1"/>
                </a:solidFill>
                <a:latin typeface="Times New Roman" panose="02020603050405020304" pitchFamily="18" charset="0"/>
                <a:cs typeface="Times New Roman" panose="02020603050405020304" pitchFamily="18" charset="0"/>
              </a:rPr>
              <a:t>- Cốt truyện và các tình tiết hấp dẫn, biến hóa giàu kịch tính.</a:t>
            </a:r>
          </a:p>
          <a:p>
            <a:pPr algn="just">
              <a:spcBef>
                <a:spcPts val="600"/>
              </a:spcBef>
              <a:spcAft>
                <a:spcPts val="600"/>
              </a:spcAft>
            </a:pPr>
            <a:r>
              <a:rPr lang="en-US" sz="2400">
                <a:solidFill>
                  <a:schemeClr val="tx1"/>
                </a:solidFill>
                <a:latin typeface="Times New Roman" panose="02020603050405020304" pitchFamily="18" charset="0"/>
                <a:cs typeface="Times New Roman" panose="02020603050405020304" pitchFamily="18" charset="0"/>
              </a:rPr>
              <a:t>- Ngôn ngữ sống động, vừa điêu luyện lại gần gũi tự nhiên; giọng điệu đan xen biến hóa, trần thuật linh hoạt.</a:t>
            </a:r>
          </a:p>
        </p:txBody>
      </p:sp>
      <p:sp>
        <p:nvSpPr>
          <p:cNvPr id="9" name="Rectangle 8"/>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III. </a:t>
            </a:r>
            <a:r>
              <a:rPr lang="en-US" sz="2800" b="1" dirty="0" err="1">
                <a:solidFill>
                  <a:srgbClr val="002060"/>
                </a:solidFill>
                <a:latin typeface="Times New Roman"/>
                <a:ea typeface="Tahoma" pitchFamily="34" charset="0"/>
                <a:cs typeface="Tahoma" pitchFamily="34" charset="0"/>
              </a:rPr>
              <a:t>Tổng</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kết</a:t>
            </a:r>
            <a:endParaRPr lang="en-US" b="1" dirty="0">
              <a:solidFill>
                <a:srgbClr val="002060"/>
              </a:solidFill>
            </a:endParaRPr>
          </a:p>
        </p:txBody>
      </p:sp>
    </p:spTree>
    <p:extLst>
      <p:ext uri="{BB962C8B-B14F-4D97-AF65-F5344CB8AC3E}">
        <p14:creationId xmlns:p14="http://schemas.microsoft.com/office/powerpoint/2010/main" val="37211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circle(in)">
                                      <p:cBhvr>
                                        <p:cTn id="17" dur="2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circle(in)">
                                      <p:cBhvr>
                                        <p:cTn id="22" dur="20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circle(in)">
                                      <p:cBhvr>
                                        <p:cTn id="27"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Chéo Tròn 5">
            <a:extLst>
              <a:ext uri="{FF2B5EF4-FFF2-40B4-BE49-F238E27FC236}">
                <a16:creationId xmlns="" xmlns:a16="http://schemas.microsoft.com/office/drawing/2014/main" id="{3DAAE8F2-E942-4E26-B2B3-89D07A47BEA2}"/>
              </a:ext>
            </a:extLst>
          </p:cNvPr>
          <p:cNvSpPr/>
          <p:nvPr/>
        </p:nvSpPr>
        <p:spPr>
          <a:xfrm>
            <a:off x="2743200" y="209550"/>
            <a:ext cx="3124200" cy="609600"/>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0000FF"/>
                </a:solidFill>
                <a:latin typeface="Broadway" panose="04040905080B02020502" pitchFamily="82" charset="0"/>
                <a:cs typeface="Times New Roman" panose="02020603050405020304" pitchFamily="18" charset="0"/>
              </a:rPr>
              <a:t>LUYỆN TẬP</a:t>
            </a:r>
            <a:endParaRPr lang="en-US" sz="2800" b="1" dirty="0">
              <a:solidFill>
                <a:srgbClr val="0000FF"/>
              </a:solidFill>
              <a:latin typeface="Broadway" panose="04040905080B02020502" pitchFamily="82" charset="0"/>
              <a:cs typeface="Times New Roman" panose="02020603050405020304" pitchFamily="18" charset="0"/>
            </a:endParaRPr>
          </a:p>
        </p:txBody>
      </p:sp>
      <p:graphicFrame>
        <p:nvGraphicFramePr>
          <p:cNvPr id="8" name="Table 7">
            <a:extLst>
              <a:ext uri="{FF2B5EF4-FFF2-40B4-BE49-F238E27FC236}">
                <a16:creationId xmlns="" xmlns:a16="http://schemas.microsoft.com/office/drawing/2014/main" id="{D98D735B-7682-4508-8DFA-A6834B13F52C}"/>
              </a:ext>
            </a:extLst>
          </p:cNvPr>
          <p:cNvGraphicFramePr>
            <a:graphicFrameLocks noGrp="1"/>
          </p:cNvGraphicFramePr>
          <p:nvPr>
            <p:extLst>
              <p:ext uri="{D42A27DB-BD31-4B8C-83A1-F6EECF244321}">
                <p14:modId xmlns:p14="http://schemas.microsoft.com/office/powerpoint/2010/main" val="2787643106"/>
              </p:ext>
            </p:extLst>
          </p:nvPr>
        </p:nvGraphicFramePr>
        <p:xfrm>
          <a:off x="1143000" y="1309622"/>
          <a:ext cx="7162800" cy="2328928"/>
        </p:xfrm>
        <a:graphic>
          <a:graphicData uri="http://schemas.openxmlformats.org/drawingml/2006/table">
            <a:tbl>
              <a:tblPr>
                <a:tableStyleId>{5DA37D80-6434-44D0-A028-1B22A696006F}</a:tableStyleId>
              </a:tblPr>
              <a:tblGrid>
                <a:gridCol w="2597055">
                  <a:extLst>
                    <a:ext uri="{9D8B030D-6E8A-4147-A177-3AD203B41FA5}">
                      <a16:colId xmlns="" xmlns:a16="http://schemas.microsoft.com/office/drawing/2014/main" val="20000"/>
                    </a:ext>
                  </a:extLst>
                </a:gridCol>
                <a:gridCol w="4565745">
                  <a:extLst>
                    <a:ext uri="{9D8B030D-6E8A-4147-A177-3AD203B41FA5}">
                      <a16:colId xmlns="" xmlns:a16="http://schemas.microsoft.com/office/drawing/2014/main" val="20001"/>
                    </a:ext>
                  </a:extLst>
                </a:gridCol>
              </a:tblGrid>
              <a:tr h="280528">
                <a:tc gridSpan="2">
                  <a:txBody>
                    <a:bodyPr/>
                    <a:lstStyle/>
                    <a:p>
                      <a:pPr algn="ctr"/>
                      <a:r>
                        <a:rPr lang="en-US" sz="1800" b="1" dirty="0">
                          <a:effectLst/>
                          <a:latin typeface="Times New Roman" pitchFamily="18" charset="0"/>
                          <a:cs typeface="Times New Roman" pitchFamily="18" charset="0"/>
                        </a:rPr>
                        <a:t>PHIẾU</a:t>
                      </a:r>
                      <a:r>
                        <a:rPr lang="en-US" sz="1800" b="1" baseline="0" dirty="0">
                          <a:effectLst/>
                          <a:latin typeface="Times New Roman" pitchFamily="18" charset="0"/>
                          <a:cs typeface="Times New Roman" pitchFamily="18" charset="0"/>
                        </a:rPr>
                        <a:t> BÀI TẬP</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hMerge="1">
                  <a:txBody>
                    <a:bodyPr/>
                    <a:lstStyle/>
                    <a:p>
                      <a:endParaRPr lang="en-US" sz="1600" dirty="0">
                        <a:effectLst/>
                      </a:endParaRPr>
                    </a:p>
                  </a:txBody>
                  <a:tcPr marL="16796" marR="16796" marT="16796" marB="1679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280528">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hỏi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trả</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lời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 xmlns:a16="http://schemas.microsoft.com/office/drawing/2014/main" val="10001"/>
                  </a:ext>
                </a:extLst>
              </a:tr>
              <a:tr h="530451">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it-IT" sz="1800" kern="1200">
                          <a:solidFill>
                            <a:schemeClr val="tx1"/>
                          </a:solidFill>
                          <a:effectLst/>
                          <a:latin typeface="Times New Roman" pitchFamily="18" charset="0"/>
                          <a:ea typeface="+mn-ea"/>
                          <a:cs typeface="Times New Roman" pitchFamily="18" charset="0"/>
                        </a:rPr>
                        <a:t>1. </a:t>
                      </a:r>
                      <a:r>
                        <a:rPr lang="vi-VN" sz="1800" kern="1200">
                          <a:solidFill>
                            <a:schemeClr val="tx1"/>
                          </a:solidFill>
                          <a:effectLst/>
                          <a:latin typeface="Times New Roman" pitchFamily="18" charset="0"/>
                          <a:ea typeface="+mn-ea"/>
                          <a:cs typeface="Times New Roman" pitchFamily="18" charset="0"/>
                        </a:rPr>
                        <a:t>Thay lời Nam Cao trả lời câu hỏi: Ai đẻ ra Chí Phèo?</a:t>
                      </a:r>
                      <a:endParaRPr lang="vi-VN" sz="1800"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endParaRPr lang="vi-VN" sz="1800"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 xmlns:a16="http://schemas.microsoft.com/office/drawing/2014/main" val="10002"/>
                  </a:ext>
                </a:extLst>
              </a:tr>
              <a:tr h="1118292">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vi-VN" sz="1800" kern="1200">
                          <a:solidFill>
                            <a:schemeClr val="tx1"/>
                          </a:solidFill>
                          <a:effectLst/>
                          <a:latin typeface="Times New Roman" pitchFamily="18" charset="0"/>
                          <a:ea typeface="+mn-ea"/>
                          <a:cs typeface="Times New Roman" pitchFamily="18" charset="0"/>
                        </a:rPr>
                        <a:t>2. Tạo nên một Chí Phèo, con quỷ dữ của làng Vũ Đại, ai là người phải chịu trách nhiệm?</a:t>
                      </a:r>
                      <a:endParaRPr lang="en-US" sz="1800" kern="1200">
                        <a:solidFill>
                          <a:schemeClr val="tx1"/>
                        </a:solidFill>
                        <a:effectLst/>
                        <a:latin typeface="Times New Roman" pitchFamily="18" charset="0"/>
                        <a:ea typeface="+mn-ea"/>
                        <a:cs typeface="Times New Roman" pitchFamily="18" charset="0"/>
                      </a:endParaRPr>
                    </a:p>
                  </a:txBody>
                  <a:tcPr marL="16796" marR="16796" marT="16796" marB="16796" anchor="ctr"/>
                </a:tc>
                <a:tc>
                  <a:txBody>
                    <a:bodyPr/>
                    <a:lstStyle/>
                    <a:p>
                      <a:endParaRPr lang="vi-VN" sz="1800"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39938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Chéo Tròn 5">
            <a:extLst>
              <a:ext uri="{FF2B5EF4-FFF2-40B4-BE49-F238E27FC236}">
                <a16:creationId xmlns="" xmlns:a16="http://schemas.microsoft.com/office/drawing/2014/main" id="{3DAAE8F2-E942-4E26-B2B3-89D07A47BEA2}"/>
              </a:ext>
            </a:extLst>
          </p:cNvPr>
          <p:cNvSpPr/>
          <p:nvPr/>
        </p:nvSpPr>
        <p:spPr>
          <a:xfrm>
            <a:off x="2743200" y="209550"/>
            <a:ext cx="3124200" cy="609600"/>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0000FF"/>
                </a:solidFill>
                <a:latin typeface="Broadway" panose="04040905080B02020502" pitchFamily="82" charset="0"/>
                <a:cs typeface="Times New Roman" panose="02020603050405020304" pitchFamily="18" charset="0"/>
              </a:rPr>
              <a:t>LUYỆN TẬP</a:t>
            </a:r>
            <a:endParaRPr lang="en-US" sz="2800" b="1" dirty="0">
              <a:solidFill>
                <a:srgbClr val="0000FF"/>
              </a:solidFill>
              <a:latin typeface="Broadway" panose="04040905080B02020502" pitchFamily="82" charset="0"/>
              <a:cs typeface="Times New Roman" panose="02020603050405020304" pitchFamily="18" charset="0"/>
            </a:endParaRPr>
          </a:p>
        </p:txBody>
      </p:sp>
      <p:graphicFrame>
        <p:nvGraphicFramePr>
          <p:cNvPr id="8" name="Table 7">
            <a:extLst>
              <a:ext uri="{FF2B5EF4-FFF2-40B4-BE49-F238E27FC236}">
                <a16:creationId xmlns="" xmlns:a16="http://schemas.microsoft.com/office/drawing/2014/main" id="{D98D735B-7682-4508-8DFA-A6834B13F52C}"/>
              </a:ext>
            </a:extLst>
          </p:cNvPr>
          <p:cNvGraphicFramePr>
            <a:graphicFrameLocks noGrp="1"/>
          </p:cNvGraphicFramePr>
          <p:nvPr>
            <p:extLst>
              <p:ext uri="{D42A27DB-BD31-4B8C-83A1-F6EECF244321}">
                <p14:modId xmlns:p14="http://schemas.microsoft.com/office/powerpoint/2010/main" val="1252176628"/>
              </p:ext>
            </p:extLst>
          </p:nvPr>
        </p:nvGraphicFramePr>
        <p:xfrm>
          <a:off x="457200" y="971550"/>
          <a:ext cx="8458200" cy="3964080"/>
        </p:xfrm>
        <a:graphic>
          <a:graphicData uri="http://schemas.openxmlformats.org/drawingml/2006/table">
            <a:tbl>
              <a:tblPr>
                <a:tableStyleId>{5DA37D80-6434-44D0-A028-1B22A696006F}</a:tableStyleId>
              </a:tblPr>
              <a:tblGrid>
                <a:gridCol w="3066735">
                  <a:extLst>
                    <a:ext uri="{9D8B030D-6E8A-4147-A177-3AD203B41FA5}">
                      <a16:colId xmlns="" xmlns:a16="http://schemas.microsoft.com/office/drawing/2014/main" val="20000"/>
                    </a:ext>
                  </a:extLst>
                </a:gridCol>
                <a:gridCol w="5391465">
                  <a:extLst>
                    <a:ext uri="{9D8B030D-6E8A-4147-A177-3AD203B41FA5}">
                      <a16:colId xmlns="" xmlns:a16="http://schemas.microsoft.com/office/drawing/2014/main" val="20001"/>
                    </a:ext>
                  </a:extLst>
                </a:gridCol>
              </a:tblGrid>
              <a:tr h="357740">
                <a:tc gridSpan="2">
                  <a:txBody>
                    <a:bodyPr/>
                    <a:lstStyle/>
                    <a:p>
                      <a:pPr algn="ctr"/>
                      <a:r>
                        <a:rPr lang="en-US" sz="1800" b="1" dirty="0">
                          <a:effectLst/>
                          <a:latin typeface="Times New Roman" pitchFamily="18" charset="0"/>
                          <a:cs typeface="Times New Roman" pitchFamily="18" charset="0"/>
                        </a:rPr>
                        <a:t>PHIẾU</a:t>
                      </a:r>
                      <a:r>
                        <a:rPr lang="en-US" sz="1800" b="1" baseline="0" dirty="0">
                          <a:effectLst/>
                          <a:latin typeface="Times New Roman" pitchFamily="18" charset="0"/>
                          <a:cs typeface="Times New Roman" pitchFamily="18" charset="0"/>
                        </a:rPr>
                        <a:t> BÀI TẬP</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hMerge="1">
                  <a:txBody>
                    <a:bodyPr/>
                    <a:lstStyle/>
                    <a:p>
                      <a:endParaRPr lang="en-US" sz="1600" dirty="0">
                        <a:effectLst/>
                      </a:endParaRPr>
                    </a:p>
                  </a:txBody>
                  <a:tcPr marL="16796" marR="16796" marT="16796" marB="1679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357740">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hỏi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trả</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lời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 xmlns:a16="http://schemas.microsoft.com/office/drawing/2014/main" val="10001"/>
                  </a:ext>
                </a:extLst>
              </a:tr>
              <a:tr h="884720">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it-IT" sz="1800" b="1" kern="1200">
                          <a:solidFill>
                            <a:schemeClr val="tx1"/>
                          </a:solidFill>
                          <a:effectLst/>
                          <a:latin typeface="Times New Roman" pitchFamily="18" charset="0"/>
                          <a:ea typeface="+mn-ea"/>
                          <a:cs typeface="Times New Roman" pitchFamily="18" charset="0"/>
                        </a:rPr>
                        <a:t>1. </a:t>
                      </a:r>
                      <a:r>
                        <a:rPr lang="vi-VN" sz="1800" b="1" kern="1200">
                          <a:solidFill>
                            <a:schemeClr val="tx1"/>
                          </a:solidFill>
                          <a:effectLst/>
                          <a:latin typeface="Times New Roman" pitchFamily="18" charset="0"/>
                          <a:ea typeface="+mn-ea"/>
                          <a:cs typeface="Times New Roman" pitchFamily="18" charset="0"/>
                        </a:rPr>
                        <a:t>Thay lời Nam Cao trả lời câu hỏi: Ai đẻ ra Chí Phèo?</a:t>
                      </a:r>
                      <a:endParaRPr lang="en-US" sz="1800" b="1" kern="1200">
                        <a:solidFill>
                          <a:schemeClr val="tx1"/>
                        </a:solidFill>
                        <a:effectLst/>
                        <a:latin typeface="Times New Roman" pitchFamily="18" charset="0"/>
                        <a:ea typeface="+mn-ea"/>
                        <a:cs typeface="Times New Roman" pitchFamily="18" charset="0"/>
                      </a:endParaRPr>
                    </a:p>
                    <a:p>
                      <a:pPr algn="just"/>
                      <a:endParaRPr lang="vi-VN" sz="1800" b="1"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vi-VN" sz="1800" kern="1200">
                          <a:solidFill>
                            <a:schemeClr val="tx1"/>
                          </a:solidFill>
                          <a:effectLst/>
                          <a:latin typeface="Times New Roman" panose="02020603050405020304" pitchFamily="18" charset="0"/>
                          <a:ea typeface="+mn-ea"/>
                          <a:cs typeface="Times New Roman" panose="02020603050405020304" pitchFamily="18" charset="0"/>
                        </a:rPr>
                        <a:t>1. Ai đẻ ra Chí Phèo? không phải người mẹ khốn khổ, không phải dân làng mà chính là xã hội thực dân nửa phong kiến bất công.</a:t>
                      </a:r>
                      <a:r>
                        <a:rPr lang="en-US" sz="1800">
                          <a:effectLst/>
                          <a:latin typeface="Times New Roman" pitchFamily="18" charset="0"/>
                          <a:cs typeface="Times New Roman" pitchFamily="18" charset="0"/>
                        </a:rPr>
                        <a:t> </a:t>
                      </a:r>
                      <a:endParaRPr lang="vi-VN" sz="1800"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 xmlns:a16="http://schemas.microsoft.com/office/drawing/2014/main" val="10002"/>
                  </a:ext>
                </a:extLst>
              </a:tr>
              <a:tr h="2363880">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vi-VN" sz="1800" b="1" kern="1200">
                          <a:solidFill>
                            <a:schemeClr val="tx1"/>
                          </a:solidFill>
                          <a:effectLst/>
                          <a:latin typeface="Times New Roman" pitchFamily="18" charset="0"/>
                          <a:ea typeface="+mn-ea"/>
                          <a:cs typeface="Times New Roman" pitchFamily="18" charset="0"/>
                        </a:rPr>
                        <a:t>2. Tạo nên một Chí Phèo, con quỷ dữ của làng Vũ Đại, ai là người phải chịu trách nhiệm?</a:t>
                      </a:r>
                      <a:endParaRPr lang="en-US" sz="1800" b="1" kern="1200">
                        <a:solidFill>
                          <a:schemeClr val="tx1"/>
                        </a:solidFill>
                        <a:effectLst/>
                        <a:latin typeface="Times New Roman" pitchFamily="18" charset="0"/>
                        <a:ea typeface="+mn-ea"/>
                        <a:cs typeface="Times New Roman" pitchFamily="18" charset="0"/>
                      </a:endParaRPr>
                    </a:p>
                  </a:txBody>
                  <a:tcPr marL="16796" marR="16796" marT="16796" marB="16796" anchor="ctr"/>
                </a:tc>
                <a:tc>
                  <a:txBody>
                    <a:bodyPr/>
                    <a:lstStyle/>
                    <a:p>
                      <a:r>
                        <a:rPr lang="vi-VN" sz="1800" kern="1200">
                          <a:solidFill>
                            <a:schemeClr val="tx1"/>
                          </a:solidFill>
                          <a:effectLst/>
                          <a:latin typeface="Times New Roman" panose="02020603050405020304" pitchFamily="18" charset="0"/>
                          <a:ea typeface="+mn-ea"/>
                          <a:cs typeface="Times New Roman" panose="02020603050405020304" pitchFamily="18" charset="0"/>
                        </a:rPr>
                        <a:t>2. Trách nhiệm:</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pPr algn="just"/>
                      <a:r>
                        <a:rPr lang="vi-VN" sz="1800" kern="1200">
                          <a:solidFill>
                            <a:schemeClr val="tx1"/>
                          </a:solidFill>
                          <a:effectLst/>
                          <a:latin typeface="Times New Roman" panose="02020603050405020304" pitchFamily="18" charset="0"/>
                          <a:ea typeface="+mn-ea"/>
                          <a:cs typeface="Times New Roman" panose="02020603050405020304" pitchFamily="18" charset="0"/>
                        </a:rPr>
                        <a:t>+ Người mẹ sinh ra Chí: người mẹ nào phải bỏ con cũng đều khốn khổ, bất hạnh nhưng người mẹ cũng phải chịu trách nhiệm một phần ….</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pPr algn="just"/>
                      <a:r>
                        <a:rPr lang="vi-VN" sz="1800" kern="1200">
                          <a:solidFill>
                            <a:schemeClr val="tx1"/>
                          </a:solidFill>
                          <a:effectLst/>
                          <a:latin typeface="Times New Roman" panose="02020603050405020304" pitchFamily="18" charset="0"/>
                          <a:ea typeface="+mn-ea"/>
                          <a:cs typeface="Times New Roman" panose="02020603050405020304" pitchFamily="18" charset="0"/>
                        </a:rPr>
                        <a:t>+ Chính Chí Phèo: phải chịu trách nhiệm về cuộc đời mình và những tội ác mà mình gây ra….</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pPr algn="just"/>
                      <a:r>
                        <a:rPr lang="vi-VN" sz="1800" kern="1200">
                          <a:solidFill>
                            <a:schemeClr val="tx1"/>
                          </a:solidFill>
                          <a:effectLst/>
                          <a:latin typeface="Times New Roman" panose="02020603050405020304" pitchFamily="18" charset="0"/>
                          <a:ea typeface="+mn-ea"/>
                          <a:cs typeface="Times New Roman" panose="02020603050405020304" pitchFamily="18" charset="0"/>
                        </a:rPr>
                        <a:t>+ Xã hội thực dân nửa phong kiến: Nguyên nhân chính đẩy Chí Phèo vào bi kịch….</a:t>
                      </a:r>
                      <a:r>
                        <a:rPr lang="en-US" sz="1800">
                          <a:effectLst/>
                          <a:latin typeface="Times New Roman" pitchFamily="18" charset="0"/>
                          <a:cs typeface="Times New Roman" pitchFamily="18" charset="0"/>
                        </a:rPr>
                        <a:t> </a:t>
                      </a:r>
                      <a:endParaRPr lang="vi-VN" sz="1800"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47608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0">
            <a:extLst>
              <a:ext uri="{FF2B5EF4-FFF2-40B4-BE49-F238E27FC236}">
                <a16:creationId xmlns="" xmlns:a16="http://schemas.microsoft.com/office/drawing/2014/main" id="{F2A9F5D6-01A7-4781-BFB2-DB10E2C06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 Văn bản 14">
            <a:extLst>
              <a:ext uri="{FF2B5EF4-FFF2-40B4-BE49-F238E27FC236}">
                <a16:creationId xmlns="" xmlns:a16="http://schemas.microsoft.com/office/drawing/2014/main" id="{7CDAC4C1-692E-4502-8D61-8226115C447D}"/>
              </a:ext>
            </a:extLst>
          </p:cNvPr>
          <p:cNvSpPr>
            <a:spLocks noChangeArrowheads="1"/>
          </p:cNvSpPr>
          <p:nvPr/>
        </p:nvSpPr>
        <p:spPr bwMode="auto">
          <a:xfrm>
            <a:off x="1319212" y="996851"/>
            <a:ext cx="6986588" cy="2108299"/>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a:solidFill>
                  <a:srgbClr val="00B050"/>
                </a:solidFill>
                <a:latin typeface="Times New Roman" panose="02020603050405020304" pitchFamily="18" charset="0"/>
                <a:cs typeface="Times New Roman" panose="02020603050405020304" pitchFamily="18" charset="0"/>
              </a:rPr>
              <a:t>Yêu cầu: </a:t>
            </a:r>
            <a:r>
              <a:rPr lang="en-US" sz="2800" b="1" i="1">
                <a:solidFill>
                  <a:prstClr val="black"/>
                </a:solidFill>
                <a:latin typeface="Times New Roman"/>
              </a:rPr>
              <a:t>HS vẽ sơ đồ tư duy truyện ngắn </a:t>
            </a:r>
            <a:r>
              <a:rPr lang="en-US" sz="2800" b="1" i="1" smtClean="0">
                <a:solidFill>
                  <a:prstClr val="black"/>
                </a:solidFill>
                <a:latin typeface="Times New Roman"/>
              </a:rPr>
              <a:t>“Chí Phèo” </a:t>
            </a:r>
            <a:r>
              <a:rPr lang="en-US" sz="2800" b="1" i="1">
                <a:solidFill>
                  <a:prstClr val="black"/>
                </a:solidFill>
                <a:latin typeface="Times New Roman"/>
              </a:rPr>
              <a:t>của Nam Cao vào vở?</a:t>
            </a:r>
            <a:endParaRPr lang="en-US" altLang="en-US" sz="2800" b="1" i="1">
              <a:latin typeface="Times New Roman" panose="02020603050405020304" pitchFamily="18" charset="0"/>
              <a:cs typeface="Times New Roman" panose="02020603050405020304" pitchFamily="18" charset="0"/>
            </a:endParaRPr>
          </a:p>
        </p:txBody>
      </p:sp>
      <p:sp>
        <p:nvSpPr>
          <p:cNvPr id="8" name="Hộp Văn bản 56">
            <a:extLst>
              <a:ext uri="{FF2B5EF4-FFF2-40B4-BE49-F238E27FC236}">
                <a16:creationId xmlns="" xmlns:a16="http://schemas.microsoft.com/office/drawing/2014/main" id="{336B1223-4FAB-4275-B467-16BB2D1773A8}"/>
              </a:ext>
            </a:extLst>
          </p:cNvPr>
          <p:cNvSpPr txBox="1">
            <a:spLocks noChangeArrowheads="1"/>
          </p:cNvSpPr>
          <p:nvPr/>
        </p:nvSpPr>
        <p:spPr bwMode="auto">
          <a:xfrm>
            <a:off x="2895600" y="209550"/>
            <a:ext cx="2819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a:solidFill>
                  <a:srgbClr val="FF0000"/>
                </a:solidFill>
                <a:latin typeface="Ravie" panose="04040805050809020602" pitchFamily="82" charset="0"/>
                <a:cs typeface="Times New Roman" panose="02020603050405020304" pitchFamily="18" charset="0"/>
              </a:rPr>
              <a:t>VẬN DỤNG</a:t>
            </a:r>
          </a:p>
        </p:txBody>
      </p:sp>
    </p:spTree>
    <p:extLst>
      <p:ext uri="{BB962C8B-B14F-4D97-AF65-F5344CB8AC3E}">
        <p14:creationId xmlns:p14="http://schemas.microsoft.com/office/powerpoint/2010/main" val="1054963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ọc văn bằng vẽ sơ đồ tư duy độc đáo - Tuyển sinh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364" y="809626"/>
            <a:ext cx="6283036" cy="40742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232" y="842805"/>
            <a:ext cx="2514132" cy="461665"/>
          </a:xfrm>
          <a:prstGeom prst="rect">
            <a:avLst/>
          </a:prstGeom>
        </p:spPr>
        <p:txBody>
          <a:bodyPr wrap="square">
            <a:spAutoFit/>
          </a:bodyPr>
          <a:lstStyle/>
          <a:p>
            <a:pPr algn="just"/>
            <a:r>
              <a:rPr lang="en-US" sz="2400" i="1" dirty="0">
                <a:solidFill>
                  <a:prstClr val="black"/>
                </a:solidFill>
                <a:latin typeface="Times New Roman"/>
                <a:cs typeface="+mn-cs"/>
              </a:rPr>
              <a:t>HS </a:t>
            </a:r>
            <a:r>
              <a:rPr lang="en-US" sz="2400" i="1" dirty="0" err="1">
                <a:solidFill>
                  <a:prstClr val="black"/>
                </a:solidFill>
                <a:latin typeface="Times New Roman"/>
                <a:cs typeface="+mn-cs"/>
              </a:rPr>
              <a:t>vẽ</a:t>
            </a:r>
            <a:r>
              <a:rPr lang="en-US" sz="2400" i="1" dirty="0">
                <a:solidFill>
                  <a:prstClr val="black"/>
                </a:solidFill>
                <a:latin typeface="Times New Roman"/>
                <a:cs typeface="+mn-cs"/>
              </a:rPr>
              <a:t> </a:t>
            </a:r>
            <a:r>
              <a:rPr lang="en-US" sz="2400" i="1" dirty="0" err="1">
                <a:solidFill>
                  <a:prstClr val="black"/>
                </a:solidFill>
                <a:latin typeface="Times New Roman"/>
                <a:cs typeface="+mn-cs"/>
              </a:rPr>
              <a:t>sơ</a:t>
            </a:r>
            <a:r>
              <a:rPr lang="en-US" sz="2400" i="1" dirty="0">
                <a:solidFill>
                  <a:prstClr val="black"/>
                </a:solidFill>
                <a:latin typeface="Times New Roman"/>
                <a:cs typeface="+mn-cs"/>
              </a:rPr>
              <a:t> </a:t>
            </a:r>
            <a:r>
              <a:rPr lang="en-US" sz="2400" i="1" dirty="0" err="1">
                <a:solidFill>
                  <a:prstClr val="black"/>
                </a:solidFill>
                <a:latin typeface="Times New Roman"/>
                <a:cs typeface="+mn-cs"/>
              </a:rPr>
              <a:t>đồ</a:t>
            </a:r>
            <a:r>
              <a:rPr lang="en-US" sz="2400" i="1" dirty="0">
                <a:solidFill>
                  <a:prstClr val="black"/>
                </a:solidFill>
                <a:latin typeface="Times New Roman"/>
                <a:cs typeface="+mn-cs"/>
              </a:rPr>
              <a:t> </a:t>
            </a:r>
            <a:r>
              <a:rPr lang="en-US" sz="2400" i="1" err="1">
                <a:solidFill>
                  <a:prstClr val="black"/>
                </a:solidFill>
                <a:latin typeface="Times New Roman"/>
                <a:cs typeface="+mn-cs"/>
              </a:rPr>
              <a:t>tư</a:t>
            </a:r>
            <a:r>
              <a:rPr lang="en-US" sz="2400" i="1">
                <a:solidFill>
                  <a:prstClr val="black"/>
                </a:solidFill>
                <a:latin typeface="Times New Roman"/>
                <a:cs typeface="+mn-cs"/>
              </a:rPr>
              <a:t> duy</a:t>
            </a:r>
            <a:r>
              <a:rPr lang="vi-VN" sz="2400" i="1">
                <a:solidFill>
                  <a:prstClr val="black"/>
                </a:solidFill>
                <a:latin typeface="Times New Roman"/>
                <a:cs typeface="+mn-cs"/>
              </a:rPr>
              <a:t> </a:t>
            </a:r>
            <a:endParaRPr lang="en-US" i="1" dirty="0"/>
          </a:p>
        </p:txBody>
      </p:sp>
      <p:sp>
        <p:nvSpPr>
          <p:cNvPr id="6" name="Hộp Văn bản 56">
            <a:extLst>
              <a:ext uri="{FF2B5EF4-FFF2-40B4-BE49-F238E27FC236}">
                <a16:creationId xmlns="" xmlns:a16="http://schemas.microsoft.com/office/drawing/2014/main" id="{28E08BAB-1675-45EA-A79F-0F47C992474A}"/>
              </a:ext>
            </a:extLst>
          </p:cNvPr>
          <p:cNvSpPr txBox="1">
            <a:spLocks noChangeArrowheads="1"/>
          </p:cNvSpPr>
          <p:nvPr/>
        </p:nvSpPr>
        <p:spPr bwMode="auto">
          <a:xfrm>
            <a:off x="2667000" y="209550"/>
            <a:ext cx="3657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a:solidFill>
                  <a:srgbClr val="FF0000"/>
                </a:solidFill>
                <a:latin typeface="Ravie" panose="04040805050809020602" pitchFamily="82" charset="0"/>
                <a:cs typeface="Times New Roman" panose="02020603050405020304" pitchFamily="18" charset="0"/>
              </a:rPr>
              <a:t>VẬN DỤNG</a:t>
            </a:r>
          </a:p>
        </p:txBody>
      </p:sp>
    </p:spTree>
    <p:extLst>
      <p:ext uri="{BB962C8B-B14F-4D97-AF65-F5344CB8AC3E}">
        <p14:creationId xmlns:p14="http://schemas.microsoft.com/office/powerpoint/2010/main" val="363561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8600" y="666750"/>
            <a:ext cx="8763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Tahoma" pitchFamily="34" charset="0"/>
                <a:cs typeface="Arial" pitchFamily="34" charset="0"/>
              </a:rPr>
              <a:t>- Tìm đọc trọn vẹn truyện ngắn </a:t>
            </a:r>
            <a:r>
              <a:rPr kumimoji="0" lang="it-IT" sz="1800" b="0" i="1" u="none" strike="noStrike" cap="none" normalizeH="0" baseline="0" smtClean="0">
                <a:ln>
                  <a:noFill/>
                </a:ln>
                <a:solidFill>
                  <a:schemeClr val="tx1"/>
                </a:solidFill>
                <a:effectLst/>
                <a:latin typeface="Tahoma" pitchFamily="34" charset="0"/>
                <a:cs typeface="Arial" pitchFamily="34" charset="0"/>
              </a:rPr>
              <a:t>Chí Phèo</a:t>
            </a:r>
            <a:r>
              <a:rPr kumimoji="0" lang="it-IT" sz="1800" b="0" i="0" u="none" strike="noStrike" cap="none" normalizeH="0" baseline="0" smtClean="0">
                <a:ln>
                  <a:noFill/>
                </a:ln>
                <a:solidFill>
                  <a:schemeClr val="tx1"/>
                </a:solidFill>
                <a:effectLst/>
                <a:latin typeface="Tahoma"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Tahoma" pitchFamily="34" charset="0"/>
                <a:cs typeface="Arial" pitchFamily="34" charset="0"/>
              </a:rPr>
              <a:t>- Phân tích nhân vật Bá Kiến.</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Tahoma" pitchFamily="34" charset="0"/>
                <a:cs typeface="Arial" pitchFamily="34" charset="0"/>
              </a:rPr>
              <a:t>- Bình luận về những ý kiến của Làng Vũ Đại quanh cái chết của  nhân vật Chí Phèo.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tx1"/>
                </a:solidFill>
                <a:effectLst/>
                <a:latin typeface="Tahoma" pitchFamily="34" charset="0"/>
                <a:cs typeface="Arial" pitchFamily="34" charset="0"/>
              </a:rPr>
              <a:t>- Làm rõ sự độc đáo trong cách mở đầu và kết thúc truyện </a:t>
            </a:r>
            <a:r>
              <a:rPr kumimoji="0" lang="it-IT" sz="1800" b="0" i="1" u="none" strike="noStrike" cap="none" normalizeH="0" baseline="0" smtClean="0">
                <a:ln>
                  <a:noFill/>
                </a:ln>
                <a:solidFill>
                  <a:schemeClr val="tx1"/>
                </a:solidFill>
                <a:effectLst/>
                <a:latin typeface="Tahoma" pitchFamily="34" charset="0"/>
                <a:cs typeface="Arial" pitchFamily="34" charset="0"/>
              </a:rPr>
              <a:t>Chí Phèo</a:t>
            </a:r>
            <a:r>
              <a:rPr kumimoji="0" lang="it-IT" sz="1800" b="0" i="0" u="none" strike="noStrike" cap="none" normalizeH="0" baseline="0" smtClean="0">
                <a:ln>
                  <a:noFill/>
                </a:ln>
                <a:solidFill>
                  <a:schemeClr val="tx1"/>
                </a:solidFill>
                <a:effectLst/>
                <a:latin typeface="Tahoma"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 name="Picture 7">
            <a:extLst>
              <a:ext uri="{FF2B5EF4-FFF2-40B4-BE49-F238E27FC236}">
                <a16:creationId xmlns:a16="http://schemas.microsoft.com/office/drawing/2014/main" xmlns="" id="{D1503A25-6973-47E2-B14A-13A6C8FE27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672" y="2114550"/>
            <a:ext cx="259772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Blue flowers PNG and PSD | Flower border, Flower drawing, Clip art bord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2647950"/>
            <a:ext cx="4791075" cy="234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331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a:extLst>
              <a:ext uri="{FF2B5EF4-FFF2-40B4-BE49-F238E27FC236}">
                <a16:creationId xmlns="" xmlns:a16="http://schemas.microsoft.com/office/drawing/2014/main" id="{E8A171C6-5B95-483D-AE8A-0E9097A97F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Bong bóng Lời nói: Hình chữ nhật với Góc Tròn 10">
            <a:extLst>
              <a:ext uri="{FF2B5EF4-FFF2-40B4-BE49-F238E27FC236}">
                <a16:creationId xmlns="" xmlns:a16="http://schemas.microsoft.com/office/drawing/2014/main" id="{F1CDE51C-1F56-4982-B48C-333689F3FD41}"/>
              </a:ext>
            </a:extLst>
          </p:cNvPr>
          <p:cNvSpPr/>
          <p:nvPr/>
        </p:nvSpPr>
        <p:spPr>
          <a:xfrm>
            <a:off x="1143000" y="1570759"/>
            <a:ext cx="4724400" cy="2590800"/>
          </a:xfrm>
          <a:prstGeom prst="wedgeRoundRectCallout">
            <a:avLst>
              <a:gd name="adj1" fmla="val -53600"/>
              <a:gd name="adj2" fmla="val 42401"/>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400" b="1">
                <a:solidFill>
                  <a:srgbClr val="0D0D0D"/>
                </a:solidFill>
                <a:latin typeface="Times New Roman" panose="02020603050405020304" pitchFamily="18" charset="0"/>
                <a:ea typeface="MS Mincho" panose="02020609040205080304" pitchFamily="49" charset="-128"/>
              </a:rPr>
              <a:t>Đáp án</a:t>
            </a:r>
            <a:r>
              <a:rPr lang="en-US" altLang="en-US" sz="2400">
                <a:solidFill>
                  <a:srgbClr val="0D0D0D"/>
                </a:solidFill>
                <a:latin typeface="Times New Roman" panose="02020603050405020304" pitchFamily="18" charset="0"/>
                <a:ea typeface="MS Mincho" panose="02020609040205080304" pitchFamily="49" charset="-128"/>
              </a:rPr>
              <a:t>: </a:t>
            </a:r>
            <a:r>
              <a:rPr lang="en-US" altLang="en-US" sz="2800" i="1">
                <a:solidFill>
                  <a:srgbClr val="FF0000"/>
                </a:solidFill>
                <a:latin typeface="Times New Roman" panose="02020603050405020304" pitchFamily="18" charset="0"/>
                <a:cs typeface="Times New Roman" panose="02020603050405020304" pitchFamily="18" charset="0"/>
              </a:rPr>
              <a:t>Câu chuyện trên kể về làng quê Việt Nam trong những năm trước CMT8/1945 (cách xưng hô, gọi tên của các nhân vật</a:t>
            </a:r>
            <a:r>
              <a:rPr lang="en-US" altLang="en-US" sz="2800" i="1" smtClean="0">
                <a:solidFill>
                  <a:srgbClr val="FF0000"/>
                </a:solidFill>
                <a:latin typeface="Times New Roman" panose="02020603050405020304" pitchFamily="18" charset="0"/>
                <a:cs typeface="Times New Roman" panose="02020603050405020304" pitchFamily="18" charset="0"/>
              </a:rPr>
              <a:t>).</a:t>
            </a:r>
            <a:endParaRPr lang="en-US" altLang="en-US" sz="2800">
              <a:solidFill>
                <a:srgbClr val="FFFFFF"/>
              </a:solidFill>
              <a:latin typeface="Times New Roman" panose="02020603050405020304" pitchFamily="18" charset="0"/>
              <a:cs typeface="Calibri" panose="020F0502020204030204" pitchFamily="34" charset="0"/>
            </a:endParaRPr>
          </a:p>
        </p:txBody>
      </p:sp>
      <p:pic>
        <p:nvPicPr>
          <p:cNvPr id="94213" name="Picture 7">
            <a:extLst>
              <a:ext uri="{FF2B5EF4-FFF2-40B4-BE49-F238E27FC236}">
                <a16:creationId xmlns="" xmlns:a16="http://schemas.microsoft.com/office/drawing/2014/main" id="{D624A9A9-14E6-4A6F-9DCC-55082A5FDC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ình chữ nhật: Góc Chéo Tròn 5">
            <a:extLst>
              <a:ext uri="{FF2B5EF4-FFF2-40B4-BE49-F238E27FC236}">
                <a16:creationId xmlns="" xmlns:a16="http://schemas.microsoft.com/office/drawing/2014/main" id="{8A13E6E7-F5EA-4CC8-912A-1FC235F8877A}"/>
              </a:ext>
            </a:extLst>
          </p:cNvPr>
          <p:cNvSpPr/>
          <p:nvPr/>
        </p:nvSpPr>
        <p:spPr>
          <a:xfrm>
            <a:off x="818535" y="393905"/>
            <a:ext cx="4591665" cy="882445"/>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00FF"/>
                </a:solidFill>
                <a:latin typeface="Broadway" panose="04040905080B02020502" pitchFamily="82" charset="0"/>
                <a:cs typeface="Times New Roman" panose="02020603050405020304" pitchFamily="18" charset="0"/>
              </a:rPr>
              <a:t>MỞ ĐẦU</a:t>
            </a:r>
            <a:endParaRPr lang="en-US" sz="4800" b="1" dirty="0">
              <a:solidFill>
                <a:srgbClr val="0000FF"/>
              </a:solidFill>
              <a:latin typeface="Broadway" panose="04040905080B02020502" pitchFamily="82" charset="0"/>
              <a:cs typeface="Times New Roman" panose="02020603050405020304" pitchFamily="18" charset="0"/>
            </a:endParaRPr>
          </a:p>
        </p:txBody>
      </p:sp>
    </p:spTree>
    <p:extLst>
      <p:ext uri="{BB962C8B-B14F-4D97-AF65-F5344CB8AC3E}">
        <p14:creationId xmlns:p14="http://schemas.microsoft.com/office/powerpoint/2010/main" val="388455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a:extLst>
              <a:ext uri="{FF2B5EF4-FFF2-40B4-BE49-F238E27FC236}">
                <a16:creationId xmlns="" xmlns:a16="http://schemas.microsoft.com/office/drawing/2014/main" id="{CA61E7A6-31B3-456B-BA16-A02114A2A7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Bong bóng Lời nói: Hình chữ nhật với Góc Tròn 10">
            <a:extLst>
              <a:ext uri="{FF2B5EF4-FFF2-40B4-BE49-F238E27FC236}">
                <a16:creationId xmlns="" xmlns:a16="http://schemas.microsoft.com/office/drawing/2014/main" id="{F1CDE51C-1F56-4982-B48C-333689F3FD41}"/>
              </a:ext>
            </a:extLst>
          </p:cNvPr>
          <p:cNvSpPr/>
          <p:nvPr/>
        </p:nvSpPr>
        <p:spPr>
          <a:xfrm>
            <a:off x="1143000" y="2008188"/>
            <a:ext cx="4648200" cy="1325562"/>
          </a:xfrm>
          <a:prstGeom prst="wedgeRoundRectCallout">
            <a:avLst>
              <a:gd name="adj1" fmla="val -53600"/>
              <a:gd name="adj2" fmla="val 42401"/>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a:solidFill>
                  <a:srgbClr val="0D0D0D"/>
                </a:solidFill>
                <a:latin typeface="Times New Roman" panose="02020603050405020304" pitchFamily="18" charset="0"/>
                <a:ea typeface="MS Mincho" panose="02020609040205080304" pitchFamily="49" charset="-128"/>
              </a:rPr>
              <a:t>Câu hỏi</a:t>
            </a:r>
            <a:r>
              <a:rPr lang="en-US" altLang="en-US" sz="2800">
                <a:solidFill>
                  <a:srgbClr val="0D0D0D"/>
                </a:solidFill>
                <a:latin typeface="Times New Roman" panose="02020603050405020304" pitchFamily="18" charset="0"/>
                <a:ea typeface="MS Mincho" panose="02020609040205080304" pitchFamily="49" charset="-128"/>
              </a:rPr>
              <a:t>: </a:t>
            </a:r>
            <a:r>
              <a:rPr lang="en-US" altLang="en-US" sz="2800" i="1">
                <a:solidFill>
                  <a:srgbClr val="FF0000"/>
                </a:solidFill>
                <a:latin typeface="Times New Roman" panose="02020603050405020304" pitchFamily="18" charset="0"/>
                <a:cs typeface="Times New Roman" panose="02020603050405020304" pitchFamily="18" charset="0"/>
              </a:rPr>
              <a:t>Em nhận xét gì về hình ảnh và hành động của nhân vật Chí Phèo?</a:t>
            </a:r>
            <a:endParaRPr lang="en-US" altLang="en-US" sz="2800">
              <a:solidFill>
                <a:srgbClr val="FFFFFF"/>
              </a:solidFill>
              <a:latin typeface="Times New Roman" panose="02020603050405020304" pitchFamily="18" charset="0"/>
              <a:cs typeface="Calibri" panose="020F0502020204030204" pitchFamily="34" charset="0"/>
            </a:endParaRPr>
          </a:p>
        </p:txBody>
      </p:sp>
      <p:pic>
        <p:nvPicPr>
          <p:cNvPr id="95237" name="Picture 8">
            <a:extLst>
              <a:ext uri="{FF2B5EF4-FFF2-40B4-BE49-F238E27FC236}">
                <a16:creationId xmlns="" xmlns:a16="http://schemas.microsoft.com/office/drawing/2014/main" id="{A672441B-C5EB-4D03-854B-174B93053D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ình chữ nhật: Góc Chéo Tròn 5">
            <a:extLst>
              <a:ext uri="{FF2B5EF4-FFF2-40B4-BE49-F238E27FC236}">
                <a16:creationId xmlns="" xmlns:a16="http://schemas.microsoft.com/office/drawing/2014/main" id="{8A13E6E7-F5EA-4CC8-912A-1FC235F8877A}"/>
              </a:ext>
            </a:extLst>
          </p:cNvPr>
          <p:cNvSpPr/>
          <p:nvPr/>
        </p:nvSpPr>
        <p:spPr>
          <a:xfrm>
            <a:off x="818535" y="393905"/>
            <a:ext cx="4591665" cy="882445"/>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00FF"/>
                </a:solidFill>
                <a:latin typeface="Broadway" panose="04040905080B02020502" pitchFamily="82" charset="0"/>
                <a:cs typeface="Times New Roman" panose="02020603050405020304" pitchFamily="18" charset="0"/>
              </a:rPr>
              <a:t>MỞ ĐẦU</a:t>
            </a:r>
            <a:endParaRPr lang="en-US" sz="4800" b="1" dirty="0">
              <a:solidFill>
                <a:srgbClr val="0000FF"/>
              </a:solidFill>
              <a:latin typeface="Broadway" panose="04040905080B02020502" pitchFamily="82" charset="0"/>
              <a:cs typeface="Times New Roman" panose="02020603050405020304" pitchFamily="18" charset="0"/>
            </a:endParaRPr>
          </a:p>
        </p:txBody>
      </p:sp>
    </p:spTree>
    <p:extLst>
      <p:ext uri="{BB962C8B-B14F-4D97-AF65-F5344CB8AC3E}">
        <p14:creationId xmlns:p14="http://schemas.microsoft.com/office/powerpoint/2010/main" val="2791818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a:extLst>
              <a:ext uri="{FF2B5EF4-FFF2-40B4-BE49-F238E27FC236}">
                <a16:creationId xmlns="" xmlns:a16="http://schemas.microsoft.com/office/drawing/2014/main" id="{AA8870D2-D36A-4EAF-A417-25E8DF02D0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Bong bóng Lời nói: Hình chữ nhật với Góc Tròn 10">
            <a:extLst>
              <a:ext uri="{FF2B5EF4-FFF2-40B4-BE49-F238E27FC236}">
                <a16:creationId xmlns="" xmlns:a16="http://schemas.microsoft.com/office/drawing/2014/main" id="{F1CDE51C-1F56-4982-B48C-333689F3FD41}"/>
              </a:ext>
            </a:extLst>
          </p:cNvPr>
          <p:cNvSpPr/>
          <p:nvPr/>
        </p:nvSpPr>
        <p:spPr>
          <a:xfrm>
            <a:off x="1143000" y="1657350"/>
            <a:ext cx="4648200" cy="1600200"/>
          </a:xfrm>
          <a:prstGeom prst="wedgeRoundRectCallout">
            <a:avLst>
              <a:gd name="adj1" fmla="val -53600"/>
              <a:gd name="adj2" fmla="val 42401"/>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a:solidFill>
                  <a:srgbClr val="0D0D0D"/>
                </a:solidFill>
                <a:latin typeface="Times New Roman" panose="02020603050405020304" pitchFamily="18" charset="0"/>
                <a:ea typeface="MS Mincho" panose="02020609040205080304" pitchFamily="49" charset="-128"/>
              </a:rPr>
              <a:t>Đáp án</a:t>
            </a:r>
            <a:r>
              <a:rPr lang="en-US" altLang="en-US" sz="2800">
                <a:solidFill>
                  <a:srgbClr val="0D0D0D"/>
                </a:solidFill>
                <a:latin typeface="Times New Roman" panose="02020603050405020304" pitchFamily="18" charset="0"/>
                <a:ea typeface="MS Mincho" panose="02020609040205080304" pitchFamily="49" charset="-128"/>
              </a:rPr>
              <a:t>: </a:t>
            </a:r>
            <a:r>
              <a:rPr lang="en-US" altLang="en-US" sz="2800" i="1">
                <a:solidFill>
                  <a:srgbClr val="FF0000"/>
                </a:solidFill>
                <a:latin typeface="Times New Roman" panose="02020603050405020304" pitchFamily="18" charset="0"/>
                <a:cs typeface="Times New Roman" panose="02020603050405020304" pitchFamily="18" charset="0"/>
              </a:rPr>
              <a:t>Hình ảnh Chí Phèo với ngoại hình gớm ghiếc, hành động </a:t>
            </a:r>
            <a:r>
              <a:rPr lang="en-US" altLang="en-US" sz="2800" i="1" smtClean="0">
                <a:solidFill>
                  <a:srgbClr val="FF0000"/>
                </a:solidFill>
                <a:latin typeface="Times New Roman" panose="02020603050405020304" pitchFamily="18" charset="0"/>
                <a:cs typeface="Times New Roman" panose="02020603050405020304" pitchFamily="18" charset="0"/>
              </a:rPr>
              <a:t>rạch mặt ăn </a:t>
            </a:r>
            <a:r>
              <a:rPr lang="en-US" altLang="en-US" sz="2800" i="1">
                <a:solidFill>
                  <a:srgbClr val="FF0000"/>
                </a:solidFill>
                <a:latin typeface="Times New Roman" panose="02020603050405020304" pitchFamily="18" charset="0"/>
                <a:cs typeface="Times New Roman" panose="02020603050405020304" pitchFamily="18" charset="0"/>
              </a:rPr>
              <a:t>vạ.</a:t>
            </a:r>
            <a:endParaRPr lang="en-US" altLang="en-US" sz="2800">
              <a:solidFill>
                <a:srgbClr val="FFFFFF"/>
              </a:solidFill>
              <a:latin typeface="Times New Roman" panose="02020603050405020304" pitchFamily="18" charset="0"/>
              <a:cs typeface="Calibri" panose="020F0502020204030204" pitchFamily="34" charset="0"/>
            </a:endParaRPr>
          </a:p>
        </p:txBody>
      </p:sp>
      <p:pic>
        <p:nvPicPr>
          <p:cNvPr id="96261" name="Picture 8">
            <a:extLst>
              <a:ext uri="{FF2B5EF4-FFF2-40B4-BE49-F238E27FC236}">
                <a16:creationId xmlns="" xmlns:a16="http://schemas.microsoft.com/office/drawing/2014/main" id="{4E592732-FDF6-46F7-817D-4ED6600230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ình chữ nhật: Góc Chéo Tròn 5">
            <a:extLst>
              <a:ext uri="{FF2B5EF4-FFF2-40B4-BE49-F238E27FC236}">
                <a16:creationId xmlns="" xmlns:a16="http://schemas.microsoft.com/office/drawing/2014/main" id="{8A13E6E7-F5EA-4CC8-912A-1FC235F8877A}"/>
              </a:ext>
            </a:extLst>
          </p:cNvPr>
          <p:cNvSpPr/>
          <p:nvPr/>
        </p:nvSpPr>
        <p:spPr>
          <a:xfrm>
            <a:off x="818535" y="393905"/>
            <a:ext cx="4591665" cy="882445"/>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0000FF"/>
                </a:solidFill>
                <a:latin typeface="Broadway" panose="04040905080B02020502" pitchFamily="82" charset="0"/>
                <a:cs typeface="Times New Roman" panose="02020603050405020304" pitchFamily="18" charset="0"/>
              </a:rPr>
              <a:t>MỞ ĐẦU</a:t>
            </a:r>
            <a:endParaRPr lang="en-US" sz="4800" b="1" dirty="0">
              <a:solidFill>
                <a:srgbClr val="0000FF"/>
              </a:solidFill>
              <a:latin typeface="Broadway" panose="04040905080B02020502" pitchFamily="8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dinhtibooks.com.vn/_htdocs/skin/default/uploads/book/Nam%20Cao%20-%20%20chi%20pheo.jpg">
            <a:extLst>
              <a:ext uri="{FF2B5EF4-FFF2-40B4-BE49-F238E27FC236}">
                <a16:creationId xmlns="" xmlns:a16="http://schemas.microsoft.com/office/drawing/2014/main" id="{125E4B4B-DF07-4E27-ABA6-A952A12D3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39540">
            <a:off x="858471" y="746082"/>
            <a:ext cx="2220730" cy="3286555"/>
          </a:xfrm>
          <a:prstGeom prst="rect">
            <a:avLst/>
          </a:prstGeom>
          <a:solidFill>
            <a:srgbClr val="FFFFFF">
              <a:shade val="85000"/>
            </a:srgbClr>
          </a:solidFill>
          <a:ln w="6350" cap="sq">
            <a:solidFill>
              <a:srgbClr val="FFFFFF"/>
            </a:solidFill>
            <a:miter lim="800000"/>
          </a:ln>
          <a:effectLst>
            <a:glow rad="228600">
              <a:schemeClr val="accent5">
                <a:satMod val="175000"/>
                <a:alpha val="40000"/>
              </a:schemeClr>
            </a:glow>
            <a:outerShdw blurRad="65000" dist="50800" dir="12900000" kx="195000" ky="145000" algn="tl" rotWithShape="0">
              <a:srgbClr val="000000">
                <a:alpha val="30000"/>
              </a:srgbClr>
            </a:outerShdw>
            <a:reflection blurRad="6350" stA="50000" endA="300" endPos="90000" dist="508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7283" name="Picture 2">
            <a:extLst>
              <a:ext uri="{FF2B5EF4-FFF2-40B4-BE49-F238E27FC236}">
                <a16:creationId xmlns="" xmlns:a16="http://schemas.microsoft.com/office/drawing/2014/main" id="{EF418888-F3F5-438E-B814-BB713617F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0"/>
            <a:ext cx="48895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198</Template>
  <TotalTime>2652</TotalTime>
  <Words>4229</Words>
  <Application>Microsoft Office PowerPoint</Application>
  <PresentationFormat>On-screen Show (16:9)</PresentationFormat>
  <Paragraphs>300</Paragraphs>
  <Slides>55</Slides>
  <Notes>1</Notes>
  <HiddenSlides>0</HiddenSlides>
  <MMClips>1</MMClips>
  <ScaleCrop>false</ScaleCrop>
  <HeadingPairs>
    <vt:vector size="4" baseType="variant">
      <vt:variant>
        <vt:lpstr>Theme</vt:lpstr>
      </vt:variant>
      <vt:variant>
        <vt:i4>19</vt:i4>
      </vt:variant>
      <vt:variant>
        <vt:lpstr>Slide Titles</vt:lpstr>
      </vt:variant>
      <vt:variant>
        <vt:i4>55</vt:i4>
      </vt:variant>
    </vt:vector>
  </HeadingPairs>
  <TitlesOfParts>
    <vt:vector size="74" baseType="lpstr">
      <vt:lpstr>Custom Design</vt:lpstr>
      <vt:lpstr>3_Office Theme</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16_Custom Design</vt:lpstr>
      <vt:lpstr>17_Custom Design</vt:lpstr>
      <vt:lpstr>18_Custom Design</vt:lpstr>
      <vt:lpstr>1_Office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HOANMY</dc:creator>
  <cp:lastModifiedBy>Nguyen </cp:lastModifiedBy>
  <cp:revision>270</cp:revision>
  <dcterms:created xsi:type="dcterms:W3CDTF">2013-10-25T07:18:51Z</dcterms:created>
  <dcterms:modified xsi:type="dcterms:W3CDTF">2024-04-14T15:39:13Z</dcterms:modified>
</cp:coreProperties>
</file>