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4" r:id="rId9"/>
    <p:sldId id="265" r:id="rId10"/>
    <p:sldId id="266"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A2A3C7-8A58-451F-BBAA-7061B8F0684B}" type="doc">
      <dgm:prSet loTypeId="urn:microsoft.com/office/officeart/2008/layout/VerticalCurvedList" loCatId="list" qsTypeId="urn:microsoft.com/office/officeart/2005/8/quickstyle/simple5" qsCatId="simple" csTypeId="urn:microsoft.com/office/officeart/2005/8/colors/accent0_2" csCatId="mainScheme" phldr="1"/>
      <dgm:spPr/>
      <dgm:t>
        <a:bodyPr/>
        <a:lstStyle/>
        <a:p>
          <a:endParaRPr lang="en-US"/>
        </a:p>
      </dgm:t>
    </dgm:pt>
    <dgm:pt modelId="{34495E83-0AB7-4CAB-B626-7AEEB94F7C99}">
      <dgm:prSet phldrT="[Text]"/>
      <dgm:spPr/>
      <dgm:t>
        <a:bodyPr/>
        <a:lstStyle/>
        <a:p>
          <a:r>
            <a:rPr lang="vi-VN" b="1" smtClean="0"/>
            <a:t>Sinh sản tế bào theo cơ chế nguyên phân </a:t>
          </a:r>
          <a:endParaRPr lang="en-US" b="1"/>
        </a:p>
      </dgm:t>
    </dgm:pt>
    <dgm:pt modelId="{A8363801-F78A-454A-A968-63E2C64A10D5}" type="parTrans" cxnId="{78875BBE-509F-48A3-B673-DAA97E69C3CC}">
      <dgm:prSet/>
      <dgm:spPr/>
      <dgm:t>
        <a:bodyPr/>
        <a:lstStyle/>
        <a:p>
          <a:endParaRPr lang="en-US"/>
        </a:p>
      </dgm:t>
    </dgm:pt>
    <dgm:pt modelId="{E4E2434C-577D-47E9-B707-D55E59967060}" type="sibTrans" cxnId="{78875BBE-509F-48A3-B673-DAA97E69C3CC}">
      <dgm:prSet/>
      <dgm:spPr/>
      <dgm:t>
        <a:bodyPr/>
        <a:lstStyle/>
        <a:p>
          <a:endParaRPr lang="en-US"/>
        </a:p>
      </dgm:t>
    </dgm:pt>
    <dgm:pt modelId="{FA6CD967-7244-4455-BBD9-B29E0EE6CADC}">
      <dgm:prSet phldrT="[Text]"/>
      <dgm:spPr/>
      <dgm:t>
        <a:bodyPr/>
        <a:lstStyle/>
        <a:p>
          <a:r>
            <a:rPr lang="vi-VN" b="1" smtClean="0"/>
            <a:t>Chu kì tế bào </a:t>
          </a:r>
          <a:endParaRPr lang="en-US" b="1"/>
        </a:p>
      </dgm:t>
    </dgm:pt>
    <dgm:pt modelId="{1FF26B48-341B-4427-A75E-55993FD0DD29}" type="sibTrans" cxnId="{4C1550B5-A25E-4DCF-BC77-BCF9487121BF}">
      <dgm:prSet/>
      <dgm:spPr/>
      <dgm:t>
        <a:bodyPr/>
        <a:lstStyle/>
        <a:p>
          <a:endParaRPr lang="en-US"/>
        </a:p>
      </dgm:t>
    </dgm:pt>
    <dgm:pt modelId="{597E301D-1B18-4FE4-8906-B4C242B5AC86}" type="parTrans" cxnId="{4C1550B5-A25E-4DCF-BC77-BCF9487121BF}">
      <dgm:prSet/>
      <dgm:spPr/>
      <dgm:t>
        <a:bodyPr/>
        <a:lstStyle/>
        <a:p>
          <a:endParaRPr lang="en-US"/>
        </a:p>
      </dgm:t>
    </dgm:pt>
    <dgm:pt modelId="{E4CBDA4B-2760-4495-9289-4B0E5FD7FD69}">
      <dgm:prSet phldrT="[Text]"/>
      <dgm:spPr/>
      <dgm:t>
        <a:bodyPr/>
        <a:lstStyle/>
        <a:p>
          <a:r>
            <a:rPr lang="vi-VN" b="1" smtClean="0"/>
            <a:t>Ung thư và cách phòng tránh</a:t>
          </a:r>
          <a:endParaRPr lang="en-US" b="1"/>
        </a:p>
      </dgm:t>
    </dgm:pt>
    <dgm:pt modelId="{88B8AF28-EB18-4976-BE02-9CBE6EC9A046}" type="sibTrans" cxnId="{8EC23C5D-874E-4F4F-AF4D-2CDBFA4BF7C1}">
      <dgm:prSet/>
      <dgm:spPr/>
      <dgm:t>
        <a:bodyPr/>
        <a:lstStyle/>
        <a:p>
          <a:endParaRPr lang="en-US"/>
        </a:p>
      </dgm:t>
    </dgm:pt>
    <dgm:pt modelId="{EDACEC1D-2AC4-499C-B0F8-61859B861E5C}" type="parTrans" cxnId="{8EC23C5D-874E-4F4F-AF4D-2CDBFA4BF7C1}">
      <dgm:prSet/>
      <dgm:spPr/>
      <dgm:t>
        <a:bodyPr/>
        <a:lstStyle/>
        <a:p>
          <a:endParaRPr lang="en-US"/>
        </a:p>
      </dgm:t>
    </dgm:pt>
    <dgm:pt modelId="{C78ED245-71A7-4133-A2BB-41861125BB64}" type="pres">
      <dgm:prSet presAssocID="{75A2A3C7-8A58-451F-BBAA-7061B8F0684B}" presName="Name0" presStyleCnt="0">
        <dgm:presLayoutVars>
          <dgm:chMax val="7"/>
          <dgm:chPref val="7"/>
          <dgm:dir/>
        </dgm:presLayoutVars>
      </dgm:prSet>
      <dgm:spPr/>
      <dgm:t>
        <a:bodyPr/>
        <a:lstStyle/>
        <a:p>
          <a:endParaRPr lang="en-US"/>
        </a:p>
      </dgm:t>
    </dgm:pt>
    <dgm:pt modelId="{C2D1503A-1332-42CF-A7AE-8DE50FBA9223}" type="pres">
      <dgm:prSet presAssocID="{75A2A3C7-8A58-451F-BBAA-7061B8F0684B}" presName="Name1" presStyleCnt="0"/>
      <dgm:spPr/>
    </dgm:pt>
    <dgm:pt modelId="{D8DBF1CD-B2AE-4425-8D46-0652416607D3}" type="pres">
      <dgm:prSet presAssocID="{75A2A3C7-8A58-451F-BBAA-7061B8F0684B}" presName="cycle" presStyleCnt="0"/>
      <dgm:spPr/>
    </dgm:pt>
    <dgm:pt modelId="{C900A6F5-D842-4198-92CF-1DB594AC38C9}" type="pres">
      <dgm:prSet presAssocID="{75A2A3C7-8A58-451F-BBAA-7061B8F0684B}" presName="srcNode" presStyleLbl="node1" presStyleIdx="0" presStyleCnt="3"/>
      <dgm:spPr/>
    </dgm:pt>
    <dgm:pt modelId="{B0558145-B16E-4EC5-B647-540396B81E18}" type="pres">
      <dgm:prSet presAssocID="{75A2A3C7-8A58-451F-BBAA-7061B8F0684B}" presName="conn" presStyleLbl="parChTrans1D2" presStyleIdx="0" presStyleCnt="1"/>
      <dgm:spPr/>
      <dgm:t>
        <a:bodyPr/>
        <a:lstStyle/>
        <a:p>
          <a:endParaRPr lang="en-US"/>
        </a:p>
      </dgm:t>
    </dgm:pt>
    <dgm:pt modelId="{CF24B669-451E-4B2C-A34F-C3004FC592EB}" type="pres">
      <dgm:prSet presAssocID="{75A2A3C7-8A58-451F-BBAA-7061B8F0684B}" presName="extraNode" presStyleLbl="node1" presStyleIdx="0" presStyleCnt="3"/>
      <dgm:spPr/>
    </dgm:pt>
    <dgm:pt modelId="{A4488472-975A-49CB-A9DC-156C102BC73A}" type="pres">
      <dgm:prSet presAssocID="{75A2A3C7-8A58-451F-BBAA-7061B8F0684B}" presName="dstNode" presStyleLbl="node1" presStyleIdx="0" presStyleCnt="3"/>
      <dgm:spPr/>
    </dgm:pt>
    <dgm:pt modelId="{780C1D90-ABD8-4774-9436-3EC8876B9D7E}" type="pres">
      <dgm:prSet presAssocID="{FA6CD967-7244-4455-BBD9-B29E0EE6CADC}" presName="text_1" presStyleLbl="node1" presStyleIdx="0" presStyleCnt="3">
        <dgm:presLayoutVars>
          <dgm:bulletEnabled val="1"/>
        </dgm:presLayoutVars>
      </dgm:prSet>
      <dgm:spPr/>
      <dgm:t>
        <a:bodyPr/>
        <a:lstStyle/>
        <a:p>
          <a:endParaRPr lang="en-US"/>
        </a:p>
      </dgm:t>
    </dgm:pt>
    <dgm:pt modelId="{B34A6995-2DDC-4BB6-9A50-B881597E6D06}" type="pres">
      <dgm:prSet presAssocID="{FA6CD967-7244-4455-BBD9-B29E0EE6CADC}" presName="accent_1" presStyleCnt="0"/>
      <dgm:spPr/>
    </dgm:pt>
    <dgm:pt modelId="{47645FA1-40CE-4EB1-B907-8CC96918099C}" type="pres">
      <dgm:prSet presAssocID="{FA6CD967-7244-4455-BBD9-B29E0EE6CADC}" presName="accentRepeatNode" presStyleLbl="solidFgAcc1" presStyleIdx="0" presStyleCnt="3"/>
      <dgm:spPr/>
    </dgm:pt>
    <dgm:pt modelId="{F0AB2B40-4CB4-4243-BE2B-5B2067710DCD}" type="pres">
      <dgm:prSet presAssocID="{34495E83-0AB7-4CAB-B626-7AEEB94F7C99}" presName="text_2" presStyleLbl="node1" presStyleIdx="1" presStyleCnt="3">
        <dgm:presLayoutVars>
          <dgm:bulletEnabled val="1"/>
        </dgm:presLayoutVars>
      </dgm:prSet>
      <dgm:spPr/>
      <dgm:t>
        <a:bodyPr/>
        <a:lstStyle/>
        <a:p>
          <a:endParaRPr lang="en-US"/>
        </a:p>
      </dgm:t>
    </dgm:pt>
    <dgm:pt modelId="{CA90CC8A-E0DB-45A6-A440-6D5CA8AAABCB}" type="pres">
      <dgm:prSet presAssocID="{34495E83-0AB7-4CAB-B626-7AEEB94F7C99}" presName="accent_2" presStyleCnt="0"/>
      <dgm:spPr/>
    </dgm:pt>
    <dgm:pt modelId="{2802CD69-2DEF-4F0C-8AC3-916F31BEBBC0}" type="pres">
      <dgm:prSet presAssocID="{34495E83-0AB7-4CAB-B626-7AEEB94F7C99}" presName="accentRepeatNode" presStyleLbl="solidFgAcc1" presStyleIdx="1" presStyleCnt="3"/>
      <dgm:spPr/>
    </dgm:pt>
    <dgm:pt modelId="{2F1C14DD-51F1-491F-BB61-7ECD8368D4B2}" type="pres">
      <dgm:prSet presAssocID="{E4CBDA4B-2760-4495-9289-4B0E5FD7FD69}" presName="text_3" presStyleLbl="node1" presStyleIdx="2" presStyleCnt="3">
        <dgm:presLayoutVars>
          <dgm:bulletEnabled val="1"/>
        </dgm:presLayoutVars>
      </dgm:prSet>
      <dgm:spPr/>
      <dgm:t>
        <a:bodyPr/>
        <a:lstStyle/>
        <a:p>
          <a:endParaRPr lang="en-US"/>
        </a:p>
      </dgm:t>
    </dgm:pt>
    <dgm:pt modelId="{C1BBC9CB-780A-43CA-9981-6B12FCADFD26}" type="pres">
      <dgm:prSet presAssocID="{E4CBDA4B-2760-4495-9289-4B0E5FD7FD69}" presName="accent_3" presStyleCnt="0"/>
      <dgm:spPr/>
    </dgm:pt>
    <dgm:pt modelId="{F194F360-B7CD-495F-879F-5873AA99C74D}" type="pres">
      <dgm:prSet presAssocID="{E4CBDA4B-2760-4495-9289-4B0E5FD7FD69}" presName="accentRepeatNode" presStyleLbl="solidFgAcc1" presStyleIdx="2" presStyleCnt="3"/>
      <dgm:spPr/>
    </dgm:pt>
  </dgm:ptLst>
  <dgm:cxnLst>
    <dgm:cxn modelId="{8EC23C5D-874E-4F4F-AF4D-2CDBFA4BF7C1}" srcId="{75A2A3C7-8A58-451F-BBAA-7061B8F0684B}" destId="{E4CBDA4B-2760-4495-9289-4B0E5FD7FD69}" srcOrd="2" destOrd="0" parTransId="{EDACEC1D-2AC4-499C-B0F8-61859B861E5C}" sibTransId="{88B8AF28-EB18-4976-BE02-9CBE6EC9A046}"/>
    <dgm:cxn modelId="{0EA43A58-AE87-4055-82DA-306A34AC0389}" type="presOf" srcId="{FA6CD967-7244-4455-BBD9-B29E0EE6CADC}" destId="{780C1D90-ABD8-4774-9436-3EC8876B9D7E}" srcOrd="0" destOrd="0" presId="urn:microsoft.com/office/officeart/2008/layout/VerticalCurvedList"/>
    <dgm:cxn modelId="{4C1550B5-A25E-4DCF-BC77-BCF9487121BF}" srcId="{75A2A3C7-8A58-451F-BBAA-7061B8F0684B}" destId="{FA6CD967-7244-4455-BBD9-B29E0EE6CADC}" srcOrd="0" destOrd="0" parTransId="{597E301D-1B18-4FE4-8906-B4C242B5AC86}" sibTransId="{1FF26B48-341B-4427-A75E-55993FD0DD29}"/>
    <dgm:cxn modelId="{2AB000A4-55E3-4F6D-A9B3-0867012F0900}" type="presOf" srcId="{34495E83-0AB7-4CAB-B626-7AEEB94F7C99}" destId="{F0AB2B40-4CB4-4243-BE2B-5B2067710DCD}" srcOrd="0" destOrd="0" presId="urn:microsoft.com/office/officeart/2008/layout/VerticalCurvedList"/>
    <dgm:cxn modelId="{D426DABE-A370-4412-A8FC-7F576C9F9584}" type="presOf" srcId="{1FF26B48-341B-4427-A75E-55993FD0DD29}" destId="{B0558145-B16E-4EC5-B647-540396B81E18}" srcOrd="0" destOrd="0" presId="urn:microsoft.com/office/officeart/2008/layout/VerticalCurvedList"/>
    <dgm:cxn modelId="{78875BBE-509F-48A3-B673-DAA97E69C3CC}" srcId="{75A2A3C7-8A58-451F-BBAA-7061B8F0684B}" destId="{34495E83-0AB7-4CAB-B626-7AEEB94F7C99}" srcOrd="1" destOrd="0" parTransId="{A8363801-F78A-454A-A968-63E2C64A10D5}" sibTransId="{E4E2434C-577D-47E9-B707-D55E59967060}"/>
    <dgm:cxn modelId="{DAF236E1-DE94-4A42-90B7-FE23940B8E77}" type="presOf" srcId="{E4CBDA4B-2760-4495-9289-4B0E5FD7FD69}" destId="{2F1C14DD-51F1-491F-BB61-7ECD8368D4B2}" srcOrd="0" destOrd="0" presId="urn:microsoft.com/office/officeart/2008/layout/VerticalCurvedList"/>
    <dgm:cxn modelId="{673D2A5D-682F-4E62-8D7B-23B4C41EFB1A}" type="presOf" srcId="{75A2A3C7-8A58-451F-BBAA-7061B8F0684B}" destId="{C78ED245-71A7-4133-A2BB-41861125BB64}" srcOrd="0" destOrd="0" presId="urn:microsoft.com/office/officeart/2008/layout/VerticalCurvedList"/>
    <dgm:cxn modelId="{A1802878-ABA2-47B9-82B2-47076E9B965D}" type="presParOf" srcId="{C78ED245-71A7-4133-A2BB-41861125BB64}" destId="{C2D1503A-1332-42CF-A7AE-8DE50FBA9223}" srcOrd="0" destOrd="0" presId="urn:microsoft.com/office/officeart/2008/layout/VerticalCurvedList"/>
    <dgm:cxn modelId="{52F052D9-43D6-4494-A4DD-609EF606DF04}" type="presParOf" srcId="{C2D1503A-1332-42CF-A7AE-8DE50FBA9223}" destId="{D8DBF1CD-B2AE-4425-8D46-0652416607D3}" srcOrd="0" destOrd="0" presId="urn:microsoft.com/office/officeart/2008/layout/VerticalCurvedList"/>
    <dgm:cxn modelId="{1CFFD3F1-F0DF-4874-8901-01DC8F324903}" type="presParOf" srcId="{D8DBF1CD-B2AE-4425-8D46-0652416607D3}" destId="{C900A6F5-D842-4198-92CF-1DB594AC38C9}" srcOrd="0" destOrd="0" presId="urn:microsoft.com/office/officeart/2008/layout/VerticalCurvedList"/>
    <dgm:cxn modelId="{44E349F8-0851-43FF-B87C-1846FF569034}" type="presParOf" srcId="{D8DBF1CD-B2AE-4425-8D46-0652416607D3}" destId="{B0558145-B16E-4EC5-B647-540396B81E18}" srcOrd="1" destOrd="0" presId="urn:microsoft.com/office/officeart/2008/layout/VerticalCurvedList"/>
    <dgm:cxn modelId="{1BBF9B5C-B2AB-4F80-A33A-4A09F4D9E6AF}" type="presParOf" srcId="{D8DBF1CD-B2AE-4425-8D46-0652416607D3}" destId="{CF24B669-451E-4B2C-A34F-C3004FC592EB}" srcOrd="2" destOrd="0" presId="urn:microsoft.com/office/officeart/2008/layout/VerticalCurvedList"/>
    <dgm:cxn modelId="{1650F3E3-E878-4502-8E10-03BF62BC41E7}" type="presParOf" srcId="{D8DBF1CD-B2AE-4425-8D46-0652416607D3}" destId="{A4488472-975A-49CB-A9DC-156C102BC73A}" srcOrd="3" destOrd="0" presId="urn:microsoft.com/office/officeart/2008/layout/VerticalCurvedList"/>
    <dgm:cxn modelId="{4C2BA707-F7F1-41FA-BBDB-9BB403414E67}" type="presParOf" srcId="{C2D1503A-1332-42CF-A7AE-8DE50FBA9223}" destId="{780C1D90-ABD8-4774-9436-3EC8876B9D7E}" srcOrd="1" destOrd="0" presId="urn:microsoft.com/office/officeart/2008/layout/VerticalCurvedList"/>
    <dgm:cxn modelId="{4BC2A4D9-359F-4435-BF4E-5C958C68007B}" type="presParOf" srcId="{C2D1503A-1332-42CF-A7AE-8DE50FBA9223}" destId="{B34A6995-2DDC-4BB6-9A50-B881597E6D06}" srcOrd="2" destOrd="0" presId="urn:microsoft.com/office/officeart/2008/layout/VerticalCurvedList"/>
    <dgm:cxn modelId="{AEDF2E88-4388-40FF-8A30-6CA028AA948D}" type="presParOf" srcId="{B34A6995-2DDC-4BB6-9A50-B881597E6D06}" destId="{47645FA1-40CE-4EB1-B907-8CC96918099C}" srcOrd="0" destOrd="0" presId="urn:microsoft.com/office/officeart/2008/layout/VerticalCurvedList"/>
    <dgm:cxn modelId="{FE4C5212-1260-4989-820B-0D1B97D4FE28}" type="presParOf" srcId="{C2D1503A-1332-42CF-A7AE-8DE50FBA9223}" destId="{F0AB2B40-4CB4-4243-BE2B-5B2067710DCD}" srcOrd="3" destOrd="0" presId="urn:microsoft.com/office/officeart/2008/layout/VerticalCurvedList"/>
    <dgm:cxn modelId="{FC7B191E-8D32-4138-B88D-8F94D4E186C8}" type="presParOf" srcId="{C2D1503A-1332-42CF-A7AE-8DE50FBA9223}" destId="{CA90CC8A-E0DB-45A6-A440-6D5CA8AAABCB}" srcOrd="4" destOrd="0" presId="urn:microsoft.com/office/officeart/2008/layout/VerticalCurvedList"/>
    <dgm:cxn modelId="{F569B18B-51DD-4F61-A1FA-F7A48E1392E8}" type="presParOf" srcId="{CA90CC8A-E0DB-45A6-A440-6D5CA8AAABCB}" destId="{2802CD69-2DEF-4F0C-8AC3-916F31BEBBC0}" srcOrd="0" destOrd="0" presId="urn:microsoft.com/office/officeart/2008/layout/VerticalCurvedList"/>
    <dgm:cxn modelId="{0EA8F9E6-0B38-4B9C-90B3-4C3314B10473}" type="presParOf" srcId="{C2D1503A-1332-42CF-A7AE-8DE50FBA9223}" destId="{2F1C14DD-51F1-491F-BB61-7ECD8368D4B2}" srcOrd="5" destOrd="0" presId="urn:microsoft.com/office/officeart/2008/layout/VerticalCurvedList"/>
    <dgm:cxn modelId="{137CBF07-D47F-4045-9239-1FF7B748C542}" type="presParOf" srcId="{C2D1503A-1332-42CF-A7AE-8DE50FBA9223}" destId="{C1BBC9CB-780A-43CA-9981-6B12FCADFD26}" srcOrd="6" destOrd="0" presId="urn:microsoft.com/office/officeart/2008/layout/VerticalCurvedList"/>
    <dgm:cxn modelId="{F69A3DAA-6DED-407F-A00B-65E1DD312BBE}" type="presParOf" srcId="{C1BBC9CB-780A-43CA-9981-6B12FCADFD26}" destId="{F194F360-B7CD-495F-879F-5873AA99C74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558145-B16E-4EC5-B647-540396B81E18}">
      <dsp:nvSpPr>
        <dsp:cNvPr id="0" name=""/>
        <dsp:cNvSpPr/>
      </dsp:nvSpPr>
      <dsp:spPr>
        <a:xfrm>
          <a:off x="-6154010" y="-941801"/>
          <a:ext cx="7327800" cy="7327800"/>
        </a:xfrm>
        <a:prstGeom prst="blockArc">
          <a:avLst>
            <a:gd name="adj1" fmla="val 18900000"/>
            <a:gd name="adj2" fmla="val 2700000"/>
            <a:gd name="adj3" fmla="val 295"/>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80C1D90-ABD8-4774-9436-3EC8876B9D7E}">
      <dsp:nvSpPr>
        <dsp:cNvPr id="0" name=""/>
        <dsp:cNvSpPr/>
      </dsp:nvSpPr>
      <dsp:spPr>
        <a:xfrm>
          <a:off x="755654" y="544419"/>
          <a:ext cx="8932194" cy="1088839"/>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64266" tIns="83820" rIns="83820" bIns="83820" numCol="1" spcCol="1270" anchor="ctr" anchorCtr="0">
          <a:noAutofit/>
        </a:bodyPr>
        <a:lstStyle/>
        <a:p>
          <a:pPr lvl="0" algn="l" defTabSz="1466850">
            <a:lnSpc>
              <a:spcPct val="90000"/>
            </a:lnSpc>
            <a:spcBef>
              <a:spcPct val="0"/>
            </a:spcBef>
            <a:spcAft>
              <a:spcPct val="35000"/>
            </a:spcAft>
          </a:pPr>
          <a:r>
            <a:rPr lang="vi-VN" sz="3300" b="1" kern="1200" smtClean="0"/>
            <a:t>Chu kì tế bào </a:t>
          </a:r>
          <a:endParaRPr lang="en-US" sz="3300" b="1" kern="1200"/>
        </a:p>
      </dsp:txBody>
      <dsp:txXfrm>
        <a:off x="755654" y="544419"/>
        <a:ext cx="8932194" cy="1088839"/>
      </dsp:txXfrm>
    </dsp:sp>
    <dsp:sp modelId="{47645FA1-40CE-4EB1-B907-8CC96918099C}">
      <dsp:nvSpPr>
        <dsp:cNvPr id="0" name=""/>
        <dsp:cNvSpPr/>
      </dsp:nvSpPr>
      <dsp:spPr>
        <a:xfrm>
          <a:off x="75129" y="408314"/>
          <a:ext cx="1361049" cy="1361049"/>
        </a:xfrm>
        <a:prstGeom prst="ellipse">
          <a:avLst/>
        </a:prstGeom>
        <a:solidFill>
          <a:schemeClr val="lt1">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F0AB2B40-4CB4-4243-BE2B-5B2067710DCD}">
      <dsp:nvSpPr>
        <dsp:cNvPr id="0" name=""/>
        <dsp:cNvSpPr/>
      </dsp:nvSpPr>
      <dsp:spPr>
        <a:xfrm>
          <a:off x="1151447" y="2177678"/>
          <a:ext cx="8536401" cy="1088839"/>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64266" tIns="83820" rIns="83820" bIns="83820" numCol="1" spcCol="1270" anchor="ctr" anchorCtr="0">
          <a:noAutofit/>
        </a:bodyPr>
        <a:lstStyle/>
        <a:p>
          <a:pPr lvl="0" algn="l" defTabSz="1466850">
            <a:lnSpc>
              <a:spcPct val="90000"/>
            </a:lnSpc>
            <a:spcBef>
              <a:spcPct val="0"/>
            </a:spcBef>
            <a:spcAft>
              <a:spcPct val="35000"/>
            </a:spcAft>
          </a:pPr>
          <a:r>
            <a:rPr lang="vi-VN" sz="3300" b="1" kern="1200" smtClean="0"/>
            <a:t>Sinh sản tế bào theo cơ chế nguyên phân </a:t>
          </a:r>
          <a:endParaRPr lang="en-US" sz="3300" b="1" kern="1200"/>
        </a:p>
      </dsp:txBody>
      <dsp:txXfrm>
        <a:off x="1151447" y="2177678"/>
        <a:ext cx="8536401" cy="1088839"/>
      </dsp:txXfrm>
    </dsp:sp>
    <dsp:sp modelId="{2802CD69-2DEF-4F0C-8AC3-916F31BEBBC0}">
      <dsp:nvSpPr>
        <dsp:cNvPr id="0" name=""/>
        <dsp:cNvSpPr/>
      </dsp:nvSpPr>
      <dsp:spPr>
        <a:xfrm>
          <a:off x="470923" y="2041573"/>
          <a:ext cx="1361049" cy="1361049"/>
        </a:xfrm>
        <a:prstGeom prst="ellipse">
          <a:avLst/>
        </a:prstGeom>
        <a:solidFill>
          <a:schemeClr val="lt1">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2F1C14DD-51F1-491F-BB61-7ECD8368D4B2}">
      <dsp:nvSpPr>
        <dsp:cNvPr id="0" name=""/>
        <dsp:cNvSpPr/>
      </dsp:nvSpPr>
      <dsp:spPr>
        <a:xfrm>
          <a:off x="755654" y="3810937"/>
          <a:ext cx="8932194" cy="1088839"/>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64266" tIns="83820" rIns="83820" bIns="83820" numCol="1" spcCol="1270" anchor="ctr" anchorCtr="0">
          <a:noAutofit/>
        </a:bodyPr>
        <a:lstStyle/>
        <a:p>
          <a:pPr lvl="0" algn="l" defTabSz="1466850">
            <a:lnSpc>
              <a:spcPct val="90000"/>
            </a:lnSpc>
            <a:spcBef>
              <a:spcPct val="0"/>
            </a:spcBef>
            <a:spcAft>
              <a:spcPct val="35000"/>
            </a:spcAft>
          </a:pPr>
          <a:r>
            <a:rPr lang="vi-VN" sz="3300" b="1" kern="1200" smtClean="0"/>
            <a:t>Ung thư và cách phòng tránh</a:t>
          </a:r>
          <a:endParaRPr lang="en-US" sz="3300" b="1" kern="1200"/>
        </a:p>
      </dsp:txBody>
      <dsp:txXfrm>
        <a:off x="755654" y="3810937"/>
        <a:ext cx="8932194" cy="1088839"/>
      </dsp:txXfrm>
    </dsp:sp>
    <dsp:sp modelId="{F194F360-B7CD-495F-879F-5873AA99C74D}">
      <dsp:nvSpPr>
        <dsp:cNvPr id="0" name=""/>
        <dsp:cNvSpPr/>
      </dsp:nvSpPr>
      <dsp:spPr>
        <a:xfrm>
          <a:off x="75129" y="3674832"/>
          <a:ext cx="1361049" cy="1361049"/>
        </a:xfrm>
        <a:prstGeom prst="ellipse">
          <a:avLst/>
        </a:prstGeom>
        <a:solidFill>
          <a:schemeClr val="lt1">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153237-5B2C-46F0-A568-AE6321BDA495}" type="datetimeFigureOut">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12B090-8E36-401F-B2AC-0DDF12DB6DCF}" type="slidenum">
              <a:rPr lang="en-US" smtClean="0"/>
              <a:t>‹#›</a:t>
            </a:fld>
            <a:endParaRPr lang="en-US"/>
          </a:p>
        </p:txBody>
      </p:sp>
    </p:spTree>
    <p:extLst>
      <p:ext uri="{BB962C8B-B14F-4D97-AF65-F5344CB8AC3E}">
        <p14:creationId xmlns:p14="http://schemas.microsoft.com/office/powerpoint/2010/main" val="1983182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153237-5B2C-46F0-A568-AE6321BDA495}" type="datetimeFigureOut">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12B090-8E36-401F-B2AC-0DDF12DB6DCF}" type="slidenum">
              <a:rPr lang="en-US" smtClean="0"/>
              <a:t>‹#›</a:t>
            </a:fld>
            <a:endParaRPr lang="en-US"/>
          </a:p>
        </p:txBody>
      </p:sp>
    </p:spTree>
    <p:extLst>
      <p:ext uri="{BB962C8B-B14F-4D97-AF65-F5344CB8AC3E}">
        <p14:creationId xmlns:p14="http://schemas.microsoft.com/office/powerpoint/2010/main" val="2895070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153237-5B2C-46F0-A568-AE6321BDA495}" type="datetimeFigureOut">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12B090-8E36-401F-B2AC-0DDF12DB6DCF}" type="slidenum">
              <a:rPr lang="en-US" smtClean="0"/>
              <a:t>‹#›</a:t>
            </a:fld>
            <a:endParaRPr lang="en-US"/>
          </a:p>
        </p:txBody>
      </p:sp>
    </p:spTree>
    <p:extLst>
      <p:ext uri="{BB962C8B-B14F-4D97-AF65-F5344CB8AC3E}">
        <p14:creationId xmlns:p14="http://schemas.microsoft.com/office/powerpoint/2010/main" val="2729734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153237-5B2C-46F0-A568-AE6321BDA495}" type="datetimeFigureOut">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12B090-8E36-401F-B2AC-0DDF12DB6DCF}" type="slidenum">
              <a:rPr lang="en-US" smtClean="0"/>
              <a:t>‹#›</a:t>
            </a:fld>
            <a:endParaRPr lang="en-US"/>
          </a:p>
        </p:txBody>
      </p:sp>
    </p:spTree>
    <p:extLst>
      <p:ext uri="{BB962C8B-B14F-4D97-AF65-F5344CB8AC3E}">
        <p14:creationId xmlns:p14="http://schemas.microsoft.com/office/powerpoint/2010/main" val="254128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153237-5B2C-46F0-A568-AE6321BDA495}" type="datetimeFigureOut">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12B090-8E36-401F-B2AC-0DDF12DB6DCF}" type="slidenum">
              <a:rPr lang="en-US" smtClean="0"/>
              <a:t>‹#›</a:t>
            </a:fld>
            <a:endParaRPr lang="en-US"/>
          </a:p>
        </p:txBody>
      </p:sp>
    </p:spTree>
    <p:extLst>
      <p:ext uri="{BB962C8B-B14F-4D97-AF65-F5344CB8AC3E}">
        <p14:creationId xmlns:p14="http://schemas.microsoft.com/office/powerpoint/2010/main" val="2354049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153237-5B2C-46F0-A568-AE6321BDA495}" type="datetimeFigureOut">
              <a:rPr lang="en-US" smtClean="0"/>
              <a:t>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12B090-8E36-401F-B2AC-0DDF12DB6DCF}" type="slidenum">
              <a:rPr lang="en-US" smtClean="0"/>
              <a:t>‹#›</a:t>
            </a:fld>
            <a:endParaRPr lang="en-US"/>
          </a:p>
        </p:txBody>
      </p:sp>
    </p:spTree>
    <p:extLst>
      <p:ext uri="{BB962C8B-B14F-4D97-AF65-F5344CB8AC3E}">
        <p14:creationId xmlns:p14="http://schemas.microsoft.com/office/powerpoint/2010/main" val="2034311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153237-5B2C-46F0-A568-AE6321BDA495}" type="datetimeFigureOut">
              <a:rPr lang="en-US" smtClean="0"/>
              <a:t>1/19/2024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12B090-8E36-401F-B2AC-0DDF12DB6DCF}" type="slidenum">
              <a:rPr lang="en-US" smtClean="0"/>
              <a:t>‹#›</a:t>
            </a:fld>
            <a:endParaRPr lang="en-US"/>
          </a:p>
        </p:txBody>
      </p:sp>
    </p:spTree>
    <p:extLst>
      <p:ext uri="{BB962C8B-B14F-4D97-AF65-F5344CB8AC3E}">
        <p14:creationId xmlns:p14="http://schemas.microsoft.com/office/powerpoint/2010/main" val="1743542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153237-5B2C-46F0-A568-AE6321BDA495}" type="datetimeFigureOut">
              <a:rPr lang="en-US" smtClean="0"/>
              <a:t>1/19/2024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12B090-8E36-401F-B2AC-0DDF12DB6DCF}" type="slidenum">
              <a:rPr lang="en-US" smtClean="0"/>
              <a:t>‹#›</a:t>
            </a:fld>
            <a:endParaRPr lang="en-US"/>
          </a:p>
        </p:txBody>
      </p:sp>
    </p:spTree>
    <p:extLst>
      <p:ext uri="{BB962C8B-B14F-4D97-AF65-F5344CB8AC3E}">
        <p14:creationId xmlns:p14="http://schemas.microsoft.com/office/powerpoint/2010/main" val="4010408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153237-5B2C-46F0-A568-AE6321BDA495}" type="datetimeFigureOut">
              <a:rPr lang="en-US" smtClean="0"/>
              <a:t>1/19/2024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12B090-8E36-401F-B2AC-0DDF12DB6DCF}" type="slidenum">
              <a:rPr lang="en-US" smtClean="0"/>
              <a:t>‹#›</a:t>
            </a:fld>
            <a:endParaRPr lang="en-US"/>
          </a:p>
        </p:txBody>
      </p:sp>
    </p:spTree>
    <p:extLst>
      <p:ext uri="{BB962C8B-B14F-4D97-AF65-F5344CB8AC3E}">
        <p14:creationId xmlns:p14="http://schemas.microsoft.com/office/powerpoint/2010/main" val="3146418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153237-5B2C-46F0-A568-AE6321BDA495}" type="datetimeFigureOut">
              <a:rPr lang="en-US" smtClean="0"/>
              <a:t>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12B090-8E36-401F-B2AC-0DDF12DB6DCF}" type="slidenum">
              <a:rPr lang="en-US" smtClean="0"/>
              <a:t>‹#›</a:t>
            </a:fld>
            <a:endParaRPr lang="en-US"/>
          </a:p>
        </p:txBody>
      </p:sp>
    </p:spTree>
    <p:extLst>
      <p:ext uri="{BB962C8B-B14F-4D97-AF65-F5344CB8AC3E}">
        <p14:creationId xmlns:p14="http://schemas.microsoft.com/office/powerpoint/2010/main" val="2277739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153237-5B2C-46F0-A568-AE6321BDA495}" type="datetimeFigureOut">
              <a:rPr lang="en-US" smtClean="0"/>
              <a:t>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12B090-8E36-401F-B2AC-0DDF12DB6DCF}" type="slidenum">
              <a:rPr lang="en-US" smtClean="0"/>
              <a:t>‹#›</a:t>
            </a:fld>
            <a:endParaRPr lang="en-US"/>
          </a:p>
        </p:txBody>
      </p:sp>
    </p:spTree>
    <p:extLst>
      <p:ext uri="{BB962C8B-B14F-4D97-AF65-F5344CB8AC3E}">
        <p14:creationId xmlns:p14="http://schemas.microsoft.com/office/powerpoint/2010/main" val="3027324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9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153237-5B2C-46F0-A568-AE6321BDA495}" type="datetimeFigureOut">
              <a:rPr lang="en-US" smtClean="0"/>
              <a:t>1/19/2024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12B090-8E36-401F-B2AC-0DDF12DB6DCF}" type="slidenum">
              <a:rPr lang="en-US" smtClean="0"/>
              <a:t>‹#›</a:t>
            </a:fld>
            <a:endParaRPr lang="en-US"/>
          </a:p>
        </p:txBody>
      </p:sp>
    </p:spTree>
    <p:extLst>
      <p:ext uri="{BB962C8B-B14F-4D97-AF65-F5344CB8AC3E}">
        <p14:creationId xmlns:p14="http://schemas.microsoft.com/office/powerpoint/2010/main" val="8977316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b="17704"/>
          <a:stretch/>
        </p:blipFill>
        <p:spPr>
          <a:xfrm>
            <a:off x="6229350" y="1"/>
            <a:ext cx="5962650" cy="3291839"/>
          </a:xfrm>
          <a:prstGeom prst="rect">
            <a:avLst/>
          </a:prstGeom>
        </p:spPr>
      </p:pic>
      <p:pic>
        <p:nvPicPr>
          <p:cNvPr id="5" name="Picture 4"/>
          <p:cNvPicPr>
            <a:picLocks noChangeAspect="1"/>
          </p:cNvPicPr>
          <p:nvPr/>
        </p:nvPicPr>
        <p:blipFill>
          <a:blip r:embed="rId3"/>
          <a:stretch>
            <a:fillRect/>
          </a:stretch>
        </p:blipFill>
        <p:spPr>
          <a:xfrm>
            <a:off x="6229350" y="3291841"/>
            <a:ext cx="5962650" cy="3566160"/>
          </a:xfrm>
          <a:prstGeom prst="rect">
            <a:avLst/>
          </a:prstGeom>
        </p:spPr>
      </p:pic>
      <p:sp>
        <p:nvSpPr>
          <p:cNvPr id="6" name="TextBox 5"/>
          <p:cNvSpPr txBox="1"/>
          <p:nvPr/>
        </p:nvSpPr>
        <p:spPr>
          <a:xfrm>
            <a:off x="422031" y="379828"/>
            <a:ext cx="1772529" cy="646331"/>
          </a:xfrm>
          <a:prstGeom prst="rect">
            <a:avLst/>
          </a:prstGeom>
          <a:noFill/>
        </p:spPr>
        <p:txBody>
          <a:bodyPr wrap="square" rtlCol="0">
            <a:spAutoFit/>
          </a:bodyPr>
          <a:lstStyle/>
          <a:p>
            <a:r>
              <a:rPr lang="vi-VN" sz="3600" b="1" u="sng" smtClean="0">
                <a:effectLst>
                  <a:outerShdw blurRad="38100" dist="38100" dir="2700000" algn="tl">
                    <a:srgbClr val="000000">
                      <a:alpha val="43137"/>
                    </a:srgbClr>
                  </a:outerShdw>
                </a:effectLst>
              </a:rPr>
              <a:t>Bài 13:</a:t>
            </a:r>
            <a:endParaRPr lang="en-US" sz="3600" b="1" u="sng">
              <a:effectLst>
                <a:outerShdw blurRad="38100" dist="38100" dir="2700000" algn="tl">
                  <a:srgbClr val="000000">
                    <a:alpha val="43137"/>
                  </a:srgbClr>
                </a:outerShdw>
              </a:effectLst>
            </a:endParaRPr>
          </a:p>
        </p:txBody>
      </p:sp>
      <p:sp>
        <p:nvSpPr>
          <p:cNvPr id="7" name="TextBox 6"/>
          <p:cNvSpPr txBox="1"/>
          <p:nvPr/>
        </p:nvSpPr>
        <p:spPr>
          <a:xfrm>
            <a:off x="422031" y="2094330"/>
            <a:ext cx="5300883" cy="2862322"/>
          </a:xfrm>
          <a:prstGeom prst="rect">
            <a:avLst/>
          </a:prstGeom>
          <a:effectLst>
            <a:glow rad="228600">
              <a:schemeClr val="accent5">
                <a:satMod val="175000"/>
                <a:alpha val="40000"/>
              </a:schemeClr>
            </a:glow>
          </a:effectLst>
        </p:spPr>
        <p:style>
          <a:lnRef idx="2">
            <a:schemeClr val="accent5"/>
          </a:lnRef>
          <a:fillRef idx="1">
            <a:schemeClr val="lt1"/>
          </a:fillRef>
          <a:effectRef idx="0">
            <a:schemeClr val="accent5"/>
          </a:effectRef>
          <a:fontRef idx="minor">
            <a:schemeClr val="dk1"/>
          </a:fontRef>
        </p:style>
        <p:txBody>
          <a:bodyPr wrap="square" rtlCol="0">
            <a:spAutoFit/>
          </a:bodyPr>
          <a:lstStyle/>
          <a:p>
            <a:r>
              <a:rPr lang="vi-VN" sz="6000" smtClean="0">
                <a:solidFill>
                  <a:schemeClr val="accent5">
                    <a:lumMod val="50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CHU KÌ TẾ BÀO </a:t>
            </a:r>
          </a:p>
          <a:p>
            <a:r>
              <a:rPr lang="vi-VN" sz="6000" smtClean="0">
                <a:solidFill>
                  <a:schemeClr val="accent5">
                    <a:lumMod val="50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            VÀ </a:t>
            </a:r>
          </a:p>
          <a:p>
            <a:r>
              <a:rPr lang="vi-VN" sz="6000" smtClean="0">
                <a:solidFill>
                  <a:schemeClr val="accent5">
                    <a:lumMod val="50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NGUYÊN PHÂN </a:t>
            </a:r>
            <a:endParaRPr lang="en-US" sz="6000">
              <a:solidFill>
                <a:schemeClr val="accent5">
                  <a:lumMod val="50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37030725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33595" y="2342210"/>
            <a:ext cx="10149431" cy="3957303"/>
          </a:xfrm>
          <a:prstGeom prst="rect">
            <a:avLst/>
          </a:prstGeom>
        </p:spPr>
      </p:pic>
      <p:sp>
        <p:nvSpPr>
          <p:cNvPr id="4" name="TextBox 3"/>
          <p:cNvSpPr txBox="1"/>
          <p:nvPr/>
        </p:nvSpPr>
        <p:spPr>
          <a:xfrm>
            <a:off x="287383" y="195944"/>
            <a:ext cx="4279377" cy="461665"/>
          </a:xfrm>
          <a:prstGeom prst="rect">
            <a:avLst/>
          </a:prstGeom>
          <a:noFill/>
        </p:spPr>
        <p:txBody>
          <a:bodyPr wrap="none" rtlCol="0">
            <a:spAutoFit/>
          </a:bodyPr>
          <a:lstStyle/>
          <a:p>
            <a:r>
              <a:rPr lang="vi-VN" sz="2400" b="1" i="1" smtClean="0">
                <a:latin typeface="+mj-lt"/>
              </a:rPr>
              <a:t>2. tình hình ung thư ở Việt Nam</a:t>
            </a:r>
            <a:endParaRPr lang="en-US" sz="2400" b="1" i="1">
              <a:latin typeface="+mj-lt"/>
            </a:endParaRPr>
          </a:p>
        </p:txBody>
      </p:sp>
      <p:sp>
        <p:nvSpPr>
          <p:cNvPr id="5" name="Rectangle 4"/>
          <p:cNvSpPr/>
          <p:nvPr/>
        </p:nvSpPr>
        <p:spPr>
          <a:xfrm>
            <a:off x="759016" y="657609"/>
            <a:ext cx="10498590" cy="1569660"/>
          </a:xfrm>
          <a:prstGeom prst="rect">
            <a:avLst/>
          </a:prstGeom>
        </p:spPr>
        <p:txBody>
          <a:bodyPr wrap="square">
            <a:spAutoFit/>
          </a:bodyPr>
          <a:lstStyle/>
          <a:p>
            <a:r>
              <a:rPr lang="vi-VN" sz="2400" smtClean="0">
                <a:latin typeface="+mj-lt"/>
              </a:rPr>
              <a:t>- Số người </a:t>
            </a:r>
            <a:r>
              <a:rPr lang="vi-VN" sz="2400">
                <a:latin typeface="+mj-lt"/>
              </a:rPr>
              <a:t>mắc bệnh ung thư ở Việt Nam đang có xu hướng ngày một tăng</a:t>
            </a:r>
            <a:r>
              <a:rPr lang="vi-VN" sz="2400" smtClean="0">
                <a:latin typeface="+mj-lt"/>
              </a:rPr>
              <a:t>.</a:t>
            </a:r>
          </a:p>
          <a:p>
            <a:r>
              <a:rPr lang="vi-VN" sz="2400" smtClean="0">
                <a:latin typeface="+mj-lt"/>
              </a:rPr>
              <a:t>- </a:t>
            </a:r>
            <a:r>
              <a:rPr lang="vi-VN" sz="2400">
                <a:latin typeface="+mj-lt"/>
              </a:rPr>
              <a:t>Có rất nhiều loại ung thư mà con người có thể mắc phải, trong đó các loại ung thư phổi biến ở Việt Nam là ung thư gan, ung thư phổi, ưng thư vú, ung thư dạ dày, ung thư đại trực tràng,…</a:t>
            </a:r>
            <a:endParaRPr lang="en-US" sz="2400">
              <a:latin typeface="+mj-lt"/>
            </a:endParaRPr>
          </a:p>
        </p:txBody>
      </p:sp>
    </p:spTree>
    <p:extLst>
      <p:ext uri="{BB962C8B-B14F-4D97-AF65-F5344CB8AC3E}">
        <p14:creationId xmlns:p14="http://schemas.microsoft.com/office/powerpoint/2010/main" val="620354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up)">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up)">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8194" y="274320"/>
            <a:ext cx="5812972" cy="461665"/>
          </a:xfrm>
          <a:prstGeom prst="rect">
            <a:avLst/>
          </a:prstGeom>
          <a:noFill/>
        </p:spPr>
        <p:txBody>
          <a:bodyPr wrap="square" rtlCol="0">
            <a:spAutoFit/>
          </a:bodyPr>
          <a:lstStyle/>
          <a:p>
            <a:r>
              <a:rPr lang="vi-VN" sz="2400" b="1" i="1" smtClean="0">
                <a:latin typeface="+mj-lt"/>
              </a:rPr>
              <a:t>3. Phòng tránh ung thư</a:t>
            </a:r>
            <a:endParaRPr lang="en-US" sz="2400" b="1" i="1">
              <a:latin typeface="+mj-lt"/>
            </a:endParaRPr>
          </a:p>
        </p:txBody>
      </p:sp>
      <p:sp>
        <p:nvSpPr>
          <p:cNvPr id="4" name="Rectangle 3"/>
          <p:cNvSpPr/>
          <p:nvPr/>
        </p:nvSpPr>
        <p:spPr>
          <a:xfrm>
            <a:off x="540913" y="735985"/>
            <a:ext cx="10822055" cy="2677656"/>
          </a:xfrm>
          <a:prstGeom prst="rect">
            <a:avLst/>
          </a:prstGeom>
        </p:spPr>
        <p:txBody>
          <a:bodyPr wrap="square">
            <a:spAutoFit/>
          </a:bodyPr>
          <a:lstStyle/>
          <a:p>
            <a:pPr marL="342900" indent="-342900">
              <a:buFont typeface="Arial" panose="020B0604020202020204" pitchFamily="34" charset="0"/>
              <a:buChar char="•"/>
            </a:pPr>
            <a:r>
              <a:rPr lang="vi-VN" sz="2400" smtClean="0">
                <a:latin typeface="Arial" panose="020B0604020202020204" pitchFamily="34" charset="0"/>
                <a:cs typeface="Arial" panose="020B0604020202020204" pitchFamily="34" charset="0"/>
              </a:rPr>
              <a:t>C</a:t>
            </a:r>
            <a:r>
              <a:rPr lang="en-US" sz="2400" smtClean="0">
                <a:latin typeface="Arial" panose="020B0604020202020204" pitchFamily="34" charset="0"/>
                <a:cs typeface="Arial" panose="020B0604020202020204" pitchFamily="34" charset="0"/>
              </a:rPr>
              <a:t>ần </a:t>
            </a:r>
            <a:r>
              <a:rPr lang="en-US" sz="2400">
                <a:latin typeface="Arial" panose="020B0604020202020204" pitchFamily="34" charset="0"/>
                <a:cs typeface="Arial" panose="020B0604020202020204" pitchFamily="34" charset="0"/>
              </a:rPr>
              <a:t>khám sức khoẻ định </a:t>
            </a:r>
            <a:r>
              <a:rPr lang="en-US" sz="2400">
                <a:latin typeface="Arial" panose="020B0604020202020204" pitchFamily="34" charset="0"/>
                <a:cs typeface="Arial" panose="020B0604020202020204" pitchFamily="34" charset="0"/>
              </a:rPr>
              <a:t>kì</a:t>
            </a:r>
            <a:r>
              <a:rPr lang="en-US" sz="2400" smtClean="0">
                <a:latin typeface="Arial" panose="020B0604020202020204" pitchFamily="34" charset="0"/>
                <a:cs typeface="Arial" panose="020B0604020202020204" pitchFamily="34" charset="0"/>
              </a:rPr>
              <a:t>,</a:t>
            </a:r>
            <a:r>
              <a:rPr lang="vi-VN" sz="2400" smtClean="0">
                <a:latin typeface="Arial" panose="020B0604020202020204" pitchFamily="34" charset="0"/>
                <a:cs typeface="Arial" panose="020B0604020202020204" pitchFamily="34" charset="0"/>
              </a:rPr>
              <a:t> </a:t>
            </a:r>
            <a:r>
              <a:rPr lang="en-US" sz="2400" smtClean="0">
                <a:latin typeface="Arial" panose="020B0604020202020204" pitchFamily="34" charset="0"/>
                <a:cs typeface="Arial" panose="020B0604020202020204" pitchFamily="34" charset="0"/>
              </a:rPr>
              <a:t>khi </a:t>
            </a:r>
            <a:r>
              <a:rPr lang="en-US" sz="2400">
                <a:latin typeface="Arial" panose="020B0604020202020204" pitchFamily="34" charset="0"/>
                <a:cs typeface="Arial" panose="020B0604020202020204" pitchFamily="34" charset="0"/>
              </a:rPr>
              <a:t>có dấu hiệu nghi ngờ cần thăm khám phát hiện bệnh sớm để điều trị </a:t>
            </a:r>
            <a:r>
              <a:rPr lang="en-US" sz="2400">
                <a:latin typeface="Arial" panose="020B0604020202020204" pitchFamily="34" charset="0"/>
                <a:cs typeface="Arial" panose="020B0604020202020204" pitchFamily="34" charset="0"/>
              </a:rPr>
              <a:t>kịp </a:t>
            </a:r>
            <a:r>
              <a:rPr lang="en-US" sz="2400" smtClean="0">
                <a:latin typeface="Arial" panose="020B0604020202020204" pitchFamily="34" charset="0"/>
                <a:cs typeface="Arial" panose="020B0604020202020204" pitchFamily="34" charset="0"/>
              </a:rPr>
              <a:t>thời</a:t>
            </a:r>
            <a:endParaRPr lang="vi-VN" sz="240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vi-VN" sz="2400" smtClean="0"/>
              <a:t>Không sử dụng các chất kích thích </a:t>
            </a:r>
          </a:p>
          <a:p>
            <a:pPr marL="342900" indent="-342900">
              <a:buFont typeface="Arial" panose="020B0604020202020204" pitchFamily="34" charset="0"/>
              <a:buChar char="•"/>
            </a:pPr>
            <a:r>
              <a:rPr lang="vi-VN" sz="2400" smtClean="0"/>
              <a:t>Ăn uống khoa học đầy đủ chất dinh dưỡng</a:t>
            </a:r>
          </a:p>
          <a:p>
            <a:pPr marL="342900" indent="-342900">
              <a:buFont typeface="Arial" panose="020B0604020202020204" pitchFamily="34" charset="0"/>
              <a:buChar char="•"/>
            </a:pPr>
            <a:r>
              <a:rPr lang="vi-VN" sz="2400"/>
              <a:t>R</a:t>
            </a:r>
            <a:r>
              <a:rPr lang="vi-VN" sz="2400" smtClean="0"/>
              <a:t>èn </a:t>
            </a:r>
            <a:r>
              <a:rPr lang="vi-VN" sz="2400"/>
              <a:t>luyện sức khoẻ thể dục </a:t>
            </a:r>
            <a:r>
              <a:rPr lang="vi-VN" sz="2400"/>
              <a:t>thể </a:t>
            </a:r>
            <a:r>
              <a:rPr lang="vi-VN" sz="2400" smtClean="0"/>
              <a:t>thao</a:t>
            </a:r>
          </a:p>
          <a:p>
            <a:pPr marL="342900" indent="-342900">
              <a:buFont typeface="Arial" panose="020B0604020202020204" pitchFamily="34" charset="0"/>
              <a:buChar char="•"/>
            </a:pPr>
            <a:r>
              <a:rPr lang="en-US" sz="2400">
                <a:latin typeface="Arial" panose="020B0604020202020204" pitchFamily="34" charset="0"/>
                <a:cs typeface="Arial" panose="020B0604020202020204" pitchFamily="34" charset="0"/>
              </a:rPr>
              <a:t>cần tiêm chuẩn viêm gan B, </a:t>
            </a:r>
            <a:r>
              <a:rPr lang="en-US" sz="2400">
                <a:latin typeface="Arial" panose="020B0604020202020204" pitchFamily="34" charset="0"/>
                <a:cs typeface="Arial" panose="020B0604020202020204" pitchFamily="34" charset="0"/>
              </a:rPr>
              <a:t>HPV</a:t>
            </a:r>
            <a:r>
              <a:rPr lang="en-US" sz="2400" smtClean="0">
                <a:latin typeface="Arial" panose="020B0604020202020204" pitchFamily="34" charset="0"/>
                <a:cs typeface="Arial" panose="020B0604020202020204" pitchFamily="34" charset="0"/>
              </a:rPr>
              <a:t>,..</a:t>
            </a:r>
            <a:endParaRPr lang="vi-VN" sz="240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vi-VN" sz="2400" smtClean="0">
                <a:cs typeface="Arial" panose="020B0604020202020204" pitchFamily="34" charset="0"/>
              </a:rPr>
              <a:t>Tuyên </a:t>
            </a:r>
            <a:r>
              <a:rPr lang="vi-VN" sz="2400">
                <a:cs typeface="Arial" panose="020B0604020202020204" pitchFamily="34" charset="0"/>
              </a:rPr>
              <a:t>truyền cách phòng tránh bệnh ung thư</a:t>
            </a:r>
            <a:endParaRPr lang="en-US" sz="2400">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2"/>
          <a:srcRect l="20855" r="2526"/>
          <a:stretch/>
        </p:blipFill>
        <p:spPr>
          <a:xfrm>
            <a:off x="248194" y="3748765"/>
            <a:ext cx="3425780" cy="2831726"/>
          </a:xfrm>
          <a:prstGeom prst="rect">
            <a:avLst/>
          </a:prstGeom>
        </p:spPr>
      </p:pic>
      <p:pic>
        <p:nvPicPr>
          <p:cNvPr id="6" name="Picture 5"/>
          <p:cNvPicPr>
            <a:picLocks noChangeAspect="1"/>
          </p:cNvPicPr>
          <p:nvPr/>
        </p:nvPicPr>
        <p:blipFill rotWithShape="1">
          <a:blip r:embed="rId3"/>
          <a:srcRect l="3593" t="3352" r="2080" b="5305"/>
          <a:stretch/>
        </p:blipFill>
        <p:spPr>
          <a:xfrm>
            <a:off x="4069723" y="3748765"/>
            <a:ext cx="3670481" cy="2831726"/>
          </a:xfrm>
          <a:prstGeom prst="rect">
            <a:avLst/>
          </a:prstGeom>
        </p:spPr>
      </p:pic>
      <p:pic>
        <p:nvPicPr>
          <p:cNvPr id="7" name="Picture 6"/>
          <p:cNvPicPr>
            <a:picLocks noChangeAspect="1"/>
          </p:cNvPicPr>
          <p:nvPr/>
        </p:nvPicPr>
        <p:blipFill>
          <a:blip r:embed="rId4"/>
          <a:stretch>
            <a:fillRect/>
          </a:stretch>
        </p:blipFill>
        <p:spPr>
          <a:xfrm>
            <a:off x="8262867" y="3748765"/>
            <a:ext cx="3559940" cy="2831726"/>
          </a:xfrm>
          <a:prstGeom prst="rect">
            <a:avLst/>
          </a:prstGeom>
        </p:spPr>
      </p:pic>
    </p:spTree>
    <p:extLst>
      <p:ext uri="{BB962C8B-B14F-4D97-AF65-F5344CB8AC3E}">
        <p14:creationId xmlns:p14="http://schemas.microsoft.com/office/powerpoint/2010/main" val="45427927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58461" y="844062"/>
            <a:ext cx="8693834" cy="369332"/>
          </a:xfrm>
          <a:prstGeom prst="rect">
            <a:avLst/>
          </a:prstGeom>
          <a:noFill/>
        </p:spPr>
        <p:txBody>
          <a:bodyPr wrap="square" rtlCol="0">
            <a:spAutoFit/>
          </a:bodyPr>
          <a:lstStyle/>
          <a:p>
            <a:pPr marL="285750" indent="-285750">
              <a:buFont typeface="Courier New" panose="02070309020205020404" pitchFamily="49" charset="0"/>
              <a:buChar char="o"/>
            </a:pPr>
            <a:endParaRPr lang="en-US"/>
          </a:p>
        </p:txBody>
      </p:sp>
      <p:graphicFrame>
        <p:nvGraphicFramePr>
          <p:cNvPr id="15" name="Diagram 14"/>
          <p:cNvGraphicFramePr/>
          <p:nvPr>
            <p:extLst>
              <p:ext uri="{D42A27DB-BD31-4B8C-83A1-F6EECF244321}">
                <p14:modId xmlns:p14="http://schemas.microsoft.com/office/powerpoint/2010/main" val="1230780865"/>
              </p:ext>
            </p:extLst>
          </p:nvPr>
        </p:nvGraphicFramePr>
        <p:xfrm>
          <a:off x="1505243" y="745588"/>
          <a:ext cx="9762979" cy="54441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TextBox 15"/>
          <p:cNvSpPr txBox="1"/>
          <p:nvPr/>
        </p:nvSpPr>
        <p:spPr>
          <a:xfrm>
            <a:off x="1983544" y="1460325"/>
            <a:ext cx="689317" cy="707886"/>
          </a:xfrm>
          <a:prstGeom prst="rect">
            <a:avLst/>
          </a:prstGeom>
          <a:noFill/>
        </p:spPr>
        <p:txBody>
          <a:bodyPr wrap="square" rtlCol="0">
            <a:spAutoFit/>
          </a:bodyPr>
          <a:lstStyle/>
          <a:p>
            <a:r>
              <a:rPr lang="vi-VN" sz="4000" b="1" smtClean="0"/>
              <a:t>1</a:t>
            </a:r>
            <a:endParaRPr lang="en-US" sz="4000" b="1"/>
          </a:p>
        </p:txBody>
      </p:sp>
      <p:sp>
        <p:nvSpPr>
          <p:cNvPr id="17" name="TextBox 16"/>
          <p:cNvSpPr txBox="1"/>
          <p:nvPr/>
        </p:nvSpPr>
        <p:spPr>
          <a:xfrm>
            <a:off x="2437861" y="3123028"/>
            <a:ext cx="470000" cy="707886"/>
          </a:xfrm>
          <a:prstGeom prst="rect">
            <a:avLst/>
          </a:prstGeom>
          <a:noFill/>
        </p:spPr>
        <p:txBody>
          <a:bodyPr wrap="none" rtlCol="0">
            <a:spAutoFit/>
          </a:bodyPr>
          <a:lstStyle/>
          <a:p>
            <a:r>
              <a:rPr lang="vi-VN" sz="4000" b="1"/>
              <a:t>2</a:t>
            </a:r>
            <a:endParaRPr lang="en-US" sz="4000" b="1"/>
          </a:p>
        </p:txBody>
      </p:sp>
      <p:sp>
        <p:nvSpPr>
          <p:cNvPr id="18" name="TextBox 17"/>
          <p:cNvSpPr txBox="1"/>
          <p:nvPr/>
        </p:nvSpPr>
        <p:spPr>
          <a:xfrm>
            <a:off x="1983544" y="4754880"/>
            <a:ext cx="689317" cy="707886"/>
          </a:xfrm>
          <a:prstGeom prst="rect">
            <a:avLst/>
          </a:prstGeom>
          <a:noFill/>
        </p:spPr>
        <p:txBody>
          <a:bodyPr wrap="square" rtlCol="0">
            <a:spAutoFit/>
          </a:bodyPr>
          <a:lstStyle/>
          <a:p>
            <a:r>
              <a:rPr lang="vi-VN" sz="4000" b="1" smtClean="0"/>
              <a:t>3</a:t>
            </a:r>
            <a:endParaRPr lang="en-US" sz="4000" b="1"/>
          </a:p>
        </p:txBody>
      </p:sp>
      <p:sp>
        <p:nvSpPr>
          <p:cNvPr id="19" name="TextBox 18"/>
          <p:cNvSpPr txBox="1"/>
          <p:nvPr/>
        </p:nvSpPr>
        <p:spPr>
          <a:xfrm>
            <a:off x="3045655" y="197731"/>
            <a:ext cx="5676314" cy="646331"/>
          </a:xfrm>
          <a:prstGeom prst="rect">
            <a:avLst/>
          </a:prstGeom>
          <a:noFill/>
        </p:spPr>
        <p:txBody>
          <a:bodyPr wrap="square" rtlCol="0">
            <a:spAutoFit/>
          </a:bodyPr>
          <a:lstStyle/>
          <a:p>
            <a:r>
              <a:rPr lang="vi-VN" sz="3600" b="1" smtClean="0">
                <a:latin typeface="Courier New" panose="02070309020205020404" pitchFamily="49" charset="0"/>
                <a:cs typeface="Courier New" panose="02070309020205020404" pitchFamily="49" charset="0"/>
              </a:rPr>
              <a:t>Nội  dung  bài  học </a:t>
            </a:r>
            <a:endParaRPr lang="en-US" sz="3600" b="1">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143717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uiExpand="1">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8812" y="337623"/>
            <a:ext cx="3770142" cy="584775"/>
          </a:xfrm>
          <a:prstGeom prst="rect">
            <a:avLst/>
          </a:prstGeom>
          <a:noFill/>
        </p:spPr>
        <p:txBody>
          <a:bodyPr wrap="square" rtlCol="0">
            <a:spAutoFit/>
          </a:bodyPr>
          <a:lstStyle/>
          <a:p>
            <a:pPr marL="285750" indent="-285750">
              <a:buFont typeface="Wingdings" panose="05000000000000000000" pitchFamily="2" charset="2"/>
              <a:buChar char="q"/>
            </a:pPr>
            <a:r>
              <a:rPr lang="vi-VN" sz="3200" b="1">
                <a:solidFill>
                  <a:schemeClr val="accent5">
                    <a:lumMod val="50000"/>
                  </a:schemeClr>
                </a:solidFill>
                <a:effectLst>
                  <a:outerShdw blurRad="38100" dist="38100" dir="2700000" algn="tl">
                    <a:srgbClr val="000000">
                      <a:alpha val="43137"/>
                    </a:srgbClr>
                  </a:outerShdw>
                </a:effectLst>
              </a:rPr>
              <a:t> C</a:t>
            </a:r>
            <a:r>
              <a:rPr lang="vi-VN" sz="3200" b="1" smtClean="0">
                <a:solidFill>
                  <a:schemeClr val="accent5">
                    <a:lumMod val="50000"/>
                  </a:schemeClr>
                </a:solidFill>
                <a:effectLst>
                  <a:outerShdw blurRad="38100" dist="38100" dir="2700000" algn="tl">
                    <a:srgbClr val="000000">
                      <a:alpha val="43137"/>
                    </a:srgbClr>
                  </a:outerShdw>
                </a:effectLst>
              </a:rPr>
              <a:t>hu kì tế bào </a:t>
            </a:r>
            <a:endParaRPr lang="en-US" sz="3200" b="1">
              <a:solidFill>
                <a:schemeClr val="accent5">
                  <a:lumMod val="50000"/>
                </a:schemeClr>
              </a:solidFill>
              <a:effectLst>
                <a:outerShdw blurRad="38100" dist="38100" dir="2700000" algn="tl">
                  <a:srgbClr val="000000">
                    <a:alpha val="43137"/>
                  </a:srgbClr>
                </a:outerShdw>
              </a:effectLst>
            </a:endParaRPr>
          </a:p>
        </p:txBody>
      </p:sp>
      <p:sp>
        <p:nvSpPr>
          <p:cNvPr id="3" name="TextBox 2"/>
          <p:cNvSpPr txBox="1"/>
          <p:nvPr/>
        </p:nvSpPr>
        <p:spPr>
          <a:xfrm>
            <a:off x="168812" y="1360154"/>
            <a:ext cx="2912012" cy="523220"/>
          </a:xfrm>
          <a:prstGeom prst="rect">
            <a:avLst/>
          </a:prstGeom>
          <a:noFill/>
        </p:spPr>
        <p:txBody>
          <a:bodyPr wrap="square" rtlCol="0">
            <a:spAutoFit/>
          </a:bodyPr>
          <a:lstStyle/>
          <a:p>
            <a:r>
              <a:rPr lang="vi-VN" sz="2800" i="1" u="sng" smtClean="0"/>
              <a:t>Khái niệm</a:t>
            </a:r>
            <a:endParaRPr lang="en-US" sz="2800" i="1" u="sng"/>
          </a:p>
        </p:txBody>
      </p:sp>
      <p:sp>
        <p:nvSpPr>
          <p:cNvPr id="4" name="TextBox 3"/>
          <p:cNvSpPr txBox="1"/>
          <p:nvPr/>
        </p:nvSpPr>
        <p:spPr>
          <a:xfrm>
            <a:off x="391419" y="2127947"/>
            <a:ext cx="4982439" cy="1569660"/>
          </a:xfrm>
          <a:prstGeom prst="rect">
            <a:avLst/>
          </a:prstGeom>
          <a:noFill/>
        </p:spPr>
        <p:txBody>
          <a:bodyPr wrap="square" rtlCol="0">
            <a:spAutoFit/>
          </a:bodyPr>
          <a:lstStyle/>
          <a:p>
            <a:r>
              <a:rPr lang="vi-VN" sz="2400" smtClean="0"/>
              <a:t>Là một vòng tuần hoàn các hoạt động sống xảy ra trong một tế bào từ khi tế đc hình thành đến khi tế bào phân chia thành tế bào mới </a:t>
            </a:r>
            <a:endParaRPr lang="en-US" sz="2400"/>
          </a:p>
        </p:txBody>
      </p:sp>
      <p:pic>
        <p:nvPicPr>
          <p:cNvPr id="6" name="Picture 5"/>
          <p:cNvPicPr>
            <a:picLocks noChangeAspect="1"/>
          </p:cNvPicPr>
          <p:nvPr/>
        </p:nvPicPr>
        <p:blipFill rotWithShape="1">
          <a:blip r:embed="rId2"/>
          <a:srcRect b="17684"/>
          <a:stretch/>
        </p:blipFill>
        <p:spPr>
          <a:xfrm>
            <a:off x="5373858" y="0"/>
            <a:ext cx="6818142" cy="4515729"/>
          </a:xfrm>
          <a:prstGeom prst="rect">
            <a:avLst/>
          </a:prstGeom>
        </p:spPr>
      </p:pic>
      <p:pic>
        <p:nvPicPr>
          <p:cNvPr id="8" name="Picture 7"/>
          <p:cNvPicPr>
            <a:picLocks noChangeAspect="1"/>
          </p:cNvPicPr>
          <p:nvPr/>
        </p:nvPicPr>
        <p:blipFill>
          <a:blip r:embed="rId3"/>
          <a:stretch>
            <a:fillRect/>
          </a:stretch>
        </p:blipFill>
        <p:spPr>
          <a:xfrm>
            <a:off x="5373858" y="4527381"/>
            <a:ext cx="6818142" cy="2330619"/>
          </a:xfrm>
          <a:prstGeom prst="rect">
            <a:avLst/>
          </a:prstGeom>
        </p:spPr>
      </p:pic>
    </p:spTree>
    <p:extLst>
      <p:ext uri="{BB962C8B-B14F-4D97-AF65-F5344CB8AC3E}">
        <p14:creationId xmlns:p14="http://schemas.microsoft.com/office/powerpoint/2010/main" val="541469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7286" y="281353"/>
            <a:ext cx="8778241" cy="584775"/>
          </a:xfrm>
          <a:prstGeom prst="rect">
            <a:avLst/>
          </a:prstGeom>
          <a:noFill/>
        </p:spPr>
        <p:txBody>
          <a:bodyPr wrap="square" rtlCol="0">
            <a:spAutoFit/>
          </a:bodyPr>
          <a:lstStyle/>
          <a:p>
            <a:pPr marL="285750" indent="-285750">
              <a:buFont typeface="Wingdings" panose="05000000000000000000" pitchFamily="2" charset="2"/>
              <a:buChar char="q"/>
            </a:pPr>
            <a:r>
              <a:rPr lang="vi-VN" sz="3200" b="1">
                <a:solidFill>
                  <a:schemeClr val="accent5">
                    <a:lumMod val="50000"/>
                  </a:schemeClr>
                </a:solidFill>
              </a:rPr>
              <a:t> S</a:t>
            </a:r>
            <a:r>
              <a:rPr lang="vi-VN" sz="3200" b="1" smtClean="0">
                <a:solidFill>
                  <a:schemeClr val="accent5">
                    <a:lumMod val="50000"/>
                  </a:schemeClr>
                </a:solidFill>
              </a:rPr>
              <a:t>inh sản tế bào theo cơ chế nguyên phân </a:t>
            </a:r>
            <a:endParaRPr lang="en-US" sz="3200" b="1">
              <a:solidFill>
                <a:schemeClr val="accent5">
                  <a:lumMod val="50000"/>
                </a:schemeClr>
              </a:solidFill>
            </a:endParaRPr>
          </a:p>
        </p:txBody>
      </p:sp>
      <p:sp>
        <p:nvSpPr>
          <p:cNvPr id="3" name="TextBox 2"/>
          <p:cNvSpPr txBox="1"/>
          <p:nvPr/>
        </p:nvSpPr>
        <p:spPr>
          <a:xfrm>
            <a:off x="267286" y="860059"/>
            <a:ext cx="5373858" cy="523220"/>
          </a:xfrm>
          <a:prstGeom prst="rect">
            <a:avLst/>
          </a:prstGeom>
          <a:noFill/>
        </p:spPr>
        <p:txBody>
          <a:bodyPr wrap="square" rtlCol="0">
            <a:spAutoFit/>
          </a:bodyPr>
          <a:lstStyle/>
          <a:p>
            <a:r>
              <a:rPr lang="vi-VN" sz="2800" i="1" u="sng" smtClean="0"/>
              <a:t>Khái niệm sinh sản của tế bào </a:t>
            </a:r>
            <a:endParaRPr lang="en-US" sz="2800" i="1" u="sng"/>
          </a:p>
        </p:txBody>
      </p:sp>
      <p:sp>
        <p:nvSpPr>
          <p:cNvPr id="4" name="TextBox 3"/>
          <p:cNvSpPr txBox="1"/>
          <p:nvPr/>
        </p:nvSpPr>
        <p:spPr>
          <a:xfrm>
            <a:off x="633046" y="1598200"/>
            <a:ext cx="7775079" cy="1200329"/>
          </a:xfrm>
          <a:prstGeom prst="rect">
            <a:avLst/>
          </a:prstGeom>
          <a:noFill/>
        </p:spPr>
        <p:txBody>
          <a:bodyPr wrap="square" rtlCol="0">
            <a:spAutoFit/>
          </a:bodyPr>
          <a:lstStyle/>
          <a:p>
            <a:r>
              <a:rPr lang="vi-VN" sz="2400" smtClean="0"/>
              <a:t>Sinh sản của tế bào là quá trình các tế bào mới được tạo ra từ tế bào ban đầu, làm tăng số lượng tế bào qua phânbào và thay thế các tế bào chết </a:t>
            </a:r>
            <a:endParaRPr lang="en-US" sz="2400"/>
          </a:p>
        </p:txBody>
      </p:sp>
      <mc:AlternateContent xmlns:mc="http://schemas.openxmlformats.org/markup-compatibility/2006">
        <mc:Choice xmlns:a14="http://schemas.microsoft.com/office/drawing/2010/main" Requires="a14">
          <p:sp>
            <p:nvSpPr>
              <p:cNvPr id="5" name="TextBox 4"/>
              <p:cNvSpPr txBox="1"/>
              <p:nvPr/>
            </p:nvSpPr>
            <p:spPr>
              <a:xfrm>
                <a:off x="633046" y="2986123"/>
                <a:ext cx="7283045" cy="94416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vi-VN" sz="2800" b="0" i="1" smtClean="0">
                          <a:solidFill>
                            <a:schemeClr val="accent1">
                              <a:lumMod val="50000"/>
                            </a:schemeClr>
                          </a:solidFill>
                          <a:latin typeface="Cambria Math" panose="02040503050406030204" pitchFamily="18" charset="0"/>
                          <a:ea typeface="Cambria Math" panose="02040503050406030204" pitchFamily="18" charset="0"/>
                        </a:rPr>
                        <m:t>𝑇</m:t>
                      </m:r>
                      <m:r>
                        <a:rPr lang="vi-VN" sz="2800" b="0" i="1" smtClean="0">
                          <a:solidFill>
                            <a:schemeClr val="accent1">
                              <a:lumMod val="50000"/>
                            </a:schemeClr>
                          </a:solidFill>
                          <a:latin typeface="Cambria Math" panose="02040503050406030204" pitchFamily="18" charset="0"/>
                          <a:ea typeface="Cambria Math" panose="02040503050406030204" pitchFamily="18" charset="0"/>
                        </a:rPr>
                        <m:t>ế </m:t>
                      </m:r>
                      <m:r>
                        <a:rPr lang="vi-VN" sz="2800" b="0" i="1" smtClean="0">
                          <a:solidFill>
                            <a:schemeClr val="accent1">
                              <a:lumMod val="50000"/>
                            </a:schemeClr>
                          </a:solidFill>
                          <a:latin typeface="Cambria Math" panose="02040503050406030204" pitchFamily="18" charset="0"/>
                          <a:ea typeface="Cambria Math" panose="02040503050406030204" pitchFamily="18" charset="0"/>
                        </a:rPr>
                        <m:t>𝑏</m:t>
                      </m:r>
                      <m:r>
                        <a:rPr lang="vi-VN" sz="2800" b="0" i="1" smtClean="0">
                          <a:solidFill>
                            <a:schemeClr val="accent1">
                              <a:lumMod val="50000"/>
                            </a:schemeClr>
                          </a:solidFill>
                          <a:latin typeface="Cambria Math" panose="02040503050406030204" pitchFamily="18" charset="0"/>
                          <a:ea typeface="Cambria Math" panose="02040503050406030204" pitchFamily="18" charset="0"/>
                        </a:rPr>
                        <m:t>à</m:t>
                      </m:r>
                      <m:r>
                        <a:rPr lang="vi-VN" sz="2800" b="0" i="1" smtClean="0">
                          <a:solidFill>
                            <a:schemeClr val="accent1">
                              <a:lumMod val="50000"/>
                            </a:schemeClr>
                          </a:solidFill>
                          <a:latin typeface="Cambria Math" panose="02040503050406030204" pitchFamily="18" charset="0"/>
                          <a:ea typeface="Cambria Math" panose="02040503050406030204" pitchFamily="18" charset="0"/>
                        </a:rPr>
                        <m:t>𝑜</m:t>
                      </m:r>
                      <m:r>
                        <a:rPr lang="vi-VN" sz="2800" b="0" i="1" smtClean="0">
                          <a:solidFill>
                            <a:schemeClr val="accent1">
                              <a:lumMod val="50000"/>
                            </a:schemeClr>
                          </a:solidFill>
                          <a:latin typeface="Cambria Math" panose="02040503050406030204" pitchFamily="18" charset="0"/>
                          <a:ea typeface="Cambria Math" panose="02040503050406030204" pitchFamily="18" charset="0"/>
                        </a:rPr>
                        <m:t> </m:t>
                      </m:r>
                      <m:r>
                        <a:rPr lang="vi-VN" sz="2800" b="0" i="1" smtClean="0">
                          <a:solidFill>
                            <a:schemeClr val="accent1">
                              <a:lumMod val="50000"/>
                            </a:schemeClr>
                          </a:solidFill>
                          <a:latin typeface="Cambria Math" panose="02040503050406030204" pitchFamily="18" charset="0"/>
                          <a:ea typeface="Cambria Math" panose="02040503050406030204" pitchFamily="18" charset="0"/>
                        </a:rPr>
                        <m:t>𝑙</m:t>
                      </m:r>
                      <m:r>
                        <a:rPr lang="vi-VN" sz="2800" b="0" i="1" smtClean="0">
                          <a:solidFill>
                            <a:schemeClr val="accent1">
                              <a:lumMod val="50000"/>
                            </a:schemeClr>
                          </a:solidFill>
                          <a:latin typeface="Cambria Math" panose="02040503050406030204" pitchFamily="18" charset="0"/>
                          <a:ea typeface="Cambria Math" panose="02040503050406030204" pitchFamily="18" charset="0"/>
                        </a:rPr>
                        <m:t>ớ</m:t>
                      </m:r>
                      <m:r>
                        <a:rPr lang="vi-VN" sz="2800" b="0" i="1" smtClean="0">
                          <a:solidFill>
                            <a:schemeClr val="accent1">
                              <a:lumMod val="50000"/>
                            </a:schemeClr>
                          </a:solidFill>
                          <a:latin typeface="Cambria Math" panose="02040503050406030204" pitchFamily="18" charset="0"/>
                          <a:ea typeface="Cambria Math" panose="02040503050406030204" pitchFamily="18" charset="0"/>
                        </a:rPr>
                        <m:t>𝑛</m:t>
                      </m:r>
                      <m:r>
                        <a:rPr lang="vi-VN" sz="2800" b="0" i="1" smtClean="0">
                          <a:solidFill>
                            <a:schemeClr val="accent1">
                              <a:lumMod val="50000"/>
                            </a:schemeClr>
                          </a:solidFill>
                          <a:latin typeface="Cambria Math" panose="02040503050406030204" pitchFamily="18" charset="0"/>
                          <a:ea typeface="Cambria Math" panose="02040503050406030204" pitchFamily="18" charset="0"/>
                        </a:rPr>
                        <m:t> </m:t>
                      </m:r>
                      <m:r>
                        <a:rPr lang="vi-VN" sz="2800" b="0" i="1" smtClean="0">
                          <a:solidFill>
                            <a:schemeClr val="accent1">
                              <a:lumMod val="50000"/>
                            </a:schemeClr>
                          </a:solidFill>
                          <a:latin typeface="Cambria Math" panose="02040503050406030204" pitchFamily="18" charset="0"/>
                          <a:ea typeface="Cambria Math" panose="02040503050406030204" pitchFamily="18" charset="0"/>
                        </a:rPr>
                        <m:t>𝑙</m:t>
                      </m:r>
                      <m:r>
                        <a:rPr lang="vi-VN" sz="2800" b="0" i="1" smtClean="0">
                          <a:solidFill>
                            <a:schemeClr val="accent1">
                              <a:lumMod val="50000"/>
                            </a:schemeClr>
                          </a:solidFill>
                          <a:latin typeface="Cambria Math" panose="02040503050406030204" pitchFamily="18" charset="0"/>
                          <a:ea typeface="Cambria Math" panose="02040503050406030204" pitchFamily="18" charset="0"/>
                        </a:rPr>
                        <m:t>ê</m:t>
                      </m:r>
                      <m:r>
                        <a:rPr lang="vi-VN" sz="2800" b="0" i="1" smtClean="0">
                          <a:solidFill>
                            <a:schemeClr val="accent1">
                              <a:lumMod val="50000"/>
                            </a:schemeClr>
                          </a:solidFill>
                          <a:latin typeface="Cambria Math" panose="02040503050406030204" pitchFamily="18" charset="0"/>
                          <a:ea typeface="Cambria Math" panose="02040503050406030204" pitchFamily="18" charset="0"/>
                        </a:rPr>
                        <m:t>𝑛</m:t>
                      </m:r>
                      <m:r>
                        <a:rPr lang="vi-VN" sz="2800" i="1" smtClean="0">
                          <a:solidFill>
                            <a:schemeClr val="accent1">
                              <a:lumMod val="50000"/>
                            </a:schemeClr>
                          </a:solidFill>
                          <a:latin typeface="Cambria Math" panose="02040503050406030204" pitchFamily="18" charset="0"/>
                          <a:ea typeface="Cambria Math" panose="02040503050406030204" pitchFamily="18" charset="0"/>
                        </a:rPr>
                        <m:t>→</m:t>
                      </m:r>
                      <m:r>
                        <a:rPr lang="vi-VN" sz="2800" b="0" i="1" smtClean="0">
                          <a:solidFill>
                            <a:schemeClr val="accent1">
                              <a:lumMod val="50000"/>
                            </a:schemeClr>
                          </a:solidFill>
                          <a:latin typeface="Cambria Math" panose="02040503050406030204" pitchFamily="18" charset="0"/>
                          <a:ea typeface="Cambria Math" panose="02040503050406030204" pitchFamily="18" charset="0"/>
                        </a:rPr>
                        <m:t>𝑝</m:t>
                      </m:r>
                      <m:r>
                        <a:rPr lang="vi-VN" sz="2800" b="0" i="1" smtClean="0">
                          <a:solidFill>
                            <a:schemeClr val="accent1">
                              <a:lumMod val="50000"/>
                            </a:schemeClr>
                          </a:solidFill>
                          <a:latin typeface="Cambria Math" panose="02040503050406030204" pitchFamily="18" charset="0"/>
                          <a:ea typeface="Cambria Math" panose="02040503050406030204" pitchFamily="18" charset="0"/>
                        </a:rPr>
                        <m:t>h</m:t>
                      </m:r>
                      <m:r>
                        <a:rPr lang="vi-VN" sz="2800" b="0" i="1" smtClean="0">
                          <a:solidFill>
                            <a:schemeClr val="accent1">
                              <a:lumMod val="50000"/>
                            </a:schemeClr>
                          </a:solidFill>
                          <a:latin typeface="Cambria Math" panose="02040503050406030204" pitchFamily="18" charset="0"/>
                          <a:ea typeface="Cambria Math" panose="02040503050406030204" pitchFamily="18" charset="0"/>
                        </a:rPr>
                        <m:t>â</m:t>
                      </m:r>
                      <m:r>
                        <a:rPr lang="vi-VN" sz="2800" b="0" i="1" smtClean="0">
                          <a:solidFill>
                            <a:schemeClr val="accent1">
                              <a:lumMod val="50000"/>
                            </a:schemeClr>
                          </a:solidFill>
                          <a:latin typeface="Cambria Math" panose="02040503050406030204" pitchFamily="18" charset="0"/>
                          <a:ea typeface="Cambria Math" panose="02040503050406030204" pitchFamily="18" charset="0"/>
                        </a:rPr>
                        <m:t>𝑛</m:t>
                      </m:r>
                      <m:r>
                        <a:rPr lang="vi-VN" sz="2800" b="0" i="1" smtClean="0">
                          <a:solidFill>
                            <a:schemeClr val="accent1">
                              <a:lumMod val="50000"/>
                            </a:schemeClr>
                          </a:solidFill>
                          <a:latin typeface="Cambria Math" panose="02040503050406030204" pitchFamily="18" charset="0"/>
                          <a:ea typeface="Cambria Math" panose="02040503050406030204" pitchFamily="18" charset="0"/>
                        </a:rPr>
                        <m:t> </m:t>
                      </m:r>
                      <m:r>
                        <a:rPr lang="vi-VN" sz="2800" b="0" i="1" smtClean="0">
                          <a:solidFill>
                            <a:schemeClr val="accent1">
                              <a:lumMod val="50000"/>
                            </a:schemeClr>
                          </a:solidFill>
                          <a:latin typeface="Cambria Math" panose="02040503050406030204" pitchFamily="18" charset="0"/>
                          <a:ea typeface="Cambria Math" panose="02040503050406030204" pitchFamily="18" charset="0"/>
                        </a:rPr>
                        <m:t>𝑐</m:t>
                      </m:r>
                      <m:r>
                        <a:rPr lang="vi-VN" sz="2800" b="0" i="1" smtClean="0">
                          <a:solidFill>
                            <a:schemeClr val="accent1">
                              <a:lumMod val="50000"/>
                            </a:schemeClr>
                          </a:solidFill>
                          <a:latin typeface="Cambria Math" panose="02040503050406030204" pitchFamily="18" charset="0"/>
                          <a:ea typeface="Cambria Math" panose="02040503050406030204" pitchFamily="18" charset="0"/>
                        </a:rPr>
                        <m:t>h</m:t>
                      </m:r>
                      <m:r>
                        <a:rPr lang="vi-VN" sz="2800" b="0" i="1" smtClean="0">
                          <a:solidFill>
                            <a:schemeClr val="accent1">
                              <a:lumMod val="50000"/>
                            </a:schemeClr>
                          </a:solidFill>
                          <a:latin typeface="Cambria Math" panose="02040503050406030204" pitchFamily="18" charset="0"/>
                          <a:ea typeface="Cambria Math" panose="02040503050406030204" pitchFamily="18" charset="0"/>
                        </a:rPr>
                        <m:t>𝑖𝑎</m:t>
                      </m:r>
                      <m:r>
                        <a:rPr lang="vi-VN" sz="2800" b="0" i="1" smtClean="0">
                          <a:solidFill>
                            <a:schemeClr val="accent1">
                              <a:lumMod val="50000"/>
                            </a:schemeClr>
                          </a:solidFill>
                          <a:latin typeface="Cambria Math" panose="02040503050406030204" pitchFamily="18" charset="0"/>
                          <a:ea typeface="Cambria Math" panose="02040503050406030204" pitchFamily="18" charset="0"/>
                        </a:rPr>
                        <m:t> →</m:t>
                      </m:r>
                      <m:r>
                        <a:rPr lang="vi-VN" sz="2800" b="0" i="1" smtClean="0">
                          <a:solidFill>
                            <a:schemeClr val="accent1">
                              <a:lumMod val="50000"/>
                            </a:schemeClr>
                          </a:solidFill>
                          <a:latin typeface="Cambria Math" panose="02040503050406030204" pitchFamily="18" charset="0"/>
                          <a:ea typeface="Cambria Math" panose="02040503050406030204" pitchFamily="18" charset="0"/>
                        </a:rPr>
                        <m:t>𝑔𝑖</m:t>
                      </m:r>
                      <m:r>
                        <a:rPr lang="vi-VN" sz="2800" b="0" i="1" smtClean="0">
                          <a:solidFill>
                            <a:schemeClr val="accent1">
                              <a:lumMod val="50000"/>
                            </a:schemeClr>
                          </a:solidFill>
                          <a:latin typeface="Cambria Math" panose="02040503050406030204" pitchFamily="18" charset="0"/>
                          <a:ea typeface="Cambria Math" panose="02040503050406030204" pitchFamily="18" charset="0"/>
                        </a:rPr>
                        <m:t>à đ</m:t>
                      </m:r>
                      <m:r>
                        <a:rPr lang="vi-VN" sz="2800" b="0" i="1" smtClean="0">
                          <a:solidFill>
                            <a:schemeClr val="accent1">
                              <a:lumMod val="50000"/>
                            </a:schemeClr>
                          </a:solidFill>
                          <a:latin typeface="Cambria Math" panose="02040503050406030204" pitchFamily="18" charset="0"/>
                          <a:ea typeface="Cambria Math" panose="02040503050406030204" pitchFamily="18" charset="0"/>
                        </a:rPr>
                        <m:t>𝑖</m:t>
                      </m:r>
                      <m:r>
                        <a:rPr lang="vi-VN" sz="2800" b="0" i="1" smtClean="0">
                          <a:solidFill>
                            <a:schemeClr val="accent1">
                              <a:lumMod val="50000"/>
                            </a:schemeClr>
                          </a:solidFill>
                          <a:latin typeface="Cambria Math" panose="02040503050406030204" pitchFamily="18" charset="0"/>
                          <a:ea typeface="Cambria Math" panose="02040503050406030204" pitchFamily="18" charset="0"/>
                        </a:rPr>
                        <m:t> </m:t>
                      </m:r>
                      <m:r>
                        <a:rPr lang="vi-VN" sz="2800" b="0" i="1" smtClean="0">
                          <a:solidFill>
                            <a:schemeClr val="accent1">
                              <a:lumMod val="50000"/>
                            </a:schemeClr>
                          </a:solidFill>
                          <a:latin typeface="Cambria Math" panose="02040503050406030204" pitchFamily="18" charset="0"/>
                          <a:ea typeface="Cambria Math" panose="02040503050406030204" pitchFamily="18" charset="0"/>
                        </a:rPr>
                        <m:t>h</m:t>
                      </m:r>
                      <m:r>
                        <a:rPr lang="vi-VN" sz="2800" b="0" i="1" smtClean="0">
                          <a:solidFill>
                            <a:schemeClr val="accent1">
                              <a:lumMod val="50000"/>
                            </a:schemeClr>
                          </a:solidFill>
                          <a:latin typeface="Cambria Math" panose="02040503050406030204" pitchFamily="18" charset="0"/>
                          <a:ea typeface="Cambria Math" panose="02040503050406030204" pitchFamily="18" charset="0"/>
                        </a:rPr>
                        <m:t>𝑜</m:t>
                      </m:r>
                      <m:r>
                        <a:rPr lang="vi-VN" sz="2800" b="0" i="1" smtClean="0">
                          <a:solidFill>
                            <a:schemeClr val="accent1">
                              <a:lumMod val="50000"/>
                            </a:schemeClr>
                          </a:solidFill>
                          <a:latin typeface="Cambria Math" panose="02040503050406030204" pitchFamily="18" charset="0"/>
                          <a:ea typeface="Cambria Math" panose="02040503050406030204" pitchFamily="18" charset="0"/>
                        </a:rPr>
                        <m:t>ặ</m:t>
                      </m:r>
                      <m:r>
                        <a:rPr lang="vi-VN" sz="2800" b="0" i="1" smtClean="0">
                          <a:solidFill>
                            <a:schemeClr val="accent1">
                              <a:lumMod val="50000"/>
                            </a:schemeClr>
                          </a:solidFill>
                          <a:latin typeface="Cambria Math" panose="02040503050406030204" pitchFamily="18" charset="0"/>
                          <a:ea typeface="Cambria Math" panose="02040503050406030204" pitchFamily="18" charset="0"/>
                        </a:rPr>
                        <m:t>𝑐</m:t>
                      </m:r>
                      <m:r>
                        <a:rPr lang="vi-VN" sz="2800" b="0" i="1" smtClean="0">
                          <a:solidFill>
                            <a:schemeClr val="accent1">
                              <a:lumMod val="50000"/>
                            </a:schemeClr>
                          </a:solidFill>
                          <a:latin typeface="Cambria Math" panose="02040503050406030204" pitchFamily="18" charset="0"/>
                          <a:ea typeface="Cambria Math" panose="02040503050406030204" pitchFamily="18" charset="0"/>
                        </a:rPr>
                        <m:t> </m:t>
                      </m:r>
                      <m:r>
                        <a:rPr lang="vi-VN" sz="2800" b="0" i="1" smtClean="0">
                          <a:solidFill>
                            <a:schemeClr val="accent1">
                              <a:lumMod val="50000"/>
                            </a:schemeClr>
                          </a:solidFill>
                          <a:latin typeface="Cambria Math" panose="02040503050406030204" pitchFamily="18" charset="0"/>
                          <a:ea typeface="Cambria Math" panose="02040503050406030204" pitchFamily="18" charset="0"/>
                        </a:rPr>
                        <m:t>𝑡</m:t>
                      </m:r>
                      <m:r>
                        <a:rPr lang="vi-VN" sz="2800" b="0" i="1" smtClean="0">
                          <a:solidFill>
                            <a:schemeClr val="accent1">
                              <a:lumMod val="50000"/>
                            </a:schemeClr>
                          </a:solidFill>
                          <a:latin typeface="Cambria Math" panose="02040503050406030204" pitchFamily="18" charset="0"/>
                          <a:ea typeface="Cambria Math" panose="02040503050406030204" pitchFamily="18" charset="0"/>
                        </a:rPr>
                        <m:t>ổ</m:t>
                      </m:r>
                      <m:r>
                        <a:rPr lang="vi-VN" sz="2800" b="0" i="1" smtClean="0">
                          <a:solidFill>
                            <a:schemeClr val="accent1">
                              <a:lumMod val="50000"/>
                            </a:schemeClr>
                          </a:solidFill>
                          <a:latin typeface="Cambria Math" panose="02040503050406030204" pitchFamily="18" charset="0"/>
                          <a:ea typeface="Cambria Math" panose="02040503050406030204" pitchFamily="18" charset="0"/>
                        </a:rPr>
                        <m:t>𝑛</m:t>
                      </m:r>
                      <m:r>
                        <a:rPr lang="vi-VN" sz="2800" b="0" i="1" smtClean="0">
                          <a:solidFill>
                            <a:schemeClr val="accent1">
                              <a:lumMod val="50000"/>
                            </a:schemeClr>
                          </a:solidFill>
                          <a:latin typeface="Cambria Math" panose="02040503050406030204" pitchFamily="18" charset="0"/>
                          <a:ea typeface="Cambria Math" panose="02040503050406030204" pitchFamily="18" charset="0"/>
                        </a:rPr>
                        <m:t> </m:t>
                      </m:r>
                      <m:r>
                        <a:rPr lang="vi-VN" sz="2800" b="0" i="1" smtClean="0">
                          <a:solidFill>
                            <a:schemeClr val="accent1">
                              <a:lumMod val="50000"/>
                            </a:schemeClr>
                          </a:solidFill>
                          <a:latin typeface="Cambria Math" panose="02040503050406030204" pitchFamily="18" charset="0"/>
                          <a:ea typeface="Cambria Math" panose="02040503050406030204" pitchFamily="18" charset="0"/>
                        </a:rPr>
                        <m:t>𝑡</m:t>
                      </m:r>
                      <m:r>
                        <a:rPr lang="vi-VN" sz="2800" b="0" i="1" smtClean="0">
                          <a:solidFill>
                            <a:schemeClr val="accent1">
                              <a:lumMod val="50000"/>
                            </a:schemeClr>
                          </a:solidFill>
                          <a:latin typeface="Cambria Math" panose="02040503050406030204" pitchFamily="18" charset="0"/>
                          <a:ea typeface="Cambria Math" panose="02040503050406030204" pitchFamily="18" charset="0"/>
                        </a:rPr>
                        <m:t>h</m:t>
                      </m:r>
                      <m:r>
                        <a:rPr lang="vi-VN" sz="2800" b="0" i="1" smtClean="0">
                          <a:solidFill>
                            <a:schemeClr val="accent1">
                              <a:lumMod val="50000"/>
                            </a:schemeClr>
                          </a:solidFill>
                          <a:latin typeface="Cambria Math" panose="02040503050406030204" pitchFamily="18" charset="0"/>
                          <a:ea typeface="Cambria Math" panose="02040503050406030204" pitchFamily="18" charset="0"/>
                        </a:rPr>
                        <m:t>ươ</m:t>
                      </m:r>
                      <m:r>
                        <a:rPr lang="vi-VN" sz="2800" b="0" i="1" smtClean="0">
                          <a:solidFill>
                            <a:schemeClr val="accent1">
                              <a:lumMod val="50000"/>
                            </a:schemeClr>
                          </a:solidFill>
                          <a:latin typeface="Cambria Math" panose="02040503050406030204" pitchFamily="18" charset="0"/>
                          <a:ea typeface="Cambria Math" panose="02040503050406030204" pitchFamily="18" charset="0"/>
                        </a:rPr>
                        <m:t>𝑛𝑔</m:t>
                      </m:r>
                      <m:r>
                        <a:rPr lang="vi-VN" sz="2800" b="0" i="1" smtClean="0">
                          <a:solidFill>
                            <a:schemeClr val="accent1">
                              <a:lumMod val="50000"/>
                            </a:schemeClr>
                          </a:solidFill>
                          <a:latin typeface="Cambria Math" panose="02040503050406030204" pitchFamily="18" charset="0"/>
                          <a:ea typeface="Cambria Math" panose="02040503050406030204" pitchFamily="18" charset="0"/>
                        </a:rPr>
                        <m:t>→</m:t>
                      </m:r>
                      <m:r>
                        <a:rPr lang="vi-VN" sz="2800" b="0" i="1" smtClean="0">
                          <a:solidFill>
                            <a:schemeClr val="accent1">
                              <a:lumMod val="50000"/>
                            </a:schemeClr>
                          </a:solidFill>
                          <a:latin typeface="Cambria Math" panose="02040503050406030204" pitchFamily="18" charset="0"/>
                          <a:ea typeface="Cambria Math" panose="02040503050406030204" pitchFamily="18" charset="0"/>
                        </a:rPr>
                        <m:t>𝑐</m:t>
                      </m:r>
                      <m:r>
                        <a:rPr lang="vi-VN" sz="2800" b="0" i="1" smtClean="0">
                          <a:solidFill>
                            <a:schemeClr val="accent1">
                              <a:lumMod val="50000"/>
                            </a:schemeClr>
                          </a:solidFill>
                          <a:latin typeface="Cambria Math" panose="02040503050406030204" pitchFamily="18" charset="0"/>
                          <a:ea typeface="Cambria Math" panose="02040503050406030204" pitchFamily="18" charset="0"/>
                        </a:rPr>
                        <m:t>h</m:t>
                      </m:r>
                      <m:r>
                        <a:rPr lang="vi-VN" sz="2800" b="0" i="1" smtClean="0">
                          <a:solidFill>
                            <a:schemeClr val="accent1">
                              <a:lumMod val="50000"/>
                            </a:schemeClr>
                          </a:solidFill>
                          <a:latin typeface="Cambria Math" panose="02040503050406030204" pitchFamily="18" charset="0"/>
                          <a:ea typeface="Cambria Math" panose="02040503050406030204" pitchFamily="18" charset="0"/>
                        </a:rPr>
                        <m:t>ế</m:t>
                      </m:r>
                      <m:r>
                        <a:rPr lang="vi-VN" sz="2800" b="0" i="1" smtClean="0">
                          <a:solidFill>
                            <a:schemeClr val="accent1">
                              <a:lumMod val="50000"/>
                            </a:schemeClr>
                          </a:solidFill>
                          <a:latin typeface="Cambria Math" panose="02040503050406030204" pitchFamily="18" charset="0"/>
                          <a:ea typeface="Cambria Math" panose="02040503050406030204" pitchFamily="18" charset="0"/>
                        </a:rPr>
                        <m:t>𝑡</m:t>
                      </m:r>
                      <m:r>
                        <a:rPr lang="vi-VN" sz="2800" b="0" i="1" smtClean="0">
                          <a:solidFill>
                            <a:schemeClr val="accent1">
                              <a:lumMod val="50000"/>
                            </a:schemeClr>
                          </a:solidFill>
                          <a:latin typeface="Cambria Math" panose="02040503050406030204" pitchFamily="18" charset="0"/>
                          <a:ea typeface="Cambria Math" panose="02040503050406030204" pitchFamily="18" charset="0"/>
                        </a:rPr>
                        <m:t> đ</m:t>
                      </m:r>
                      <m:r>
                        <a:rPr lang="vi-VN" sz="2800" b="0" i="1" smtClean="0">
                          <a:solidFill>
                            <a:schemeClr val="accent1">
                              <a:lumMod val="50000"/>
                            </a:schemeClr>
                          </a:solidFill>
                          <a:latin typeface="Cambria Math" panose="02040503050406030204" pitchFamily="18" charset="0"/>
                          <a:ea typeface="Cambria Math" panose="02040503050406030204" pitchFamily="18" charset="0"/>
                        </a:rPr>
                        <m:t>𝑖</m:t>
                      </m:r>
                      <m:r>
                        <a:rPr lang="vi-VN" sz="2800" b="0" i="1" smtClean="0">
                          <a:solidFill>
                            <a:schemeClr val="accent1">
                              <a:lumMod val="50000"/>
                            </a:schemeClr>
                          </a:solidFill>
                          <a:latin typeface="Cambria Math" panose="02040503050406030204" pitchFamily="18" charset="0"/>
                          <a:ea typeface="Cambria Math" panose="02040503050406030204" pitchFamily="18" charset="0"/>
                        </a:rPr>
                        <m:t>  </m:t>
                      </m:r>
                    </m:oMath>
                  </m:oMathPara>
                </a14:m>
                <a:endParaRPr lang="en-US" sz="2800">
                  <a:solidFill>
                    <a:schemeClr val="accent1">
                      <a:lumMod val="50000"/>
                    </a:schemeClr>
                  </a:solidFill>
                  <a:latin typeface="+mj-lt"/>
                </a:endParaRPr>
              </a:p>
            </p:txBody>
          </p:sp>
        </mc:Choice>
        <mc:Fallback>
          <p:sp>
            <p:nvSpPr>
              <p:cNvPr id="5" name="TextBox 4"/>
              <p:cNvSpPr txBox="1">
                <a:spLocks noRot="1" noChangeAspect="1" noMove="1" noResize="1" noEditPoints="1" noAdjustHandles="1" noChangeArrowheads="1" noChangeShapeType="1" noTextEdit="1"/>
              </p:cNvSpPr>
              <p:nvPr/>
            </p:nvSpPr>
            <p:spPr>
              <a:xfrm>
                <a:off x="633046" y="2986123"/>
                <a:ext cx="7283045" cy="944169"/>
              </a:xfrm>
              <a:prstGeom prst="rect">
                <a:avLst/>
              </a:prstGeom>
              <a:blipFill rotWithShape="0">
                <a:blip r:embed="rId2"/>
                <a:stretch>
                  <a:fillRect/>
                </a:stretch>
              </a:blipFill>
            </p:spPr>
            <p:txBody>
              <a:bodyPr/>
              <a:lstStyle/>
              <a:p>
                <a:r>
                  <a:rPr lang="en-US">
                    <a:noFill/>
                  </a:rPr>
                  <a:t> </a:t>
                </a:r>
              </a:p>
            </p:txBody>
          </p:sp>
        </mc:Fallback>
      </mc:AlternateContent>
      <p:sp>
        <p:nvSpPr>
          <p:cNvPr id="6" name="TextBox 5"/>
          <p:cNvSpPr txBox="1"/>
          <p:nvPr/>
        </p:nvSpPr>
        <p:spPr>
          <a:xfrm>
            <a:off x="665201" y="4396341"/>
            <a:ext cx="10702937" cy="1815882"/>
          </a:xfrm>
          <a:prstGeom prst="rect">
            <a:avLst/>
          </a:prstGeom>
          <a:noFill/>
        </p:spPr>
        <p:txBody>
          <a:bodyPr wrap="square" rtlCol="0">
            <a:spAutoFit/>
          </a:bodyPr>
          <a:lstStyle/>
          <a:p>
            <a:r>
              <a:rPr lang="vi-VN" sz="2800" smtClean="0"/>
              <a:t>Trước khi sản, tế bào trải qua kì trung gian NST được nhân đôi. Sinh sản tế bào theo cơ chế nguyên phân, bao gồm:</a:t>
            </a:r>
          </a:p>
          <a:p>
            <a:pPr marL="457200" indent="-457200">
              <a:buFont typeface="Wingdings" panose="05000000000000000000" pitchFamily="2" charset="2"/>
              <a:buChar char="Ø"/>
            </a:pPr>
            <a:r>
              <a:rPr lang="vi-VN" sz="2800" b="1" smtClean="0">
                <a:effectLst>
                  <a:outerShdw blurRad="38100" dist="38100" dir="2700000" algn="tl">
                    <a:srgbClr val="000000">
                      <a:alpha val="43137"/>
                    </a:srgbClr>
                  </a:outerShdw>
                </a:effectLst>
              </a:rPr>
              <a:t>Nguyên phân </a:t>
            </a:r>
          </a:p>
          <a:p>
            <a:pPr marL="457200" indent="-457200">
              <a:buFont typeface="Wingdings" panose="05000000000000000000" pitchFamily="2" charset="2"/>
              <a:buChar char="Ø"/>
            </a:pPr>
            <a:r>
              <a:rPr lang="vi-VN" sz="2800" b="1" smtClean="0">
                <a:effectLst>
                  <a:outerShdw blurRad="38100" dist="38100" dir="2700000" algn="tl">
                    <a:srgbClr val="000000">
                      <a:alpha val="43137"/>
                    </a:srgbClr>
                  </a:outerShdw>
                </a:effectLst>
              </a:rPr>
              <a:t>Phân chia tế bào chất</a:t>
            </a:r>
            <a:endParaRPr lang="en-US" sz="2800" b="1">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3"/>
          <a:stretch>
            <a:fillRect/>
          </a:stretch>
        </p:blipFill>
        <p:spPr>
          <a:xfrm>
            <a:off x="8408125" y="1379822"/>
            <a:ext cx="3657600" cy="2828925"/>
          </a:xfrm>
          <a:prstGeom prst="rect">
            <a:avLst/>
          </a:prstGeom>
        </p:spPr>
      </p:pic>
    </p:spTree>
    <p:extLst>
      <p:ext uri="{BB962C8B-B14F-4D97-AF65-F5344CB8AC3E}">
        <p14:creationId xmlns:p14="http://schemas.microsoft.com/office/powerpoint/2010/main" val="92000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717" y="1811348"/>
            <a:ext cx="5045481" cy="3809970"/>
          </a:xfrm>
          <a:prstGeom prst="rect">
            <a:avLst/>
          </a:prstGeom>
        </p:spPr>
      </p:pic>
      <p:sp>
        <p:nvSpPr>
          <p:cNvPr id="5" name="TextBox 4"/>
          <p:cNvSpPr txBox="1"/>
          <p:nvPr/>
        </p:nvSpPr>
        <p:spPr>
          <a:xfrm>
            <a:off x="613291" y="1097614"/>
            <a:ext cx="1530626" cy="461665"/>
          </a:xfrm>
          <a:prstGeom prst="rect">
            <a:avLst/>
          </a:prstGeom>
          <a:noFill/>
        </p:spPr>
        <p:txBody>
          <a:bodyPr wrap="square" rtlCol="0">
            <a:spAutoFit/>
          </a:bodyPr>
          <a:lstStyle/>
          <a:p>
            <a:pPr marL="285750" indent="-285750">
              <a:buFont typeface="Arial" panose="020B0604020202020204" pitchFamily="34" charset="0"/>
              <a:buChar char="•"/>
            </a:pPr>
            <a:r>
              <a:rPr lang="vi-VN" sz="2400" i="1" smtClean="0"/>
              <a:t>Kì đầu </a:t>
            </a:r>
            <a:endParaRPr lang="en-US" sz="2400" i="1"/>
          </a:p>
        </p:txBody>
      </p:sp>
      <p:sp>
        <p:nvSpPr>
          <p:cNvPr id="6" name="TextBox 5"/>
          <p:cNvSpPr txBox="1"/>
          <p:nvPr/>
        </p:nvSpPr>
        <p:spPr>
          <a:xfrm>
            <a:off x="6061167" y="2192839"/>
            <a:ext cx="6130833" cy="3046988"/>
          </a:xfrm>
          <a:prstGeom prst="rect">
            <a:avLst/>
          </a:prstGeom>
          <a:noFill/>
        </p:spPr>
        <p:txBody>
          <a:bodyPr wrap="square" rtlCol="0">
            <a:spAutoFit/>
          </a:bodyPr>
          <a:lstStyle/>
          <a:p>
            <a:r>
              <a:rPr lang="vi-VN" sz="2400" b="1" smtClean="0">
                <a:solidFill>
                  <a:srgbClr val="7030A0"/>
                </a:solidFill>
                <a:latin typeface="+mj-lt"/>
              </a:rPr>
              <a:t>- Các NST bắt đầu đóng xoắn và co ngắn</a:t>
            </a:r>
          </a:p>
          <a:p>
            <a:endParaRPr lang="vi-VN" sz="2400" b="1" smtClean="0">
              <a:solidFill>
                <a:srgbClr val="7030A0"/>
              </a:solidFill>
              <a:latin typeface="+mj-lt"/>
            </a:endParaRPr>
          </a:p>
          <a:p>
            <a:r>
              <a:rPr lang="vi-VN" sz="2400" b="1" smtClean="0">
                <a:solidFill>
                  <a:srgbClr val="7030A0"/>
                </a:solidFill>
                <a:latin typeface="+mj-lt"/>
              </a:rPr>
              <a:t>- Màng nhân và nhân con tiêu biến </a:t>
            </a:r>
          </a:p>
          <a:p>
            <a:endParaRPr lang="vi-VN" sz="2400" b="1" smtClean="0">
              <a:solidFill>
                <a:srgbClr val="7030A0"/>
              </a:solidFill>
              <a:latin typeface="+mj-lt"/>
            </a:endParaRPr>
          </a:p>
          <a:p>
            <a:r>
              <a:rPr lang="vi-VN" sz="2400" b="1" smtClean="0">
                <a:solidFill>
                  <a:srgbClr val="7030A0"/>
                </a:solidFill>
                <a:latin typeface="+mj-lt"/>
              </a:rPr>
              <a:t>- Thoi phân bào hình thành</a:t>
            </a:r>
          </a:p>
          <a:p>
            <a:r>
              <a:rPr lang="vi-VN" sz="2400" b="1" smtClean="0">
                <a:solidFill>
                  <a:srgbClr val="7030A0"/>
                </a:solidFill>
                <a:latin typeface="+mj-lt"/>
              </a:rPr>
              <a:t> </a:t>
            </a:r>
          </a:p>
          <a:p>
            <a:r>
              <a:rPr lang="vi-VN" sz="2400" b="1" smtClean="0">
                <a:solidFill>
                  <a:srgbClr val="7030A0"/>
                </a:solidFill>
                <a:latin typeface="+mj-lt"/>
              </a:rPr>
              <a:t>- Các NST kép dính với thoi phân bào ở tâm động</a:t>
            </a:r>
            <a:endParaRPr lang="en-US" sz="2400" b="1">
              <a:solidFill>
                <a:srgbClr val="7030A0"/>
              </a:solidFill>
              <a:latin typeface="+mj-lt"/>
            </a:endParaRPr>
          </a:p>
        </p:txBody>
      </p:sp>
      <p:sp>
        <p:nvSpPr>
          <p:cNvPr id="7" name="TextBox 6"/>
          <p:cNvSpPr txBox="1"/>
          <p:nvPr/>
        </p:nvSpPr>
        <p:spPr>
          <a:xfrm>
            <a:off x="457200" y="291548"/>
            <a:ext cx="7176052" cy="553998"/>
          </a:xfrm>
          <a:prstGeom prst="rect">
            <a:avLst/>
          </a:prstGeom>
          <a:noFill/>
        </p:spPr>
        <p:txBody>
          <a:bodyPr wrap="square" rtlCol="0">
            <a:spAutoFit/>
          </a:bodyPr>
          <a:lstStyle/>
          <a:p>
            <a:pPr marL="457200" indent="-457200">
              <a:buFont typeface="Wingdings" panose="05000000000000000000" pitchFamily="2" charset="2"/>
              <a:buChar char="Ø"/>
            </a:pPr>
            <a:r>
              <a:rPr lang="vi-VN" sz="3000" smtClean="0"/>
              <a:t>Nguyên phân (phân chia nhân)</a:t>
            </a:r>
            <a:endParaRPr lang="en-US" sz="3000"/>
          </a:p>
        </p:txBody>
      </p:sp>
    </p:spTree>
    <p:extLst>
      <p:ext uri="{BB962C8B-B14F-4D97-AF65-F5344CB8AC3E}">
        <p14:creationId xmlns:p14="http://schemas.microsoft.com/office/powerpoint/2010/main" val="4075825161"/>
      </p:ext>
    </p:extLst>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2341" y="285661"/>
            <a:ext cx="5917004" cy="553998"/>
          </a:xfrm>
          <a:prstGeom prst="rect">
            <a:avLst/>
          </a:prstGeom>
        </p:spPr>
        <p:txBody>
          <a:bodyPr wrap="none">
            <a:spAutoFit/>
          </a:bodyPr>
          <a:lstStyle/>
          <a:p>
            <a:pPr marL="457200" indent="-457200">
              <a:buFont typeface="Wingdings" panose="05000000000000000000" pitchFamily="2" charset="2"/>
              <a:buChar char="Ø"/>
            </a:pPr>
            <a:r>
              <a:rPr lang="vi-VN" sz="3000"/>
              <a:t>Nguyên phân (phân chia nhân)</a:t>
            </a:r>
            <a:endParaRPr lang="en-US" sz="3000"/>
          </a:p>
        </p:txBody>
      </p:sp>
      <p:sp>
        <p:nvSpPr>
          <p:cNvPr id="4" name="TextBox 3"/>
          <p:cNvSpPr txBox="1"/>
          <p:nvPr/>
        </p:nvSpPr>
        <p:spPr>
          <a:xfrm>
            <a:off x="757013" y="1049321"/>
            <a:ext cx="1530626" cy="461665"/>
          </a:xfrm>
          <a:prstGeom prst="rect">
            <a:avLst/>
          </a:prstGeom>
          <a:noFill/>
        </p:spPr>
        <p:txBody>
          <a:bodyPr wrap="square" rtlCol="0">
            <a:spAutoFit/>
          </a:bodyPr>
          <a:lstStyle/>
          <a:p>
            <a:pPr marL="285750" indent="-285750">
              <a:buFont typeface="Arial" panose="020B0604020202020204" pitchFamily="34" charset="0"/>
              <a:buChar char="•"/>
            </a:pPr>
            <a:r>
              <a:rPr lang="vi-VN" sz="2400" i="1" smtClean="0"/>
              <a:t>Kì giữa  </a:t>
            </a:r>
            <a:endParaRPr lang="en-US" sz="2400" i="1"/>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10986"/>
            <a:ext cx="4575279" cy="3703331"/>
          </a:xfrm>
          <a:prstGeom prst="rect">
            <a:avLst/>
          </a:prstGeom>
        </p:spPr>
      </p:pic>
      <p:sp>
        <p:nvSpPr>
          <p:cNvPr id="6" name="TextBox 5"/>
          <p:cNvSpPr txBox="1"/>
          <p:nvPr/>
        </p:nvSpPr>
        <p:spPr>
          <a:xfrm>
            <a:off x="5347825" y="2555801"/>
            <a:ext cx="6165888" cy="1938992"/>
          </a:xfrm>
          <a:prstGeom prst="rect">
            <a:avLst/>
          </a:prstGeom>
          <a:noFill/>
        </p:spPr>
        <p:txBody>
          <a:bodyPr wrap="square" rtlCol="0">
            <a:spAutoFit/>
          </a:bodyPr>
          <a:lstStyle/>
          <a:p>
            <a:r>
              <a:rPr lang="vi-VN" sz="2400" b="1" smtClean="0">
                <a:solidFill>
                  <a:srgbClr val="7030A0"/>
                </a:solidFill>
                <a:latin typeface="+mj-lt"/>
              </a:rPr>
              <a:t>-  Các NST kép đóng xoắn cực đại và xếp một hàng trên mặt phẳng xích đạo thoi phân bào </a:t>
            </a:r>
          </a:p>
          <a:p>
            <a:endParaRPr lang="vi-VN" sz="2400" smtClean="0">
              <a:solidFill>
                <a:srgbClr val="7030A0"/>
              </a:solidFill>
              <a:latin typeface="+mj-lt"/>
            </a:endParaRPr>
          </a:p>
          <a:p>
            <a:r>
              <a:rPr lang="vi-VN" sz="2400" b="1" smtClean="0">
                <a:solidFill>
                  <a:srgbClr val="7030A0"/>
                </a:solidFill>
                <a:latin typeface="+mj-lt"/>
              </a:rPr>
              <a:t>-  Các vi ống của thoi phân bào dính vào tâm động của NST </a:t>
            </a:r>
            <a:endParaRPr lang="en-US" sz="2400" b="1">
              <a:solidFill>
                <a:srgbClr val="7030A0"/>
              </a:solidFill>
              <a:latin typeface="+mj-lt"/>
            </a:endParaRPr>
          </a:p>
        </p:txBody>
      </p:sp>
    </p:spTree>
    <p:extLst>
      <p:ext uri="{BB962C8B-B14F-4D97-AF65-F5344CB8AC3E}">
        <p14:creationId xmlns:p14="http://schemas.microsoft.com/office/powerpoint/2010/main" val="3069127905"/>
      </p:ext>
    </p:extLst>
  </p:cSld>
  <p:clrMapOvr>
    <a:masterClrMapping/>
  </p:clrMapOvr>
  <p:transition spd="med">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2038" y="1070921"/>
            <a:ext cx="1530626" cy="461665"/>
          </a:xfrm>
          <a:prstGeom prst="rect">
            <a:avLst/>
          </a:prstGeom>
          <a:noFill/>
        </p:spPr>
        <p:txBody>
          <a:bodyPr wrap="square" rtlCol="0">
            <a:spAutoFit/>
          </a:bodyPr>
          <a:lstStyle/>
          <a:p>
            <a:pPr marL="285750" indent="-285750">
              <a:buFont typeface="Arial" panose="020B0604020202020204" pitchFamily="34" charset="0"/>
              <a:buChar char="•"/>
            </a:pPr>
            <a:r>
              <a:rPr lang="vi-VN" sz="2400" i="1" smtClean="0"/>
              <a:t>Kì sau  </a:t>
            </a:r>
            <a:endParaRPr lang="en-US" sz="2400" i="1"/>
          </a:p>
        </p:txBody>
      </p:sp>
      <p:sp>
        <p:nvSpPr>
          <p:cNvPr id="3" name="Rectangle 2"/>
          <p:cNvSpPr/>
          <p:nvPr/>
        </p:nvSpPr>
        <p:spPr>
          <a:xfrm>
            <a:off x="197350" y="296259"/>
            <a:ext cx="5917004" cy="553998"/>
          </a:xfrm>
          <a:prstGeom prst="rect">
            <a:avLst/>
          </a:prstGeom>
        </p:spPr>
        <p:txBody>
          <a:bodyPr wrap="none">
            <a:spAutoFit/>
          </a:bodyPr>
          <a:lstStyle/>
          <a:p>
            <a:pPr marL="457200" lvl="0" indent="-457200">
              <a:buFont typeface="Wingdings" panose="05000000000000000000" pitchFamily="2" charset="2"/>
              <a:buChar char="Ø"/>
            </a:pPr>
            <a:r>
              <a:rPr lang="vi-VN" sz="3000" smtClean="0">
                <a:solidFill>
                  <a:prstClr val="black"/>
                </a:solidFill>
              </a:rPr>
              <a:t>Nguyên phân </a:t>
            </a:r>
            <a:r>
              <a:rPr lang="vi-VN" sz="3000">
                <a:solidFill>
                  <a:prstClr val="black"/>
                </a:solidFill>
              </a:rPr>
              <a:t>(phân chia </a:t>
            </a:r>
            <a:r>
              <a:rPr lang="vi-VN" sz="3000" smtClean="0">
                <a:solidFill>
                  <a:prstClr val="black"/>
                </a:solidFill>
              </a:rPr>
              <a:t>nhân</a:t>
            </a:r>
            <a:r>
              <a:rPr lang="vi-VN" sz="3000">
                <a:solidFill>
                  <a:prstClr val="black"/>
                </a:solidFill>
              </a:rPr>
              <a:t>)</a:t>
            </a:r>
            <a:endParaRPr lang="en-US" sz="3000">
              <a:solidFill>
                <a:prstClr val="black"/>
              </a:solidFill>
            </a:endParaRP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940" y="1532586"/>
            <a:ext cx="4136250" cy="3790715"/>
          </a:xfrm>
          <a:prstGeom prst="rect">
            <a:avLst/>
          </a:prstGeom>
        </p:spPr>
      </p:pic>
      <p:sp>
        <p:nvSpPr>
          <p:cNvPr id="6" name="TextBox 5"/>
          <p:cNvSpPr txBox="1"/>
          <p:nvPr/>
        </p:nvSpPr>
        <p:spPr>
          <a:xfrm>
            <a:off x="5026327" y="2176530"/>
            <a:ext cx="5962918" cy="1200329"/>
          </a:xfrm>
          <a:prstGeom prst="rect">
            <a:avLst/>
          </a:prstGeom>
          <a:noFill/>
        </p:spPr>
        <p:txBody>
          <a:bodyPr wrap="square" rtlCol="0">
            <a:spAutoFit/>
          </a:bodyPr>
          <a:lstStyle/>
          <a:p>
            <a:r>
              <a:rPr lang="vi-VN" sz="2400" b="1" smtClean="0">
                <a:solidFill>
                  <a:srgbClr val="7030A0"/>
                </a:solidFill>
                <a:latin typeface="+mj-lt"/>
              </a:rPr>
              <a:t>- Hai chromatid của NST phân li đồng đều thành hai NST đơn và di chuyển về hai cực của tế bào </a:t>
            </a:r>
            <a:endParaRPr lang="en-US" sz="2400" b="1">
              <a:solidFill>
                <a:srgbClr val="7030A0"/>
              </a:solidFill>
              <a:latin typeface="+mj-lt"/>
            </a:endParaRPr>
          </a:p>
        </p:txBody>
      </p:sp>
      <p:sp>
        <p:nvSpPr>
          <p:cNvPr id="7" name="Rectangle 6"/>
          <p:cNvSpPr/>
          <p:nvPr/>
        </p:nvSpPr>
        <p:spPr>
          <a:xfrm>
            <a:off x="3855168" y="3716193"/>
            <a:ext cx="2130711" cy="461665"/>
          </a:xfrm>
          <a:prstGeom prst="rect">
            <a:avLst/>
          </a:prstGeom>
        </p:spPr>
        <p:txBody>
          <a:bodyPr wrap="none">
            <a:spAutoFit/>
          </a:bodyPr>
          <a:lstStyle/>
          <a:p>
            <a:pPr marL="742950" lvl="1" indent="-285750">
              <a:buFont typeface="Arial" panose="020B0604020202020204" pitchFamily="34" charset="0"/>
              <a:buChar char="•"/>
            </a:pPr>
            <a:r>
              <a:rPr lang="vi-VN" sz="2400" i="1"/>
              <a:t>Kì </a:t>
            </a:r>
            <a:r>
              <a:rPr lang="vi-VN" sz="2400" i="1" smtClean="0"/>
              <a:t>cuối   </a:t>
            </a:r>
            <a:endParaRPr lang="en-US" sz="2400" i="1"/>
          </a:p>
        </p:txBody>
      </p:sp>
      <p:sp>
        <p:nvSpPr>
          <p:cNvPr id="8" name="Rectangle 7"/>
          <p:cNvSpPr/>
          <p:nvPr/>
        </p:nvSpPr>
        <p:spPr>
          <a:xfrm>
            <a:off x="4554577" y="4333800"/>
            <a:ext cx="6085320" cy="830997"/>
          </a:xfrm>
          <a:prstGeom prst="rect">
            <a:avLst/>
          </a:prstGeom>
        </p:spPr>
        <p:txBody>
          <a:bodyPr wrap="none">
            <a:spAutoFit/>
          </a:bodyPr>
          <a:lstStyle/>
          <a:p>
            <a:pPr marL="342900" indent="-342900">
              <a:buFontTx/>
              <a:buChar char="-"/>
            </a:pPr>
            <a:r>
              <a:rPr lang="vi-VN" sz="2400" b="1" smtClean="0">
                <a:solidFill>
                  <a:srgbClr val="7030A0"/>
                </a:solidFill>
                <a:latin typeface="Times New Roman" panose="02020603050405020304" pitchFamily="18" charset="0"/>
                <a:cs typeface="Times New Roman" panose="02020603050405020304" pitchFamily="18" charset="0"/>
              </a:rPr>
              <a:t>NST </a:t>
            </a:r>
            <a:r>
              <a:rPr lang="vi-VN" sz="2400" b="1">
                <a:solidFill>
                  <a:srgbClr val="7030A0"/>
                </a:solidFill>
                <a:latin typeface="Times New Roman" panose="02020603050405020304" pitchFamily="18" charset="0"/>
                <a:cs typeface="Times New Roman" panose="02020603050405020304" pitchFamily="18" charset="0"/>
              </a:rPr>
              <a:t>dạng </a:t>
            </a:r>
            <a:r>
              <a:rPr lang="vi-VN" sz="2400" b="1" smtClean="0">
                <a:solidFill>
                  <a:srgbClr val="7030A0"/>
                </a:solidFill>
                <a:latin typeface="Times New Roman" panose="02020603050405020304" pitchFamily="18" charset="0"/>
                <a:cs typeface="Times New Roman" panose="02020603050405020304" pitchFamily="18" charset="0"/>
              </a:rPr>
              <a:t>xoắn</a:t>
            </a:r>
          </a:p>
          <a:p>
            <a:r>
              <a:rPr lang="vi-VN" sz="2400" b="1" smtClean="0">
                <a:solidFill>
                  <a:srgbClr val="7030A0"/>
                </a:solidFill>
                <a:latin typeface="Times New Roman" panose="02020603050405020304" pitchFamily="18" charset="0"/>
                <a:cs typeface="Times New Roman" panose="02020603050405020304" pitchFamily="18" charset="0"/>
              </a:rPr>
              <a:t>-   Màng </a:t>
            </a:r>
            <a:r>
              <a:rPr lang="vi-VN" sz="2400" b="1">
                <a:solidFill>
                  <a:srgbClr val="7030A0"/>
                </a:solidFill>
                <a:latin typeface="Times New Roman" panose="02020603050405020304" pitchFamily="18" charset="0"/>
                <a:cs typeface="Times New Roman" panose="02020603050405020304" pitchFamily="18" charset="0"/>
              </a:rPr>
              <a:t>nhân </a:t>
            </a:r>
            <a:r>
              <a:rPr lang="vi-VN" sz="2400" b="1" smtClean="0">
                <a:solidFill>
                  <a:srgbClr val="7030A0"/>
                </a:solidFill>
                <a:latin typeface="Times New Roman" panose="02020603050405020304" pitchFamily="18" charset="0"/>
                <a:cs typeface="Times New Roman" panose="02020603050405020304" pitchFamily="18" charset="0"/>
              </a:rPr>
              <a:t>và </a:t>
            </a:r>
            <a:r>
              <a:rPr lang="vi-VN" sz="2400" b="1">
                <a:solidFill>
                  <a:srgbClr val="7030A0"/>
                </a:solidFill>
                <a:latin typeface="Times New Roman" panose="02020603050405020304" pitchFamily="18" charset="0"/>
                <a:cs typeface="Times New Roman" panose="02020603050405020304" pitchFamily="18" charset="0"/>
              </a:rPr>
              <a:t>nhân con xuất hiện trở lại  </a:t>
            </a:r>
            <a:endParaRPr lang="en-US" sz="2400" b="1">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0230449"/>
      </p:ext>
    </p:extLst>
  </p:cSld>
  <p:clrMapOvr>
    <a:masterClrMapping/>
  </p:clrMapOvr>
  <p:transition spd="med">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78994" y="311265"/>
            <a:ext cx="11224879" cy="1292662"/>
          </a:xfrm>
          <a:prstGeom prst="rect">
            <a:avLst/>
          </a:prstGeom>
        </p:spPr>
        <p:txBody>
          <a:bodyPr wrap="square">
            <a:spAutoFit/>
          </a:bodyPr>
          <a:lstStyle/>
          <a:p>
            <a:pPr marL="457200" indent="-457200">
              <a:buFont typeface="Wingdings" panose="05000000000000000000" pitchFamily="2" charset="2"/>
              <a:buChar char="Ø"/>
            </a:pPr>
            <a:r>
              <a:rPr lang="vi-VN" sz="3000" b="1" smtClean="0">
                <a:solidFill>
                  <a:prstClr val="black"/>
                </a:solidFill>
              </a:rPr>
              <a:t>Phân chia tế bào chất: </a:t>
            </a:r>
            <a:r>
              <a:rPr lang="vi-VN" sz="2400"/>
              <a:t>diễn ra ở thời kì cuối của nguyên phân, các bào quan trong tế bào được phân chia về hai tế bào con</a:t>
            </a:r>
            <a:endParaRPr lang="en-US" sz="2400"/>
          </a:p>
          <a:p>
            <a:pPr marL="457200" lvl="0" indent="-457200">
              <a:buFont typeface="Wingdings" panose="05000000000000000000" pitchFamily="2" charset="2"/>
              <a:buChar char="Ø"/>
            </a:pPr>
            <a:endParaRPr lang="en-US" sz="2400">
              <a:solidFill>
                <a:prstClr val="black"/>
              </a:solidFill>
            </a:endParaRPr>
          </a:p>
        </p:txBody>
      </p:sp>
      <p:sp>
        <p:nvSpPr>
          <p:cNvPr id="4" name="TextBox 3"/>
          <p:cNvSpPr txBox="1"/>
          <p:nvPr/>
        </p:nvSpPr>
        <p:spPr>
          <a:xfrm>
            <a:off x="870598" y="1490682"/>
            <a:ext cx="10533275" cy="1569660"/>
          </a:xfrm>
          <a:prstGeom prst="rect">
            <a:avLst/>
          </a:prstGeom>
          <a:noFill/>
        </p:spPr>
        <p:txBody>
          <a:bodyPr wrap="square" rtlCol="0">
            <a:spAutoFit/>
          </a:bodyPr>
          <a:lstStyle/>
          <a:p>
            <a:r>
              <a:rPr lang="vi-VN" sz="2400" i="1" smtClean="0"/>
              <a:t>-  Ở tế bào thực vật</a:t>
            </a:r>
            <a:r>
              <a:rPr lang="vi-VN" sz="2400" smtClean="0"/>
              <a:t>: </a:t>
            </a:r>
            <a:r>
              <a:rPr lang="vi-VN" sz="2400" smtClean="0">
                <a:latin typeface="+mj-lt"/>
              </a:rPr>
              <a:t>hình thành vách ngăn phân chia thành hai tế bào </a:t>
            </a:r>
          </a:p>
          <a:p>
            <a:endParaRPr lang="vi-VN" sz="2400" i="1" smtClean="0"/>
          </a:p>
          <a:p>
            <a:r>
              <a:rPr lang="vi-VN" sz="2400" i="1" smtClean="0"/>
              <a:t>-  Ở tế bào động vật</a:t>
            </a:r>
            <a:r>
              <a:rPr lang="vi-VN" sz="2400" smtClean="0"/>
              <a:t>: </a:t>
            </a:r>
            <a:r>
              <a:rPr lang="vi-VN" sz="2400" smtClean="0">
                <a:latin typeface="+mj-lt"/>
              </a:rPr>
              <a:t>màng sinh chất lõm vào hình thành eo thắt phân chia thành hai tế bào </a:t>
            </a:r>
            <a:endParaRPr lang="en-US" sz="2800">
              <a:latin typeface="+mj-lt"/>
            </a:endParaRPr>
          </a:p>
        </p:txBody>
      </p:sp>
      <p:sp>
        <p:nvSpPr>
          <p:cNvPr id="5" name="TextBox 4"/>
          <p:cNvSpPr txBox="1"/>
          <p:nvPr/>
        </p:nvSpPr>
        <p:spPr>
          <a:xfrm>
            <a:off x="1240970" y="5421084"/>
            <a:ext cx="10162903" cy="830997"/>
          </a:xfrm>
          <a:prstGeom prst="rect">
            <a:avLst/>
          </a:prstGeom>
          <a:noFill/>
        </p:spPr>
        <p:txBody>
          <a:bodyPr wrap="square" rtlCol="0">
            <a:spAutoFit/>
          </a:bodyPr>
          <a:lstStyle/>
          <a:p>
            <a:r>
              <a:rPr lang="vi-VN" sz="2400" b="1" i="1" smtClean="0">
                <a:latin typeface="+mj-lt"/>
              </a:rPr>
              <a:t>Kết thúc quá trình phân chia từ tế bào mẹ có bộ NST 2n tạo ra hai tế bào con giống nhau và giống bộ NST 2n </a:t>
            </a:r>
            <a:endParaRPr lang="en-US" sz="2400" b="1" i="1">
              <a:latin typeface="+mj-lt"/>
            </a:endParaRPr>
          </a:p>
        </p:txBody>
      </p:sp>
      <p:pic>
        <p:nvPicPr>
          <p:cNvPr id="2" name="Picture 1"/>
          <p:cNvPicPr>
            <a:picLocks noChangeAspect="1"/>
          </p:cNvPicPr>
          <p:nvPr/>
        </p:nvPicPr>
        <p:blipFill>
          <a:blip r:embed="rId2"/>
          <a:stretch>
            <a:fillRect/>
          </a:stretch>
        </p:blipFill>
        <p:spPr>
          <a:xfrm>
            <a:off x="2137894" y="3106509"/>
            <a:ext cx="8397024" cy="2314575"/>
          </a:xfrm>
          <a:prstGeom prst="rect">
            <a:avLst/>
          </a:prstGeom>
        </p:spPr>
      </p:pic>
    </p:spTree>
    <p:extLst>
      <p:ext uri="{BB962C8B-B14F-4D97-AF65-F5344CB8AC3E}">
        <p14:creationId xmlns:p14="http://schemas.microsoft.com/office/powerpoint/2010/main" val="2682951738"/>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87234" y="251694"/>
            <a:ext cx="8956765" cy="584775"/>
          </a:xfrm>
          <a:prstGeom prst="rect">
            <a:avLst/>
          </a:prstGeom>
        </p:spPr>
        <p:txBody>
          <a:bodyPr wrap="square">
            <a:spAutoFit/>
          </a:bodyPr>
          <a:lstStyle/>
          <a:p>
            <a:pPr marL="285750" lvl="0" indent="-285750">
              <a:buFont typeface="Wingdings" panose="05000000000000000000" pitchFamily="2" charset="2"/>
              <a:buChar char="q"/>
            </a:pPr>
            <a:r>
              <a:rPr lang="vi-VN" sz="3200" b="1" smtClean="0">
                <a:solidFill>
                  <a:srgbClr val="4472C4">
                    <a:lumMod val="50000"/>
                  </a:srgbClr>
                </a:solidFill>
              </a:rPr>
              <a:t> Ung thư và cách phòng tránh  </a:t>
            </a:r>
            <a:endParaRPr lang="en-US" sz="3200" b="1">
              <a:solidFill>
                <a:srgbClr val="4472C4">
                  <a:lumMod val="50000"/>
                </a:srgbClr>
              </a:solidFill>
            </a:endParaRPr>
          </a:p>
        </p:txBody>
      </p:sp>
      <p:sp>
        <p:nvSpPr>
          <p:cNvPr id="8" name="TextBox 7"/>
          <p:cNvSpPr txBox="1"/>
          <p:nvPr/>
        </p:nvSpPr>
        <p:spPr>
          <a:xfrm>
            <a:off x="339634" y="940526"/>
            <a:ext cx="7315200" cy="461665"/>
          </a:xfrm>
          <a:prstGeom prst="rect">
            <a:avLst/>
          </a:prstGeom>
          <a:noFill/>
        </p:spPr>
        <p:txBody>
          <a:bodyPr wrap="square" rtlCol="0">
            <a:spAutoFit/>
          </a:bodyPr>
          <a:lstStyle/>
          <a:p>
            <a:pPr marL="342900" indent="-342900">
              <a:buFont typeface="+mj-lt"/>
              <a:buAutoNum type="arabicPeriod"/>
            </a:pPr>
            <a:r>
              <a:rPr lang="vi-VN" sz="2400" b="1" i="1" smtClean="0">
                <a:latin typeface="+mj-lt"/>
              </a:rPr>
              <a:t>Chu kì tế bào mất kiểm soát gây ung thư</a:t>
            </a:r>
            <a:endParaRPr lang="en-US" sz="2400" b="1" i="1">
              <a:latin typeface="+mj-lt"/>
            </a:endParaRPr>
          </a:p>
        </p:txBody>
      </p:sp>
      <p:sp>
        <p:nvSpPr>
          <p:cNvPr id="9" name="TextBox 8"/>
          <p:cNvSpPr txBox="1"/>
          <p:nvPr/>
        </p:nvSpPr>
        <p:spPr>
          <a:xfrm>
            <a:off x="339634" y="1506248"/>
            <a:ext cx="11403875" cy="830997"/>
          </a:xfrm>
          <a:prstGeom prst="rect">
            <a:avLst/>
          </a:prstGeom>
          <a:noFill/>
        </p:spPr>
        <p:txBody>
          <a:bodyPr wrap="square" rtlCol="0">
            <a:spAutoFit/>
          </a:bodyPr>
          <a:lstStyle/>
          <a:p>
            <a:r>
              <a:rPr lang="vi-VN" sz="2400" smtClean="0"/>
              <a:t>-  Khi chu kì tế bào bị mất kiểm soát gây rối loạn phân bào, các tế bào phân chia liên tục có thể tạo các khối u (hay còn goi là ung thư). Khối u gồm hai loại:</a:t>
            </a:r>
            <a:endParaRPr lang="en-US" sz="2400"/>
          </a:p>
        </p:txBody>
      </p:sp>
      <p:pic>
        <p:nvPicPr>
          <p:cNvPr id="11" name="Picture 10"/>
          <p:cNvPicPr>
            <a:picLocks noChangeAspect="1"/>
          </p:cNvPicPr>
          <p:nvPr/>
        </p:nvPicPr>
        <p:blipFill rotWithShape="1">
          <a:blip r:embed="rId2"/>
          <a:srcRect t="18003" r="48286" b="23189"/>
          <a:stretch/>
        </p:blipFill>
        <p:spPr>
          <a:xfrm>
            <a:off x="1071154" y="2441302"/>
            <a:ext cx="3134591" cy="2450688"/>
          </a:xfrm>
          <a:prstGeom prst="roundRect">
            <a:avLst/>
          </a:prstGeom>
        </p:spPr>
      </p:pic>
      <p:pic>
        <p:nvPicPr>
          <p:cNvPr id="12" name="Picture 11"/>
          <p:cNvPicPr>
            <a:picLocks noChangeAspect="1"/>
          </p:cNvPicPr>
          <p:nvPr/>
        </p:nvPicPr>
        <p:blipFill rotWithShape="1">
          <a:blip r:embed="rId2"/>
          <a:srcRect l="51686" t="12708" b="23209"/>
          <a:stretch/>
        </p:blipFill>
        <p:spPr>
          <a:xfrm>
            <a:off x="7302139" y="2337245"/>
            <a:ext cx="3043645" cy="2666275"/>
          </a:xfrm>
          <a:prstGeom prst="rect">
            <a:avLst/>
          </a:prstGeom>
        </p:spPr>
      </p:pic>
      <p:sp>
        <p:nvSpPr>
          <p:cNvPr id="13" name="TextBox 12"/>
          <p:cNvSpPr txBox="1"/>
          <p:nvPr/>
        </p:nvSpPr>
        <p:spPr>
          <a:xfrm>
            <a:off x="542110" y="4891990"/>
            <a:ext cx="4428308" cy="400110"/>
          </a:xfrm>
          <a:prstGeom prst="rect">
            <a:avLst/>
          </a:prstGeom>
          <a:noFill/>
        </p:spPr>
        <p:txBody>
          <a:bodyPr wrap="square" rtlCol="0">
            <a:spAutoFit/>
          </a:bodyPr>
          <a:lstStyle/>
          <a:p>
            <a:r>
              <a:rPr lang="vi-VN" sz="2000" smtClean="0">
                <a:effectLst>
                  <a:outerShdw blurRad="38100" dist="38100" dir="2700000" algn="tl">
                    <a:srgbClr val="000000">
                      <a:alpha val="43137"/>
                    </a:srgbClr>
                  </a:outerShdw>
                </a:effectLst>
                <a:latin typeface="+mj-lt"/>
              </a:rPr>
              <a:t>Lành tính: không di căn đến vị trí khác </a:t>
            </a:r>
            <a:endParaRPr lang="en-US" sz="2000">
              <a:effectLst>
                <a:outerShdw blurRad="38100" dist="38100" dir="2700000" algn="tl">
                  <a:srgbClr val="000000">
                    <a:alpha val="43137"/>
                  </a:srgbClr>
                </a:outerShdw>
              </a:effectLst>
              <a:latin typeface="+mj-lt"/>
            </a:endParaRPr>
          </a:p>
        </p:txBody>
      </p:sp>
      <p:sp>
        <p:nvSpPr>
          <p:cNvPr id="14" name="TextBox 13"/>
          <p:cNvSpPr txBox="1"/>
          <p:nvPr/>
        </p:nvSpPr>
        <p:spPr>
          <a:xfrm>
            <a:off x="7067005" y="4891990"/>
            <a:ext cx="4153988" cy="707886"/>
          </a:xfrm>
          <a:prstGeom prst="rect">
            <a:avLst/>
          </a:prstGeom>
          <a:noFill/>
        </p:spPr>
        <p:txBody>
          <a:bodyPr wrap="square" rtlCol="0">
            <a:spAutoFit/>
          </a:bodyPr>
          <a:lstStyle/>
          <a:p>
            <a:r>
              <a:rPr lang="vi-VN" sz="2000" smtClean="0">
                <a:effectLst>
                  <a:outerShdw blurRad="38100" dist="38100" dir="2700000" algn="tl">
                    <a:srgbClr val="000000">
                      <a:alpha val="43137"/>
                    </a:srgbClr>
                  </a:outerShdw>
                </a:effectLst>
                <a:latin typeface="+mj-lt"/>
              </a:rPr>
              <a:t>Ác tính: có thể di căn sang các mô lân cận và các cơ quan xa </a:t>
            </a:r>
            <a:endParaRPr lang="en-US" sz="2000">
              <a:effectLst>
                <a:outerShdw blurRad="38100" dist="38100" dir="2700000" algn="tl">
                  <a:srgbClr val="000000">
                    <a:alpha val="43137"/>
                  </a:srgbClr>
                </a:outerShdw>
              </a:effectLst>
              <a:latin typeface="+mj-lt"/>
            </a:endParaRPr>
          </a:p>
        </p:txBody>
      </p:sp>
      <mc:AlternateContent xmlns:mc="http://schemas.openxmlformats.org/markup-compatibility/2006" xmlns:a14="http://schemas.microsoft.com/office/drawing/2010/main">
        <mc:Choice Requires="a14">
          <p:sp>
            <p:nvSpPr>
              <p:cNvPr id="15" name="TextBox 14"/>
              <p:cNvSpPr txBox="1"/>
              <p:nvPr/>
            </p:nvSpPr>
            <p:spPr>
              <a:xfrm>
                <a:off x="790304" y="5834517"/>
                <a:ext cx="10953205" cy="461665"/>
              </a:xfrm>
              <a:prstGeom prst="rect">
                <a:avLst/>
              </a:prstGeom>
              <a:noFill/>
            </p:spPr>
            <p:txBody>
              <a:bodyPr wrap="square" rtlCol="0">
                <a:spAutoFit/>
              </a:bodyPr>
              <a:lstStyle/>
              <a:p>
                <a14:m>
                  <m:oMath xmlns:m="http://schemas.openxmlformats.org/officeDocument/2006/math">
                    <m:r>
                      <a:rPr lang="vi-VN" sz="2400" b="1" i="1" smtClean="0">
                        <a:latin typeface="Cambria Math" panose="02040503050406030204" pitchFamily="18" charset="0"/>
                        <a:ea typeface="Cambria Math" panose="02040503050406030204" pitchFamily="18" charset="0"/>
                      </a:rPr>
                      <m:t>→ </m:t>
                    </m:r>
                  </m:oMath>
                </a14:m>
                <a:r>
                  <a:rPr lang="vi-VN" sz="2200" b="1" i="1" smtClean="0"/>
                  <a:t>Phân chia tế bào một cách không bình thường có thể dẫn đến ung thư </a:t>
                </a:r>
                <a:endParaRPr lang="en-US" sz="2200" b="1" i="1"/>
              </a:p>
            </p:txBody>
          </p:sp>
        </mc:Choice>
        <mc:Fallback xmlns="">
          <p:sp>
            <p:nvSpPr>
              <p:cNvPr id="15" name="TextBox 14"/>
              <p:cNvSpPr txBox="1">
                <a:spLocks noRot="1" noChangeAspect="1" noMove="1" noResize="1" noEditPoints="1" noAdjustHandles="1" noChangeArrowheads="1" noChangeShapeType="1" noTextEdit="1"/>
              </p:cNvSpPr>
              <p:nvPr/>
            </p:nvSpPr>
            <p:spPr>
              <a:xfrm>
                <a:off x="790304" y="5834517"/>
                <a:ext cx="10953205" cy="461665"/>
              </a:xfrm>
              <a:prstGeom prst="rect">
                <a:avLst/>
              </a:prstGeom>
              <a:blipFill rotWithShape="0">
                <a:blip r:embed="rId3"/>
                <a:stretch>
                  <a:fillRect t="-5263" b="-23684"/>
                </a:stretch>
              </a:blipFill>
            </p:spPr>
            <p:txBody>
              <a:bodyPr/>
              <a:lstStyle/>
              <a:p>
                <a:r>
                  <a:rPr lang="en-US">
                    <a:noFill/>
                  </a:rPr>
                  <a:t> </a:t>
                </a:r>
              </a:p>
            </p:txBody>
          </p:sp>
        </mc:Fallback>
      </mc:AlternateContent>
    </p:spTree>
    <p:extLst>
      <p:ext uri="{BB962C8B-B14F-4D97-AF65-F5344CB8AC3E}">
        <p14:creationId xmlns:p14="http://schemas.microsoft.com/office/powerpoint/2010/main" val="9674352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498</TotalTime>
  <Words>687</Words>
  <Application>Microsoft Office PowerPoint</Application>
  <PresentationFormat>Widescreen</PresentationFormat>
  <Paragraphs>62</Paragraphs>
  <Slides>11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Calibri</vt:lpstr>
      <vt:lpstr>Calibri Light</vt:lpstr>
      <vt:lpstr>Cambria Math</vt:lpstr>
      <vt:lpstr>Courier New</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Tien Ich May Tinh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 Tien Duat</dc:creator>
  <cp:lastModifiedBy>Le Tien Duat</cp:lastModifiedBy>
  <cp:revision>35</cp:revision>
  <dcterms:created xsi:type="dcterms:W3CDTF">2024-01-18T03:28:06Z</dcterms:created>
  <dcterms:modified xsi:type="dcterms:W3CDTF">2024-01-19T08:31:16Z</dcterms:modified>
</cp:coreProperties>
</file>