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11.svg" ContentType="image/svg+xml"/>
  <Override PartName="/ppt/media/image16.svg" ContentType="image/svg+xml"/>
  <Override PartName="/ppt/media/image31.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3"/>
    <p:sldId id="284" r:id="rId4"/>
    <p:sldId id="339" r:id="rId5"/>
    <p:sldId id="271" r:id="rId6"/>
    <p:sldId id="280" r:id="rId7"/>
    <p:sldId id="265" r:id="rId8"/>
    <p:sldId id="286" r:id="rId9"/>
    <p:sldId id="287" r:id="rId10"/>
    <p:sldId id="288" r:id="rId11"/>
    <p:sldId id="289" r:id="rId12"/>
    <p:sldId id="305" r:id="rId13"/>
    <p:sldId id="304" r:id="rId14"/>
    <p:sldId id="306" r:id="rId15"/>
    <p:sldId id="340" r:id="rId16"/>
    <p:sldId id="311" r:id="rId17"/>
    <p:sldId id="310" r:id="rId18"/>
    <p:sldId id="323" r:id="rId19"/>
    <p:sldId id="324" r:id="rId20"/>
    <p:sldId id="325" r:id="rId21"/>
    <p:sldId id="327" r:id="rId22"/>
    <p:sldId id="276" r:id="rId23"/>
    <p:sldId id="312" r:id="rId24"/>
    <p:sldId id="313" r:id="rId25"/>
    <p:sldId id="314" r:id="rId26"/>
    <p:sldId id="315" r:id="rId27"/>
    <p:sldId id="316" r:id="rId28"/>
    <p:sldId id="317" r:id="rId29"/>
    <p:sldId id="278" r:id="rId30"/>
    <p:sldId id="318" r:id="rId31"/>
    <p:sldId id="341" r:id="rId32"/>
    <p:sldId id="319" r:id="rId33"/>
    <p:sldId id="342" r:id="rId34"/>
    <p:sldId id="322" r:id="rId35"/>
    <p:sldId id="277" r:id="rId36"/>
    <p:sldId id="258" r:id="rId37"/>
  </p:sldIdLst>
  <p:sldSz cx="18288000" cy="10287000"/>
  <p:notesSz cx="6858000" cy="9144000"/>
  <p:embeddedFontLs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A8"/>
    <a:srgbClr val="D2FBA4"/>
    <a:srgbClr val="9E1D28"/>
    <a:srgbClr val="5EB229"/>
    <a:srgbClr val="C0F0F7"/>
    <a:srgbClr val="E46C76"/>
    <a:srgbClr val="1F6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13" autoAdjust="0"/>
    <p:restoredTop sz="93186" autoAdjust="0"/>
  </p:normalViewPr>
  <p:slideViewPr>
    <p:cSldViewPr showGuides="1">
      <p:cViewPr varScale="1">
        <p:scale>
          <a:sx n="52" d="100"/>
          <a:sy n="52" d="100"/>
        </p:scale>
        <p:origin x="11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76ACD-7EB4-4668-A109-1F8B47074F2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EA7C4-612C-4E33-8365-3FA32A48DF3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4.emf"/><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1.png"/><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1.png"/><Relationship Id="rId2" Type="http://schemas.microsoft.com/office/2007/relationships/media" Target="../media/media1.mp3"/><Relationship Id="rId1" Type="http://schemas.openxmlformats.org/officeDocument/2006/relationships/audio" Target="../media/media1.mp3"/></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2.png"/><Relationship Id="rId3" Type="http://schemas.openxmlformats.org/officeDocument/2006/relationships/image" Target="../media/image41.png"/><Relationship Id="rId2" Type="http://schemas.microsoft.com/office/2007/relationships/media" Target="../media/media1.mp3"/><Relationship Id="rId1" Type="http://schemas.openxmlformats.org/officeDocument/2006/relationships/audio" Target="../media/media1.mp3"/></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1.png"/><Relationship Id="rId2" Type="http://schemas.microsoft.com/office/2007/relationships/media" Target="../media/media1.mp3"/><Relationship Id="rId1" Type="http://schemas.openxmlformats.org/officeDocument/2006/relationships/audio" Target="../media/media1.mp3"/></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1.png"/><Relationship Id="rId2" Type="http://schemas.microsoft.com/office/2007/relationships/media" Target="../media/media1.mp3"/><Relationship Id="rId1" Type="http://schemas.openxmlformats.org/officeDocument/2006/relationships/audio" Target="../media/media1.mp3"/></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1.png"/><Relationship Id="rId2" Type="http://schemas.microsoft.com/office/2007/relationships/media" Target="../media/media1.mp3"/><Relationship Id="rId1" Type="http://schemas.openxmlformats.org/officeDocument/2006/relationships/audio" Target="../media/media1.mp3"/></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1.png"/><Relationship Id="rId4" Type="http://schemas.microsoft.com/office/2007/relationships/media" Target="../media/media2.mp3"/><Relationship Id="rId3" Type="http://schemas.openxmlformats.org/officeDocument/2006/relationships/audio" Target="../media/media2.mp3"/><Relationship Id="rId2" Type="http://schemas.openxmlformats.org/officeDocument/2006/relationships/image" Target="../media/image44.png"/><Relationship Id="rId1"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4.emf"/><Relationship Id="rId3" Type="http://schemas.openxmlformats.org/officeDocument/2006/relationships/oleObject" Target="../embeddings/oleObject2.bin"/><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8.png"/><Relationship Id="rId1"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0.png"/><Relationship Id="rId1"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2.png"/><Relationship Id="rId7" Type="http://schemas.openxmlformats.org/officeDocument/2006/relationships/image" Target="../media/image11.svg"/><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4661052" y="-2670367"/>
            <a:ext cx="6786070" cy="678607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13" name="TextBox 13"/>
          <p:cNvSpPr txBox="1"/>
          <p:nvPr/>
        </p:nvSpPr>
        <p:spPr>
          <a:xfrm>
            <a:off x="-3267706" y="-1678051"/>
            <a:ext cx="5513682" cy="5831779"/>
          </a:xfrm>
          <a:prstGeom prst="rect">
            <a:avLst/>
          </a:prstGeom>
        </p:spPr>
        <p:txBody>
          <a:bodyPr lIns="50800" tIns="50800" rIns="50800" bIns="50800" rtlCol="0" anchor="ctr"/>
          <a:lstStyle/>
          <a:p>
            <a:pPr algn="ctr">
              <a:lnSpc>
                <a:spcPts val="2660"/>
              </a:lnSpc>
            </a:pPr>
          </a:p>
        </p:txBody>
      </p:sp>
      <p:sp>
        <p:nvSpPr>
          <p:cNvPr id="15" name="Freeform 15"/>
          <p:cNvSpPr/>
          <p:nvPr/>
        </p:nvSpPr>
        <p:spPr>
          <a:xfrm>
            <a:off x="407904" y="2947342"/>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txBody>
          <a:bodyPr/>
          <a:lstStyle/>
          <a:p>
            <a:endParaRPr lang="en-US" dirty="0"/>
          </a:p>
        </p:txBody>
      </p:sp>
      <p:sp>
        <p:nvSpPr>
          <p:cNvPr id="16" name="TextBox 16"/>
          <p:cNvSpPr txBox="1"/>
          <p:nvPr/>
        </p:nvSpPr>
        <p:spPr>
          <a:xfrm>
            <a:off x="1498063" y="3440754"/>
            <a:ext cx="659612" cy="697666"/>
          </a:xfrm>
          <a:prstGeom prst="rect">
            <a:avLst/>
          </a:prstGeom>
        </p:spPr>
        <p:txBody>
          <a:bodyPr lIns="50800" tIns="50800" rIns="50800" bIns="50800" rtlCol="0" anchor="ctr"/>
          <a:lstStyle/>
          <a:p>
            <a:pPr algn="ctr">
              <a:lnSpc>
                <a:spcPts val="2660"/>
              </a:lnSpc>
            </a:pPr>
          </a:p>
        </p:txBody>
      </p:sp>
      <p:sp>
        <p:nvSpPr>
          <p:cNvPr id="18" name="Freeform 18"/>
          <p:cNvSpPr/>
          <p:nvPr/>
        </p:nvSpPr>
        <p:spPr>
          <a:xfrm>
            <a:off x="-303687" y="526665"/>
            <a:ext cx="1004070" cy="100407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628E"/>
          </a:solidFill>
          <a:ln w="57150" cap="sq">
            <a:solidFill>
              <a:srgbClr val="000000"/>
            </a:solidFill>
            <a:prstDash val="solid"/>
            <a:miter/>
          </a:ln>
        </p:spPr>
      </p:sp>
      <p:sp>
        <p:nvSpPr>
          <p:cNvPr id="19" name="TextBox 19"/>
          <p:cNvSpPr txBox="1"/>
          <p:nvPr/>
        </p:nvSpPr>
        <p:spPr>
          <a:xfrm>
            <a:off x="-209555" y="573731"/>
            <a:ext cx="815807" cy="862873"/>
          </a:xfrm>
          <a:prstGeom prst="rect">
            <a:avLst/>
          </a:prstGeom>
        </p:spPr>
        <p:txBody>
          <a:bodyPr lIns="50800" tIns="50800" rIns="50800" bIns="50800" rtlCol="0" anchor="ctr"/>
          <a:lstStyle/>
          <a:p>
            <a:pPr algn="ctr">
              <a:lnSpc>
                <a:spcPts val="2660"/>
              </a:lnSpc>
            </a:pPr>
          </a:p>
        </p:txBody>
      </p:sp>
      <p:sp>
        <p:nvSpPr>
          <p:cNvPr id="21" name="Freeform 21"/>
          <p:cNvSpPr/>
          <p:nvPr/>
        </p:nvSpPr>
        <p:spPr>
          <a:xfrm>
            <a:off x="-502035" y="1396887"/>
            <a:ext cx="1004070" cy="100407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628E"/>
          </a:solidFill>
          <a:ln w="57150" cap="sq">
            <a:solidFill>
              <a:srgbClr val="000000"/>
            </a:solidFill>
            <a:prstDash val="solid"/>
            <a:miter/>
          </a:ln>
        </p:spPr>
      </p:sp>
      <p:sp>
        <p:nvSpPr>
          <p:cNvPr id="22" name="TextBox 22"/>
          <p:cNvSpPr txBox="1"/>
          <p:nvPr/>
        </p:nvSpPr>
        <p:spPr>
          <a:xfrm>
            <a:off x="-407903" y="1443953"/>
            <a:ext cx="815807" cy="862873"/>
          </a:xfrm>
          <a:prstGeom prst="rect">
            <a:avLst/>
          </a:prstGeom>
        </p:spPr>
        <p:txBody>
          <a:bodyPr lIns="50800" tIns="50800" rIns="50800" bIns="50800" rtlCol="0" anchor="ctr"/>
          <a:lstStyle/>
          <a:p>
            <a:pPr algn="ctr">
              <a:lnSpc>
                <a:spcPts val="2660"/>
              </a:lnSpc>
            </a:pPr>
          </a:p>
        </p:txBody>
      </p:sp>
      <p:sp>
        <p:nvSpPr>
          <p:cNvPr id="24" name="Freeform 24"/>
          <p:cNvSpPr/>
          <p:nvPr/>
        </p:nvSpPr>
        <p:spPr>
          <a:xfrm>
            <a:off x="225643" y="894852"/>
            <a:ext cx="1004070" cy="100407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F0F7"/>
          </a:solidFill>
          <a:ln w="57150" cap="sq">
            <a:solidFill>
              <a:srgbClr val="000000"/>
            </a:solidFill>
            <a:prstDash val="solid"/>
            <a:miter/>
          </a:ln>
        </p:spPr>
      </p:sp>
      <p:sp>
        <p:nvSpPr>
          <p:cNvPr id="25" name="TextBox 25"/>
          <p:cNvSpPr txBox="1"/>
          <p:nvPr/>
        </p:nvSpPr>
        <p:spPr>
          <a:xfrm>
            <a:off x="319775" y="941918"/>
            <a:ext cx="815807" cy="862873"/>
          </a:xfrm>
          <a:prstGeom prst="rect">
            <a:avLst/>
          </a:prstGeom>
        </p:spPr>
        <p:txBody>
          <a:bodyPr lIns="50800" tIns="50800" rIns="50800" bIns="50800" rtlCol="0" anchor="ctr"/>
          <a:lstStyle/>
          <a:p>
            <a:pPr algn="ctr">
              <a:lnSpc>
                <a:spcPts val="2660"/>
              </a:lnSpc>
            </a:pPr>
          </a:p>
        </p:txBody>
      </p:sp>
      <p:sp>
        <p:nvSpPr>
          <p:cNvPr id="27" name="Freeform 27"/>
          <p:cNvSpPr/>
          <p:nvPr/>
        </p:nvSpPr>
        <p:spPr>
          <a:xfrm rot="10364966">
            <a:off x="15327185" y="6707059"/>
            <a:ext cx="6786070" cy="678607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28" name="TextBox 28"/>
          <p:cNvSpPr txBox="1"/>
          <p:nvPr/>
        </p:nvSpPr>
        <p:spPr>
          <a:xfrm rot="10364966">
            <a:off x="16178460" y="5793032"/>
            <a:ext cx="5513682" cy="5831779"/>
          </a:xfrm>
          <a:prstGeom prst="rect">
            <a:avLst/>
          </a:prstGeom>
        </p:spPr>
        <p:txBody>
          <a:bodyPr lIns="50800" tIns="50800" rIns="50800" bIns="50800" rtlCol="0" anchor="ctr"/>
          <a:lstStyle/>
          <a:p>
            <a:pPr algn="ctr">
              <a:lnSpc>
                <a:spcPts val="2660"/>
              </a:lnSpc>
            </a:pPr>
          </a:p>
        </p:txBody>
      </p:sp>
      <p:sp>
        <p:nvSpPr>
          <p:cNvPr id="30" name="Freeform 30"/>
          <p:cNvSpPr/>
          <p:nvPr/>
        </p:nvSpPr>
        <p:spPr>
          <a:xfrm rot="10364966">
            <a:off x="16942219" y="6550852"/>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31" name="TextBox 31"/>
          <p:cNvSpPr txBox="1"/>
          <p:nvPr/>
        </p:nvSpPr>
        <p:spPr>
          <a:xfrm rot="10364966">
            <a:off x="15963411" y="6123913"/>
            <a:ext cx="659612" cy="697666"/>
          </a:xfrm>
          <a:prstGeom prst="rect">
            <a:avLst/>
          </a:prstGeom>
        </p:spPr>
        <p:txBody>
          <a:bodyPr lIns="50800" tIns="50800" rIns="50800" bIns="50800" rtlCol="0" anchor="ctr"/>
          <a:lstStyle/>
          <a:p>
            <a:pPr algn="ctr">
              <a:lnSpc>
                <a:spcPts val="2660"/>
              </a:lnSpc>
            </a:pPr>
          </a:p>
        </p:txBody>
      </p:sp>
      <p:sp>
        <p:nvSpPr>
          <p:cNvPr id="34" name="TextBox 34"/>
          <p:cNvSpPr txBox="1"/>
          <p:nvPr/>
        </p:nvSpPr>
        <p:spPr>
          <a:xfrm rot="10364966">
            <a:off x="17853223" y="8597805"/>
            <a:ext cx="815807" cy="862873"/>
          </a:xfrm>
          <a:prstGeom prst="rect">
            <a:avLst/>
          </a:prstGeom>
        </p:spPr>
        <p:txBody>
          <a:bodyPr lIns="50800" tIns="50800" rIns="50800" bIns="50800" rtlCol="0" anchor="ctr"/>
          <a:lstStyle/>
          <a:p>
            <a:pPr algn="ctr">
              <a:lnSpc>
                <a:spcPts val="2660"/>
              </a:lnSpc>
            </a:pPr>
          </a:p>
        </p:txBody>
      </p:sp>
      <p:sp>
        <p:nvSpPr>
          <p:cNvPr id="37" name="TextBox 37"/>
          <p:cNvSpPr txBox="1"/>
          <p:nvPr/>
        </p:nvSpPr>
        <p:spPr>
          <a:xfrm rot="10364966">
            <a:off x="17940155" y="7709508"/>
            <a:ext cx="815807" cy="862873"/>
          </a:xfrm>
          <a:prstGeom prst="rect">
            <a:avLst/>
          </a:prstGeom>
        </p:spPr>
        <p:txBody>
          <a:bodyPr lIns="50800" tIns="50800" rIns="50800" bIns="50800" rtlCol="0" anchor="ctr"/>
          <a:lstStyle/>
          <a:p>
            <a:pPr algn="ctr">
              <a:lnSpc>
                <a:spcPts val="2660"/>
              </a:lnSpc>
            </a:pPr>
          </a:p>
        </p:txBody>
      </p:sp>
      <p:grpSp>
        <p:nvGrpSpPr>
          <p:cNvPr id="42" name="Group 41"/>
          <p:cNvGrpSpPr/>
          <p:nvPr/>
        </p:nvGrpSpPr>
        <p:grpSpPr>
          <a:xfrm>
            <a:off x="16237555" y="7985037"/>
            <a:ext cx="1662569" cy="1892367"/>
            <a:chOff x="16355715" y="7594120"/>
            <a:chExt cx="1662569" cy="1892367"/>
          </a:xfrm>
        </p:grpSpPr>
        <p:sp>
          <p:nvSpPr>
            <p:cNvPr id="33" name="Freeform 33"/>
            <p:cNvSpPr/>
            <p:nvPr/>
          </p:nvSpPr>
          <p:spPr>
            <a:xfrm rot="10364966">
              <a:off x="16927282" y="8482417"/>
              <a:ext cx="1004070" cy="100407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628E"/>
            </a:solidFill>
            <a:ln w="57150" cap="sq">
              <a:solidFill>
                <a:srgbClr val="000000"/>
              </a:solidFill>
              <a:prstDash val="solid"/>
              <a:miter/>
            </a:ln>
          </p:spPr>
        </p:sp>
        <p:sp>
          <p:nvSpPr>
            <p:cNvPr id="36" name="Freeform 36"/>
            <p:cNvSpPr/>
            <p:nvPr/>
          </p:nvSpPr>
          <p:spPr>
            <a:xfrm rot="10364966">
              <a:off x="17014214" y="7594120"/>
              <a:ext cx="1004070" cy="100407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628E"/>
            </a:solidFill>
            <a:ln w="57150" cap="sq">
              <a:solidFill>
                <a:srgbClr val="000000"/>
              </a:solidFill>
              <a:prstDash val="solid"/>
              <a:miter/>
            </a:ln>
          </p:spPr>
        </p:sp>
        <p:sp>
          <p:nvSpPr>
            <p:cNvPr id="39" name="Freeform 39"/>
            <p:cNvSpPr/>
            <p:nvPr/>
          </p:nvSpPr>
          <p:spPr>
            <a:xfrm rot="10364966">
              <a:off x="16355715" y="8183980"/>
              <a:ext cx="1004070" cy="100407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F0F7"/>
            </a:solidFill>
            <a:ln w="57150" cap="sq">
              <a:solidFill>
                <a:srgbClr val="000000"/>
              </a:solidFill>
              <a:prstDash val="solid"/>
              <a:miter/>
            </a:ln>
          </p:spPr>
        </p:sp>
      </p:grpSp>
      <p:sp>
        <p:nvSpPr>
          <p:cNvPr id="40" name="TextBox 40"/>
          <p:cNvSpPr txBox="1"/>
          <p:nvPr/>
        </p:nvSpPr>
        <p:spPr>
          <a:xfrm rot="10364966">
            <a:off x="17281656" y="8299368"/>
            <a:ext cx="815807" cy="862873"/>
          </a:xfrm>
          <a:prstGeom prst="rect">
            <a:avLst/>
          </a:prstGeom>
        </p:spPr>
        <p:txBody>
          <a:bodyPr lIns="50800" tIns="50800" rIns="50800" bIns="50800" rtlCol="0" anchor="ctr"/>
          <a:lstStyle/>
          <a:p>
            <a:pPr algn="ctr">
              <a:lnSpc>
                <a:spcPts val="2660"/>
              </a:lnSpc>
            </a:pPr>
          </a:p>
        </p:txBody>
      </p:sp>
      <p:sp>
        <p:nvSpPr>
          <p:cNvPr id="41" name="TextBox 40"/>
          <p:cNvSpPr txBox="1"/>
          <p:nvPr/>
        </p:nvSpPr>
        <p:spPr>
          <a:xfrm>
            <a:off x="940037" y="2394651"/>
            <a:ext cx="15954197" cy="3904017"/>
          </a:xfrm>
          <a:prstGeom prst="rect">
            <a:avLst/>
          </a:prstGeom>
          <a:noFill/>
        </p:spPr>
        <p:txBody>
          <a:bodyPr wrap="square" rtlCol="0">
            <a:spAutoFit/>
          </a:bodyPr>
          <a:lstStyle/>
          <a:p>
            <a:pPr algn="ctr">
              <a:lnSpc>
                <a:spcPct val="150000"/>
              </a:lnSpc>
            </a:pPr>
            <a:r>
              <a:rPr lang="en-US" sz="8500" b="1" dirty="0">
                <a:solidFill>
                  <a:schemeClr val="tx2">
                    <a:lumMod val="75000"/>
                  </a:schemeClr>
                </a:solidFill>
                <a:latin typeface="Arial" panose="020B0604020202020204" pitchFamily="34" charset="0"/>
                <a:cs typeface="Arial" panose="020B0604020202020204" pitchFamily="34" charset="0"/>
              </a:rPr>
              <a:t>CHÀO MỪNG CÁC EM </a:t>
            </a:r>
            <a:endParaRPr lang="en-US" sz="8500" b="1" dirty="0">
              <a:solidFill>
                <a:schemeClr val="tx2">
                  <a:lumMod val="75000"/>
                </a:schemeClr>
              </a:solidFill>
              <a:latin typeface="Arial" panose="020B0604020202020204" pitchFamily="34" charset="0"/>
              <a:cs typeface="Arial" panose="020B0604020202020204" pitchFamily="34" charset="0"/>
            </a:endParaRPr>
          </a:p>
          <a:p>
            <a:pPr algn="ctr">
              <a:lnSpc>
                <a:spcPct val="150000"/>
              </a:lnSpc>
            </a:pPr>
            <a:r>
              <a:rPr lang="en-US" sz="8500" b="1" dirty="0">
                <a:solidFill>
                  <a:schemeClr val="tx2">
                    <a:lumMod val="75000"/>
                  </a:schemeClr>
                </a:solidFill>
                <a:latin typeface="Arial" panose="020B0604020202020204" pitchFamily="34" charset="0"/>
                <a:cs typeface="Arial" panose="020B0604020202020204" pitchFamily="34" charset="0"/>
              </a:rPr>
              <a:t>ĐẾN VỚI BÀI HỌC HÔM NAY!</a:t>
            </a:r>
            <a:endParaRPr lang="en-US" sz="8500" b="1" dirty="0">
              <a:solidFill>
                <a:schemeClr val="tx2">
                  <a:lumMod val="75000"/>
                </a:schemeClr>
              </a:solidFill>
              <a:latin typeface="Arial" panose="020B0604020202020204" pitchFamily="34" charset="0"/>
              <a:cs typeface="Arial" panose="020B0604020202020204" pitchFamily="34" charset="0"/>
            </a:endParaRPr>
          </a:p>
        </p:txBody>
      </p:sp>
      <p:pic>
        <p:nvPicPr>
          <p:cNvPr id="174" name="Picture 173"/>
          <p:cNvPicPr>
            <a:picLocks noChangeAspect="1"/>
          </p:cNvPicPr>
          <p:nvPr/>
        </p:nvPicPr>
        <p:blipFill>
          <a:blip r:embed="rId1"/>
          <a:stretch>
            <a:fillRect/>
          </a:stretch>
        </p:blipFill>
        <p:spPr>
          <a:xfrm>
            <a:off x="5774260" y="7840026"/>
            <a:ext cx="5969964" cy="24738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6587" y="33154"/>
            <a:ext cx="17088465" cy="2139614"/>
            <a:chOff x="346587" y="190500"/>
            <a:chExt cx="17088465" cy="2139614"/>
          </a:xfrm>
        </p:grpSpPr>
        <p:sp>
          <p:nvSpPr>
            <p:cNvPr id="7" name="TextBox 6"/>
            <p:cNvSpPr txBox="1"/>
            <p:nvPr/>
          </p:nvSpPr>
          <p:spPr>
            <a:xfrm>
              <a:off x="2423652" y="347845"/>
              <a:ext cx="15011400" cy="1824923"/>
            </a:xfrm>
            <a:prstGeom prst="rect">
              <a:avLst/>
            </a:prstGeom>
            <a:noFill/>
          </p:spPr>
          <p:txBody>
            <a:bodyPr wrap="square">
              <a:spAutoFit/>
            </a:bodyPr>
            <a:lstStyle/>
            <a:p>
              <a:pPr marL="0" marR="0" algn="just">
                <a:lnSpc>
                  <a:spcPct val="150000"/>
                </a:lnSpc>
                <a:spcAft>
                  <a:spcPts val="1000"/>
                </a:spcAft>
              </a:pPr>
              <a:r>
                <a:rPr lang="fr-FR" sz="40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Luyện tập trong SCĐ trang 40:</a:t>
              </a:r>
              <a:r>
                <a:rPr lang="en-US" sz="4000" b="1" kern="10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000" kern="0">
                  <a:effectLst/>
                  <a:latin typeface="Arial" panose="020B0604020202020204" pitchFamily="34" charset="0"/>
                  <a:ea typeface="Times New Roman" panose="02020603050405020304" pitchFamily="18" charset="0"/>
                  <a:cs typeface="Arial" panose="020B0604020202020204" pitchFamily="34" charset="0"/>
                </a:rPr>
                <a:t>Mô tả sự hình thành liên kết trong ion phức [Cu(H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O)</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6</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  </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587" y="190500"/>
              <a:ext cx="2077065" cy="2139614"/>
            </a:xfrm>
            <a:prstGeom prst="rect">
              <a:avLst/>
            </a:prstGeom>
          </p:spPr>
        </p:pic>
      </p:grpSp>
      <p:sp>
        <p:nvSpPr>
          <p:cNvPr id="17" name="TextBox 16"/>
          <p:cNvSpPr txBox="1"/>
          <p:nvPr/>
        </p:nvSpPr>
        <p:spPr>
          <a:xfrm>
            <a:off x="346587" y="3314700"/>
            <a:ext cx="9415616" cy="6441572"/>
          </a:xfrm>
          <a:prstGeom prst="rect">
            <a:avLst/>
          </a:prstGeom>
          <a:noFill/>
        </p:spPr>
        <p:txBody>
          <a:bodyPr wrap="square">
            <a:spAutoFit/>
          </a:bodyPr>
          <a:lstStyle/>
          <a:p>
            <a:pPr algn="just">
              <a:lnSpc>
                <a:spcPct val="150000"/>
              </a:lnSpc>
            </a:pPr>
            <a:r>
              <a:rPr lang="fr-FR" sz="4000" kern="0">
                <a:effectLst/>
                <a:latin typeface="Arial" panose="020B0604020202020204" pitchFamily="34" charset="0"/>
                <a:ea typeface="Times New Roman" panose="02020603050405020304" pitchFamily="18" charset="0"/>
                <a:cs typeface="Arial" panose="020B0604020202020204" pitchFamily="34" charset="0"/>
              </a:rPr>
              <a:t>Trong ion phức [Cu(H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O)</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6</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 có 6 liên kết cho – nhận giữa 6 phối tử 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O với nguyên tử trung tâm Cu</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 (có cấu hình electron [Ar]3d</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9</a:t>
            </a:r>
            <a:r>
              <a:rPr lang="fr-FR" sz="4000" kern="0">
                <a:effectLst/>
                <a:latin typeface="Arial" panose="020B0604020202020204" pitchFamily="34" charset="0"/>
                <a:ea typeface="Times New Roman" panose="02020603050405020304" pitchFamily="18" charset="0"/>
                <a:cs typeface="Arial" panose="020B0604020202020204" pitchFamily="34" charset="0"/>
              </a:rPr>
              <a:t>. Mỗi liên kết cho – nhận được hình thành bởi 1 cặp electron chưa liên kết của phối tử 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O và 1 orbital lai hóa sp</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d</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 trống của ion Cu</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stretch>
            <a:fillRect/>
          </a:stretch>
        </p:blipFill>
        <p:spPr>
          <a:xfrm>
            <a:off x="9762203" y="3695700"/>
            <a:ext cx="8404790" cy="5314315"/>
          </a:xfrm>
          <a:prstGeom prst="rect">
            <a:avLst/>
          </a:prstGeom>
        </p:spPr>
      </p:pic>
      <p:sp>
        <p:nvSpPr>
          <p:cNvPr id="19" name="Arrow: Down 18"/>
          <p:cNvSpPr/>
          <p:nvPr/>
        </p:nvSpPr>
        <p:spPr>
          <a:xfrm>
            <a:off x="8936294" y="2172768"/>
            <a:ext cx="990600" cy="114193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par>
                                <p:cTn id="18" presetID="14" presetClass="entr" presetSubtype="1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545456" y="-1303106"/>
            <a:ext cx="5918047" cy="5871819"/>
            <a:chOff x="16545456" y="-1303106"/>
            <a:chExt cx="5918047" cy="5871819"/>
          </a:xfrm>
        </p:grpSpPr>
        <p:sp>
          <p:nvSpPr>
            <p:cNvPr id="13" name="TextBox 13"/>
            <p:cNvSpPr txBox="1"/>
            <p:nvPr/>
          </p:nvSpPr>
          <p:spPr>
            <a:xfrm rot="10364966">
              <a:off x="16894283" y="-1263066"/>
              <a:ext cx="5513682" cy="5831779"/>
            </a:xfrm>
            <a:prstGeom prst="rect">
              <a:avLst/>
            </a:prstGeom>
          </p:spPr>
          <p:txBody>
            <a:bodyPr lIns="50800" tIns="50800" rIns="50800" bIns="50800" rtlCol="0" anchor="ctr"/>
            <a:lstStyle/>
            <a:p>
              <a:pPr algn="ctr">
                <a:lnSpc>
                  <a:spcPts val="2660"/>
                </a:lnSpc>
              </a:pPr>
            </a:p>
          </p:txBody>
        </p:sp>
        <p:sp>
          <p:nvSpPr>
            <p:cNvPr id="16" name="TextBox 16"/>
            <p:cNvSpPr txBox="1"/>
            <p:nvPr/>
          </p:nvSpPr>
          <p:spPr>
            <a:xfrm rot="10364966">
              <a:off x="16545456" y="3117240"/>
              <a:ext cx="659612" cy="697666"/>
            </a:xfrm>
            <a:prstGeom prst="rect">
              <a:avLst/>
            </a:prstGeom>
          </p:spPr>
          <p:txBody>
            <a:bodyPr lIns="50800" tIns="50800" rIns="50800" bIns="50800" rtlCol="0" anchor="ctr"/>
            <a:lstStyle/>
            <a:p>
              <a:pPr algn="ctr">
                <a:lnSpc>
                  <a:spcPts val="2660"/>
                </a:lnSpc>
              </a:pPr>
            </a:p>
          </p:txBody>
        </p:sp>
        <p:sp>
          <p:nvSpPr>
            <p:cNvPr id="18" name="Freeform 18"/>
            <p:cNvSpPr/>
            <p:nvPr/>
          </p:nvSpPr>
          <p:spPr>
            <a:xfrm rot="10364966">
              <a:off x="17549734" y="-1303106"/>
              <a:ext cx="4913769" cy="491376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19" name="TextBox 19"/>
            <p:cNvSpPr txBox="1"/>
            <p:nvPr/>
          </p:nvSpPr>
          <p:spPr>
            <a:xfrm rot="10364966">
              <a:off x="18024935" y="-843361"/>
              <a:ext cx="3992437" cy="4222770"/>
            </a:xfrm>
            <a:prstGeom prst="rect">
              <a:avLst/>
            </a:prstGeom>
          </p:spPr>
          <p:txBody>
            <a:bodyPr lIns="50800" tIns="50800" rIns="50800" bIns="50800" rtlCol="0" anchor="ctr"/>
            <a:lstStyle/>
            <a:p>
              <a:pPr algn="ctr">
                <a:lnSpc>
                  <a:spcPts val="2660"/>
                </a:lnSpc>
              </a:pPr>
            </a:p>
          </p:txBody>
        </p:sp>
        <p:sp>
          <p:nvSpPr>
            <p:cNvPr id="21" name="Freeform 21"/>
            <p:cNvSpPr/>
            <p:nvPr/>
          </p:nvSpPr>
          <p:spPr>
            <a:xfrm rot="10364966">
              <a:off x="17307284" y="427228"/>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22" name="TextBox 22"/>
            <p:cNvSpPr txBox="1"/>
            <p:nvPr/>
          </p:nvSpPr>
          <p:spPr>
            <a:xfrm rot="10364966">
              <a:off x="17385794" y="503185"/>
              <a:ext cx="659612" cy="697666"/>
            </a:xfrm>
            <a:prstGeom prst="rect">
              <a:avLst/>
            </a:prstGeom>
          </p:spPr>
          <p:txBody>
            <a:bodyPr lIns="50800" tIns="50800" rIns="50800" bIns="50800" rtlCol="0" anchor="ctr"/>
            <a:lstStyle/>
            <a:p>
              <a:pPr algn="ctr">
                <a:lnSpc>
                  <a:spcPts val="2660"/>
                </a:lnSpc>
              </a:pPr>
            </a:p>
          </p:txBody>
        </p:sp>
      </p:grpSp>
      <p:grpSp>
        <p:nvGrpSpPr>
          <p:cNvPr id="2" name="Group 1"/>
          <p:cNvGrpSpPr/>
          <p:nvPr/>
        </p:nvGrpSpPr>
        <p:grpSpPr>
          <a:xfrm>
            <a:off x="-4843350" y="4399373"/>
            <a:ext cx="6352081" cy="5915625"/>
            <a:chOff x="-4843350" y="4399373"/>
            <a:chExt cx="6352081" cy="5915625"/>
          </a:xfrm>
        </p:grpSpPr>
        <p:sp>
          <p:nvSpPr>
            <p:cNvPr id="25" name="TextBox 25"/>
            <p:cNvSpPr txBox="1"/>
            <p:nvPr/>
          </p:nvSpPr>
          <p:spPr>
            <a:xfrm rot="10364966">
              <a:off x="-4121939" y="4483219"/>
              <a:ext cx="5513682" cy="5831779"/>
            </a:xfrm>
            <a:prstGeom prst="rect">
              <a:avLst/>
            </a:prstGeom>
          </p:spPr>
          <p:txBody>
            <a:bodyPr lIns="50800" tIns="50800" rIns="50800" bIns="50800" rtlCol="0" anchor="ctr"/>
            <a:lstStyle/>
            <a:p>
              <a:pPr algn="ctr">
                <a:lnSpc>
                  <a:spcPts val="2660"/>
                </a:lnSpc>
              </a:pPr>
            </a:p>
          </p:txBody>
        </p:sp>
        <p:sp>
          <p:nvSpPr>
            <p:cNvPr id="27" name="Freeform 27"/>
            <p:cNvSpPr/>
            <p:nvPr/>
          </p:nvSpPr>
          <p:spPr>
            <a:xfrm rot="10364966">
              <a:off x="-4843350" y="4399373"/>
              <a:ext cx="5683919" cy="568391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28" name="TextBox 28"/>
            <p:cNvSpPr txBox="1"/>
            <p:nvPr/>
          </p:nvSpPr>
          <p:spPr>
            <a:xfrm rot="10364966">
              <a:off x="-4293669" y="4931175"/>
              <a:ext cx="4618184" cy="4884618"/>
            </a:xfrm>
            <a:prstGeom prst="rect">
              <a:avLst/>
            </a:prstGeom>
          </p:spPr>
          <p:txBody>
            <a:bodyPr lIns="50800" tIns="50800" rIns="50800" bIns="50800" rtlCol="0" anchor="ctr"/>
            <a:lstStyle/>
            <a:p>
              <a:pPr algn="ctr">
                <a:lnSpc>
                  <a:spcPts val="2660"/>
                </a:lnSpc>
              </a:pPr>
            </a:p>
          </p:txBody>
        </p:sp>
        <p:sp>
          <p:nvSpPr>
            <p:cNvPr id="39" name="Freeform 39"/>
            <p:cNvSpPr/>
            <p:nvPr/>
          </p:nvSpPr>
          <p:spPr>
            <a:xfrm rot="10364966">
              <a:off x="66994" y="8308876"/>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40" name="TextBox 40"/>
            <p:cNvSpPr txBox="1"/>
            <p:nvPr/>
          </p:nvSpPr>
          <p:spPr>
            <a:xfrm rot="10364966">
              <a:off x="395220" y="6629475"/>
              <a:ext cx="659612" cy="697666"/>
            </a:xfrm>
            <a:prstGeom prst="rect">
              <a:avLst/>
            </a:prstGeom>
          </p:spPr>
          <p:txBody>
            <a:bodyPr lIns="50800" tIns="50800" rIns="50800" bIns="50800" rtlCol="0" anchor="ctr"/>
            <a:lstStyle/>
            <a:p>
              <a:pPr algn="ctr">
                <a:lnSpc>
                  <a:spcPts val="2660"/>
                </a:lnSpc>
              </a:pPr>
            </a:p>
          </p:txBody>
        </p:sp>
        <p:sp>
          <p:nvSpPr>
            <p:cNvPr id="43" name="TextBox 43"/>
            <p:cNvSpPr txBox="1"/>
            <p:nvPr/>
          </p:nvSpPr>
          <p:spPr>
            <a:xfrm rot="10364966">
              <a:off x="849119" y="9140060"/>
              <a:ext cx="659612" cy="697666"/>
            </a:xfrm>
            <a:prstGeom prst="rect">
              <a:avLst/>
            </a:prstGeom>
          </p:spPr>
          <p:txBody>
            <a:bodyPr lIns="50800" tIns="50800" rIns="50800" bIns="50800" rtlCol="0" anchor="ctr"/>
            <a:lstStyle/>
            <a:p>
              <a:pPr algn="ctr">
                <a:lnSpc>
                  <a:spcPts val="2660"/>
                </a:lnSpc>
              </a:pPr>
            </a:p>
          </p:txBody>
        </p:sp>
        <p:sp>
          <p:nvSpPr>
            <p:cNvPr id="46" name="TextBox 46"/>
            <p:cNvSpPr txBox="1"/>
            <p:nvPr/>
          </p:nvSpPr>
          <p:spPr>
            <a:xfrm rot="10364966">
              <a:off x="849119" y="4959223"/>
              <a:ext cx="659612" cy="697666"/>
            </a:xfrm>
            <a:prstGeom prst="rect">
              <a:avLst/>
            </a:prstGeom>
          </p:spPr>
          <p:txBody>
            <a:bodyPr lIns="50800" tIns="50800" rIns="50800" bIns="50800" rtlCol="0" anchor="ctr"/>
            <a:lstStyle/>
            <a:p>
              <a:pPr algn="ctr">
                <a:lnSpc>
                  <a:spcPts val="2660"/>
                </a:lnSpc>
              </a:pPr>
            </a:p>
          </p:txBody>
        </p:sp>
      </p:grpSp>
      <p:sp>
        <p:nvSpPr>
          <p:cNvPr id="4" name="Freeform 4"/>
          <p:cNvSpPr/>
          <p:nvPr/>
        </p:nvSpPr>
        <p:spPr>
          <a:xfrm>
            <a:off x="1283572" y="2570261"/>
            <a:ext cx="15926643" cy="6530963"/>
          </a:xfrm>
          <a:custGeom>
            <a:avLst/>
            <a:gdLst/>
            <a:ahLst/>
            <a:cxnLst/>
            <a:rect l="l" t="t" r="r" b="b"/>
            <a:pathLst>
              <a:path w="3547673" h="1959693">
                <a:moveTo>
                  <a:pt x="0" y="0"/>
                </a:moveTo>
                <a:lnTo>
                  <a:pt x="3547673" y="0"/>
                </a:lnTo>
                <a:lnTo>
                  <a:pt x="3547673" y="1959693"/>
                </a:lnTo>
                <a:lnTo>
                  <a:pt x="0" y="1959693"/>
                </a:lnTo>
                <a:close/>
              </a:path>
            </a:pathLst>
          </a:custGeom>
          <a:solidFill>
            <a:srgbClr val="C0F0F7"/>
          </a:solidFill>
          <a:ln w="38100" cap="sq">
            <a:solidFill>
              <a:srgbClr val="000000"/>
            </a:solidFill>
            <a:prstDash val="solid"/>
            <a:miter/>
          </a:ln>
        </p:spPr>
      </p:sp>
      <p:sp>
        <p:nvSpPr>
          <p:cNvPr id="5" name="TextBox 5"/>
          <p:cNvSpPr txBox="1"/>
          <p:nvPr/>
        </p:nvSpPr>
        <p:spPr>
          <a:xfrm>
            <a:off x="2408963" y="1672929"/>
            <a:ext cx="13470073" cy="7585371"/>
          </a:xfrm>
          <a:prstGeom prst="rect">
            <a:avLst/>
          </a:prstGeom>
        </p:spPr>
        <p:txBody>
          <a:bodyPr lIns="50800" tIns="50800" rIns="50800" bIns="50800" rtlCol="0" anchor="ctr"/>
          <a:lstStyle/>
          <a:p>
            <a:pPr algn="ctr">
              <a:lnSpc>
                <a:spcPts val="2660"/>
              </a:lnSpc>
            </a:pPr>
          </a:p>
        </p:txBody>
      </p:sp>
      <p:sp>
        <p:nvSpPr>
          <p:cNvPr id="30" name="Freeform 30"/>
          <p:cNvSpPr/>
          <p:nvPr/>
        </p:nvSpPr>
        <p:spPr>
          <a:xfrm rot="10364966">
            <a:off x="-3299781" y="-3689796"/>
            <a:ext cx="5683919" cy="568391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31" name="TextBox 31"/>
          <p:cNvSpPr txBox="1"/>
          <p:nvPr/>
        </p:nvSpPr>
        <p:spPr>
          <a:xfrm rot="10364966">
            <a:off x="-2750100" y="-3157994"/>
            <a:ext cx="4618184" cy="4884618"/>
          </a:xfrm>
          <a:prstGeom prst="rect">
            <a:avLst/>
          </a:prstGeom>
        </p:spPr>
        <p:txBody>
          <a:bodyPr lIns="50800" tIns="50800" rIns="50800" bIns="50800" rtlCol="0" anchor="ctr"/>
          <a:lstStyle/>
          <a:p>
            <a:pPr algn="ctr">
              <a:lnSpc>
                <a:spcPts val="2660"/>
              </a:lnSpc>
            </a:pPr>
          </a:p>
        </p:txBody>
      </p:sp>
      <p:sp>
        <p:nvSpPr>
          <p:cNvPr id="33" name="Freeform 33"/>
          <p:cNvSpPr/>
          <p:nvPr/>
        </p:nvSpPr>
        <p:spPr>
          <a:xfrm rot="10364966">
            <a:off x="16172872" y="7972608"/>
            <a:ext cx="5683919" cy="568391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34" name="TextBox 34"/>
          <p:cNvSpPr txBox="1"/>
          <p:nvPr/>
        </p:nvSpPr>
        <p:spPr>
          <a:xfrm rot="10364966">
            <a:off x="16722553" y="8504410"/>
            <a:ext cx="4618184" cy="4884618"/>
          </a:xfrm>
          <a:prstGeom prst="rect">
            <a:avLst/>
          </a:prstGeom>
        </p:spPr>
        <p:txBody>
          <a:bodyPr lIns="50800" tIns="50800" rIns="50800" bIns="50800" rtlCol="0" anchor="ctr"/>
          <a:lstStyle/>
          <a:p>
            <a:pPr algn="ctr">
              <a:lnSpc>
                <a:spcPts val="2660"/>
              </a:lnSpc>
            </a:pPr>
          </a:p>
        </p:txBody>
      </p:sp>
      <p:sp>
        <p:nvSpPr>
          <p:cNvPr id="36" name="Freeform 36"/>
          <p:cNvSpPr/>
          <p:nvPr/>
        </p:nvSpPr>
        <p:spPr>
          <a:xfrm rot="10364966">
            <a:off x="16536621" y="8610204"/>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37" name="TextBox 37"/>
          <p:cNvSpPr txBox="1"/>
          <p:nvPr/>
        </p:nvSpPr>
        <p:spPr>
          <a:xfrm rot="10364966">
            <a:off x="16615131" y="8686161"/>
            <a:ext cx="659612" cy="697666"/>
          </a:xfrm>
          <a:prstGeom prst="rect">
            <a:avLst/>
          </a:prstGeom>
        </p:spPr>
        <p:txBody>
          <a:bodyPr lIns="50800" tIns="50800" rIns="50800" bIns="50800" rtlCol="0" anchor="ctr"/>
          <a:lstStyle/>
          <a:p>
            <a:pPr algn="ctr">
              <a:lnSpc>
                <a:spcPts val="2660"/>
              </a:lnSpc>
            </a:pPr>
          </a:p>
        </p:txBody>
      </p:sp>
      <p:sp>
        <p:nvSpPr>
          <p:cNvPr id="48" name="Freeform 48"/>
          <p:cNvSpPr/>
          <p:nvPr/>
        </p:nvSpPr>
        <p:spPr>
          <a:xfrm rot="10364966">
            <a:off x="770609" y="881127"/>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49" name="TextBox 49"/>
          <p:cNvSpPr txBox="1"/>
          <p:nvPr/>
        </p:nvSpPr>
        <p:spPr>
          <a:xfrm rot="10364966">
            <a:off x="849119" y="957084"/>
            <a:ext cx="659612" cy="697666"/>
          </a:xfrm>
          <a:prstGeom prst="rect">
            <a:avLst/>
          </a:prstGeom>
        </p:spPr>
        <p:txBody>
          <a:bodyPr lIns="50800" tIns="50800" rIns="50800" bIns="50800" rtlCol="0" anchor="ctr"/>
          <a:lstStyle/>
          <a:p>
            <a:pPr algn="ctr">
              <a:lnSpc>
                <a:spcPts val="2660"/>
              </a:lnSpc>
            </a:pPr>
          </a:p>
        </p:txBody>
      </p:sp>
      <p:sp>
        <p:nvSpPr>
          <p:cNvPr id="50" name="Oval 49"/>
          <p:cNvSpPr/>
          <p:nvPr/>
        </p:nvSpPr>
        <p:spPr>
          <a:xfrm>
            <a:off x="7820627" y="1101191"/>
            <a:ext cx="2646743" cy="2646743"/>
          </a:xfrm>
          <a:prstGeom prst="ellipse">
            <a:avLst/>
          </a:prstGeom>
          <a:solidFill>
            <a:srgbClr val="00A8A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Arial" panose="020B0604020202020204" pitchFamily="34" charset="0"/>
                <a:cs typeface="Arial" panose="020B0604020202020204" pitchFamily="34" charset="0"/>
              </a:rPr>
              <a:t>II.</a:t>
            </a:r>
            <a:endParaRPr lang="en-US" sz="9600" b="1" dirty="0">
              <a:solidFill>
                <a:schemeClr val="bg1"/>
              </a:solidFill>
              <a:latin typeface="Arial" panose="020B0604020202020204" pitchFamily="34" charset="0"/>
              <a:cs typeface="Arial" panose="020B0604020202020204" pitchFamily="34" charset="0"/>
            </a:endParaRPr>
          </a:p>
        </p:txBody>
      </p:sp>
      <p:sp>
        <p:nvSpPr>
          <p:cNvPr id="51" name="TextBox 50"/>
          <p:cNvSpPr txBox="1"/>
          <p:nvPr/>
        </p:nvSpPr>
        <p:spPr>
          <a:xfrm>
            <a:off x="1470033" y="3913142"/>
            <a:ext cx="15553719" cy="4377993"/>
          </a:xfrm>
          <a:prstGeom prst="rect">
            <a:avLst/>
          </a:prstGeom>
          <a:noFill/>
        </p:spPr>
        <p:txBody>
          <a:bodyPr wrap="square">
            <a:spAutoFit/>
          </a:bodyPr>
          <a:lstStyle/>
          <a:p>
            <a:pPr algn="ctr">
              <a:lnSpc>
                <a:spcPct val="170000"/>
              </a:lnSpc>
            </a:pPr>
            <a:r>
              <a:rPr lang="en-US" sz="8800" b="1">
                <a:latin typeface="Arial" panose="020B0604020202020204" pitchFamily="34" charset="0"/>
                <a:cs typeface="Arial" panose="020B0604020202020204" pitchFamily="34" charset="0"/>
              </a:rPr>
              <a:t>DẠNG HÌNH HỌC CỦA PHỨC CHẤT</a:t>
            </a:r>
            <a:endParaRPr lang="en-US" sz="8800" b="1" dirty="0">
              <a:latin typeface="Arial" panose="020B0604020202020204" pitchFamily="34" charset="0"/>
              <a:cs typeface="Arial" panose="020B0604020202020204" pitchFamily="34" charset="0"/>
            </a:endParaRPr>
          </a:p>
        </p:txBody>
      </p:sp>
    </p:spTree>
  </p:cSld>
  <p:clrMapOvr>
    <a:masterClrMapping/>
  </p:clrMapOvr>
  <p:transition spd="med">
    <p:plu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22123" y="3543300"/>
            <a:ext cx="8991600" cy="5080239"/>
          </a:xfrm>
          <a:prstGeom prst="rect">
            <a:avLst/>
          </a:prstGeom>
        </p:spPr>
      </p:pic>
      <p:grpSp>
        <p:nvGrpSpPr>
          <p:cNvPr id="15" name="Group 14"/>
          <p:cNvGrpSpPr/>
          <p:nvPr/>
        </p:nvGrpSpPr>
        <p:grpSpPr>
          <a:xfrm>
            <a:off x="228600" y="32087"/>
            <a:ext cx="17240865" cy="2139614"/>
            <a:chOff x="208935" y="104409"/>
            <a:chExt cx="17240865" cy="2139614"/>
          </a:xfrm>
        </p:grpSpPr>
        <p:sp>
          <p:nvSpPr>
            <p:cNvPr id="13" name="TextBox 12"/>
            <p:cNvSpPr txBox="1"/>
            <p:nvPr/>
          </p:nvSpPr>
          <p:spPr>
            <a:xfrm>
              <a:off x="2286000" y="419100"/>
              <a:ext cx="15163800" cy="1824923"/>
            </a:xfrm>
            <a:prstGeom prst="rect">
              <a:avLst/>
            </a:prstGeom>
            <a:noFill/>
          </p:spPr>
          <p:txBody>
            <a:bodyPr wrap="square">
              <a:spAutoFit/>
            </a:bodyPr>
            <a:lstStyle/>
            <a:p>
              <a:pPr marL="0" marR="0" algn="just">
                <a:lnSpc>
                  <a:spcPct val="150000"/>
                </a:lnSpc>
                <a:spcAft>
                  <a:spcPts val="1000"/>
                </a:spcAft>
              </a:pPr>
              <a:r>
                <a:rPr lang="fr-FR" sz="4000" kern="0">
                  <a:effectLst/>
                  <a:latin typeface="Arial" panose="020B0604020202020204" pitchFamily="34" charset="0"/>
                  <a:ea typeface="Times New Roman" panose="02020603050405020304" pitchFamily="18" charset="0"/>
                  <a:cs typeface="Arial" panose="020B0604020202020204" pitchFamily="34" charset="0"/>
                </a:rPr>
                <a:t>Đọc thông tin trong SCĐ trang 41 tìm hiểu thông tin về dạng hình học thường gặp của một số phức chất đơn giản.</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35" y="104409"/>
              <a:ext cx="2077065" cy="2139614"/>
            </a:xfrm>
            <a:prstGeom prst="rect">
              <a:avLst/>
            </a:prstGeom>
          </p:spPr>
        </p:pic>
      </p:grpSp>
      <p:cxnSp>
        <p:nvCxnSpPr>
          <p:cNvPr id="17" name="Straight Connector 16"/>
          <p:cNvCxnSpPr/>
          <p:nvPr/>
        </p:nvCxnSpPr>
        <p:spPr>
          <a:xfrm>
            <a:off x="0" y="2476500"/>
            <a:ext cx="18288000" cy="0"/>
          </a:xfrm>
          <a:prstGeom prst="line">
            <a:avLst/>
          </a:prstGeom>
        </p:spPr>
        <p:style>
          <a:lnRef idx="1">
            <a:schemeClr val="dk1"/>
          </a:lnRef>
          <a:fillRef idx="0">
            <a:schemeClr val="dk1"/>
          </a:fillRef>
          <a:effectRef idx="0">
            <a:schemeClr val="dk1"/>
          </a:effectRef>
          <a:fontRef idx="minor">
            <a:schemeClr val="tx1"/>
          </a:fontRef>
        </p:style>
      </p:cxnSp>
      <p:sp>
        <p:nvSpPr>
          <p:cNvPr id="18" name="Rectangle: Rounded Corners 17"/>
          <p:cNvSpPr/>
          <p:nvPr/>
        </p:nvSpPr>
        <p:spPr>
          <a:xfrm>
            <a:off x="10668000" y="3289377"/>
            <a:ext cx="7143136" cy="321580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000" kern="0">
                <a:solidFill>
                  <a:schemeClr val="tx1"/>
                </a:solidFill>
                <a:effectLst/>
                <a:latin typeface="Arial" panose="020B0604020202020204" pitchFamily="34" charset="0"/>
                <a:ea typeface="Times New Roman" panose="02020603050405020304" pitchFamily="18" charset="0"/>
                <a:cs typeface="Arial" panose="020B0604020202020204" pitchFamily="34" charset="0"/>
              </a:rPr>
              <a:t>Phức chất loại [ML</a:t>
            </a:r>
            <a:r>
              <a:rPr lang="fr-FR" sz="4000" kern="0" baseline="-2500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r>
              <a:rPr lang="fr-FR" sz="4000" kern="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thường có dạng hình học tứ diện hoặc vuông phẳng. </a:t>
            </a:r>
            <a:endParaRPr lang="en-US" sz="4000">
              <a:solidFill>
                <a:schemeClr val="tx1"/>
              </a:solidFill>
              <a:latin typeface="Arial" panose="020B0604020202020204" pitchFamily="34" charset="0"/>
              <a:cs typeface="Arial" panose="020B0604020202020204" pitchFamily="34" charset="0"/>
            </a:endParaRPr>
          </a:p>
        </p:txBody>
      </p:sp>
      <p:sp>
        <p:nvSpPr>
          <p:cNvPr id="19" name="Rectangle: Rounded Corners 18"/>
          <p:cNvSpPr/>
          <p:nvPr/>
        </p:nvSpPr>
        <p:spPr>
          <a:xfrm>
            <a:off x="10677832" y="7277100"/>
            <a:ext cx="7143136" cy="243838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000" kern="0">
                <a:solidFill>
                  <a:schemeClr val="tx1"/>
                </a:solidFill>
                <a:effectLst/>
                <a:latin typeface="Arial" panose="020B0604020202020204" pitchFamily="34" charset="0"/>
                <a:ea typeface="Times New Roman" panose="02020603050405020304" pitchFamily="18" charset="0"/>
                <a:cs typeface="Arial" panose="020B0604020202020204" pitchFamily="34" charset="0"/>
              </a:rPr>
              <a:t>Phức chất loại [ML</a:t>
            </a:r>
            <a:r>
              <a:rPr lang="fr-FR" sz="4000" kern="0" baseline="-25000">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r>
              <a:rPr lang="fr-FR" sz="4000" kern="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thường có dạng bát diện. </a:t>
            </a:r>
            <a:endParaRPr lang="en-US" sz="4000">
              <a:solidFill>
                <a:schemeClr val="tx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9821263" y="5874678"/>
            <a:ext cx="1693474" cy="2195244"/>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8001000" cy="989171"/>
            <a:chOff x="0" y="0"/>
            <a:chExt cx="16002000" cy="989171"/>
          </a:xfrm>
        </p:grpSpPr>
        <p:sp>
          <p:nvSpPr>
            <p:cNvPr id="3" name="Rectangle: Single Corner Rounded 2"/>
            <p:cNvSpPr/>
            <p:nvPr/>
          </p:nvSpPr>
          <p:spPr>
            <a:xfrm flipV="1">
              <a:off x="0" y="0"/>
              <a:ext cx="16002000" cy="989171"/>
            </a:xfrm>
            <a:prstGeom prst="round1Rect">
              <a:avLst>
                <a:gd name="adj" fmla="val 40443"/>
              </a:avLst>
            </a:prstGeom>
            <a:solidFill>
              <a:srgbClr val="1F62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3150" y="123068"/>
              <a:ext cx="15355700" cy="707886"/>
            </a:xfrm>
            <a:prstGeom prst="rect">
              <a:avLst/>
            </a:prstGeom>
            <a:noFill/>
          </p:spPr>
          <p:txBody>
            <a:bodyPr wrap="square">
              <a:spAutoFit/>
            </a:bodyPr>
            <a:lstStyle/>
            <a:p>
              <a:pPr marL="0" marR="0" algn="ctr">
                <a:spcAft>
                  <a:spcPts val="1000"/>
                </a:spcAft>
              </a:pPr>
              <a:r>
                <a:rPr lang="fr-FR" sz="4000" b="1" kern="0">
                  <a:solidFill>
                    <a:schemeClr val="bg1"/>
                  </a:solidFill>
                  <a:latin typeface="Arial" panose="020B0604020202020204" pitchFamily="34" charset="0"/>
                  <a:ea typeface="Times New Roman" panose="02020603050405020304" pitchFamily="18" charset="0"/>
                  <a:cs typeface="Arial" panose="020B0604020202020204" pitchFamily="34" charset="0"/>
                </a:rPr>
                <a:t>THẢO LUẬN 3 SCĐ TRANG 41</a:t>
              </a:r>
              <a:endParaRPr lang="fr-FR" sz="40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12" name="TextBox 11"/>
          <p:cNvSpPr txBox="1"/>
          <p:nvPr/>
        </p:nvSpPr>
        <p:spPr>
          <a:xfrm>
            <a:off x="609600" y="954022"/>
            <a:ext cx="16840200" cy="1824923"/>
          </a:xfrm>
          <a:prstGeom prst="rect">
            <a:avLst/>
          </a:prstGeom>
          <a:noFill/>
        </p:spPr>
        <p:txBody>
          <a:bodyPr wrap="square">
            <a:spAutoFit/>
          </a:bodyPr>
          <a:lstStyle/>
          <a:p>
            <a:pPr marL="0" marR="0" algn="just">
              <a:lnSpc>
                <a:spcPct val="150000"/>
              </a:lnSpc>
              <a:spcAft>
                <a:spcPts val="1000"/>
              </a:spcAft>
            </a:pPr>
            <a:r>
              <a:rPr lang="fr-FR" sz="4000" kern="0">
                <a:effectLst/>
                <a:latin typeface="Arial" panose="020B0604020202020204" pitchFamily="34" charset="0"/>
                <a:ea typeface="Times New Roman" panose="02020603050405020304" pitchFamily="18" charset="0"/>
                <a:cs typeface="Arial" panose="020B0604020202020204" pitchFamily="34" charset="0"/>
              </a:rPr>
              <a:t>Biểu diễn dạng hình học của ion phức chất tứ diện [FeCl</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4</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a:t>
            </a:r>
            <a:r>
              <a:rPr lang="fr-FR" sz="4000" kern="0">
                <a:effectLst/>
                <a:latin typeface="Arial" panose="020B0604020202020204" pitchFamily="34" charset="0"/>
                <a:ea typeface="Times New Roman" panose="02020603050405020304" pitchFamily="18" charset="0"/>
                <a:cs typeface="Arial" panose="020B0604020202020204" pitchFamily="34" charset="0"/>
              </a:rPr>
              <a:t> và ion phức chất bát diện [Mn(H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O)</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6</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 </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1"/>
          <a:stretch>
            <a:fillRect/>
          </a:stretch>
        </p:blipFill>
        <p:spPr>
          <a:xfrm>
            <a:off x="1755649" y="2919133"/>
            <a:ext cx="15694151" cy="7172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8001000" cy="989171"/>
            <a:chOff x="0" y="0"/>
            <a:chExt cx="16002000" cy="989171"/>
          </a:xfrm>
        </p:grpSpPr>
        <p:sp>
          <p:nvSpPr>
            <p:cNvPr id="3" name="Rectangle: Single Corner Rounded 2"/>
            <p:cNvSpPr/>
            <p:nvPr/>
          </p:nvSpPr>
          <p:spPr>
            <a:xfrm flipV="1">
              <a:off x="0" y="0"/>
              <a:ext cx="16002000" cy="989171"/>
            </a:xfrm>
            <a:prstGeom prst="round1Rect">
              <a:avLst>
                <a:gd name="adj" fmla="val 40443"/>
              </a:avLst>
            </a:prstGeom>
            <a:solidFill>
              <a:srgbClr val="1F62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3150" y="123068"/>
              <a:ext cx="15355700" cy="707886"/>
            </a:xfrm>
            <a:prstGeom prst="rect">
              <a:avLst/>
            </a:prstGeom>
            <a:noFill/>
          </p:spPr>
          <p:txBody>
            <a:bodyPr wrap="square">
              <a:spAutoFit/>
            </a:bodyPr>
            <a:lstStyle/>
            <a:p>
              <a:pPr marL="0" marR="0" algn="ctr">
                <a:spcAft>
                  <a:spcPts val="1000"/>
                </a:spcAft>
              </a:pPr>
              <a:r>
                <a:rPr lang="fr-FR" sz="40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Luyện tập trong SCĐ trang 41</a:t>
              </a:r>
              <a:endParaRPr lang="fr-FR" sz="40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9" name="TextBox 8"/>
          <p:cNvSpPr txBox="1"/>
          <p:nvPr/>
        </p:nvSpPr>
        <p:spPr>
          <a:xfrm>
            <a:off x="540703" y="4305300"/>
            <a:ext cx="7865879" cy="5518242"/>
          </a:xfrm>
          <a:prstGeom prst="rect">
            <a:avLst/>
          </a:prstGeom>
          <a:noFill/>
        </p:spPr>
        <p:txBody>
          <a:bodyPr wrap="square">
            <a:spAutoFit/>
          </a:bodyPr>
          <a:lstStyle/>
          <a:p>
            <a:pPr marL="0" marR="0" algn="just">
              <a:lnSpc>
                <a:spcPct val="150000"/>
              </a:lnSpc>
              <a:spcAft>
                <a:spcPts val="1000"/>
              </a:spcAft>
            </a:pPr>
            <a:r>
              <a:rPr lang="fr-FR" sz="4000" kern="0">
                <a:effectLst/>
                <a:latin typeface="Arial" panose="020B0604020202020204" pitchFamily="34" charset="0"/>
                <a:ea typeface="Times New Roman" panose="02020603050405020304" pitchFamily="18" charset="0"/>
                <a:cs typeface="Arial" panose="020B0604020202020204" pitchFamily="34" charset="0"/>
              </a:rPr>
              <a:t>Phối tử 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 có dung lượng phối trí bằng 1, trong phức chất có chứa 6 phối tử 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 thuộc dạng [ML</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6</a:t>
            </a:r>
            <a:r>
              <a:rPr lang="fr-FR" sz="4000" kern="0">
                <a:effectLst/>
                <a:latin typeface="Arial" panose="020B0604020202020204" pitchFamily="34" charset="0"/>
                <a:ea typeface="Times New Roman" panose="02020603050405020304" pitchFamily="18" charset="0"/>
                <a:cs typeface="Arial" panose="020B0604020202020204" pitchFamily="34" charset="0"/>
              </a:rPr>
              <a:t>] nên ion phức chất [Co(NH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6</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 sẽ có dạng hình học là bát diện. </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rotWithShape="1">
          <a:blip r:embed="rId1"/>
          <a:srcRect t="4563" b="-1"/>
          <a:stretch>
            <a:fillRect/>
          </a:stretch>
        </p:blipFill>
        <p:spPr bwMode="auto">
          <a:xfrm>
            <a:off x="10287000" y="3691885"/>
            <a:ext cx="7460297" cy="6242965"/>
          </a:xfrm>
          <a:prstGeom prst="rect">
            <a:avLst/>
          </a:prstGeom>
          <a:ln>
            <a:noFill/>
          </a:ln>
        </p:spPr>
      </p:pic>
      <p:sp>
        <p:nvSpPr>
          <p:cNvPr id="15" name="TextBox 14"/>
          <p:cNvSpPr txBox="1"/>
          <p:nvPr/>
        </p:nvSpPr>
        <p:spPr>
          <a:xfrm>
            <a:off x="457200" y="1112239"/>
            <a:ext cx="16535399" cy="1824923"/>
          </a:xfrm>
          <a:prstGeom prst="rect">
            <a:avLst/>
          </a:prstGeom>
          <a:noFill/>
        </p:spPr>
        <p:txBody>
          <a:bodyPr wrap="square">
            <a:spAutoFit/>
          </a:bodyPr>
          <a:lstStyle/>
          <a:p>
            <a:pPr algn="just">
              <a:lnSpc>
                <a:spcPct val="150000"/>
              </a:lnSpc>
            </a:pPr>
            <a:r>
              <a:rPr lang="fr-FR" sz="4000" kern="0">
                <a:effectLst/>
                <a:latin typeface="Arial" panose="020B0604020202020204" pitchFamily="34" charset="0"/>
                <a:ea typeface="Times New Roman" panose="02020603050405020304" pitchFamily="18" charset="0"/>
                <a:cs typeface="Arial" panose="020B0604020202020204" pitchFamily="34" charset="0"/>
              </a:rPr>
              <a:t>Hãy dự đoán và biểu diễn dạng hình học của ion phức chất [Co(NH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6</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p:cxnSp>
        <p:nvCxnSpPr>
          <p:cNvPr id="18" name="Straight Connector 17"/>
          <p:cNvCxnSpPr/>
          <p:nvPr/>
        </p:nvCxnSpPr>
        <p:spPr>
          <a:xfrm>
            <a:off x="0" y="3238500"/>
            <a:ext cx="18288000" cy="0"/>
          </a:xfrm>
          <a:prstGeom prst="line">
            <a:avLst/>
          </a:prstGeom>
        </p:spPr>
        <p:style>
          <a:lnRef idx="1">
            <a:schemeClr val="dk1"/>
          </a:lnRef>
          <a:fillRef idx="0">
            <a:schemeClr val="dk1"/>
          </a:fillRef>
          <a:effectRef idx="0">
            <a:schemeClr val="dk1"/>
          </a:effectRef>
          <a:fontRef idx="minor">
            <a:schemeClr val="tx1"/>
          </a:fontRef>
        </p:style>
      </p:cxnSp>
      <p:sp>
        <p:nvSpPr>
          <p:cNvPr id="6" name="Arrow: Down 5"/>
          <p:cNvSpPr/>
          <p:nvPr/>
        </p:nvSpPr>
        <p:spPr>
          <a:xfrm>
            <a:off x="8576295" y="3217218"/>
            <a:ext cx="1135409" cy="126261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545456" y="-1303106"/>
            <a:ext cx="5918047" cy="5871819"/>
            <a:chOff x="16545456" y="-1303106"/>
            <a:chExt cx="5918047" cy="5871819"/>
          </a:xfrm>
        </p:grpSpPr>
        <p:sp>
          <p:nvSpPr>
            <p:cNvPr id="13" name="TextBox 13"/>
            <p:cNvSpPr txBox="1"/>
            <p:nvPr/>
          </p:nvSpPr>
          <p:spPr>
            <a:xfrm rot="10364966">
              <a:off x="16894283" y="-1263066"/>
              <a:ext cx="5513682" cy="5831779"/>
            </a:xfrm>
            <a:prstGeom prst="rect">
              <a:avLst/>
            </a:prstGeom>
          </p:spPr>
          <p:txBody>
            <a:bodyPr lIns="50800" tIns="50800" rIns="50800" bIns="50800" rtlCol="0" anchor="ctr"/>
            <a:lstStyle/>
            <a:p>
              <a:pPr algn="ctr">
                <a:lnSpc>
                  <a:spcPts val="2660"/>
                </a:lnSpc>
              </a:pPr>
            </a:p>
          </p:txBody>
        </p:sp>
        <p:sp>
          <p:nvSpPr>
            <p:cNvPr id="16" name="TextBox 16"/>
            <p:cNvSpPr txBox="1"/>
            <p:nvPr/>
          </p:nvSpPr>
          <p:spPr>
            <a:xfrm rot="10364966">
              <a:off x="16545456" y="3117240"/>
              <a:ext cx="659612" cy="697666"/>
            </a:xfrm>
            <a:prstGeom prst="rect">
              <a:avLst/>
            </a:prstGeom>
          </p:spPr>
          <p:txBody>
            <a:bodyPr lIns="50800" tIns="50800" rIns="50800" bIns="50800" rtlCol="0" anchor="ctr"/>
            <a:lstStyle/>
            <a:p>
              <a:pPr algn="ctr">
                <a:lnSpc>
                  <a:spcPts val="2660"/>
                </a:lnSpc>
              </a:pPr>
            </a:p>
          </p:txBody>
        </p:sp>
        <p:sp>
          <p:nvSpPr>
            <p:cNvPr id="18" name="Freeform 18"/>
            <p:cNvSpPr/>
            <p:nvPr/>
          </p:nvSpPr>
          <p:spPr>
            <a:xfrm rot="10364966">
              <a:off x="17549734" y="-1303106"/>
              <a:ext cx="4913769" cy="491376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19" name="TextBox 19"/>
            <p:cNvSpPr txBox="1"/>
            <p:nvPr/>
          </p:nvSpPr>
          <p:spPr>
            <a:xfrm rot="10364966">
              <a:off x="18024935" y="-843361"/>
              <a:ext cx="3992437" cy="4222770"/>
            </a:xfrm>
            <a:prstGeom prst="rect">
              <a:avLst/>
            </a:prstGeom>
          </p:spPr>
          <p:txBody>
            <a:bodyPr lIns="50800" tIns="50800" rIns="50800" bIns="50800" rtlCol="0" anchor="ctr"/>
            <a:lstStyle/>
            <a:p>
              <a:pPr algn="ctr">
                <a:lnSpc>
                  <a:spcPts val="2660"/>
                </a:lnSpc>
              </a:pPr>
            </a:p>
          </p:txBody>
        </p:sp>
        <p:sp>
          <p:nvSpPr>
            <p:cNvPr id="21" name="Freeform 21"/>
            <p:cNvSpPr/>
            <p:nvPr/>
          </p:nvSpPr>
          <p:spPr>
            <a:xfrm rot="10364966">
              <a:off x="17307284" y="427228"/>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22" name="TextBox 22"/>
            <p:cNvSpPr txBox="1"/>
            <p:nvPr/>
          </p:nvSpPr>
          <p:spPr>
            <a:xfrm rot="10364966">
              <a:off x="17385794" y="503185"/>
              <a:ext cx="659612" cy="697666"/>
            </a:xfrm>
            <a:prstGeom prst="rect">
              <a:avLst/>
            </a:prstGeom>
          </p:spPr>
          <p:txBody>
            <a:bodyPr lIns="50800" tIns="50800" rIns="50800" bIns="50800" rtlCol="0" anchor="ctr"/>
            <a:lstStyle/>
            <a:p>
              <a:pPr algn="ctr">
                <a:lnSpc>
                  <a:spcPts val="2660"/>
                </a:lnSpc>
              </a:pPr>
            </a:p>
          </p:txBody>
        </p:sp>
      </p:grpSp>
      <p:grpSp>
        <p:nvGrpSpPr>
          <p:cNvPr id="2" name="Group 1"/>
          <p:cNvGrpSpPr/>
          <p:nvPr/>
        </p:nvGrpSpPr>
        <p:grpSpPr>
          <a:xfrm>
            <a:off x="-4843350" y="4399373"/>
            <a:ext cx="6352081" cy="5915625"/>
            <a:chOff x="-4843350" y="4399373"/>
            <a:chExt cx="6352081" cy="5915625"/>
          </a:xfrm>
        </p:grpSpPr>
        <p:sp>
          <p:nvSpPr>
            <p:cNvPr id="25" name="TextBox 25"/>
            <p:cNvSpPr txBox="1"/>
            <p:nvPr/>
          </p:nvSpPr>
          <p:spPr>
            <a:xfrm rot="10364966">
              <a:off x="-4121939" y="4483219"/>
              <a:ext cx="5513682" cy="5831779"/>
            </a:xfrm>
            <a:prstGeom prst="rect">
              <a:avLst/>
            </a:prstGeom>
          </p:spPr>
          <p:txBody>
            <a:bodyPr lIns="50800" tIns="50800" rIns="50800" bIns="50800" rtlCol="0" anchor="ctr"/>
            <a:lstStyle/>
            <a:p>
              <a:pPr algn="ctr">
                <a:lnSpc>
                  <a:spcPts val="2660"/>
                </a:lnSpc>
              </a:pPr>
            </a:p>
          </p:txBody>
        </p:sp>
        <p:sp>
          <p:nvSpPr>
            <p:cNvPr id="27" name="Freeform 27"/>
            <p:cNvSpPr/>
            <p:nvPr/>
          </p:nvSpPr>
          <p:spPr>
            <a:xfrm rot="10364966">
              <a:off x="-4843350" y="4399373"/>
              <a:ext cx="5683919" cy="568391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28" name="TextBox 28"/>
            <p:cNvSpPr txBox="1"/>
            <p:nvPr/>
          </p:nvSpPr>
          <p:spPr>
            <a:xfrm rot="10364966">
              <a:off x="-4293669" y="4931175"/>
              <a:ext cx="4618184" cy="4884618"/>
            </a:xfrm>
            <a:prstGeom prst="rect">
              <a:avLst/>
            </a:prstGeom>
          </p:spPr>
          <p:txBody>
            <a:bodyPr lIns="50800" tIns="50800" rIns="50800" bIns="50800" rtlCol="0" anchor="ctr"/>
            <a:lstStyle/>
            <a:p>
              <a:pPr algn="ctr">
                <a:lnSpc>
                  <a:spcPts val="2660"/>
                </a:lnSpc>
              </a:pPr>
            </a:p>
          </p:txBody>
        </p:sp>
        <p:sp>
          <p:nvSpPr>
            <p:cNvPr id="39" name="Freeform 39"/>
            <p:cNvSpPr/>
            <p:nvPr/>
          </p:nvSpPr>
          <p:spPr>
            <a:xfrm rot="10364966">
              <a:off x="66994" y="8308876"/>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40" name="TextBox 40"/>
            <p:cNvSpPr txBox="1"/>
            <p:nvPr/>
          </p:nvSpPr>
          <p:spPr>
            <a:xfrm rot="10364966">
              <a:off x="395220" y="6629475"/>
              <a:ext cx="659612" cy="697666"/>
            </a:xfrm>
            <a:prstGeom prst="rect">
              <a:avLst/>
            </a:prstGeom>
          </p:spPr>
          <p:txBody>
            <a:bodyPr lIns="50800" tIns="50800" rIns="50800" bIns="50800" rtlCol="0" anchor="ctr"/>
            <a:lstStyle/>
            <a:p>
              <a:pPr algn="ctr">
                <a:lnSpc>
                  <a:spcPts val="2660"/>
                </a:lnSpc>
              </a:pPr>
            </a:p>
          </p:txBody>
        </p:sp>
        <p:sp>
          <p:nvSpPr>
            <p:cNvPr id="43" name="TextBox 43"/>
            <p:cNvSpPr txBox="1"/>
            <p:nvPr/>
          </p:nvSpPr>
          <p:spPr>
            <a:xfrm rot="10364966">
              <a:off x="849119" y="9140060"/>
              <a:ext cx="659612" cy="697666"/>
            </a:xfrm>
            <a:prstGeom prst="rect">
              <a:avLst/>
            </a:prstGeom>
          </p:spPr>
          <p:txBody>
            <a:bodyPr lIns="50800" tIns="50800" rIns="50800" bIns="50800" rtlCol="0" anchor="ctr"/>
            <a:lstStyle/>
            <a:p>
              <a:pPr algn="ctr">
                <a:lnSpc>
                  <a:spcPts val="2660"/>
                </a:lnSpc>
              </a:pPr>
            </a:p>
          </p:txBody>
        </p:sp>
        <p:sp>
          <p:nvSpPr>
            <p:cNvPr id="46" name="TextBox 46"/>
            <p:cNvSpPr txBox="1"/>
            <p:nvPr/>
          </p:nvSpPr>
          <p:spPr>
            <a:xfrm rot="10364966">
              <a:off x="849119" y="4959223"/>
              <a:ext cx="659612" cy="697666"/>
            </a:xfrm>
            <a:prstGeom prst="rect">
              <a:avLst/>
            </a:prstGeom>
          </p:spPr>
          <p:txBody>
            <a:bodyPr lIns="50800" tIns="50800" rIns="50800" bIns="50800" rtlCol="0" anchor="ctr"/>
            <a:lstStyle/>
            <a:p>
              <a:pPr algn="ctr">
                <a:lnSpc>
                  <a:spcPts val="2660"/>
                </a:lnSpc>
              </a:pPr>
            </a:p>
          </p:txBody>
        </p:sp>
      </p:grpSp>
      <p:sp>
        <p:nvSpPr>
          <p:cNvPr id="4" name="Freeform 4"/>
          <p:cNvSpPr/>
          <p:nvPr/>
        </p:nvSpPr>
        <p:spPr>
          <a:xfrm>
            <a:off x="1283572" y="2570261"/>
            <a:ext cx="15926643" cy="6530963"/>
          </a:xfrm>
          <a:custGeom>
            <a:avLst/>
            <a:gdLst/>
            <a:ahLst/>
            <a:cxnLst/>
            <a:rect l="l" t="t" r="r" b="b"/>
            <a:pathLst>
              <a:path w="3547673" h="1959693">
                <a:moveTo>
                  <a:pt x="0" y="0"/>
                </a:moveTo>
                <a:lnTo>
                  <a:pt x="3547673" y="0"/>
                </a:lnTo>
                <a:lnTo>
                  <a:pt x="3547673" y="1959693"/>
                </a:lnTo>
                <a:lnTo>
                  <a:pt x="0" y="1959693"/>
                </a:lnTo>
                <a:close/>
              </a:path>
            </a:pathLst>
          </a:custGeom>
          <a:solidFill>
            <a:srgbClr val="C0F0F7"/>
          </a:solidFill>
          <a:ln w="38100" cap="sq">
            <a:solidFill>
              <a:srgbClr val="000000"/>
            </a:solidFill>
            <a:prstDash val="solid"/>
            <a:miter/>
          </a:ln>
        </p:spPr>
      </p:sp>
      <p:sp>
        <p:nvSpPr>
          <p:cNvPr id="5" name="TextBox 5"/>
          <p:cNvSpPr txBox="1"/>
          <p:nvPr/>
        </p:nvSpPr>
        <p:spPr>
          <a:xfrm>
            <a:off x="2408963" y="1672929"/>
            <a:ext cx="13470073" cy="7585371"/>
          </a:xfrm>
          <a:prstGeom prst="rect">
            <a:avLst/>
          </a:prstGeom>
        </p:spPr>
        <p:txBody>
          <a:bodyPr lIns="50800" tIns="50800" rIns="50800" bIns="50800" rtlCol="0" anchor="ctr"/>
          <a:lstStyle/>
          <a:p>
            <a:pPr algn="ctr">
              <a:lnSpc>
                <a:spcPts val="2660"/>
              </a:lnSpc>
            </a:pPr>
          </a:p>
        </p:txBody>
      </p:sp>
      <p:sp>
        <p:nvSpPr>
          <p:cNvPr id="30" name="Freeform 30"/>
          <p:cNvSpPr/>
          <p:nvPr/>
        </p:nvSpPr>
        <p:spPr>
          <a:xfrm rot="10364966">
            <a:off x="-3299781" y="-3689796"/>
            <a:ext cx="5683919" cy="568391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31" name="TextBox 31"/>
          <p:cNvSpPr txBox="1"/>
          <p:nvPr/>
        </p:nvSpPr>
        <p:spPr>
          <a:xfrm rot="10364966">
            <a:off x="-2750100" y="-3157994"/>
            <a:ext cx="4618184" cy="4884618"/>
          </a:xfrm>
          <a:prstGeom prst="rect">
            <a:avLst/>
          </a:prstGeom>
        </p:spPr>
        <p:txBody>
          <a:bodyPr lIns="50800" tIns="50800" rIns="50800" bIns="50800" rtlCol="0" anchor="ctr"/>
          <a:lstStyle/>
          <a:p>
            <a:pPr algn="ctr">
              <a:lnSpc>
                <a:spcPts val="2660"/>
              </a:lnSpc>
            </a:pPr>
          </a:p>
        </p:txBody>
      </p:sp>
      <p:sp>
        <p:nvSpPr>
          <p:cNvPr id="33" name="Freeform 33"/>
          <p:cNvSpPr/>
          <p:nvPr/>
        </p:nvSpPr>
        <p:spPr>
          <a:xfrm rot="10364966">
            <a:off x="16172872" y="7972608"/>
            <a:ext cx="5683919" cy="568391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34" name="TextBox 34"/>
          <p:cNvSpPr txBox="1"/>
          <p:nvPr/>
        </p:nvSpPr>
        <p:spPr>
          <a:xfrm rot="10364966">
            <a:off x="16722553" y="8504410"/>
            <a:ext cx="4618184" cy="4884618"/>
          </a:xfrm>
          <a:prstGeom prst="rect">
            <a:avLst/>
          </a:prstGeom>
        </p:spPr>
        <p:txBody>
          <a:bodyPr lIns="50800" tIns="50800" rIns="50800" bIns="50800" rtlCol="0" anchor="ctr"/>
          <a:lstStyle/>
          <a:p>
            <a:pPr algn="ctr">
              <a:lnSpc>
                <a:spcPts val="2660"/>
              </a:lnSpc>
            </a:pPr>
          </a:p>
        </p:txBody>
      </p:sp>
      <p:sp>
        <p:nvSpPr>
          <p:cNvPr id="36" name="Freeform 36"/>
          <p:cNvSpPr/>
          <p:nvPr/>
        </p:nvSpPr>
        <p:spPr>
          <a:xfrm rot="10364966">
            <a:off x="16536621" y="8610204"/>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37" name="TextBox 37"/>
          <p:cNvSpPr txBox="1"/>
          <p:nvPr/>
        </p:nvSpPr>
        <p:spPr>
          <a:xfrm rot="10364966">
            <a:off x="16615131" y="8686161"/>
            <a:ext cx="659612" cy="697666"/>
          </a:xfrm>
          <a:prstGeom prst="rect">
            <a:avLst/>
          </a:prstGeom>
        </p:spPr>
        <p:txBody>
          <a:bodyPr lIns="50800" tIns="50800" rIns="50800" bIns="50800" rtlCol="0" anchor="ctr"/>
          <a:lstStyle/>
          <a:p>
            <a:pPr algn="ctr">
              <a:lnSpc>
                <a:spcPts val="2660"/>
              </a:lnSpc>
            </a:pPr>
          </a:p>
        </p:txBody>
      </p:sp>
      <p:sp>
        <p:nvSpPr>
          <p:cNvPr id="48" name="Freeform 48"/>
          <p:cNvSpPr/>
          <p:nvPr/>
        </p:nvSpPr>
        <p:spPr>
          <a:xfrm rot="10364966">
            <a:off x="770609" y="881127"/>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49" name="TextBox 49"/>
          <p:cNvSpPr txBox="1"/>
          <p:nvPr/>
        </p:nvSpPr>
        <p:spPr>
          <a:xfrm rot="10364966">
            <a:off x="849119" y="957084"/>
            <a:ext cx="659612" cy="697666"/>
          </a:xfrm>
          <a:prstGeom prst="rect">
            <a:avLst/>
          </a:prstGeom>
        </p:spPr>
        <p:txBody>
          <a:bodyPr lIns="50800" tIns="50800" rIns="50800" bIns="50800" rtlCol="0" anchor="ctr"/>
          <a:lstStyle/>
          <a:p>
            <a:pPr algn="ctr">
              <a:lnSpc>
                <a:spcPts val="2660"/>
              </a:lnSpc>
            </a:pPr>
          </a:p>
        </p:txBody>
      </p:sp>
      <p:sp>
        <p:nvSpPr>
          <p:cNvPr id="50" name="Oval 49"/>
          <p:cNvSpPr/>
          <p:nvPr/>
        </p:nvSpPr>
        <p:spPr>
          <a:xfrm>
            <a:off x="7820627" y="1101191"/>
            <a:ext cx="2646743" cy="2646743"/>
          </a:xfrm>
          <a:prstGeom prst="ellipse">
            <a:avLst/>
          </a:prstGeom>
          <a:solidFill>
            <a:srgbClr val="00A8A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Arial" panose="020B0604020202020204" pitchFamily="34" charset="0"/>
                <a:cs typeface="Arial" panose="020B0604020202020204" pitchFamily="34" charset="0"/>
              </a:rPr>
              <a:t>III.</a:t>
            </a:r>
            <a:endParaRPr lang="en-US" sz="9600" b="1" dirty="0">
              <a:solidFill>
                <a:schemeClr val="bg1"/>
              </a:solidFill>
              <a:latin typeface="Arial" panose="020B0604020202020204" pitchFamily="34" charset="0"/>
              <a:cs typeface="Arial" panose="020B0604020202020204" pitchFamily="34" charset="0"/>
            </a:endParaRPr>
          </a:p>
        </p:txBody>
      </p:sp>
      <p:sp>
        <p:nvSpPr>
          <p:cNvPr id="51" name="TextBox 50"/>
          <p:cNvSpPr txBox="1"/>
          <p:nvPr/>
        </p:nvSpPr>
        <p:spPr>
          <a:xfrm>
            <a:off x="1479695" y="3979111"/>
            <a:ext cx="15534395" cy="4032258"/>
          </a:xfrm>
          <a:prstGeom prst="rect">
            <a:avLst/>
          </a:prstGeom>
          <a:noFill/>
        </p:spPr>
        <p:txBody>
          <a:bodyPr wrap="square">
            <a:spAutoFit/>
          </a:bodyPr>
          <a:lstStyle/>
          <a:p>
            <a:pPr marL="0" marR="0" algn="ctr">
              <a:lnSpc>
                <a:spcPct val="150000"/>
              </a:lnSpc>
              <a:spcAft>
                <a:spcPts val="1000"/>
              </a:spcAft>
            </a:pPr>
            <a:r>
              <a:rPr lang="fr-FR" sz="8800" b="1" kern="0" dirty="0">
                <a:effectLst/>
                <a:latin typeface="Arial" panose="020B0604020202020204" pitchFamily="34" charset="0"/>
                <a:ea typeface="Times New Roman" panose="02020603050405020304" pitchFamily="18" charset="0"/>
                <a:cs typeface="Arial" panose="020B0604020202020204" pitchFamily="34" charset="0"/>
              </a:rPr>
              <a:t>MỘT SỐ ĐỒNG PHÂN </a:t>
            </a:r>
            <a:endParaRPr lang="fr-FR" sz="8800" b="1" kern="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50000"/>
              </a:lnSpc>
              <a:spcAft>
                <a:spcPts val="1000"/>
              </a:spcAft>
            </a:pPr>
            <a:r>
              <a:rPr lang="fr-FR" sz="8800" b="1" kern="0" dirty="0">
                <a:effectLst/>
                <a:latin typeface="Arial" panose="020B0604020202020204" pitchFamily="34" charset="0"/>
                <a:ea typeface="Times New Roman" panose="02020603050405020304" pitchFamily="18" charset="0"/>
                <a:cs typeface="Arial" panose="020B0604020202020204" pitchFamily="34" charset="0"/>
              </a:rPr>
              <a:t>CƠ BẢN CỦA PHỨC CHẤT</a:t>
            </a:r>
            <a:endParaRPr lang="en-US" sz="7200" kern="1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plu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5981700" y="6451777"/>
            <a:ext cx="6324600" cy="3835223"/>
          </a:xfrm>
          <a:prstGeom prst="rect">
            <a:avLst/>
          </a:prstGeom>
        </p:spPr>
      </p:pic>
      <p:grpSp>
        <p:nvGrpSpPr>
          <p:cNvPr id="10" name="Group 9"/>
          <p:cNvGrpSpPr/>
          <p:nvPr/>
        </p:nvGrpSpPr>
        <p:grpSpPr>
          <a:xfrm>
            <a:off x="1447800" y="3759397"/>
            <a:ext cx="5495408" cy="4657923"/>
            <a:chOff x="1366774" y="3092047"/>
            <a:chExt cx="5495408" cy="4657923"/>
          </a:xfrm>
        </p:grpSpPr>
        <p:sp>
          <p:nvSpPr>
            <p:cNvPr id="7" name="Speech Bubble: Oval 6"/>
            <p:cNvSpPr/>
            <p:nvPr/>
          </p:nvSpPr>
          <p:spPr>
            <a:xfrm rot="21189489">
              <a:off x="1366774" y="3092047"/>
              <a:ext cx="5495408" cy="4657923"/>
            </a:xfrm>
            <a:prstGeom prst="wedgeEllipseCallout">
              <a:avLst>
                <a:gd name="adj1" fmla="val 47491"/>
                <a:gd name="adj2" fmla="val 50782"/>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20879775">
              <a:off x="1942777" y="4046881"/>
              <a:ext cx="4343400" cy="2748253"/>
            </a:xfrm>
            <a:prstGeom prst="rect">
              <a:avLst/>
            </a:prstGeom>
            <a:noFill/>
          </p:spPr>
          <p:txBody>
            <a:bodyPr wrap="square">
              <a:spAutoFit/>
            </a:bodyPr>
            <a:lstStyle/>
            <a:p>
              <a:pPr algn="ctr">
                <a:lnSpc>
                  <a:spcPct val="150000"/>
                </a:lnSpc>
              </a:pPr>
              <a:r>
                <a:rPr lang="fr-FR" sz="4000" kern="0">
                  <a:effectLst/>
                  <a:latin typeface="Arial" panose="020B0604020202020204" pitchFamily="34" charset="0"/>
                  <a:ea typeface="Times New Roman" panose="02020603050405020304" pitchFamily="18" charset="0"/>
                  <a:cs typeface="Arial" panose="020B0604020202020204" pitchFamily="34" charset="0"/>
                </a:rPr>
                <a:t>Kể tên các dạng đồng phân cơ bản của phức chất. </a:t>
              </a:r>
              <a:endParaRPr lang="en-US" sz="4000" dirty="0">
                <a:latin typeface="Arial" panose="020B0604020202020204" pitchFamily="34" charset="0"/>
                <a:cs typeface="Arial" panose="020B0604020202020204" pitchFamily="34" charset="0"/>
              </a:endParaRPr>
            </a:p>
          </p:txBody>
        </p:sp>
      </p:grpSp>
      <p:grpSp>
        <p:nvGrpSpPr>
          <p:cNvPr id="11" name="Group 10"/>
          <p:cNvGrpSpPr/>
          <p:nvPr/>
        </p:nvGrpSpPr>
        <p:grpSpPr>
          <a:xfrm flipH="1">
            <a:off x="11086913" y="3448650"/>
            <a:ext cx="6154202" cy="4844496"/>
            <a:chOff x="1007631" y="2909775"/>
            <a:chExt cx="6154202" cy="4844496"/>
          </a:xfrm>
        </p:grpSpPr>
        <p:sp>
          <p:nvSpPr>
            <p:cNvPr id="12" name="Speech Bubble: Oval 11"/>
            <p:cNvSpPr/>
            <p:nvPr/>
          </p:nvSpPr>
          <p:spPr>
            <a:xfrm rot="20859783">
              <a:off x="1007631" y="2909775"/>
              <a:ext cx="6154202" cy="4844496"/>
            </a:xfrm>
            <a:prstGeom prst="wedgeEllipseCallout">
              <a:avLst>
                <a:gd name="adj1" fmla="val 47491"/>
                <a:gd name="adj2" fmla="val 50782"/>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20719571">
              <a:off x="1094923" y="3799311"/>
              <a:ext cx="5663359" cy="2748253"/>
            </a:xfrm>
            <a:prstGeom prst="rect">
              <a:avLst/>
            </a:prstGeom>
            <a:noFill/>
          </p:spPr>
          <p:txBody>
            <a:bodyPr wrap="square">
              <a:spAutoFit/>
            </a:bodyPr>
            <a:lstStyle/>
            <a:p>
              <a:pPr algn="ctr">
                <a:lnSpc>
                  <a:spcPct val="150000"/>
                </a:lnSpc>
              </a:pPr>
              <a:r>
                <a:rPr lang="fr-FR" sz="4000" kern="0">
                  <a:effectLst/>
                  <a:latin typeface="Arial" panose="020B0604020202020204" pitchFamily="34" charset="0"/>
                  <a:ea typeface="Times New Roman" panose="02020603050405020304" pitchFamily="18" charset="0"/>
                  <a:cs typeface="Arial" panose="020B0604020202020204" pitchFamily="34" charset="0"/>
                </a:rPr>
                <a:t>Các đồng phân đó được tạo ra khi nào? Hãy lấy ví dụ minh họa. </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8" name="Group 17"/>
          <p:cNvGrpSpPr/>
          <p:nvPr/>
        </p:nvGrpSpPr>
        <p:grpSpPr>
          <a:xfrm>
            <a:off x="4572000" y="1038201"/>
            <a:ext cx="8143944" cy="1214753"/>
            <a:chOff x="4267200" y="416344"/>
            <a:chExt cx="8143944" cy="1214753"/>
          </a:xfrm>
        </p:grpSpPr>
        <p:sp>
          <p:nvSpPr>
            <p:cNvPr id="19" name="TextBox 18"/>
            <p:cNvSpPr txBox="1"/>
            <p:nvPr/>
          </p:nvSpPr>
          <p:spPr>
            <a:xfrm>
              <a:off x="5876855" y="800100"/>
              <a:ext cx="6534289" cy="830997"/>
            </a:xfrm>
            <a:prstGeom prst="rect">
              <a:avLst/>
            </a:prstGeom>
            <a:noFill/>
          </p:spPr>
          <p:txBody>
            <a:bodyPr wrap="none" rtlCol="0">
              <a:spAutoFit/>
            </a:bodyPr>
            <a:lstStyle/>
            <a:p>
              <a:pPr algn="ctr"/>
              <a:r>
                <a:rPr lang="en-US" sz="4800" b="1" dirty="0">
                  <a:solidFill>
                    <a:schemeClr val="tx2">
                      <a:lumMod val="75000"/>
                    </a:schemeClr>
                  </a:solidFill>
                  <a:latin typeface="Arial" panose="020B0604020202020204" pitchFamily="34" charset="0"/>
                  <a:cs typeface="Arial" panose="020B0604020202020204" pitchFamily="34" charset="0"/>
                </a:rPr>
                <a:t>THẢO LUẬN CẶP ĐÔI</a:t>
              </a:r>
              <a:endParaRPr lang="en-US" sz="4800" b="1" dirty="0">
                <a:solidFill>
                  <a:schemeClr val="tx2">
                    <a:lumMod val="75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416344"/>
              <a:ext cx="1418209" cy="1214753"/>
            </a:xfrm>
            <a:prstGeom prst="rect">
              <a:avLst/>
            </a:prstGeom>
          </p:spPr>
        </p:pic>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914400" y="723900"/>
            <a:ext cx="4953000" cy="2526463"/>
          </a:xfrm>
          <a:prstGeom prst="roundRect">
            <a:avLst>
              <a:gd name="adj" fmla="val 10967"/>
            </a:avLst>
          </a:prstGeom>
          <a:solidFill>
            <a:srgbClr val="00A8A8"/>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Đồng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phân</a:t>
            </a:r>
            <a:r>
              <a:rPr lang="en-US" sz="4000" b="1" dirty="0">
                <a:latin typeface="Arial" panose="020B0604020202020204" pitchFamily="34" charset="0"/>
                <a:cs typeface="Arial" panose="020B0604020202020204" pitchFamily="34" charset="0"/>
              </a:rPr>
              <a:t> cis-</a:t>
            </a:r>
            <a:endParaRPr lang="en-US" sz="4000" b="1" dirty="0">
              <a:latin typeface="Arial" panose="020B0604020202020204" pitchFamily="34" charset="0"/>
              <a:cs typeface="Arial" panose="020B0604020202020204" pitchFamily="34" charset="0"/>
            </a:endParaRPr>
          </a:p>
        </p:txBody>
      </p:sp>
      <p:sp>
        <p:nvSpPr>
          <p:cNvPr id="4" name="Rectangle: Rounded Corners 3"/>
          <p:cNvSpPr/>
          <p:nvPr/>
        </p:nvSpPr>
        <p:spPr>
          <a:xfrm>
            <a:off x="914400" y="3657600"/>
            <a:ext cx="4953000" cy="2526463"/>
          </a:xfrm>
          <a:prstGeom prst="roundRect">
            <a:avLst>
              <a:gd name="adj" fmla="val 13817"/>
            </a:avLst>
          </a:prstGeom>
          <a:solidFill>
            <a:srgbClr val="00A8A8"/>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Đồng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phân</a:t>
            </a:r>
            <a:r>
              <a:rPr lang="en-US" sz="4000" b="1" dirty="0">
                <a:latin typeface="Arial" panose="020B0604020202020204" pitchFamily="34" charset="0"/>
                <a:cs typeface="Arial" panose="020B0604020202020204" pitchFamily="34" charset="0"/>
              </a:rPr>
              <a:t> trans-</a:t>
            </a:r>
            <a:endParaRPr lang="en-US" sz="4000" b="1" dirty="0">
              <a:latin typeface="Arial" panose="020B0604020202020204" pitchFamily="34" charset="0"/>
              <a:cs typeface="Arial" panose="020B0604020202020204" pitchFamily="34" charset="0"/>
            </a:endParaRPr>
          </a:p>
        </p:txBody>
      </p:sp>
      <p:sp>
        <p:nvSpPr>
          <p:cNvPr id="5" name="Rectangle: Rounded Corners 4"/>
          <p:cNvSpPr/>
          <p:nvPr/>
        </p:nvSpPr>
        <p:spPr>
          <a:xfrm>
            <a:off x="932573" y="6591300"/>
            <a:ext cx="4953000" cy="3124200"/>
          </a:xfrm>
          <a:prstGeom prst="roundRect">
            <a:avLst>
              <a:gd name="adj" fmla="val 10074"/>
            </a:avLst>
          </a:prstGeom>
          <a:solidFill>
            <a:srgbClr val="00A8A8"/>
          </a:solidFill>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err="1">
                <a:latin typeface="Arial" panose="020B0604020202020204" pitchFamily="34" charset="0"/>
                <a:cs typeface="Arial" panose="020B0604020202020204" pitchFamily="34" charset="0"/>
              </a:rPr>
              <a:t>Điều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đồng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phân</a:t>
            </a:r>
            <a:r>
              <a:rPr lang="en-US" sz="4000" b="1" dirty="0">
                <a:latin typeface="Arial" panose="020B0604020202020204" pitchFamily="34" charset="0"/>
                <a:cs typeface="Arial" panose="020B0604020202020204" pitchFamily="34" charset="0"/>
              </a:rPr>
              <a:t> cis-, trans-</a:t>
            </a:r>
            <a:endParaRPr lang="en-US" sz="4000" b="1" dirty="0">
              <a:latin typeface="Arial" panose="020B0604020202020204" pitchFamily="34" charset="0"/>
              <a:cs typeface="Arial" panose="020B0604020202020204" pitchFamily="34" charset="0"/>
            </a:endParaRPr>
          </a:p>
        </p:txBody>
      </p:sp>
      <p:sp>
        <p:nvSpPr>
          <p:cNvPr id="6" name="Rectangle: Rounded Corners 5"/>
          <p:cNvSpPr/>
          <p:nvPr/>
        </p:nvSpPr>
        <p:spPr>
          <a:xfrm>
            <a:off x="7162800" y="190500"/>
            <a:ext cx="10210800" cy="3059863"/>
          </a:xfrm>
          <a:prstGeom prst="roundRect">
            <a:avLst>
              <a:gd name="adj" fmla="val 10966"/>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30000"/>
              </a:lnSpc>
            </a:pPr>
            <a:r>
              <a:rPr lang="fr-FR" sz="3000">
                <a:solidFill>
                  <a:schemeClr val="tx1"/>
                </a:solidFill>
                <a:latin typeface="Arial" panose="020B0604020202020204" pitchFamily="34" charset="0"/>
                <a:cs typeface="Arial" panose="020B0604020202020204" pitchFamily="34" charset="0"/>
              </a:rPr>
              <a:t>Được tạo ra khi có sự phân bố khác nhau của các phối tử xung quanh nguyên tử trung tâm. Phức chất vuông phẳng và phức chất bát diện có thể có đồng phân cis – trans.</a:t>
            </a:r>
            <a:endParaRPr lang="fr-FR" sz="3000">
              <a:solidFill>
                <a:schemeClr val="tx1"/>
              </a:solidFill>
              <a:latin typeface="Arial" panose="020B0604020202020204" pitchFamily="34" charset="0"/>
              <a:cs typeface="Arial" panose="020B0604020202020204" pitchFamily="34" charset="0"/>
            </a:endParaRPr>
          </a:p>
          <a:p>
            <a:pPr algn="just">
              <a:lnSpc>
                <a:spcPct val="130000"/>
              </a:lnSpc>
            </a:pPr>
            <a:r>
              <a:rPr lang="fr-FR" sz="3000" b="1">
                <a:solidFill>
                  <a:srgbClr val="FF0000"/>
                </a:solidFill>
                <a:latin typeface="Arial" panose="020B0604020202020204" pitchFamily="34" charset="0"/>
                <a:cs typeface="Arial" panose="020B0604020202020204" pitchFamily="34" charset="0"/>
              </a:rPr>
              <a:t>Ví dụ: </a:t>
            </a:r>
            <a:r>
              <a:rPr lang="fr-FR" sz="3000">
                <a:solidFill>
                  <a:schemeClr val="tx1"/>
                </a:solidFill>
                <a:latin typeface="Arial" panose="020B0604020202020204" pitchFamily="34" charset="0"/>
                <a:cs typeface="Arial" panose="020B0604020202020204" pitchFamily="34" charset="0"/>
              </a:rPr>
              <a:t>phức chất [ptcl</a:t>
            </a:r>
            <a:r>
              <a:rPr lang="fr-FR" sz="3000" baseline="-25000">
                <a:solidFill>
                  <a:schemeClr val="tx1"/>
                </a:solidFill>
                <a:latin typeface="Arial" panose="020B0604020202020204" pitchFamily="34" charset="0"/>
                <a:cs typeface="Arial" panose="020B0604020202020204" pitchFamily="34" charset="0"/>
              </a:rPr>
              <a:t>2</a:t>
            </a:r>
            <a:r>
              <a:rPr lang="fr-FR" sz="3000">
                <a:solidFill>
                  <a:schemeClr val="tx1"/>
                </a:solidFill>
                <a:latin typeface="Arial" panose="020B0604020202020204" pitchFamily="34" charset="0"/>
                <a:cs typeface="Arial" panose="020B0604020202020204" pitchFamily="34" charset="0"/>
              </a:rPr>
              <a:t>(nh</a:t>
            </a:r>
            <a:r>
              <a:rPr lang="fr-FR" sz="3000" baseline="-25000">
                <a:solidFill>
                  <a:schemeClr val="tx1"/>
                </a:solidFill>
                <a:latin typeface="Arial" panose="020B0604020202020204" pitchFamily="34" charset="0"/>
                <a:cs typeface="Arial" panose="020B0604020202020204" pitchFamily="34" charset="0"/>
              </a:rPr>
              <a:t>3</a:t>
            </a:r>
            <a:r>
              <a:rPr lang="fr-FR" sz="3000">
                <a:solidFill>
                  <a:schemeClr val="tx1"/>
                </a:solidFill>
                <a:latin typeface="Arial" panose="020B0604020202020204" pitchFamily="34" charset="0"/>
                <a:cs typeface="Arial" panose="020B0604020202020204" pitchFamily="34" charset="0"/>
              </a:rPr>
              <a:t>)</a:t>
            </a:r>
            <a:r>
              <a:rPr lang="fr-FR" sz="3000" baseline="-25000">
                <a:solidFill>
                  <a:schemeClr val="tx1"/>
                </a:solidFill>
                <a:latin typeface="Arial" panose="020B0604020202020204" pitchFamily="34" charset="0"/>
                <a:cs typeface="Arial" panose="020B0604020202020204" pitchFamily="34" charset="0"/>
              </a:rPr>
              <a:t>2</a:t>
            </a:r>
            <a:r>
              <a:rPr lang="fr-FR" sz="3000">
                <a:solidFill>
                  <a:schemeClr val="tx1"/>
                </a:solidFill>
                <a:latin typeface="Arial" panose="020B0604020202020204" pitchFamily="34" charset="0"/>
                <a:cs typeface="Arial" panose="020B0604020202020204" pitchFamily="34" charset="0"/>
              </a:rPr>
              <a:t>]; [cocl</a:t>
            </a:r>
            <a:r>
              <a:rPr lang="fr-FR" sz="3000" baseline="-25000">
                <a:solidFill>
                  <a:schemeClr val="tx1"/>
                </a:solidFill>
                <a:latin typeface="Arial" panose="020B0604020202020204" pitchFamily="34" charset="0"/>
                <a:cs typeface="Arial" panose="020B0604020202020204" pitchFamily="34" charset="0"/>
              </a:rPr>
              <a:t>2</a:t>
            </a:r>
            <a:r>
              <a:rPr lang="fr-FR" sz="3000">
                <a:solidFill>
                  <a:schemeClr val="tx1"/>
                </a:solidFill>
                <a:latin typeface="Arial" panose="020B0604020202020204" pitchFamily="34" charset="0"/>
                <a:cs typeface="Arial" panose="020B0604020202020204" pitchFamily="34" charset="0"/>
              </a:rPr>
              <a:t>(nh</a:t>
            </a:r>
            <a:r>
              <a:rPr lang="fr-FR" sz="3000" baseline="-25000">
                <a:solidFill>
                  <a:schemeClr val="tx1"/>
                </a:solidFill>
                <a:latin typeface="Arial" panose="020B0604020202020204" pitchFamily="34" charset="0"/>
                <a:cs typeface="Arial" panose="020B0604020202020204" pitchFamily="34" charset="0"/>
              </a:rPr>
              <a:t>3</a:t>
            </a:r>
            <a:r>
              <a:rPr lang="fr-FR" sz="3000">
                <a:solidFill>
                  <a:schemeClr val="tx1"/>
                </a:solidFill>
                <a:latin typeface="Arial" panose="020B0604020202020204" pitchFamily="34" charset="0"/>
                <a:cs typeface="Arial" panose="020B0604020202020204" pitchFamily="34" charset="0"/>
              </a:rPr>
              <a:t>)]</a:t>
            </a:r>
            <a:r>
              <a:rPr lang="fr-FR" sz="3000" baseline="-25000">
                <a:solidFill>
                  <a:schemeClr val="tx1"/>
                </a:solidFill>
                <a:latin typeface="Arial" panose="020B0604020202020204" pitchFamily="34" charset="0"/>
                <a:cs typeface="Arial" panose="020B0604020202020204" pitchFamily="34" charset="0"/>
              </a:rPr>
              <a:t>4</a:t>
            </a:r>
            <a:r>
              <a:rPr lang="fr-FR" sz="3000" baseline="30000">
                <a:solidFill>
                  <a:schemeClr val="tx1"/>
                </a:solidFill>
                <a:latin typeface="Arial" panose="020B0604020202020204" pitchFamily="34" charset="0"/>
                <a:cs typeface="Arial" panose="020B0604020202020204" pitchFamily="34" charset="0"/>
              </a:rPr>
              <a:t>+</a:t>
            </a:r>
            <a:r>
              <a:rPr lang="fr-FR" sz="3000">
                <a:solidFill>
                  <a:schemeClr val="tx1"/>
                </a:solidFill>
                <a:latin typeface="Arial" panose="020B0604020202020204" pitchFamily="34" charset="0"/>
                <a:cs typeface="Arial" panose="020B0604020202020204" pitchFamily="34" charset="0"/>
              </a:rPr>
              <a:t>.  </a:t>
            </a:r>
            <a:endParaRPr lang="en-US" sz="3000">
              <a:solidFill>
                <a:schemeClr val="tx1"/>
              </a:solidFill>
              <a:latin typeface="Arial" panose="020B0604020202020204" pitchFamily="34" charset="0"/>
              <a:cs typeface="Arial" panose="020B0604020202020204" pitchFamily="34" charset="0"/>
            </a:endParaRPr>
          </a:p>
        </p:txBody>
      </p:sp>
      <p:sp>
        <p:nvSpPr>
          <p:cNvPr id="7" name="Rectangle: Rounded Corners 6"/>
          <p:cNvSpPr/>
          <p:nvPr/>
        </p:nvSpPr>
        <p:spPr>
          <a:xfrm>
            <a:off x="7162800" y="3657600"/>
            <a:ext cx="10210800" cy="2592265"/>
          </a:xfrm>
          <a:prstGeom prst="roundRect">
            <a:avLst>
              <a:gd name="adj" fmla="val 10966"/>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000">
                <a:solidFill>
                  <a:schemeClr val="tx1"/>
                </a:solidFill>
                <a:latin typeface="Arial" panose="020B0604020202020204" pitchFamily="34" charset="0"/>
                <a:cs typeface="Arial" panose="020B0604020202020204" pitchFamily="34" charset="0"/>
              </a:rPr>
              <a:t>Được tạo ra do có sự hoán đổi phối tử anion trong cầu nội và anion ở cầu ngoại.</a:t>
            </a:r>
            <a:endParaRPr lang="en-US" sz="3000">
              <a:solidFill>
                <a:schemeClr val="tx1"/>
              </a:solidFill>
              <a:latin typeface="Arial" panose="020B0604020202020204" pitchFamily="34" charset="0"/>
              <a:cs typeface="Arial" panose="020B0604020202020204" pitchFamily="34" charset="0"/>
            </a:endParaRPr>
          </a:p>
          <a:p>
            <a:pPr algn="just">
              <a:lnSpc>
                <a:spcPct val="150000"/>
              </a:lnSpc>
            </a:pPr>
            <a:r>
              <a:rPr lang="fr-FR" sz="3000" b="1">
                <a:solidFill>
                  <a:srgbClr val="FF0000"/>
                </a:solidFill>
                <a:latin typeface="Arial" panose="020B0604020202020204" pitchFamily="34" charset="0"/>
                <a:cs typeface="Arial" panose="020B0604020202020204" pitchFamily="34" charset="0"/>
              </a:rPr>
              <a:t>Ví dụ: </a:t>
            </a:r>
            <a:r>
              <a:rPr lang="fr-FR" sz="3000">
                <a:solidFill>
                  <a:schemeClr val="tx1"/>
                </a:solidFill>
                <a:latin typeface="Arial" panose="020B0604020202020204" pitchFamily="34" charset="0"/>
                <a:cs typeface="Arial" panose="020B0604020202020204" pitchFamily="34" charset="0"/>
              </a:rPr>
              <a:t>[cobr(nh</a:t>
            </a:r>
            <a:r>
              <a:rPr lang="fr-FR" sz="3000" baseline="-25000">
                <a:solidFill>
                  <a:schemeClr val="tx1"/>
                </a:solidFill>
                <a:latin typeface="Arial" panose="020B0604020202020204" pitchFamily="34" charset="0"/>
                <a:cs typeface="Arial" panose="020B0604020202020204" pitchFamily="34" charset="0"/>
              </a:rPr>
              <a:t>3</a:t>
            </a:r>
            <a:r>
              <a:rPr lang="fr-FR" sz="3000">
                <a:solidFill>
                  <a:schemeClr val="tx1"/>
                </a:solidFill>
                <a:latin typeface="Arial" panose="020B0604020202020204" pitchFamily="34" charset="0"/>
                <a:cs typeface="Arial" panose="020B0604020202020204" pitchFamily="34" charset="0"/>
              </a:rPr>
              <a:t>)</a:t>
            </a:r>
            <a:r>
              <a:rPr lang="fr-FR" sz="3000" baseline="-25000">
                <a:solidFill>
                  <a:schemeClr val="tx1"/>
                </a:solidFill>
                <a:latin typeface="Arial" panose="020B0604020202020204" pitchFamily="34" charset="0"/>
                <a:cs typeface="Arial" panose="020B0604020202020204" pitchFamily="34" charset="0"/>
              </a:rPr>
              <a:t>5</a:t>
            </a:r>
            <a:r>
              <a:rPr lang="fr-FR" sz="3000">
                <a:solidFill>
                  <a:schemeClr val="tx1"/>
                </a:solidFill>
                <a:latin typeface="Arial" panose="020B0604020202020204" pitchFamily="34" charset="0"/>
                <a:cs typeface="Arial" panose="020B0604020202020204" pitchFamily="34" charset="0"/>
              </a:rPr>
              <a:t>]so</a:t>
            </a:r>
            <a:r>
              <a:rPr lang="fr-FR" sz="3000" baseline="-25000">
                <a:solidFill>
                  <a:schemeClr val="tx1"/>
                </a:solidFill>
                <a:latin typeface="Arial" panose="020B0604020202020204" pitchFamily="34" charset="0"/>
                <a:cs typeface="Arial" panose="020B0604020202020204" pitchFamily="34" charset="0"/>
              </a:rPr>
              <a:t>4</a:t>
            </a:r>
            <a:r>
              <a:rPr lang="fr-FR" sz="3000">
                <a:solidFill>
                  <a:schemeClr val="tx1"/>
                </a:solidFill>
                <a:latin typeface="Arial" panose="020B0604020202020204" pitchFamily="34" charset="0"/>
                <a:cs typeface="Arial" panose="020B0604020202020204" pitchFamily="34" charset="0"/>
              </a:rPr>
              <a:t> và [co(nh</a:t>
            </a:r>
            <a:r>
              <a:rPr lang="fr-FR" sz="3000" baseline="-25000">
                <a:solidFill>
                  <a:schemeClr val="tx1"/>
                </a:solidFill>
                <a:latin typeface="Arial" panose="020B0604020202020204" pitchFamily="34" charset="0"/>
                <a:cs typeface="Arial" panose="020B0604020202020204" pitchFamily="34" charset="0"/>
              </a:rPr>
              <a:t>3</a:t>
            </a:r>
            <a:r>
              <a:rPr lang="fr-FR" sz="3000">
                <a:solidFill>
                  <a:schemeClr val="tx1"/>
                </a:solidFill>
                <a:latin typeface="Arial" panose="020B0604020202020204" pitchFamily="34" charset="0"/>
                <a:cs typeface="Arial" panose="020B0604020202020204" pitchFamily="34" charset="0"/>
              </a:rPr>
              <a:t>)</a:t>
            </a:r>
            <a:r>
              <a:rPr lang="fr-FR" sz="3000" baseline="-25000">
                <a:solidFill>
                  <a:schemeClr val="tx1"/>
                </a:solidFill>
                <a:latin typeface="Arial" panose="020B0604020202020204" pitchFamily="34" charset="0"/>
                <a:cs typeface="Arial" panose="020B0604020202020204" pitchFamily="34" charset="0"/>
              </a:rPr>
              <a:t>5</a:t>
            </a:r>
            <a:r>
              <a:rPr lang="fr-FR" sz="3000">
                <a:solidFill>
                  <a:schemeClr val="tx1"/>
                </a:solidFill>
                <a:latin typeface="Arial" panose="020B0604020202020204" pitchFamily="34" charset="0"/>
                <a:cs typeface="Arial" panose="020B0604020202020204" pitchFamily="34" charset="0"/>
              </a:rPr>
              <a:t>so</a:t>
            </a:r>
            <a:r>
              <a:rPr lang="fr-FR" sz="3000" baseline="-25000">
                <a:solidFill>
                  <a:schemeClr val="tx1"/>
                </a:solidFill>
                <a:latin typeface="Arial" panose="020B0604020202020204" pitchFamily="34" charset="0"/>
                <a:cs typeface="Arial" panose="020B0604020202020204" pitchFamily="34" charset="0"/>
              </a:rPr>
              <a:t>4</a:t>
            </a:r>
            <a:r>
              <a:rPr lang="fr-FR" sz="3000">
                <a:solidFill>
                  <a:schemeClr val="tx1"/>
                </a:solidFill>
                <a:latin typeface="Arial" panose="020B0604020202020204" pitchFamily="34" charset="0"/>
                <a:cs typeface="Arial" panose="020B0604020202020204" pitchFamily="34" charset="0"/>
              </a:rPr>
              <a:t>]br.</a:t>
            </a:r>
            <a:endParaRPr lang="en-US" sz="3000">
              <a:solidFill>
                <a:schemeClr val="tx1"/>
              </a:solidFill>
              <a:latin typeface="Arial" panose="020B0604020202020204" pitchFamily="34" charset="0"/>
              <a:cs typeface="Arial" panose="020B0604020202020204" pitchFamily="34" charset="0"/>
            </a:endParaRPr>
          </a:p>
        </p:txBody>
      </p:sp>
      <p:sp>
        <p:nvSpPr>
          <p:cNvPr id="8" name="Rectangle: Rounded Corners 7"/>
          <p:cNvSpPr/>
          <p:nvPr/>
        </p:nvSpPr>
        <p:spPr>
          <a:xfrm>
            <a:off x="7162800" y="6890167"/>
            <a:ext cx="10210800" cy="2526464"/>
          </a:xfrm>
          <a:prstGeom prst="roundRect">
            <a:avLst>
              <a:gd name="adj" fmla="val 10966"/>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000">
                <a:solidFill>
                  <a:schemeClr val="tx1"/>
                </a:solidFill>
                <a:latin typeface="Arial" panose="020B0604020202020204" pitchFamily="34" charset="0"/>
                <a:cs typeface="Arial" panose="020B0604020202020204" pitchFamily="34" charset="0"/>
              </a:rPr>
              <a:t>Được tạo ra khi một phối tử có thể liên kết với nguyên tử trung tâm qua hai hay nhiều nguyên tử khác nhau.</a:t>
            </a:r>
            <a:endParaRPr lang="en-US" sz="3000">
              <a:solidFill>
                <a:schemeClr val="tx1"/>
              </a:solidFill>
              <a:latin typeface="Arial" panose="020B0604020202020204" pitchFamily="34" charset="0"/>
              <a:cs typeface="Arial" panose="020B0604020202020204" pitchFamily="34" charset="0"/>
            </a:endParaRPr>
          </a:p>
          <a:p>
            <a:pPr algn="just">
              <a:lnSpc>
                <a:spcPct val="150000"/>
              </a:lnSpc>
            </a:pPr>
            <a:r>
              <a:rPr lang="fr-FR" sz="3000" b="1">
                <a:solidFill>
                  <a:srgbClr val="FF0000"/>
                </a:solidFill>
                <a:latin typeface="Arial" panose="020B0604020202020204" pitchFamily="34" charset="0"/>
                <a:cs typeface="Arial" panose="020B0604020202020204" pitchFamily="34" charset="0"/>
              </a:rPr>
              <a:t>Ví dụ: </a:t>
            </a:r>
            <a:r>
              <a:rPr lang="fr-FR" sz="3000">
                <a:solidFill>
                  <a:schemeClr val="tx1"/>
                </a:solidFill>
                <a:latin typeface="Arial" panose="020B0604020202020204" pitchFamily="34" charset="0"/>
                <a:cs typeface="Arial" panose="020B0604020202020204" pitchFamily="34" charset="0"/>
              </a:rPr>
              <a:t>[co(nh</a:t>
            </a:r>
            <a:r>
              <a:rPr lang="fr-FR" sz="3000" baseline="-25000">
                <a:solidFill>
                  <a:schemeClr val="tx1"/>
                </a:solidFill>
                <a:latin typeface="Arial" panose="020B0604020202020204" pitchFamily="34" charset="0"/>
                <a:cs typeface="Arial" panose="020B0604020202020204" pitchFamily="34" charset="0"/>
              </a:rPr>
              <a:t>3</a:t>
            </a:r>
            <a:r>
              <a:rPr lang="fr-FR" sz="3000">
                <a:solidFill>
                  <a:schemeClr val="tx1"/>
                </a:solidFill>
                <a:latin typeface="Arial" panose="020B0604020202020204" pitchFamily="34" charset="0"/>
                <a:cs typeface="Arial" panose="020B0604020202020204" pitchFamily="34" charset="0"/>
              </a:rPr>
              <a:t>)</a:t>
            </a:r>
            <a:r>
              <a:rPr lang="fr-FR" sz="3000" baseline="-25000">
                <a:solidFill>
                  <a:schemeClr val="tx1"/>
                </a:solidFill>
                <a:latin typeface="Arial" panose="020B0604020202020204" pitchFamily="34" charset="0"/>
                <a:cs typeface="Arial" panose="020B0604020202020204" pitchFamily="34" charset="0"/>
              </a:rPr>
              <a:t>5</a:t>
            </a:r>
            <a:r>
              <a:rPr lang="fr-FR" sz="3000">
                <a:solidFill>
                  <a:schemeClr val="tx1"/>
                </a:solidFill>
                <a:latin typeface="Arial" panose="020B0604020202020204" pitchFamily="34" charset="0"/>
                <a:cs typeface="Arial" panose="020B0604020202020204" pitchFamily="34" charset="0"/>
              </a:rPr>
              <a:t>(no</a:t>
            </a:r>
            <a:r>
              <a:rPr lang="fr-FR" sz="3000" baseline="-25000">
                <a:solidFill>
                  <a:schemeClr val="tx1"/>
                </a:solidFill>
                <a:latin typeface="Arial" panose="020B0604020202020204" pitchFamily="34" charset="0"/>
                <a:cs typeface="Arial" panose="020B0604020202020204" pitchFamily="34" charset="0"/>
              </a:rPr>
              <a:t>2</a:t>
            </a:r>
            <a:r>
              <a:rPr lang="fr-FR" sz="3000">
                <a:solidFill>
                  <a:schemeClr val="tx1"/>
                </a:solidFill>
                <a:latin typeface="Arial" panose="020B0604020202020204" pitchFamily="34" charset="0"/>
                <a:cs typeface="Arial" panose="020B0604020202020204" pitchFamily="34" charset="0"/>
              </a:rPr>
              <a:t>)]</a:t>
            </a:r>
            <a:r>
              <a:rPr lang="fr-FR" sz="3000" baseline="30000">
                <a:solidFill>
                  <a:schemeClr val="tx1"/>
                </a:solidFill>
                <a:latin typeface="Arial" panose="020B0604020202020204" pitchFamily="34" charset="0"/>
                <a:cs typeface="Arial" panose="020B0604020202020204" pitchFamily="34" charset="0"/>
              </a:rPr>
              <a:t>2+</a:t>
            </a:r>
            <a:r>
              <a:rPr lang="fr-FR" sz="3000">
                <a:solidFill>
                  <a:schemeClr val="tx1"/>
                </a:solidFill>
                <a:latin typeface="Arial" panose="020B0604020202020204" pitchFamily="34" charset="0"/>
                <a:cs typeface="Arial" panose="020B0604020202020204" pitchFamily="34" charset="0"/>
              </a:rPr>
              <a:t> và [co(nh</a:t>
            </a:r>
            <a:r>
              <a:rPr lang="fr-FR" sz="3000" baseline="-25000">
                <a:solidFill>
                  <a:schemeClr val="tx1"/>
                </a:solidFill>
                <a:latin typeface="Arial" panose="020B0604020202020204" pitchFamily="34" charset="0"/>
                <a:cs typeface="Arial" panose="020B0604020202020204" pitchFamily="34" charset="0"/>
              </a:rPr>
              <a:t>3</a:t>
            </a:r>
            <a:r>
              <a:rPr lang="fr-FR" sz="3000">
                <a:solidFill>
                  <a:schemeClr val="tx1"/>
                </a:solidFill>
                <a:latin typeface="Arial" panose="020B0604020202020204" pitchFamily="34" charset="0"/>
                <a:cs typeface="Arial" panose="020B0604020202020204" pitchFamily="34" charset="0"/>
              </a:rPr>
              <a:t>)</a:t>
            </a:r>
            <a:r>
              <a:rPr lang="fr-FR" sz="3000" baseline="-25000">
                <a:solidFill>
                  <a:schemeClr val="tx1"/>
                </a:solidFill>
                <a:latin typeface="Arial" panose="020B0604020202020204" pitchFamily="34" charset="0"/>
                <a:cs typeface="Arial" panose="020B0604020202020204" pitchFamily="34" charset="0"/>
              </a:rPr>
              <a:t>5</a:t>
            </a:r>
            <a:r>
              <a:rPr lang="fr-FR" sz="3000">
                <a:solidFill>
                  <a:schemeClr val="tx1"/>
                </a:solidFill>
                <a:latin typeface="Arial" panose="020B0604020202020204" pitchFamily="34" charset="0"/>
                <a:cs typeface="Arial" panose="020B0604020202020204" pitchFamily="34" charset="0"/>
              </a:rPr>
              <a:t>(ono)]</a:t>
            </a:r>
            <a:r>
              <a:rPr lang="fr-FR" sz="3000" baseline="30000">
                <a:solidFill>
                  <a:schemeClr val="tx1"/>
                </a:solidFill>
                <a:latin typeface="Arial" panose="020B0604020202020204" pitchFamily="34" charset="0"/>
                <a:cs typeface="Arial" panose="020B0604020202020204" pitchFamily="34" charset="0"/>
              </a:rPr>
              <a:t>2+</a:t>
            </a:r>
            <a:r>
              <a:rPr lang="fr-FR" sz="3000">
                <a:solidFill>
                  <a:schemeClr val="tx1"/>
                </a:solidFill>
                <a:latin typeface="Arial" panose="020B0604020202020204" pitchFamily="34" charset="0"/>
                <a:cs typeface="Arial" panose="020B0604020202020204" pitchFamily="34" charset="0"/>
              </a:rPr>
              <a:t>. </a:t>
            </a:r>
            <a:endParaRPr lang="en-US" sz="3000" dirty="0">
              <a:solidFill>
                <a:schemeClr val="tx1"/>
              </a:solidFill>
              <a:latin typeface="Arial" panose="020B0604020202020204" pitchFamily="34" charset="0"/>
              <a:cs typeface="Arial" panose="020B0604020202020204" pitchFamily="34" charset="0"/>
            </a:endParaRPr>
          </a:p>
        </p:txBody>
      </p:sp>
      <p:sp>
        <p:nvSpPr>
          <p:cNvPr id="9" name="Arrow: Right 8"/>
          <p:cNvSpPr/>
          <p:nvPr/>
        </p:nvSpPr>
        <p:spPr>
          <a:xfrm>
            <a:off x="6177643" y="1790700"/>
            <a:ext cx="674914" cy="533400"/>
          </a:xfrm>
          <a:prstGeom prst="rightArrow">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p:cNvSpPr/>
          <p:nvPr/>
        </p:nvSpPr>
        <p:spPr>
          <a:xfrm>
            <a:off x="6177643" y="4715748"/>
            <a:ext cx="674914" cy="533400"/>
          </a:xfrm>
          <a:prstGeom prst="rightArrow">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p:cNvSpPr/>
          <p:nvPr/>
        </p:nvSpPr>
        <p:spPr>
          <a:xfrm>
            <a:off x="6177643" y="7886700"/>
            <a:ext cx="674914" cy="533400"/>
          </a:xfrm>
          <a:prstGeom prst="rightArrow">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
          <a:stretch>
            <a:fillRect/>
          </a:stretch>
        </p:blipFill>
        <p:spPr>
          <a:xfrm rot="9871940">
            <a:off x="16156583" y="8442238"/>
            <a:ext cx="2455805" cy="21335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90600" y="4381500"/>
            <a:ext cx="16459200" cy="6698397"/>
            <a:chOff x="990600" y="4381500"/>
            <a:chExt cx="16459200" cy="6698397"/>
          </a:xfrm>
        </p:grpSpPr>
        <p:sp>
          <p:nvSpPr>
            <p:cNvPr id="12" name="Rectangle: Rounded Corners 11"/>
            <p:cNvSpPr/>
            <p:nvPr/>
          </p:nvSpPr>
          <p:spPr>
            <a:xfrm>
              <a:off x="990600" y="5143500"/>
              <a:ext cx="16459200" cy="5936397"/>
            </a:xfrm>
            <a:prstGeom prst="roundRect">
              <a:avLst>
                <a:gd name="adj" fmla="val 3487"/>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10515600" y="4381500"/>
              <a:ext cx="6400800" cy="1066800"/>
            </a:xfrm>
            <a:prstGeom prst="roundRect">
              <a:avLst/>
            </a:prstGeom>
            <a:solidFill>
              <a:schemeClr val="accent6">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200" b="1">
                  <a:solidFill>
                    <a:schemeClr val="bg1"/>
                  </a:solidFill>
                  <a:latin typeface="Arial" panose="020B0604020202020204" pitchFamily="34" charset="0"/>
                  <a:cs typeface="Arial" panose="020B0604020202020204" pitchFamily="34" charset="0"/>
                </a:rPr>
                <a:t>THẢO LUẬN 4 VÀ 5</a:t>
              </a:r>
              <a:endParaRPr lang="en-US" sz="42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409700" y="6057900"/>
              <a:ext cx="15887700" cy="2876493"/>
            </a:xfrm>
            <a:prstGeom prst="rect">
              <a:avLst/>
            </a:prstGeom>
            <a:noFill/>
          </p:spPr>
          <p:txBody>
            <a:bodyPr wrap="square">
              <a:spAutoFit/>
            </a:bodyPr>
            <a:lstStyle/>
            <a:p>
              <a:pPr marL="0" marR="0" algn="just">
                <a:lnSpc>
                  <a:spcPct val="150000"/>
                </a:lnSpc>
                <a:spcAft>
                  <a:spcPts val="1000"/>
                </a:spcAft>
              </a:pPr>
              <a:r>
                <a:rPr lang="fr-FR" sz="4000" kern="0">
                  <a:effectLst/>
                  <a:latin typeface="Arial" panose="020B0604020202020204" pitchFamily="34" charset="0"/>
                  <a:ea typeface="Times New Roman" panose="02020603050405020304" pitchFamily="18" charset="0"/>
                  <a:cs typeface="Arial" panose="020B0604020202020204" pitchFamily="34" charset="0"/>
                </a:rPr>
                <a:t>4. Dựa vào Hình 7.6 và 7.7, hãy nêu cách phân biệt đồng phân cis- và đồng phân trans- của phức chất.</a:t>
              </a:r>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Aft>
                  <a:spcPts val="1000"/>
                </a:spcAft>
              </a:pPr>
              <a:r>
                <a:rPr lang="fr-FR" sz="4000" kern="0">
                  <a:effectLst/>
                  <a:latin typeface="Arial" panose="020B0604020202020204" pitchFamily="34" charset="0"/>
                  <a:ea typeface="Times New Roman" panose="02020603050405020304" pitchFamily="18" charset="0"/>
                  <a:cs typeface="Arial" panose="020B0604020202020204" pitchFamily="34" charset="0"/>
                </a:rPr>
                <a:t>5. Viết công thức đồng phân ion hóa của phức chất [CrBr(NH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5</a:t>
              </a:r>
              <a:r>
                <a:rPr lang="fr-FR" sz="4000" kern="0">
                  <a:effectLst/>
                  <a:latin typeface="Arial" panose="020B0604020202020204" pitchFamily="34" charset="0"/>
                  <a:ea typeface="Times New Roman" panose="02020603050405020304" pitchFamily="18" charset="0"/>
                  <a:cs typeface="Arial" panose="020B0604020202020204" pitchFamily="34" charset="0"/>
                </a:rPr>
                <a:t>]SO</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4</a:t>
              </a:r>
              <a:r>
                <a:rPr lang="fr-FR" sz="4000" kern="0">
                  <a:effectLst/>
                  <a:latin typeface="Arial" panose="020B0604020202020204" pitchFamily="34" charset="0"/>
                  <a:ea typeface="Times New Roman" panose="02020603050405020304" pitchFamily="18" charset="0"/>
                  <a:cs typeface="Arial" panose="020B0604020202020204" pitchFamily="34" charset="0"/>
                </a:rPr>
                <a:t>.</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15" name="Picture 14"/>
          <p:cNvPicPr>
            <a:picLocks noChangeAspect="1"/>
          </p:cNvPicPr>
          <p:nvPr/>
        </p:nvPicPr>
        <p:blipFill>
          <a:blip r:embed="rId1"/>
          <a:stretch>
            <a:fillRect/>
          </a:stretch>
        </p:blipFill>
        <p:spPr>
          <a:xfrm>
            <a:off x="15087600" y="79711"/>
            <a:ext cx="2971800" cy="2217593"/>
          </a:xfrm>
          <a:prstGeom prst="rect">
            <a:avLst/>
          </a:prstGeom>
        </p:spPr>
      </p:pic>
      <p:grpSp>
        <p:nvGrpSpPr>
          <p:cNvPr id="3" name="Group 2"/>
          <p:cNvGrpSpPr/>
          <p:nvPr/>
        </p:nvGrpSpPr>
        <p:grpSpPr>
          <a:xfrm>
            <a:off x="936756" y="912406"/>
            <a:ext cx="8170373" cy="1384898"/>
            <a:chOff x="4679306" y="368334"/>
            <a:chExt cx="8170373" cy="1384898"/>
          </a:xfrm>
        </p:grpSpPr>
        <p:sp>
          <p:nvSpPr>
            <p:cNvPr id="4" name="TextBox 3"/>
            <p:cNvSpPr txBox="1"/>
            <p:nvPr/>
          </p:nvSpPr>
          <p:spPr>
            <a:xfrm>
              <a:off x="5895531" y="802856"/>
              <a:ext cx="6954148" cy="830997"/>
            </a:xfrm>
            <a:prstGeom prst="rect">
              <a:avLst/>
            </a:prstGeom>
            <a:noFill/>
          </p:spPr>
          <p:txBody>
            <a:bodyPr wrap="none" rtlCol="0">
              <a:spAutoFit/>
            </a:bodyPr>
            <a:lstStyle/>
            <a:p>
              <a:pPr algn="ctr"/>
              <a:r>
                <a:rPr lang="en-US" sz="4800" b="1" dirty="0">
                  <a:solidFill>
                    <a:schemeClr val="tx2">
                      <a:lumMod val="75000"/>
                    </a:schemeClr>
                  </a:solidFill>
                  <a:latin typeface="Arial" panose="020B0604020202020204" pitchFamily="34" charset="0"/>
                  <a:cs typeface="Arial" panose="020B0604020202020204" pitchFamily="34" charset="0"/>
                </a:rPr>
                <a:t>HOẠT ĐỘNG CÁ NHÂN</a:t>
              </a:r>
              <a:endParaRPr lang="en-US" sz="4800" b="1" dirty="0">
                <a:solidFill>
                  <a:schemeClr val="tx2">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679306" y="368334"/>
              <a:ext cx="1216225" cy="1384898"/>
            </a:xfrm>
            <a:prstGeom prst="rect">
              <a:avLst/>
            </a:prstGeom>
          </p:spPr>
        </p:pic>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p:cNvSpPr/>
          <p:nvPr/>
        </p:nvSpPr>
        <p:spPr>
          <a:xfrm>
            <a:off x="122903" y="357678"/>
            <a:ext cx="1295400" cy="1227221"/>
          </a:xfrm>
          <a:prstGeom prst="wedgeEllipseCallout">
            <a:avLst>
              <a:gd name="adj1" fmla="val 43740"/>
              <a:gd name="adj2" fmla="val 48681"/>
            </a:avLst>
          </a:prstGeom>
          <a:solidFill>
            <a:srgbClr val="5EB229"/>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1</a:t>
            </a:r>
            <a:endParaRPr lang="en-US" sz="4800" b="1" dirty="0">
              <a:solidFill>
                <a:schemeClr val="bg1"/>
              </a:solidFill>
              <a:latin typeface="Arial" panose="020B0604020202020204" pitchFamily="34" charset="0"/>
              <a:cs typeface="Arial" panose="020B0604020202020204" pitchFamily="34" charset="0"/>
            </a:endParaRPr>
          </a:p>
        </p:txBody>
      </p:sp>
      <p:sp>
        <p:nvSpPr>
          <p:cNvPr id="33" name="Speech Bubble: Oval 32"/>
          <p:cNvSpPr/>
          <p:nvPr/>
        </p:nvSpPr>
        <p:spPr>
          <a:xfrm>
            <a:off x="122903" y="7120689"/>
            <a:ext cx="1295400" cy="1227221"/>
          </a:xfrm>
          <a:prstGeom prst="wedgeEllipseCallout">
            <a:avLst>
              <a:gd name="adj1" fmla="val 43740"/>
              <a:gd name="adj2" fmla="val 48681"/>
            </a:avLst>
          </a:prstGeom>
          <a:solidFill>
            <a:srgbClr val="5EB229"/>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endParaRPr lang="en-US" sz="4800" b="1" dirty="0">
              <a:solidFill>
                <a:schemeClr val="bg1"/>
              </a:solidFill>
              <a:latin typeface="Arial" panose="020B0604020202020204" pitchFamily="34" charset="0"/>
              <a:cs typeface="Arial" panose="020B0604020202020204" pitchFamily="34" charset="0"/>
            </a:endParaRPr>
          </a:p>
        </p:txBody>
      </p:sp>
      <p:pic>
        <p:nvPicPr>
          <p:cNvPr id="65" name="Picture 64"/>
          <p:cNvPicPr>
            <a:picLocks noChangeAspect="1"/>
          </p:cNvPicPr>
          <p:nvPr/>
        </p:nvPicPr>
        <p:blipFill>
          <a:blip r:embed="rId1"/>
          <a:srcRect l="10815" t="13918" r="15734" b="17331"/>
          <a:stretch>
            <a:fillRect/>
          </a:stretch>
        </p:blipFill>
        <p:spPr>
          <a:xfrm rot="19724092">
            <a:off x="16205157" y="-1221337"/>
            <a:ext cx="3325428" cy="3121713"/>
          </a:xfrm>
          <a:prstGeom prst="rect">
            <a:avLst/>
          </a:prstGeom>
        </p:spPr>
      </p:pic>
      <p:sp>
        <p:nvSpPr>
          <p:cNvPr id="6" name="TextBox 5"/>
          <p:cNvSpPr txBox="1"/>
          <p:nvPr/>
        </p:nvSpPr>
        <p:spPr>
          <a:xfrm>
            <a:off x="1828800" y="935646"/>
            <a:ext cx="14706600" cy="4594912"/>
          </a:xfrm>
          <a:prstGeom prst="rect">
            <a:avLst/>
          </a:prstGeom>
          <a:noFill/>
        </p:spPr>
        <p:txBody>
          <a:bodyPr wrap="square">
            <a:spAutoFit/>
          </a:bodyPr>
          <a:lstStyle/>
          <a:p>
            <a:pPr algn="just">
              <a:lnSpc>
                <a:spcPct val="150000"/>
              </a:lnSpc>
            </a:pPr>
            <a:r>
              <a:rPr lang="fr-FR" sz="4000" kern="0">
                <a:effectLst/>
                <a:latin typeface="Arial" panose="020B0604020202020204" pitchFamily="34" charset="0"/>
                <a:ea typeface="Times New Roman" panose="02020603050405020304" pitchFamily="18" charset="0"/>
                <a:cs typeface="Arial" panose="020B0604020202020204" pitchFamily="34" charset="0"/>
              </a:rPr>
              <a:t>Quan sát Hình 7.6 và Hình 7.7 thấy được trong đồng phân cis-, hai phối tử giống nhau (hai phối tử Cl</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a:t>
            </a:r>
            <a:r>
              <a:rPr lang="fr-FR" sz="4000" kern="0">
                <a:effectLst/>
                <a:latin typeface="Arial" panose="020B0604020202020204" pitchFamily="34" charset="0"/>
                <a:ea typeface="Times New Roman" panose="02020603050405020304" pitchFamily="18" charset="0"/>
                <a:cs typeface="Arial" panose="020B0604020202020204" pitchFamily="34" charset="0"/>
              </a:rPr>
              <a:t> hoặc hai phối tử 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 được phân bố trên hai trục khác nhau khi liên kết với nguyên tử trung tâm. Trong đồng phân trans-, hai phối tử giống nhau được phân bố trên cùng trục khi liên kết với nguyên tử trung tâm. </a:t>
            </a:r>
            <a:endParaRPr lang="en-US" sz="4000">
              <a:latin typeface="Arial" panose="020B0604020202020204" pitchFamily="34" charset="0"/>
              <a:cs typeface="Arial" panose="020B0604020202020204" pitchFamily="34" charset="0"/>
            </a:endParaRPr>
          </a:p>
        </p:txBody>
      </p:sp>
      <p:sp>
        <p:nvSpPr>
          <p:cNvPr id="11" name="TextBox 10"/>
          <p:cNvSpPr txBox="1"/>
          <p:nvPr/>
        </p:nvSpPr>
        <p:spPr>
          <a:xfrm>
            <a:off x="1828800" y="7453115"/>
            <a:ext cx="15392400" cy="1824923"/>
          </a:xfrm>
          <a:prstGeom prst="rect">
            <a:avLst/>
          </a:prstGeom>
          <a:noFill/>
        </p:spPr>
        <p:txBody>
          <a:bodyPr wrap="square">
            <a:spAutoFit/>
          </a:bodyPr>
          <a:lstStyle/>
          <a:p>
            <a:pPr algn="just">
              <a:lnSpc>
                <a:spcPct val="150000"/>
              </a:lnSpc>
            </a:pPr>
            <a:r>
              <a:rPr lang="fr-FR" sz="4000" kern="0">
                <a:effectLst/>
                <a:latin typeface="Arial" panose="020B0604020202020204" pitchFamily="34" charset="0"/>
                <a:ea typeface="Times New Roman" panose="02020603050405020304" pitchFamily="18" charset="0"/>
                <a:cs typeface="Arial" panose="020B0604020202020204" pitchFamily="34" charset="0"/>
              </a:rPr>
              <a:t>Hai đồng phân ion hóa của phức chất [CrBr(NH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5</a:t>
            </a:r>
            <a:r>
              <a:rPr lang="fr-FR" sz="4000" kern="0">
                <a:effectLst/>
                <a:latin typeface="Arial" panose="020B0604020202020204" pitchFamily="34" charset="0"/>
                <a:ea typeface="Times New Roman" panose="02020603050405020304" pitchFamily="18" charset="0"/>
                <a:cs typeface="Arial" panose="020B0604020202020204" pitchFamily="34" charset="0"/>
              </a:rPr>
              <a:t>]SO</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4</a:t>
            </a:r>
            <a:r>
              <a:rPr lang="fr-FR" sz="4000" kern="0">
                <a:effectLst/>
                <a:latin typeface="Arial" panose="020B0604020202020204" pitchFamily="34" charset="0"/>
                <a:ea typeface="Times New Roman" panose="02020603050405020304" pitchFamily="18" charset="0"/>
                <a:cs typeface="Arial" panose="020B0604020202020204" pitchFamily="34" charset="0"/>
              </a:rPr>
              <a:t> là [CrBr(NH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5</a:t>
            </a:r>
            <a:r>
              <a:rPr lang="fr-FR" sz="4000" kern="0">
                <a:effectLst/>
                <a:latin typeface="Arial" panose="020B0604020202020204" pitchFamily="34" charset="0"/>
                <a:ea typeface="Times New Roman" panose="02020603050405020304" pitchFamily="18" charset="0"/>
                <a:cs typeface="Arial" panose="020B0604020202020204" pitchFamily="34" charset="0"/>
              </a:rPr>
              <a:t>]SO</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4</a:t>
            </a:r>
            <a:r>
              <a:rPr lang="fr-FR" sz="4000" kern="0">
                <a:effectLst/>
                <a:latin typeface="Arial" panose="020B0604020202020204" pitchFamily="34" charset="0"/>
                <a:ea typeface="Times New Roman" panose="02020603050405020304" pitchFamily="18" charset="0"/>
                <a:cs typeface="Arial" panose="020B0604020202020204" pitchFamily="34" charset="0"/>
              </a:rPr>
              <a:t> và [Cr(NH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5</a:t>
            </a:r>
            <a:r>
              <a:rPr lang="fr-FR" sz="4000" kern="0">
                <a:effectLst/>
                <a:latin typeface="Arial" panose="020B0604020202020204" pitchFamily="34" charset="0"/>
                <a:ea typeface="Times New Roman" panose="02020603050405020304" pitchFamily="18" charset="0"/>
                <a:cs typeface="Arial" panose="020B0604020202020204" pitchFamily="34" charset="0"/>
              </a:rPr>
              <a:t>SO</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4</a:t>
            </a:r>
            <a:r>
              <a:rPr lang="fr-FR" sz="4000" kern="0">
                <a:effectLst/>
                <a:latin typeface="Arial" panose="020B0604020202020204" pitchFamily="34" charset="0"/>
                <a:ea typeface="Times New Roman" panose="02020603050405020304" pitchFamily="18" charset="0"/>
                <a:cs typeface="Arial" panose="020B0604020202020204" pitchFamily="34" charset="0"/>
              </a:rPr>
              <a:t>]Br. </a:t>
            </a:r>
            <a:endParaRPr lang="en-US" sz="4000">
              <a:latin typeface="Arial" panose="020B0604020202020204" pitchFamily="34" charset="0"/>
              <a:cs typeface="Arial" panose="020B0604020202020204" pitchFamily="34" charset="0"/>
            </a:endParaRPr>
          </a:p>
        </p:txBody>
      </p:sp>
      <p:cxnSp>
        <p:nvCxnSpPr>
          <p:cNvPr id="13" name="Straight Connector 12"/>
          <p:cNvCxnSpPr/>
          <p:nvPr/>
        </p:nvCxnSpPr>
        <p:spPr>
          <a:xfrm flipV="1">
            <a:off x="0" y="5829300"/>
            <a:ext cx="18288000" cy="76200"/>
          </a:xfrm>
          <a:prstGeom prst="line">
            <a:avLst/>
          </a:prstGeom>
        </p:spPr>
        <p:style>
          <a:lnRef idx="1">
            <a:schemeClr val="dk1"/>
          </a:lnRef>
          <a:fillRef idx="0">
            <a:schemeClr val="dk1"/>
          </a:fillRef>
          <a:effectRef idx="0">
            <a:schemeClr val="dk1"/>
          </a:effectRef>
          <a:fontRef idx="minor">
            <a:schemeClr val="tx1"/>
          </a:fontRef>
        </p:style>
      </p:cxnSp>
      <p:pic>
        <p:nvPicPr>
          <p:cNvPr id="15"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955" y="5380296"/>
            <a:ext cx="1570703" cy="10504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7578" y="2406436"/>
            <a:ext cx="7717078" cy="7880564"/>
          </a:xfrm>
          <a:custGeom>
            <a:avLst/>
            <a:gdLst/>
            <a:ahLst/>
            <a:cxnLst/>
            <a:rect l="l" t="t" r="r" b="b"/>
            <a:pathLst>
              <a:path w="8815345" h="9002098">
                <a:moveTo>
                  <a:pt x="0" y="0"/>
                </a:moveTo>
                <a:lnTo>
                  <a:pt x="8815345" y="0"/>
                </a:lnTo>
                <a:lnTo>
                  <a:pt x="8815345" y="9002098"/>
                </a:lnTo>
                <a:lnTo>
                  <a:pt x="0" y="9002098"/>
                </a:lnTo>
                <a:lnTo>
                  <a:pt x="0" y="0"/>
                </a:lnTo>
                <a:close/>
              </a:path>
            </a:pathLst>
          </a:custGeom>
          <a:blipFill>
            <a:blip r:embed="rId1"/>
            <a:stretch>
              <a:fillRect b="-104544"/>
            </a:stretch>
          </a:blipFill>
        </p:spPr>
      </p:sp>
      <p:sp>
        <p:nvSpPr>
          <p:cNvPr id="4" name="Freeform 4"/>
          <p:cNvSpPr/>
          <p:nvPr/>
        </p:nvSpPr>
        <p:spPr>
          <a:xfrm>
            <a:off x="6725004" y="553824"/>
            <a:ext cx="10770918" cy="9210846"/>
          </a:xfrm>
          <a:custGeom>
            <a:avLst/>
            <a:gdLst/>
            <a:ahLst/>
            <a:cxnLst/>
            <a:rect l="l" t="t" r="r" b="b"/>
            <a:pathLst>
              <a:path w="2024680" h="2076054">
                <a:moveTo>
                  <a:pt x="17237" y="0"/>
                </a:moveTo>
                <a:lnTo>
                  <a:pt x="2007443" y="0"/>
                </a:lnTo>
                <a:cubicBezTo>
                  <a:pt x="2016962" y="0"/>
                  <a:pt x="2024680" y="7717"/>
                  <a:pt x="2024680" y="17237"/>
                </a:cubicBezTo>
                <a:lnTo>
                  <a:pt x="2024680" y="2058817"/>
                </a:lnTo>
                <a:cubicBezTo>
                  <a:pt x="2024680" y="2063388"/>
                  <a:pt x="2022864" y="2067773"/>
                  <a:pt x="2019631" y="2071005"/>
                </a:cubicBezTo>
                <a:cubicBezTo>
                  <a:pt x="2016398" y="2074238"/>
                  <a:pt x="2012014" y="2076054"/>
                  <a:pt x="2007443" y="2076054"/>
                </a:cubicBezTo>
                <a:lnTo>
                  <a:pt x="17237" y="2076054"/>
                </a:lnTo>
                <a:cubicBezTo>
                  <a:pt x="12665" y="2076054"/>
                  <a:pt x="8281" y="2074238"/>
                  <a:pt x="5049" y="2071005"/>
                </a:cubicBezTo>
                <a:cubicBezTo>
                  <a:pt x="1816" y="2067773"/>
                  <a:pt x="0" y="2063388"/>
                  <a:pt x="0" y="2058817"/>
                </a:cubicBezTo>
                <a:lnTo>
                  <a:pt x="0" y="17237"/>
                </a:lnTo>
                <a:cubicBezTo>
                  <a:pt x="0" y="12665"/>
                  <a:pt x="1816" y="8281"/>
                  <a:pt x="5049" y="5049"/>
                </a:cubicBezTo>
                <a:cubicBezTo>
                  <a:pt x="8281" y="1816"/>
                  <a:pt x="12665" y="0"/>
                  <a:pt x="17237" y="0"/>
                </a:cubicBezTo>
                <a:close/>
              </a:path>
            </a:pathLst>
          </a:custGeom>
          <a:solidFill>
            <a:schemeClr val="bg1">
              <a:lumMod val="95000"/>
            </a:schemeClr>
          </a:solidFill>
          <a:ln w="38100" cap="sq">
            <a:solidFill>
              <a:srgbClr val="525CBF"/>
            </a:solidFill>
            <a:prstDash val="solid"/>
            <a:miter/>
          </a:ln>
        </p:spPr>
      </p:sp>
      <p:sp>
        <p:nvSpPr>
          <p:cNvPr id="5" name="TextBox 5"/>
          <p:cNvSpPr txBox="1"/>
          <p:nvPr/>
        </p:nvSpPr>
        <p:spPr>
          <a:xfrm>
            <a:off x="8114927" y="233065"/>
            <a:ext cx="9687298" cy="9548923"/>
          </a:xfrm>
          <a:prstGeom prst="rect">
            <a:avLst/>
          </a:prstGeom>
        </p:spPr>
        <p:txBody>
          <a:bodyPr lIns="43909" tIns="43909" rIns="43909" bIns="43909" rtlCol="0" anchor="ctr"/>
          <a:lstStyle/>
          <a:p>
            <a:pPr algn="ctr">
              <a:lnSpc>
                <a:spcPts val="4915"/>
              </a:lnSpc>
            </a:pPr>
          </a:p>
        </p:txBody>
      </p:sp>
      <p:sp>
        <p:nvSpPr>
          <p:cNvPr id="12" name="TextBox 11"/>
          <p:cNvSpPr txBox="1"/>
          <p:nvPr/>
        </p:nvSpPr>
        <p:spPr>
          <a:xfrm>
            <a:off x="7010400" y="2097218"/>
            <a:ext cx="10200125" cy="3907801"/>
          </a:xfrm>
          <a:prstGeom prst="rect">
            <a:avLst/>
          </a:prstGeom>
          <a:noFill/>
        </p:spPr>
        <p:txBody>
          <a:bodyPr wrap="square">
            <a:spAutoFit/>
          </a:bodyPr>
          <a:lstStyle/>
          <a:p>
            <a:pPr algn="just">
              <a:lnSpc>
                <a:spcPct val="170000"/>
              </a:lnSpc>
              <a:spcAft>
                <a:spcPts val="1000"/>
              </a:spcAft>
            </a:pPr>
            <a:r>
              <a:rPr lang="fr-FR" sz="3000">
                <a:latin typeface="Arial" panose="020B0604020202020204" pitchFamily="34" charset="0"/>
                <a:cs typeface="Arial" panose="020B0604020202020204" pitchFamily="34" charset="0"/>
              </a:rPr>
              <a:t>Đầu thế kỉ XX, các kết quả nghiên cứu về cơ học lượng tử đã góp phần làm rõ hơn bản </a:t>
            </a:r>
            <a:r>
              <a:rPr lang="en-US" sz="3000">
                <a:latin typeface="Arial" panose="020B0604020202020204" pitchFamily="34" charset="0"/>
                <a:cs typeface="Arial" panose="020B0604020202020204" pitchFamily="34" charset="0"/>
              </a:rPr>
              <a:t>chất</a:t>
            </a:r>
            <a:r>
              <a:rPr lang="fr-FR" sz="3000">
                <a:latin typeface="Arial" panose="020B0604020202020204" pitchFamily="34" charset="0"/>
                <a:cs typeface="Arial" panose="020B0604020202020204" pitchFamily="34" charset="0"/>
              </a:rPr>
              <a:t> của liên kết hoá học trong các phân tử. Nhờ đó, bản chất liên kết trong phức chất cùng được làm rõ hơn bởi thuyết Liên kết hoá trị (VB, valence bond).</a:t>
            </a:r>
            <a:endParaRPr lang="en-US" sz="3000" kern="1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p:cNvGrpSpPr/>
          <p:nvPr/>
        </p:nvGrpSpPr>
        <p:grpSpPr>
          <a:xfrm>
            <a:off x="8655288" y="911884"/>
            <a:ext cx="6910348" cy="1136976"/>
            <a:chOff x="9076946" y="1213538"/>
            <a:chExt cx="6910348" cy="1136976"/>
          </a:xfrm>
        </p:grpSpPr>
        <p:sp>
          <p:nvSpPr>
            <p:cNvPr id="7" name="TextBox 7"/>
            <p:cNvSpPr txBox="1"/>
            <p:nvPr/>
          </p:nvSpPr>
          <p:spPr>
            <a:xfrm>
              <a:off x="10058400" y="1274195"/>
              <a:ext cx="5928894" cy="1015663"/>
            </a:xfrm>
            <a:prstGeom prst="rect">
              <a:avLst/>
            </a:prstGeom>
          </p:spPr>
          <p:txBody>
            <a:bodyPr wrap="square" lIns="0" tIns="0" rIns="0" bIns="0" rtlCol="0" anchor="t">
              <a:spAutoFit/>
            </a:bodyPr>
            <a:lstStyle/>
            <a:p>
              <a:pPr marL="0" lvl="0" indent="0" algn="ctr">
                <a:spcBef>
                  <a:spcPct val="0"/>
                </a:spcBef>
              </a:pPr>
              <a:r>
                <a:rPr lang="en-US" sz="6600" b="1" dirty="0">
                  <a:solidFill>
                    <a:schemeClr val="tx2"/>
                  </a:solidFill>
                  <a:latin typeface="Arial" panose="020B0604020202020204" pitchFamily="34" charset="0"/>
                  <a:ea typeface="Kompot Slab"/>
                  <a:cs typeface="Arial" panose="020B0604020202020204" pitchFamily="34" charset="0"/>
                  <a:sym typeface="Kompot Slab"/>
                </a:rPr>
                <a:t>KHỞI ĐỘNG</a:t>
              </a:r>
              <a:endParaRPr lang="en-US" sz="6600" b="1" dirty="0">
                <a:solidFill>
                  <a:schemeClr val="tx2"/>
                </a:solidFill>
                <a:latin typeface="Arial" panose="020B0604020202020204" pitchFamily="34" charset="0"/>
                <a:ea typeface="Kompot Slab"/>
                <a:cs typeface="Arial" panose="020B0604020202020204" pitchFamily="34" charset="0"/>
                <a:sym typeface="Kompot Slab"/>
              </a:endParaRPr>
            </a:p>
          </p:txBody>
        </p:sp>
        <p:pic>
          <p:nvPicPr>
            <p:cNvPr id="14" name="Picture 13"/>
            <p:cNvPicPr>
              <a:picLocks noChangeAspect="1"/>
            </p:cNvPicPr>
            <p:nvPr/>
          </p:nvPicPr>
          <p:blipFill>
            <a:blip r:embed="rId2"/>
            <a:stretch>
              <a:fillRect/>
            </a:stretch>
          </p:blipFill>
          <p:spPr>
            <a:xfrm>
              <a:off x="9076946" y="1213538"/>
              <a:ext cx="1136976" cy="1136976"/>
            </a:xfrm>
            <a:prstGeom prst="rect">
              <a:avLst/>
            </a:prstGeom>
          </p:spPr>
        </p:pic>
      </p:grpSp>
      <p:sp>
        <p:nvSpPr>
          <p:cNvPr id="8" name="Rectangle 2"/>
          <p:cNvSpPr>
            <a:spLocks noChangeArrowheads="1"/>
          </p:cNvSpPr>
          <p:nvPr/>
        </p:nvSpPr>
        <p:spPr bwMode="auto">
          <a:xfrm>
            <a:off x="13437296" y="6346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9" name="Object 8"/>
          <p:cNvGraphicFramePr>
            <a:graphicFrameLocks noChangeAspect="1"/>
          </p:cNvGraphicFramePr>
          <p:nvPr/>
        </p:nvGraphicFramePr>
        <p:xfrm>
          <a:off x="10851601" y="5399920"/>
          <a:ext cx="4744044" cy="3388960"/>
        </p:xfrm>
        <a:graphic>
          <a:graphicData uri="http://schemas.openxmlformats.org/presentationml/2006/ole">
            <mc:AlternateContent xmlns:mc="http://schemas.openxmlformats.org/markup-compatibility/2006">
              <mc:Choice xmlns:v="urn:schemas-microsoft-com:vml" Requires="v">
                <p:oleObj spid="_x0000_s3" name="" r:id="rId3" imgW="2312035" imgH="1654810" progId="ACD.ChemSketch.20">
                  <p:embed/>
                </p:oleObj>
              </mc:Choice>
              <mc:Fallback>
                <p:oleObj name="" r:id="rId3" imgW="2312035" imgH="1654810" progId="ACD.ChemSketch.2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1601" y="5399920"/>
                        <a:ext cx="4744044" cy="3388960"/>
                      </a:xfrm>
                      <a:prstGeom prst="rect">
                        <a:avLst/>
                      </a:prstGeom>
                      <a:noFill/>
                    </p:spPr>
                  </p:pic>
                </p:oleObj>
              </mc:Fallback>
            </mc:AlternateContent>
          </a:graphicData>
        </a:graphic>
      </p:graphicFrame>
      <p:sp>
        <p:nvSpPr>
          <p:cNvPr id="13" name="TextBox 12"/>
          <p:cNvSpPr txBox="1"/>
          <p:nvPr/>
        </p:nvSpPr>
        <p:spPr>
          <a:xfrm>
            <a:off x="11337008" y="8927160"/>
            <a:ext cx="3773229" cy="699230"/>
          </a:xfrm>
          <a:prstGeom prst="rect">
            <a:avLst/>
          </a:prstGeom>
          <a:noFill/>
        </p:spPr>
        <p:txBody>
          <a:bodyPr wrap="square">
            <a:spAutoFit/>
          </a:bodyPr>
          <a:lstStyle/>
          <a:p>
            <a:pPr marL="0" marR="0" algn="ctr">
              <a:lnSpc>
                <a:spcPct val="150000"/>
              </a:lnSpc>
              <a:spcAft>
                <a:spcPts val="1000"/>
              </a:spcAft>
            </a:pPr>
            <a:r>
              <a:rPr lang="en-US" sz="3000" kern="0">
                <a:effectLst/>
                <a:latin typeface="Arial" panose="020B0604020202020204" pitchFamily="34" charset="0"/>
                <a:ea typeface="Calibri" panose="020F0502020204030204" pitchFamily="34" charset="0"/>
                <a:cs typeface="Arial" panose="020B0604020202020204" pitchFamily="34" charset="0"/>
              </a:rPr>
              <a:t>Ion phức [Ni(en)</a:t>
            </a:r>
            <a:r>
              <a:rPr lang="en-US" sz="3000" kern="0" baseline="-25000">
                <a:effectLst/>
                <a:latin typeface="Arial" panose="020B0604020202020204" pitchFamily="34" charset="0"/>
                <a:ea typeface="Calibri" panose="020F0502020204030204" pitchFamily="34" charset="0"/>
                <a:cs typeface="Arial" panose="020B0604020202020204" pitchFamily="34" charset="0"/>
              </a:rPr>
              <a:t>3</a:t>
            </a:r>
            <a:r>
              <a:rPr lang="en-US" sz="3000" kern="0">
                <a:effectLst/>
                <a:latin typeface="Arial" panose="020B0604020202020204" pitchFamily="34" charset="0"/>
                <a:ea typeface="Calibri" panose="020F0502020204030204" pitchFamily="34" charset="0"/>
                <a:cs typeface="Arial" panose="020B0604020202020204" pitchFamily="34" charset="0"/>
              </a:rPr>
              <a:t>]</a:t>
            </a:r>
            <a:r>
              <a:rPr lang="en-US" sz="3000" kern="0" baseline="30000">
                <a:effectLst/>
                <a:latin typeface="Arial" panose="020B0604020202020204" pitchFamily="34" charset="0"/>
                <a:ea typeface="Calibri" panose="020F0502020204030204" pitchFamily="34" charset="0"/>
                <a:cs typeface="Arial" panose="020B0604020202020204" pitchFamily="34" charset="0"/>
              </a:rPr>
              <a:t>2+</a:t>
            </a:r>
            <a:endParaRPr lang="en-US" sz="3000" kern="10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 y="1638300"/>
            <a:ext cx="17297400" cy="1824923"/>
          </a:xfrm>
          <a:prstGeom prst="rect">
            <a:avLst/>
          </a:prstGeom>
          <a:noFill/>
        </p:spPr>
        <p:txBody>
          <a:bodyPr wrap="square">
            <a:spAutoFit/>
          </a:bodyPr>
          <a:lstStyle/>
          <a:p>
            <a:pPr algn="just">
              <a:lnSpc>
                <a:spcPct val="150000"/>
              </a:lnSpc>
            </a:pPr>
            <a:r>
              <a:rPr lang="fr-FR" sz="4000" kern="0">
                <a:effectLst/>
                <a:latin typeface="Arial" panose="020B0604020202020204" pitchFamily="34" charset="0"/>
                <a:ea typeface="Times New Roman" panose="02020603050405020304" pitchFamily="18" charset="0"/>
                <a:cs typeface="Arial" panose="020B0604020202020204" pitchFamily="34" charset="0"/>
              </a:rPr>
              <a:t>Biểu diễn các đồng phân cis – trans của phức chất bát diện [CrCl</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4</a:t>
            </a:r>
            <a:r>
              <a:rPr lang="fr-FR" sz="4000" kern="0">
                <a:effectLst/>
                <a:latin typeface="Arial" panose="020B0604020202020204" pitchFamily="34" charset="0"/>
                <a:ea typeface="Times New Roman" panose="02020603050405020304" pitchFamily="18" charset="0"/>
                <a:cs typeface="Arial" panose="020B0604020202020204" pitchFamily="34" charset="0"/>
              </a:rPr>
              <a:t>]Cl và phức chất vuông phẳng [NiCl</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p:sp>
        <p:nvSpPr>
          <p:cNvPr id="18" name="Rectangle: Rounded Corners 17"/>
          <p:cNvSpPr/>
          <p:nvPr/>
        </p:nvSpPr>
        <p:spPr>
          <a:xfrm>
            <a:off x="381000" y="342901"/>
            <a:ext cx="8382000" cy="1295400"/>
          </a:xfrm>
          <a:prstGeom prst="roundRect">
            <a:avLst/>
          </a:prstGeom>
          <a:solidFill>
            <a:schemeClr val="tx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52168" y="539804"/>
            <a:ext cx="7620000" cy="901593"/>
          </a:xfrm>
          <a:prstGeom prst="rect">
            <a:avLst/>
          </a:prstGeom>
          <a:noFill/>
        </p:spPr>
        <p:txBody>
          <a:bodyPr wrap="square">
            <a:spAutoFit/>
          </a:bodyPr>
          <a:lstStyle/>
          <a:p>
            <a:pPr marL="0" marR="0" algn="just">
              <a:lnSpc>
                <a:spcPct val="150000"/>
              </a:lnSpc>
              <a:spcAft>
                <a:spcPts val="1000"/>
              </a:spcAft>
            </a:pPr>
            <a:r>
              <a:rPr lang="fr-FR" sz="40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Luyện tập trong SCĐ trang 42:</a:t>
            </a:r>
            <a:endParaRPr lang="en-US" sz="4000" b="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9"/>
          <p:cNvPicPr>
            <a:picLocks noChangeAspect="1"/>
          </p:cNvPicPr>
          <p:nvPr/>
        </p:nvPicPr>
        <p:blipFill>
          <a:blip r:embed="rId1"/>
          <a:stretch>
            <a:fillRect/>
          </a:stretch>
        </p:blipFill>
        <p:spPr>
          <a:xfrm>
            <a:off x="-7374" y="5149645"/>
            <a:ext cx="4881083" cy="4799930"/>
          </a:xfrm>
          <a:prstGeom prst="rect">
            <a:avLst/>
          </a:prstGeom>
        </p:spPr>
      </p:pic>
      <p:pic>
        <p:nvPicPr>
          <p:cNvPr id="21" name="Picture 20"/>
          <p:cNvPicPr>
            <a:picLocks noChangeAspect="1"/>
          </p:cNvPicPr>
          <p:nvPr/>
        </p:nvPicPr>
        <p:blipFill>
          <a:blip r:embed="rId2"/>
          <a:stretch>
            <a:fillRect/>
          </a:stretch>
        </p:blipFill>
        <p:spPr>
          <a:xfrm>
            <a:off x="4246732" y="5258509"/>
            <a:ext cx="5055266" cy="4691066"/>
          </a:xfrm>
          <a:prstGeom prst="rect">
            <a:avLst/>
          </a:prstGeom>
        </p:spPr>
      </p:pic>
      <p:pic>
        <p:nvPicPr>
          <p:cNvPr id="22" name="Picture 21"/>
          <p:cNvPicPr>
            <a:picLocks noChangeAspect="1"/>
          </p:cNvPicPr>
          <p:nvPr/>
        </p:nvPicPr>
        <p:blipFill>
          <a:blip r:embed="rId3"/>
          <a:stretch>
            <a:fillRect/>
          </a:stretch>
        </p:blipFill>
        <p:spPr>
          <a:xfrm>
            <a:off x="9144000" y="5698352"/>
            <a:ext cx="4875145" cy="2826515"/>
          </a:xfrm>
          <a:prstGeom prst="rect">
            <a:avLst/>
          </a:prstGeom>
        </p:spPr>
      </p:pic>
      <p:pic>
        <p:nvPicPr>
          <p:cNvPr id="23" name="Picture 22"/>
          <p:cNvPicPr>
            <a:picLocks noChangeAspect="1"/>
          </p:cNvPicPr>
          <p:nvPr/>
        </p:nvPicPr>
        <p:blipFill>
          <a:blip r:embed="rId4"/>
          <a:stretch>
            <a:fillRect/>
          </a:stretch>
        </p:blipFill>
        <p:spPr>
          <a:xfrm>
            <a:off x="13872785" y="5698352"/>
            <a:ext cx="4370409" cy="2786928"/>
          </a:xfrm>
          <a:prstGeom prst="rect">
            <a:avLst/>
          </a:prstGeom>
        </p:spPr>
      </p:pic>
      <p:sp>
        <p:nvSpPr>
          <p:cNvPr id="24" name="Arrow: Down 23"/>
          <p:cNvSpPr/>
          <p:nvPr/>
        </p:nvSpPr>
        <p:spPr>
          <a:xfrm>
            <a:off x="8844798" y="3640238"/>
            <a:ext cx="914400" cy="119846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par>
                                <p:cTn id="16" presetID="22" presetClass="entr" presetSubtype="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up)">
                                      <p:cBhvr>
                                        <p:cTn id="18" dur="500"/>
                                        <p:tgtEl>
                                          <p:spTgt spid="21"/>
                                        </p:tgtEl>
                                      </p:cBhvr>
                                    </p:animEffect>
                                  </p:childTnLst>
                                </p:cTn>
                              </p:par>
                              <p:par>
                                <p:cTn id="19" presetID="22" presetClass="entr" presetSubtype="1"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par>
                                <p:cTn id="22" presetID="22" presetClass="entr" presetSubtype="1"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par>
                                <p:cTn id="25" presetID="22" presetClass="entr" presetSubtype="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190500"/>
            <a:ext cx="9334500" cy="10668000"/>
            <a:chOff x="0" y="0"/>
            <a:chExt cx="2458469" cy="2809679"/>
          </a:xfrm>
        </p:grpSpPr>
        <p:sp>
          <p:nvSpPr>
            <p:cNvPr id="3" name="Freeform 3"/>
            <p:cNvSpPr/>
            <p:nvPr/>
          </p:nvSpPr>
          <p:spPr>
            <a:xfrm>
              <a:off x="0" y="0"/>
              <a:ext cx="2458469" cy="2809679"/>
            </a:xfrm>
            <a:custGeom>
              <a:avLst/>
              <a:gdLst/>
              <a:ahLst/>
              <a:cxnLst/>
              <a:rect l="l" t="t" r="r" b="b"/>
              <a:pathLst>
                <a:path w="2458469" h="2809679">
                  <a:moveTo>
                    <a:pt x="0" y="0"/>
                  </a:moveTo>
                  <a:lnTo>
                    <a:pt x="2458469" y="0"/>
                  </a:lnTo>
                  <a:lnTo>
                    <a:pt x="2458469" y="2809679"/>
                  </a:lnTo>
                  <a:lnTo>
                    <a:pt x="0" y="2809679"/>
                  </a:lnTo>
                  <a:close/>
                </a:path>
              </a:pathLst>
            </a:custGeom>
            <a:solidFill>
              <a:schemeClr val="bg1">
                <a:lumMod val="85000"/>
              </a:schemeClr>
            </a:solidFill>
            <a:ln cap="sq">
              <a:noFill/>
              <a:prstDash val="solid"/>
              <a:miter/>
            </a:ln>
          </p:spPr>
        </p:sp>
        <p:sp>
          <p:nvSpPr>
            <p:cNvPr id="4" name="TextBox 4"/>
            <p:cNvSpPr txBox="1"/>
            <p:nvPr/>
          </p:nvSpPr>
          <p:spPr>
            <a:xfrm>
              <a:off x="0" y="-47625"/>
              <a:ext cx="2458469" cy="2857304"/>
            </a:xfrm>
            <a:prstGeom prst="rect">
              <a:avLst/>
            </a:prstGeom>
          </p:spPr>
          <p:txBody>
            <a:bodyPr lIns="254000" tIns="254000" rIns="254000" bIns="254000" rtlCol="0" anchor="ctr"/>
            <a:lstStyle/>
            <a:p>
              <a:pPr marL="0" lvl="0" indent="0" algn="ctr">
                <a:lnSpc>
                  <a:spcPts val="2800"/>
                </a:lnSpc>
                <a:spcBef>
                  <a:spcPct val="0"/>
                </a:spcBef>
              </a:pPr>
            </a:p>
          </p:txBody>
        </p:sp>
      </p:grpSp>
      <p:grpSp>
        <p:nvGrpSpPr>
          <p:cNvPr id="21" name="Group 21"/>
          <p:cNvGrpSpPr/>
          <p:nvPr/>
        </p:nvGrpSpPr>
        <p:grpSpPr>
          <a:xfrm rot="-5400000">
            <a:off x="8953500" y="952500"/>
            <a:ext cx="381000" cy="18669000"/>
            <a:chOff x="0" y="0"/>
            <a:chExt cx="68445" cy="3353824"/>
          </a:xfrm>
        </p:grpSpPr>
        <p:sp>
          <p:nvSpPr>
            <p:cNvPr id="22" name="Freeform 22"/>
            <p:cNvSpPr/>
            <p:nvPr/>
          </p:nvSpPr>
          <p:spPr>
            <a:xfrm>
              <a:off x="0" y="0"/>
              <a:ext cx="68445" cy="3353824"/>
            </a:xfrm>
            <a:custGeom>
              <a:avLst/>
              <a:gdLst/>
              <a:ahLst/>
              <a:cxnLst/>
              <a:rect l="l" t="t" r="r" b="b"/>
              <a:pathLst>
                <a:path w="68445" h="3353824">
                  <a:moveTo>
                    <a:pt x="0" y="0"/>
                  </a:moveTo>
                  <a:lnTo>
                    <a:pt x="68445" y="0"/>
                  </a:lnTo>
                  <a:lnTo>
                    <a:pt x="68445" y="3353824"/>
                  </a:lnTo>
                  <a:lnTo>
                    <a:pt x="0" y="3353824"/>
                  </a:lnTo>
                  <a:close/>
                </a:path>
              </a:pathLst>
            </a:custGeom>
            <a:solidFill>
              <a:srgbClr val="000001"/>
            </a:solidFill>
            <a:ln cap="sq">
              <a:noFill/>
              <a:prstDash val="solid"/>
              <a:miter/>
            </a:ln>
          </p:spPr>
        </p:sp>
        <p:sp>
          <p:nvSpPr>
            <p:cNvPr id="23" name="TextBox 23"/>
            <p:cNvSpPr txBox="1"/>
            <p:nvPr/>
          </p:nvSpPr>
          <p:spPr>
            <a:xfrm>
              <a:off x="0" y="9525"/>
              <a:ext cx="68445" cy="3344299"/>
            </a:xfrm>
            <a:prstGeom prst="rect">
              <a:avLst/>
            </a:prstGeom>
          </p:spPr>
          <p:txBody>
            <a:bodyPr lIns="254000" tIns="254000" rIns="254000" bIns="254000" rtlCol="0" anchor="ctr"/>
            <a:lstStyle/>
            <a:p>
              <a:pPr marL="0" lvl="0" indent="0" algn="ctr">
                <a:lnSpc>
                  <a:spcPts val="6325"/>
                </a:lnSpc>
                <a:spcBef>
                  <a:spcPct val="0"/>
                </a:spcBef>
              </a:pPr>
            </a:p>
          </p:txBody>
        </p:sp>
      </p:grpSp>
      <p:grpSp>
        <p:nvGrpSpPr>
          <p:cNvPr id="24" name="Group 24"/>
          <p:cNvGrpSpPr/>
          <p:nvPr/>
        </p:nvGrpSpPr>
        <p:grpSpPr>
          <a:xfrm>
            <a:off x="1217468" y="2903505"/>
            <a:ext cx="7125048" cy="3708660"/>
            <a:chOff x="-190193" y="-531059"/>
            <a:chExt cx="9500064" cy="4944881"/>
          </a:xfrm>
        </p:grpSpPr>
        <p:sp>
          <p:nvSpPr>
            <p:cNvPr id="25" name="TextBox 25"/>
            <p:cNvSpPr txBox="1"/>
            <p:nvPr/>
          </p:nvSpPr>
          <p:spPr>
            <a:xfrm>
              <a:off x="-100829" y="-531059"/>
              <a:ext cx="9410700" cy="1805623"/>
            </a:xfrm>
            <a:prstGeom prst="rect">
              <a:avLst/>
            </a:prstGeom>
          </p:spPr>
          <p:txBody>
            <a:bodyPr lIns="0" tIns="0" rIns="0" bIns="0" rtlCol="0" anchor="t">
              <a:spAutoFit/>
            </a:bodyPr>
            <a:lstStyle/>
            <a:p>
              <a:pPr marL="0" lvl="0" indent="0" algn="ctr"/>
              <a:r>
                <a:rPr lang="en-US" sz="8800" b="1" dirty="0">
                  <a:solidFill>
                    <a:schemeClr val="tx2">
                      <a:lumMod val="75000"/>
                    </a:schemeClr>
                  </a:solidFill>
                  <a:latin typeface="Arial" panose="020B0604020202020204" pitchFamily="34" charset="0"/>
                  <a:ea typeface="Cy Grotesk Key Bold"/>
                  <a:cs typeface="Arial" panose="020B0604020202020204" pitchFamily="34" charset="0"/>
                  <a:sym typeface="Cy Grotesk Key Bold"/>
                </a:rPr>
                <a:t>LUYỆN TẬP</a:t>
              </a:r>
              <a:endParaRPr lang="en-US" sz="8800" b="1" dirty="0">
                <a:solidFill>
                  <a:schemeClr val="tx2">
                    <a:lumMod val="75000"/>
                  </a:schemeClr>
                </a:solidFill>
                <a:latin typeface="Arial" panose="020B0604020202020204" pitchFamily="34" charset="0"/>
                <a:ea typeface="Cy Grotesk Key Bold"/>
                <a:cs typeface="Arial" panose="020B0604020202020204" pitchFamily="34" charset="0"/>
                <a:sym typeface="Cy Grotesk Key Bold"/>
              </a:endParaRPr>
            </a:p>
          </p:txBody>
        </p:sp>
        <p:sp>
          <p:nvSpPr>
            <p:cNvPr id="26" name="TextBox 26"/>
            <p:cNvSpPr txBox="1"/>
            <p:nvPr/>
          </p:nvSpPr>
          <p:spPr>
            <a:xfrm>
              <a:off x="-190193" y="3428937"/>
              <a:ext cx="9410700" cy="984885"/>
            </a:xfrm>
            <a:prstGeom prst="rect">
              <a:avLst/>
            </a:prstGeom>
          </p:spPr>
          <p:txBody>
            <a:bodyPr lIns="0" tIns="0" rIns="0" bIns="0" rtlCol="0" anchor="t">
              <a:spAutoFit/>
            </a:bodyPr>
            <a:lstStyle/>
            <a:p>
              <a:pPr algn="ctr"/>
              <a:r>
                <a:rPr lang="en-US" sz="4800" b="1" dirty="0">
                  <a:solidFill>
                    <a:schemeClr val="tx2">
                      <a:lumMod val="75000"/>
                    </a:schemeClr>
                  </a:solidFill>
                  <a:latin typeface="Arial" panose="020B0604020202020204" pitchFamily="34" charset="0"/>
                  <a:ea typeface="Overpass"/>
                  <a:cs typeface="Arial" panose="020B0604020202020204" pitchFamily="34" charset="0"/>
                  <a:sym typeface="Overpass"/>
                </a:rPr>
                <a:t>--- </a:t>
              </a:r>
              <a:r>
                <a:rPr lang="en-US" sz="4800" b="1" dirty="0" err="1">
                  <a:solidFill>
                    <a:schemeClr val="tx2">
                      <a:lumMod val="75000"/>
                    </a:schemeClr>
                  </a:solidFill>
                  <a:latin typeface="Arial" panose="020B0604020202020204" pitchFamily="34" charset="0"/>
                  <a:ea typeface="Overpass"/>
                  <a:cs typeface="Arial" panose="020B0604020202020204" pitchFamily="34" charset="0"/>
                  <a:sym typeface="Overpass"/>
                </a:rPr>
                <a:t>Chọn</a:t>
              </a:r>
              <a:r>
                <a:rPr lang="en-US" sz="4800" b="1" dirty="0">
                  <a:solidFill>
                    <a:schemeClr val="tx2">
                      <a:lumMod val="75000"/>
                    </a:schemeClr>
                  </a:solidFill>
                  <a:latin typeface="Arial" panose="020B0604020202020204" pitchFamily="34" charset="0"/>
                  <a:ea typeface="Overpass"/>
                  <a:cs typeface="Arial" panose="020B0604020202020204" pitchFamily="34" charset="0"/>
                  <a:sym typeface="Overpass"/>
                </a:rPr>
                <a:t> </a:t>
              </a:r>
              <a:r>
                <a:rPr lang="en-US" sz="4800" b="1" dirty="0" err="1">
                  <a:solidFill>
                    <a:schemeClr val="tx2">
                      <a:lumMod val="75000"/>
                    </a:schemeClr>
                  </a:solidFill>
                  <a:latin typeface="Arial" panose="020B0604020202020204" pitchFamily="34" charset="0"/>
                  <a:ea typeface="Overpass"/>
                  <a:cs typeface="Arial" panose="020B0604020202020204" pitchFamily="34" charset="0"/>
                  <a:sym typeface="Overpass"/>
                </a:rPr>
                <a:t>đáp</a:t>
              </a:r>
              <a:r>
                <a:rPr lang="en-US" sz="4800" b="1" dirty="0">
                  <a:solidFill>
                    <a:schemeClr val="tx2">
                      <a:lumMod val="75000"/>
                    </a:schemeClr>
                  </a:solidFill>
                  <a:latin typeface="Arial" panose="020B0604020202020204" pitchFamily="34" charset="0"/>
                  <a:ea typeface="Overpass"/>
                  <a:cs typeface="Arial" panose="020B0604020202020204" pitchFamily="34" charset="0"/>
                  <a:sym typeface="Overpass"/>
                </a:rPr>
                <a:t> </a:t>
              </a:r>
              <a:r>
                <a:rPr lang="en-US" sz="4800" b="1" dirty="0" err="1">
                  <a:solidFill>
                    <a:schemeClr val="tx2">
                      <a:lumMod val="75000"/>
                    </a:schemeClr>
                  </a:solidFill>
                  <a:latin typeface="Arial" panose="020B0604020202020204" pitchFamily="34" charset="0"/>
                  <a:ea typeface="Overpass"/>
                  <a:cs typeface="Arial" panose="020B0604020202020204" pitchFamily="34" charset="0"/>
                  <a:sym typeface="Overpass"/>
                </a:rPr>
                <a:t>án</a:t>
              </a:r>
              <a:r>
                <a:rPr lang="en-US" sz="4800" b="1" dirty="0">
                  <a:solidFill>
                    <a:schemeClr val="tx2">
                      <a:lumMod val="75000"/>
                    </a:schemeClr>
                  </a:solidFill>
                  <a:latin typeface="Arial" panose="020B0604020202020204" pitchFamily="34" charset="0"/>
                  <a:ea typeface="Overpass"/>
                  <a:cs typeface="Arial" panose="020B0604020202020204" pitchFamily="34" charset="0"/>
                  <a:sym typeface="Overpass"/>
                </a:rPr>
                <a:t> </a:t>
              </a:r>
              <a:r>
                <a:rPr lang="en-US" sz="4800" b="1" dirty="0" err="1">
                  <a:solidFill>
                    <a:schemeClr val="tx2">
                      <a:lumMod val="75000"/>
                    </a:schemeClr>
                  </a:solidFill>
                  <a:latin typeface="Arial" panose="020B0604020202020204" pitchFamily="34" charset="0"/>
                  <a:ea typeface="Overpass"/>
                  <a:cs typeface="Arial" panose="020B0604020202020204" pitchFamily="34" charset="0"/>
                  <a:sym typeface="Overpass"/>
                </a:rPr>
                <a:t>đúng</a:t>
              </a:r>
              <a:r>
                <a:rPr lang="en-US" sz="4800" b="1" dirty="0">
                  <a:solidFill>
                    <a:schemeClr val="tx2">
                      <a:lumMod val="75000"/>
                    </a:schemeClr>
                  </a:solidFill>
                  <a:latin typeface="Arial" panose="020B0604020202020204" pitchFamily="34" charset="0"/>
                  <a:ea typeface="Overpass"/>
                  <a:cs typeface="Arial" panose="020B0604020202020204" pitchFamily="34" charset="0"/>
                  <a:sym typeface="Overpass"/>
                </a:rPr>
                <a:t> ---</a:t>
              </a:r>
              <a:endParaRPr lang="en-US" sz="4800" b="1" dirty="0">
                <a:solidFill>
                  <a:schemeClr val="tx2">
                    <a:lumMod val="75000"/>
                  </a:schemeClr>
                </a:solidFill>
                <a:latin typeface="Arial" panose="020B0604020202020204" pitchFamily="34" charset="0"/>
                <a:ea typeface="Overpass"/>
                <a:cs typeface="Arial" panose="020B0604020202020204" pitchFamily="34" charset="0"/>
                <a:sym typeface="Overpass"/>
              </a:endParaRPr>
            </a:p>
          </p:txBody>
        </p:sp>
      </p:grpSp>
      <p:grpSp>
        <p:nvGrpSpPr>
          <p:cNvPr id="27" name="Group 27"/>
          <p:cNvGrpSpPr/>
          <p:nvPr/>
        </p:nvGrpSpPr>
        <p:grpSpPr>
          <a:xfrm rot="-5400000">
            <a:off x="8953500" y="-9334500"/>
            <a:ext cx="381000" cy="18669000"/>
            <a:chOff x="0" y="0"/>
            <a:chExt cx="68445" cy="3353824"/>
          </a:xfrm>
        </p:grpSpPr>
        <p:sp>
          <p:nvSpPr>
            <p:cNvPr id="28" name="Freeform 28"/>
            <p:cNvSpPr/>
            <p:nvPr/>
          </p:nvSpPr>
          <p:spPr>
            <a:xfrm>
              <a:off x="0" y="0"/>
              <a:ext cx="68445" cy="3353824"/>
            </a:xfrm>
            <a:custGeom>
              <a:avLst/>
              <a:gdLst/>
              <a:ahLst/>
              <a:cxnLst/>
              <a:rect l="l" t="t" r="r" b="b"/>
              <a:pathLst>
                <a:path w="68445" h="3353824">
                  <a:moveTo>
                    <a:pt x="0" y="0"/>
                  </a:moveTo>
                  <a:lnTo>
                    <a:pt x="68445" y="0"/>
                  </a:lnTo>
                  <a:lnTo>
                    <a:pt x="68445" y="3353824"/>
                  </a:lnTo>
                  <a:lnTo>
                    <a:pt x="0" y="3353824"/>
                  </a:lnTo>
                  <a:close/>
                </a:path>
              </a:pathLst>
            </a:custGeom>
            <a:solidFill>
              <a:srgbClr val="000001"/>
            </a:solidFill>
            <a:ln cap="sq">
              <a:noFill/>
              <a:prstDash val="solid"/>
              <a:miter/>
            </a:ln>
          </p:spPr>
        </p:sp>
        <p:sp>
          <p:nvSpPr>
            <p:cNvPr id="29" name="TextBox 29"/>
            <p:cNvSpPr txBox="1"/>
            <p:nvPr/>
          </p:nvSpPr>
          <p:spPr>
            <a:xfrm>
              <a:off x="0" y="9525"/>
              <a:ext cx="68445" cy="3344299"/>
            </a:xfrm>
            <a:prstGeom prst="rect">
              <a:avLst/>
            </a:prstGeom>
          </p:spPr>
          <p:txBody>
            <a:bodyPr lIns="254000" tIns="254000" rIns="254000" bIns="254000" rtlCol="0" anchor="ctr"/>
            <a:lstStyle/>
            <a:p>
              <a:pPr marL="0" lvl="0" indent="0" algn="ctr">
                <a:lnSpc>
                  <a:spcPts val="6325"/>
                </a:lnSpc>
                <a:spcBef>
                  <a:spcPct val="0"/>
                </a:spcBef>
              </a:pPr>
            </a:p>
          </p:txBody>
        </p:sp>
      </p:grpSp>
      <p:pic>
        <p:nvPicPr>
          <p:cNvPr id="31" name="Picture 30"/>
          <p:cNvPicPr>
            <a:picLocks noChangeAspect="1"/>
          </p:cNvPicPr>
          <p:nvPr/>
        </p:nvPicPr>
        <p:blipFill>
          <a:blip r:embed="rId1"/>
          <a:stretch>
            <a:fillRect/>
          </a:stretch>
        </p:blipFill>
        <p:spPr>
          <a:xfrm>
            <a:off x="10058400" y="922689"/>
            <a:ext cx="7962066" cy="82607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wheelReverse spokes="1"/>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723900"/>
            <a:ext cx="16306800" cy="1824923"/>
          </a:xfrm>
          <a:prstGeom prst="rect">
            <a:avLst/>
          </a:prstGeom>
          <a:noFill/>
        </p:spPr>
        <p:txBody>
          <a:bodyPr wrap="square">
            <a:spAutoFit/>
          </a:bodyPr>
          <a:lstStyle/>
          <a:p>
            <a:pPr marL="0" marR="0" algn="just">
              <a:lnSpc>
                <a:spcPct val="150000"/>
              </a:lnSpc>
              <a:spcAft>
                <a:spcPts val="1000"/>
              </a:spcAft>
            </a:pPr>
            <a:r>
              <a:rPr lang="en-US" sz="4000" b="1" kern="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Câu</a:t>
            </a:r>
            <a:r>
              <a:rPr lang="en-US" sz="40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1.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mô</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tả</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b="1"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đúng</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sự</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liên</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kết</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ion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phức</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diện</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[Zn(OH)</a:t>
            </a:r>
            <a:r>
              <a:rPr lang="en-US" sz="4000" kern="1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000" kern="1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4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981200" y="6513446"/>
            <a:ext cx="6934200" cy="3203708"/>
          </a:xfrm>
          <a:prstGeom prst="rect">
            <a:avLst/>
          </a:prstGeom>
        </p:spPr>
      </p:pic>
      <p:sp>
        <p:nvSpPr>
          <p:cNvPr id="6" name="Oval 5"/>
          <p:cNvSpPr/>
          <p:nvPr/>
        </p:nvSpPr>
        <p:spPr>
          <a:xfrm>
            <a:off x="762000" y="7581900"/>
            <a:ext cx="1066800" cy="10668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C.</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981200" y="2929280"/>
            <a:ext cx="6934200" cy="3203707"/>
          </a:xfrm>
          <a:prstGeom prst="rect">
            <a:avLst/>
          </a:prstGeom>
        </p:spPr>
      </p:pic>
      <p:sp>
        <p:nvSpPr>
          <p:cNvPr id="8" name="Oval 7"/>
          <p:cNvSpPr/>
          <p:nvPr/>
        </p:nvSpPr>
        <p:spPr>
          <a:xfrm>
            <a:off x="762000" y="3997734"/>
            <a:ext cx="1066800" cy="10668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A.</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820400" y="6513446"/>
            <a:ext cx="6934200" cy="3203707"/>
          </a:xfrm>
          <a:prstGeom prst="rect">
            <a:avLst/>
          </a:prstGeom>
        </p:spPr>
      </p:pic>
      <p:sp>
        <p:nvSpPr>
          <p:cNvPr id="10" name="Oval 9"/>
          <p:cNvSpPr/>
          <p:nvPr/>
        </p:nvSpPr>
        <p:spPr>
          <a:xfrm>
            <a:off x="9601200" y="7581900"/>
            <a:ext cx="1066800" cy="10668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D.</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0820400" y="2929280"/>
            <a:ext cx="6934200" cy="3203707"/>
          </a:xfrm>
          <a:prstGeom prst="rect">
            <a:avLst/>
          </a:prstGeom>
        </p:spPr>
      </p:pic>
      <p:sp>
        <p:nvSpPr>
          <p:cNvPr id="12" name="Oval 11"/>
          <p:cNvSpPr/>
          <p:nvPr/>
        </p:nvSpPr>
        <p:spPr>
          <a:xfrm>
            <a:off x="9601200" y="3997734"/>
            <a:ext cx="1066800" cy="10668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B.</a:t>
            </a:r>
            <a:endParaRPr lang="en-US" dirty="0"/>
          </a:p>
        </p:txBody>
      </p:sp>
      <p:pic>
        <p:nvPicPr>
          <p:cNvPr id="13" name="Correct sound effect and wrong sound effect (mp3cut.net)">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6553200" y="-1098940"/>
            <a:ext cx="949038" cy="949038"/>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anim calcmode="lin" valueType="num">
                                      <p:cBhvr>
                                        <p:cTn id="39" dur="500" fill="hold"/>
                                        <p:tgtEl>
                                          <p:spTgt spid="5"/>
                                        </p:tgtEl>
                                        <p:attrNameLst>
                                          <p:attrName>ppt_x</p:attrName>
                                        </p:attrNameLst>
                                      </p:cBhvr>
                                      <p:tavLst>
                                        <p:tav tm="0">
                                          <p:val>
                                            <p:strVal val="#ppt_x"/>
                                          </p:val>
                                        </p:tav>
                                        <p:tav tm="100000">
                                          <p:val>
                                            <p:strVal val="#ppt_x"/>
                                          </p:val>
                                        </p:tav>
                                      </p:tavLst>
                                    </p:anim>
                                    <p:anim calcmode="lin" valueType="num">
                                      <p:cBhvr>
                                        <p:cTn id="40" dur="500" fill="hold"/>
                                        <p:tgtEl>
                                          <p:spTgt spid="5"/>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strVal val="#ppt_x"/>
                                          </p:val>
                                        </p:tav>
                                        <p:tav tm="100000">
                                          <p:val>
                                            <p:strVal val="#ppt_x"/>
                                          </p:val>
                                        </p:tav>
                                      </p:tavLst>
                                    </p:anim>
                                    <p:anim calcmode="lin" valueType="num">
                                      <p:cBhvr>
                                        <p:cTn id="46" dur="5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anim calcmode="lin" valueType="num">
                                      <p:cBhvr>
                                        <p:cTn id="50" dur="500" fill="hold"/>
                                        <p:tgtEl>
                                          <p:spTgt spid="9"/>
                                        </p:tgtEl>
                                        <p:attrNameLst>
                                          <p:attrName>ppt_x</p:attrName>
                                        </p:attrNameLst>
                                      </p:cBhvr>
                                      <p:tavLst>
                                        <p:tav tm="0">
                                          <p:val>
                                            <p:strVal val="#ppt_x"/>
                                          </p:val>
                                        </p:tav>
                                        <p:tav tm="100000">
                                          <p:val>
                                            <p:strVal val="#ppt_x"/>
                                          </p:val>
                                        </p:tav>
                                      </p:tavLst>
                                    </p:anim>
                                    <p:anim calcmode="lin" valueType="num">
                                      <p:cBhvr>
                                        <p:cTn id="51"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6"/>
                                        </p:tgtEl>
                                        <p:attrNameLst>
                                          <p:attrName>fillcolor</p:attrName>
                                        </p:attrNameLst>
                                      </p:cBhvr>
                                      <p:to>
                                        <a:srgbClr val="5EB229"/>
                                      </p:to>
                                    </p:animClr>
                                    <p:set>
                                      <p:cBhvr>
                                        <p:cTn id="56" dur="500" fill="hold"/>
                                        <p:tgtEl>
                                          <p:spTgt spid="6"/>
                                        </p:tgtEl>
                                        <p:attrNameLst>
                                          <p:attrName>fill.type</p:attrName>
                                        </p:attrNameLst>
                                      </p:cBhvr>
                                      <p:to>
                                        <p:strVal val="solid"/>
                                      </p:to>
                                    </p:set>
                                    <p:set>
                                      <p:cBhvr>
                                        <p:cTn id="57" dur="500" fill="hold"/>
                                        <p:tgtEl>
                                          <p:spTgt spid="6"/>
                                        </p:tgtEl>
                                        <p:attrNameLst>
                                          <p:attrName>fill.on</p:attrName>
                                        </p:attrNameLst>
                                      </p:cBhvr>
                                      <p:to>
                                        <p:strVal val="true"/>
                                      </p:to>
                                    </p:set>
                                  </p:childTnLst>
                                </p:cTn>
                              </p:par>
                              <p:par>
                                <p:cTn id="58" presetID="26" presetClass="emph" presetSubtype="0" repeatCount="2000" fill="hold" grpId="1" nodeType="withEffect">
                                  <p:stCondLst>
                                    <p:cond delay="0"/>
                                  </p:stCondLst>
                                  <p:childTnLst>
                                    <p:animEffect transition="out" filter="fade">
                                      <p:cBhvr>
                                        <p:cTn id="59" dur="500" tmFilter="0, 0; .2, .5; .8, .5; 1, 0"/>
                                        <p:tgtEl>
                                          <p:spTgt spid="6"/>
                                        </p:tgtEl>
                                      </p:cBhvr>
                                    </p:animEffect>
                                    <p:animScale>
                                      <p:cBhvr>
                                        <p:cTn id="60" dur="250" autoRev="1" fill="hold"/>
                                        <p:tgtEl>
                                          <p:spTgt spid="6"/>
                                        </p:tgtEl>
                                      </p:cBhvr>
                                      <p:by x="105000" y="105000"/>
                                    </p:animScale>
                                  </p:childTnLst>
                                </p:cTn>
                              </p:par>
                              <p:par>
                                <p:cTn id="61" presetID="1" presetClass="mediacall" presetSubtype="0" fill="hold" nodeType="withEffect">
                                  <p:stCondLst>
                                    <p:cond delay="0"/>
                                  </p:stCondLst>
                                  <p:childTnLst>
                                    <p:cmd type="call" cmd="playFrom(0.0)">
                                      <p:cBhvr>
                                        <p:cTn id="62" dur="835"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13"/>
                </p:tgtEl>
              </p:cMediaNode>
            </p:audio>
          </p:childTnLst>
        </p:cTn>
      </p:par>
    </p:tnLst>
    <p:bldLst>
      <p:bldP spid="3" grpId="0"/>
      <p:bldP spid="6" grpId="0" animBg="1"/>
      <p:bldP spid="6" grpId="1" animBg="1"/>
      <p:bldP spid="8"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2906" y="1024979"/>
            <a:ext cx="15282188" cy="769441"/>
          </a:xfrm>
          <a:prstGeom prst="rect">
            <a:avLst/>
          </a:prstGeom>
          <a:noFill/>
        </p:spPr>
        <p:txBody>
          <a:bodyPr wrap="square">
            <a:spAutoFit/>
          </a:bodyPr>
          <a:lstStyle/>
          <a:p>
            <a:pPr marL="0" marR="0" algn="ctr">
              <a:spcAft>
                <a:spcPts val="1000"/>
              </a:spcAft>
            </a:pPr>
            <a:r>
              <a:rPr lang="en-US" sz="4400" b="1" kern="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Câu</a:t>
            </a:r>
            <a:r>
              <a:rPr lang="en-US" sz="44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2.</a:t>
            </a:r>
            <a:r>
              <a:rPr lang="en-US" sz="4400"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4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Phức</a:t>
            </a:r>
            <a:r>
              <a:rPr lang="en-US" sz="4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chất</a:t>
            </a:r>
            <a:r>
              <a:rPr lang="en-US" sz="4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4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4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4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4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dạng</a:t>
            </a:r>
            <a:r>
              <a:rPr lang="en-US" sz="4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en-US" sz="4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US" sz="4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bát</a:t>
            </a:r>
            <a:r>
              <a:rPr lang="en-US" sz="4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diện</a:t>
            </a:r>
            <a:r>
              <a:rPr lang="en-US" sz="4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400" kern="1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Group 7"/>
          <p:cNvGrpSpPr/>
          <p:nvPr/>
        </p:nvGrpSpPr>
        <p:grpSpPr>
          <a:xfrm>
            <a:off x="975638" y="3543300"/>
            <a:ext cx="3709987" cy="5334000"/>
            <a:chOff x="1143000" y="3543300"/>
            <a:chExt cx="4038600" cy="5334000"/>
          </a:xfrm>
        </p:grpSpPr>
        <p:sp>
          <p:nvSpPr>
            <p:cNvPr id="4" name="Rectangle: Rounded Corners 3"/>
            <p:cNvSpPr/>
            <p:nvPr/>
          </p:nvSpPr>
          <p:spPr>
            <a:xfrm>
              <a:off x="1143000" y="3543300"/>
              <a:ext cx="4038600" cy="5334000"/>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 name="TextBox 6"/>
            <p:cNvSpPr txBox="1"/>
            <p:nvPr/>
          </p:nvSpPr>
          <p:spPr>
            <a:xfrm>
              <a:off x="1485900" y="5766911"/>
              <a:ext cx="3352800" cy="769441"/>
            </a:xfrm>
            <a:prstGeom prst="rect">
              <a:avLst/>
            </a:prstGeom>
            <a:noFill/>
          </p:spPr>
          <p:txBody>
            <a:bodyPr wrap="square">
              <a:spAutoFit/>
            </a:bodyPr>
            <a:lstStyle/>
            <a:p>
              <a:pPr algn="ct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[Fe(CN)</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4400" dirty="0">
                <a:latin typeface="Arial" panose="020B0604020202020204" pitchFamily="34" charset="0"/>
                <a:cs typeface="Arial" panose="020B0604020202020204" pitchFamily="34" charset="0"/>
              </a:endParaRPr>
            </a:p>
          </p:txBody>
        </p:sp>
      </p:grpSp>
      <p:sp>
        <p:nvSpPr>
          <p:cNvPr id="5" name="Oval 4"/>
          <p:cNvSpPr/>
          <p:nvPr/>
        </p:nvSpPr>
        <p:spPr>
          <a:xfrm>
            <a:off x="2240081" y="2952750"/>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a:t>
            </a:r>
            <a:endParaRPr lang="en-US" sz="4400" dirty="0"/>
          </a:p>
        </p:txBody>
      </p:sp>
      <p:grpSp>
        <p:nvGrpSpPr>
          <p:cNvPr id="9" name="Group 8"/>
          <p:cNvGrpSpPr/>
          <p:nvPr/>
        </p:nvGrpSpPr>
        <p:grpSpPr>
          <a:xfrm>
            <a:off x="5239603" y="3543300"/>
            <a:ext cx="3709987" cy="5334000"/>
            <a:chOff x="1143000" y="3543300"/>
            <a:chExt cx="4038600" cy="5334000"/>
          </a:xfrm>
        </p:grpSpPr>
        <p:sp>
          <p:nvSpPr>
            <p:cNvPr id="10" name="Rectangle: Rounded Corners 9"/>
            <p:cNvSpPr/>
            <p:nvPr/>
          </p:nvSpPr>
          <p:spPr>
            <a:xfrm>
              <a:off x="1143000" y="3543300"/>
              <a:ext cx="4038600" cy="5334000"/>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1" name="TextBox 10"/>
            <p:cNvSpPr txBox="1"/>
            <p:nvPr/>
          </p:nvSpPr>
          <p:spPr>
            <a:xfrm>
              <a:off x="1485900" y="5766911"/>
              <a:ext cx="3352800" cy="769441"/>
            </a:xfrm>
            <a:prstGeom prst="rect">
              <a:avLst/>
            </a:prstGeom>
            <a:noFill/>
          </p:spPr>
          <p:txBody>
            <a:bodyPr wrap="square">
              <a:spAutoFit/>
            </a:bodyPr>
            <a:lstStyle/>
            <a:p>
              <a:pPr algn="ct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[CuCl</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grpSp>
      <p:sp>
        <p:nvSpPr>
          <p:cNvPr id="12" name="Oval 11"/>
          <p:cNvSpPr/>
          <p:nvPr/>
        </p:nvSpPr>
        <p:spPr>
          <a:xfrm>
            <a:off x="6504046" y="2952750"/>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B.</a:t>
            </a:r>
            <a:endParaRPr lang="en-US" sz="4400" dirty="0"/>
          </a:p>
        </p:txBody>
      </p:sp>
      <p:grpSp>
        <p:nvGrpSpPr>
          <p:cNvPr id="29" name="Group 28"/>
          <p:cNvGrpSpPr/>
          <p:nvPr/>
        </p:nvGrpSpPr>
        <p:grpSpPr>
          <a:xfrm>
            <a:off x="9528234" y="3543300"/>
            <a:ext cx="3709987" cy="5334000"/>
            <a:chOff x="1143000" y="3543300"/>
            <a:chExt cx="4038600" cy="5334000"/>
          </a:xfrm>
        </p:grpSpPr>
        <p:sp>
          <p:nvSpPr>
            <p:cNvPr id="30" name="Rectangle: Rounded Corners 29"/>
            <p:cNvSpPr/>
            <p:nvPr/>
          </p:nvSpPr>
          <p:spPr>
            <a:xfrm>
              <a:off x="1143000" y="3543300"/>
              <a:ext cx="4038600" cy="5334000"/>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31" name="TextBox 30"/>
            <p:cNvSpPr txBox="1"/>
            <p:nvPr/>
          </p:nvSpPr>
          <p:spPr>
            <a:xfrm>
              <a:off x="1485900" y="5766911"/>
              <a:ext cx="3352800" cy="769441"/>
            </a:xfrm>
            <a:prstGeom prst="rect">
              <a:avLst/>
            </a:prstGeom>
            <a:noFill/>
          </p:spPr>
          <p:txBody>
            <a:bodyPr wrap="square">
              <a:spAutoFit/>
            </a:bodyPr>
            <a:lstStyle/>
            <a:p>
              <a:pPr algn="ct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[CoCl</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grpSp>
      <p:sp>
        <p:nvSpPr>
          <p:cNvPr id="32" name="Oval 31"/>
          <p:cNvSpPr/>
          <p:nvPr/>
        </p:nvSpPr>
        <p:spPr>
          <a:xfrm>
            <a:off x="10792677" y="2952750"/>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C.</a:t>
            </a:r>
            <a:endParaRPr lang="en-US" sz="4400" dirty="0"/>
          </a:p>
        </p:txBody>
      </p:sp>
      <p:grpSp>
        <p:nvGrpSpPr>
          <p:cNvPr id="33" name="Group 32"/>
          <p:cNvGrpSpPr/>
          <p:nvPr/>
        </p:nvGrpSpPr>
        <p:grpSpPr>
          <a:xfrm>
            <a:off x="13792200" y="3543300"/>
            <a:ext cx="3709987" cy="5334000"/>
            <a:chOff x="1143000" y="3543300"/>
            <a:chExt cx="4038600" cy="5334000"/>
          </a:xfrm>
        </p:grpSpPr>
        <p:sp>
          <p:nvSpPr>
            <p:cNvPr id="34" name="Rectangle: Rounded Corners 33"/>
            <p:cNvSpPr/>
            <p:nvPr/>
          </p:nvSpPr>
          <p:spPr>
            <a:xfrm>
              <a:off x="1143000" y="3543300"/>
              <a:ext cx="4038600" cy="5334000"/>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35" name="TextBox 34"/>
            <p:cNvSpPr txBox="1"/>
            <p:nvPr/>
          </p:nvSpPr>
          <p:spPr>
            <a:xfrm>
              <a:off x="1485900" y="5766911"/>
              <a:ext cx="3352800" cy="769441"/>
            </a:xfrm>
            <a:prstGeom prst="rect">
              <a:avLst/>
            </a:prstGeom>
            <a:noFill/>
          </p:spPr>
          <p:txBody>
            <a:bodyPr wrap="square">
              <a:spAutoFit/>
            </a:bodyPr>
            <a:lstStyle/>
            <a:p>
              <a:pPr algn="ct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[Ni(CO)</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grpSp>
      <p:sp>
        <p:nvSpPr>
          <p:cNvPr id="36" name="Oval 35"/>
          <p:cNvSpPr/>
          <p:nvPr/>
        </p:nvSpPr>
        <p:spPr>
          <a:xfrm>
            <a:off x="15056643" y="2952750"/>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D.</a:t>
            </a:r>
            <a:endParaRPr lang="en-US" sz="4400" dirty="0"/>
          </a:p>
        </p:txBody>
      </p:sp>
      <p:pic>
        <p:nvPicPr>
          <p:cNvPr id="37" name="Correct sound effect and wrong sound effect (mp3cut.net)">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553200" y="-1098940"/>
            <a:ext cx="949038" cy="9490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anim calcmode="lin" valueType="num">
                                      <p:cBhvr>
                                        <p:cTn id="34" dur="500" fill="hold"/>
                                        <p:tgtEl>
                                          <p:spTgt spid="29"/>
                                        </p:tgtEl>
                                        <p:attrNameLst>
                                          <p:attrName>ppt_x</p:attrName>
                                        </p:attrNameLst>
                                      </p:cBhvr>
                                      <p:tavLst>
                                        <p:tav tm="0">
                                          <p:val>
                                            <p:strVal val="#ppt_x"/>
                                          </p:val>
                                        </p:tav>
                                        <p:tav tm="100000">
                                          <p:val>
                                            <p:strVal val="#ppt_x"/>
                                          </p:val>
                                        </p:tav>
                                      </p:tavLst>
                                    </p:anim>
                                    <p:anim calcmode="lin" valueType="num">
                                      <p:cBhvr>
                                        <p:cTn id="35" dur="5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anim calcmode="lin" valueType="num">
                                      <p:cBhvr>
                                        <p:cTn id="45" dur="500" fill="hold"/>
                                        <p:tgtEl>
                                          <p:spTgt spid="33"/>
                                        </p:tgtEl>
                                        <p:attrNameLst>
                                          <p:attrName>ppt_x</p:attrName>
                                        </p:attrNameLst>
                                      </p:cBhvr>
                                      <p:tavLst>
                                        <p:tav tm="0">
                                          <p:val>
                                            <p:strVal val="#ppt_x"/>
                                          </p:val>
                                        </p:tav>
                                        <p:tav tm="100000">
                                          <p:val>
                                            <p:strVal val="#ppt_x"/>
                                          </p:val>
                                        </p:tav>
                                      </p:tavLst>
                                    </p:anim>
                                    <p:anim calcmode="lin" valueType="num">
                                      <p:cBhvr>
                                        <p:cTn id="46" dur="50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strVal val="#ppt_x"/>
                                          </p:val>
                                        </p:tav>
                                        <p:tav tm="100000">
                                          <p:val>
                                            <p:strVal val="#ppt_x"/>
                                          </p:val>
                                        </p:tav>
                                      </p:tavLst>
                                    </p:anim>
                                    <p:anim calcmode="lin" valueType="num">
                                      <p:cBhvr>
                                        <p:cTn id="51"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5"/>
                                        </p:tgtEl>
                                        <p:attrNameLst>
                                          <p:attrName>fillcolor</p:attrName>
                                        </p:attrNameLst>
                                      </p:cBhvr>
                                      <p:to>
                                        <a:srgbClr val="5EB229"/>
                                      </p:to>
                                    </p:animClr>
                                    <p:set>
                                      <p:cBhvr>
                                        <p:cTn id="56" dur="500" fill="hold"/>
                                        <p:tgtEl>
                                          <p:spTgt spid="5"/>
                                        </p:tgtEl>
                                        <p:attrNameLst>
                                          <p:attrName>fill.type</p:attrName>
                                        </p:attrNameLst>
                                      </p:cBhvr>
                                      <p:to>
                                        <p:strVal val="solid"/>
                                      </p:to>
                                    </p:set>
                                    <p:set>
                                      <p:cBhvr>
                                        <p:cTn id="57" dur="500" fill="hold"/>
                                        <p:tgtEl>
                                          <p:spTgt spid="5"/>
                                        </p:tgtEl>
                                        <p:attrNameLst>
                                          <p:attrName>fill.on</p:attrName>
                                        </p:attrNameLst>
                                      </p:cBhvr>
                                      <p:to>
                                        <p:strVal val="true"/>
                                      </p:to>
                                    </p:set>
                                  </p:childTnLst>
                                </p:cTn>
                              </p:par>
                              <p:par>
                                <p:cTn id="58" presetID="26" presetClass="emph" presetSubtype="0" repeatCount="2000" fill="hold" grpId="1" nodeType="withEffect">
                                  <p:stCondLst>
                                    <p:cond delay="0"/>
                                  </p:stCondLst>
                                  <p:childTnLst>
                                    <p:animEffect transition="out" filter="fade">
                                      <p:cBhvr>
                                        <p:cTn id="59" dur="500" tmFilter="0, 0; .2, .5; .8, .5; 1, 0"/>
                                        <p:tgtEl>
                                          <p:spTgt spid="5"/>
                                        </p:tgtEl>
                                      </p:cBhvr>
                                    </p:animEffect>
                                    <p:animScale>
                                      <p:cBhvr>
                                        <p:cTn id="60" dur="250" autoRev="1" fill="hold"/>
                                        <p:tgtEl>
                                          <p:spTgt spid="5"/>
                                        </p:tgtEl>
                                      </p:cBhvr>
                                      <p:by x="105000" y="105000"/>
                                    </p:animScale>
                                  </p:childTnLst>
                                </p:cTn>
                              </p:par>
                              <p:par>
                                <p:cTn id="61" presetID="1" presetClass="mediacall" presetSubtype="0" fill="hold" nodeType="withEffect">
                                  <p:stCondLst>
                                    <p:cond delay="0"/>
                                  </p:stCondLst>
                                  <p:childTnLst>
                                    <p:cmd type="call" cmd="playFrom(0.0)">
                                      <p:cBhvr>
                                        <p:cTn id="62" dur="835"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37"/>
                </p:tgtEl>
              </p:cMediaNode>
            </p:audio>
          </p:childTnLst>
        </p:cTn>
      </p:par>
    </p:tnLst>
    <p:bldLst>
      <p:bldP spid="3" grpId="0"/>
      <p:bldP spid="5" grpId="0" animBg="1"/>
      <p:bldP spid="5" grpId="1" animBg="1"/>
      <p:bldP spid="12" grpId="0" animBg="1"/>
      <p:bldP spid="32"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23238" y="7032987"/>
            <a:ext cx="3709987" cy="2438400"/>
            <a:chOff x="1143000" y="3543300"/>
            <a:chExt cx="4038600" cy="2438400"/>
          </a:xfrm>
        </p:grpSpPr>
        <p:sp>
          <p:nvSpPr>
            <p:cNvPr id="4" name="Rectangle: Rounded Corners 3"/>
            <p:cNvSpPr/>
            <p:nvPr/>
          </p:nvSpPr>
          <p:spPr>
            <a:xfrm>
              <a:off x="1143000" y="3543300"/>
              <a:ext cx="4038600" cy="2438400"/>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85899" y="4623991"/>
              <a:ext cx="3352800" cy="738664"/>
            </a:xfrm>
            <a:prstGeom prst="rect">
              <a:avLst/>
            </a:prstGeom>
            <a:noFill/>
          </p:spPr>
          <p:txBody>
            <a:bodyPr wrap="square">
              <a:spAutoFit/>
            </a:bodyPr>
            <a:lstStyle/>
            <a:p>
              <a:pPr algn="ctr"/>
              <a:r>
                <a:rPr lang="en-US" sz="4200" dirty="0" err="1">
                  <a:solidFill>
                    <a:srgbClr val="000000"/>
                  </a:solidFill>
                  <a:latin typeface="Arial" panose="020B0604020202020204" pitchFamily="34" charset="0"/>
                  <a:cs typeface="Arial" panose="020B0604020202020204" pitchFamily="34" charset="0"/>
                </a:rPr>
                <a:t>liên</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kết</a:t>
              </a:r>
              <a:endParaRPr lang="en-US" sz="4200" dirty="0">
                <a:latin typeface="Arial" panose="020B0604020202020204" pitchFamily="34" charset="0"/>
                <a:cs typeface="Arial" panose="020B0604020202020204" pitchFamily="34" charset="0"/>
              </a:endParaRPr>
            </a:p>
          </p:txBody>
        </p:sp>
      </p:grpSp>
      <p:sp>
        <p:nvSpPr>
          <p:cNvPr id="5" name="Oval 4"/>
          <p:cNvSpPr/>
          <p:nvPr/>
        </p:nvSpPr>
        <p:spPr>
          <a:xfrm>
            <a:off x="2087681" y="6442437"/>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a:latin typeface="Arial" panose="020B0604020202020204" pitchFamily="34" charset="0"/>
                <a:cs typeface="Arial" panose="020B0604020202020204" pitchFamily="34" charset="0"/>
              </a:rPr>
              <a:t>A.</a:t>
            </a:r>
            <a:endParaRPr lang="en-US" sz="4200" dirty="0"/>
          </a:p>
        </p:txBody>
      </p:sp>
      <p:grpSp>
        <p:nvGrpSpPr>
          <p:cNvPr id="9" name="Group 8"/>
          <p:cNvGrpSpPr/>
          <p:nvPr/>
        </p:nvGrpSpPr>
        <p:grpSpPr>
          <a:xfrm>
            <a:off x="5087203" y="7032987"/>
            <a:ext cx="3709987" cy="2438400"/>
            <a:chOff x="1143000" y="3543300"/>
            <a:chExt cx="4038600" cy="2438400"/>
          </a:xfrm>
        </p:grpSpPr>
        <p:sp>
          <p:nvSpPr>
            <p:cNvPr id="10" name="Rectangle: Rounded Corners 9"/>
            <p:cNvSpPr/>
            <p:nvPr/>
          </p:nvSpPr>
          <p:spPr>
            <a:xfrm>
              <a:off x="1143000" y="3543300"/>
              <a:ext cx="4038600" cy="2438400"/>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485899" y="4623991"/>
              <a:ext cx="3352800" cy="738664"/>
            </a:xfrm>
            <a:prstGeom prst="rect">
              <a:avLst/>
            </a:prstGeom>
            <a:noFill/>
          </p:spPr>
          <p:txBody>
            <a:bodyPr wrap="square">
              <a:spAutoFit/>
            </a:bodyPr>
            <a:lstStyle/>
            <a:p>
              <a:pPr algn="ctr"/>
              <a:r>
                <a:rPr lang="en-US" sz="4200" dirty="0">
                  <a:solidFill>
                    <a:srgbClr val="000000"/>
                  </a:solidFill>
                  <a:latin typeface="Arial" panose="020B0604020202020204" pitchFamily="34" charset="0"/>
                  <a:cs typeface="Arial" panose="020B0604020202020204" pitchFamily="34" charset="0"/>
                </a:rPr>
                <a:t>cis </a:t>
              </a:r>
              <a:r>
                <a:rPr lang="en-US" sz="4200" dirty="0" err="1">
                  <a:solidFill>
                    <a:srgbClr val="000000"/>
                  </a:solidFill>
                  <a:latin typeface="Arial" panose="020B0604020202020204" pitchFamily="34" charset="0"/>
                  <a:cs typeface="Arial" panose="020B0604020202020204" pitchFamily="34" charset="0"/>
                </a:rPr>
                <a:t>và</a:t>
              </a:r>
              <a:r>
                <a:rPr lang="en-US" sz="4200" dirty="0">
                  <a:solidFill>
                    <a:srgbClr val="000000"/>
                  </a:solidFill>
                  <a:latin typeface="Arial" panose="020B0604020202020204" pitchFamily="34" charset="0"/>
                  <a:cs typeface="Arial" panose="020B0604020202020204" pitchFamily="34" charset="0"/>
                </a:rPr>
                <a:t> trans</a:t>
              </a:r>
              <a:endParaRPr lang="en-US" sz="4200" dirty="0">
                <a:latin typeface="Arial" panose="020B0604020202020204" pitchFamily="34" charset="0"/>
                <a:cs typeface="Arial" panose="020B0604020202020204" pitchFamily="34" charset="0"/>
              </a:endParaRPr>
            </a:p>
          </p:txBody>
        </p:sp>
      </p:grpSp>
      <p:sp>
        <p:nvSpPr>
          <p:cNvPr id="12" name="Oval 11"/>
          <p:cNvSpPr/>
          <p:nvPr/>
        </p:nvSpPr>
        <p:spPr>
          <a:xfrm>
            <a:off x="6351646" y="6442437"/>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a:latin typeface="Arial" panose="020B0604020202020204" pitchFamily="34" charset="0"/>
                <a:cs typeface="Arial" panose="020B0604020202020204" pitchFamily="34" charset="0"/>
              </a:rPr>
              <a:t>B.</a:t>
            </a:r>
            <a:endParaRPr lang="en-US" sz="4200" dirty="0"/>
          </a:p>
        </p:txBody>
      </p:sp>
      <p:grpSp>
        <p:nvGrpSpPr>
          <p:cNvPr id="29" name="Group 28"/>
          <p:cNvGrpSpPr/>
          <p:nvPr/>
        </p:nvGrpSpPr>
        <p:grpSpPr>
          <a:xfrm>
            <a:off x="9375834" y="7032987"/>
            <a:ext cx="3709987" cy="2438400"/>
            <a:chOff x="1143000" y="3543300"/>
            <a:chExt cx="4038600" cy="2438400"/>
          </a:xfrm>
        </p:grpSpPr>
        <p:sp>
          <p:nvSpPr>
            <p:cNvPr id="30" name="Rectangle: Rounded Corners 29"/>
            <p:cNvSpPr/>
            <p:nvPr/>
          </p:nvSpPr>
          <p:spPr>
            <a:xfrm>
              <a:off x="1143000" y="3543300"/>
              <a:ext cx="4038600" cy="2438400"/>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485899" y="4623991"/>
              <a:ext cx="3352800" cy="738664"/>
            </a:xfrm>
            <a:prstGeom prst="rect">
              <a:avLst/>
            </a:prstGeom>
            <a:noFill/>
          </p:spPr>
          <p:txBody>
            <a:bodyPr wrap="square">
              <a:spAutoFit/>
            </a:bodyPr>
            <a:lstStyle/>
            <a:p>
              <a:pPr algn="ctr"/>
              <a:r>
                <a:rPr lang="en-US" sz="4200" dirty="0">
                  <a:solidFill>
                    <a:srgbClr val="000000"/>
                  </a:solidFill>
                  <a:latin typeface="Arial" panose="020B0604020202020204" pitchFamily="34" charset="0"/>
                  <a:cs typeface="Arial" panose="020B0604020202020204" pitchFamily="34" charset="0"/>
                </a:rPr>
                <a:t>ion </a:t>
              </a:r>
              <a:r>
                <a:rPr lang="en-US" sz="4200" dirty="0" err="1">
                  <a:solidFill>
                    <a:srgbClr val="000000"/>
                  </a:solidFill>
                  <a:latin typeface="Arial" panose="020B0604020202020204" pitchFamily="34" charset="0"/>
                  <a:cs typeface="Arial" panose="020B0604020202020204" pitchFamily="34" charset="0"/>
                </a:rPr>
                <a:t>hóa</a:t>
              </a:r>
              <a:endParaRPr lang="en-US" sz="4200" dirty="0">
                <a:latin typeface="Arial" panose="020B0604020202020204" pitchFamily="34" charset="0"/>
                <a:cs typeface="Arial" panose="020B0604020202020204" pitchFamily="34" charset="0"/>
              </a:endParaRPr>
            </a:p>
          </p:txBody>
        </p:sp>
      </p:grpSp>
      <p:sp>
        <p:nvSpPr>
          <p:cNvPr id="32" name="Oval 31"/>
          <p:cNvSpPr/>
          <p:nvPr/>
        </p:nvSpPr>
        <p:spPr>
          <a:xfrm>
            <a:off x="10640277" y="6442437"/>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a:latin typeface="Arial" panose="020B0604020202020204" pitchFamily="34" charset="0"/>
                <a:cs typeface="Arial" panose="020B0604020202020204" pitchFamily="34" charset="0"/>
              </a:rPr>
              <a:t>C.</a:t>
            </a:r>
            <a:endParaRPr lang="en-US" sz="4200" dirty="0"/>
          </a:p>
        </p:txBody>
      </p:sp>
      <p:grpSp>
        <p:nvGrpSpPr>
          <p:cNvPr id="33" name="Group 32"/>
          <p:cNvGrpSpPr/>
          <p:nvPr/>
        </p:nvGrpSpPr>
        <p:grpSpPr>
          <a:xfrm>
            <a:off x="13639800" y="7032987"/>
            <a:ext cx="3709987" cy="2438400"/>
            <a:chOff x="1143000" y="3543300"/>
            <a:chExt cx="4038600" cy="2438400"/>
          </a:xfrm>
        </p:grpSpPr>
        <p:sp>
          <p:nvSpPr>
            <p:cNvPr id="34" name="Rectangle: Rounded Corners 33"/>
            <p:cNvSpPr/>
            <p:nvPr/>
          </p:nvSpPr>
          <p:spPr>
            <a:xfrm>
              <a:off x="1143000" y="3543300"/>
              <a:ext cx="4038600" cy="2438400"/>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485899" y="4623991"/>
              <a:ext cx="3352800" cy="738664"/>
            </a:xfrm>
            <a:prstGeom prst="rect">
              <a:avLst/>
            </a:prstGeom>
            <a:noFill/>
          </p:spPr>
          <p:txBody>
            <a:bodyPr wrap="square">
              <a:spAutoFit/>
            </a:bodyPr>
            <a:lstStyle/>
            <a:p>
              <a:pPr algn="ctr"/>
              <a:r>
                <a:rPr lang="en-US" sz="4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khối</a:t>
              </a:r>
              <a:r>
                <a:rPr lang="en-US"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lượng</a:t>
              </a:r>
              <a:endParaRPr lang="en-US" sz="4200" dirty="0">
                <a:latin typeface="Arial" panose="020B0604020202020204" pitchFamily="34" charset="0"/>
                <a:cs typeface="Arial" panose="020B0604020202020204" pitchFamily="34" charset="0"/>
              </a:endParaRPr>
            </a:p>
          </p:txBody>
        </p:sp>
      </p:grpSp>
      <p:sp>
        <p:nvSpPr>
          <p:cNvPr id="36" name="Oval 35"/>
          <p:cNvSpPr/>
          <p:nvPr/>
        </p:nvSpPr>
        <p:spPr>
          <a:xfrm>
            <a:off x="14904243" y="6442437"/>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a:latin typeface="Arial" panose="020B0604020202020204" pitchFamily="34" charset="0"/>
                <a:cs typeface="Arial" panose="020B0604020202020204" pitchFamily="34" charset="0"/>
              </a:rPr>
              <a:t>D.</a:t>
            </a:r>
            <a:endParaRPr lang="en-US" sz="4200" dirty="0"/>
          </a:p>
        </p:txBody>
      </p:sp>
      <p:pic>
        <p:nvPicPr>
          <p:cNvPr id="37" name="Correct sound effect and wrong sound effect (mp3cut.net)">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553200" y="-1098940"/>
            <a:ext cx="949038" cy="949038"/>
          </a:xfrm>
          <a:prstGeom prst="rect">
            <a:avLst/>
          </a:prstGeom>
        </p:spPr>
      </p:pic>
      <p:grpSp>
        <p:nvGrpSpPr>
          <p:cNvPr id="13" name="Group 12"/>
          <p:cNvGrpSpPr/>
          <p:nvPr/>
        </p:nvGrpSpPr>
        <p:grpSpPr>
          <a:xfrm>
            <a:off x="697707" y="761656"/>
            <a:ext cx="16892586" cy="5385506"/>
            <a:chOff x="697707" y="761656"/>
            <a:chExt cx="16892586" cy="5385506"/>
          </a:xfrm>
        </p:grpSpPr>
        <p:sp>
          <p:nvSpPr>
            <p:cNvPr id="3" name="TextBox 2"/>
            <p:cNvSpPr txBox="1"/>
            <p:nvPr/>
          </p:nvSpPr>
          <p:spPr>
            <a:xfrm>
              <a:off x="697707" y="761656"/>
              <a:ext cx="16892586" cy="738664"/>
            </a:xfrm>
            <a:prstGeom prst="rect">
              <a:avLst/>
            </a:prstGeom>
            <a:noFill/>
          </p:spPr>
          <p:txBody>
            <a:bodyPr wrap="square">
              <a:spAutoFit/>
            </a:bodyPr>
            <a:lstStyle/>
            <a:p>
              <a:pPr algn="ctr">
                <a:spcAft>
                  <a:spcPts val="1000"/>
                </a:spcAft>
              </a:pPr>
              <a:r>
                <a:rPr lang="en-US" sz="4200" b="1" kern="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Câu</a:t>
              </a:r>
              <a:r>
                <a:rPr lang="en-US" sz="42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3.</a:t>
              </a:r>
              <a:r>
                <a:rPr lang="en-US" sz="4200"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Hai </a:t>
              </a:r>
              <a:r>
                <a:rPr lang="en-US" sz="4200" dirty="0" err="1">
                  <a:latin typeface="Arial" panose="020B0604020202020204" pitchFamily="34" charset="0"/>
                  <a:cs typeface="Arial" panose="020B0604020202020204" pitchFamily="34" charset="0"/>
                </a:rPr>
                <a:t>phức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chất</a:t>
              </a:r>
              <a:r>
                <a:rPr lang="en-US" sz="4200" dirty="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II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dưới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đồng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nhau</a:t>
              </a:r>
              <a:r>
                <a:rPr lang="en-US" sz="4200" dirty="0">
                  <a:latin typeface="Arial" panose="020B0604020202020204" pitchFamily="34" charset="0"/>
                  <a:cs typeface="Arial" panose="020B0604020202020204" pitchFamily="34" charset="0"/>
                </a:rPr>
                <a:t>?</a:t>
              </a:r>
              <a:endParaRPr lang="en-US" sz="42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753" y="1928416"/>
              <a:ext cx="10370494" cy="421874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anim calcmode="lin" valueType="num">
                                      <p:cBhvr>
                                        <p:cTn id="34" dur="500" fill="hold"/>
                                        <p:tgtEl>
                                          <p:spTgt spid="29"/>
                                        </p:tgtEl>
                                        <p:attrNameLst>
                                          <p:attrName>ppt_x</p:attrName>
                                        </p:attrNameLst>
                                      </p:cBhvr>
                                      <p:tavLst>
                                        <p:tav tm="0">
                                          <p:val>
                                            <p:strVal val="#ppt_x"/>
                                          </p:val>
                                        </p:tav>
                                        <p:tav tm="100000">
                                          <p:val>
                                            <p:strVal val="#ppt_x"/>
                                          </p:val>
                                        </p:tav>
                                      </p:tavLst>
                                    </p:anim>
                                    <p:anim calcmode="lin" valueType="num">
                                      <p:cBhvr>
                                        <p:cTn id="35" dur="5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anim calcmode="lin" valueType="num">
                                      <p:cBhvr>
                                        <p:cTn id="45" dur="500" fill="hold"/>
                                        <p:tgtEl>
                                          <p:spTgt spid="33"/>
                                        </p:tgtEl>
                                        <p:attrNameLst>
                                          <p:attrName>ppt_x</p:attrName>
                                        </p:attrNameLst>
                                      </p:cBhvr>
                                      <p:tavLst>
                                        <p:tav tm="0">
                                          <p:val>
                                            <p:strVal val="#ppt_x"/>
                                          </p:val>
                                        </p:tav>
                                        <p:tav tm="100000">
                                          <p:val>
                                            <p:strVal val="#ppt_x"/>
                                          </p:val>
                                        </p:tav>
                                      </p:tavLst>
                                    </p:anim>
                                    <p:anim calcmode="lin" valueType="num">
                                      <p:cBhvr>
                                        <p:cTn id="46" dur="50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strVal val="#ppt_x"/>
                                          </p:val>
                                        </p:tav>
                                        <p:tav tm="100000">
                                          <p:val>
                                            <p:strVal val="#ppt_x"/>
                                          </p:val>
                                        </p:tav>
                                      </p:tavLst>
                                    </p:anim>
                                    <p:anim calcmode="lin" valueType="num">
                                      <p:cBhvr>
                                        <p:cTn id="51"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2"/>
                                        </p:tgtEl>
                                        <p:attrNameLst>
                                          <p:attrName>fillcolor</p:attrName>
                                        </p:attrNameLst>
                                      </p:cBhvr>
                                      <p:to>
                                        <a:srgbClr val="5EB229"/>
                                      </p:to>
                                    </p:animClr>
                                    <p:set>
                                      <p:cBhvr>
                                        <p:cTn id="56" dur="500" fill="hold"/>
                                        <p:tgtEl>
                                          <p:spTgt spid="12"/>
                                        </p:tgtEl>
                                        <p:attrNameLst>
                                          <p:attrName>fill.type</p:attrName>
                                        </p:attrNameLst>
                                      </p:cBhvr>
                                      <p:to>
                                        <p:strVal val="solid"/>
                                      </p:to>
                                    </p:set>
                                    <p:set>
                                      <p:cBhvr>
                                        <p:cTn id="57" dur="500" fill="hold"/>
                                        <p:tgtEl>
                                          <p:spTgt spid="12"/>
                                        </p:tgtEl>
                                        <p:attrNameLst>
                                          <p:attrName>fill.on</p:attrName>
                                        </p:attrNameLst>
                                      </p:cBhvr>
                                      <p:to>
                                        <p:strVal val="true"/>
                                      </p:to>
                                    </p:set>
                                  </p:childTnLst>
                                </p:cTn>
                              </p:par>
                              <p:par>
                                <p:cTn id="58" presetID="26" presetClass="emph" presetSubtype="0" repeatCount="2000" fill="hold" grpId="1" nodeType="with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mediacall" presetSubtype="0" fill="hold" nodeType="withEffect">
                                  <p:stCondLst>
                                    <p:cond delay="0"/>
                                  </p:stCondLst>
                                  <p:childTnLst>
                                    <p:cmd type="call" cmd="playFrom(0.0)">
                                      <p:cBhvr>
                                        <p:cTn id="62" dur="835"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37"/>
                </p:tgtEl>
              </p:cMediaNode>
            </p:audio>
          </p:childTnLst>
        </p:cTn>
      </p:par>
    </p:tnLst>
    <p:bldLst>
      <p:bldP spid="5" grpId="0" animBg="1"/>
      <p:bldP spid="12" grpId="0" animBg="1"/>
      <p:bldP spid="12" grpId="1" animBg="1"/>
      <p:bldP spid="32"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2906" y="1024979"/>
            <a:ext cx="15282188" cy="769441"/>
          </a:xfrm>
          <a:prstGeom prst="rect">
            <a:avLst/>
          </a:prstGeom>
          <a:noFill/>
        </p:spPr>
        <p:txBody>
          <a:bodyPr wrap="square">
            <a:spAutoFit/>
          </a:bodyPr>
          <a:lstStyle/>
          <a:p>
            <a:pPr algn="ctr">
              <a:spcAft>
                <a:spcPts val="1000"/>
              </a:spcAft>
            </a:pPr>
            <a:r>
              <a:rPr lang="en-US" sz="4400" b="1" kern="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Câu</a:t>
            </a:r>
            <a:r>
              <a:rPr lang="en-US" sz="44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4.</a:t>
            </a:r>
            <a:r>
              <a:rPr lang="en-US" sz="4400"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dưới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đây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ion </a:t>
            </a:r>
            <a:r>
              <a:rPr lang="en-US" sz="4400" dirty="0" err="1">
                <a:latin typeface="Arial" panose="020B0604020202020204" pitchFamily="34" charset="0"/>
                <a:cs typeface="Arial" panose="020B0604020202020204" pitchFamily="34" charset="0"/>
              </a:rPr>
              <a:t>hóa</a:t>
            </a:r>
            <a:r>
              <a:rPr lang="en-US" sz="4400"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grpSp>
        <p:nvGrpSpPr>
          <p:cNvPr id="8" name="Group 7"/>
          <p:cNvGrpSpPr/>
          <p:nvPr/>
        </p:nvGrpSpPr>
        <p:grpSpPr>
          <a:xfrm>
            <a:off x="1457234" y="3086100"/>
            <a:ext cx="6800852" cy="2602923"/>
            <a:chOff x="1143000" y="3543300"/>
            <a:chExt cx="4038600" cy="2602923"/>
          </a:xfrm>
        </p:grpSpPr>
        <p:sp>
          <p:nvSpPr>
            <p:cNvPr id="4" name="Rectangle: Rounded Corners 3"/>
            <p:cNvSpPr/>
            <p:nvPr/>
          </p:nvSpPr>
          <p:spPr>
            <a:xfrm>
              <a:off x="1143000" y="3543300"/>
              <a:ext cx="4038600" cy="2602923"/>
            </a:xfrm>
            <a:prstGeom prst="roundRect">
              <a:avLst>
                <a:gd name="adj" fmla="val 4802"/>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 name="TextBox 6"/>
            <p:cNvSpPr txBox="1"/>
            <p:nvPr/>
          </p:nvSpPr>
          <p:spPr>
            <a:xfrm>
              <a:off x="1184377" y="4596777"/>
              <a:ext cx="3955847" cy="769441"/>
            </a:xfrm>
            <a:prstGeom prst="rect">
              <a:avLst/>
            </a:prstGeom>
            <a:noFill/>
          </p:spPr>
          <p:txBody>
            <a:bodyPr wrap="square">
              <a:spAutoFit/>
            </a:bodyPr>
            <a:lstStyle/>
            <a:p>
              <a:pPr algn="ct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[Co(NH</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4400" dirty="0">
                <a:latin typeface="Arial" panose="020B0604020202020204" pitchFamily="34" charset="0"/>
                <a:cs typeface="Arial" panose="020B0604020202020204" pitchFamily="34" charset="0"/>
              </a:endParaRPr>
            </a:p>
          </p:txBody>
        </p:sp>
      </p:grpSp>
      <p:sp>
        <p:nvSpPr>
          <p:cNvPr id="5" name="Oval 4"/>
          <p:cNvSpPr/>
          <p:nvPr/>
        </p:nvSpPr>
        <p:spPr>
          <a:xfrm>
            <a:off x="4273948" y="2492925"/>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a:t>
            </a:r>
            <a:endParaRPr lang="en-US" sz="4400" dirty="0"/>
          </a:p>
        </p:txBody>
      </p:sp>
      <p:grpSp>
        <p:nvGrpSpPr>
          <p:cNvPr id="2" name="Group 1"/>
          <p:cNvGrpSpPr/>
          <p:nvPr/>
        </p:nvGrpSpPr>
        <p:grpSpPr>
          <a:xfrm>
            <a:off x="9960237" y="3086100"/>
            <a:ext cx="6800852" cy="2602923"/>
            <a:chOff x="1143000" y="3543300"/>
            <a:chExt cx="4038600" cy="2602923"/>
          </a:xfrm>
        </p:grpSpPr>
        <p:sp>
          <p:nvSpPr>
            <p:cNvPr id="6" name="Rectangle: Rounded Corners 5"/>
            <p:cNvSpPr/>
            <p:nvPr/>
          </p:nvSpPr>
          <p:spPr>
            <a:xfrm>
              <a:off x="1143000" y="3543300"/>
              <a:ext cx="4038600" cy="2602923"/>
            </a:xfrm>
            <a:prstGeom prst="roundRect">
              <a:avLst>
                <a:gd name="adj" fmla="val 4802"/>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3" name="TextBox 12"/>
            <p:cNvSpPr txBox="1"/>
            <p:nvPr/>
          </p:nvSpPr>
          <p:spPr>
            <a:xfrm>
              <a:off x="1184377" y="4596777"/>
              <a:ext cx="3955847" cy="769441"/>
            </a:xfrm>
            <a:prstGeom prst="rect">
              <a:avLst/>
            </a:prstGeom>
            <a:noFill/>
          </p:spPr>
          <p:txBody>
            <a:bodyPr wrap="square">
              <a:spAutoFit/>
            </a:bodyPr>
            <a:lstStyle/>
            <a:p>
              <a:pPr algn="ct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[Cu(NH</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14" name="Oval 13"/>
          <p:cNvSpPr/>
          <p:nvPr/>
        </p:nvSpPr>
        <p:spPr>
          <a:xfrm>
            <a:off x="12839792" y="2495550"/>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B.</a:t>
            </a:r>
            <a:endParaRPr lang="en-US" sz="4400" dirty="0"/>
          </a:p>
        </p:txBody>
      </p:sp>
      <p:grpSp>
        <p:nvGrpSpPr>
          <p:cNvPr id="23" name="Group 22"/>
          <p:cNvGrpSpPr/>
          <p:nvPr/>
        </p:nvGrpSpPr>
        <p:grpSpPr>
          <a:xfrm>
            <a:off x="1457234" y="6873586"/>
            <a:ext cx="6800852" cy="2602923"/>
            <a:chOff x="1143000" y="3543300"/>
            <a:chExt cx="4038600" cy="2602923"/>
          </a:xfrm>
        </p:grpSpPr>
        <p:sp>
          <p:nvSpPr>
            <p:cNvPr id="24" name="Rectangle: Rounded Corners 23"/>
            <p:cNvSpPr/>
            <p:nvPr/>
          </p:nvSpPr>
          <p:spPr>
            <a:xfrm>
              <a:off x="1143000" y="3543300"/>
              <a:ext cx="4038600" cy="2602923"/>
            </a:xfrm>
            <a:prstGeom prst="roundRect">
              <a:avLst>
                <a:gd name="adj" fmla="val 4802"/>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5" name="TextBox 24"/>
            <p:cNvSpPr txBox="1"/>
            <p:nvPr/>
          </p:nvSpPr>
          <p:spPr>
            <a:xfrm>
              <a:off x="1184377" y="4596777"/>
              <a:ext cx="3955847" cy="769441"/>
            </a:xfrm>
            <a:prstGeom prst="rect">
              <a:avLst/>
            </a:prstGeom>
            <a:noFill/>
          </p:spPr>
          <p:txBody>
            <a:bodyPr wrap="square">
              <a:spAutoFit/>
            </a:bodyPr>
            <a:lstStyle/>
            <a:p>
              <a:pPr algn="ct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[Co(NO</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grpSp>
      <p:sp>
        <p:nvSpPr>
          <p:cNvPr id="26" name="Oval 25"/>
          <p:cNvSpPr/>
          <p:nvPr/>
        </p:nvSpPr>
        <p:spPr>
          <a:xfrm>
            <a:off x="4273948" y="6283036"/>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C.</a:t>
            </a:r>
            <a:endParaRPr lang="en-US" sz="4400" dirty="0"/>
          </a:p>
        </p:txBody>
      </p:sp>
      <p:grpSp>
        <p:nvGrpSpPr>
          <p:cNvPr id="27" name="Group 26"/>
          <p:cNvGrpSpPr/>
          <p:nvPr/>
        </p:nvGrpSpPr>
        <p:grpSpPr>
          <a:xfrm>
            <a:off x="9960237" y="6873586"/>
            <a:ext cx="6800852" cy="2602923"/>
            <a:chOff x="1143000" y="3543300"/>
            <a:chExt cx="4038600" cy="2602923"/>
          </a:xfrm>
        </p:grpSpPr>
        <p:sp>
          <p:nvSpPr>
            <p:cNvPr id="28" name="Rectangle: Rounded Corners 27"/>
            <p:cNvSpPr/>
            <p:nvPr/>
          </p:nvSpPr>
          <p:spPr>
            <a:xfrm>
              <a:off x="1143000" y="3543300"/>
              <a:ext cx="4038600" cy="2602923"/>
            </a:xfrm>
            <a:prstGeom prst="roundRect">
              <a:avLst>
                <a:gd name="adj" fmla="val 4802"/>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38" name="TextBox 37"/>
            <p:cNvSpPr txBox="1"/>
            <p:nvPr/>
          </p:nvSpPr>
          <p:spPr>
            <a:xfrm>
              <a:off x="1184377" y="4596777"/>
              <a:ext cx="3955847" cy="769441"/>
            </a:xfrm>
            <a:prstGeom prst="rect">
              <a:avLst/>
            </a:prstGeom>
            <a:noFill/>
          </p:spPr>
          <p:txBody>
            <a:bodyPr wrap="square">
              <a:spAutoFit/>
            </a:bodyPr>
            <a:lstStyle/>
            <a:p>
              <a:pPr algn="ct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[CoCl</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(NH</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a:t>
              </a:r>
              <a:r>
                <a:rPr lang="en-US" sz="4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39" name="Oval 38"/>
          <p:cNvSpPr/>
          <p:nvPr/>
        </p:nvSpPr>
        <p:spPr>
          <a:xfrm>
            <a:off x="12832953" y="6283036"/>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D.</a:t>
            </a:r>
            <a:endParaRPr lang="en-US" sz="4400" dirty="0"/>
          </a:p>
        </p:txBody>
      </p:sp>
      <p:pic>
        <p:nvPicPr>
          <p:cNvPr id="40" name="Correct sound effect and wrong sound effect (mp3cut.net)">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485718" y="-1067767"/>
            <a:ext cx="949038" cy="9490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anim calcmode="lin" valueType="num">
                                      <p:cBhvr>
                                        <p:cTn id="34" dur="500" fill="hold"/>
                                        <p:tgtEl>
                                          <p:spTgt spid="26"/>
                                        </p:tgtEl>
                                        <p:attrNameLst>
                                          <p:attrName>ppt_x</p:attrName>
                                        </p:attrNameLst>
                                      </p:cBhvr>
                                      <p:tavLst>
                                        <p:tav tm="0">
                                          <p:val>
                                            <p:strVal val="#ppt_x"/>
                                          </p:val>
                                        </p:tav>
                                        <p:tav tm="100000">
                                          <p:val>
                                            <p:strVal val="#ppt_x"/>
                                          </p:val>
                                        </p:tav>
                                      </p:tavLst>
                                    </p:anim>
                                    <p:anim calcmode="lin" valueType="num">
                                      <p:cBhvr>
                                        <p:cTn id="35" dur="5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anim calcmode="lin" valueType="num">
                                      <p:cBhvr>
                                        <p:cTn id="39" dur="500" fill="hold"/>
                                        <p:tgtEl>
                                          <p:spTgt spid="23"/>
                                        </p:tgtEl>
                                        <p:attrNameLst>
                                          <p:attrName>ppt_x</p:attrName>
                                        </p:attrNameLst>
                                      </p:cBhvr>
                                      <p:tavLst>
                                        <p:tav tm="0">
                                          <p:val>
                                            <p:strVal val="#ppt_x"/>
                                          </p:val>
                                        </p:tav>
                                        <p:tav tm="100000">
                                          <p:val>
                                            <p:strVal val="#ppt_x"/>
                                          </p:val>
                                        </p:tav>
                                      </p:tavLst>
                                    </p:anim>
                                    <p:anim calcmode="lin" valueType="num">
                                      <p:cBhvr>
                                        <p:cTn id="40" dur="500" fill="hold"/>
                                        <p:tgtEl>
                                          <p:spTgt spid="23"/>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anim calcmode="lin" valueType="num">
                                      <p:cBhvr>
                                        <p:cTn id="45" dur="500" fill="hold"/>
                                        <p:tgtEl>
                                          <p:spTgt spid="39"/>
                                        </p:tgtEl>
                                        <p:attrNameLst>
                                          <p:attrName>ppt_x</p:attrName>
                                        </p:attrNameLst>
                                      </p:cBhvr>
                                      <p:tavLst>
                                        <p:tav tm="0">
                                          <p:val>
                                            <p:strVal val="#ppt_x"/>
                                          </p:val>
                                        </p:tav>
                                        <p:tav tm="100000">
                                          <p:val>
                                            <p:strVal val="#ppt_x"/>
                                          </p:val>
                                        </p:tav>
                                      </p:tavLst>
                                    </p:anim>
                                    <p:anim calcmode="lin" valueType="num">
                                      <p:cBhvr>
                                        <p:cTn id="46" dur="500" fill="hold"/>
                                        <p:tgtEl>
                                          <p:spTgt spid="3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39"/>
                                        </p:tgtEl>
                                        <p:attrNameLst>
                                          <p:attrName>fillcolor</p:attrName>
                                        </p:attrNameLst>
                                      </p:cBhvr>
                                      <p:to>
                                        <a:srgbClr val="5EB229"/>
                                      </p:to>
                                    </p:animClr>
                                    <p:set>
                                      <p:cBhvr>
                                        <p:cTn id="56" dur="500" fill="hold"/>
                                        <p:tgtEl>
                                          <p:spTgt spid="39"/>
                                        </p:tgtEl>
                                        <p:attrNameLst>
                                          <p:attrName>fill.type</p:attrName>
                                        </p:attrNameLst>
                                      </p:cBhvr>
                                      <p:to>
                                        <p:strVal val="solid"/>
                                      </p:to>
                                    </p:set>
                                    <p:set>
                                      <p:cBhvr>
                                        <p:cTn id="57" dur="500" fill="hold"/>
                                        <p:tgtEl>
                                          <p:spTgt spid="39"/>
                                        </p:tgtEl>
                                        <p:attrNameLst>
                                          <p:attrName>fill.on</p:attrName>
                                        </p:attrNameLst>
                                      </p:cBhvr>
                                      <p:to>
                                        <p:strVal val="true"/>
                                      </p:to>
                                    </p:set>
                                  </p:childTnLst>
                                </p:cTn>
                              </p:par>
                              <p:par>
                                <p:cTn id="58" presetID="26" presetClass="emph" presetSubtype="0" repeatCount="2000" fill="hold" grpId="1" nodeType="withEffect">
                                  <p:stCondLst>
                                    <p:cond delay="0"/>
                                  </p:stCondLst>
                                  <p:childTnLst>
                                    <p:animEffect transition="out" filter="fade">
                                      <p:cBhvr>
                                        <p:cTn id="59" dur="500" tmFilter="0, 0; .2, .5; .8, .5; 1, 0"/>
                                        <p:tgtEl>
                                          <p:spTgt spid="39"/>
                                        </p:tgtEl>
                                      </p:cBhvr>
                                    </p:animEffect>
                                    <p:animScale>
                                      <p:cBhvr>
                                        <p:cTn id="60" dur="250" autoRev="1" fill="hold"/>
                                        <p:tgtEl>
                                          <p:spTgt spid="39"/>
                                        </p:tgtEl>
                                      </p:cBhvr>
                                      <p:by x="105000" y="105000"/>
                                    </p:animScale>
                                  </p:childTnLst>
                                </p:cTn>
                              </p:par>
                              <p:par>
                                <p:cTn id="61" presetID="1" presetClass="mediacall" presetSubtype="0" fill="hold" nodeType="withEffect">
                                  <p:stCondLst>
                                    <p:cond delay="0"/>
                                  </p:stCondLst>
                                  <p:childTnLst>
                                    <p:cmd type="call" cmd="playFrom(0.0)">
                                      <p:cBhvr>
                                        <p:cTn id="62" dur="835"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40"/>
                </p:tgtEl>
              </p:cMediaNode>
            </p:audio>
          </p:childTnLst>
        </p:cTn>
      </p:par>
    </p:tnLst>
    <p:bldLst>
      <p:bldP spid="3" grpId="0"/>
      <p:bldP spid="5" grpId="0" animBg="1"/>
      <p:bldP spid="14" grpId="0" animBg="1"/>
      <p:bldP spid="26" grpId="0" animBg="1"/>
      <p:bldP spid="39" grpId="0" animBg="1"/>
      <p:bldP spid="3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99438" y="7810500"/>
            <a:ext cx="3709987" cy="1996713"/>
            <a:chOff x="1143000" y="3543300"/>
            <a:chExt cx="4038600" cy="1996713"/>
          </a:xfrm>
        </p:grpSpPr>
        <p:sp>
          <p:nvSpPr>
            <p:cNvPr id="4" name="Rectangle: Rounded Corners 3"/>
            <p:cNvSpPr/>
            <p:nvPr/>
          </p:nvSpPr>
          <p:spPr>
            <a:xfrm>
              <a:off x="1143000" y="3543300"/>
              <a:ext cx="4038600" cy="1996713"/>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85899" y="4396632"/>
              <a:ext cx="3352800" cy="738664"/>
            </a:xfrm>
            <a:prstGeom prst="rect">
              <a:avLst/>
            </a:prstGeom>
            <a:noFill/>
          </p:spPr>
          <p:txBody>
            <a:bodyPr wrap="square">
              <a:spAutoFit/>
            </a:bodyPr>
            <a:lstStyle/>
            <a:p>
              <a:pPr algn="ctr"/>
              <a:r>
                <a:rPr lang="en-US" sz="4200" dirty="0">
                  <a:solidFill>
                    <a:srgbClr val="000000"/>
                  </a:solidFill>
                  <a:latin typeface="Arial" panose="020B0604020202020204" pitchFamily="34" charset="0"/>
                  <a:cs typeface="Arial" panose="020B0604020202020204" pitchFamily="34" charset="0"/>
                </a:rPr>
                <a:t>1</a:t>
              </a:r>
              <a:endParaRPr lang="en-US" sz="4200" dirty="0">
                <a:latin typeface="Arial" panose="020B0604020202020204" pitchFamily="34" charset="0"/>
                <a:cs typeface="Arial" panose="020B0604020202020204" pitchFamily="34" charset="0"/>
              </a:endParaRPr>
            </a:p>
          </p:txBody>
        </p:sp>
      </p:grpSp>
      <p:sp>
        <p:nvSpPr>
          <p:cNvPr id="5" name="Oval 4"/>
          <p:cNvSpPr/>
          <p:nvPr/>
        </p:nvSpPr>
        <p:spPr>
          <a:xfrm>
            <a:off x="2163881" y="7219950"/>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a:latin typeface="Arial" panose="020B0604020202020204" pitchFamily="34" charset="0"/>
                <a:cs typeface="Arial" panose="020B0604020202020204" pitchFamily="34" charset="0"/>
              </a:rPr>
              <a:t>A.</a:t>
            </a:r>
            <a:endParaRPr lang="en-US" sz="4200" dirty="0"/>
          </a:p>
        </p:txBody>
      </p:sp>
      <p:grpSp>
        <p:nvGrpSpPr>
          <p:cNvPr id="9" name="Group 8"/>
          <p:cNvGrpSpPr/>
          <p:nvPr/>
        </p:nvGrpSpPr>
        <p:grpSpPr>
          <a:xfrm>
            <a:off x="5163403" y="7810500"/>
            <a:ext cx="3709987" cy="1996713"/>
            <a:chOff x="1143000" y="3543300"/>
            <a:chExt cx="4038600" cy="1996713"/>
          </a:xfrm>
        </p:grpSpPr>
        <p:sp>
          <p:nvSpPr>
            <p:cNvPr id="10" name="Rectangle: Rounded Corners 9"/>
            <p:cNvSpPr/>
            <p:nvPr/>
          </p:nvSpPr>
          <p:spPr>
            <a:xfrm>
              <a:off x="1143000" y="3543300"/>
              <a:ext cx="4038600" cy="1996713"/>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485899" y="4388362"/>
              <a:ext cx="3352800" cy="738664"/>
            </a:xfrm>
            <a:prstGeom prst="rect">
              <a:avLst/>
            </a:prstGeom>
            <a:noFill/>
          </p:spPr>
          <p:txBody>
            <a:bodyPr wrap="square">
              <a:spAutoFit/>
            </a:bodyPr>
            <a:lstStyle/>
            <a:p>
              <a:pPr algn="ctr"/>
              <a:r>
                <a:rPr lang="en-US" sz="4200" dirty="0">
                  <a:solidFill>
                    <a:srgbClr val="000000"/>
                  </a:solidFill>
                  <a:latin typeface="Arial" panose="020B0604020202020204" pitchFamily="34" charset="0"/>
                  <a:cs typeface="Arial" panose="020B0604020202020204" pitchFamily="34" charset="0"/>
                </a:rPr>
                <a:t>2</a:t>
              </a:r>
              <a:endParaRPr lang="en-US" sz="4200" dirty="0">
                <a:latin typeface="Arial" panose="020B0604020202020204" pitchFamily="34" charset="0"/>
                <a:cs typeface="Arial" panose="020B0604020202020204" pitchFamily="34" charset="0"/>
              </a:endParaRPr>
            </a:p>
          </p:txBody>
        </p:sp>
      </p:grpSp>
      <p:sp>
        <p:nvSpPr>
          <p:cNvPr id="12" name="Oval 11"/>
          <p:cNvSpPr/>
          <p:nvPr/>
        </p:nvSpPr>
        <p:spPr>
          <a:xfrm>
            <a:off x="6427846" y="7219950"/>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a:latin typeface="Arial" panose="020B0604020202020204" pitchFamily="34" charset="0"/>
                <a:cs typeface="Arial" panose="020B0604020202020204" pitchFamily="34" charset="0"/>
              </a:rPr>
              <a:t>B.</a:t>
            </a:r>
            <a:endParaRPr lang="en-US" sz="4200" dirty="0"/>
          </a:p>
        </p:txBody>
      </p:sp>
      <p:grpSp>
        <p:nvGrpSpPr>
          <p:cNvPr id="29" name="Group 28"/>
          <p:cNvGrpSpPr/>
          <p:nvPr/>
        </p:nvGrpSpPr>
        <p:grpSpPr>
          <a:xfrm>
            <a:off x="9452034" y="7810500"/>
            <a:ext cx="3709987" cy="1996713"/>
            <a:chOff x="1143000" y="3543300"/>
            <a:chExt cx="4038600" cy="1996713"/>
          </a:xfrm>
        </p:grpSpPr>
        <p:sp>
          <p:nvSpPr>
            <p:cNvPr id="30" name="Rectangle: Rounded Corners 29"/>
            <p:cNvSpPr/>
            <p:nvPr/>
          </p:nvSpPr>
          <p:spPr>
            <a:xfrm>
              <a:off x="1143000" y="3543300"/>
              <a:ext cx="4038600" cy="1996713"/>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485899" y="4393168"/>
              <a:ext cx="3352800" cy="738664"/>
            </a:xfrm>
            <a:prstGeom prst="rect">
              <a:avLst/>
            </a:prstGeom>
            <a:noFill/>
          </p:spPr>
          <p:txBody>
            <a:bodyPr wrap="square">
              <a:spAutoFit/>
            </a:bodyPr>
            <a:lstStyle/>
            <a:p>
              <a:pPr algn="ctr"/>
              <a:r>
                <a:rPr lang="en-US" sz="4200" dirty="0">
                  <a:solidFill>
                    <a:srgbClr val="000000"/>
                  </a:solidFill>
                  <a:latin typeface="Arial" panose="020B0604020202020204" pitchFamily="34" charset="0"/>
                  <a:cs typeface="Arial" panose="020B0604020202020204" pitchFamily="34" charset="0"/>
                </a:rPr>
                <a:t>3</a:t>
              </a:r>
              <a:endParaRPr lang="en-US" sz="4200" dirty="0">
                <a:latin typeface="Arial" panose="020B0604020202020204" pitchFamily="34" charset="0"/>
                <a:cs typeface="Arial" panose="020B0604020202020204" pitchFamily="34" charset="0"/>
              </a:endParaRPr>
            </a:p>
          </p:txBody>
        </p:sp>
      </p:grpSp>
      <p:sp>
        <p:nvSpPr>
          <p:cNvPr id="32" name="Oval 31"/>
          <p:cNvSpPr/>
          <p:nvPr/>
        </p:nvSpPr>
        <p:spPr>
          <a:xfrm>
            <a:off x="10716477" y="7219950"/>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a:latin typeface="Arial" panose="020B0604020202020204" pitchFamily="34" charset="0"/>
                <a:cs typeface="Arial" panose="020B0604020202020204" pitchFamily="34" charset="0"/>
              </a:rPr>
              <a:t>C.</a:t>
            </a:r>
            <a:endParaRPr lang="en-US" sz="4200" dirty="0"/>
          </a:p>
        </p:txBody>
      </p:sp>
      <p:grpSp>
        <p:nvGrpSpPr>
          <p:cNvPr id="33" name="Group 32"/>
          <p:cNvGrpSpPr/>
          <p:nvPr/>
        </p:nvGrpSpPr>
        <p:grpSpPr>
          <a:xfrm>
            <a:off x="13716000" y="7810500"/>
            <a:ext cx="3709987" cy="1996713"/>
            <a:chOff x="1143000" y="3543300"/>
            <a:chExt cx="4038600" cy="1996713"/>
          </a:xfrm>
        </p:grpSpPr>
        <p:sp>
          <p:nvSpPr>
            <p:cNvPr id="34" name="Rectangle: Rounded Corners 33"/>
            <p:cNvSpPr/>
            <p:nvPr/>
          </p:nvSpPr>
          <p:spPr>
            <a:xfrm>
              <a:off x="1143000" y="3543300"/>
              <a:ext cx="4038600" cy="1996713"/>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485899" y="4396632"/>
              <a:ext cx="3352800" cy="738664"/>
            </a:xfrm>
            <a:prstGeom prst="rect">
              <a:avLst/>
            </a:prstGeom>
            <a:noFill/>
          </p:spPr>
          <p:txBody>
            <a:bodyPr wrap="square">
              <a:spAutoFit/>
            </a:bodyPr>
            <a:lstStyle/>
            <a:p>
              <a:pPr algn="ctr"/>
              <a:r>
                <a:rPr lang="en-US"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US" sz="4200" dirty="0">
                <a:latin typeface="Arial" panose="020B0604020202020204" pitchFamily="34" charset="0"/>
                <a:cs typeface="Arial" panose="020B0604020202020204" pitchFamily="34" charset="0"/>
              </a:endParaRPr>
            </a:p>
          </p:txBody>
        </p:sp>
      </p:grpSp>
      <p:sp>
        <p:nvSpPr>
          <p:cNvPr id="36" name="Oval 35"/>
          <p:cNvSpPr/>
          <p:nvPr/>
        </p:nvSpPr>
        <p:spPr>
          <a:xfrm>
            <a:off x="14980443" y="7219950"/>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a:latin typeface="Arial" panose="020B0604020202020204" pitchFamily="34" charset="0"/>
                <a:cs typeface="Arial" panose="020B0604020202020204" pitchFamily="34" charset="0"/>
              </a:rPr>
              <a:t>D.</a:t>
            </a:r>
            <a:endParaRPr lang="en-US" sz="4200" dirty="0"/>
          </a:p>
        </p:txBody>
      </p:sp>
      <p:pic>
        <p:nvPicPr>
          <p:cNvPr id="37" name="Correct sound effect and wrong sound effect (mp3cut.net)">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553200" y="-1098940"/>
            <a:ext cx="949038" cy="949038"/>
          </a:xfrm>
          <a:prstGeom prst="rect">
            <a:avLst/>
          </a:prstGeom>
        </p:spPr>
      </p:pic>
      <p:sp>
        <p:nvSpPr>
          <p:cNvPr id="3" name="TextBox 2"/>
          <p:cNvSpPr txBox="1"/>
          <p:nvPr/>
        </p:nvSpPr>
        <p:spPr>
          <a:xfrm>
            <a:off x="697707" y="529549"/>
            <a:ext cx="16892586" cy="6302495"/>
          </a:xfrm>
          <a:prstGeom prst="rect">
            <a:avLst/>
          </a:prstGeom>
          <a:noFill/>
        </p:spPr>
        <p:txBody>
          <a:bodyPr wrap="square">
            <a:spAutoFit/>
          </a:bodyPr>
          <a:lstStyle/>
          <a:p>
            <a:pPr algn="just">
              <a:lnSpc>
                <a:spcPct val="150000"/>
              </a:lnSpc>
              <a:spcAft>
                <a:spcPts val="1000"/>
              </a:spcAft>
            </a:pPr>
            <a:r>
              <a:rPr lang="en-US" sz="4200" b="1" kern="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Câu</a:t>
            </a:r>
            <a:r>
              <a:rPr lang="en-US" sz="42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4200" b="1" kern="100" dirty="0">
                <a:solidFill>
                  <a:srgbClr val="C00000"/>
                </a:solidFill>
                <a:latin typeface="Arial" panose="020B0604020202020204" pitchFamily="34" charset="0"/>
                <a:ea typeface="Calibri" panose="020F0502020204030204" pitchFamily="34" charset="0"/>
                <a:cs typeface="Arial" panose="020B0604020202020204" pitchFamily="34" charset="0"/>
              </a:rPr>
              <a:t>5</a:t>
            </a:r>
            <a:r>
              <a:rPr lang="en-US" sz="42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r>
              <a:rPr lang="en-US" sz="4200"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Có bao nhiêu phát biểu sai trong số các phát biểu dưới đây?</a:t>
            </a:r>
            <a:endParaRPr lang="vi-VN" sz="4200" dirty="0">
              <a:latin typeface="Arial" panose="020B0604020202020204" pitchFamily="34" charset="0"/>
              <a:cs typeface="Arial" panose="020B0604020202020204" pitchFamily="34" charset="0"/>
            </a:endParaRPr>
          </a:p>
          <a:p>
            <a:pPr algn="just">
              <a:lnSpc>
                <a:spcPct val="150000"/>
              </a:lnSpc>
              <a:spcAft>
                <a:spcPts val="1000"/>
              </a:spcAft>
            </a:pPr>
            <a:r>
              <a:rPr lang="vi-VN" sz="4200" dirty="0">
                <a:latin typeface="Arial" panose="020B0604020202020204" pitchFamily="34" charset="0"/>
                <a:cs typeface="Arial" panose="020B0604020202020204" pitchFamily="34" charset="0"/>
              </a:rPr>
              <a:t>(1) Số phối trí của nguyên tử trung tâm M luôn bằng giá trị của n.</a:t>
            </a:r>
            <a:endParaRPr lang="vi-VN" sz="4200" dirty="0">
              <a:latin typeface="Arial" panose="020B0604020202020204" pitchFamily="34" charset="0"/>
              <a:cs typeface="Arial" panose="020B0604020202020204" pitchFamily="34" charset="0"/>
            </a:endParaRPr>
          </a:p>
          <a:p>
            <a:pPr algn="just">
              <a:lnSpc>
                <a:spcPct val="150000"/>
              </a:lnSpc>
              <a:spcAft>
                <a:spcPts val="1000"/>
              </a:spcAft>
            </a:pPr>
            <a:r>
              <a:rPr lang="vi-VN" sz="4200" dirty="0">
                <a:latin typeface="Arial" panose="020B0604020202020204" pitchFamily="34" charset="0"/>
                <a:cs typeface="Arial" panose="020B0604020202020204" pitchFamily="34" charset="0"/>
              </a:rPr>
              <a:t>(2) Số phối trí của nguyên tử trung tâm M luôn bằng tổng dung lượng phối trí của các phối tử L. </a:t>
            </a:r>
            <a:endParaRPr lang="vi-VN" sz="4200" dirty="0">
              <a:latin typeface="Arial" panose="020B0604020202020204" pitchFamily="34" charset="0"/>
              <a:cs typeface="Arial" panose="020B0604020202020204" pitchFamily="34" charset="0"/>
            </a:endParaRPr>
          </a:p>
          <a:p>
            <a:pPr algn="just">
              <a:lnSpc>
                <a:spcPct val="150000"/>
              </a:lnSpc>
              <a:spcAft>
                <a:spcPts val="1000"/>
              </a:spcAft>
            </a:pPr>
            <a:r>
              <a:rPr lang="vi-VN" sz="4200" dirty="0">
                <a:latin typeface="Arial" panose="020B0604020202020204" pitchFamily="34" charset="0"/>
                <a:cs typeface="Arial" panose="020B0604020202020204" pitchFamily="34" charset="0"/>
              </a:rPr>
              <a:t>(3) Tổng dung lượng phối trí của các phối tử L luôn bằng giá trị của n.</a:t>
            </a:r>
            <a:endParaRPr lang="vi-VN" sz="4200" dirty="0">
              <a:latin typeface="Arial" panose="020B0604020202020204" pitchFamily="34" charset="0"/>
              <a:cs typeface="Arial" panose="020B0604020202020204" pitchFamily="34" charset="0"/>
            </a:endParaRPr>
          </a:p>
          <a:p>
            <a:pPr algn="just">
              <a:lnSpc>
                <a:spcPct val="150000"/>
              </a:lnSpc>
              <a:spcAft>
                <a:spcPts val="1000"/>
              </a:spcAft>
            </a:pPr>
            <a:r>
              <a:rPr lang="vi-VN" sz="4200" dirty="0">
                <a:latin typeface="Arial" panose="020B0604020202020204" pitchFamily="34" charset="0"/>
                <a:cs typeface="Arial" panose="020B0604020202020204" pitchFamily="34" charset="0"/>
              </a:rPr>
              <a:t>(4) Nguyên tử trung tâm M có thể lai hóa sp</a:t>
            </a:r>
            <a:r>
              <a:rPr lang="en-US" sz="4200" baseline="30000" dirty="0">
                <a:latin typeface="Arial" panose="020B0604020202020204" pitchFamily="34" charset="0"/>
                <a:cs typeface="Arial" panose="020B0604020202020204" pitchFamily="34" charset="0"/>
              </a:rPr>
              <a:t>3</a:t>
            </a:r>
            <a:r>
              <a:rPr lang="vi-VN" sz="4200" dirty="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anim calcmode="lin" valueType="num">
                                      <p:cBhvr>
                                        <p:cTn id="34" dur="500" fill="hold"/>
                                        <p:tgtEl>
                                          <p:spTgt spid="29"/>
                                        </p:tgtEl>
                                        <p:attrNameLst>
                                          <p:attrName>ppt_x</p:attrName>
                                        </p:attrNameLst>
                                      </p:cBhvr>
                                      <p:tavLst>
                                        <p:tav tm="0">
                                          <p:val>
                                            <p:strVal val="#ppt_x"/>
                                          </p:val>
                                        </p:tav>
                                        <p:tav tm="100000">
                                          <p:val>
                                            <p:strVal val="#ppt_x"/>
                                          </p:val>
                                        </p:tav>
                                      </p:tavLst>
                                    </p:anim>
                                    <p:anim calcmode="lin" valueType="num">
                                      <p:cBhvr>
                                        <p:cTn id="35" dur="5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anim calcmode="lin" valueType="num">
                                      <p:cBhvr>
                                        <p:cTn id="45" dur="500" fill="hold"/>
                                        <p:tgtEl>
                                          <p:spTgt spid="33"/>
                                        </p:tgtEl>
                                        <p:attrNameLst>
                                          <p:attrName>ppt_x</p:attrName>
                                        </p:attrNameLst>
                                      </p:cBhvr>
                                      <p:tavLst>
                                        <p:tav tm="0">
                                          <p:val>
                                            <p:strVal val="#ppt_x"/>
                                          </p:val>
                                        </p:tav>
                                        <p:tav tm="100000">
                                          <p:val>
                                            <p:strVal val="#ppt_x"/>
                                          </p:val>
                                        </p:tav>
                                      </p:tavLst>
                                    </p:anim>
                                    <p:anim calcmode="lin" valueType="num">
                                      <p:cBhvr>
                                        <p:cTn id="46" dur="50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strVal val="#ppt_x"/>
                                          </p:val>
                                        </p:tav>
                                        <p:tav tm="100000">
                                          <p:val>
                                            <p:strVal val="#ppt_x"/>
                                          </p:val>
                                        </p:tav>
                                      </p:tavLst>
                                    </p:anim>
                                    <p:anim calcmode="lin" valueType="num">
                                      <p:cBhvr>
                                        <p:cTn id="51"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2"/>
                                        </p:tgtEl>
                                        <p:attrNameLst>
                                          <p:attrName>fillcolor</p:attrName>
                                        </p:attrNameLst>
                                      </p:cBhvr>
                                      <p:to>
                                        <a:srgbClr val="5EB229"/>
                                      </p:to>
                                    </p:animClr>
                                    <p:set>
                                      <p:cBhvr>
                                        <p:cTn id="56" dur="500" fill="hold"/>
                                        <p:tgtEl>
                                          <p:spTgt spid="12"/>
                                        </p:tgtEl>
                                        <p:attrNameLst>
                                          <p:attrName>fill.type</p:attrName>
                                        </p:attrNameLst>
                                      </p:cBhvr>
                                      <p:to>
                                        <p:strVal val="solid"/>
                                      </p:to>
                                    </p:set>
                                    <p:set>
                                      <p:cBhvr>
                                        <p:cTn id="57" dur="500" fill="hold"/>
                                        <p:tgtEl>
                                          <p:spTgt spid="12"/>
                                        </p:tgtEl>
                                        <p:attrNameLst>
                                          <p:attrName>fill.on</p:attrName>
                                        </p:attrNameLst>
                                      </p:cBhvr>
                                      <p:to>
                                        <p:strVal val="true"/>
                                      </p:to>
                                    </p:set>
                                  </p:childTnLst>
                                </p:cTn>
                              </p:par>
                              <p:par>
                                <p:cTn id="58" presetID="26" presetClass="emph" presetSubtype="0" repeatCount="2000" fill="hold" grpId="1" nodeType="with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mediacall" presetSubtype="0" fill="hold" nodeType="withEffect">
                                  <p:stCondLst>
                                    <p:cond delay="0"/>
                                  </p:stCondLst>
                                  <p:childTnLst>
                                    <p:cmd type="call" cmd="playFrom(0.0)">
                                      <p:cBhvr>
                                        <p:cTn id="62" dur="835"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37"/>
                </p:tgtEl>
              </p:cMediaNode>
            </p:audio>
          </p:childTnLst>
        </p:cTn>
      </p:par>
    </p:tnLst>
    <p:bldLst>
      <p:bldP spid="5" grpId="0" animBg="1"/>
      <p:bldP spid="12" grpId="0" animBg="1"/>
      <p:bldP spid="12" grpId="1" animBg="1"/>
      <p:bldP spid="32" grpId="0" animBg="1"/>
      <p:bldP spid="36"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2906" y="883539"/>
            <a:ext cx="15282188" cy="2116670"/>
          </a:xfrm>
          <a:prstGeom prst="rect">
            <a:avLst/>
          </a:prstGeom>
          <a:noFill/>
        </p:spPr>
        <p:txBody>
          <a:bodyPr wrap="square">
            <a:spAutoFit/>
          </a:bodyPr>
          <a:lstStyle/>
          <a:p>
            <a:pPr algn="ctr">
              <a:lnSpc>
                <a:spcPct val="160000"/>
              </a:lnSpc>
              <a:spcAft>
                <a:spcPts val="1000"/>
              </a:spcAft>
            </a:pPr>
            <a:r>
              <a:rPr lang="en-US" sz="4400" b="1" kern="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Câu</a:t>
            </a:r>
            <a:r>
              <a:rPr lang="en-US" sz="44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6.</a:t>
            </a:r>
            <a:r>
              <a:rPr lang="en-US" sz="4400"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Trong </a:t>
            </a:r>
            <a:r>
              <a:rPr lang="en-US" sz="4400" dirty="0" err="1">
                <a:latin typeface="Arial" panose="020B0604020202020204" pitchFamily="34" charset="0"/>
                <a:cs typeface="Arial" panose="020B0604020202020204" pitchFamily="34" charset="0"/>
              </a:rPr>
              <a:t>phức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chất</a:t>
            </a:r>
            <a:r>
              <a:rPr lang="en-US" sz="4400" dirty="0">
                <a:latin typeface="Arial" panose="020B0604020202020204" pitchFamily="34" charset="0"/>
                <a:cs typeface="Arial" panose="020B0604020202020204" pitchFamily="34" charset="0"/>
              </a:rPr>
              <a:t> [PdCl</a:t>
            </a:r>
            <a:r>
              <a:rPr lang="en-US" sz="4400" baseline="-25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(NH</a:t>
            </a:r>
            <a:r>
              <a:rPr lang="en-US" sz="4400" baseline="-25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a:t>
            </a:r>
            <a:r>
              <a:rPr lang="en-US" sz="4400" baseline="-25000" dirty="0">
                <a:latin typeface="Arial" panose="020B0604020202020204" pitchFamily="34" charset="0"/>
                <a:cs typeface="Arial" panose="020B0604020202020204" pitchFamily="34" charset="0"/>
              </a:rPr>
              <a:t>4</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bao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AO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tham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hóa</a:t>
            </a:r>
            <a:r>
              <a:rPr lang="en-US" sz="4400"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grpSp>
        <p:nvGrpSpPr>
          <p:cNvPr id="8" name="Group 7"/>
          <p:cNvGrpSpPr/>
          <p:nvPr/>
        </p:nvGrpSpPr>
        <p:grpSpPr>
          <a:xfrm>
            <a:off x="823238" y="4229100"/>
            <a:ext cx="3709987" cy="4953000"/>
            <a:chOff x="1143000" y="3543300"/>
            <a:chExt cx="4038600" cy="4953000"/>
          </a:xfrm>
        </p:grpSpPr>
        <p:sp>
          <p:nvSpPr>
            <p:cNvPr id="4" name="Rectangle: Rounded Corners 3"/>
            <p:cNvSpPr/>
            <p:nvPr/>
          </p:nvSpPr>
          <p:spPr>
            <a:xfrm>
              <a:off x="1143000" y="3543300"/>
              <a:ext cx="4038600" cy="4953000"/>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 name="TextBox 6"/>
            <p:cNvSpPr txBox="1"/>
            <p:nvPr/>
          </p:nvSpPr>
          <p:spPr>
            <a:xfrm>
              <a:off x="1485899" y="5635079"/>
              <a:ext cx="3352800" cy="769441"/>
            </a:xfrm>
            <a:prstGeom prst="rect">
              <a:avLst/>
            </a:prstGeom>
            <a:noFill/>
          </p:spPr>
          <p:txBody>
            <a:bodyPr wrap="square">
              <a:spAutoFit/>
            </a:bodyPr>
            <a:lstStyle/>
            <a:p>
              <a:pPr algn="ctr"/>
              <a:r>
                <a:rPr lang="en-US" sz="4400" dirty="0">
                  <a:solidFill>
                    <a:srgbClr val="000000"/>
                  </a:solidFill>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grpSp>
      <p:sp>
        <p:nvSpPr>
          <p:cNvPr id="5" name="Oval 4"/>
          <p:cNvSpPr/>
          <p:nvPr/>
        </p:nvSpPr>
        <p:spPr>
          <a:xfrm>
            <a:off x="2087681" y="3638550"/>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a:t>
            </a:r>
            <a:endParaRPr lang="en-US" sz="4400" dirty="0"/>
          </a:p>
        </p:txBody>
      </p:sp>
      <p:grpSp>
        <p:nvGrpSpPr>
          <p:cNvPr id="9" name="Group 8"/>
          <p:cNvGrpSpPr/>
          <p:nvPr/>
        </p:nvGrpSpPr>
        <p:grpSpPr>
          <a:xfrm>
            <a:off x="5087203" y="4229100"/>
            <a:ext cx="3709987" cy="4953000"/>
            <a:chOff x="1143000" y="3543300"/>
            <a:chExt cx="4038600" cy="4953000"/>
          </a:xfrm>
        </p:grpSpPr>
        <p:sp>
          <p:nvSpPr>
            <p:cNvPr id="10" name="Rectangle: Rounded Corners 9"/>
            <p:cNvSpPr/>
            <p:nvPr/>
          </p:nvSpPr>
          <p:spPr>
            <a:xfrm>
              <a:off x="1143000" y="3543300"/>
              <a:ext cx="4038600" cy="4953000"/>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1" name="TextBox 10"/>
            <p:cNvSpPr txBox="1"/>
            <p:nvPr/>
          </p:nvSpPr>
          <p:spPr>
            <a:xfrm>
              <a:off x="1485899" y="5635078"/>
              <a:ext cx="3352800" cy="769441"/>
            </a:xfrm>
            <a:prstGeom prst="rect">
              <a:avLst/>
            </a:prstGeom>
            <a:noFill/>
          </p:spPr>
          <p:txBody>
            <a:bodyPr wrap="square">
              <a:spAutoFit/>
            </a:bodyPr>
            <a:lstStyle/>
            <a:p>
              <a:pPr algn="ctr"/>
              <a:r>
                <a:rPr lang="en-US" sz="4400" dirty="0">
                  <a:solidFill>
                    <a:srgbClr val="000000"/>
                  </a:solidFill>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p:txBody>
        </p:sp>
      </p:grpSp>
      <p:sp>
        <p:nvSpPr>
          <p:cNvPr id="12" name="Oval 11"/>
          <p:cNvSpPr/>
          <p:nvPr/>
        </p:nvSpPr>
        <p:spPr>
          <a:xfrm>
            <a:off x="6351646" y="3638550"/>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B.</a:t>
            </a:r>
            <a:endParaRPr lang="en-US" sz="4400" dirty="0"/>
          </a:p>
        </p:txBody>
      </p:sp>
      <p:grpSp>
        <p:nvGrpSpPr>
          <p:cNvPr id="29" name="Group 28"/>
          <p:cNvGrpSpPr/>
          <p:nvPr/>
        </p:nvGrpSpPr>
        <p:grpSpPr>
          <a:xfrm>
            <a:off x="9375834" y="4229100"/>
            <a:ext cx="3709987" cy="4953000"/>
            <a:chOff x="1143000" y="3543300"/>
            <a:chExt cx="4038600" cy="4953000"/>
          </a:xfrm>
        </p:grpSpPr>
        <p:sp>
          <p:nvSpPr>
            <p:cNvPr id="30" name="Rectangle: Rounded Corners 29"/>
            <p:cNvSpPr/>
            <p:nvPr/>
          </p:nvSpPr>
          <p:spPr>
            <a:xfrm>
              <a:off x="1143000" y="3543300"/>
              <a:ext cx="4038600" cy="4953000"/>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31" name="TextBox 30"/>
            <p:cNvSpPr txBox="1"/>
            <p:nvPr/>
          </p:nvSpPr>
          <p:spPr>
            <a:xfrm>
              <a:off x="1485899" y="5635077"/>
              <a:ext cx="3352800" cy="769441"/>
            </a:xfrm>
            <a:prstGeom prst="rect">
              <a:avLst/>
            </a:prstGeom>
            <a:noFill/>
          </p:spPr>
          <p:txBody>
            <a:bodyPr wrap="square">
              <a:spAutoFit/>
            </a:bodyPr>
            <a:lstStyle/>
            <a:p>
              <a:pPr algn="ctr"/>
              <a:r>
                <a:rPr lang="en-US" sz="4400" dirty="0">
                  <a:solidFill>
                    <a:srgbClr val="000000"/>
                  </a:solidFill>
                  <a:latin typeface="Arial" panose="020B0604020202020204" pitchFamily="34" charset="0"/>
                  <a:cs typeface="Arial" panose="020B0604020202020204" pitchFamily="34" charset="0"/>
                </a:rPr>
                <a:t>6</a:t>
              </a:r>
              <a:endParaRPr lang="en-US" sz="4400" dirty="0">
                <a:latin typeface="Arial" panose="020B0604020202020204" pitchFamily="34" charset="0"/>
                <a:cs typeface="Arial" panose="020B0604020202020204" pitchFamily="34" charset="0"/>
              </a:endParaRPr>
            </a:p>
          </p:txBody>
        </p:sp>
      </p:grpSp>
      <p:sp>
        <p:nvSpPr>
          <p:cNvPr id="32" name="Oval 31"/>
          <p:cNvSpPr/>
          <p:nvPr/>
        </p:nvSpPr>
        <p:spPr>
          <a:xfrm>
            <a:off x="10640277" y="3638550"/>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C.</a:t>
            </a:r>
            <a:endParaRPr lang="en-US" sz="4400" dirty="0"/>
          </a:p>
        </p:txBody>
      </p:sp>
      <p:grpSp>
        <p:nvGrpSpPr>
          <p:cNvPr id="33" name="Group 32"/>
          <p:cNvGrpSpPr/>
          <p:nvPr/>
        </p:nvGrpSpPr>
        <p:grpSpPr>
          <a:xfrm>
            <a:off x="13639800" y="4229100"/>
            <a:ext cx="3709987" cy="4953000"/>
            <a:chOff x="1143000" y="3543300"/>
            <a:chExt cx="4038600" cy="4953000"/>
          </a:xfrm>
        </p:grpSpPr>
        <p:sp>
          <p:nvSpPr>
            <p:cNvPr id="34" name="Rectangle: Rounded Corners 33"/>
            <p:cNvSpPr/>
            <p:nvPr/>
          </p:nvSpPr>
          <p:spPr>
            <a:xfrm>
              <a:off x="1143000" y="3543300"/>
              <a:ext cx="4038600" cy="4953000"/>
            </a:xfrm>
            <a:prstGeom prst="roundRect">
              <a:avLst>
                <a:gd name="adj" fmla="val 7919"/>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35" name="TextBox 34"/>
            <p:cNvSpPr txBox="1"/>
            <p:nvPr/>
          </p:nvSpPr>
          <p:spPr>
            <a:xfrm>
              <a:off x="1485899" y="5635076"/>
              <a:ext cx="3352800" cy="769441"/>
            </a:xfrm>
            <a:prstGeom prst="rect">
              <a:avLst/>
            </a:prstGeom>
            <a:noFill/>
          </p:spPr>
          <p:txBody>
            <a:bodyPr wrap="square">
              <a:spAutoFit/>
            </a:bodyPr>
            <a:lstStyle/>
            <a:p>
              <a:pPr algn="ctr"/>
              <a:r>
                <a:rPr lang="en-US" sz="4400" dirty="0">
                  <a:solidFill>
                    <a:srgbClr val="000000"/>
                  </a:solidFill>
                  <a:latin typeface="Arial" panose="020B0604020202020204" pitchFamily="34" charset="0"/>
                  <a:cs typeface="Arial" panose="020B0604020202020204" pitchFamily="34" charset="0"/>
                </a:rPr>
                <a:t>8</a:t>
              </a:r>
              <a:endParaRPr lang="en-US" sz="4400" dirty="0">
                <a:latin typeface="Arial" panose="020B0604020202020204" pitchFamily="34" charset="0"/>
                <a:cs typeface="Arial" panose="020B0604020202020204" pitchFamily="34" charset="0"/>
              </a:endParaRPr>
            </a:p>
          </p:txBody>
        </p:sp>
      </p:grpSp>
      <p:sp>
        <p:nvSpPr>
          <p:cNvPr id="36" name="Oval 35"/>
          <p:cNvSpPr/>
          <p:nvPr/>
        </p:nvSpPr>
        <p:spPr>
          <a:xfrm>
            <a:off x="14904243" y="3638550"/>
            <a:ext cx="1181100" cy="1181100"/>
          </a:xfrm>
          <a:prstGeom prst="ellipse">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D.</a:t>
            </a:r>
            <a:endParaRPr lang="en-US" sz="4400" dirty="0"/>
          </a:p>
        </p:txBody>
      </p:sp>
      <p:pic>
        <p:nvPicPr>
          <p:cNvPr id="37" name="Correct sound effect and wrong sound effect (mp3cut.net)">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553200" y="-1098940"/>
            <a:ext cx="949038" cy="9490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anim calcmode="lin" valueType="num">
                                      <p:cBhvr>
                                        <p:cTn id="34" dur="500" fill="hold"/>
                                        <p:tgtEl>
                                          <p:spTgt spid="29"/>
                                        </p:tgtEl>
                                        <p:attrNameLst>
                                          <p:attrName>ppt_x</p:attrName>
                                        </p:attrNameLst>
                                      </p:cBhvr>
                                      <p:tavLst>
                                        <p:tav tm="0">
                                          <p:val>
                                            <p:strVal val="#ppt_x"/>
                                          </p:val>
                                        </p:tav>
                                        <p:tav tm="100000">
                                          <p:val>
                                            <p:strVal val="#ppt_x"/>
                                          </p:val>
                                        </p:tav>
                                      </p:tavLst>
                                    </p:anim>
                                    <p:anim calcmode="lin" valueType="num">
                                      <p:cBhvr>
                                        <p:cTn id="35" dur="5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anim calcmode="lin" valueType="num">
                                      <p:cBhvr>
                                        <p:cTn id="45" dur="500" fill="hold"/>
                                        <p:tgtEl>
                                          <p:spTgt spid="33"/>
                                        </p:tgtEl>
                                        <p:attrNameLst>
                                          <p:attrName>ppt_x</p:attrName>
                                        </p:attrNameLst>
                                      </p:cBhvr>
                                      <p:tavLst>
                                        <p:tav tm="0">
                                          <p:val>
                                            <p:strVal val="#ppt_x"/>
                                          </p:val>
                                        </p:tav>
                                        <p:tav tm="100000">
                                          <p:val>
                                            <p:strVal val="#ppt_x"/>
                                          </p:val>
                                        </p:tav>
                                      </p:tavLst>
                                    </p:anim>
                                    <p:anim calcmode="lin" valueType="num">
                                      <p:cBhvr>
                                        <p:cTn id="46" dur="50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strVal val="#ppt_x"/>
                                          </p:val>
                                        </p:tav>
                                        <p:tav tm="100000">
                                          <p:val>
                                            <p:strVal val="#ppt_x"/>
                                          </p:val>
                                        </p:tav>
                                      </p:tavLst>
                                    </p:anim>
                                    <p:anim calcmode="lin" valueType="num">
                                      <p:cBhvr>
                                        <p:cTn id="51"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32"/>
                                        </p:tgtEl>
                                        <p:attrNameLst>
                                          <p:attrName>fillcolor</p:attrName>
                                        </p:attrNameLst>
                                      </p:cBhvr>
                                      <p:to>
                                        <a:srgbClr val="5EB229"/>
                                      </p:to>
                                    </p:animClr>
                                    <p:set>
                                      <p:cBhvr>
                                        <p:cTn id="56" dur="500" fill="hold"/>
                                        <p:tgtEl>
                                          <p:spTgt spid="32"/>
                                        </p:tgtEl>
                                        <p:attrNameLst>
                                          <p:attrName>fill.type</p:attrName>
                                        </p:attrNameLst>
                                      </p:cBhvr>
                                      <p:to>
                                        <p:strVal val="solid"/>
                                      </p:to>
                                    </p:set>
                                    <p:set>
                                      <p:cBhvr>
                                        <p:cTn id="57" dur="500" fill="hold"/>
                                        <p:tgtEl>
                                          <p:spTgt spid="32"/>
                                        </p:tgtEl>
                                        <p:attrNameLst>
                                          <p:attrName>fill.on</p:attrName>
                                        </p:attrNameLst>
                                      </p:cBhvr>
                                      <p:to>
                                        <p:strVal val="true"/>
                                      </p:to>
                                    </p:set>
                                  </p:childTnLst>
                                </p:cTn>
                              </p:par>
                              <p:par>
                                <p:cTn id="58" presetID="26" presetClass="emph" presetSubtype="0" repeatCount="2000" fill="hold" grpId="1" nodeType="withEffect">
                                  <p:stCondLst>
                                    <p:cond delay="0"/>
                                  </p:stCondLst>
                                  <p:childTnLst>
                                    <p:animEffect transition="out" filter="fade">
                                      <p:cBhvr>
                                        <p:cTn id="59" dur="500" tmFilter="0, 0; .2, .5; .8, .5; 1, 0"/>
                                        <p:tgtEl>
                                          <p:spTgt spid="32"/>
                                        </p:tgtEl>
                                      </p:cBhvr>
                                    </p:animEffect>
                                    <p:animScale>
                                      <p:cBhvr>
                                        <p:cTn id="60" dur="250" autoRev="1" fill="hold"/>
                                        <p:tgtEl>
                                          <p:spTgt spid="32"/>
                                        </p:tgtEl>
                                      </p:cBhvr>
                                      <p:by x="105000" y="105000"/>
                                    </p:animScale>
                                  </p:childTnLst>
                                </p:cTn>
                              </p:par>
                              <p:par>
                                <p:cTn id="61" presetID="1" presetClass="mediacall" presetSubtype="0" fill="hold" nodeType="withEffect">
                                  <p:stCondLst>
                                    <p:cond delay="0"/>
                                  </p:stCondLst>
                                  <p:childTnLst>
                                    <p:cmd type="call" cmd="playFrom(0.0)">
                                      <p:cBhvr>
                                        <p:cTn id="62" dur="835"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37"/>
                </p:tgtEl>
              </p:cMediaNode>
            </p:audio>
          </p:childTnLst>
        </p:cTn>
      </p:par>
    </p:tnLst>
    <p:bldLst>
      <p:bldP spid="3" grpId="0"/>
      <p:bldP spid="5" grpId="0" animBg="1"/>
      <p:bldP spid="12" grpId="0" animBg="1"/>
      <p:bldP spid="32" grpId="0" animBg="1"/>
      <p:bldP spid="32" grpId="1"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62" y="3619500"/>
            <a:ext cx="15239938" cy="5953125"/>
            <a:chOff x="0" y="0"/>
            <a:chExt cx="3664784" cy="1431562"/>
          </a:xfrm>
        </p:grpSpPr>
        <p:sp>
          <p:nvSpPr>
            <p:cNvPr id="3" name="Freeform 3"/>
            <p:cNvSpPr/>
            <p:nvPr/>
          </p:nvSpPr>
          <p:spPr>
            <a:xfrm>
              <a:off x="0" y="0"/>
              <a:ext cx="3664784" cy="1431562"/>
            </a:xfrm>
            <a:custGeom>
              <a:avLst/>
              <a:gdLst/>
              <a:ahLst/>
              <a:cxnLst/>
              <a:rect l="l" t="t" r="r" b="b"/>
              <a:pathLst>
                <a:path w="3664784" h="1431562">
                  <a:moveTo>
                    <a:pt x="0" y="0"/>
                  </a:moveTo>
                  <a:lnTo>
                    <a:pt x="3664784" y="0"/>
                  </a:lnTo>
                  <a:lnTo>
                    <a:pt x="3664784" y="1431562"/>
                  </a:lnTo>
                  <a:lnTo>
                    <a:pt x="0" y="1431562"/>
                  </a:lnTo>
                  <a:close/>
                </a:path>
              </a:pathLst>
            </a:custGeom>
            <a:solidFill>
              <a:schemeClr val="bg2">
                <a:lumMod val="90000"/>
              </a:schemeClr>
            </a:solidFill>
          </p:spPr>
        </p:sp>
        <p:sp>
          <p:nvSpPr>
            <p:cNvPr id="4" name="TextBox 4"/>
            <p:cNvSpPr txBox="1"/>
            <p:nvPr/>
          </p:nvSpPr>
          <p:spPr>
            <a:xfrm>
              <a:off x="0" y="-47625"/>
              <a:ext cx="3664784" cy="1479187"/>
            </a:xfrm>
            <a:prstGeom prst="rect">
              <a:avLst/>
            </a:prstGeom>
          </p:spPr>
          <p:txBody>
            <a:bodyPr lIns="50800" tIns="50800" rIns="50800" bIns="50800" rtlCol="0" anchor="ctr"/>
            <a:lstStyle/>
            <a:p>
              <a:pPr algn="ctr">
                <a:lnSpc>
                  <a:spcPts val="2800"/>
                </a:lnSpc>
              </a:pPr>
            </a:p>
          </p:txBody>
        </p:sp>
      </p:grpSp>
      <p:grpSp>
        <p:nvGrpSpPr>
          <p:cNvPr id="5" name="Group 5"/>
          <p:cNvGrpSpPr/>
          <p:nvPr/>
        </p:nvGrpSpPr>
        <p:grpSpPr>
          <a:xfrm>
            <a:off x="1333500" y="3429000"/>
            <a:ext cx="15621000" cy="190500"/>
            <a:chOff x="0" y="0"/>
            <a:chExt cx="4114173" cy="50173"/>
          </a:xfrm>
        </p:grpSpPr>
        <p:sp>
          <p:nvSpPr>
            <p:cNvPr id="6" name="Freeform 6"/>
            <p:cNvSpPr/>
            <p:nvPr/>
          </p:nvSpPr>
          <p:spPr>
            <a:xfrm>
              <a:off x="0" y="0"/>
              <a:ext cx="4114173" cy="50173"/>
            </a:xfrm>
            <a:custGeom>
              <a:avLst/>
              <a:gdLst/>
              <a:ahLst/>
              <a:cxnLst/>
              <a:rect l="l" t="t" r="r" b="b"/>
              <a:pathLst>
                <a:path w="4114173" h="50173">
                  <a:moveTo>
                    <a:pt x="0" y="0"/>
                  </a:moveTo>
                  <a:lnTo>
                    <a:pt x="4114173" y="0"/>
                  </a:lnTo>
                  <a:lnTo>
                    <a:pt x="4114173" y="50173"/>
                  </a:lnTo>
                  <a:lnTo>
                    <a:pt x="0" y="50173"/>
                  </a:lnTo>
                  <a:close/>
                </a:path>
              </a:pathLst>
            </a:custGeom>
            <a:solidFill>
              <a:schemeClr val="accent5">
                <a:lumMod val="75000"/>
              </a:schemeClr>
            </a:solidFill>
          </p:spPr>
        </p:sp>
        <p:sp>
          <p:nvSpPr>
            <p:cNvPr id="7" name="TextBox 7"/>
            <p:cNvSpPr txBox="1"/>
            <p:nvPr/>
          </p:nvSpPr>
          <p:spPr>
            <a:xfrm>
              <a:off x="0" y="-47625"/>
              <a:ext cx="4114173" cy="97798"/>
            </a:xfrm>
            <a:prstGeom prst="rect">
              <a:avLst/>
            </a:prstGeom>
          </p:spPr>
          <p:txBody>
            <a:bodyPr lIns="50800" tIns="50800" rIns="50800" bIns="50800" rtlCol="0" anchor="ctr"/>
            <a:lstStyle/>
            <a:p>
              <a:pPr algn="ctr">
                <a:lnSpc>
                  <a:spcPts val="2800"/>
                </a:lnSpc>
              </a:pPr>
            </a:p>
          </p:txBody>
        </p:sp>
      </p:grpSp>
      <p:sp>
        <p:nvSpPr>
          <p:cNvPr id="83" name="Freeform 83"/>
          <p:cNvSpPr/>
          <p:nvPr/>
        </p:nvSpPr>
        <p:spPr>
          <a:xfrm>
            <a:off x="8001000" y="-190500"/>
            <a:ext cx="2286000" cy="762000"/>
          </a:xfrm>
          <a:custGeom>
            <a:avLst/>
            <a:gdLst/>
            <a:ahLst/>
            <a:cxnLst/>
            <a:rect l="l" t="t" r="r" b="b"/>
            <a:pathLst>
              <a:path w="1136226" h="378742">
                <a:moveTo>
                  <a:pt x="0" y="0"/>
                </a:moveTo>
                <a:lnTo>
                  <a:pt x="1136226" y="0"/>
                </a:lnTo>
                <a:lnTo>
                  <a:pt x="1136226" y="378742"/>
                </a:lnTo>
                <a:lnTo>
                  <a:pt x="0" y="378742"/>
                </a:lnTo>
                <a:close/>
              </a:path>
            </a:pathLst>
          </a:custGeom>
          <a:solidFill>
            <a:schemeClr val="accent5">
              <a:lumMod val="75000"/>
            </a:schemeClr>
          </a:solidFill>
        </p:spPr>
      </p:sp>
      <p:sp>
        <p:nvSpPr>
          <p:cNvPr id="85" name="TextBox 25"/>
          <p:cNvSpPr txBox="1"/>
          <p:nvPr/>
        </p:nvSpPr>
        <p:spPr>
          <a:xfrm>
            <a:off x="5614987" y="1397741"/>
            <a:ext cx="7058025" cy="1231106"/>
          </a:xfrm>
          <a:prstGeom prst="rect">
            <a:avLst/>
          </a:prstGeom>
        </p:spPr>
        <p:txBody>
          <a:bodyPr lIns="0" tIns="0" rIns="0" bIns="0" rtlCol="0" anchor="t">
            <a:spAutoFit/>
          </a:bodyPr>
          <a:lstStyle/>
          <a:p>
            <a:pPr marL="0" lvl="0" indent="0" algn="ctr"/>
            <a:r>
              <a:rPr lang="en-US" sz="8000" b="1" dirty="0">
                <a:solidFill>
                  <a:schemeClr val="tx2">
                    <a:lumMod val="75000"/>
                  </a:schemeClr>
                </a:solidFill>
                <a:latin typeface="Arial" panose="020B0604020202020204" pitchFamily="34" charset="0"/>
                <a:ea typeface="Cy Grotesk Key Bold"/>
                <a:cs typeface="Arial" panose="020B0604020202020204" pitchFamily="34" charset="0"/>
                <a:sym typeface="Cy Grotesk Key Bold"/>
              </a:rPr>
              <a:t>VẬN DỤNG</a:t>
            </a:r>
            <a:endParaRPr lang="en-US" sz="8000" b="1" dirty="0">
              <a:solidFill>
                <a:schemeClr val="tx2">
                  <a:lumMod val="75000"/>
                </a:schemeClr>
              </a:solidFill>
              <a:latin typeface="Arial" panose="020B0604020202020204" pitchFamily="34" charset="0"/>
              <a:ea typeface="Cy Grotesk Key Bold"/>
              <a:cs typeface="Arial" panose="020B0604020202020204" pitchFamily="34" charset="0"/>
              <a:sym typeface="Cy Grotesk Key Bold"/>
            </a:endParaRPr>
          </a:p>
        </p:txBody>
      </p:sp>
      <p:pic>
        <p:nvPicPr>
          <p:cNvPr id="89" name="Picture 88"/>
          <p:cNvPicPr>
            <a:picLocks noChangeAspect="1"/>
          </p:cNvPicPr>
          <p:nvPr/>
        </p:nvPicPr>
        <p:blipFill>
          <a:blip r:embed="rId1"/>
          <a:stretch>
            <a:fillRect/>
          </a:stretch>
        </p:blipFill>
        <p:spPr>
          <a:xfrm>
            <a:off x="15621000" y="-717993"/>
            <a:ext cx="3594560" cy="3598563"/>
          </a:xfrm>
          <a:prstGeom prst="rect">
            <a:avLst/>
          </a:prstGeom>
        </p:spPr>
      </p:pic>
      <p:pic>
        <p:nvPicPr>
          <p:cNvPr id="98" name="Picture 97"/>
          <p:cNvPicPr>
            <a:picLocks noChangeAspect="1"/>
          </p:cNvPicPr>
          <p:nvPr/>
        </p:nvPicPr>
        <p:blipFill>
          <a:blip r:embed="rId2"/>
          <a:stretch>
            <a:fillRect/>
          </a:stretch>
        </p:blipFill>
        <p:spPr>
          <a:xfrm>
            <a:off x="425117" y="465101"/>
            <a:ext cx="1816765" cy="2060627"/>
          </a:xfrm>
          <a:prstGeom prst="rect">
            <a:avLst/>
          </a:prstGeom>
        </p:spPr>
      </p:pic>
      <p:pic>
        <p:nvPicPr>
          <p:cNvPr id="8" name="hieu_ung_tieng_keng-www_tiengdong_com">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8897600" y="3047510"/>
            <a:ext cx="1143980" cy="1143980"/>
          </a:xfrm>
          <a:prstGeom prst="rect">
            <a:avLst/>
          </a:prstGeom>
        </p:spPr>
      </p:pic>
      <p:sp>
        <p:nvSpPr>
          <p:cNvPr id="11" name="TextBox 10"/>
          <p:cNvSpPr txBox="1"/>
          <p:nvPr/>
        </p:nvSpPr>
        <p:spPr>
          <a:xfrm>
            <a:off x="2133599" y="4533006"/>
            <a:ext cx="14020800" cy="3928063"/>
          </a:xfrm>
          <a:prstGeom prst="rect">
            <a:avLst/>
          </a:prstGeom>
          <a:noFill/>
        </p:spPr>
        <p:txBody>
          <a:bodyPr wrap="square">
            <a:spAutoFit/>
          </a:bodyPr>
          <a:lstStyle/>
          <a:p>
            <a:pPr marL="0" marR="0" algn="just">
              <a:lnSpc>
                <a:spcPct val="150000"/>
              </a:lnSpc>
              <a:spcAft>
                <a:spcPts val="1000"/>
              </a:spcAft>
            </a:pPr>
            <a:r>
              <a:rPr lang="fr-FR" sz="4000" b="1" kern="0">
                <a:effectLst/>
                <a:latin typeface="Arial" panose="020B0604020202020204" pitchFamily="34" charset="0"/>
                <a:ea typeface="Times New Roman" panose="02020603050405020304" pitchFamily="18" charset="0"/>
                <a:cs typeface="Arial" panose="020B0604020202020204" pitchFamily="34" charset="0"/>
              </a:rPr>
              <a:t>1.</a:t>
            </a:r>
            <a:r>
              <a:rPr lang="fr-FR" sz="4000" kern="0">
                <a:effectLst/>
                <a:latin typeface="Arial" panose="020B0604020202020204" pitchFamily="34" charset="0"/>
                <a:ea typeface="Times New Roman" panose="02020603050405020304" pitchFamily="18" charset="0"/>
                <a:cs typeface="Arial" panose="020B0604020202020204" pitchFamily="34" charset="0"/>
              </a:rPr>
              <a:t> Mô tả sự hình thành liên kết, biểu diễn dạng hình học của các ion phức chất sau:</a:t>
            </a:r>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Aft>
                <a:spcPts val="1000"/>
              </a:spcAft>
            </a:pPr>
            <a:r>
              <a:rPr lang="fr-FR" sz="4000" kern="0">
                <a:effectLst/>
                <a:latin typeface="Arial" panose="020B0604020202020204" pitchFamily="34" charset="0"/>
                <a:ea typeface="Times New Roman" panose="02020603050405020304" pitchFamily="18" charset="0"/>
                <a:cs typeface="Arial" panose="020B0604020202020204" pitchFamily="34" charset="0"/>
              </a:rPr>
              <a:t>a. Phức chất bát diện [Fe(H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O)</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6</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a:t>
            </a:r>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Aft>
                <a:spcPts val="1000"/>
              </a:spcAft>
            </a:pPr>
            <a:r>
              <a:rPr lang="fr-FR" sz="4000" kern="0">
                <a:effectLst/>
                <a:latin typeface="Arial" panose="020B0604020202020204" pitchFamily="34" charset="0"/>
                <a:ea typeface="Times New Roman" panose="02020603050405020304" pitchFamily="18" charset="0"/>
                <a:cs typeface="Arial" panose="020B0604020202020204" pitchFamily="34" charset="0"/>
              </a:rPr>
              <a:t>b. Phức chất tứ diện [CoBr</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4</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3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7962900" y="266700"/>
            <a:ext cx="2362200" cy="990600"/>
          </a:xfrm>
          <a:prstGeom prst="roundRect">
            <a:avLst/>
          </a:prstGeom>
          <a:solidFill>
            <a:srgbClr val="5EB229"/>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Gợi</a:t>
            </a:r>
            <a:r>
              <a:rPr lang="en-US" sz="4200" b="1" dirty="0">
                <a:solidFill>
                  <a:schemeClr val="bg1"/>
                </a:solidFill>
                <a:latin typeface="Arial" panose="020B0604020202020204" pitchFamily="34" charset="0"/>
                <a:cs typeface="Arial" panose="020B0604020202020204" pitchFamily="34" charset="0"/>
              </a:rPr>
              <a:t> ý</a:t>
            </a:r>
            <a:endParaRPr lang="en-US" sz="42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81000" y="1409700"/>
            <a:ext cx="7750588" cy="8288231"/>
          </a:xfrm>
          <a:prstGeom prst="rect">
            <a:avLst/>
          </a:prstGeom>
          <a:noFill/>
        </p:spPr>
        <p:txBody>
          <a:bodyPr wrap="square">
            <a:spAutoFit/>
          </a:bodyPr>
          <a:lstStyle/>
          <a:p>
            <a:pPr algn="just">
              <a:lnSpc>
                <a:spcPct val="150000"/>
              </a:lnSpc>
            </a:pPr>
            <a:r>
              <a:rPr lang="fr-FR" sz="4000" kern="0">
                <a:effectLst/>
                <a:latin typeface="Arial" panose="020B0604020202020204" pitchFamily="34" charset="0"/>
                <a:ea typeface="Times New Roman" panose="02020603050405020304" pitchFamily="18" charset="0"/>
                <a:cs typeface="Arial" panose="020B0604020202020204" pitchFamily="34" charset="0"/>
              </a:rPr>
              <a:t>a. Trong ion phức chất [Fe(H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O)</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6</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 có 6 liên kết cho – nhận giữa 6 phối tử 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O với nguyên tử trung tâm Fe</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 (có cấu hình electron [Ar]3d</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5</a:t>
            </a:r>
            <a:r>
              <a:rPr lang="fr-FR" sz="4000" kern="0">
                <a:effectLst/>
                <a:latin typeface="Arial" panose="020B0604020202020204" pitchFamily="34" charset="0"/>
                <a:ea typeface="Times New Roman" panose="02020603050405020304" pitchFamily="18" charset="0"/>
                <a:cs typeface="Arial" panose="020B0604020202020204" pitchFamily="34" charset="0"/>
              </a:rPr>
              <a:t>). Mỗi liên kết cho – nhận được hình thành bởi 1 cặp electron chưa liên kết của phối tử 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O và 1 orbital lai hóa sp</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d</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 trống của ion Fe</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
          <a:stretch>
            <a:fillRect/>
          </a:stretch>
        </p:blipFill>
        <p:spPr>
          <a:xfrm>
            <a:off x="8317173" y="2247900"/>
            <a:ext cx="9802761" cy="6157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7578" y="2406436"/>
            <a:ext cx="7717078" cy="7880564"/>
          </a:xfrm>
          <a:custGeom>
            <a:avLst/>
            <a:gdLst/>
            <a:ahLst/>
            <a:cxnLst/>
            <a:rect l="l" t="t" r="r" b="b"/>
            <a:pathLst>
              <a:path w="8815345" h="9002098">
                <a:moveTo>
                  <a:pt x="0" y="0"/>
                </a:moveTo>
                <a:lnTo>
                  <a:pt x="8815345" y="0"/>
                </a:lnTo>
                <a:lnTo>
                  <a:pt x="8815345" y="9002098"/>
                </a:lnTo>
                <a:lnTo>
                  <a:pt x="0" y="9002098"/>
                </a:lnTo>
                <a:lnTo>
                  <a:pt x="0" y="0"/>
                </a:lnTo>
                <a:close/>
              </a:path>
            </a:pathLst>
          </a:custGeom>
          <a:blipFill>
            <a:blip r:embed="rId1"/>
            <a:stretch>
              <a:fillRect b="-104544"/>
            </a:stretch>
          </a:blipFill>
        </p:spPr>
      </p:sp>
      <p:sp>
        <p:nvSpPr>
          <p:cNvPr id="4" name="Freeform 4"/>
          <p:cNvSpPr/>
          <p:nvPr/>
        </p:nvSpPr>
        <p:spPr>
          <a:xfrm>
            <a:off x="6725004" y="553824"/>
            <a:ext cx="10770918" cy="9210846"/>
          </a:xfrm>
          <a:custGeom>
            <a:avLst/>
            <a:gdLst/>
            <a:ahLst/>
            <a:cxnLst/>
            <a:rect l="l" t="t" r="r" b="b"/>
            <a:pathLst>
              <a:path w="2024680" h="2076054">
                <a:moveTo>
                  <a:pt x="17237" y="0"/>
                </a:moveTo>
                <a:lnTo>
                  <a:pt x="2007443" y="0"/>
                </a:lnTo>
                <a:cubicBezTo>
                  <a:pt x="2016962" y="0"/>
                  <a:pt x="2024680" y="7717"/>
                  <a:pt x="2024680" y="17237"/>
                </a:cubicBezTo>
                <a:lnTo>
                  <a:pt x="2024680" y="2058817"/>
                </a:lnTo>
                <a:cubicBezTo>
                  <a:pt x="2024680" y="2063388"/>
                  <a:pt x="2022864" y="2067773"/>
                  <a:pt x="2019631" y="2071005"/>
                </a:cubicBezTo>
                <a:cubicBezTo>
                  <a:pt x="2016398" y="2074238"/>
                  <a:pt x="2012014" y="2076054"/>
                  <a:pt x="2007443" y="2076054"/>
                </a:cubicBezTo>
                <a:lnTo>
                  <a:pt x="17237" y="2076054"/>
                </a:lnTo>
                <a:cubicBezTo>
                  <a:pt x="12665" y="2076054"/>
                  <a:pt x="8281" y="2074238"/>
                  <a:pt x="5049" y="2071005"/>
                </a:cubicBezTo>
                <a:cubicBezTo>
                  <a:pt x="1816" y="2067773"/>
                  <a:pt x="0" y="2063388"/>
                  <a:pt x="0" y="2058817"/>
                </a:cubicBezTo>
                <a:lnTo>
                  <a:pt x="0" y="17237"/>
                </a:lnTo>
                <a:cubicBezTo>
                  <a:pt x="0" y="12665"/>
                  <a:pt x="1816" y="8281"/>
                  <a:pt x="5049" y="5049"/>
                </a:cubicBezTo>
                <a:cubicBezTo>
                  <a:pt x="8281" y="1816"/>
                  <a:pt x="12665" y="0"/>
                  <a:pt x="17237" y="0"/>
                </a:cubicBezTo>
                <a:close/>
              </a:path>
            </a:pathLst>
          </a:custGeom>
          <a:solidFill>
            <a:schemeClr val="bg1">
              <a:lumMod val="95000"/>
            </a:schemeClr>
          </a:solidFill>
          <a:ln w="38100" cap="sq">
            <a:solidFill>
              <a:srgbClr val="525CBF"/>
            </a:solidFill>
            <a:prstDash val="solid"/>
            <a:miter/>
          </a:ln>
        </p:spPr>
      </p:sp>
      <p:sp>
        <p:nvSpPr>
          <p:cNvPr id="5" name="TextBox 5"/>
          <p:cNvSpPr txBox="1"/>
          <p:nvPr/>
        </p:nvSpPr>
        <p:spPr>
          <a:xfrm>
            <a:off x="8114927" y="233065"/>
            <a:ext cx="9687298" cy="9548923"/>
          </a:xfrm>
          <a:prstGeom prst="rect">
            <a:avLst/>
          </a:prstGeom>
        </p:spPr>
        <p:txBody>
          <a:bodyPr lIns="43909" tIns="43909" rIns="43909" bIns="43909" rtlCol="0" anchor="ctr"/>
          <a:lstStyle/>
          <a:p>
            <a:pPr algn="ctr">
              <a:lnSpc>
                <a:spcPts val="4915"/>
              </a:lnSpc>
            </a:pPr>
          </a:p>
        </p:txBody>
      </p:sp>
      <p:grpSp>
        <p:nvGrpSpPr>
          <p:cNvPr id="15" name="Group 14"/>
          <p:cNvGrpSpPr/>
          <p:nvPr/>
        </p:nvGrpSpPr>
        <p:grpSpPr>
          <a:xfrm>
            <a:off x="8655288" y="911884"/>
            <a:ext cx="6910348" cy="1136976"/>
            <a:chOff x="9076946" y="1213538"/>
            <a:chExt cx="6910348" cy="1136976"/>
          </a:xfrm>
        </p:grpSpPr>
        <p:sp>
          <p:nvSpPr>
            <p:cNvPr id="7" name="TextBox 7"/>
            <p:cNvSpPr txBox="1"/>
            <p:nvPr/>
          </p:nvSpPr>
          <p:spPr>
            <a:xfrm>
              <a:off x="10058400" y="1274195"/>
              <a:ext cx="5928894" cy="1015663"/>
            </a:xfrm>
            <a:prstGeom prst="rect">
              <a:avLst/>
            </a:prstGeom>
          </p:spPr>
          <p:txBody>
            <a:bodyPr wrap="square" lIns="0" tIns="0" rIns="0" bIns="0" rtlCol="0" anchor="t">
              <a:spAutoFit/>
            </a:bodyPr>
            <a:lstStyle/>
            <a:p>
              <a:pPr marL="0" lvl="0" indent="0" algn="ctr">
                <a:spcBef>
                  <a:spcPct val="0"/>
                </a:spcBef>
              </a:pPr>
              <a:r>
                <a:rPr lang="en-US" sz="6600" b="1" dirty="0">
                  <a:solidFill>
                    <a:schemeClr val="tx2"/>
                  </a:solidFill>
                  <a:latin typeface="Arial" panose="020B0604020202020204" pitchFamily="34" charset="0"/>
                  <a:ea typeface="Kompot Slab"/>
                  <a:cs typeface="Arial" panose="020B0604020202020204" pitchFamily="34" charset="0"/>
                  <a:sym typeface="Kompot Slab"/>
                </a:rPr>
                <a:t>KHỞI ĐỘNG</a:t>
              </a:r>
              <a:endParaRPr lang="en-US" sz="6600" b="1" dirty="0">
                <a:solidFill>
                  <a:schemeClr val="tx2"/>
                </a:solidFill>
                <a:latin typeface="Arial" panose="020B0604020202020204" pitchFamily="34" charset="0"/>
                <a:ea typeface="Kompot Slab"/>
                <a:cs typeface="Arial" panose="020B0604020202020204" pitchFamily="34" charset="0"/>
                <a:sym typeface="Kompot Slab"/>
              </a:endParaRPr>
            </a:p>
          </p:txBody>
        </p:sp>
        <p:pic>
          <p:nvPicPr>
            <p:cNvPr id="14" name="Picture 13"/>
            <p:cNvPicPr>
              <a:picLocks noChangeAspect="1"/>
            </p:cNvPicPr>
            <p:nvPr/>
          </p:nvPicPr>
          <p:blipFill>
            <a:blip r:embed="rId2"/>
            <a:stretch>
              <a:fillRect/>
            </a:stretch>
          </p:blipFill>
          <p:spPr>
            <a:xfrm>
              <a:off x="9076946" y="1213538"/>
              <a:ext cx="1136976" cy="1136976"/>
            </a:xfrm>
            <a:prstGeom prst="rect">
              <a:avLst/>
            </a:prstGeom>
          </p:spPr>
        </p:pic>
      </p:grpSp>
      <p:sp>
        <p:nvSpPr>
          <p:cNvPr id="8" name="Rectangle 2"/>
          <p:cNvSpPr>
            <a:spLocks noChangeArrowheads="1"/>
          </p:cNvSpPr>
          <p:nvPr/>
        </p:nvSpPr>
        <p:spPr bwMode="auto">
          <a:xfrm>
            <a:off x="13437296" y="6346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9" name="Object 8"/>
          <p:cNvGraphicFramePr>
            <a:graphicFrameLocks noChangeAspect="1"/>
          </p:cNvGraphicFramePr>
          <p:nvPr/>
        </p:nvGraphicFramePr>
        <p:xfrm>
          <a:off x="7811329" y="2552701"/>
          <a:ext cx="5360186" cy="3829108"/>
        </p:xfrm>
        <a:graphic>
          <a:graphicData uri="http://schemas.openxmlformats.org/presentationml/2006/ole">
            <mc:AlternateContent xmlns:mc="http://schemas.openxmlformats.org/markup-compatibility/2006">
              <mc:Choice xmlns:v="urn:schemas-microsoft-com:vml" Requires="v">
                <p:oleObj spid="_x0000_s0" name="" r:id="rId3" imgW="2312035" imgH="1654810" progId="ACD.ChemSketch.20">
                  <p:embed/>
                </p:oleObj>
              </mc:Choice>
              <mc:Fallback>
                <p:oleObj name="" r:id="rId3" imgW="2312035" imgH="1654810" progId="ACD.ChemSketch.20">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1329" y="2552701"/>
                        <a:ext cx="5360186" cy="3829108"/>
                      </a:xfrm>
                      <a:prstGeom prst="rect">
                        <a:avLst/>
                      </a:prstGeom>
                      <a:noFill/>
                    </p:spPr>
                  </p:pic>
                </p:oleObj>
              </mc:Fallback>
            </mc:AlternateContent>
          </a:graphicData>
        </a:graphic>
      </p:graphicFrame>
      <p:sp>
        <p:nvSpPr>
          <p:cNvPr id="13" name="TextBox 12"/>
          <p:cNvSpPr txBox="1"/>
          <p:nvPr/>
        </p:nvSpPr>
        <p:spPr>
          <a:xfrm>
            <a:off x="13249567" y="3813809"/>
            <a:ext cx="3773229" cy="699230"/>
          </a:xfrm>
          <a:prstGeom prst="rect">
            <a:avLst/>
          </a:prstGeom>
          <a:noFill/>
        </p:spPr>
        <p:txBody>
          <a:bodyPr wrap="square">
            <a:spAutoFit/>
          </a:bodyPr>
          <a:lstStyle/>
          <a:p>
            <a:pPr marL="0" marR="0" algn="ctr">
              <a:lnSpc>
                <a:spcPct val="150000"/>
              </a:lnSpc>
              <a:spcAft>
                <a:spcPts val="1000"/>
              </a:spcAft>
            </a:pPr>
            <a:r>
              <a:rPr lang="en-US" sz="3000" kern="0">
                <a:effectLst/>
                <a:latin typeface="Arial" panose="020B0604020202020204" pitchFamily="34" charset="0"/>
                <a:ea typeface="Calibri" panose="020F0502020204030204" pitchFamily="34" charset="0"/>
                <a:cs typeface="Arial" panose="020B0604020202020204" pitchFamily="34" charset="0"/>
              </a:rPr>
              <a:t>Ion phức [Ni(en)</a:t>
            </a:r>
            <a:r>
              <a:rPr lang="en-US" sz="3000" kern="0" baseline="-25000">
                <a:effectLst/>
                <a:latin typeface="Arial" panose="020B0604020202020204" pitchFamily="34" charset="0"/>
                <a:ea typeface="Calibri" panose="020F0502020204030204" pitchFamily="34" charset="0"/>
                <a:cs typeface="Arial" panose="020B0604020202020204" pitchFamily="34" charset="0"/>
              </a:rPr>
              <a:t>3</a:t>
            </a:r>
            <a:r>
              <a:rPr lang="en-US" sz="3000" kern="0">
                <a:effectLst/>
                <a:latin typeface="Arial" panose="020B0604020202020204" pitchFamily="34" charset="0"/>
                <a:ea typeface="Calibri" panose="020F0502020204030204" pitchFamily="34" charset="0"/>
                <a:cs typeface="Arial" panose="020B0604020202020204" pitchFamily="34" charset="0"/>
              </a:rPr>
              <a:t>]</a:t>
            </a:r>
            <a:r>
              <a:rPr lang="en-US" sz="3000" kern="0" baseline="30000">
                <a:effectLst/>
                <a:latin typeface="Arial" panose="020B0604020202020204" pitchFamily="34" charset="0"/>
                <a:ea typeface="Calibri" panose="020F0502020204030204" pitchFamily="34" charset="0"/>
                <a:cs typeface="Arial" panose="020B0604020202020204" pitchFamily="34" charset="0"/>
              </a:rPr>
              <a:t>2+</a:t>
            </a:r>
            <a:endParaRPr lang="en-US" sz="3000" kern="10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7238008" y="6473191"/>
            <a:ext cx="9756058" cy="2776722"/>
          </a:xfrm>
          <a:prstGeom prst="rect">
            <a:avLst/>
          </a:prstGeom>
          <a:noFill/>
        </p:spPr>
        <p:txBody>
          <a:bodyPr wrap="square">
            <a:spAutoFit/>
          </a:bodyPr>
          <a:lstStyle/>
          <a:p>
            <a:pPr marL="0" marR="0" algn="just">
              <a:lnSpc>
                <a:spcPct val="150000"/>
              </a:lnSpc>
              <a:spcAft>
                <a:spcPts val="1000"/>
              </a:spcAft>
            </a:pPr>
            <a:r>
              <a:rPr lang="en-US" sz="3000" kern="0">
                <a:effectLst/>
                <a:latin typeface="Arial" panose="020B0604020202020204" pitchFamily="34" charset="0"/>
                <a:ea typeface="Calibri" panose="020F0502020204030204" pitchFamily="34" charset="0"/>
                <a:cs typeface="Arial" panose="020B0604020202020204" pitchFamily="34" charset="0"/>
              </a:rPr>
              <a:t>Thuyết Liên kết hoá trị mô tả sự hình thành liên kết trong phức chất như thế nào? Các phức chất có dạng hình học xác định không? Phức chất có những loại đồng phân nào?</a:t>
            </a:r>
            <a:endParaRPr lang="en-US" sz="3000" kern="10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7962900" y="266700"/>
            <a:ext cx="2362200" cy="990600"/>
          </a:xfrm>
          <a:prstGeom prst="roundRect">
            <a:avLst/>
          </a:prstGeom>
          <a:solidFill>
            <a:srgbClr val="5EB229"/>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Gợi</a:t>
            </a:r>
            <a:r>
              <a:rPr lang="en-US" sz="4200" b="1" dirty="0">
                <a:solidFill>
                  <a:schemeClr val="bg1"/>
                </a:solidFill>
                <a:latin typeface="Arial" panose="020B0604020202020204" pitchFamily="34" charset="0"/>
                <a:cs typeface="Arial" panose="020B0604020202020204" pitchFamily="34" charset="0"/>
              </a:rPr>
              <a:t> ý</a:t>
            </a:r>
            <a:endParaRPr lang="en-US" sz="42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762000" y="1600162"/>
            <a:ext cx="7810500" cy="8288231"/>
          </a:xfrm>
          <a:prstGeom prst="rect">
            <a:avLst/>
          </a:prstGeom>
          <a:noFill/>
        </p:spPr>
        <p:txBody>
          <a:bodyPr wrap="square">
            <a:spAutoFit/>
          </a:bodyPr>
          <a:lstStyle/>
          <a:p>
            <a:pPr algn="just">
              <a:lnSpc>
                <a:spcPct val="150000"/>
              </a:lnSpc>
            </a:pPr>
            <a:r>
              <a:rPr lang="fr-FR" sz="4000" kern="0">
                <a:effectLst/>
                <a:latin typeface="Arial" panose="020B0604020202020204" pitchFamily="34" charset="0"/>
                <a:ea typeface="Times New Roman" panose="02020603050405020304" pitchFamily="18" charset="0"/>
                <a:cs typeface="Arial" panose="020B0604020202020204" pitchFamily="34" charset="0"/>
              </a:rPr>
              <a:t>b) Trong ion phức chất [CoBr</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4</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 có 4 liên kết cho – nhận giữa 4 phối tử Br</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a:t>
            </a:r>
            <a:r>
              <a:rPr lang="fr-FR" sz="4000" kern="0">
                <a:effectLst/>
                <a:latin typeface="Arial" panose="020B0604020202020204" pitchFamily="34" charset="0"/>
                <a:ea typeface="Times New Roman" panose="02020603050405020304" pitchFamily="18" charset="0"/>
                <a:cs typeface="Arial" panose="020B0604020202020204" pitchFamily="34" charset="0"/>
              </a:rPr>
              <a:t> với nguyên tử trung tâm Co</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 (có cấu hình electron [Ar]3d</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7</a:t>
            </a:r>
            <a:r>
              <a:rPr lang="fr-FR" sz="4000" kern="0">
                <a:effectLst/>
                <a:latin typeface="Arial" panose="020B0604020202020204" pitchFamily="34" charset="0"/>
                <a:ea typeface="Times New Roman" panose="02020603050405020304" pitchFamily="18" charset="0"/>
                <a:cs typeface="Arial" panose="020B0604020202020204" pitchFamily="34" charset="0"/>
              </a:rPr>
              <a:t>). Mỗi liên kết cho – nhận được hình thành bởi 1 cặp electron chưa liên kết của phối tử Br</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a:t>
            </a:r>
            <a:r>
              <a:rPr lang="fr-FR" sz="4000" kern="0">
                <a:effectLst/>
                <a:latin typeface="Arial" panose="020B0604020202020204" pitchFamily="34" charset="0"/>
                <a:ea typeface="Times New Roman" panose="02020603050405020304" pitchFamily="18" charset="0"/>
                <a:cs typeface="Arial" panose="020B0604020202020204" pitchFamily="34" charset="0"/>
              </a:rPr>
              <a:t> và 1 orbital lai hóa sp</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 trống của ion Co</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stretch>
            <a:fillRect/>
          </a:stretch>
        </p:blipFill>
        <p:spPr>
          <a:xfrm>
            <a:off x="9144000" y="2095498"/>
            <a:ext cx="8601562" cy="72975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342" y="459840"/>
            <a:ext cx="16916400" cy="3004733"/>
          </a:xfrm>
          <a:prstGeom prst="rect">
            <a:avLst/>
          </a:prstGeom>
          <a:noFill/>
        </p:spPr>
        <p:txBody>
          <a:bodyPr wrap="square">
            <a:spAutoFit/>
          </a:bodyPr>
          <a:lstStyle/>
          <a:p>
            <a:pPr marL="0" marR="0" algn="just">
              <a:lnSpc>
                <a:spcPct val="150000"/>
              </a:lnSpc>
              <a:spcAft>
                <a:spcPts val="1000"/>
              </a:spcAft>
            </a:pPr>
            <a:r>
              <a:rPr lang="fr-FR" sz="4000" b="1" kern="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 Xác định số phối trí của nguyên tử trung tâm trong các phức chất sau:</a:t>
            </a:r>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Aft>
                <a:spcPts val="1000"/>
              </a:spcAft>
            </a:pPr>
            <a:r>
              <a:rPr lang="fr-FR" sz="4000" kern="0">
                <a:effectLst/>
                <a:latin typeface="Arial" panose="020B0604020202020204" pitchFamily="34" charset="0"/>
                <a:ea typeface="Times New Roman" panose="02020603050405020304" pitchFamily="18" charset="0"/>
                <a:cs typeface="Arial" panose="020B0604020202020204" pitchFamily="34" charset="0"/>
              </a:rPr>
              <a:t>a. Na[PtCl</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5</a:t>
            </a:r>
            <a:r>
              <a:rPr lang="fr-FR" sz="4000" kern="0">
                <a:effectLst/>
                <a:latin typeface="Arial" panose="020B0604020202020204" pitchFamily="34" charset="0"/>
                <a:ea typeface="Times New Roman" panose="02020603050405020304" pitchFamily="18" charset="0"/>
                <a:cs typeface="Arial" panose="020B0604020202020204" pitchFamily="34" charset="0"/>
              </a:rPr>
              <a:t>(NH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a:t>
            </a:r>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Aft>
                <a:spcPts val="1000"/>
              </a:spcAft>
            </a:pPr>
            <a:r>
              <a:rPr lang="fr-FR" sz="4000" kern="0">
                <a:effectLst/>
                <a:latin typeface="Arial" panose="020B0604020202020204" pitchFamily="34" charset="0"/>
                <a:ea typeface="Times New Roman" panose="02020603050405020304" pitchFamily="18" charset="0"/>
                <a:cs typeface="Arial" panose="020B0604020202020204" pitchFamily="34" charset="0"/>
              </a:rPr>
              <a:t>b. [CrCl</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685800" y="5448300"/>
            <a:ext cx="16535400" cy="2876493"/>
          </a:xfrm>
          <a:prstGeom prst="rect">
            <a:avLst/>
          </a:prstGeom>
          <a:noFill/>
        </p:spPr>
        <p:txBody>
          <a:bodyPr wrap="square">
            <a:spAutoFit/>
          </a:bodyPr>
          <a:lstStyle/>
          <a:p>
            <a:pPr marL="0" marR="0" algn="just">
              <a:lnSpc>
                <a:spcPct val="150000"/>
              </a:lnSpc>
              <a:spcAft>
                <a:spcPts val="1000"/>
              </a:spcAft>
            </a:pPr>
            <a:r>
              <a:rPr lang="fr-FR" sz="4000" kern="0">
                <a:effectLst/>
                <a:latin typeface="Arial" panose="020B0604020202020204" pitchFamily="34" charset="0"/>
                <a:ea typeface="Times New Roman" panose="02020603050405020304" pitchFamily="18" charset="0"/>
                <a:cs typeface="Arial" panose="020B0604020202020204" pitchFamily="34" charset="0"/>
              </a:rPr>
              <a:t>a. Phối tử Cl</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a:t>
            </a:r>
            <a:r>
              <a:rPr lang="fr-FR" sz="4000" kern="0">
                <a:effectLst/>
                <a:latin typeface="Arial" panose="020B0604020202020204" pitchFamily="34" charset="0"/>
                <a:ea typeface="Times New Roman" panose="02020603050405020304" pitchFamily="18" charset="0"/>
                <a:cs typeface="Arial" panose="020B0604020202020204" pitchFamily="34" charset="0"/>
              </a:rPr>
              <a:t> và 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 trong phức chất đều có dung lượng phối trí bằng 1, nên nguyên tử trung tâm Pt</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4+</a:t>
            </a:r>
            <a:r>
              <a:rPr lang="fr-FR" sz="4000" kern="0">
                <a:effectLst/>
                <a:latin typeface="Arial" panose="020B0604020202020204" pitchFamily="34" charset="0"/>
                <a:ea typeface="Times New Roman" panose="02020603050405020304" pitchFamily="18" charset="0"/>
                <a:cs typeface="Arial" panose="020B0604020202020204" pitchFamily="34" charset="0"/>
              </a:rPr>
              <a:t> có số phối trí bằng 6. </a:t>
            </a:r>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Aft>
                <a:spcPts val="1000"/>
              </a:spcAft>
            </a:pPr>
            <a:r>
              <a:rPr lang="fr-FR" sz="4000" kern="0">
                <a:effectLst/>
                <a:latin typeface="Arial" panose="020B0604020202020204" pitchFamily="34" charset="0"/>
                <a:ea typeface="Times New Roman" panose="02020603050405020304" pitchFamily="18" charset="0"/>
                <a:cs typeface="Arial" panose="020B0604020202020204" pitchFamily="34" charset="0"/>
              </a:rPr>
              <a:t>b. Nguyên tử trung tâm Cr</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 có số phối trí bằng 6. </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Rounded Corners 15"/>
          <p:cNvSpPr/>
          <p:nvPr/>
        </p:nvSpPr>
        <p:spPr>
          <a:xfrm>
            <a:off x="7620000" y="4132006"/>
            <a:ext cx="2362200" cy="990600"/>
          </a:xfrm>
          <a:prstGeom prst="roundRect">
            <a:avLst/>
          </a:prstGeom>
          <a:solidFill>
            <a:srgbClr val="5EB229"/>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Gợi</a:t>
            </a:r>
            <a:r>
              <a:rPr lang="en-US" sz="4200" b="1" dirty="0">
                <a:solidFill>
                  <a:schemeClr val="bg1"/>
                </a:solidFill>
                <a:latin typeface="Arial" panose="020B0604020202020204" pitchFamily="34" charset="0"/>
                <a:cs typeface="Arial" panose="020B0604020202020204" pitchFamily="34" charset="0"/>
              </a:rPr>
              <a:t> ý</a:t>
            </a:r>
            <a:endParaRPr lang="en-US" sz="4200" b="1"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342900"/>
            <a:ext cx="16916400" cy="1824923"/>
          </a:xfrm>
          <a:prstGeom prst="rect">
            <a:avLst/>
          </a:prstGeom>
          <a:noFill/>
        </p:spPr>
        <p:txBody>
          <a:bodyPr wrap="square">
            <a:spAutoFit/>
          </a:bodyPr>
          <a:lstStyle/>
          <a:p>
            <a:pPr algn="just">
              <a:lnSpc>
                <a:spcPct val="150000"/>
              </a:lnSpc>
              <a:spcAft>
                <a:spcPts val="1000"/>
              </a:spcAft>
            </a:pPr>
            <a:r>
              <a:rPr lang="fr-FR" sz="4000" b="1" kern="0">
                <a:effectLst/>
                <a:latin typeface="Arial" panose="020B0604020202020204" pitchFamily="34" charset="0"/>
                <a:ea typeface="Times New Roman" panose="02020603050405020304" pitchFamily="18" charset="0"/>
                <a:cs typeface="Arial" panose="020B0604020202020204" pitchFamily="34" charset="0"/>
              </a:rPr>
              <a:t>3. </a:t>
            </a:r>
            <a:r>
              <a:rPr lang="fr-FR" sz="4000" kern="0">
                <a:effectLst/>
                <a:latin typeface="Arial" panose="020B0604020202020204" pitchFamily="34" charset="0"/>
                <a:ea typeface="Times New Roman" panose="02020603050405020304" pitchFamily="18" charset="0"/>
                <a:cs typeface="Arial" panose="020B0604020202020204" pitchFamily="34" charset="0"/>
              </a:rPr>
              <a:t>Ion phức chất [CrBr</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4000" kern="0">
                <a:effectLst/>
                <a:latin typeface="Arial" panose="020B0604020202020204" pitchFamily="34" charset="0"/>
                <a:ea typeface="Times New Roman" panose="02020603050405020304" pitchFamily="18" charset="0"/>
                <a:cs typeface="Arial" panose="020B0604020202020204" pitchFamily="34" charset="0"/>
              </a:rPr>
              <a:t>(NH</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25000">
                <a:effectLst/>
                <a:latin typeface="Arial" panose="020B0604020202020204" pitchFamily="34" charset="0"/>
                <a:ea typeface="Times New Roman" panose="02020603050405020304" pitchFamily="18" charset="0"/>
                <a:cs typeface="Arial" panose="020B0604020202020204" pitchFamily="34" charset="0"/>
              </a:rPr>
              <a:t>4</a:t>
            </a:r>
            <a:r>
              <a:rPr lang="fr-FR" sz="4000" kern="0">
                <a:effectLst/>
                <a:latin typeface="Arial" panose="020B0604020202020204" pitchFamily="34" charset="0"/>
                <a:ea typeface="Times New Roman" panose="02020603050405020304" pitchFamily="18" charset="0"/>
                <a:cs typeface="Arial" panose="020B0604020202020204" pitchFamily="34" charset="0"/>
              </a:rPr>
              <a:t>]</a:t>
            </a:r>
            <a:r>
              <a:rPr lang="fr-FR" sz="4000" kern="0" baseline="30000">
                <a:effectLst/>
                <a:latin typeface="Arial" panose="020B0604020202020204" pitchFamily="34" charset="0"/>
                <a:ea typeface="Times New Roman" panose="02020603050405020304" pitchFamily="18" charset="0"/>
                <a:cs typeface="Arial" panose="020B0604020202020204" pitchFamily="34" charset="0"/>
              </a:rPr>
              <a:t>+</a:t>
            </a:r>
            <a:r>
              <a:rPr lang="fr-FR" sz="4000" kern="0">
                <a:effectLst/>
                <a:latin typeface="Arial" panose="020B0604020202020204" pitchFamily="34" charset="0"/>
                <a:ea typeface="Times New Roman" panose="02020603050405020304" pitchFamily="18" charset="0"/>
                <a:cs typeface="Arial" panose="020B0604020202020204" pitchFamily="34" charset="0"/>
              </a:rPr>
              <a:t> có dạng hình học bát diện. Hãy biểu diễn các đồng phân cis- và trans- của phức chất. </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Rounded Corners 15"/>
          <p:cNvSpPr/>
          <p:nvPr/>
        </p:nvSpPr>
        <p:spPr>
          <a:xfrm>
            <a:off x="7772400" y="2459543"/>
            <a:ext cx="2362200" cy="990600"/>
          </a:xfrm>
          <a:prstGeom prst="roundRect">
            <a:avLst/>
          </a:prstGeom>
          <a:solidFill>
            <a:srgbClr val="5EB229"/>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Gợi</a:t>
            </a:r>
            <a:r>
              <a:rPr lang="en-US" sz="4200" b="1" dirty="0">
                <a:solidFill>
                  <a:schemeClr val="bg1"/>
                </a:solidFill>
                <a:latin typeface="Arial" panose="020B0604020202020204" pitchFamily="34" charset="0"/>
                <a:cs typeface="Arial" panose="020B0604020202020204" pitchFamily="34" charset="0"/>
              </a:rPr>
              <a:t> ý</a:t>
            </a:r>
            <a:endParaRPr lang="en-US" sz="4200" b="1"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1573883" y="3690243"/>
            <a:ext cx="15292636" cy="6199743"/>
            <a:chOff x="1573883" y="3690243"/>
            <a:chExt cx="15292636" cy="6199743"/>
          </a:xfrm>
        </p:grpSpPr>
        <p:pic>
          <p:nvPicPr>
            <p:cNvPr id="4" name="Picture 3"/>
            <p:cNvPicPr>
              <a:picLocks noChangeAspect="1"/>
            </p:cNvPicPr>
            <p:nvPr/>
          </p:nvPicPr>
          <p:blipFill>
            <a:blip r:embed="rId1"/>
            <a:stretch>
              <a:fillRect/>
            </a:stretch>
          </p:blipFill>
          <p:spPr>
            <a:xfrm>
              <a:off x="11132576" y="3690243"/>
              <a:ext cx="5561876" cy="5104406"/>
            </a:xfrm>
            <a:prstGeom prst="rect">
              <a:avLst/>
            </a:prstGeom>
          </p:spPr>
        </p:pic>
        <p:grpSp>
          <p:nvGrpSpPr>
            <p:cNvPr id="12" name="Group 11"/>
            <p:cNvGrpSpPr/>
            <p:nvPr/>
          </p:nvGrpSpPr>
          <p:grpSpPr>
            <a:xfrm>
              <a:off x="1573883" y="3690243"/>
              <a:ext cx="15292636" cy="6199743"/>
              <a:chOff x="1573883" y="3690243"/>
              <a:chExt cx="15292636" cy="6199743"/>
            </a:xfrm>
          </p:grpSpPr>
          <p:pic>
            <p:nvPicPr>
              <p:cNvPr id="3" name="Picture 2"/>
              <p:cNvPicPr>
                <a:picLocks noChangeAspect="1"/>
              </p:cNvPicPr>
              <p:nvPr/>
            </p:nvPicPr>
            <p:blipFill>
              <a:blip r:embed="rId2"/>
              <a:stretch>
                <a:fillRect/>
              </a:stretch>
            </p:blipFill>
            <p:spPr>
              <a:xfrm>
                <a:off x="1573883" y="3690243"/>
                <a:ext cx="5410200" cy="5104406"/>
              </a:xfrm>
              <a:prstGeom prst="rect">
                <a:avLst/>
              </a:prstGeom>
            </p:spPr>
          </p:pic>
          <p:sp>
            <p:nvSpPr>
              <p:cNvPr id="8" name="TextBox 7"/>
              <p:cNvSpPr txBox="1"/>
              <p:nvPr/>
            </p:nvSpPr>
            <p:spPr>
              <a:xfrm>
                <a:off x="1802483" y="9182100"/>
                <a:ext cx="4953000" cy="707886"/>
              </a:xfrm>
              <a:prstGeom prst="rect">
                <a:avLst/>
              </a:prstGeom>
              <a:noFill/>
            </p:spPr>
            <p:txBody>
              <a:bodyPr wrap="square">
                <a:spAutoFit/>
              </a:bodyPr>
              <a:lstStyle/>
              <a:p>
                <a:r>
                  <a:rPr lang="en-US" sz="4000">
                    <a:effectLst/>
                    <a:latin typeface="Arial" panose="020B0604020202020204" pitchFamily="34" charset="0"/>
                    <a:ea typeface="Calibri" panose="020F0502020204030204" pitchFamily="34" charset="0"/>
                    <a:cs typeface="Arial" panose="020B0604020202020204" pitchFamily="34" charset="0"/>
                  </a:rPr>
                  <a:t>cis-[CrB</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(NH</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a:t>
                </a:r>
                <a:r>
                  <a:rPr lang="en-US" sz="4000" baseline="-25000">
                    <a:effectLst/>
                    <a:latin typeface="Arial" panose="020B0604020202020204" pitchFamily="34" charset="0"/>
                    <a:ea typeface="Calibri" panose="020F0502020204030204" pitchFamily="34" charset="0"/>
                    <a:cs typeface="Arial" panose="020B0604020202020204" pitchFamily="34" charset="0"/>
                  </a:rPr>
                  <a:t>4</a:t>
                </a:r>
                <a:r>
                  <a:rPr lang="en-US" sz="4000">
                    <a:effectLst/>
                    <a:latin typeface="Arial" panose="020B0604020202020204" pitchFamily="34" charset="0"/>
                    <a:ea typeface="Calibri" panose="020F0502020204030204" pitchFamily="34" charset="0"/>
                    <a:cs typeface="Arial" panose="020B0604020202020204" pitchFamily="34" charset="0"/>
                  </a:rPr>
                  <a:t>]</a:t>
                </a:r>
                <a:r>
                  <a:rPr lang="en-US" sz="4000" baseline="30000">
                    <a:effectLst/>
                    <a:latin typeface="Arial" panose="020B0604020202020204" pitchFamily="34" charset="0"/>
                    <a:ea typeface="Calibri" panose="020F050202020403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
            <p:nvSpPr>
              <p:cNvPr id="11" name="TextBox 10"/>
              <p:cNvSpPr txBox="1"/>
              <p:nvPr/>
            </p:nvSpPr>
            <p:spPr>
              <a:xfrm>
                <a:off x="11532519" y="9182100"/>
                <a:ext cx="5334000" cy="707886"/>
              </a:xfrm>
              <a:prstGeom prst="rect">
                <a:avLst/>
              </a:prstGeom>
              <a:noFill/>
            </p:spPr>
            <p:txBody>
              <a:bodyPr wrap="square">
                <a:spAutoFit/>
              </a:bodyPr>
              <a:lstStyle/>
              <a:p>
                <a:r>
                  <a:rPr lang="en-US" sz="4000">
                    <a:effectLst/>
                    <a:latin typeface="Arial" panose="020B0604020202020204" pitchFamily="34" charset="0"/>
                    <a:ea typeface="Calibri" panose="020F0502020204030204" pitchFamily="34" charset="0"/>
                    <a:cs typeface="Arial" panose="020B0604020202020204" pitchFamily="34" charset="0"/>
                  </a:rPr>
                  <a:t>trans-[CrB</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(NH</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a:t>
                </a:r>
                <a:r>
                  <a:rPr lang="en-US" sz="4000" baseline="-25000">
                    <a:effectLst/>
                    <a:latin typeface="Arial" panose="020B0604020202020204" pitchFamily="34" charset="0"/>
                    <a:ea typeface="Calibri" panose="020F0502020204030204" pitchFamily="34" charset="0"/>
                    <a:cs typeface="Arial" panose="020B0604020202020204" pitchFamily="34" charset="0"/>
                  </a:rPr>
                  <a:t>4</a:t>
                </a:r>
                <a:r>
                  <a:rPr lang="en-US" sz="4000">
                    <a:effectLst/>
                    <a:latin typeface="Arial" panose="020B0604020202020204" pitchFamily="34" charset="0"/>
                    <a:ea typeface="Calibri" panose="020F0502020204030204" pitchFamily="34" charset="0"/>
                    <a:cs typeface="Arial" panose="020B0604020202020204" pitchFamily="34" charset="0"/>
                  </a:rPr>
                  <a:t>]</a:t>
                </a:r>
                <a:r>
                  <a:rPr lang="en-US" sz="4000" baseline="30000">
                    <a:effectLst/>
                    <a:latin typeface="Arial" panose="020B0604020202020204" pitchFamily="34" charset="0"/>
                    <a:ea typeface="Calibri" panose="020F050202020403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7350" y="689859"/>
            <a:ext cx="7353300" cy="1107996"/>
          </a:xfrm>
          <a:prstGeom prst="rect">
            <a:avLst/>
          </a:prstGeom>
          <a:noFill/>
        </p:spPr>
        <p:txBody>
          <a:bodyPr wrap="square" rtlCol="0">
            <a:spAutoFit/>
          </a:bodyPr>
          <a:lstStyle/>
          <a:p>
            <a:pPr algn="ctr"/>
            <a:r>
              <a:rPr lang="en-US" sz="6600" b="1" dirty="0">
                <a:solidFill>
                  <a:schemeClr val="tx2">
                    <a:lumMod val="75000"/>
                  </a:schemeClr>
                </a:solidFill>
                <a:latin typeface="Arial" panose="020B0604020202020204" pitchFamily="34" charset="0"/>
                <a:cs typeface="Arial" panose="020B0604020202020204" pitchFamily="34" charset="0"/>
              </a:rPr>
              <a:t>EM ĐÃ HỌC</a:t>
            </a:r>
            <a:endParaRPr lang="en-US" sz="6600" b="1" dirty="0">
              <a:solidFill>
                <a:schemeClr val="tx2">
                  <a:lumMod val="75000"/>
                </a:schemeClr>
              </a:solidFill>
              <a:latin typeface="Arial" panose="020B0604020202020204" pitchFamily="34" charset="0"/>
              <a:cs typeface="Arial" panose="020B0604020202020204" pitchFamily="34" charset="0"/>
            </a:endParaRPr>
          </a:p>
        </p:txBody>
      </p:sp>
      <p:grpSp>
        <p:nvGrpSpPr>
          <p:cNvPr id="197" name="Group 196"/>
          <p:cNvGrpSpPr/>
          <p:nvPr/>
        </p:nvGrpSpPr>
        <p:grpSpPr>
          <a:xfrm>
            <a:off x="8786382" y="2500250"/>
            <a:ext cx="8508348" cy="2670463"/>
            <a:chOff x="9093852" y="2473036"/>
            <a:chExt cx="8508348" cy="2670463"/>
          </a:xfrm>
        </p:grpSpPr>
        <p:grpSp>
          <p:nvGrpSpPr>
            <p:cNvPr id="26" name="Group 25"/>
            <p:cNvGrpSpPr/>
            <p:nvPr/>
          </p:nvGrpSpPr>
          <p:grpSpPr>
            <a:xfrm>
              <a:off x="9093852" y="2473036"/>
              <a:ext cx="8508348" cy="2670463"/>
              <a:chOff x="9093852" y="2473036"/>
              <a:chExt cx="8508348" cy="2670463"/>
            </a:xfrm>
          </p:grpSpPr>
          <p:sp>
            <p:nvSpPr>
              <p:cNvPr id="22" name="Freeform 24"/>
              <p:cNvSpPr/>
              <p:nvPr/>
            </p:nvSpPr>
            <p:spPr>
              <a:xfrm rot="16200000" flipV="1">
                <a:off x="9801652" y="4531806"/>
                <a:ext cx="687777" cy="535610"/>
              </a:xfrm>
              <a:custGeom>
                <a:avLst/>
                <a:gdLst/>
                <a:ahLst/>
                <a:cxnLst/>
                <a:rect l="l" t="t" r="r" b="b"/>
                <a:pathLst>
                  <a:path w="812800" h="401458">
                    <a:moveTo>
                      <a:pt x="406400" y="0"/>
                    </a:moveTo>
                    <a:lnTo>
                      <a:pt x="812800" y="401458"/>
                    </a:lnTo>
                    <a:lnTo>
                      <a:pt x="0" y="401458"/>
                    </a:lnTo>
                    <a:lnTo>
                      <a:pt x="406400" y="0"/>
                    </a:lnTo>
                    <a:close/>
                  </a:path>
                </a:pathLst>
              </a:custGeom>
              <a:solidFill>
                <a:srgbClr val="F17826">
                  <a:lumMod val="75000"/>
                </a:srgbClr>
              </a:solidFill>
            </p:spPr>
          </p:sp>
          <p:sp>
            <p:nvSpPr>
              <p:cNvPr id="23" name="Freeform 27"/>
              <p:cNvSpPr/>
              <p:nvPr/>
            </p:nvSpPr>
            <p:spPr>
              <a:xfrm rot="16200000" flipV="1">
                <a:off x="9801652" y="2549120"/>
                <a:ext cx="687777" cy="535610"/>
              </a:xfrm>
              <a:custGeom>
                <a:avLst/>
                <a:gdLst/>
                <a:ahLst/>
                <a:cxnLst/>
                <a:rect l="l" t="t" r="r" b="b"/>
                <a:pathLst>
                  <a:path w="812800" h="401458">
                    <a:moveTo>
                      <a:pt x="406400" y="0"/>
                    </a:moveTo>
                    <a:lnTo>
                      <a:pt x="812800" y="401458"/>
                    </a:lnTo>
                    <a:lnTo>
                      <a:pt x="0" y="401458"/>
                    </a:lnTo>
                    <a:lnTo>
                      <a:pt x="406400" y="0"/>
                    </a:lnTo>
                    <a:close/>
                  </a:path>
                </a:pathLst>
              </a:custGeom>
              <a:solidFill>
                <a:srgbClr val="F17826">
                  <a:lumMod val="75000"/>
                </a:srgbClr>
              </a:solidFill>
            </p:spPr>
          </p:sp>
          <p:sp>
            <p:nvSpPr>
              <p:cNvPr id="21" name="Rectangle: Rounded Corners 20"/>
              <p:cNvSpPr/>
              <p:nvPr/>
            </p:nvSpPr>
            <p:spPr>
              <a:xfrm>
                <a:off x="9601200" y="2645289"/>
                <a:ext cx="8001000" cy="2294482"/>
              </a:xfrm>
              <a:prstGeom prst="roundRect">
                <a:avLst>
                  <a:gd name="adj" fmla="val 8623"/>
                </a:avLst>
              </a:prstGeom>
              <a:solidFill>
                <a:schemeClr val="bg1">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40"/>
              <p:cNvSpPr/>
              <p:nvPr/>
            </p:nvSpPr>
            <p:spPr>
              <a:xfrm rot="16200000" flipV="1">
                <a:off x="8150562" y="3416326"/>
                <a:ext cx="2670463" cy="783884"/>
              </a:xfrm>
              <a:custGeom>
                <a:avLst/>
                <a:gdLst/>
                <a:ahLst/>
                <a:cxnLst/>
                <a:rect l="l" t="t" r="r" b="b"/>
                <a:pathLst>
                  <a:path w="1121010" h="208704">
                    <a:moveTo>
                      <a:pt x="0" y="0"/>
                    </a:moveTo>
                    <a:lnTo>
                      <a:pt x="1121010" y="0"/>
                    </a:lnTo>
                    <a:lnTo>
                      <a:pt x="1121010" y="208704"/>
                    </a:lnTo>
                    <a:lnTo>
                      <a:pt x="0" y="208704"/>
                    </a:lnTo>
                    <a:close/>
                  </a:path>
                </a:pathLst>
              </a:custGeom>
              <a:solidFill>
                <a:srgbClr val="F17826">
                  <a:lumMod val="60000"/>
                  <a:lumOff val="40000"/>
                </a:srgbClr>
              </a:solidFill>
            </p:spPr>
          </p:sp>
        </p:grpSp>
        <p:sp>
          <p:nvSpPr>
            <p:cNvPr id="177" name="TextBox 176"/>
            <p:cNvSpPr txBox="1"/>
            <p:nvPr/>
          </p:nvSpPr>
          <p:spPr>
            <a:xfrm>
              <a:off x="9982200" y="2816925"/>
              <a:ext cx="7439244" cy="1824923"/>
            </a:xfrm>
            <a:prstGeom prst="rect">
              <a:avLst/>
            </a:prstGeom>
            <a:noFill/>
          </p:spPr>
          <p:txBody>
            <a:bodyPr wrap="square">
              <a:spAutoFit/>
            </a:bodyPr>
            <a:lstStyle/>
            <a:p>
              <a:pPr algn="just" defTabSz="1828800">
                <a:lnSpc>
                  <a:spcPct val="150000"/>
                </a:lnSpc>
                <a:buClr>
                  <a:srgbClr val="000000"/>
                </a:buClr>
              </a:pP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Biểu</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diễn</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dạng</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hình</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học</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của</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phức</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chất</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tứ</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diện</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và</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bát</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diện</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a:t>
              </a:r>
              <a:endParaRPr lang="en-US" sz="4800" kern="0" dirty="0">
                <a:solidFill>
                  <a:srgbClr val="000000"/>
                </a:solidFill>
                <a:latin typeface="Arial" panose="020B0604020202020204" pitchFamily="34" charset="0"/>
                <a:cs typeface="Arial" panose="020B0604020202020204" pitchFamily="34" charset="0"/>
                <a:sym typeface="Arial" panose="020B0604020202020204"/>
              </a:endParaRPr>
            </a:p>
          </p:txBody>
        </p:sp>
      </p:grpSp>
      <p:grpSp>
        <p:nvGrpSpPr>
          <p:cNvPr id="196" name="Group 195"/>
          <p:cNvGrpSpPr/>
          <p:nvPr/>
        </p:nvGrpSpPr>
        <p:grpSpPr>
          <a:xfrm>
            <a:off x="8786382" y="5798189"/>
            <a:ext cx="8508348" cy="3864861"/>
            <a:chOff x="9093852" y="5770975"/>
            <a:chExt cx="8508348" cy="3864861"/>
          </a:xfrm>
        </p:grpSpPr>
        <p:grpSp>
          <p:nvGrpSpPr>
            <p:cNvPr id="27" name="Group 26"/>
            <p:cNvGrpSpPr/>
            <p:nvPr/>
          </p:nvGrpSpPr>
          <p:grpSpPr>
            <a:xfrm>
              <a:off x="9093852" y="5770975"/>
              <a:ext cx="8508348" cy="3864861"/>
              <a:chOff x="9093852" y="2473036"/>
              <a:chExt cx="8508348" cy="2670463"/>
            </a:xfrm>
          </p:grpSpPr>
          <p:sp>
            <p:nvSpPr>
              <p:cNvPr id="28" name="Freeform 24"/>
              <p:cNvSpPr/>
              <p:nvPr/>
            </p:nvSpPr>
            <p:spPr>
              <a:xfrm rot="16200000" flipV="1">
                <a:off x="9801652" y="4531806"/>
                <a:ext cx="687777" cy="535610"/>
              </a:xfrm>
              <a:custGeom>
                <a:avLst/>
                <a:gdLst/>
                <a:ahLst/>
                <a:cxnLst/>
                <a:rect l="l" t="t" r="r" b="b"/>
                <a:pathLst>
                  <a:path w="812800" h="401458">
                    <a:moveTo>
                      <a:pt x="406400" y="0"/>
                    </a:moveTo>
                    <a:lnTo>
                      <a:pt x="812800" y="401458"/>
                    </a:lnTo>
                    <a:lnTo>
                      <a:pt x="0" y="401458"/>
                    </a:lnTo>
                    <a:lnTo>
                      <a:pt x="406400" y="0"/>
                    </a:lnTo>
                    <a:close/>
                  </a:path>
                </a:pathLst>
              </a:custGeom>
              <a:solidFill>
                <a:srgbClr val="9E1D28"/>
              </a:solidFill>
            </p:spPr>
          </p:sp>
          <p:sp>
            <p:nvSpPr>
              <p:cNvPr id="29" name="Freeform 27"/>
              <p:cNvSpPr/>
              <p:nvPr/>
            </p:nvSpPr>
            <p:spPr>
              <a:xfrm rot="16200000" flipV="1">
                <a:off x="9801652" y="2549120"/>
                <a:ext cx="687777" cy="535610"/>
              </a:xfrm>
              <a:custGeom>
                <a:avLst/>
                <a:gdLst/>
                <a:ahLst/>
                <a:cxnLst/>
                <a:rect l="l" t="t" r="r" b="b"/>
                <a:pathLst>
                  <a:path w="812800" h="401458">
                    <a:moveTo>
                      <a:pt x="406400" y="0"/>
                    </a:moveTo>
                    <a:lnTo>
                      <a:pt x="812800" y="401458"/>
                    </a:lnTo>
                    <a:lnTo>
                      <a:pt x="0" y="401458"/>
                    </a:lnTo>
                    <a:lnTo>
                      <a:pt x="406400" y="0"/>
                    </a:lnTo>
                    <a:close/>
                  </a:path>
                </a:pathLst>
              </a:custGeom>
              <a:solidFill>
                <a:srgbClr val="9E1D28"/>
              </a:solidFill>
            </p:spPr>
          </p:sp>
          <p:sp>
            <p:nvSpPr>
              <p:cNvPr id="30" name="Rectangle: Rounded Corners 29"/>
              <p:cNvSpPr/>
              <p:nvPr/>
            </p:nvSpPr>
            <p:spPr>
              <a:xfrm>
                <a:off x="9601200" y="2645289"/>
                <a:ext cx="8001000" cy="2294482"/>
              </a:xfrm>
              <a:prstGeom prst="roundRect">
                <a:avLst>
                  <a:gd name="adj" fmla="val 8623"/>
                </a:avLst>
              </a:prstGeom>
              <a:solidFill>
                <a:schemeClr val="bg1">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40"/>
              <p:cNvSpPr/>
              <p:nvPr/>
            </p:nvSpPr>
            <p:spPr>
              <a:xfrm rot="16200000" flipV="1">
                <a:off x="8150562" y="3416326"/>
                <a:ext cx="2670463" cy="783884"/>
              </a:xfrm>
              <a:custGeom>
                <a:avLst/>
                <a:gdLst/>
                <a:ahLst/>
                <a:cxnLst/>
                <a:rect l="l" t="t" r="r" b="b"/>
                <a:pathLst>
                  <a:path w="1121010" h="208704">
                    <a:moveTo>
                      <a:pt x="0" y="0"/>
                    </a:moveTo>
                    <a:lnTo>
                      <a:pt x="1121010" y="0"/>
                    </a:lnTo>
                    <a:lnTo>
                      <a:pt x="1121010" y="208704"/>
                    </a:lnTo>
                    <a:lnTo>
                      <a:pt x="0" y="208704"/>
                    </a:lnTo>
                    <a:close/>
                  </a:path>
                </a:pathLst>
              </a:custGeom>
              <a:solidFill>
                <a:srgbClr val="E46C76"/>
              </a:solidFill>
            </p:spPr>
          </p:sp>
        </p:grpSp>
        <p:sp>
          <p:nvSpPr>
            <p:cNvPr id="178" name="TextBox 177"/>
            <p:cNvSpPr txBox="1"/>
            <p:nvPr/>
          </p:nvSpPr>
          <p:spPr>
            <a:xfrm>
              <a:off x="9982200" y="6286500"/>
              <a:ext cx="7439244" cy="2748253"/>
            </a:xfrm>
            <a:prstGeom prst="rect">
              <a:avLst/>
            </a:prstGeom>
            <a:noFill/>
          </p:spPr>
          <p:txBody>
            <a:bodyPr wrap="square">
              <a:spAutoFit/>
            </a:bodyPr>
            <a:lstStyle/>
            <a:p>
              <a:pPr algn="just" defTabSz="1828800">
                <a:lnSpc>
                  <a:spcPct val="150000"/>
                </a:lnSpc>
                <a:spcAft>
                  <a:spcPts val="2000"/>
                </a:spcAft>
                <a:buClr>
                  <a:srgbClr val="000000"/>
                </a:buClr>
              </a:pP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Ba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loại</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đồng</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phân</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cơ</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bản</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đồng</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phân</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i="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cis-</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i="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trans-</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đồng</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phân</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liên</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kết</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và</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đồng</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phân</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 ion </a:t>
              </a:r>
              <a:r>
                <a:rPr lang="en-US" sz="40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hóa</a:t>
              </a:r>
              <a:r>
                <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rPr>
                <a:t>.</a:t>
              </a:r>
              <a:endPar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panose="020B0604020202020204"/>
              </a:endParaRPr>
            </a:p>
          </p:txBody>
        </p:sp>
      </p:grpSp>
      <p:grpSp>
        <p:nvGrpSpPr>
          <p:cNvPr id="20" name="Group 19"/>
          <p:cNvGrpSpPr/>
          <p:nvPr/>
        </p:nvGrpSpPr>
        <p:grpSpPr>
          <a:xfrm>
            <a:off x="685800" y="2476500"/>
            <a:ext cx="7369971" cy="7162800"/>
            <a:chOff x="859628" y="2476500"/>
            <a:chExt cx="7369971" cy="7162800"/>
          </a:xfrm>
        </p:grpSpPr>
        <p:grpSp>
          <p:nvGrpSpPr>
            <p:cNvPr id="6" name="Group 3"/>
            <p:cNvGrpSpPr/>
            <p:nvPr/>
          </p:nvGrpSpPr>
          <p:grpSpPr>
            <a:xfrm flipV="1">
              <a:off x="859628" y="3260384"/>
              <a:ext cx="1898134" cy="535610"/>
              <a:chOff x="0" y="0"/>
              <a:chExt cx="812800" cy="401458"/>
            </a:xfrm>
          </p:grpSpPr>
          <p:sp>
            <p:nvSpPr>
              <p:cNvPr id="16" name="Freeform 4"/>
              <p:cNvSpPr/>
              <p:nvPr/>
            </p:nvSpPr>
            <p:spPr>
              <a:xfrm>
                <a:off x="0" y="0"/>
                <a:ext cx="812800" cy="401458"/>
              </a:xfrm>
              <a:custGeom>
                <a:avLst/>
                <a:gdLst/>
                <a:ahLst/>
                <a:cxnLst/>
                <a:rect l="l" t="t" r="r" b="b"/>
                <a:pathLst>
                  <a:path w="812800" h="401458">
                    <a:moveTo>
                      <a:pt x="406400" y="0"/>
                    </a:moveTo>
                    <a:lnTo>
                      <a:pt x="812800" y="401458"/>
                    </a:lnTo>
                    <a:lnTo>
                      <a:pt x="0" y="401458"/>
                    </a:lnTo>
                    <a:lnTo>
                      <a:pt x="406400" y="0"/>
                    </a:lnTo>
                    <a:close/>
                  </a:path>
                </a:pathLst>
              </a:custGeom>
              <a:solidFill>
                <a:srgbClr val="8FAD8B">
                  <a:lumMod val="75000"/>
                </a:srgbClr>
              </a:solidFill>
            </p:spPr>
          </p:sp>
          <p:sp>
            <p:nvSpPr>
              <p:cNvPr id="17" name="TextBox 5"/>
              <p:cNvSpPr txBox="1"/>
              <p:nvPr/>
            </p:nvSpPr>
            <p:spPr>
              <a:xfrm>
                <a:off x="127000" y="157816"/>
                <a:ext cx="558800" cy="214966"/>
              </a:xfrm>
              <a:prstGeom prst="rect">
                <a:avLst/>
              </a:prstGeom>
            </p:spPr>
            <p:txBody>
              <a:bodyPr lIns="50800" tIns="50800" rIns="50800" bIns="50800" rtlCol="0" anchor="ctr"/>
              <a:lstStyle/>
              <a:p>
                <a:pPr marL="0" marR="0" lvl="0" indent="0" algn="ctr" defTabSz="914400" eaLnBrk="1" fontAlgn="auto" latinLnBrk="0" hangingPunct="1">
                  <a:lnSpc>
                    <a:spcPts val="196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Arial" panose="020B0604020202020204"/>
                  <a:sym typeface="Arial" panose="020B0604020202020204"/>
                </a:endParaRPr>
              </a:p>
            </p:txBody>
          </p:sp>
        </p:grpSp>
        <p:grpSp>
          <p:nvGrpSpPr>
            <p:cNvPr id="7" name="Group 6"/>
            <p:cNvGrpSpPr/>
            <p:nvPr/>
          </p:nvGrpSpPr>
          <p:grpSpPr>
            <a:xfrm flipV="1">
              <a:off x="6331465" y="3260384"/>
              <a:ext cx="1898134" cy="535610"/>
              <a:chOff x="0" y="0"/>
              <a:chExt cx="812800" cy="401458"/>
            </a:xfrm>
          </p:grpSpPr>
          <p:sp>
            <p:nvSpPr>
              <p:cNvPr id="14" name="Freeform 7"/>
              <p:cNvSpPr/>
              <p:nvPr/>
            </p:nvSpPr>
            <p:spPr>
              <a:xfrm>
                <a:off x="0" y="0"/>
                <a:ext cx="812800" cy="401458"/>
              </a:xfrm>
              <a:custGeom>
                <a:avLst/>
                <a:gdLst/>
                <a:ahLst/>
                <a:cxnLst/>
                <a:rect l="l" t="t" r="r" b="b"/>
                <a:pathLst>
                  <a:path w="812800" h="401458">
                    <a:moveTo>
                      <a:pt x="406400" y="0"/>
                    </a:moveTo>
                    <a:lnTo>
                      <a:pt x="812800" y="401458"/>
                    </a:lnTo>
                    <a:lnTo>
                      <a:pt x="0" y="401458"/>
                    </a:lnTo>
                    <a:lnTo>
                      <a:pt x="406400" y="0"/>
                    </a:lnTo>
                    <a:close/>
                  </a:path>
                </a:pathLst>
              </a:custGeom>
              <a:solidFill>
                <a:srgbClr val="8FAD8B">
                  <a:lumMod val="75000"/>
                </a:srgbClr>
              </a:solidFill>
            </p:spPr>
          </p:sp>
          <p:sp>
            <p:nvSpPr>
              <p:cNvPr id="15" name="TextBox 8"/>
              <p:cNvSpPr txBox="1"/>
              <p:nvPr/>
            </p:nvSpPr>
            <p:spPr>
              <a:xfrm>
                <a:off x="127000" y="157816"/>
                <a:ext cx="558800" cy="214966"/>
              </a:xfrm>
              <a:prstGeom prst="rect">
                <a:avLst/>
              </a:prstGeom>
            </p:spPr>
            <p:txBody>
              <a:bodyPr lIns="50800" tIns="50800" rIns="50800" bIns="50800" rtlCol="0" anchor="ctr"/>
              <a:lstStyle/>
              <a:p>
                <a:pPr marL="0" marR="0" lvl="0" indent="0" algn="ctr" defTabSz="914400" eaLnBrk="1" fontAlgn="auto" latinLnBrk="0" hangingPunct="1">
                  <a:lnSpc>
                    <a:spcPts val="196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Arial" panose="020B0604020202020204"/>
                  <a:sym typeface="Arial" panose="020B0604020202020204"/>
                </a:endParaRPr>
              </a:p>
            </p:txBody>
          </p:sp>
        </p:grpSp>
        <p:sp>
          <p:nvSpPr>
            <p:cNvPr id="11" name="TextBox 21"/>
            <p:cNvSpPr txBox="1"/>
            <p:nvPr/>
          </p:nvSpPr>
          <p:spPr>
            <a:xfrm flipV="1">
              <a:off x="859628" y="2476500"/>
              <a:ext cx="7369971" cy="891211"/>
            </a:xfrm>
            <a:prstGeom prst="rect">
              <a:avLst/>
            </a:prstGeom>
          </p:spPr>
          <p:txBody>
            <a:bodyPr lIns="50800" tIns="50800" rIns="50800" bIns="50800" rtlCol="0" anchor="ctr"/>
            <a:lstStyle/>
            <a:p>
              <a:pPr marL="0" marR="0" lvl="0" indent="0" algn="ctr" defTabSz="914400" eaLnBrk="1" fontAlgn="auto" latinLnBrk="0" hangingPunct="1">
                <a:lnSpc>
                  <a:spcPts val="196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Arial" panose="020B0604020202020204"/>
                <a:sym typeface="Arial" panose="020B0604020202020204"/>
              </a:endParaRPr>
            </a:p>
          </p:txBody>
        </p:sp>
        <p:sp>
          <p:nvSpPr>
            <p:cNvPr id="18" name="Rectangle: Rounded Corners 17"/>
            <p:cNvSpPr/>
            <p:nvPr/>
          </p:nvSpPr>
          <p:spPr>
            <a:xfrm>
              <a:off x="1156212" y="2759360"/>
              <a:ext cx="6776804" cy="6879940"/>
            </a:xfrm>
            <a:prstGeom prst="roundRect">
              <a:avLst>
                <a:gd name="adj" fmla="val 4094"/>
              </a:avLst>
            </a:prstGeom>
            <a:solidFill>
              <a:schemeClr val="bg1">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p:cNvSpPr txBox="1"/>
            <p:nvPr/>
          </p:nvSpPr>
          <p:spPr>
            <a:xfrm>
              <a:off x="1496614" y="3065714"/>
              <a:ext cx="6096000" cy="6441572"/>
            </a:xfrm>
            <a:prstGeom prst="rect">
              <a:avLst/>
            </a:prstGeom>
            <a:noFill/>
          </p:spPr>
          <p:txBody>
            <a:bodyPr wrap="square">
              <a:spAutoFit/>
            </a:bodyPr>
            <a:lstStyle/>
            <a:p>
              <a:pPr algn="just" defTabSz="1828800">
                <a:lnSpc>
                  <a:spcPct val="150000"/>
                </a:lnSpc>
                <a:buClr>
                  <a:srgbClr val="000000"/>
                </a:buClr>
              </a:pPr>
              <a:r>
                <a:rPr lang="en-US" sz="4000" kern="0" dirty="0">
                  <a:solidFill>
                    <a:srgbClr val="000000"/>
                  </a:solidFill>
                  <a:latin typeface="Arial" panose="020B0604020202020204"/>
                  <a:cs typeface="Arial" panose="020B0604020202020204"/>
                  <a:sym typeface="Arial" panose="020B0604020202020204"/>
                </a:rPr>
                <a:t>Theo </a:t>
              </a:r>
              <a:r>
                <a:rPr lang="en-US" sz="4000" kern="0" dirty="0" err="1">
                  <a:solidFill>
                    <a:srgbClr val="000000"/>
                  </a:solidFill>
                  <a:latin typeface="Arial" panose="020B0604020202020204"/>
                  <a:cs typeface="Arial" panose="020B0604020202020204"/>
                  <a:sym typeface="Arial" panose="020B0604020202020204"/>
                </a:rPr>
                <a:t>thuyết</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liên</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kết</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hóa</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trị</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trong</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phức</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chất</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ML</a:t>
              </a:r>
              <a:r>
                <a:rPr lang="en-US" sz="4000" kern="0" baseline="-25000" dirty="0" err="1">
                  <a:solidFill>
                    <a:srgbClr val="000000"/>
                  </a:solidFill>
                  <a:latin typeface="Arial" panose="020B0604020202020204"/>
                  <a:cs typeface="Arial" panose="020B0604020202020204"/>
                  <a:sym typeface="Arial" panose="020B0604020202020204"/>
                </a:rPr>
                <a:t>n</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phối</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tử</a:t>
              </a:r>
              <a:r>
                <a:rPr lang="en-US" sz="4000" kern="0" dirty="0">
                  <a:solidFill>
                    <a:srgbClr val="000000"/>
                  </a:solidFill>
                  <a:latin typeface="Arial" panose="020B0604020202020204"/>
                  <a:cs typeface="Arial" panose="020B0604020202020204"/>
                  <a:sym typeface="Arial" panose="020B0604020202020204"/>
                </a:rPr>
                <a:t> L </a:t>
              </a:r>
              <a:r>
                <a:rPr lang="en-US" sz="4000" kern="0" dirty="0" err="1">
                  <a:solidFill>
                    <a:srgbClr val="000000"/>
                  </a:solidFill>
                  <a:latin typeface="Arial" panose="020B0604020202020204"/>
                  <a:cs typeface="Arial" panose="020B0604020202020204"/>
                  <a:sym typeface="Arial" panose="020B0604020202020204"/>
                </a:rPr>
                <a:t>cho</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cặp</a:t>
              </a:r>
              <a:r>
                <a:rPr lang="en-US" sz="4000" kern="0" dirty="0">
                  <a:solidFill>
                    <a:srgbClr val="000000"/>
                  </a:solidFill>
                  <a:latin typeface="Arial" panose="020B0604020202020204"/>
                  <a:cs typeface="Arial" panose="020B0604020202020204"/>
                  <a:sym typeface="Arial" panose="020B0604020202020204"/>
                </a:rPr>
                <a:t> electron </a:t>
              </a:r>
              <a:r>
                <a:rPr lang="en-US" sz="4000" kern="0" dirty="0" err="1">
                  <a:solidFill>
                    <a:srgbClr val="000000"/>
                  </a:solidFill>
                  <a:latin typeface="Arial" panose="020B0604020202020204"/>
                  <a:cs typeface="Arial" panose="020B0604020202020204"/>
                  <a:sym typeface="Arial" panose="020B0604020202020204"/>
                </a:rPr>
                <a:t>chưa</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liên</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kết</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vào</a:t>
              </a:r>
              <a:r>
                <a:rPr lang="en-US" sz="4000" kern="0" dirty="0">
                  <a:solidFill>
                    <a:srgbClr val="000000"/>
                  </a:solidFill>
                  <a:latin typeface="Arial" panose="020B0604020202020204"/>
                  <a:cs typeface="Arial" panose="020B0604020202020204"/>
                  <a:sym typeface="Arial" panose="020B0604020202020204"/>
                </a:rPr>
                <a:t> orbital </a:t>
              </a:r>
              <a:r>
                <a:rPr lang="en-US" sz="4000" kern="0" dirty="0" err="1">
                  <a:solidFill>
                    <a:srgbClr val="000000"/>
                  </a:solidFill>
                  <a:latin typeface="Arial" panose="020B0604020202020204"/>
                  <a:cs typeface="Arial" panose="020B0604020202020204"/>
                  <a:sym typeface="Arial" panose="020B0604020202020204"/>
                </a:rPr>
                <a:t>lai</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hóa</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trống</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của</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nguyên</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tử</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trung</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tâm</a:t>
              </a:r>
              <a:r>
                <a:rPr lang="en-US" sz="4000" kern="0" dirty="0">
                  <a:solidFill>
                    <a:srgbClr val="000000"/>
                  </a:solidFill>
                  <a:latin typeface="Arial" panose="020B0604020202020204"/>
                  <a:cs typeface="Arial" panose="020B0604020202020204"/>
                  <a:sym typeface="Arial" panose="020B0604020202020204"/>
                </a:rPr>
                <a:t> M </a:t>
              </a:r>
              <a:r>
                <a:rPr lang="en-US" sz="4000" kern="0" dirty="0" err="1">
                  <a:solidFill>
                    <a:srgbClr val="000000"/>
                  </a:solidFill>
                  <a:latin typeface="Arial" panose="020B0604020202020204"/>
                  <a:cs typeface="Arial" panose="020B0604020202020204"/>
                  <a:sym typeface="Arial" panose="020B0604020202020204"/>
                </a:rPr>
                <a:t>tạo</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thành</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liên</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kết</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kiểu</a:t>
              </a:r>
              <a:r>
                <a:rPr lang="en-US" sz="4000" kern="0" dirty="0">
                  <a:solidFill>
                    <a:srgbClr val="000000"/>
                  </a:solidFill>
                  <a:latin typeface="Arial" panose="020B0604020202020204"/>
                  <a:cs typeface="Arial" panose="020B0604020202020204"/>
                  <a:sym typeface="Arial" panose="020B0604020202020204"/>
                </a:rPr>
                <a:t> </a:t>
              </a:r>
              <a:r>
                <a:rPr lang="en-US" sz="4000" kern="0" dirty="0" err="1">
                  <a:solidFill>
                    <a:srgbClr val="000000"/>
                  </a:solidFill>
                  <a:latin typeface="Arial" panose="020B0604020202020204"/>
                  <a:cs typeface="Arial" panose="020B0604020202020204"/>
                  <a:sym typeface="Arial" panose="020B0604020202020204"/>
                </a:rPr>
                <a:t>cho</a:t>
              </a:r>
              <a:r>
                <a:rPr lang="en-US" sz="4000" kern="0" dirty="0">
                  <a:solidFill>
                    <a:srgbClr val="000000"/>
                  </a:solidFill>
                  <a:latin typeface="Arial" panose="020B0604020202020204"/>
                  <a:cs typeface="Arial" panose="020B0604020202020204"/>
                  <a:sym typeface="Arial" panose="020B0604020202020204"/>
                </a:rPr>
                <a:t> - </a:t>
              </a:r>
              <a:r>
                <a:rPr lang="en-US" sz="4000" kern="0" dirty="0" err="1">
                  <a:solidFill>
                    <a:srgbClr val="000000"/>
                  </a:solidFill>
                  <a:latin typeface="Arial" panose="020B0604020202020204"/>
                  <a:cs typeface="Arial" panose="020B0604020202020204"/>
                  <a:sym typeface="Arial" panose="020B0604020202020204"/>
                </a:rPr>
                <a:t>nhận</a:t>
              </a:r>
              <a:r>
                <a:rPr lang="en-US" sz="4000" kern="0" dirty="0">
                  <a:solidFill>
                    <a:srgbClr val="000000"/>
                  </a:solidFill>
                  <a:latin typeface="Arial" panose="020B0604020202020204"/>
                  <a:cs typeface="Arial" panose="020B0604020202020204"/>
                  <a:sym typeface="Arial" panose="020B0604020202020204"/>
                </a:rPr>
                <a:t>.</a:t>
              </a:r>
              <a:endParaRPr lang="en-US" sz="4000" kern="0" dirty="0">
                <a:solidFill>
                  <a:srgbClr val="000000"/>
                </a:solidFill>
                <a:latin typeface="Arial" panose="020B0604020202020204"/>
                <a:cs typeface="Arial" panose="020B0604020202020204"/>
                <a:sym typeface="Arial" panose="020B0604020202020204"/>
              </a:endParaRPr>
            </a:p>
          </p:txBody>
        </p:sp>
        <p:sp>
          <p:nvSpPr>
            <p:cNvPr id="13" name="TextBox 11"/>
            <p:cNvSpPr txBox="1"/>
            <p:nvPr/>
          </p:nvSpPr>
          <p:spPr>
            <a:xfrm flipV="1">
              <a:off x="1380236" y="2759360"/>
              <a:ext cx="6335551" cy="5685542"/>
            </a:xfrm>
            <a:prstGeom prst="rect">
              <a:avLst/>
            </a:prstGeom>
          </p:spPr>
          <p:txBody>
            <a:bodyPr lIns="50800" tIns="50800" rIns="50800" bIns="50800" rtlCol="0" anchor="ctr"/>
            <a:lstStyle/>
            <a:p>
              <a:pPr marL="0" marR="0" lvl="0" indent="0" algn="ctr" defTabSz="914400" eaLnBrk="1" fontAlgn="auto" latinLnBrk="0" hangingPunct="1">
                <a:lnSpc>
                  <a:spcPts val="1960"/>
                </a:lnSpc>
                <a:spcBef>
                  <a:spcPct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Arial" panose="020B0604020202020204"/>
                <a:sym typeface="Arial" panose="020B0604020202020204"/>
              </a:endParaRPr>
            </a:p>
          </p:txBody>
        </p:sp>
        <p:sp>
          <p:nvSpPr>
            <p:cNvPr id="10" name="Freeform 20"/>
            <p:cNvSpPr/>
            <p:nvPr/>
          </p:nvSpPr>
          <p:spPr>
            <a:xfrm flipV="1">
              <a:off x="859628" y="2476500"/>
              <a:ext cx="7369971" cy="783884"/>
            </a:xfrm>
            <a:custGeom>
              <a:avLst/>
              <a:gdLst/>
              <a:ahLst/>
              <a:cxnLst/>
              <a:rect l="l" t="t" r="r" b="b"/>
              <a:pathLst>
                <a:path w="1121010" h="208704">
                  <a:moveTo>
                    <a:pt x="0" y="0"/>
                  </a:moveTo>
                  <a:lnTo>
                    <a:pt x="1121010" y="0"/>
                  </a:lnTo>
                  <a:lnTo>
                    <a:pt x="1121010" y="208704"/>
                  </a:lnTo>
                  <a:lnTo>
                    <a:pt x="0" y="208704"/>
                  </a:lnTo>
                  <a:close/>
                </a:path>
              </a:pathLst>
            </a:custGeom>
            <a:solidFill>
              <a:srgbClr val="8FAD8B"/>
            </a:solidFill>
          </p:spPr>
        </p:sp>
      </p:grpSp>
      <p:pic>
        <p:nvPicPr>
          <p:cNvPr id="198" name="Picture 197"/>
          <p:cNvPicPr>
            <a:picLocks noChangeAspect="1"/>
          </p:cNvPicPr>
          <p:nvPr/>
        </p:nvPicPr>
        <p:blipFill>
          <a:blip r:embed="rId1"/>
          <a:stretch>
            <a:fillRect/>
          </a:stretch>
        </p:blipFill>
        <p:spPr>
          <a:xfrm>
            <a:off x="4395365" y="234886"/>
            <a:ext cx="1977476" cy="1625924"/>
          </a:xfrm>
          <a:prstGeom prst="rect">
            <a:avLst/>
          </a:prstGeom>
        </p:spPr>
      </p:pic>
      <p:pic>
        <p:nvPicPr>
          <p:cNvPr id="199" name="Picture 198"/>
          <p:cNvPicPr>
            <a:picLocks noChangeAspect="1"/>
          </p:cNvPicPr>
          <p:nvPr/>
        </p:nvPicPr>
        <p:blipFill>
          <a:blip r:embed="rId2"/>
          <a:stretch>
            <a:fillRect/>
          </a:stretch>
        </p:blipFill>
        <p:spPr>
          <a:xfrm rot="20745643">
            <a:off x="16729564" y="914920"/>
            <a:ext cx="1682642" cy="1804572"/>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wipe(left)">
                                      <p:cBhvr>
                                        <p:cTn id="12" dur="500"/>
                                        <p:tgtEl>
                                          <p:spTgt spid="1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wipe(left)">
                                      <p:cBhvr>
                                        <p:cTn id="17"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6972300"/>
            <a:ext cx="18288000" cy="3314700"/>
          </a:xfrm>
          <a:custGeom>
            <a:avLst/>
            <a:gdLst/>
            <a:ahLst/>
            <a:cxnLst/>
            <a:rect l="l" t="t" r="r" b="b"/>
            <a:pathLst>
              <a:path w="5140435" h="1153975">
                <a:moveTo>
                  <a:pt x="0" y="0"/>
                </a:moveTo>
                <a:lnTo>
                  <a:pt x="5140435" y="0"/>
                </a:lnTo>
                <a:lnTo>
                  <a:pt x="5140435" y="1153975"/>
                </a:lnTo>
                <a:lnTo>
                  <a:pt x="0" y="1153975"/>
                </a:lnTo>
                <a:close/>
              </a:path>
            </a:pathLst>
          </a:custGeom>
          <a:solidFill>
            <a:schemeClr val="accent5">
              <a:lumMod val="40000"/>
              <a:lumOff val="60000"/>
            </a:schemeClr>
          </a:solidFill>
          <a:ln cap="sq">
            <a:noFill/>
            <a:prstDash val="solid"/>
            <a:miter/>
          </a:ln>
        </p:spPr>
      </p:sp>
      <p:sp>
        <p:nvSpPr>
          <p:cNvPr id="4" name="TextBox 4"/>
          <p:cNvSpPr txBox="1"/>
          <p:nvPr/>
        </p:nvSpPr>
        <p:spPr>
          <a:xfrm>
            <a:off x="-190500" y="6113536"/>
            <a:ext cx="18669000" cy="4363964"/>
          </a:xfrm>
          <a:prstGeom prst="rect">
            <a:avLst/>
          </a:prstGeom>
        </p:spPr>
        <p:txBody>
          <a:bodyPr lIns="254000" tIns="254000" rIns="254000" bIns="254000" rtlCol="0" anchor="ctr"/>
          <a:lstStyle/>
          <a:p>
            <a:pPr marL="0" lvl="0" indent="0" algn="ctr">
              <a:lnSpc>
                <a:spcPts val="2800"/>
              </a:lnSpc>
              <a:spcBef>
                <a:spcPct val="0"/>
              </a:spcBef>
            </a:pPr>
          </a:p>
        </p:txBody>
      </p:sp>
      <p:sp>
        <p:nvSpPr>
          <p:cNvPr id="37" name="TextBox 37"/>
          <p:cNvSpPr txBox="1"/>
          <p:nvPr/>
        </p:nvSpPr>
        <p:spPr>
          <a:xfrm>
            <a:off x="1524000" y="906520"/>
            <a:ext cx="15240000" cy="1044575"/>
          </a:xfrm>
          <a:prstGeom prst="rect">
            <a:avLst/>
          </a:prstGeom>
        </p:spPr>
        <p:txBody>
          <a:bodyPr lIns="0" tIns="0" rIns="0" bIns="0" rtlCol="0" anchor="t">
            <a:spAutoFit/>
          </a:bodyPr>
          <a:lstStyle/>
          <a:p>
            <a:pPr marL="0" lvl="0" indent="0" algn="ctr">
              <a:lnSpc>
                <a:spcPts val="8050"/>
              </a:lnSpc>
              <a:spcBef>
                <a:spcPct val="0"/>
              </a:spcBef>
            </a:pPr>
            <a:r>
              <a:rPr lang="en-US" sz="7000" b="1" u="none" strike="noStrike" dirty="0">
                <a:solidFill>
                  <a:schemeClr val="tx2"/>
                </a:solidFill>
                <a:latin typeface="Arial" panose="020B0604020202020204" pitchFamily="34" charset="0"/>
                <a:ea typeface="Cy Grotesk Key Bold"/>
                <a:cs typeface="Arial" panose="020B0604020202020204" pitchFamily="34" charset="0"/>
                <a:sym typeface="Cy Grotesk Key Bold"/>
              </a:rPr>
              <a:t>HƯỚNG DẪN VỀ NHÀ</a:t>
            </a:r>
            <a:endParaRPr lang="en-US" sz="7000" b="1" u="none" strike="noStrike" dirty="0">
              <a:solidFill>
                <a:schemeClr val="tx2"/>
              </a:solidFill>
              <a:latin typeface="Arial" panose="020B0604020202020204" pitchFamily="34" charset="0"/>
              <a:ea typeface="Cy Grotesk Key Bold"/>
              <a:cs typeface="Arial" panose="020B0604020202020204" pitchFamily="34" charset="0"/>
              <a:sym typeface="Cy Grotesk Key Bold"/>
            </a:endParaRPr>
          </a:p>
        </p:txBody>
      </p:sp>
      <p:grpSp>
        <p:nvGrpSpPr>
          <p:cNvPr id="44" name="Group 43"/>
          <p:cNvGrpSpPr/>
          <p:nvPr/>
        </p:nvGrpSpPr>
        <p:grpSpPr>
          <a:xfrm>
            <a:off x="990600" y="2654488"/>
            <a:ext cx="7577144" cy="3367538"/>
            <a:chOff x="990600" y="2654488"/>
            <a:chExt cx="7577144" cy="3367538"/>
          </a:xfrm>
        </p:grpSpPr>
        <p:grpSp>
          <p:nvGrpSpPr>
            <p:cNvPr id="5" name="Group 5"/>
            <p:cNvGrpSpPr/>
            <p:nvPr/>
          </p:nvGrpSpPr>
          <p:grpSpPr>
            <a:xfrm>
              <a:off x="990600" y="3003716"/>
              <a:ext cx="7577144" cy="3018310"/>
              <a:chOff x="0" y="0"/>
              <a:chExt cx="6265333" cy="4024413"/>
            </a:xfrm>
          </p:grpSpPr>
          <p:sp>
            <p:nvSpPr>
              <p:cNvPr id="7" name="Freeform 7"/>
              <p:cNvSpPr/>
              <p:nvPr/>
            </p:nvSpPr>
            <p:spPr>
              <a:xfrm>
                <a:off x="0" y="127000"/>
                <a:ext cx="6265333" cy="3897413"/>
              </a:xfrm>
              <a:custGeom>
                <a:avLst/>
                <a:gdLst/>
                <a:ahLst/>
                <a:cxnLst/>
                <a:rect l="l" t="t" r="r" b="b"/>
                <a:pathLst>
                  <a:path w="1237597" h="702420">
                    <a:moveTo>
                      <a:pt x="0" y="0"/>
                    </a:moveTo>
                    <a:lnTo>
                      <a:pt x="1237597" y="0"/>
                    </a:lnTo>
                    <a:lnTo>
                      <a:pt x="1237597" y="702420"/>
                    </a:lnTo>
                    <a:lnTo>
                      <a:pt x="0" y="702420"/>
                    </a:lnTo>
                    <a:close/>
                  </a:path>
                </a:pathLst>
              </a:custGeom>
              <a:solidFill>
                <a:srgbClr val="E7E7E7"/>
              </a:solidFill>
              <a:ln cap="sq">
                <a:noFill/>
                <a:prstDash val="solid"/>
                <a:miter/>
              </a:ln>
            </p:spPr>
          </p:sp>
          <p:grpSp>
            <p:nvGrpSpPr>
              <p:cNvPr id="9" name="Group 9"/>
              <p:cNvGrpSpPr/>
              <p:nvPr/>
            </p:nvGrpSpPr>
            <p:grpSpPr>
              <a:xfrm>
                <a:off x="0" y="0"/>
                <a:ext cx="6264910" cy="127000"/>
                <a:chOff x="0" y="0"/>
                <a:chExt cx="1237513" cy="25086"/>
              </a:xfrm>
            </p:grpSpPr>
            <p:sp>
              <p:nvSpPr>
                <p:cNvPr id="10" name="Freeform 10"/>
                <p:cNvSpPr/>
                <p:nvPr/>
              </p:nvSpPr>
              <p:spPr>
                <a:xfrm>
                  <a:off x="0" y="0"/>
                  <a:ext cx="1237513" cy="25086"/>
                </a:xfrm>
                <a:custGeom>
                  <a:avLst/>
                  <a:gdLst/>
                  <a:ahLst/>
                  <a:cxnLst/>
                  <a:rect l="l" t="t" r="r" b="b"/>
                  <a:pathLst>
                    <a:path w="1237513" h="25086">
                      <a:moveTo>
                        <a:pt x="0" y="0"/>
                      </a:moveTo>
                      <a:lnTo>
                        <a:pt x="1237513" y="0"/>
                      </a:lnTo>
                      <a:lnTo>
                        <a:pt x="1237513" y="25086"/>
                      </a:lnTo>
                      <a:lnTo>
                        <a:pt x="0" y="25086"/>
                      </a:lnTo>
                      <a:close/>
                    </a:path>
                  </a:pathLst>
                </a:custGeom>
                <a:solidFill>
                  <a:srgbClr val="000001"/>
                </a:solidFill>
              </p:spPr>
            </p:sp>
            <p:sp>
              <p:nvSpPr>
                <p:cNvPr id="11" name="TextBox 11"/>
                <p:cNvSpPr txBox="1"/>
                <p:nvPr/>
              </p:nvSpPr>
              <p:spPr>
                <a:xfrm>
                  <a:off x="0" y="-47625"/>
                  <a:ext cx="1237513" cy="72711"/>
                </a:xfrm>
                <a:prstGeom prst="rect">
                  <a:avLst/>
                </a:prstGeom>
              </p:spPr>
              <p:txBody>
                <a:bodyPr lIns="50800" tIns="50800" rIns="50800" bIns="50800" rtlCol="0" anchor="ctr"/>
                <a:lstStyle/>
                <a:p>
                  <a:pPr algn="ctr">
                    <a:lnSpc>
                      <a:spcPts val="2800"/>
                    </a:lnSpc>
                  </a:pPr>
                </a:p>
              </p:txBody>
            </p:sp>
          </p:grpSp>
        </p:grpSp>
        <p:grpSp>
          <p:nvGrpSpPr>
            <p:cNvPr id="28" name="Group 28"/>
            <p:cNvGrpSpPr/>
            <p:nvPr/>
          </p:nvGrpSpPr>
          <p:grpSpPr>
            <a:xfrm>
              <a:off x="4397915" y="2654488"/>
              <a:ext cx="762000" cy="762000"/>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1"/>
              </a:solidFill>
              <a:ln cap="sq">
                <a:noFill/>
                <a:prstDash val="solid"/>
                <a:miter/>
              </a:ln>
            </p:spPr>
          </p:sp>
          <p:sp>
            <p:nvSpPr>
              <p:cNvPr id="30" name="TextBox 30"/>
              <p:cNvSpPr txBox="1"/>
              <p:nvPr/>
            </p:nvSpPr>
            <p:spPr>
              <a:xfrm>
                <a:off x="76200" y="76200"/>
                <a:ext cx="660400" cy="660400"/>
              </a:xfrm>
              <a:prstGeom prst="rect">
                <a:avLst/>
              </a:prstGeom>
            </p:spPr>
            <p:txBody>
              <a:bodyPr lIns="0" tIns="0" rIns="0" bIns="0" rtlCol="0" anchor="ctr"/>
              <a:lstStyle/>
              <a:p>
                <a:pPr marL="0" lvl="0" indent="0" algn="ctr">
                  <a:spcBef>
                    <a:spcPct val="0"/>
                  </a:spcBef>
                </a:pPr>
                <a:r>
                  <a:rPr lang="en-US" sz="4400" b="1">
                    <a:solidFill>
                      <a:schemeClr val="bg1"/>
                    </a:solidFill>
                    <a:latin typeface="Arial" panose="020B0604020202020204" pitchFamily="34" charset="0"/>
                    <a:ea typeface="Cy Grotesk Key Bold"/>
                    <a:cs typeface="Arial" panose="020B0604020202020204" pitchFamily="34" charset="0"/>
                    <a:sym typeface="Cy Grotesk Key Bold"/>
                  </a:rPr>
                  <a:t>1</a:t>
                </a:r>
                <a:endParaRPr lang="en-US" sz="4400" b="1">
                  <a:solidFill>
                    <a:schemeClr val="bg1"/>
                  </a:solidFill>
                  <a:latin typeface="Arial" panose="020B0604020202020204" pitchFamily="34" charset="0"/>
                  <a:ea typeface="Cy Grotesk Key Bold"/>
                  <a:cs typeface="Arial" panose="020B0604020202020204" pitchFamily="34" charset="0"/>
                  <a:sym typeface="Cy Grotesk Key Bold"/>
                </a:endParaRPr>
              </a:p>
            </p:txBody>
          </p:sp>
        </p:grpSp>
        <p:sp>
          <p:nvSpPr>
            <p:cNvPr id="40" name="TextBox 39"/>
            <p:cNvSpPr txBox="1"/>
            <p:nvPr/>
          </p:nvSpPr>
          <p:spPr>
            <a:xfrm>
              <a:off x="1533126" y="3596397"/>
              <a:ext cx="6491579" cy="1998176"/>
            </a:xfrm>
            <a:prstGeom prst="rect">
              <a:avLst/>
            </a:prstGeom>
            <a:noFill/>
          </p:spPr>
          <p:txBody>
            <a:bodyPr wrap="square" rtlCol="0">
              <a:spAutoFit/>
            </a:bodyPr>
            <a:lstStyle/>
            <a:p>
              <a:pPr algn="ctr">
                <a:lnSpc>
                  <a:spcPct val="150000"/>
                </a:lnSpc>
              </a:pPr>
              <a:r>
                <a:rPr lang="en-US" sz="4400" dirty="0" err="1">
                  <a:latin typeface="Arial" panose="020B0604020202020204" pitchFamily="34" charset="0"/>
                  <a:cs typeface="Arial" panose="020B0604020202020204" pitchFamily="34" charset="0"/>
                </a:rPr>
                <a:t>Ghi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nhớ</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bài</a:t>
              </a:r>
              <a:endParaRPr lang="en-US" sz="4400" dirty="0">
                <a:latin typeface="Arial" panose="020B0604020202020204" pitchFamily="34" charset="0"/>
                <a:cs typeface="Arial" panose="020B0604020202020204" pitchFamily="34" charset="0"/>
              </a:endParaRPr>
            </a:p>
          </p:txBody>
        </p:sp>
      </p:grpSp>
      <p:grpSp>
        <p:nvGrpSpPr>
          <p:cNvPr id="45" name="Group 44"/>
          <p:cNvGrpSpPr/>
          <p:nvPr/>
        </p:nvGrpSpPr>
        <p:grpSpPr>
          <a:xfrm>
            <a:off x="9720258" y="2605512"/>
            <a:ext cx="7577656" cy="3397670"/>
            <a:chOff x="9720258" y="2605512"/>
            <a:chExt cx="7577656" cy="3397670"/>
          </a:xfrm>
        </p:grpSpPr>
        <p:grpSp>
          <p:nvGrpSpPr>
            <p:cNvPr id="12" name="Group 12"/>
            <p:cNvGrpSpPr/>
            <p:nvPr/>
          </p:nvGrpSpPr>
          <p:grpSpPr>
            <a:xfrm>
              <a:off x="9720258" y="2984872"/>
              <a:ext cx="7577656" cy="3018310"/>
              <a:chOff x="0" y="0"/>
              <a:chExt cx="6265333" cy="4024413"/>
            </a:xfrm>
          </p:grpSpPr>
          <p:sp>
            <p:nvSpPr>
              <p:cNvPr id="14" name="Freeform 14"/>
              <p:cNvSpPr/>
              <p:nvPr/>
            </p:nvSpPr>
            <p:spPr>
              <a:xfrm>
                <a:off x="1" y="127000"/>
                <a:ext cx="6265332" cy="3897413"/>
              </a:xfrm>
              <a:custGeom>
                <a:avLst/>
                <a:gdLst/>
                <a:ahLst/>
                <a:cxnLst/>
                <a:rect l="l" t="t" r="r" b="b"/>
                <a:pathLst>
                  <a:path w="1237597" h="702420">
                    <a:moveTo>
                      <a:pt x="0" y="0"/>
                    </a:moveTo>
                    <a:lnTo>
                      <a:pt x="1237597" y="0"/>
                    </a:lnTo>
                    <a:lnTo>
                      <a:pt x="1237597" y="702420"/>
                    </a:lnTo>
                    <a:lnTo>
                      <a:pt x="0" y="702420"/>
                    </a:lnTo>
                    <a:close/>
                  </a:path>
                </a:pathLst>
              </a:custGeom>
              <a:solidFill>
                <a:srgbClr val="E7E7E7"/>
              </a:solidFill>
              <a:ln cap="sq">
                <a:noFill/>
                <a:prstDash val="solid"/>
                <a:miter/>
              </a:ln>
            </p:spPr>
          </p:sp>
          <p:grpSp>
            <p:nvGrpSpPr>
              <p:cNvPr id="16" name="Group 16"/>
              <p:cNvGrpSpPr/>
              <p:nvPr/>
            </p:nvGrpSpPr>
            <p:grpSpPr>
              <a:xfrm>
                <a:off x="0" y="0"/>
                <a:ext cx="6264910" cy="127000"/>
                <a:chOff x="0" y="0"/>
                <a:chExt cx="1237513" cy="25086"/>
              </a:xfrm>
            </p:grpSpPr>
            <p:sp>
              <p:nvSpPr>
                <p:cNvPr id="17" name="Freeform 17"/>
                <p:cNvSpPr/>
                <p:nvPr/>
              </p:nvSpPr>
              <p:spPr>
                <a:xfrm>
                  <a:off x="0" y="0"/>
                  <a:ext cx="1237513" cy="25086"/>
                </a:xfrm>
                <a:custGeom>
                  <a:avLst/>
                  <a:gdLst/>
                  <a:ahLst/>
                  <a:cxnLst/>
                  <a:rect l="l" t="t" r="r" b="b"/>
                  <a:pathLst>
                    <a:path w="1237513" h="25086">
                      <a:moveTo>
                        <a:pt x="0" y="0"/>
                      </a:moveTo>
                      <a:lnTo>
                        <a:pt x="1237513" y="0"/>
                      </a:lnTo>
                      <a:lnTo>
                        <a:pt x="1237513" y="25086"/>
                      </a:lnTo>
                      <a:lnTo>
                        <a:pt x="0" y="25086"/>
                      </a:lnTo>
                      <a:close/>
                    </a:path>
                  </a:pathLst>
                </a:custGeom>
                <a:solidFill>
                  <a:srgbClr val="000001"/>
                </a:solidFill>
              </p:spPr>
            </p:sp>
            <p:sp>
              <p:nvSpPr>
                <p:cNvPr id="18" name="TextBox 18"/>
                <p:cNvSpPr txBox="1"/>
                <p:nvPr/>
              </p:nvSpPr>
              <p:spPr>
                <a:xfrm>
                  <a:off x="0" y="-47625"/>
                  <a:ext cx="1237513" cy="72711"/>
                </a:xfrm>
                <a:prstGeom prst="rect">
                  <a:avLst/>
                </a:prstGeom>
              </p:spPr>
              <p:txBody>
                <a:bodyPr lIns="50800" tIns="50800" rIns="50800" bIns="50800" rtlCol="0" anchor="ctr"/>
                <a:lstStyle/>
                <a:p>
                  <a:pPr algn="ctr">
                    <a:lnSpc>
                      <a:spcPts val="2800"/>
                    </a:lnSpc>
                  </a:pPr>
                </a:p>
              </p:txBody>
            </p:sp>
          </p:grpSp>
        </p:grpSp>
        <p:grpSp>
          <p:nvGrpSpPr>
            <p:cNvPr id="31" name="Group 31"/>
            <p:cNvGrpSpPr/>
            <p:nvPr/>
          </p:nvGrpSpPr>
          <p:grpSpPr>
            <a:xfrm>
              <a:off x="13128085" y="2605512"/>
              <a:ext cx="762000" cy="762000"/>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1"/>
              </a:solidFill>
              <a:ln cap="sq">
                <a:noFill/>
                <a:prstDash val="solid"/>
                <a:miter/>
              </a:ln>
            </p:spPr>
          </p:sp>
          <p:sp>
            <p:nvSpPr>
              <p:cNvPr id="33" name="TextBox 33"/>
              <p:cNvSpPr txBox="1"/>
              <p:nvPr/>
            </p:nvSpPr>
            <p:spPr>
              <a:xfrm>
                <a:off x="76200" y="76200"/>
                <a:ext cx="660400" cy="660400"/>
              </a:xfrm>
              <a:prstGeom prst="rect">
                <a:avLst/>
              </a:prstGeom>
            </p:spPr>
            <p:txBody>
              <a:bodyPr lIns="0" tIns="0" rIns="0" bIns="0" rtlCol="0" anchor="ctr"/>
              <a:lstStyle/>
              <a:p>
                <a:pPr marL="0" lvl="0" indent="0" algn="ctr">
                  <a:spcBef>
                    <a:spcPct val="0"/>
                  </a:spcBef>
                </a:pPr>
                <a:r>
                  <a:rPr lang="en-US" sz="4400" b="1" u="none" strike="noStrike" dirty="0">
                    <a:solidFill>
                      <a:schemeClr val="bg1"/>
                    </a:solidFill>
                    <a:latin typeface="Arial" panose="020B0604020202020204" pitchFamily="34" charset="0"/>
                    <a:ea typeface="Cy Grotesk Key Bold"/>
                    <a:cs typeface="Arial" panose="020B0604020202020204" pitchFamily="34" charset="0"/>
                    <a:sym typeface="Cy Grotesk Key Bold"/>
                  </a:rPr>
                  <a:t>2</a:t>
                </a:r>
                <a:endParaRPr lang="en-US" sz="4400" b="1" u="none" strike="noStrike" dirty="0">
                  <a:solidFill>
                    <a:schemeClr val="bg1"/>
                  </a:solidFill>
                  <a:latin typeface="Arial" panose="020B0604020202020204" pitchFamily="34" charset="0"/>
                  <a:ea typeface="Cy Grotesk Key Bold"/>
                  <a:cs typeface="Arial" panose="020B0604020202020204" pitchFamily="34" charset="0"/>
                  <a:sym typeface="Cy Grotesk Key Bold"/>
                </a:endParaRPr>
              </a:p>
            </p:txBody>
          </p:sp>
        </p:grpSp>
        <p:sp>
          <p:nvSpPr>
            <p:cNvPr id="41" name="TextBox 40"/>
            <p:cNvSpPr txBox="1"/>
            <p:nvPr/>
          </p:nvSpPr>
          <p:spPr>
            <a:xfrm>
              <a:off x="10071571" y="3536472"/>
              <a:ext cx="6874517" cy="1998176"/>
            </a:xfrm>
            <a:prstGeom prst="rect">
              <a:avLst/>
            </a:prstGeom>
            <a:noFill/>
          </p:spPr>
          <p:txBody>
            <a:bodyPr wrap="square" rtlCol="0">
              <a:spAutoFit/>
            </a:bodyPr>
            <a:lstStyle/>
            <a:p>
              <a:pPr algn="ctr">
                <a:lnSpc>
                  <a:spcPct val="150000"/>
                </a:lnSpc>
              </a:pPr>
              <a:r>
                <a:rPr lang="en-US" sz="4400" dirty="0" err="1">
                  <a:latin typeface="Arial" panose="020B0604020202020204" pitchFamily="34" charset="0"/>
                  <a:cs typeface="Arial" panose="020B0604020202020204" pitchFamily="34" charset="0"/>
                </a:rPr>
                <a:t>Chuẩn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bị</a:t>
              </a:r>
              <a:r>
                <a:rPr lang="en-US" sz="4400" dirty="0">
                  <a:latin typeface="Arial" panose="020B0604020202020204" pitchFamily="34" charset="0"/>
                  <a:cs typeface="Arial" panose="020B0604020202020204" pitchFamily="34" charset="0"/>
                </a:rPr>
                <a:t> </a:t>
              </a:r>
              <a:r>
                <a:rPr lang="en-US" sz="4400" b="1" err="1">
                  <a:latin typeface="Arial" panose="020B0604020202020204" pitchFamily="34" charset="0"/>
                  <a:cs typeface="Arial" panose="020B0604020202020204" pitchFamily="34" charset="0"/>
                </a:rPr>
                <a:t>Bài</a:t>
              </a:r>
              <a:r>
                <a:rPr lang="en-US" sz="4400" b="1">
                  <a:latin typeface="Arial" panose="020B0604020202020204" pitchFamily="34" charset="0"/>
                  <a:cs typeface="Arial" panose="020B0604020202020204" pitchFamily="34" charset="0"/>
                </a:rPr>
                <a:t> 8: </a:t>
              </a:r>
              <a:r>
                <a:rPr lang="en-US" sz="4400" b="1" dirty="0">
                  <a:latin typeface="Arial" panose="020B0604020202020204" pitchFamily="34" charset="0"/>
                  <a:cs typeface="Arial" panose="020B0604020202020204" pitchFamily="34" charset="0"/>
                </a:rPr>
                <a:t>Vai </a:t>
              </a:r>
              <a:r>
                <a:rPr lang="en-US" sz="4400" b="1" dirty="0" err="1">
                  <a:latin typeface="Arial" panose="020B0604020202020204" pitchFamily="34" charset="0"/>
                  <a:cs typeface="Arial" panose="020B0604020202020204" pitchFamily="34" charset="0"/>
                </a:rPr>
                <a:t>trò</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và</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ứng</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dụng</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của</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phức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chất</a:t>
              </a:r>
              <a:endParaRPr lang="en-US" sz="4400" b="1" dirty="0">
                <a:latin typeface="Arial" panose="020B0604020202020204" pitchFamily="34" charset="0"/>
                <a:cs typeface="Arial" panose="020B0604020202020204" pitchFamily="34" charset="0"/>
              </a:endParaRPr>
            </a:p>
          </p:txBody>
        </p:sp>
      </p:grpSp>
      <p:sp>
        <p:nvSpPr>
          <p:cNvPr id="43" name="TextBox 42"/>
          <p:cNvSpPr txBox="1"/>
          <p:nvPr/>
        </p:nvSpPr>
        <p:spPr>
          <a:xfrm>
            <a:off x="1047111" y="8127942"/>
            <a:ext cx="9812302" cy="830997"/>
          </a:xfrm>
          <a:prstGeom prst="rect">
            <a:avLst/>
          </a:prstGeom>
          <a:noFill/>
        </p:spPr>
        <p:txBody>
          <a:bodyPr wrap="none" rtlCol="0">
            <a:spAutoFit/>
          </a:bodyPr>
          <a:lstStyle/>
          <a:p>
            <a:r>
              <a:rPr lang="en-US" sz="4800" b="1" dirty="0" err="1">
                <a:latin typeface="Arial" panose="020B0604020202020204" pitchFamily="34" charset="0"/>
                <a:cs typeface="Arial" panose="020B0604020202020204" pitchFamily="34" charset="0"/>
              </a:rPr>
              <a:t>Các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em</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còn</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câu</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hỏi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nào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không</a:t>
            </a:r>
            <a:r>
              <a:rPr lang="en-US" sz="4800" b="1" dirty="0">
                <a:latin typeface="Arial" panose="020B060402020202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pic>
        <p:nvPicPr>
          <p:cNvPr id="46" name="Picture 45"/>
          <p:cNvPicPr>
            <a:picLocks noChangeAspect="1"/>
          </p:cNvPicPr>
          <p:nvPr/>
        </p:nvPicPr>
        <p:blipFill>
          <a:blip r:embed="rId1"/>
          <a:stretch>
            <a:fillRect/>
          </a:stretch>
        </p:blipFill>
        <p:spPr>
          <a:xfrm>
            <a:off x="12648727" y="6172142"/>
            <a:ext cx="6876884" cy="7004911"/>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strVal val="4/3*#ppt_w"/>
                                          </p:val>
                                        </p:tav>
                                        <p:tav tm="100000">
                                          <p:val>
                                            <p:strVal val="#ppt_w"/>
                                          </p:val>
                                        </p:tav>
                                      </p:tavLst>
                                    </p:anim>
                                    <p:anim calcmode="lin" valueType="num">
                                      <p:cBhvr>
                                        <p:cTn id="8" dur="500" fill="hold"/>
                                        <p:tgtEl>
                                          <p:spTgt spid="44"/>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strVal val="4/3*#ppt_w"/>
                                          </p:val>
                                        </p:tav>
                                        <p:tav tm="100000">
                                          <p:val>
                                            <p:strVal val="#ppt_w"/>
                                          </p:val>
                                        </p:tav>
                                      </p:tavLst>
                                    </p:anim>
                                    <p:anim calcmode="lin" valueType="num">
                                      <p:cBhvr>
                                        <p:cTn id="12" dur="500" fill="hold"/>
                                        <p:tgtEl>
                                          <p:spTgt spid="45"/>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15" presetClass="entr" presetSubtype="0"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750" fill="hold"/>
                                        <p:tgtEl>
                                          <p:spTgt spid="43"/>
                                        </p:tgtEl>
                                        <p:attrNameLst>
                                          <p:attrName>ppt_w</p:attrName>
                                        </p:attrNameLst>
                                      </p:cBhvr>
                                      <p:tavLst>
                                        <p:tav tm="0">
                                          <p:val>
                                            <p:fltVal val="0"/>
                                          </p:val>
                                        </p:tav>
                                        <p:tav tm="100000">
                                          <p:val>
                                            <p:strVal val="#ppt_w"/>
                                          </p:val>
                                        </p:tav>
                                      </p:tavLst>
                                    </p:anim>
                                    <p:anim calcmode="lin" valueType="num">
                                      <p:cBhvr>
                                        <p:cTn id="17" dur="750" fill="hold"/>
                                        <p:tgtEl>
                                          <p:spTgt spid="43"/>
                                        </p:tgtEl>
                                        <p:attrNameLst>
                                          <p:attrName>ppt_h</p:attrName>
                                        </p:attrNameLst>
                                      </p:cBhvr>
                                      <p:tavLst>
                                        <p:tav tm="0">
                                          <p:val>
                                            <p:fltVal val="0"/>
                                          </p:val>
                                        </p:tav>
                                        <p:tav tm="100000">
                                          <p:val>
                                            <p:strVal val="#ppt_h"/>
                                          </p:val>
                                        </p:tav>
                                      </p:tavLst>
                                    </p:anim>
                                    <p:anim calcmode="lin" valueType="num">
                                      <p:cBhvr>
                                        <p:cTn id="18" dur="750" fill="hold"/>
                                        <p:tgtEl>
                                          <p:spTgt spid="43"/>
                                        </p:tgtEl>
                                        <p:attrNameLst>
                                          <p:attrName>ppt_x</p:attrName>
                                        </p:attrNameLst>
                                      </p:cBhvr>
                                      <p:tavLst>
                                        <p:tav tm="0" fmla="#ppt_x+(cos(-2*pi*(1-$))*-#ppt_x-sin(-2*pi*(1-$))*(1-#ppt_y))*(1-$)">
                                          <p:val>
                                            <p:fltVal val="0"/>
                                          </p:val>
                                        </p:tav>
                                        <p:tav tm="100000">
                                          <p:val>
                                            <p:fltVal val="1"/>
                                          </p:val>
                                        </p:tav>
                                      </p:tavLst>
                                    </p:anim>
                                    <p:anim calcmode="lin" valueType="num">
                                      <p:cBhvr>
                                        <p:cTn id="19" dur="75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493020" y="2898528"/>
            <a:ext cx="15309367" cy="3811684"/>
          </a:xfrm>
          <a:prstGeom prst="rect">
            <a:avLst/>
          </a:prstGeom>
        </p:spPr>
        <p:txBody>
          <a:bodyPr wrap="square" lIns="0" tIns="0" rIns="0" bIns="0" rtlCol="0" anchor="t">
            <a:spAutoFit/>
          </a:bodyPr>
          <a:lstStyle/>
          <a:p>
            <a:pPr algn="ctr">
              <a:lnSpc>
                <a:spcPct val="150000"/>
              </a:lnSpc>
            </a:pPr>
            <a:r>
              <a:rPr lang="en-US" sz="8800" b="1" dirty="0">
                <a:solidFill>
                  <a:schemeClr val="tx2">
                    <a:lumMod val="75000"/>
                  </a:schemeClr>
                </a:solidFill>
                <a:latin typeface="Arial" panose="020B0604020202020204" pitchFamily="34" charset="0"/>
                <a:ea typeface="Blogger"/>
                <a:cs typeface="Arial" panose="020B0604020202020204" pitchFamily="34" charset="0"/>
                <a:sym typeface="Blogger"/>
              </a:rPr>
              <a:t>CẢM ƠN SỰ CHÚ Ý </a:t>
            </a:r>
            <a:endParaRPr lang="en-US" sz="8800" b="1" dirty="0">
              <a:solidFill>
                <a:schemeClr val="tx2">
                  <a:lumMod val="75000"/>
                </a:schemeClr>
              </a:solidFill>
              <a:latin typeface="Arial" panose="020B0604020202020204" pitchFamily="34" charset="0"/>
              <a:ea typeface="Blogger"/>
              <a:cs typeface="Arial" panose="020B0604020202020204" pitchFamily="34" charset="0"/>
              <a:sym typeface="Blogger"/>
            </a:endParaRPr>
          </a:p>
          <a:p>
            <a:pPr algn="ctr">
              <a:lnSpc>
                <a:spcPct val="150000"/>
              </a:lnSpc>
            </a:pPr>
            <a:r>
              <a:rPr lang="en-US" sz="8800" b="1" dirty="0">
                <a:solidFill>
                  <a:schemeClr val="tx2">
                    <a:lumMod val="75000"/>
                  </a:schemeClr>
                </a:solidFill>
                <a:latin typeface="Arial" panose="020B0604020202020204" pitchFamily="34" charset="0"/>
                <a:ea typeface="Blogger"/>
                <a:cs typeface="Arial" panose="020B0604020202020204" pitchFamily="34" charset="0"/>
                <a:sym typeface="Blogger"/>
              </a:rPr>
              <a:t>LẮNG NGHE CỦA CÁC EM!</a:t>
            </a:r>
            <a:endParaRPr lang="en-US" sz="8800" b="1" dirty="0">
              <a:solidFill>
                <a:schemeClr val="tx2">
                  <a:lumMod val="75000"/>
                </a:schemeClr>
              </a:solidFill>
              <a:latin typeface="Arial" panose="020B0604020202020204" pitchFamily="34" charset="0"/>
              <a:ea typeface="Blogger"/>
              <a:cs typeface="Arial" panose="020B0604020202020204" pitchFamily="34" charset="0"/>
              <a:sym typeface="Blogger"/>
            </a:endParaRPr>
          </a:p>
        </p:txBody>
      </p:sp>
      <p:pic>
        <p:nvPicPr>
          <p:cNvPr id="2" name="Picture 1"/>
          <p:cNvPicPr>
            <a:picLocks noChangeAspect="1"/>
          </p:cNvPicPr>
          <p:nvPr/>
        </p:nvPicPr>
        <p:blipFill>
          <a:blip r:embed="rId1"/>
          <a:stretch>
            <a:fillRect/>
          </a:stretch>
        </p:blipFill>
        <p:spPr>
          <a:xfrm>
            <a:off x="-283230" y="-779568"/>
            <a:ext cx="18854460" cy="118461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459752" y="7668228"/>
            <a:ext cx="3914049" cy="4658079"/>
            <a:chOff x="0" y="0"/>
            <a:chExt cx="5218732" cy="6210772"/>
          </a:xfrm>
        </p:grpSpPr>
        <p:grpSp>
          <p:nvGrpSpPr>
            <p:cNvPr id="10" name="Group 10"/>
            <p:cNvGrpSpPr/>
            <p:nvPr/>
          </p:nvGrpSpPr>
          <p:grpSpPr>
            <a:xfrm>
              <a:off x="0" y="496020"/>
              <a:ext cx="5218732" cy="521873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00000"/>
                </a:solidFill>
                <a:prstDash val="solid"/>
                <a:miter/>
              </a:ln>
            </p:spPr>
          </p:sp>
          <p:sp>
            <p:nvSpPr>
              <p:cNvPr id="12" name="TextBox 12"/>
              <p:cNvSpPr txBox="1"/>
              <p:nvPr/>
            </p:nvSpPr>
            <p:spPr>
              <a:xfrm>
                <a:off x="76200" y="28575"/>
                <a:ext cx="660400" cy="708025"/>
              </a:xfrm>
              <a:prstGeom prst="rect">
                <a:avLst/>
              </a:prstGeom>
            </p:spPr>
            <p:txBody>
              <a:bodyPr lIns="51453" tIns="51453" rIns="51453" bIns="51453" rtlCol="0" anchor="ctr"/>
              <a:lstStyle/>
              <a:p>
                <a:pPr algn="ctr">
                  <a:lnSpc>
                    <a:spcPts val="2800"/>
                  </a:lnSpc>
                </a:pPr>
              </a:p>
            </p:txBody>
          </p:sp>
        </p:grpSp>
        <p:grpSp>
          <p:nvGrpSpPr>
            <p:cNvPr id="13" name="Group 13"/>
            <p:cNvGrpSpPr/>
            <p:nvPr/>
          </p:nvGrpSpPr>
          <p:grpSpPr>
            <a:xfrm>
              <a:off x="1119516" y="1615536"/>
              <a:ext cx="2979701" cy="297970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lumMod val="60000"/>
                  <a:lumOff val="40000"/>
                </a:schemeClr>
              </a:solidFill>
              <a:ln w="38100" cap="sq">
                <a:solidFill>
                  <a:srgbClr val="000000"/>
                </a:solidFill>
                <a:prstDash val="solid"/>
                <a:miter/>
              </a:ln>
            </p:spPr>
          </p:sp>
          <p:sp>
            <p:nvSpPr>
              <p:cNvPr id="15" name="TextBox 15"/>
              <p:cNvSpPr txBox="1"/>
              <p:nvPr/>
            </p:nvSpPr>
            <p:spPr>
              <a:xfrm>
                <a:off x="76200" y="-66675"/>
                <a:ext cx="660400" cy="803275"/>
              </a:xfrm>
              <a:prstGeom prst="rect">
                <a:avLst/>
              </a:prstGeom>
            </p:spPr>
            <p:txBody>
              <a:bodyPr lIns="51453" tIns="51453" rIns="51453" bIns="51453" rtlCol="0" anchor="ctr"/>
              <a:lstStyle/>
              <a:p>
                <a:pPr algn="ctr">
                  <a:lnSpc>
                    <a:spcPts val="4900"/>
                  </a:lnSpc>
                </a:pPr>
              </a:p>
            </p:txBody>
          </p:sp>
        </p:grpSp>
        <p:grpSp>
          <p:nvGrpSpPr>
            <p:cNvPr id="16" name="Group 16"/>
            <p:cNvGrpSpPr/>
            <p:nvPr/>
          </p:nvGrpSpPr>
          <p:grpSpPr>
            <a:xfrm>
              <a:off x="2113346" y="5218732"/>
              <a:ext cx="992040" cy="99204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260"/>
              </a:solidFill>
              <a:ln w="38100" cap="sq">
                <a:solidFill>
                  <a:srgbClr val="000000"/>
                </a:solidFill>
                <a:prstDash val="solid"/>
                <a:miter/>
              </a:ln>
            </p:spPr>
          </p:sp>
          <p:sp>
            <p:nvSpPr>
              <p:cNvPr id="18" name="TextBox 18"/>
              <p:cNvSpPr txBox="1"/>
              <p:nvPr/>
            </p:nvSpPr>
            <p:spPr>
              <a:xfrm>
                <a:off x="76200" y="28575"/>
                <a:ext cx="660400" cy="708025"/>
              </a:xfrm>
              <a:prstGeom prst="rect">
                <a:avLst/>
              </a:prstGeom>
            </p:spPr>
            <p:txBody>
              <a:bodyPr lIns="51453" tIns="51453" rIns="51453" bIns="51453" rtlCol="0" anchor="ctr"/>
              <a:lstStyle/>
              <a:p>
                <a:pPr algn="ctr">
                  <a:lnSpc>
                    <a:spcPts val="2800"/>
                  </a:lnSpc>
                </a:pPr>
              </a:p>
            </p:txBody>
          </p:sp>
        </p:grpSp>
        <p:grpSp>
          <p:nvGrpSpPr>
            <p:cNvPr id="19" name="Group 19"/>
            <p:cNvGrpSpPr/>
            <p:nvPr/>
          </p:nvGrpSpPr>
          <p:grpSpPr>
            <a:xfrm>
              <a:off x="2113346" y="0"/>
              <a:ext cx="992040" cy="99204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260"/>
              </a:solidFill>
              <a:ln w="38100" cap="sq">
                <a:solidFill>
                  <a:srgbClr val="000000"/>
                </a:solidFill>
                <a:prstDash val="solid"/>
                <a:miter/>
              </a:ln>
            </p:spPr>
          </p:sp>
          <p:sp>
            <p:nvSpPr>
              <p:cNvPr id="21" name="TextBox 21"/>
              <p:cNvSpPr txBox="1"/>
              <p:nvPr/>
            </p:nvSpPr>
            <p:spPr>
              <a:xfrm>
                <a:off x="76200" y="28575"/>
                <a:ext cx="660400" cy="708025"/>
              </a:xfrm>
              <a:prstGeom prst="rect">
                <a:avLst/>
              </a:prstGeom>
            </p:spPr>
            <p:txBody>
              <a:bodyPr lIns="51453" tIns="51453" rIns="51453" bIns="51453" rtlCol="0" anchor="ctr"/>
              <a:lstStyle/>
              <a:p>
                <a:pPr algn="ctr">
                  <a:lnSpc>
                    <a:spcPts val="2800"/>
                  </a:lnSpc>
                </a:pPr>
              </a:p>
            </p:txBody>
          </p:sp>
        </p:grpSp>
      </p:grpSp>
      <p:grpSp>
        <p:nvGrpSpPr>
          <p:cNvPr id="23" name="Group 23"/>
          <p:cNvGrpSpPr/>
          <p:nvPr/>
        </p:nvGrpSpPr>
        <p:grpSpPr>
          <a:xfrm rot="-919851">
            <a:off x="15353710" y="6552498"/>
            <a:ext cx="5210279" cy="5411605"/>
            <a:chOff x="0" y="0"/>
            <a:chExt cx="6947038" cy="7215473"/>
          </a:xfrm>
        </p:grpSpPr>
        <p:grpSp>
          <p:nvGrpSpPr>
            <p:cNvPr id="24" name="Group 24"/>
            <p:cNvGrpSpPr/>
            <p:nvPr/>
          </p:nvGrpSpPr>
          <p:grpSpPr>
            <a:xfrm>
              <a:off x="282253" y="418598"/>
              <a:ext cx="6387016" cy="6387016"/>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00000"/>
                </a:solidFill>
                <a:prstDash val="solid"/>
                <a:miter/>
              </a:ln>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27" name="Group 27"/>
            <p:cNvGrpSpPr/>
            <p:nvPr/>
          </p:nvGrpSpPr>
          <p:grpSpPr>
            <a:xfrm>
              <a:off x="1273683" y="1410028"/>
              <a:ext cx="4404156" cy="4404156"/>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00000"/>
                </a:solidFill>
                <a:prstDash val="solid"/>
                <a:miter/>
              </a:ln>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30" name="Group 30"/>
            <p:cNvGrpSpPr/>
            <p:nvPr/>
          </p:nvGrpSpPr>
          <p:grpSpPr>
            <a:xfrm>
              <a:off x="2218457" y="2354802"/>
              <a:ext cx="2514608" cy="2514608"/>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F0F7"/>
              </a:solidFill>
              <a:ln w="38100" cap="sq">
                <a:solidFill>
                  <a:srgbClr val="000000"/>
                </a:solidFill>
                <a:prstDash val="solid"/>
                <a:miter/>
              </a:ln>
            </p:spPr>
          </p:sp>
          <p:sp>
            <p:nvSpPr>
              <p:cNvPr id="32" name="TextBox 32"/>
              <p:cNvSpPr txBox="1"/>
              <p:nvPr/>
            </p:nvSpPr>
            <p:spPr>
              <a:xfrm>
                <a:off x="76200" y="-66675"/>
                <a:ext cx="660400" cy="803275"/>
              </a:xfrm>
              <a:prstGeom prst="rect">
                <a:avLst/>
              </a:prstGeom>
            </p:spPr>
            <p:txBody>
              <a:bodyPr lIns="50800" tIns="50800" rIns="50800" bIns="50800" rtlCol="0" anchor="ctr"/>
              <a:lstStyle/>
              <a:p>
                <a:pPr algn="ctr">
                  <a:lnSpc>
                    <a:spcPts val="4900"/>
                  </a:lnSpc>
                </a:pPr>
              </a:p>
            </p:txBody>
          </p:sp>
        </p:grpSp>
        <p:grpSp>
          <p:nvGrpSpPr>
            <p:cNvPr id="33" name="Group 33"/>
            <p:cNvGrpSpPr/>
            <p:nvPr/>
          </p:nvGrpSpPr>
          <p:grpSpPr>
            <a:xfrm>
              <a:off x="3057163" y="5395586"/>
              <a:ext cx="837195" cy="837195"/>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260"/>
              </a:solidFill>
              <a:ln w="38100" cap="sq">
                <a:solidFill>
                  <a:srgbClr val="000000"/>
                </a:solidFill>
                <a:prstDash val="solid"/>
                <a:miter/>
              </a:ln>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36" name="Group 36"/>
            <p:cNvGrpSpPr/>
            <p:nvPr/>
          </p:nvGrpSpPr>
          <p:grpSpPr>
            <a:xfrm>
              <a:off x="3057163" y="991430"/>
              <a:ext cx="837195" cy="837195"/>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38" name="TextBox 38"/>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39" name="Group 39"/>
            <p:cNvGrpSpPr/>
            <p:nvPr/>
          </p:nvGrpSpPr>
          <p:grpSpPr>
            <a:xfrm>
              <a:off x="2638566" y="0"/>
              <a:ext cx="837195" cy="837195"/>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41" name="TextBox 41"/>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42" name="Group 42"/>
            <p:cNvGrpSpPr/>
            <p:nvPr/>
          </p:nvGrpSpPr>
          <p:grpSpPr>
            <a:xfrm>
              <a:off x="3475761" y="0"/>
              <a:ext cx="837195" cy="837195"/>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44" name="TextBox 44"/>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45" name="Group 45"/>
            <p:cNvGrpSpPr/>
            <p:nvPr/>
          </p:nvGrpSpPr>
          <p:grpSpPr>
            <a:xfrm>
              <a:off x="2638566" y="6378277"/>
              <a:ext cx="837195" cy="837195"/>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260"/>
              </a:solidFill>
              <a:ln w="38100" cap="sq">
                <a:solidFill>
                  <a:srgbClr val="000000"/>
                </a:solidFill>
                <a:prstDash val="solid"/>
                <a:miter/>
              </a:ln>
            </p:spPr>
          </p:sp>
          <p:sp>
            <p:nvSpPr>
              <p:cNvPr id="47" name="TextBox 47"/>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48" name="Group 48"/>
            <p:cNvGrpSpPr/>
            <p:nvPr/>
          </p:nvGrpSpPr>
          <p:grpSpPr>
            <a:xfrm>
              <a:off x="3475761" y="6378277"/>
              <a:ext cx="837195" cy="837195"/>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260"/>
              </a:solidFill>
              <a:ln w="38100" cap="sq">
                <a:solidFill>
                  <a:srgbClr val="000000"/>
                </a:solidFill>
                <a:prstDash val="solid"/>
                <a:miter/>
              </a:ln>
            </p:spPr>
          </p:sp>
          <p:sp>
            <p:nvSpPr>
              <p:cNvPr id="50" name="TextBox 50"/>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51" name="Group 51"/>
            <p:cNvGrpSpPr/>
            <p:nvPr/>
          </p:nvGrpSpPr>
          <p:grpSpPr>
            <a:xfrm rot="5400000">
              <a:off x="6109843" y="2774910"/>
              <a:ext cx="837195" cy="837195"/>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53" name="TextBox 53"/>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54" name="Group 54"/>
            <p:cNvGrpSpPr/>
            <p:nvPr/>
          </p:nvGrpSpPr>
          <p:grpSpPr>
            <a:xfrm rot="5400000">
              <a:off x="6109843" y="3612106"/>
              <a:ext cx="837195" cy="837195"/>
              <a:chOff x="0" y="0"/>
              <a:chExt cx="812800" cy="812800"/>
            </a:xfrm>
          </p:grpSpPr>
          <p:sp>
            <p:nvSpPr>
              <p:cNvPr id="55" name="Freeform 5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56" name="TextBox 56"/>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57" name="Group 57"/>
            <p:cNvGrpSpPr/>
            <p:nvPr/>
          </p:nvGrpSpPr>
          <p:grpSpPr>
            <a:xfrm rot="5400000">
              <a:off x="0" y="2774910"/>
              <a:ext cx="837195" cy="837195"/>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59" name="TextBox 59"/>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60" name="Group 60"/>
            <p:cNvGrpSpPr/>
            <p:nvPr/>
          </p:nvGrpSpPr>
          <p:grpSpPr>
            <a:xfrm rot="5400000">
              <a:off x="0" y="3612106"/>
              <a:ext cx="837195" cy="837195"/>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62" name="TextBox 62"/>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grpSp>
        <p:nvGrpSpPr>
          <p:cNvPr id="63" name="Group 63"/>
          <p:cNvGrpSpPr/>
          <p:nvPr/>
        </p:nvGrpSpPr>
        <p:grpSpPr>
          <a:xfrm rot="251260">
            <a:off x="15746547" y="-1267237"/>
            <a:ext cx="3914049" cy="3914049"/>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00000"/>
              </a:solidFill>
              <a:prstDash val="solid"/>
              <a:miter/>
            </a:ln>
          </p:spPr>
        </p:sp>
        <p:sp>
          <p:nvSpPr>
            <p:cNvPr id="65" name="TextBox 65"/>
            <p:cNvSpPr txBox="1"/>
            <p:nvPr/>
          </p:nvSpPr>
          <p:spPr>
            <a:xfrm>
              <a:off x="76200" y="28575"/>
              <a:ext cx="660400" cy="708025"/>
            </a:xfrm>
            <a:prstGeom prst="rect">
              <a:avLst/>
            </a:prstGeom>
          </p:spPr>
          <p:txBody>
            <a:bodyPr lIns="86203" tIns="86203" rIns="86203" bIns="86203" rtlCol="0" anchor="ctr"/>
            <a:lstStyle/>
            <a:p>
              <a:pPr algn="ctr">
                <a:lnSpc>
                  <a:spcPts val="2800"/>
                </a:lnSpc>
              </a:pPr>
            </a:p>
          </p:txBody>
        </p:sp>
      </p:grpSp>
      <p:grpSp>
        <p:nvGrpSpPr>
          <p:cNvPr id="66" name="Group 66"/>
          <p:cNvGrpSpPr/>
          <p:nvPr/>
        </p:nvGrpSpPr>
        <p:grpSpPr>
          <a:xfrm rot="251260">
            <a:off x="16586184" y="-427600"/>
            <a:ext cx="2234776" cy="2234776"/>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38100" cap="sq">
              <a:solidFill>
                <a:srgbClr val="000000"/>
              </a:solidFill>
              <a:prstDash val="solid"/>
              <a:miter/>
            </a:ln>
          </p:spPr>
        </p:sp>
        <p:sp>
          <p:nvSpPr>
            <p:cNvPr id="68" name="TextBox 68"/>
            <p:cNvSpPr txBox="1"/>
            <p:nvPr/>
          </p:nvSpPr>
          <p:spPr>
            <a:xfrm>
              <a:off x="76200" y="9525"/>
              <a:ext cx="660400" cy="727075"/>
            </a:xfrm>
            <a:prstGeom prst="rect">
              <a:avLst/>
            </a:prstGeom>
          </p:spPr>
          <p:txBody>
            <a:bodyPr lIns="86203" tIns="86203" rIns="86203" bIns="86203" rtlCol="0" anchor="ctr"/>
            <a:lstStyle/>
            <a:p>
              <a:pPr algn="ctr">
                <a:lnSpc>
                  <a:spcPts val="4900"/>
                </a:lnSpc>
              </a:pPr>
            </a:p>
          </p:txBody>
        </p:sp>
      </p:grpSp>
      <p:grpSp>
        <p:nvGrpSpPr>
          <p:cNvPr id="69" name="Group 69"/>
          <p:cNvGrpSpPr/>
          <p:nvPr/>
        </p:nvGrpSpPr>
        <p:grpSpPr>
          <a:xfrm rot="251260">
            <a:off x="16017444" y="1786035"/>
            <a:ext cx="744030" cy="744030"/>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260"/>
            </a:solidFill>
            <a:ln w="38100" cap="sq">
              <a:solidFill>
                <a:srgbClr val="000000"/>
              </a:solidFill>
              <a:prstDash val="solid"/>
              <a:miter/>
            </a:ln>
          </p:spPr>
        </p:sp>
        <p:sp>
          <p:nvSpPr>
            <p:cNvPr id="71" name="TextBox 71"/>
            <p:cNvSpPr txBox="1"/>
            <p:nvPr/>
          </p:nvSpPr>
          <p:spPr>
            <a:xfrm>
              <a:off x="76200" y="28575"/>
              <a:ext cx="660400" cy="708025"/>
            </a:xfrm>
            <a:prstGeom prst="rect">
              <a:avLst/>
            </a:prstGeom>
          </p:spPr>
          <p:txBody>
            <a:bodyPr lIns="86203" tIns="86203" rIns="86203" bIns="86203" rtlCol="0" anchor="ctr"/>
            <a:lstStyle/>
            <a:p>
              <a:pPr algn="ctr">
                <a:lnSpc>
                  <a:spcPts val="2800"/>
                </a:lnSpc>
              </a:pPr>
            </a:p>
          </p:txBody>
        </p:sp>
      </p:grpSp>
      <p:grpSp>
        <p:nvGrpSpPr>
          <p:cNvPr id="72" name="Group 72"/>
          <p:cNvGrpSpPr/>
          <p:nvPr/>
        </p:nvGrpSpPr>
        <p:grpSpPr>
          <a:xfrm rot="-889625">
            <a:off x="-2532550" y="-1404922"/>
            <a:ext cx="5210279" cy="5411605"/>
            <a:chOff x="0" y="0"/>
            <a:chExt cx="6947038" cy="7215473"/>
          </a:xfrm>
        </p:grpSpPr>
        <p:grpSp>
          <p:nvGrpSpPr>
            <p:cNvPr id="73" name="Group 73"/>
            <p:cNvGrpSpPr/>
            <p:nvPr/>
          </p:nvGrpSpPr>
          <p:grpSpPr>
            <a:xfrm>
              <a:off x="282253" y="418598"/>
              <a:ext cx="6387016" cy="6387016"/>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00000"/>
                </a:solidFill>
                <a:prstDash val="solid"/>
                <a:miter/>
              </a:ln>
            </p:spPr>
          </p:sp>
          <p:sp>
            <p:nvSpPr>
              <p:cNvPr id="75" name="TextBox 75"/>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76" name="Group 76"/>
            <p:cNvGrpSpPr/>
            <p:nvPr/>
          </p:nvGrpSpPr>
          <p:grpSpPr>
            <a:xfrm>
              <a:off x="1273683" y="1410028"/>
              <a:ext cx="4404156" cy="4404156"/>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00000"/>
                </a:solidFill>
                <a:prstDash val="solid"/>
                <a:miter/>
              </a:ln>
            </p:spPr>
          </p:sp>
          <p:sp>
            <p:nvSpPr>
              <p:cNvPr id="78" name="TextBox 78"/>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79" name="Group 79"/>
            <p:cNvGrpSpPr/>
            <p:nvPr/>
          </p:nvGrpSpPr>
          <p:grpSpPr>
            <a:xfrm>
              <a:off x="2218457" y="2354802"/>
              <a:ext cx="2514608" cy="2514608"/>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lumMod val="75000"/>
                </a:schemeClr>
              </a:solidFill>
              <a:ln w="38100" cap="sq">
                <a:solidFill>
                  <a:srgbClr val="000000"/>
                </a:solidFill>
                <a:prstDash val="solid"/>
                <a:miter/>
              </a:ln>
            </p:spPr>
          </p:sp>
          <p:sp>
            <p:nvSpPr>
              <p:cNvPr id="81" name="TextBox 81"/>
              <p:cNvSpPr txBox="1"/>
              <p:nvPr/>
            </p:nvSpPr>
            <p:spPr>
              <a:xfrm>
                <a:off x="76200" y="-66675"/>
                <a:ext cx="660400" cy="803275"/>
              </a:xfrm>
              <a:prstGeom prst="rect">
                <a:avLst/>
              </a:prstGeom>
            </p:spPr>
            <p:txBody>
              <a:bodyPr lIns="50800" tIns="50800" rIns="50800" bIns="50800" rtlCol="0" anchor="ctr"/>
              <a:lstStyle/>
              <a:p>
                <a:pPr algn="ctr">
                  <a:lnSpc>
                    <a:spcPts val="4900"/>
                  </a:lnSpc>
                </a:pPr>
              </a:p>
            </p:txBody>
          </p:sp>
        </p:grpSp>
        <p:grpSp>
          <p:nvGrpSpPr>
            <p:cNvPr id="82" name="Group 82"/>
            <p:cNvGrpSpPr/>
            <p:nvPr/>
          </p:nvGrpSpPr>
          <p:grpSpPr>
            <a:xfrm>
              <a:off x="3057163" y="5395586"/>
              <a:ext cx="837195" cy="83719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260"/>
              </a:solidFill>
              <a:ln w="38100" cap="sq">
                <a:solidFill>
                  <a:srgbClr val="000000"/>
                </a:solidFill>
                <a:prstDash val="solid"/>
                <a:miter/>
              </a:ln>
            </p:spPr>
          </p:sp>
          <p:sp>
            <p:nvSpPr>
              <p:cNvPr id="84" name="TextBox 84"/>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85" name="Group 85"/>
            <p:cNvGrpSpPr/>
            <p:nvPr/>
          </p:nvGrpSpPr>
          <p:grpSpPr>
            <a:xfrm>
              <a:off x="3057163" y="991430"/>
              <a:ext cx="837195" cy="83719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87" name="TextBox 87"/>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88" name="Group 88"/>
            <p:cNvGrpSpPr/>
            <p:nvPr/>
          </p:nvGrpSpPr>
          <p:grpSpPr>
            <a:xfrm>
              <a:off x="2638566" y="0"/>
              <a:ext cx="837195" cy="83719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90" name="TextBox 90"/>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91" name="Group 91"/>
            <p:cNvGrpSpPr/>
            <p:nvPr/>
          </p:nvGrpSpPr>
          <p:grpSpPr>
            <a:xfrm>
              <a:off x="3475761" y="0"/>
              <a:ext cx="837195" cy="837195"/>
              <a:chOff x="0" y="0"/>
              <a:chExt cx="812800" cy="812800"/>
            </a:xfrm>
          </p:grpSpPr>
          <p:sp>
            <p:nvSpPr>
              <p:cNvPr id="92" name="Freeform 9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93" name="TextBox 93"/>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94" name="Group 94"/>
            <p:cNvGrpSpPr/>
            <p:nvPr/>
          </p:nvGrpSpPr>
          <p:grpSpPr>
            <a:xfrm>
              <a:off x="2638566" y="6378277"/>
              <a:ext cx="837195" cy="837195"/>
              <a:chOff x="0" y="0"/>
              <a:chExt cx="812800" cy="812800"/>
            </a:xfrm>
          </p:grpSpPr>
          <p:sp>
            <p:nvSpPr>
              <p:cNvPr id="95" name="Freeform 9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260"/>
              </a:solidFill>
              <a:ln w="38100" cap="sq">
                <a:solidFill>
                  <a:srgbClr val="000000"/>
                </a:solidFill>
                <a:prstDash val="solid"/>
                <a:miter/>
              </a:ln>
            </p:spPr>
          </p:sp>
          <p:sp>
            <p:nvSpPr>
              <p:cNvPr id="96" name="TextBox 96"/>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97" name="Group 97"/>
            <p:cNvGrpSpPr/>
            <p:nvPr/>
          </p:nvGrpSpPr>
          <p:grpSpPr>
            <a:xfrm>
              <a:off x="3475761" y="6378277"/>
              <a:ext cx="837195" cy="837195"/>
              <a:chOff x="0" y="0"/>
              <a:chExt cx="812800" cy="812800"/>
            </a:xfrm>
          </p:grpSpPr>
          <p:sp>
            <p:nvSpPr>
              <p:cNvPr id="98" name="Freeform 9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260"/>
              </a:solidFill>
              <a:ln w="38100" cap="sq">
                <a:solidFill>
                  <a:srgbClr val="000000"/>
                </a:solidFill>
                <a:prstDash val="solid"/>
                <a:miter/>
              </a:ln>
            </p:spPr>
          </p:sp>
          <p:sp>
            <p:nvSpPr>
              <p:cNvPr id="99" name="TextBox 99"/>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100" name="Group 100"/>
            <p:cNvGrpSpPr/>
            <p:nvPr/>
          </p:nvGrpSpPr>
          <p:grpSpPr>
            <a:xfrm rot="5400000">
              <a:off x="6109843" y="2774910"/>
              <a:ext cx="837195" cy="837195"/>
              <a:chOff x="0" y="0"/>
              <a:chExt cx="812800" cy="812800"/>
            </a:xfrm>
          </p:grpSpPr>
          <p:sp>
            <p:nvSpPr>
              <p:cNvPr id="101" name="Freeform 10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102" name="TextBox 102"/>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103" name="Group 103"/>
            <p:cNvGrpSpPr/>
            <p:nvPr/>
          </p:nvGrpSpPr>
          <p:grpSpPr>
            <a:xfrm rot="5400000">
              <a:off x="6109843" y="3612106"/>
              <a:ext cx="837195" cy="837195"/>
              <a:chOff x="0" y="0"/>
              <a:chExt cx="812800" cy="812800"/>
            </a:xfrm>
          </p:grpSpPr>
          <p:sp>
            <p:nvSpPr>
              <p:cNvPr id="104" name="Freeform 10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105" name="TextBox 105"/>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106" name="Group 106"/>
            <p:cNvGrpSpPr/>
            <p:nvPr/>
          </p:nvGrpSpPr>
          <p:grpSpPr>
            <a:xfrm rot="5400000">
              <a:off x="0" y="2774910"/>
              <a:ext cx="837195" cy="837195"/>
              <a:chOff x="0" y="0"/>
              <a:chExt cx="812800" cy="812800"/>
            </a:xfrm>
          </p:grpSpPr>
          <p:sp>
            <p:nvSpPr>
              <p:cNvPr id="107" name="Freeform 10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108" name="TextBox 108"/>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nvGrpSpPr>
            <p:cNvPr id="109" name="Group 109"/>
            <p:cNvGrpSpPr/>
            <p:nvPr/>
          </p:nvGrpSpPr>
          <p:grpSpPr>
            <a:xfrm rot="5400000">
              <a:off x="0" y="3612106"/>
              <a:ext cx="837195" cy="837195"/>
              <a:chOff x="0" y="0"/>
              <a:chExt cx="812800" cy="812800"/>
            </a:xfrm>
          </p:grpSpPr>
          <p:sp>
            <p:nvSpPr>
              <p:cNvPr id="110" name="Freeform 1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C70"/>
              </a:solidFill>
              <a:ln w="38100" cap="sq">
                <a:solidFill>
                  <a:srgbClr val="000000"/>
                </a:solidFill>
                <a:prstDash val="solid"/>
                <a:miter/>
              </a:ln>
            </p:spPr>
          </p:sp>
          <p:sp>
            <p:nvSpPr>
              <p:cNvPr id="111" name="TextBox 111"/>
              <p:cNvSpPr txBox="1"/>
              <p:nvPr/>
            </p:nvSpPr>
            <p:spPr>
              <a:xfrm>
                <a:off x="76200" y="38100"/>
                <a:ext cx="660400" cy="698500"/>
              </a:xfrm>
              <a:prstGeom prst="rect">
                <a:avLst/>
              </a:prstGeom>
            </p:spPr>
            <p:txBody>
              <a:bodyPr lIns="50800" tIns="50800" rIns="50800" bIns="50800" rtlCol="0" anchor="ctr"/>
              <a:lstStyle/>
              <a:p>
                <a:pPr algn="ctr">
                  <a:lnSpc>
                    <a:spcPts val="2800"/>
                  </a:lnSpc>
                </a:pPr>
              </a:p>
            </p:txBody>
          </p:sp>
        </p:grpSp>
      </p:grpSp>
      <p:sp>
        <p:nvSpPr>
          <p:cNvPr id="113" name="TextBox 112"/>
          <p:cNvSpPr txBox="1"/>
          <p:nvPr/>
        </p:nvSpPr>
        <p:spPr>
          <a:xfrm>
            <a:off x="1285169" y="1626684"/>
            <a:ext cx="15351419" cy="7144385"/>
          </a:xfrm>
          <a:prstGeom prst="rect">
            <a:avLst/>
          </a:prstGeom>
          <a:noFill/>
        </p:spPr>
        <p:txBody>
          <a:bodyPr wrap="square">
            <a:spAutoFit/>
          </a:bodyPr>
          <a:lstStyle/>
          <a:p>
            <a:pPr marL="0" marR="0" algn="ctr">
              <a:lnSpc>
                <a:spcPct val="150000"/>
              </a:lnSpc>
              <a:spcAft>
                <a:spcPts val="1000"/>
              </a:spcAft>
            </a:pPr>
            <a:r>
              <a:rPr lang="fr-FR" sz="10000" b="1" kern="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BÀI </a:t>
            </a:r>
            <a:r>
              <a:rPr lang="en-US" altLang="fr-FR" sz="10000" b="1" kern="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7</a:t>
            </a:r>
            <a:r>
              <a:rPr lang="en-US" sz="10000" b="1" kern="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 </a:t>
            </a:r>
            <a:endParaRPr lang="en-US" sz="10000" b="1" kern="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Aft>
                <a:spcPts val="1000"/>
              </a:spcAft>
            </a:pPr>
            <a:r>
              <a:rPr lang="en-US" sz="10000" b="1" kern="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LIÊN KẾT VÀ CẤU TẠO CỦA PHỨC CHẤT</a:t>
            </a:r>
            <a:endParaRPr lang="en-US" sz="10000" kern="1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4012447" y="5921841"/>
            <a:ext cx="7907197" cy="7931583"/>
          </a:xfrm>
          <a:prstGeom prst="rect">
            <a:avLst/>
          </a:prstGeom>
        </p:spPr>
      </p:pic>
      <p:sp>
        <p:nvSpPr>
          <p:cNvPr id="3" name="Freeform 3"/>
          <p:cNvSpPr/>
          <p:nvPr/>
        </p:nvSpPr>
        <p:spPr>
          <a:xfrm>
            <a:off x="1524000" y="4757586"/>
            <a:ext cx="4699000" cy="4386414"/>
          </a:xfrm>
          <a:custGeom>
            <a:avLst/>
            <a:gdLst/>
            <a:ahLst/>
            <a:cxnLst/>
            <a:rect l="l" t="t" r="r" b="b"/>
            <a:pathLst>
              <a:path w="1237597" h="1254321">
                <a:moveTo>
                  <a:pt x="0" y="0"/>
                </a:moveTo>
                <a:lnTo>
                  <a:pt x="1237597" y="0"/>
                </a:lnTo>
                <a:lnTo>
                  <a:pt x="1237597" y="1254321"/>
                </a:lnTo>
                <a:lnTo>
                  <a:pt x="0" y="1254321"/>
                </a:lnTo>
                <a:close/>
              </a:path>
            </a:pathLst>
          </a:custGeom>
          <a:solidFill>
            <a:srgbClr val="E7E7E7"/>
          </a:solidFill>
          <a:ln cap="sq">
            <a:noFill/>
            <a:prstDash val="solid"/>
            <a:miter/>
          </a:ln>
        </p:spPr>
      </p:sp>
      <p:sp>
        <p:nvSpPr>
          <p:cNvPr id="6" name="Freeform 6"/>
          <p:cNvSpPr/>
          <p:nvPr/>
        </p:nvSpPr>
        <p:spPr>
          <a:xfrm>
            <a:off x="6794500" y="4762500"/>
            <a:ext cx="4699000" cy="4381499"/>
          </a:xfrm>
          <a:custGeom>
            <a:avLst/>
            <a:gdLst/>
            <a:ahLst/>
            <a:cxnLst/>
            <a:rect l="l" t="t" r="r" b="b"/>
            <a:pathLst>
              <a:path w="1237597" h="1254321">
                <a:moveTo>
                  <a:pt x="0" y="0"/>
                </a:moveTo>
                <a:lnTo>
                  <a:pt x="1237597" y="0"/>
                </a:lnTo>
                <a:lnTo>
                  <a:pt x="1237597" y="1254321"/>
                </a:lnTo>
                <a:lnTo>
                  <a:pt x="0" y="1254321"/>
                </a:lnTo>
                <a:close/>
              </a:path>
            </a:pathLst>
          </a:custGeom>
          <a:solidFill>
            <a:srgbClr val="E7E7E7"/>
          </a:solidFill>
          <a:ln cap="sq">
            <a:noFill/>
            <a:prstDash val="solid"/>
            <a:miter/>
          </a:ln>
        </p:spPr>
      </p:sp>
      <p:grpSp>
        <p:nvGrpSpPr>
          <p:cNvPr id="8" name="Group 8"/>
          <p:cNvGrpSpPr/>
          <p:nvPr/>
        </p:nvGrpSpPr>
        <p:grpSpPr>
          <a:xfrm>
            <a:off x="476222" y="584793"/>
            <a:ext cx="2274149" cy="2697560"/>
            <a:chOff x="0" y="0"/>
            <a:chExt cx="3032199" cy="3596747"/>
          </a:xfrm>
        </p:grpSpPr>
        <p:grpSp>
          <p:nvGrpSpPr>
            <p:cNvPr id="9" name="Group 9"/>
            <p:cNvGrpSpPr/>
            <p:nvPr/>
          </p:nvGrpSpPr>
          <p:grpSpPr>
            <a:xfrm>
              <a:off x="0" y="1437747"/>
              <a:ext cx="2159000" cy="2159000"/>
              <a:chOff x="0" y="0"/>
              <a:chExt cx="772160" cy="772160"/>
            </a:xfrm>
          </p:grpSpPr>
          <p:sp>
            <p:nvSpPr>
              <p:cNvPr id="10" name="Freeform 10"/>
              <p:cNvSpPr/>
              <p:nvPr/>
            </p:nvSpPr>
            <p:spPr>
              <a:xfrm>
                <a:off x="0" y="0"/>
                <a:ext cx="772160" cy="772160"/>
              </a:xfrm>
              <a:custGeom>
                <a:avLst/>
                <a:gdLst/>
                <a:ahLst/>
                <a:cxnLst/>
                <a:rect l="l" t="t" r="r" b="b"/>
                <a:pathLst>
                  <a:path w="772160" h="772160">
                    <a:moveTo>
                      <a:pt x="386080" y="0"/>
                    </a:moveTo>
                    <a:cubicBezTo>
                      <a:pt x="172854" y="0"/>
                      <a:pt x="0" y="172854"/>
                      <a:pt x="0" y="386080"/>
                    </a:cubicBezTo>
                    <a:cubicBezTo>
                      <a:pt x="0" y="599306"/>
                      <a:pt x="172854" y="772160"/>
                      <a:pt x="386080" y="772160"/>
                    </a:cubicBezTo>
                    <a:cubicBezTo>
                      <a:pt x="599306" y="772160"/>
                      <a:pt x="772160" y="599306"/>
                      <a:pt x="772160" y="386080"/>
                    </a:cubicBezTo>
                    <a:cubicBezTo>
                      <a:pt x="772160" y="172854"/>
                      <a:pt x="599306" y="0"/>
                      <a:pt x="386080" y="0"/>
                    </a:cubicBezTo>
                    <a:close/>
                  </a:path>
                </a:pathLst>
              </a:custGeom>
              <a:solidFill>
                <a:srgbClr val="E7E7E7"/>
              </a:solidFill>
              <a:ln cap="sq">
                <a:noFill/>
                <a:prstDash val="solid"/>
                <a:miter/>
              </a:ln>
            </p:spPr>
          </p:sp>
          <p:sp>
            <p:nvSpPr>
              <p:cNvPr id="11" name="TextBox 11"/>
              <p:cNvSpPr txBox="1"/>
              <p:nvPr/>
            </p:nvSpPr>
            <p:spPr>
              <a:xfrm>
                <a:off x="72390" y="24765"/>
                <a:ext cx="627380" cy="675005"/>
              </a:xfrm>
              <a:prstGeom prst="rect">
                <a:avLst/>
              </a:prstGeom>
            </p:spPr>
            <p:txBody>
              <a:bodyPr lIns="50800" tIns="50800" rIns="50800" bIns="50800" rtlCol="0" anchor="ctr"/>
              <a:lstStyle/>
              <a:p>
                <a:pPr marL="0" lvl="0" indent="0" algn="ctr">
                  <a:lnSpc>
                    <a:spcPts val="2800"/>
                  </a:lnSpc>
                  <a:spcBef>
                    <a:spcPct val="0"/>
                  </a:spcBef>
                </a:pPr>
              </a:p>
            </p:txBody>
          </p:sp>
        </p:grpSp>
        <p:grpSp>
          <p:nvGrpSpPr>
            <p:cNvPr id="12" name="Group 12"/>
            <p:cNvGrpSpPr/>
            <p:nvPr/>
          </p:nvGrpSpPr>
          <p:grpSpPr>
            <a:xfrm>
              <a:off x="1762199" y="381000"/>
              <a:ext cx="1270000" cy="1270000"/>
              <a:chOff x="0" y="0"/>
              <a:chExt cx="772160" cy="772160"/>
            </a:xfrm>
          </p:grpSpPr>
          <p:sp>
            <p:nvSpPr>
              <p:cNvPr id="13" name="Freeform 13"/>
              <p:cNvSpPr/>
              <p:nvPr/>
            </p:nvSpPr>
            <p:spPr>
              <a:xfrm>
                <a:off x="0" y="0"/>
                <a:ext cx="772160" cy="772160"/>
              </a:xfrm>
              <a:custGeom>
                <a:avLst/>
                <a:gdLst/>
                <a:ahLst/>
                <a:cxnLst/>
                <a:rect l="l" t="t" r="r" b="b"/>
                <a:pathLst>
                  <a:path w="772160" h="772160">
                    <a:moveTo>
                      <a:pt x="386080" y="0"/>
                    </a:moveTo>
                    <a:cubicBezTo>
                      <a:pt x="172854" y="0"/>
                      <a:pt x="0" y="172854"/>
                      <a:pt x="0" y="386080"/>
                    </a:cubicBezTo>
                    <a:cubicBezTo>
                      <a:pt x="0" y="599306"/>
                      <a:pt x="172854" y="772160"/>
                      <a:pt x="386080" y="772160"/>
                    </a:cubicBezTo>
                    <a:cubicBezTo>
                      <a:pt x="599306" y="772160"/>
                      <a:pt x="772160" y="599306"/>
                      <a:pt x="772160" y="386080"/>
                    </a:cubicBezTo>
                    <a:cubicBezTo>
                      <a:pt x="772160" y="172854"/>
                      <a:pt x="599306" y="0"/>
                      <a:pt x="386080" y="0"/>
                    </a:cubicBezTo>
                    <a:close/>
                  </a:path>
                </a:pathLst>
              </a:custGeom>
              <a:solidFill>
                <a:srgbClr val="E7E7E7"/>
              </a:solidFill>
              <a:ln cap="sq">
                <a:noFill/>
                <a:prstDash val="solid"/>
                <a:miter/>
              </a:ln>
            </p:spPr>
          </p:sp>
          <p:sp>
            <p:nvSpPr>
              <p:cNvPr id="14" name="TextBox 14"/>
              <p:cNvSpPr txBox="1"/>
              <p:nvPr/>
            </p:nvSpPr>
            <p:spPr>
              <a:xfrm>
                <a:off x="72390" y="24765"/>
                <a:ext cx="627380" cy="675005"/>
              </a:xfrm>
              <a:prstGeom prst="rect">
                <a:avLst/>
              </a:prstGeom>
            </p:spPr>
            <p:txBody>
              <a:bodyPr lIns="50800" tIns="50800" rIns="50800" bIns="50800" rtlCol="0" anchor="ctr"/>
              <a:lstStyle/>
              <a:p>
                <a:pPr marL="0" lvl="0" indent="0" algn="ctr">
                  <a:lnSpc>
                    <a:spcPts val="2800"/>
                  </a:lnSpc>
                  <a:spcBef>
                    <a:spcPct val="0"/>
                  </a:spcBef>
                </a:pPr>
              </a:p>
            </p:txBody>
          </p:sp>
        </p:grpSp>
        <p:grpSp>
          <p:nvGrpSpPr>
            <p:cNvPr id="15" name="Group 15"/>
            <p:cNvGrpSpPr/>
            <p:nvPr/>
          </p:nvGrpSpPr>
          <p:grpSpPr>
            <a:xfrm>
              <a:off x="492199" y="0"/>
              <a:ext cx="762000" cy="762000"/>
              <a:chOff x="0" y="0"/>
              <a:chExt cx="772160" cy="772160"/>
            </a:xfrm>
          </p:grpSpPr>
          <p:sp>
            <p:nvSpPr>
              <p:cNvPr id="16" name="Freeform 16"/>
              <p:cNvSpPr/>
              <p:nvPr/>
            </p:nvSpPr>
            <p:spPr>
              <a:xfrm>
                <a:off x="0" y="0"/>
                <a:ext cx="772160" cy="772160"/>
              </a:xfrm>
              <a:custGeom>
                <a:avLst/>
                <a:gdLst/>
                <a:ahLst/>
                <a:cxnLst/>
                <a:rect l="l" t="t" r="r" b="b"/>
                <a:pathLst>
                  <a:path w="772160" h="772160">
                    <a:moveTo>
                      <a:pt x="386080" y="0"/>
                    </a:moveTo>
                    <a:cubicBezTo>
                      <a:pt x="172854" y="0"/>
                      <a:pt x="0" y="172854"/>
                      <a:pt x="0" y="386080"/>
                    </a:cubicBezTo>
                    <a:cubicBezTo>
                      <a:pt x="0" y="599306"/>
                      <a:pt x="172854" y="772160"/>
                      <a:pt x="386080" y="772160"/>
                    </a:cubicBezTo>
                    <a:cubicBezTo>
                      <a:pt x="599306" y="772160"/>
                      <a:pt x="772160" y="599306"/>
                      <a:pt x="772160" y="386080"/>
                    </a:cubicBezTo>
                    <a:cubicBezTo>
                      <a:pt x="772160" y="172854"/>
                      <a:pt x="599306" y="0"/>
                      <a:pt x="386080" y="0"/>
                    </a:cubicBezTo>
                    <a:close/>
                  </a:path>
                </a:pathLst>
              </a:custGeom>
              <a:solidFill>
                <a:srgbClr val="E7E7E7"/>
              </a:solidFill>
              <a:ln cap="sq">
                <a:noFill/>
                <a:prstDash val="solid"/>
                <a:miter/>
              </a:ln>
            </p:spPr>
          </p:sp>
          <p:sp>
            <p:nvSpPr>
              <p:cNvPr id="17" name="TextBox 17"/>
              <p:cNvSpPr txBox="1"/>
              <p:nvPr/>
            </p:nvSpPr>
            <p:spPr>
              <a:xfrm>
                <a:off x="72390" y="24765"/>
                <a:ext cx="627380" cy="675005"/>
              </a:xfrm>
              <a:prstGeom prst="rect">
                <a:avLst/>
              </a:prstGeom>
            </p:spPr>
            <p:txBody>
              <a:bodyPr lIns="50800" tIns="50800" rIns="50800" bIns="50800" rtlCol="0" anchor="ctr"/>
              <a:lstStyle/>
              <a:p>
                <a:pPr marL="0" lvl="0" indent="0" algn="ctr">
                  <a:lnSpc>
                    <a:spcPts val="2800"/>
                  </a:lnSpc>
                  <a:spcBef>
                    <a:spcPct val="0"/>
                  </a:spcBef>
                </a:pPr>
              </a:p>
            </p:txBody>
          </p:sp>
        </p:grpSp>
      </p:grpSp>
      <p:sp>
        <p:nvSpPr>
          <p:cNvPr id="19" name="Freeform 19"/>
          <p:cNvSpPr/>
          <p:nvPr/>
        </p:nvSpPr>
        <p:spPr>
          <a:xfrm>
            <a:off x="12065000" y="4773076"/>
            <a:ext cx="4699000" cy="4370923"/>
          </a:xfrm>
          <a:custGeom>
            <a:avLst/>
            <a:gdLst/>
            <a:ahLst/>
            <a:cxnLst/>
            <a:rect l="l" t="t" r="r" b="b"/>
            <a:pathLst>
              <a:path w="1237597" h="1254321">
                <a:moveTo>
                  <a:pt x="0" y="0"/>
                </a:moveTo>
                <a:lnTo>
                  <a:pt x="1237597" y="0"/>
                </a:lnTo>
                <a:lnTo>
                  <a:pt x="1237597" y="1254321"/>
                </a:lnTo>
                <a:lnTo>
                  <a:pt x="0" y="1254321"/>
                </a:lnTo>
                <a:close/>
              </a:path>
            </a:pathLst>
          </a:custGeom>
          <a:solidFill>
            <a:srgbClr val="E7E7E7"/>
          </a:solidFill>
          <a:ln cap="sq">
            <a:noFill/>
            <a:prstDash val="solid"/>
            <a:miter/>
          </a:ln>
        </p:spPr>
      </p:sp>
      <p:grpSp>
        <p:nvGrpSpPr>
          <p:cNvPr id="21" name="Group 21"/>
          <p:cNvGrpSpPr/>
          <p:nvPr/>
        </p:nvGrpSpPr>
        <p:grpSpPr>
          <a:xfrm>
            <a:off x="6794659" y="2857500"/>
            <a:ext cx="4698682" cy="190500"/>
            <a:chOff x="0" y="0"/>
            <a:chExt cx="1237513" cy="50173"/>
          </a:xfrm>
        </p:grpSpPr>
        <p:sp>
          <p:nvSpPr>
            <p:cNvPr id="22" name="Freeform 22"/>
            <p:cNvSpPr/>
            <p:nvPr/>
          </p:nvSpPr>
          <p:spPr>
            <a:xfrm>
              <a:off x="0" y="0"/>
              <a:ext cx="1237513" cy="50173"/>
            </a:xfrm>
            <a:custGeom>
              <a:avLst/>
              <a:gdLst/>
              <a:ahLst/>
              <a:cxnLst/>
              <a:rect l="l" t="t" r="r" b="b"/>
              <a:pathLst>
                <a:path w="1237513" h="50173">
                  <a:moveTo>
                    <a:pt x="0" y="0"/>
                  </a:moveTo>
                  <a:lnTo>
                    <a:pt x="1237513" y="0"/>
                  </a:lnTo>
                  <a:lnTo>
                    <a:pt x="1237513" y="50173"/>
                  </a:lnTo>
                  <a:lnTo>
                    <a:pt x="0" y="50173"/>
                  </a:lnTo>
                  <a:close/>
                </a:path>
              </a:pathLst>
            </a:custGeom>
            <a:solidFill>
              <a:srgbClr val="000001"/>
            </a:solidFill>
          </p:spPr>
        </p:sp>
        <p:sp>
          <p:nvSpPr>
            <p:cNvPr id="23" name="TextBox 23"/>
            <p:cNvSpPr txBox="1"/>
            <p:nvPr/>
          </p:nvSpPr>
          <p:spPr>
            <a:xfrm>
              <a:off x="0" y="-47625"/>
              <a:ext cx="1237513" cy="97798"/>
            </a:xfrm>
            <a:prstGeom prst="rect">
              <a:avLst/>
            </a:prstGeom>
          </p:spPr>
          <p:txBody>
            <a:bodyPr lIns="50800" tIns="50800" rIns="50800" bIns="50800" rtlCol="0" anchor="ctr"/>
            <a:lstStyle/>
            <a:p>
              <a:pPr algn="ctr">
                <a:lnSpc>
                  <a:spcPts val="2800"/>
                </a:lnSpc>
              </a:pPr>
            </a:p>
          </p:txBody>
        </p:sp>
      </p:grpSp>
      <p:grpSp>
        <p:nvGrpSpPr>
          <p:cNvPr id="24" name="Group 24"/>
          <p:cNvGrpSpPr/>
          <p:nvPr/>
        </p:nvGrpSpPr>
        <p:grpSpPr>
          <a:xfrm>
            <a:off x="1524000" y="2857500"/>
            <a:ext cx="4698682" cy="190500"/>
            <a:chOff x="0" y="0"/>
            <a:chExt cx="1237513" cy="50173"/>
          </a:xfrm>
        </p:grpSpPr>
        <p:sp>
          <p:nvSpPr>
            <p:cNvPr id="25" name="Freeform 25"/>
            <p:cNvSpPr/>
            <p:nvPr/>
          </p:nvSpPr>
          <p:spPr>
            <a:xfrm>
              <a:off x="0" y="0"/>
              <a:ext cx="1237513" cy="50173"/>
            </a:xfrm>
            <a:custGeom>
              <a:avLst/>
              <a:gdLst/>
              <a:ahLst/>
              <a:cxnLst/>
              <a:rect l="l" t="t" r="r" b="b"/>
              <a:pathLst>
                <a:path w="1237513" h="50173">
                  <a:moveTo>
                    <a:pt x="0" y="0"/>
                  </a:moveTo>
                  <a:lnTo>
                    <a:pt x="1237513" y="0"/>
                  </a:lnTo>
                  <a:lnTo>
                    <a:pt x="1237513" y="50173"/>
                  </a:lnTo>
                  <a:lnTo>
                    <a:pt x="0" y="50173"/>
                  </a:lnTo>
                  <a:close/>
                </a:path>
              </a:pathLst>
            </a:custGeom>
            <a:solidFill>
              <a:srgbClr val="000001"/>
            </a:solidFill>
          </p:spPr>
        </p:sp>
        <p:sp>
          <p:nvSpPr>
            <p:cNvPr id="26" name="TextBox 26"/>
            <p:cNvSpPr txBox="1"/>
            <p:nvPr/>
          </p:nvSpPr>
          <p:spPr>
            <a:xfrm>
              <a:off x="0" y="-47625"/>
              <a:ext cx="1237513" cy="97798"/>
            </a:xfrm>
            <a:prstGeom prst="rect">
              <a:avLst/>
            </a:prstGeom>
          </p:spPr>
          <p:txBody>
            <a:bodyPr lIns="50800" tIns="50800" rIns="50800" bIns="50800" rtlCol="0" anchor="ctr"/>
            <a:lstStyle/>
            <a:p>
              <a:pPr algn="ctr">
                <a:lnSpc>
                  <a:spcPts val="2800"/>
                </a:lnSpc>
              </a:pPr>
            </a:p>
          </p:txBody>
        </p:sp>
      </p:grpSp>
      <p:grpSp>
        <p:nvGrpSpPr>
          <p:cNvPr id="27" name="Group 27"/>
          <p:cNvGrpSpPr/>
          <p:nvPr/>
        </p:nvGrpSpPr>
        <p:grpSpPr>
          <a:xfrm>
            <a:off x="1524000" y="2941884"/>
            <a:ext cx="4737667" cy="1820617"/>
            <a:chOff x="0" y="-27948"/>
            <a:chExt cx="1247781" cy="479504"/>
          </a:xfrm>
        </p:grpSpPr>
        <p:sp>
          <p:nvSpPr>
            <p:cNvPr id="28" name="Freeform 28"/>
            <p:cNvSpPr/>
            <p:nvPr/>
          </p:nvSpPr>
          <p:spPr>
            <a:xfrm>
              <a:off x="0" y="0"/>
              <a:ext cx="1237597" cy="451556"/>
            </a:xfrm>
            <a:custGeom>
              <a:avLst/>
              <a:gdLst/>
              <a:ahLst/>
              <a:cxnLst/>
              <a:rect l="l" t="t" r="r" b="b"/>
              <a:pathLst>
                <a:path w="1237597" h="351210">
                  <a:moveTo>
                    <a:pt x="0" y="0"/>
                  </a:moveTo>
                  <a:lnTo>
                    <a:pt x="1237597" y="0"/>
                  </a:lnTo>
                  <a:lnTo>
                    <a:pt x="1237597" y="351210"/>
                  </a:lnTo>
                  <a:lnTo>
                    <a:pt x="0" y="351210"/>
                  </a:lnTo>
                  <a:close/>
                </a:path>
              </a:pathLst>
            </a:custGeom>
            <a:solidFill>
              <a:schemeClr val="accent5">
                <a:lumMod val="60000"/>
                <a:lumOff val="40000"/>
              </a:schemeClr>
            </a:solidFill>
            <a:ln cap="sq">
              <a:noFill/>
              <a:prstDash val="solid"/>
              <a:miter/>
            </a:ln>
          </p:spPr>
        </p:sp>
        <p:sp>
          <p:nvSpPr>
            <p:cNvPr id="29" name="TextBox 29"/>
            <p:cNvSpPr txBox="1"/>
            <p:nvPr/>
          </p:nvSpPr>
          <p:spPr>
            <a:xfrm>
              <a:off x="10184" y="-27948"/>
              <a:ext cx="1237597" cy="455985"/>
            </a:xfrm>
            <a:prstGeom prst="rect">
              <a:avLst/>
            </a:prstGeom>
          </p:spPr>
          <p:txBody>
            <a:bodyPr lIns="177800" tIns="177800" rIns="177800" bIns="177800" rtlCol="0" anchor="b"/>
            <a:lstStyle/>
            <a:p>
              <a:pPr marL="0" lvl="0" indent="0" algn="ctr">
                <a:lnSpc>
                  <a:spcPts val="3900"/>
                </a:lnSpc>
                <a:spcBef>
                  <a:spcPct val="0"/>
                </a:spcBef>
              </a:pPr>
              <a:r>
                <a:rPr lang="en-US" sz="5400" b="1" dirty="0">
                  <a:solidFill>
                    <a:srgbClr val="000001"/>
                  </a:solidFill>
                  <a:latin typeface="Arial" panose="020B0604020202020204" pitchFamily="34" charset="0"/>
                  <a:ea typeface="Overpass Ultra-Bold"/>
                  <a:cs typeface="Arial" panose="020B0604020202020204" pitchFamily="34" charset="0"/>
                  <a:sym typeface="Overpass Ultra-Bold"/>
                </a:rPr>
                <a:t>I.</a:t>
              </a:r>
              <a:endParaRPr lang="en-US" sz="5400" b="1" dirty="0">
                <a:solidFill>
                  <a:srgbClr val="000001"/>
                </a:solidFill>
                <a:latin typeface="Arial" panose="020B0604020202020204" pitchFamily="34" charset="0"/>
                <a:ea typeface="Overpass Ultra-Bold"/>
                <a:cs typeface="Arial" panose="020B0604020202020204" pitchFamily="34" charset="0"/>
                <a:sym typeface="Overpass Ultra-Bold"/>
              </a:endParaRPr>
            </a:p>
          </p:txBody>
        </p:sp>
      </p:grpSp>
      <p:grpSp>
        <p:nvGrpSpPr>
          <p:cNvPr id="30" name="Group 30"/>
          <p:cNvGrpSpPr/>
          <p:nvPr/>
        </p:nvGrpSpPr>
        <p:grpSpPr>
          <a:xfrm>
            <a:off x="6794500" y="3002575"/>
            <a:ext cx="4699000" cy="1776743"/>
            <a:chOff x="0" y="-11964"/>
            <a:chExt cx="1237597" cy="467949"/>
          </a:xfrm>
        </p:grpSpPr>
        <p:sp>
          <p:nvSpPr>
            <p:cNvPr id="31" name="Freeform 31"/>
            <p:cNvSpPr/>
            <p:nvPr/>
          </p:nvSpPr>
          <p:spPr>
            <a:xfrm>
              <a:off x="0" y="0"/>
              <a:ext cx="1237597" cy="455985"/>
            </a:xfrm>
            <a:custGeom>
              <a:avLst/>
              <a:gdLst/>
              <a:ahLst/>
              <a:cxnLst/>
              <a:rect l="l" t="t" r="r" b="b"/>
              <a:pathLst>
                <a:path w="1237597" h="351210">
                  <a:moveTo>
                    <a:pt x="0" y="0"/>
                  </a:moveTo>
                  <a:lnTo>
                    <a:pt x="1237597" y="0"/>
                  </a:lnTo>
                  <a:lnTo>
                    <a:pt x="1237597" y="351210"/>
                  </a:lnTo>
                  <a:lnTo>
                    <a:pt x="0" y="351210"/>
                  </a:lnTo>
                  <a:close/>
                </a:path>
              </a:pathLst>
            </a:custGeom>
            <a:solidFill>
              <a:srgbClr val="00A8A8"/>
            </a:solidFill>
            <a:ln cap="sq">
              <a:noFill/>
              <a:prstDash val="solid"/>
              <a:miter/>
            </a:ln>
          </p:spPr>
        </p:sp>
        <p:sp>
          <p:nvSpPr>
            <p:cNvPr id="32" name="TextBox 32"/>
            <p:cNvSpPr txBox="1"/>
            <p:nvPr/>
          </p:nvSpPr>
          <p:spPr>
            <a:xfrm>
              <a:off x="0" y="-11964"/>
              <a:ext cx="1237597" cy="455985"/>
            </a:xfrm>
            <a:prstGeom prst="rect">
              <a:avLst/>
            </a:prstGeom>
          </p:spPr>
          <p:txBody>
            <a:bodyPr lIns="177800" tIns="177800" rIns="177800" bIns="177800" rtlCol="0" anchor="b"/>
            <a:lstStyle/>
            <a:p>
              <a:pPr marL="0" lvl="0" indent="0" algn="ctr">
                <a:lnSpc>
                  <a:spcPts val="3900"/>
                </a:lnSpc>
                <a:spcBef>
                  <a:spcPct val="0"/>
                </a:spcBef>
              </a:pPr>
              <a:r>
                <a:rPr lang="en-US" sz="5400" b="1" dirty="0">
                  <a:solidFill>
                    <a:schemeClr val="bg1"/>
                  </a:solidFill>
                  <a:latin typeface="Arial" panose="020B0604020202020204" pitchFamily="34" charset="0"/>
                  <a:ea typeface="Overpass Ultra-Bold"/>
                  <a:cs typeface="Arial" panose="020B0604020202020204" pitchFamily="34" charset="0"/>
                  <a:sym typeface="Overpass Ultra-Bold"/>
                </a:rPr>
                <a:t>II.</a:t>
              </a:r>
              <a:endParaRPr lang="en-US" sz="5400" b="1" dirty="0">
                <a:solidFill>
                  <a:schemeClr val="bg1"/>
                </a:solidFill>
                <a:latin typeface="Arial" panose="020B0604020202020204" pitchFamily="34" charset="0"/>
                <a:ea typeface="Overpass Ultra-Bold"/>
                <a:cs typeface="Arial" panose="020B0604020202020204" pitchFamily="34" charset="0"/>
                <a:sym typeface="Overpass Ultra-Bold"/>
              </a:endParaRPr>
            </a:p>
          </p:txBody>
        </p:sp>
      </p:grpSp>
      <p:grpSp>
        <p:nvGrpSpPr>
          <p:cNvPr id="33" name="Group 33"/>
          <p:cNvGrpSpPr/>
          <p:nvPr/>
        </p:nvGrpSpPr>
        <p:grpSpPr>
          <a:xfrm>
            <a:off x="12065000" y="2857500"/>
            <a:ext cx="4698682" cy="190500"/>
            <a:chOff x="0" y="0"/>
            <a:chExt cx="1237513" cy="50173"/>
          </a:xfrm>
        </p:grpSpPr>
        <p:sp>
          <p:nvSpPr>
            <p:cNvPr id="34" name="Freeform 34"/>
            <p:cNvSpPr/>
            <p:nvPr/>
          </p:nvSpPr>
          <p:spPr>
            <a:xfrm>
              <a:off x="0" y="0"/>
              <a:ext cx="1237513" cy="50173"/>
            </a:xfrm>
            <a:custGeom>
              <a:avLst/>
              <a:gdLst/>
              <a:ahLst/>
              <a:cxnLst/>
              <a:rect l="l" t="t" r="r" b="b"/>
              <a:pathLst>
                <a:path w="1237513" h="50173">
                  <a:moveTo>
                    <a:pt x="0" y="0"/>
                  </a:moveTo>
                  <a:lnTo>
                    <a:pt x="1237513" y="0"/>
                  </a:lnTo>
                  <a:lnTo>
                    <a:pt x="1237513" y="50173"/>
                  </a:lnTo>
                  <a:lnTo>
                    <a:pt x="0" y="50173"/>
                  </a:lnTo>
                  <a:close/>
                </a:path>
              </a:pathLst>
            </a:custGeom>
            <a:solidFill>
              <a:srgbClr val="000001"/>
            </a:solidFill>
          </p:spPr>
        </p:sp>
        <p:sp>
          <p:nvSpPr>
            <p:cNvPr id="35" name="TextBox 35"/>
            <p:cNvSpPr txBox="1"/>
            <p:nvPr/>
          </p:nvSpPr>
          <p:spPr>
            <a:xfrm>
              <a:off x="0" y="-47625"/>
              <a:ext cx="1237513" cy="97798"/>
            </a:xfrm>
            <a:prstGeom prst="rect">
              <a:avLst/>
            </a:prstGeom>
          </p:spPr>
          <p:txBody>
            <a:bodyPr lIns="50800" tIns="50800" rIns="50800" bIns="50800" rtlCol="0" anchor="ctr"/>
            <a:lstStyle/>
            <a:p>
              <a:pPr algn="ctr">
                <a:lnSpc>
                  <a:spcPts val="2800"/>
                </a:lnSpc>
              </a:pPr>
            </a:p>
          </p:txBody>
        </p:sp>
      </p:grpSp>
      <p:grpSp>
        <p:nvGrpSpPr>
          <p:cNvPr id="36" name="Group 36"/>
          <p:cNvGrpSpPr/>
          <p:nvPr/>
        </p:nvGrpSpPr>
        <p:grpSpPr>
          <a:xfrm>
            <a:off x="12065000" y="2966816"/>
            <a:ext cx="4699000" cy="1806260"/>
            <a:chOff x="0" y="-21382"/>
            <a:chExt cx="1237597" cy="475723"/>
          </a:xfrm>
        </p:grpSpPr>
        <p:sp>
          <p:nvSpPr>
            <p:cNvPr id="37" name="Freeform 37"/>
            <p:cNvSpPr/>
            <p:nvPr/>
          </p:nvSpPr>
          <p:spPr>
            <a:xfrm>
              <a:off x="0" y="0"/>
              <a:ext cx="1237597" cy="454341"/>
            </a:xfrm>
            <a:custGeom>
              <a:avLst/>
              <a:gdLst/>
              <a:ahLst/>
              <a:cxnLst/>
              <a:rect l="l" t="t" r="r" b="b"/>
              <a:pathLst>
                <a:path w="1237597" h="351210">
                  <a:moveTo>
                    <a:pt x="0" y="0"/>
                  </a:moveTo>
                  <a:lnTo>
                    <a:pt x="1237597" y="0"/>
                  </a:lnTo>
                  <a:lnTo>
                    <a:pt x="1237597" y="351210"/>
                  </a:lnTo>
                  <a:lnTo>
                    <a:pt x="0" y="351210"/>
                  </a:lnTo>
                  <a:close/>
                </a:path>
              </a:pathLst>
            </a:custGeom>
            <a:solidFill>
              <a:srgbClr val="1F628E"/>
            </a:solidFill>
            <a:ln cap="sq">
              <a:noFill/>
              <a:prstDash val="solid"/>
              <a:miter/>
            </a:ln>
          </p:spPr>
        </p:sp>
        <p:sp>
          <p:nvSpPr>
            <p:cNvPr id="38" name="TextBox 38"/>
            <p:cNvSpPr txBox="1"/>
            <p:nvPr/>
          </p:nvSpPr>
          <p:spPr>
            <a:xfrm>
              <a:off x="0" y="-21382"/>
              <a:ext cx="1237597" cy="455985"/>
            </a:xfrm>
            <a:prstGeom prst="rect">
              <a:avLst/>
            </a:prstGeom>
          </p:spPr>
          <p:txBody>
            <a:bodyPr lIns="177800" tIns="177800" rIns="177800" bIns="177800" rtlCol="0" anchor="b"/>
            <a:lstStyle/>
            <a:p>
              <a:pPr marL="0" lvl="0" indent="0" algn="ctr">
                <a:lnSpc>
                  <a:spcPts val="3900"/>
                </a:lnSpc>
                <a:spcBef>
                  <a:spcPct val="0"/>
                </a:spcBef>
              </a:pPr>
              <a:r>
                <a:rPr lang="en-US" sz="5400" b="1" dirty="0">
                  <a:solidFill>
                    <a:schemeClr val="bg1"/>
                  </a:solidFill>
                  <a:latin typeface="Arial" panose="020B0604020202020204" pitchFamily="34" charset="0"/>
                  <a:ea typeface="Overpass Ultra-Bold"/>
                  <a:cs typeface="Arial" panose="020B0604020202020204" pitchFamily="34" charset="0"/>
                  <a:sym typeface="Overpass Ultra-Bold"/>
                </a:rPr>
                <a:t>III.</a:t>
              </a:r>
              <a:endParaRPr lang="en-US" sz="5400" b="1" dirty="0">
                <a:solidFill>
                  <a:schemeClr val="bg1"/>
                </a:solidFill>
                <a:latin typeface="Arial" panose="020B0604020202020204" pitchFamily="34" charset="0"/>
                <a:ea typeface="Overpass Ultra-Bold"/>
                <a:cs typeface="Arial" panose="020B0604020202020204" pitchFamily="34" charset="0"/>
                <a:sym typeface="Overpass Ultra-Bold"/>
              </a:endParaRPr>
            </a:p>
          </p:txBody>
        </p:sp>
      </p:grpSp>
      <p:grpSp>
        <p:nvGrpSpPr>
          <p:cNvPr id="39" name="Group 39"/>
          <p:cNvGrpSpPr/>
          <p:nvPr/>
        </p:nvGrpSpPr>
        <p:grpSpPr>
          <a:xfrm>
            <a:off x="8667750" y="2476500"/>
            <a:ext cx="952500" cy="952500"/>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1"/>
            </a:solidFill>
            <a:ln cap="sq">
              <a:noFill/>
              <a:prstDash val="solid"/>
              <a:miter/>
            </a:ln>
          </p:spPr>
        </p:sp>
        <p:sp>
          <p:nvSpPr>
            <p:cNvPr id="41" name="TextBox 41"/>
            <p:cNvSpPr txBox="1"/>
            <p:nvPr/>
          </p:nvSpPr>
          <p:spPr>
            <a:xfrm>
              <a:off x="76200" y="76200"/>
              <a:ext cx="660400" cy="660400"/>
            </a:xfrm>
            <a:prstGeom prst="rect">
              <a:avLst/>
            </a:prstGeom>
          </p:spPr>
          <p:txBody>
            <a:bodyPr lIns="0" tIns="0" rIns="0" bIns="0" rtlCol="0" anchor="ctr"/>
            <a:lstStyle/>
            <a:p>
              <a:pPr marL="0" lvl="0" indent="0" algn="ctr">
                <a:lnSpc>
                  <a:spcPts val="3450"/>
                </a:lnSpc>
                <a:spcBef>
                  <a:spcPct val="0"/>
                </a:spcBef>
              </a:pPr>
            </a:p>
          </p:txBody>
        </p:sp>
      </p:grpSp>
      <p:sp>
        <p:nvSpPr>
          <p:cNvPr id="42" name="Freeform 42"/>
          <p:cNvSpPr/>
          <p:nvPr/>
        </p:nvSpPr>
        <p:spPr>
          <a:xfrm>
            <a:off x="8838734" y="2657475"/>
            <a:ext cx="610531" cy="590550"/>
          </a:xfrm>
          <a:custGeom>
            <a:avLst/>
            <a:gdLst/>
            <a:ahLst/>
            <a:cxnLst/>
            <a:rect l="l" t="t" r="r" b="b"/>
            <a:pathLst>
              <a:path w="610531" h="590550">
                <a:moveTo>
                  <a:pt x="0" y="0"/>
                </a:moveTo>
                <a:lnTo>
                  <a:pt x="610532" y="0"/>
                </a:lnTo>
                <a:lnTo>
                  <a:pt x="610532" y="590550"/>
                </a:lnTo>
                <a:lnTo>
                  <a:pt x="0" y="5905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3" name="Group 43"/>
          <p:cNvGrpSpPr/>
          <p:nvPr/>
        </p:nvGrpSpPr>
        <p:grpSpPr>
          <a:xfrm>
            <a:off x="13938250" y="2476500"/>
            <a:ext cx="952500" cy="952500"/>
            <a:chOff x="0" y="0"/>
            <a:chExt cx="1270000" cy="1270000"/>
          </a:xfrm>
        </p:grpSpPr>
        <p:grpSp>
          <p:nvGrpSpPr>
            <p:cNvPr id="44" name="Group 44"/>
            <p:cNvGrpSpPr/>
            <p:nvPr/>
          </p:nvGrpSpPr>
          <p:grpSpPr>
            <a:xfrm>
              <a:off x="0" y="0"/>
              <a:ext cx="1270000" cy="1270000"/>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1"/>
              </a:solidFill>
              <a:ln cap="sq">
                <a:noFill/>
                <a:prstDash val="solid"/>
                <a:miter/>
              </a:ln>
            </p:spPr>
          </p:sp>
          <p:sp>
            <p:nvSpPr>
              <p:cNvPr id="46" name="TextBox 46"/>
              <p:cNvSpPr txBox="1"/>
              <p:nvPr/>
            </p:nvSpPr>
            <p:spPr>
              <a:xfrm>
                <a:off x="76200" y="76200"/>
                <a:ext cx="660400" cy="660400"/>
              </a:xfrm>
              <a:prstGeom prst="rect">
                <a:avLst/>
              </a:prstGeom>
            </p:spPr>
            <p:txBody>
              <a:bodyPr lIns="0" tIns="0" rIns="0" bIns="0" rtlCol="0" anchor="ctr"/>
              <a:lstStyle/>
              <a:p>
                <a:pPr marL="0" lvl="0" indent="0" algn="ctr">
                  <a:lnSpc>
                    <a:spcPts val="3450"/>
                  </a:lnSpc>
                  <a:spcBef>
                    <a:spcPct val="0"/>
                  </a:spcBef>
                </a:pPr>
              </a:p>
            </p:txBody>
          </p:sp>
        </p:grpSp>
        <p:sp>
          <p:nvSpPr>
            <p:cNvPr id="47" name="Freeform 47"/>
            <p:cNvSpPr/>
            <p:nvPr/>
          </p:nvSpPr>
          <p:spPr>
            <a:xfrm>
              <a:off x="223361" y="228600"/>
              <a:ext cx="823278" cy="812800"/>
            </a:xfrm>
            <a:custGeom>
              <a:avLst/>
              <a:gdLst/>
              <a:ahLst/>
              <a:cxnLst/>
              <a:rect l="l" t="t" r="r" b="b"/>
              <a:pathLst>
                <a:path w="823278" h="812800">
                  <a:moveTo>
                    <a:pt x="0" y="0"/>
                  </a:moveTo>
                  <a:lnTo>
                    <a:pt x="823278" y="0"/>
                  </a:lnTo>
                  <a:lnTo>
                    <a:pt x="823278" y="812800"/>
                  </a:lnTo>
                  <a:lnTo>
                    <a:pt x="0" y="81280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grpSp>
        <p:nvGrpSpPr>
          <p:cNvPr id="48" name="Group 48"/>
          <p:cNvGrpSpPr/>
          <p:nvPr/>
        </p:nvGrpSpPr>
        <p:grpSpPr>
          <a:xfrm>
            <a:off x="3397250" y="2476500"/>
            <a:ext cx="952500" cy="952500"/>
            <a:chOff x="0" y="0"/>
            <a:chExt cx="1270000" cy="1270000"/>
          </a:xfrm>
        </p:grpSpPr>
        <p:grpSp>
          <p:nvGrpSpPr>
            <p:cNvPr id="49" name="Group 49"/>
            <p:cNvGrpSpPr/>
            <p:nvPr/>
          </p:nvGrpSpPr>
          <p:grpSpPr>
            <a:xfrm>
              <a:off x="0" y="0"/>
              <a:ext cx="1270000" cy="1270000"/>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1"/>
              </a:solidFill>
              <a:ln cap="sq">
                <a:noFill/>
                <a:prstDash val="solid"/>
                <a:miter/>
              </a:ln>
            </p:spPr>
          </p:sp>
          <p:sp>
            <p:nvSpPr>
              <p:cNvPr id="51" name="TextBox 51"/>
              <p:cNvSpPr txBox="1"/>
              <p:nvPr/>
            </p:nvSpPr>
            <p:spPr>
              <a:xfrm>
                <a:off x="76200" y="76200"/>
                <a:ext cx="660400" cy="660400"/>
              </a:xfrm>
              <a:prstGeom prst="rect">
                <a:avLst/>
              </a:prstGeom>
            </p:spPr>
            <p:txBody>
              <a:bodyPr lIns="0" tIns="0" rIns="0" bIns="0" rtlCol="0" anchor="ctr"/>
              <a:lstStyle/>
              <a:p>
                <a:pPr marL="0" lvl="0" indent="0" algn="ctr">
                  <a:lnSpc>
                    <a:spcPts val="3450"/>
                  </a:lnSpc>
                  <a:spcBef>
                    <a:spcPct val="0"/>
                  </a:spcBef>
                </a:pPr>
              </a:p>
            </p:txBody>
          </p:sp>
        </p:grpSp>
        <p:sp>
          <p:nvSpPr>
            <p:cNvPr id="52" name="Freeform 52"/>
            <p:cNvSpPr/>
            <p:nvPr/>
          </p:nvSpPr>
          <p:spPr>
            <a:xfrm>
              <a:off x="364259" y="177800"/>
              <a:ext cx="541482" cy="889000"/>
            </a:xfrm>
            <a:custGeom>
              <a:avLst/>
              <a:gdLst/>
              <a:ahLst/>
              <a:cxnLst/>
              <a:rect l="l" t="t" r="r" b="b"/>
              <a:pathLst>
                <a:path w="541482" h="889000">
                  <a:moveTo>
                    <a:pt x="0" y="0"/>
                  </a:moveTo>
                  <a:lnTo>
                    <a:pt x="541482" y="0"/>
                  </a:lnTo>
                  <a:lnTo>
                    <a:pt x="541482" y="889000"/>
                  </a:lnTo>
                  <a:lnTo>
                    <a:pt x="0" y="88900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sp>
        <p:nvSpPr>
          <p:cNvPr id="53" name="TextBox 53"/>
          <p:cNvSpPr txBox="1"/>
          <p:nvPr/>
        </p:nvSpPr>
        <p:spPr>
          <a:xfrm>
            <a:off x="1524000" y="781050"/>
            <a:ext cx="15240000" cy="962058"/>
          </a:xfrm>
          <a:prstGeom prst="rect">
            <a:avLst/>
          </a:prstGeom>
        </p:spPr>
        <p:txBody>
          <a:bodyPr lIns="0" tIns="0" rIns="0" bIns="0" rtlCol="0" anchor="t">
            <a:spAutoFit/>
          </a:bodyPr>
          <a:lstStyle/>
          <a:p>
            <a:pPr marL="0" lvl="0" indent="0" algn="ctr">
              <a:lnSpc>
                <a:spcPts val="8050"/>
              </a:lnSpc>
              <a:spcBef>
                <a:spcPct val="0"/>
              </a:spcBef>
            </a:pPr>
            <a:r>
              <a:rPr lang="en-US" sz="6600" b="1" dirty="0">
                <a:solidFill>
                  <a:schemeClr val="tx2"/>
                </a:solidFill>
                <a:latin typeface="Arial" panose="020B0604020202020204" pitchFamily="34" charset="0"/>
                <a:ea typeface="Cy Grotesk Key Bold"/>
                <a:cs typeface="Arial" panose="020B0604020202020204" pitchFamily="34" charset="0"/>
                <a:sym typeface="Cy Grotesk Key Bold"/>
              </a:rPr>
              <a:t>NỘI DUNG BÀI HỌC</a:t>
            </a:r>
            <a:endParaRPr lang="en-US" sz="6600" b="1" dirty="0">
              <a:solidFill>
                <a:schemeClr val="tx2"/>
              </a:solidFill>
              <a:latin typeface="Arial" panose="020B0604020202020204" pitchFamily="34" charset="0"/>
              <a:ea typeface="Cy Grotesk Key Bold"/>
              <a:cs typeface="Arial" panose="020B0604020202020204" pitchFamily="34" charset="0"/>
              <a:sym typeface="Cy Grotesk Key Bold"/>
            </a:endParaRPr>
          </a:p>
        </p:txBody>
      </p:sp>
      <p:sp>
        <p:nvSpPr>
          <p:cNvPr id="58" name="TextBox 57"/>
          <p:cNvSpPr txBox="1"/>
          <p:nvPr/>
        </p:nvSpPr>
        <p:spPr>
          <a:xfrm>
            <a:off x="1705584" y="4950807"/>
            <a:ext cx="4335514" cy="3279424"/>
          </a:xfrm>
          <a:prstGeom prst="rect">
            <a:avLst/>
          </a:prstGeom>
          <a:noFill/>
        </p:spPr>
        <p:txBody>
          <a:bodyPr wrap="square">
            <a:spAutoFit/>
          </a:bodyPr>
          <a:lstStyle/>
          <a:p>
            <a:pPr algn="ctr">
              <a:lnSpc>
                <a:spcPct val="150000"/>
              </a:lnSpc>
            </a:pPr>
            <a:r>
              <a:rPr lang="en-US" sz="4800">
                <a:latin typeface="Arial" panose="020B0604020202020204" pitchFamily="34" charset="0"/>
                <a:cs typeface="Arial" panose="020B0604020202020204" pitchFamily="34" charset="0"/>
              </a:rPr>
              <a:t>Thuyết liên kết hóa trị trong phức chất </a:t>
            </a:r>
            <a:endParaRPr lang="en-US" sz="4800" dirty="0">
              <a:latin typeface="Arial" panose="020B0604020202020204" pitchFamily="34" charset="0"/>
              <a:cs typeface="Arial" panose="020B0604020202020204" pitchFamily="34" charset="0"/>
            </a:endParaRPr>
          </a:p>
        </p:txBody>
      </p:sp>
      <p:sp>
        <p:nvSpPr>
          <p:cNvPr id="60" name="TextBox 59"/>
          <p:cNvSpPr txBox="1"/>
          <p:nvPr/>
        </p:nvSpPr>
        <p:spPr>
          <a:xfrm>
            <a:off x="6834479" y="5156686"/>
            <a:ext cx="4698682" cy="2171428"/>
          </a:xfrm>
          <a:prstGeom prst="rect">
            <a:avLst/>
          </a:prstGeom>
          <a:noFill/>
        </p:spPr>
        <p:txBody>
          <a:bodyPr wrap="square">
            <a:spAutoFit/>
          </a:bodyPr>
          <a:lstStyle/>
          <a:p>
            <a:pPr algn="ctr">
              <a:lnSpc>
                <a:spcPct val="150000"/>
              </a:lnSpc>
            </a:pPr>
            <a:r>
              <a:rPr lang="en-US" sz="4800">
                <a:latin typeface="Arial" panose="020B0604020202020204" pitchFamily="34" charset="0"/>
                <a:cs typeface="Arial" panose="020B0604020202020204" pitchFamily="34" charset="0"/>
              </a:rPr>
              <a:t>Dạng hình học của phức chất</a:t>
            </a:r>
            <a:endParaRPr lang="en-US" sz="4800" dirty="0">
              <a:latin typeface="Arial" panose="020B0604020202020204" pitchFamily="34" charset="0"/>
              <a:cs typeface="Arial" panose="020B0604020202020204" pitchFamily="34" charset="0"/>
            </a:endParaRPr>
          </a:p>
        </p:txBody>
      </p:sp>
      <p:sp>
        <p:nvSpPr>
          <p:cNvPr id="61" name="TextBox 60"/>
          <p:cNvSpPr txBox="1"/>
          <p:nvPr/>
        </p:nvSpPr>
        <p:spPr>
          <a:xfrm>
            <a:off x="12065000" y="5217127"/>
            <a:ext cx="4698682" cy="2171428"/>
          </a:xfrm>
          <a:prstGeom prst="rect">
            <a:avLst/>
          </a:prstGeom>
          <a:noFill/>
        </p:spPr>
        <p:txBody>
          <a:bodyPr wrap="square">
            <a:spAutoFit/>
          </a:bodyPr>
          <a:lstStyle/>
          <a:p>
            <a:pPr algn="ctr">
              <a:lnSpc>
                <a:spcPct val="150000"/>
              </a:lnSpc>
            </a:pPr>
            <a:r>
              <a:rPr lang="en-US" sz="4800">
                <a:latin typeface="Arial" panose="020B0604020202020204" pitchFamily="34" charset="0"/>
                <a:cs typeface="Arial" panose="020B0604020202020204" pitchFamily="34" charset="0"/>
              </a:rPr>
              <a:t>Đồng phân của phức chất</a:t>
            </a:r>
            <a:endParaRPr lang="en-US" sz="4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8"/>
          <a:stretch>
            <a:fillRect/>
          </a:stretch>
        </p:blipFill>
        <p:spPr>
          <a:xfrm>
            <a:off x="15758675" y="7919251"/>
            <a:ext cx="3359187" cy="338967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2341407" y="2382822"/>
            <a:ext cx="13470069" cy="5645938"/>
          </a:xfrm>
          <a:custGeom>
            <a:avLst/>
            <a:gdLst/>
            <a:ahLst/>
            <a:cxnLst/>
            <a:rect l="l" t="t" r="r" b="b"/>
            <a:pathLst>
              <a:path w="3547673" h="1959693">
                <a:moveTo>
                  <a:pt x="0" y="0"/>
                </a:moveTo>
                <a:lnTo>
                  <a:pt x="3547673" y="0"/>
                </a:lnTo>
                <a:lnTo>
                  <a:pt x="3547673" y="1959693"/>
                </a:lnTo>
                <a:lnTo>
                  <a:pt x="0" y="1959693"/>
                </a:lnTo>
                <a:close/>
              </a:path>
            </a:pathLst>
          </a:custGeom>
          <a:solidFill>
            <a:srgbClr val="C0F0F7"/>
          </a:solidFill>
          <a:ln w="38100" cap="sq">
            <a:solidFill>
              <a:srgbClr val="000000"/>
            </a:solidFill>
            <a:prstDash val="solid"/>
            <a:miter/>
          </a:ln>
        </p:spPr>
      </p:sp>
      <p:sp>
        <p:nvSpPr>
          <p:cNvPr id="5" name="TextBox 5"/>
          <p:cNvSpPr txBox="1"/>
          <p:nvPr/>
        </p:nvSpPr>
        <p:spPr>
          <a:xfrm>
            <a:off x="2408963" y="1672929"/>
            <a:ext cx="13470073" cy="7585371"/>
          </a:xfrm>
          <a:prstGeom prst="rect">
            <a:avLst/>
          </a:prstGeom>
        </p:spPr>
        <p:txBody>
          <a:bodyPr lIns="50800" tIns="50800" rIns="50800" bIns="50800" rtlCol="0" anchor="ctr"/>
          <a:lstStyle/>
          <a:p>
            <a:pPr algn="ctr">
              <a:lnSpc>
                <a:spcPts val="2660"/>
              </a:lnSpc>
            </a:pPr>
          </a:p>
        </p:txBody>
      </p:sp>
      <p:sp>
        <p:nvSpPr>
          <p:cNvPr id="12" name="Freeform 12"/>
          <p:cNvSpPr/>
          <p:nvPr/>
        </p:nvSpPr>
        <p:spPr>
          <a:xfrm rot="10364966">
            <a:off x="16238016" y="-1897988"/>
            <a:ext cx="6786070" cy="678607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13" name="TextBox 13"/>
          <p:cNvSpPr txBox="1"/>
          <p:nvPr/>
        </p:nvSpPr>
        <p:spPr>
          <a:xfrm rot="10364966">
            <a:off x="16894283" y="-1263066"/>
            <a:ext cx="5513682" cy="5831779"/>
          </a:xfrm>
          <a:prstGeom prst="rect">
            <a:avLst/>
          </a:prstGeom>
        </p:spPr>
        <p:txBody>
          <a:bodyPr lIns="50800" tIns="50800" rIns="50800" bIns="50800" rtlCol="0" anchor="ctr"/>
          <a:lstStyle/>
          <a:p>
            <a:pPr algn="ctr">
              <a:lnSpc>
                <a:spcPts val="2660"/>
              </a:lnSpc>
            </a:pPr>
          </a:p>
        </p:txBody>
      </p:sp>
      <p:sp>
        <p:nvSpPr>
          <p:cNvPr id="15" name="Freeform 15"/>
          <p:cNvSpPr/>
          <p:nvPr/>
        </p:nvSpPr>
        <p:spPr>
          <a:xfrm rot="10364966">
            <a:off x="16466946" y="3041283"/>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16" name="TextBox 16"/>
          <p:cNvSpPr txBox="1"/>
          <p:nvPr/>
        </p:nvSpPr>
        <p:spPr>
          <a:xfrm rot="10364966">
            <a:off x="16545456" y="3117240"/>
            <a:ext cx="659612" cy="697666"/>
          </a:xfrm>
          <a:prstGeom prst="rect">
            <a:avLst/>
          </a:prstGeom>
        </p:spPr>
        <p:txBody>
          <a:bodyPr lIns="50800" tIns="50800" rIns="50800" bIns="50800" rtlCol="0" anchor="ctr"/>
          <a:lstStyle/>
          <a:p>
            <a:pPr algn="ctr">
              <a:lnSpc>
                <a:spcPts val="2660"/>
              </a:lnSpc>
            </a:pPr>
          </a:p>
        </p:txBody>
      </p:sp>
      <p:sp>
        <p:nvSpPr>
          <p:cNvPr id="18" name="Freeform 18"/>
          <p:cNvSpPr/>
          <p:nvPr/>
        </p:nvSpPr>
        <p:spPr>
          <a:xfrm rot="10364966">
            <a:off x="17549734" y="-1303106"/>
            <a:ext cx="4913769" cy="491376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19" name="TextBox 19"/>
          <p:cNvSpPr txBox="1"/>
          <p:nvPr/>
        </p:nvSpPr>
        <p:spPr>
          <a:xfrm rot="10364966">
            <a:off x="18024935" y="-843361"/>
            <a:ext cx="3992437" cy="4222770"/>
          </a:xfrm>
          <a:prstGeom prst="rect">
            <a:avLst/>
          </a:prstGeom>
        </p:spPr>
        <p:txBody>
          <a:bodyPr lIns="50800" tIns="50800" rIns="50800" bIns="50800" rtlCol="0" anchor="ctr"/>
          <a:lstStyle/>
          <a:p>
            <a:pPr algn="ctr">
              <a:lnSpc>
                <a:spcPts val="2660"/>
              </a:lnSpc>
            </a:pPr>
          </a:p>
        </p:txBody>
      </p:sp>
      <p:sp>
        <p:nvSpPr>
          <p:cNvPr id="21" name="Freeform 21"/>
          <p:cNvSpPr/>
          <p:nvPr/>
        </p:nvSpPr>
        <p:spPr>
          <a:xfrm rot="10364966">
            <a:off x="17307284" y="427228"/>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22" name="TextBox 22"/>
          <p:cNvSpPr txBox="1"/>
          <p:nvPr/>
        </p:nvSpPr>
        <p:spPr>
          <a:xfrm rot="10364966">
            <a:off x="17385794" y="503185"/>
            <a:ext cx="659612" cy="697666"/>
          </a:xfrm>
          <a:prstGeom prst="rect">
            <a:avLst/>
          </a:prstGeom>
        </p:spPr>
        <p:txBody>
          <a:bodyPr lIns="50800" tIns="50800" rIns="50800" bIns="50800" rtlCol="0" anchor="ctr"/>
          <a:lstStyle/>
          <a:p>
            <a:pPr algn="ctr">
              <a:lnSpc>
                <a:spcPts val="2660"/>
              </a:lnSpc>
            </a:pPr>
          </a:p>
        </p:txBody>
      </p:sp>
      <p:sp>
        <p:nvSpPr>
          <p:cNvPr id="24" name="Freeform 24"/>
          <p:cNvSpPr/>
          <p:nvPr/>
        </p:nvSpPr>
        <p:spPr>
          <a:xfrm rot="10364966">
            <a:off x="-4778206" y="3848297"/>
            <a:ext cx="6786070" cy="678607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25" name="TextBox 25"/>
          <p:cNvSpPr txBox="1"/>
          <p:nvPr/>
        </p:nvSpPr>
        <p:spPr>
          <a:xfrm rot="10364966">
            <a:off x="-4121939" y="4483219"/>
            <a:ext cx="5513682" cy="5831779"/>
          </a:xfrm>
          <a:prstGeom prst="rect">
            <a:avLst/>
          </a:prstGeom>
        </p:spPr>
        <p:txBody>
          <a:bodyPr lIns="50800" tIns="50800" rIns="50800" bIns="50800" rtlCol="0" anchor="ctr"/>
          <a:lstStyle/>
          <a:p>
            <a:pPr algn="ctr">
              <a:lnSpc>
                <a:spcPts val="2660"/>
              </a:lnSpc>
            </a:pPr>
          </a:p>
        </p:txBody>
      </p:sp>
      <p:sp>
        <p:nvSpPr>
          <p:cNvPr id="27" name="Freeform 27"/>
          <p:cNvSpPr/>
          <p:nvPr/>
        </p:nvSpPr>
        <p:spPr>
          <a:xfrm rot="10364966">
            <a:off x="-4843350" y="4399373"/>
            <a:ext cx="5683919" cy="568391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28" name="TextBox 28"/>
          <p:cNvSpPr txBox="1"/>
          <p:nvPr/>
        </p:nvSpPr>
        <p:spPr>
          <a:xfrm rot="10364966">
            <a:off x="-4293669" y="4931175"/>
            <a:ext cx="4618184" cy="4884618"/>
          </a:xfrm>
          <a:prstGeom prst="rect">
            <a:avLst/>
          </a:prstGeom>
        </p:spPr>
        <p:txBody>
          <a:bodyPr lIns="50800" tIns="50800" rIns="50800" bIns="50800" rtlCol="0" anchor="ctr"/>
          <a:lstStyle/>
          <a:p>
            <a:pPr algn="ctr">
              <a:lnSpc>
                <a:spcPts val="2660"/>
              </a:lnSpc>
            </a:pPr>
          </a:p>
        </p:txBody>
      </p:sp>
      <p:sp>
        <p:nvSpPr>
          <p:cNvPr id="30" name="Freeform 30"/>
          <p:cNvSpPr/>
          <p:nvPr/>
        </p:nvSpPr>
        <p:spPr>
          <a:xfrm rot="10364966">
            <a:off x="-3299781" y="-3689796"/>
            <a:ext cx="5683919" cy="568391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31" name="TextBox 31"/>
          <p:cNvSpPr txBox="1"/>
          <p:nvPr/>
        </p:nvSpPr>
        <p:spPr>
          <a:xfrm rot="10364966">
            <a:off x="-2750100" y="-3157994"/>
            <a:ext cx="4618184" cy="4884618"/>
          </a:xfrm>
          <a:prstGeom prst="rect">
            <a:avLst/>
          </a:prstGeom>
        </p:spPr>
        <p:txBody>
          <a:bodyPr lIns="50800" tIns="50800" rIns="50800" bIns="50800" rtlCol="0" anchor="ctr"/>
          <a:lstStyle/>
          <a:p>
            <a:pPr algn="ctr">
              <a:lnSpc>
                <a:spcPts val="2660"/>
              </a:lnSpc>
            </a:pPr>
          </a:p>
        </p:txBody>
      </p:sp>
      <p:sp>
        <p:nvSpPr>
          <p:cNvPr id="33" name="Freeform 33"/>
          <p:cNvSpPr/>
          <p:nvPr/>
        </p:nvSpPr>
        <p:spPr>
          <a:xfrm rot="10364966">
            <a:off x="16172872" y="7972608"/>
            <a:ext cx="5683919" cy="568391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000000"/>
            </a:solidFill>
            <a:prstDash val="solid"/>
            <a:miter/>
          </a:ln>
        </p:spPr>
      </p:sp>
      <p:sp>
        <p:nvSpPr>
          <p:cNvPr id="34" name="TextBox 34"/>
          <p:cNvSpPr txBox="1"/>
          <p:nvPr/>
        </p:nvSpPr>
        <p:spPr>
          <a:xfrm rot="10364966">
            <a:off x="16722553" y="8504410"/>
            <a:ext cx="4618184" cy="4884618"/>
          </a:xfrm>
          <a:prstGeom prst="rect">
            <a:avLst/>
          </a:prstGeom>
        </p:spPr>
        <p:txBody>
          <a:bodyPr lIns="50800" tIns="50800" rIns="50800" bIns="50800" rtlCol="0" anchor="ctr"/>
          <a:lstStyle/>
          <a:p>
            <a:pPr algn="ctr">
              <a:lnSpc>
                <a:spcPts val="2660"/>
              </a:lnSpc>
            </a:pPr>
          </a:p>
        </p:txBody>
      </p:sp>
      <p:sp>
        <p:nvSpPr>
          <p:cNvPr id="36" name="Freeform 36"/>
          <p:cNvSpPr/>
          <p:nvPr/>
        </p:nvSpPr>
        <p:spPr>
          <a:xfrm rot="10364966">
            <a:off x="16536621" y="8610204"/>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37" name="TextBox 37"/>
          <p:cNvSpPr txBox="1"/>
          <p:nvPr/>
        </p:nvSpPr>
        <p:spPr>
          <a:xfrm rot="10364966">
            <a:off x="16615131" y="8686161"/>
            <a:ext cx="659612" cy="697666"/>
          </a:xfrm>
          <a:prstGeom prst="rect">
            <a:avLst/>
          </a:prstGeom>
        </p:spPr>
        <p:txBody>
          <a:bodyPr lIns="50800" tIns="50800" rIns="50800" bIns="50800" rtlCol="0" anchor="ctr"/>
          <a:lstStyle/>
          <a:p>
            <a:pPr algn="ctr">
              <a:lnSpc>
                <a:spcPts val="2660"/>
              </a:lnSpc>
            </a:pPr>
          </a:p>
        </p:txBody>
      </p:sp>
      <p:sp>
        <p:nvSpPr>
          <p:cNvPr id="39" name="Freeform 39"/>
          <p:cNvSpPr/>
          <p:nvPr/>
        </p:nvSpPr>
        <p:spPr>
          <a:xfrm rot="10364966">
            <a:off x="316710" y="6553518"/>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40" name="TextBox 40"/>
          <p:cNvSpPr txBox="1"/>
          <p:nvPr/>
        </p:nvSpPr>
        <p:spPr>
          <a:xfrm rot="10364966">
            <a:off x="395220" y="6629475"/>
            <a:ext cx="659612" cy="697666"/>
          </a:xfrm>
          <a:prstGeom prst="rect">
            <a:avLst/>
          </a:prstGeom>
        </p:spPr>
        <p:txBody>
          <a:bodyPr lIns="50800" tIns="50800" rIns="50800" bIns="50800" rtlCol="0" anchor="ctr"/>
          <a:lstStyle/>
          <a:p>
            <a:pPr algn="ctr">
              <a:lnSpc>
                <a:spcPts val="2660"/>
              </a:lnSpc>
            </a:pPr>
          </a:p>
        </p:txBody>
      </p:sp>
      <p:sp>
        <p:nvSpPr>
          <p:cNvPr id="42" name="Freeform 42"/>
          <p:cNvSpPr/>
          <p:nvPr/>
        </p:nvSpPr>
        <p:spPr>
          <a:xfrm rot="10364966">
            <a:off x="770609" y="9064103"/>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43" name="TextBox 43"/>
          <p:cNvSpPr txBox="1"/>
          <p:nvPr/>
        </p:nvSpPr>
        <p:spPr>
          <a:xfrm rot="10364966">
            <a:off x="849119" y="9140060"/>
            <a:ext cx="659612" cy="697666"/>
          </a:xfrm>
          <a:prstGeom prst="rect">
            <a:avLst/>
          </a:prstGeom>
        </p:spPr>
        <p:txBody>
          <a:bodyPr lIns="50800" tIns="50800" rIns="50800" bIns="50800" rtlCol="0" anchor="ctr"/>
          <a:lstStyle/>
          <a:p>
            <a:pPr algn="ctr">
              <a:lnSpc>
                <a:spcPts val="2660"/>
              </a:lnSpc>
            </a:pPr>
          </a:p>
        </p:txBody>
      </p:sp>
      <p:sp>
        <p:nvSpPr>
          <p:cNvPr id="45" name="Freeform 45"/>
          <p:cNvSpPr/>
          <p:nvPr/>
        </p:nvSpPr>
        <p:spPr>
          <a:xfrm rot="10364966">
            <a:off x="770609" y="4883266"/>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46" name="TextBox 46"/>
          <p:cNvSpPr txBox="1"/>
          <p:nvPr/>
        </p:nvSpPr>
        <p:spPr>
          <a:xfrm rot="10364966">
            <a:off x="849119" y="4959223"/>
            <a:ext cx="659612" cy="697666"/>
          </a:xfrm>
          <a:prstGeom prst="rect">
            <a:avLst/>
          </a:prstGeom>
        </p:spPr>
        <p:txBody>
          <a:bodyPr lIns="50800" tIns="50800" rIns="50800" bIns="50800" rtlCol="0" anchor="ctr"/>
          <a:lstStyle/>
          <a:p>
            <a:pPr algn="ctr">
              <a:lnSpc>
                <a:spcPts val="2660"/>
              </a:lnSpc>
            </a:pPr>
          </a:p>
        </p:txBody>
      </p:sp>
      <p:sp>
        <p:nvSpPr>
          <p:cNvPr id="48" name="Freeform 48"/>
          <p:cNvSpPr/>
          <p:nvPr/>
        </p:nvSpPr>
        <p:spPr>
          <a:xfrm rot="10364966">
            <a:off x="770609" y="881127"/>
            <a:ext cx="811830" cy="8118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A8"/>
          </a:solidFill>
          <a:ln w="57150" cap="sq">
            <a:solidFill>
              <a:srgbClr val="000000"/>
            </a:solidFill>
            <a:prstDash val="solid"/>
            <a:miter/>
          </a:ln>
        </p:spPr>
      </p:sp>
      <p:sp>
        <p:nvSpPr>
          <p:cNvPr id="49" name="TextBox 49"/>
          <p:cNvSpPr txBox="1"/>
          <p:nvPr/>
        </p:nvSpPr>
        <p:spPr>
          <a:xfrm rot="10364966">
            <a:off x="849119" y="957084"/>
            <a:ext cx="659612" cy="697666"/>
          </a:xfrm>
          <a:prstGeom prst="rect">
            <a:avLst/>
          </a:prstGeom>
        </p:spPr>
        <p:txBody>
          <a:bodyPr lIns="50800" tIns="50800" rIns="50800" bIns="50800" rtlCol="0" anchor="ctr"/>
          <a:lstStyle/>
          <a:p>
            <a:pPr algn="ctr">
              <a:lnSpc>
                <a:spcPts val="2660"/>
              </a:lnSpc>
            </a:pPr>
          </a:p>
        </p:txBody>
      </p:sp>
      <p:sp>
        <p:nvSpPr>
          <p:cNvPr id="50" name="Oval 49"/>
          <p:cNvSpPr/>
          <p:nvPr/>
        </p:nvSpPr>
        <p:spPr>
          <a:xfrm>
            <a:off x="7820627" y="591265"/>
            <a:ext cx="2646743" cy="2646743"/>
          </a:xfrm>
          <a:prstGeom prst="ellipse">
            <a:avLst/>
          </a:prstGeom>
          <a:solidFill>
            <a:srgbClr val="00A8A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Arial" panose="020B0604020202020204" pitchFamily="34" charset="0"/>
                <a:cs typeface="Arial" panose="020B0604020202020204" pitchFamily="34" charset="0"/>
              </a:rPr>
              <a:t>I.</a:t>
            </a:r>
            <a:endParaRPr lang="en-US" sz="9600" b="1" dirty="0">
              <a:solidFill>
                <a:schemeClr val="bg1"/>
              </a:solidFill>
              <a:latin typeface="Arial" panose="020B0604020202020204" pitchFamily="34" charset="0"/>
              <a:cs typeface="Arial" panose="020B0604020202020204" pitchFamily="34" charset="0"/>
            </a:endParaRPr>
          </a:p>
        </p:txBody>
      </p:sp>
      <p:sp>
        <p:nvSpPr>
          <p:cNvPr id="51" name="TextBox 50"/>
          <p:cNvSpPr txBox="1"/>
          <p:nvPr/>
        </p:nvSpPr>
        <p:spPr>
          <a:xfrm>
            <a:off x="2219400" y="3318270"/>
            <a:ext cx="13745989" cy="3904017"/>
          </a:xfrm>
          <a:prstGeom prst="rect">
            <a:avLst/>
          </a:prstGeom>
          <a:noFill/>
        </p:spPr>
        <p:txBody>
          <a:bodyPr wrap="square">
            <a:spAutoFit/>
          </a:bodyPr>
          <a:lstStyle/>
          <a:p>
            <a:pPr algn="ctr">
              <a:lnSpc>
                <a:spcPct val="150000"/>
              </a:lnSpc>
            </a:pPr>
            <a:r>
              <a:rPr lang="en-US" sz="8800" b="1">
                <a:latin typeface="Arial" panose="020B0604020202020204" pitchFamily="34" charset="0"/>
                <a:cs typeface="Arial" panose="020B0604020202020204" pitchFamily="34" charset="0"/>
              </a:rPr>
              <a:t>THUYẾT LIÊN KẾT HÓA TRỊ TRONG </a:t>
            </a:r>
            <a:r>
              <a:rPr lang="en-US" sz="8800" b="1" dirty="0">
                <a:latin typeface="Arial" panose="020B0604020202020204" pitchFamily="34" charset="0"/>
                <a:cs typeface="Arial" panose="020B0604020202020204" pitchFamily="34" charset="0"/>
              </a:rPr>
              <a:t>PHỨC CHẤT</a:t>
            </a:r>
            <a:endParaRPr lang="en-US" sz="8800" b="1" dirty="0">
              <a:latin typeface="Arial" panose="020B0604020202020204" pitchFamily="34" charset="0"/>
              <a:cs typeface="Arial" panose="020B0604020202020204" pitchFamily="34" charset="0"/>
            </a:endParaRPr>
          </a:p>
        </p:txBody>
      </p:sp>
    </p:spTree>
  </p:cSld>
  <p:clrMapOvr>
    <a:masterClrMapping/>
  </p:clrMapOvr>
  <p:transition spd="med">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527691" y="3032817"/>
            <a:ext cx="7696200" cy="6130220"/>
          </a:xfrm>
          <a:prstGeom prst="rect">
            <a:avLst/>
          </a:prstGeom>
        </p:spPr>
      </p:pic>
      <p:pic>
        <p:nvPicPr>
          <p:cNvPr id="8" name="Picture 7"/>
          <p:cNvPicPr>
            <a:picLocks noChangeAspect="1"/>
          </p:cNvPicPr>
          <p:nvPr/>
        </p:nvPicPr>
        <p:blipFill>
          <a:blip r:embed="rId2"/>
          <a:stretch>
            <a:fillRect/>
          </a:stretch>
        </p:blipFill>
        <p:spPr>
          <a:xfrm>
            <a:off x="8260762" y="3162300"/>
            <a:ext cx="10027238" cy="6000737"/>
          </a:xfrm>
          <a:prstGeom prst="rect">
            <a:avLst/>
          </a:prstGeom>
        </p:spPr>
      </p:pic>
      <p:grpSp>
        <p:nvGrpSpPr>
          <p:cNvPr id="19" name="Group 18"/>
          <p:cNvGrpSpPr/>
          <p:nvPr/>
        </p:nvGrpSpPr>
        <p:grpSpPr>
          <a:xfrm>
            <a:off x="152400" y="419100"/>
            <a:ext cx="17526000" cy="1951030"/>
            <a:chOff x="152400" y="419100"/>
            <a:chExt cx="17526000" cy="1951030"/>
          </a:xfrm>
        </p:grpSpPr>
        <p:sp>
          <p:nvSpPr>
            <p:cNvPr id="17" name="TextBox 16"/>
            <p:cNvSpPr txBox="1"/>
            <p:nvPr/>
          </p:nvSpPr>
          <p:spPr>
            <a:xfrm>
              <a:off x="2286000" y="419100"/>
              <a:ext cx="15392400" cy="1824923"/>
            </a:xfrm>
            <a:prstGeom prst="rect">
              <a:avLst/>
            </a:prstGeom>
            <a:noFill/>
          </p:spPr>
          <p:txBody>
            <a:bodyPr wrap="square">
              <a:spAutoFit/>
            </a:bodyPr>
            <a:lstStyle/>
            <a:p>
              <a:pPr marL="0" marR="0" algn="just">
                <a:lnSpc>
                  <a:spcPct val="150000"/>
                </a:lnSpc>
                <a:spcAft>
                  <a:spcPts val="1000"/>
                </a:spcAft>
              </a:pPr>
              <a:r>
                <a:rPr lang="fr-FR" sz="4000" kern="0">
                  <a:effectLst/>
                  <a:latin typeface="Arial" panose="020B0604020202020204" pitchFamily="34" charset="0"/>
                  <a:ea typeface="Times New Roman" panose="02020603050405020304" pitchFamily="18" charset="0"/>
                  <a:cs typeface="Arial" panose="020B0604020202020204" pitchFamily="34" charset="0"/>
                </a:rPr>
                <a:t>Quan sát hình 7.3 và 7.4,  đọc thông tin trong SCĐ trang 39 – 40, tìm hiểu về sự hình thành liên kết trong phức chất bát diện.</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p:sp>
          <p:nvSpPr>
            <p:cNvPr id="18" name="Freeform 9"/>
            <p:cNvSpPr/>
            <p:nvPr/>
          </p:nvSpPr>
          <p:spPr>
            <a:xfrm>
              <a:off x="152400" y="419100"/>
              <a:ext cx="1865671" cy="1951030"/>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57200" y="4533900"/>
            <a:ext cx="4251328" cy="5510981"/>
          </a:xfrm>
          <a:prstGeom prst="rect">
            <a:avLst/>
          </a:prstGeom>
        </p:spPr>
      </p:pic>
      <p:sp>
        <p:nvSpPr>
          <p:cNvPr id="4" name="Speech Bubble: Rectangle with Corners Rounded 3"/>
          <p:cNvSpPr/>
          <p:nvPr/>
        </p:nvSpPr>
        <p:spPr>
          <a:xfrm>
            <a:off x="6324600" y="952500"/>
            <a:ext cx="11049000" cy="5510980"/>
          </a:xfrm>
          <a:prstGeom prst="wedgeRoundRectCallout">
            <a:avLst>
              <a:gd name="adj1" fmla="val -68345"/>
              <a:gd name="adj2" fmla="val 37678"/>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000" kern="0">
                <a:solidFill>
                  <a:schemeClr val="tx1"/>
                </a:solidFill>
                <a:effectLst/>
                <a:latin typeface="Arial" panose="020B0604020202020204" pitchFamily="34" charset="0"/>
                <a:ea typeface="Times New Roman" panose="02020603050405020304" pitchFamily="18" charset="0"/>
                <a:cs typeface="Arial" panose="020B0604020202020204" pitchFamily="34" charset="0"/>
              </a:rPr>
              <a:t>Liên kết trong phức chất bát diện được hình thành do các phối tử cho sáu cặp electron chưa liên kết vào sau orbital lai hóa d</a:t>
            </a:r>
            <a:r>
              <a:rPr lang="fr-FR" sz="4000" kern="0" baseline="3000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lang="fr-FR" sz="4000" kern="0">
                <a:solidFill>
                  <a:schemeClr val="tx1"/>
                </a:solidFill>
                <a:effectLst/>
                <a:latin typeface="Arial" panose="020B0604020202020204" pitchFamily="34" charset="0"/>
                <a:ea typeface="Times New Roman" panose="02020603050405020304" pitchFamily="18" charset="0"/>
                <a:cs typeface="Arial" panose="020B0604020202020204" pitchFamily="34" charset="0"/>
              </a:rPr>
              <a:t>sp</a:t>
            </a:r>
            <a:r>
              <a:rPr lang="fr-FR" sz="4000" kern="0" baseline="3000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lang="fr-FR" sz="4000" kern="0">
                <a:solidFill>
                  <a:schemeClr val="tx1"/>
                </a:solidFill>
                <a:effectLst/>
                <a:latin typeface="Arial" panose="020B0604020202020204" pitchFamily="34" charset="0"/>
                <a:ea typeface="Times New Roman" panose="02020603050405020304" pitchFamily="18" charset="0"/>
                <a:cs typeface="Arial" panose="020B0604020202020204" pitchFamily="34" charset="0"/>
              </a:rPr>
              <a:t> hoặc sp</a:t>
            </a:r>
            <a:r>
              <a:rPr lang="fr-FR" sz="4000" kern="0" baseline="3000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lang="fr-FR" sz="4000" kern="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
            </a:r>
            <a:r>
              <a:rPr lang="fr-FR" sz="4000" kern="0" baseline="3000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lang="fr-FR" sz="4000" kern="0">
                <a:solidFill>
                  <a:schemeClr val="tx1"/>
                </a:solidFill>
                <a:effectLst/>
                <a:latin typeface="Arial" panose="020B0604020202020204" pitchFamily="34" charset="0"/>
                <a:ea typeface="Times New Roman" panose="02020603050405020304" pitchFamily="18" charset="0"/>
                <a:cs typeface="Arial" panose="020B0604020202020204" pitchFamily="34" charset="0"/>
              </a:rPr>
              <a:t> trống của nguyên tử trung tâm.</a:t>
            </a:r>
            <a:endParaRPr lang="en-US" sz="400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52400" y="291974"/>
            <a:ext cx="17297400" cy="3289425"/>
            <a:chOff x="838200" y="8115300"/>
            <a:chExt cx="17297400" cy="4028622"/>
          </a:xfrm>
        </p:grpSpPr>
        <p:sp>
          <p:nvSpPr>
            <p:cNvPr id="12" name="Speech Bubble: Rectangle with Corners Rounded 11"/>
            <p:cNvSpPr/>
            <p:nvPr/>
          </p:nvSpPr>
          <p:spPr>
            <a:xfrm>
              <a:off x="4572000" y="8115300"/>
              <a:ext cx="13563600" cy="4028622"/>
            </a:xfrm>
            <a:prstGeom prst="wedgeRoundRectCallout">
              <a:avLst>
                <a:gd name="adj1" fmla="val -61550"/>
                <a:gd name="adj2" fmla="val -9208"/>
                <a:gd name="adj3" fmla="val 16667"/>
              </a:avLst>
            </a:prstGeom>
            <a:solidFill>
              <a:srgbClr val="C0F0F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Aft>
                  <a:spcPts val="1000"/>
                </a:spcAft>
              </a:pPr>
              <a:r>
                <a:rPr lang="fr-FR" sz="4000" b="1" ker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Thảo luận 2 SCĐ trang 40:</a:t>
              </a:r>
              <a:r>
                <a:rPr lang="en-US" sz="4000" b="1" kern="10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4000" kern="0">
                  <a:solidFill>
                    <a:schemeClr val="tx1"/>
                  </a:solidFill>
                  <a:effectLst/>
                  <a:latin typeface="Arial" panose="020B0604020202020204" pitchFamily="34" charset="0"/>
                  <a:ea typeface="Times New Roman" panose="02020603050405020304" pitchFamily="18" charset="0"/>
                  <a:cs typeface="Arial" panose="020B0604020202020204" pitchFamily="34" charset="0"/>
                </a:rPr>
                <a:t>Hãy cho biết số phối trí của nguyên tử trung tâm và dung lượng phối trí của phối tử trong phức chất được nêu ở các Ví dụ 3 và 4. </a:t>
              </a:r>
              <a:endParaRPr lang="en-US" sz="40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200" y="8119816"/>
              <a:ext cx="2367116" cy="2986355"/>
            </a:xfrm>
            <a:prstGeom prst="rect">
              <a:avLst/>
            </a:prstGeom>
          </p:spPr>
        </p:pic>
      </p:grpSp>
      <p:grpSp>
        <p:nvGrpSpPr>
          <p:cNvPr id="13" name="Group 12"/>
          <p:cNvGrpSpPr/>
          <p:nvPr/>
        </p:nvGrpSpPr>
        <p:grpSpPr>
          <a:xfrm>
            <a:off x="0" y="4206976"/>
            <a:ext cx="17678400" cy="1740686"/>
            <a:chOff x="0" y="4152900"/>
            <a:chExt cx="17678400" cy="1740686"/>
          </a:xfrm>
        </p:grpSpPr>
        <p:sp>
          <p:nvSpPr>
            <p:cNvPr id="7" name="Arrow: Pentagon 6"/>
            <p:cNvSpPr/>
            <p:nvPr/>
          </p:nvSpPr>
          <p:spPr>
            <a:xfrm>
              <a:off x="0" y="4152900"/>
              <a:ext cx="3276600" cy="990600"/>
            </a:xfrm>
            <a:prstGeom prst="homePlat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latin typeface="Arial" panose="020B0604020202020204" pitchFamily="34" charset="0"/>
                  <a:cs typeface="Arial" panose="020B0604020202020204" pitchFamily="34" charset="0"/>
                </a:rPr>
                <a:t>Ví dụ 3</a:t>
              </a:r>
              <a:endParaRPr lang="en-US" sz="3500" b="1">
                <a:latin typeface="Arial" panose="020B0604020202020204" pitchFamily="34" charset="0"/>
                <a:cs typeface="Arial" panose="020B0604020202020204" pitchFamily="34" charset="0"/>
              </a:endParaRPr>
            </a:p>
          </p:txBody>
        </p:sp>
        <p:sp>
          <p:nvSpPr>
            <p:cNvPr id="11" name="TextBox 10"/>
            <p:cNvSpPr txBox="1"/>
            <p:nvPr/>
          </p:nvSpPr>
          <p:spPr>
            <a:xfrm>
              <a:off x="3581400" y="4285261"/>
              <a:ext cx="14097000" cy="1608325"/>
            </a:xfrm>
            <a:prstGeom prst="rect">
              <a:avLst/>
            </a:prstGeom>
            <a:noFill/>
          </p:spPr>
          <p:txBody>
            <a:bodyPr wrap="square">
              <a:spAutoFit/>
            </a:bodyPr>
            <a:lstStyle/>
            <a:p>
              <a:pPr marL="0" marR="0" algn="just">
                <a:lnSpc>
                  <a:spcPct val="150000"/>
                </a:lnSpc>
                <a:spcAft>
                  <a:spcPts val="1000"/>
                </a:spcAft>
              </a:pPr>
              <a:r>
                <a:rPr lang="fr-FR" sz="3500" kern="0">
                  <a:effectLst/>
                  <a:latin typeface="Arial" panose="020B0604020202020204" pitchFamily="34" charset="0"/>
                  <a:ea typeface="Times New Roman" panose="02020603050405020304" pitchFamily="18" charset="0"/>
                  <a:cs typeface="Arial" panose="020B0604020202020204" pitchFamily="34" charset="0"/>
                </a:rPr>
                <a:t>Dung lượng phối trí của NH</a:t>
              </a:r>
              <a:r>
                <a:rPr lang="fr-FR" sz="35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3500" kern="0">
                  <a:effectLst/>
                  <a:latin typeface="Arial" panose="020B0604020202020204" pitchFamily="34" charset="0"/>
                  <a:ea typeface="Times New Roman" panose="02020603050405020304" pitchFamily="18" charset="0"/>
                  <a:cs typeface="Arial" panose="020B0604020202020204" pitchFamily="34" charset="0"/>
                </a:rPr>
                <a:t> bằng 1. Nguyên tử trung tâm liên kết với 6 phối tử NH</a:t>
              </a:r>
              <a:r>
                <a:rPr lang="fr-FR" sz="3500" kern="0" baseline="-25000">
                  <a:effectLst/>
                  <a:latin typeface="Arial" panose="020B0604020202020204" pitchFamily="34" charset="0"/>
                  <a:ea typeface="Times New Roman" panose="02020603050405020304" pitchFamily="18" charset="0"/>
                  <a:cs typeface="Arial" panose="020B0604020202020204" pitchFamily="34" charset="0"/>
                </a:rPr>
                <a:t>3</a:t>
              </a:r>
              <a:r>
                <a:rPr lang="fr-FR" sz="3500" kern="0">
                  <a:effectLst/>
                  <a:latin typeface="Arial" panose="020B0604020202020204" pitchFamily="34" charset="0"/>
                  <a:ea typeface="Times New Roman" panose="02020603050405020304" pitchFamily="18" charset="0"/>
                  <a:cs typeface="Arial" panose="020B0604020202020204" pitchFamily="34" charset="0"/>
                </a:rPr>
                <a:t>, nên số phối trí của co</a:t>
              </a:r>
              <a:r>
                <a:rPr lang="fr-FR" sz="3500" kern="0" baseline="30000">
                  <a:effectLst/>
                  <a:latin typeface="Arial" panose="020B0604020202020204" pitchFamily="34" charset="0"/>
                  <a:ea typeface="Times New Roman" panose="02020603050405020304" pitchFamily="18" charset="0"/>
                  <a:cs typeface="Arial" panose="020B0604020202020204" pitchFamily="34" charset="0"/>
                </a:rPr>
                <a:t>3+</a:t>
              </a:r>
              <a:r>
                <a:rPr lang="fr-FR" sz="3500" kern="0">
                  <a:effectLst/>
                  <a:latin typeface="Arial" panose="020B0604020202020204" pitchFamily="34" charset="0"/>
                  <a:ea typeface="Times New Roman" panose="02020603050405020304" pitchFamily="18" charset="0"/>
                  <a:cs typeface="Arial" panose="020B0604020202020204" pitchFamily="34" charset="0"/>
                </a:rPr>
                <a:t> trong phức chất này bằng 6.</a:t>
              </a:r>
              <a:endParaRPr lang="en-US" sz="3500" kern="1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 name="Group 1"/>
          <p:cNvGrpSpPr/>
          <p:nvPr/>
        </p:nvGrpSpPr>
        <p:grpSpPr>
          <a:xfrm>
            <a:off x="0" y="6819900"/>
            <a:ext cx="17449800" cy="2416239"/>
            <a:chOff x="0" y="6819900"/>
            <a:chExt cx="17449800" cy="2416239"/>
          </a:xfrm>
        </p:grpSpPr>
        <p:sp>
          <p:nvSpPr>
            <p:cNvPr id="16" name="Arrow: Pentagon 15"/>
            <p:cNvSpPr/>
            <p:nvPr/>
          </p:nvSpPr>
          <p:spPr>
            <a:xfrm>
              <a:off x="0" y="6819900"/>
              <a:ext cx="3276600" cy="990600"/>
            </a:xfrm>
            <a:prstGeom prst="homePlat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Ví dụ 4</a:t>
              </a:r>
              <a:endParaRPr lang="en-US" sz="4000" b="1">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p:cNvSpPr txBox="1"/>
                <p:nvPr/>
              </p:nvSpPr>
              <p:spPr>
                <a:xfrm>
                  <a:off x="3581400" y="6819900"/>
                  <a:ext cx="13868400" cy="2416239"/>
                </a:xfrm>
                <a:prstGeom prst="rect">
                  <a:avLst/>
                </a:prstGeom>
                <a:noFill/>
              </p:spPr>
              <p:txBody>
                <a:bodyPr wrap="square">
                  <a:spAutoFit/>
                </a:bodyPr>
                <a:lstStyle/>
                <a:p>
                  <a:pPr algn="just">
                    <a:lnSpc>
                      <a:spcPct val="150000"/>
                    </a:lnSpc>
                  </a:pPr>
                  <a:r>
                    <a:rPr lang="fr-FR" sz="3500" kern="0">
                      <a:effectLst/>
                      <a:latin typeface="Arial" panose="020B0604020202020204" pitchFamily="34" charset="0"/>
                      <a:ea typeface="Times New Roman" panose="02020603050405020304" pitchFamily="18" charset="0"/>
                      <a:cs typeface="Arial" panose="020B0604020202020204" pitchFamily="34" charset="0"/>
                    </a:rPr>
                    <a:t>Mỗi phối tử H</a:t>
                  </a:r>
                  <a:r>
                    <a:rPr lang="fr-FR" sz="35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3500" kern="0">
                      <a:effectLst/>
                      <a:latin typeface="Arial" panose="020B0604020202020204" pitchFamily="34" charset="0"/>
                      <a:ea typeface="Times New Roman" panose="02020603050405020304" pitchFamily="18" charset="0"/>
                      <a:cs typeface="Arial" panose="020B0604020202020204" pitchFamily="34" charset="0"/>
                    </a:rPr>
                    <a:t>O hình thành 1 liên kết </a:t>
                  </a:r>
                  <a14:m>
                    <m:oMath xmlns:m="http://schemas.openxmlformats.org/officeDocument/2006/math">
                      <m:r>
                        <m:rPr>
                          <m:sty m:val="p"/>
                        </m:rPr>
                        <a:rPr lang="fr-FR" sz="3500" i="0" kern="0">
                          <a:effectLst/>
                          <a:latin typeface="Cambria Math" panose="02040503050406030204" pitchFamily="18" charset="0"/>
                          <a:ea typeface="Times New Roman" panose="02020603050405020304" pitchFamily="18" charset="0"/>
                          <a:cs typeface="Times New Roman" panose="02020603050405020304" pitchFamily="18" charset="0"/>
                        </a:rPr>
                        <m:t>σ</m:t>
                      </m:r>
                    </m:oMath>
                  </a14:m>
                  <a:r>
                    <a:rPr lang="fr-FR" sz="3500" kern="0">
                      <a:effectLst/>
                      <a:latin typeface="Arial" panose="020B0604020202020204" pitchFamily="34" charset="0"/>
                      <a:ea typeface="Times New Roman" panose="02020603050405020304" pitchFamily="18" charset="0"/>
                      <a:cs typeface="Arial" panose="020B0604020202020204" pitchFamily="34" charset="0"/>
                    </a:rPr>
                    <a:t> với nguyên tử trung tâm, nên dung lượng phối trí của nó bằng 1. Nguyên tử trung tâm liên kết với 6 phối tử H</a:t>
                  </a:r>
                  <a:r>
                    <a:rPr lang="fr-FR" sz="3500" kern="0" baseline="-25000">
                      <a:effectLst/>
                      <a:latin typeface="Arial" panose="020B0604020202020204" pitchFamily="34" charset="0"/>
                      <a:ea typeface="Times New Roman" panose="02020603050405020304" pitchFamily="18" charset="0"/>
                      <a:cs typeface="Arial" panose="020B0604020202020204" pitchFamily="34" charset="0"/>
                    </a:rPr>
                    <a:t>2</a:t>
                  </a:r>
                  <a:r>
                    <a:rPr lang="fr-FR" sz="3500" kern="0">
                      <a:effectLst/>
                      <a:latin typeface="Arial" panose="020B0604020202020204" pitchFamily="34" charset="0"/>
                      <a:ea typeface="Times New Roman" panose="02020603050405020304" pitchFamily="18" charset="0"/>
                      <a:cs typeface="Arial" panose="020B0604020202020204" pitchFamily="34" charset="0"/>
                    </a:rPr>
                    <a:t>O, nên số phối trí của zn</a:t>
                  </a:r>
                  <a:r>
                    <a:rPr lang="fr-FR" sz="3500" kern="0" baseline="30000">
                      <a:effectLst/>
                      <a:latin typeface="Arial" panose="020B0604020202020204" pitchFamily="34" charset="0"/>
                      <a:ea typeface="Times New Roman" panose="02020603050405020304" pitchFamily="18" charset="0"/>
                      <a:cs typeface="Arial" panose="020B0604020202020204" pitchFamily="34" charset="0"/>
                    </a:rPr>
                    <a:t>2+</a:t>
                  </a:r>
                  <a:r>
                    <a:rPr lang="fr-FR" sz="3500" kern="0">
                      <a:effectLst/>
                      <a:latin typeface="Arial" panose="020B0604020202020204" pitchFamily="34" charset="0"/>
                      <a:ea typeface="Times New Roman" panose="02020603050405020304" pitchFamily="18" charset="0"/>
                      <a:cs typeface="Arial" panose="020B0604020202020204" pitchFamily="34" charset="0"/>
                    </a:rPr>
                    <a:t> trong phức chất này bằng 6. </a:t>
                  </a:r>
                  <a:endParaRPr lang="en-US" sz="3500">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3581400" y="6819900"/>
                  <a:ext cx="13868400" cy="2416239"/>
                </a:xfrm>
                <a:prstGeom prst="rect">
                  <a:avLst/>
                </a:prstGeom>
                <a:blipFill rotWithShape="1">
                  <a:blip r:embed="rId2"/>
                </a:blipFill>
              </p:spPr>
              <p:txBody>
                <a:bodyPr/>
                <a:lstStyle/>
                <a:p>
                  <a:r>
                    <a:rPr lang="en-US" altLang="en-US">
                      <a:noFill/>
                    </a:rPr>
                    <a:t> </a:t>
                  </a:r>
                </a:p>
              </p:txBody>
            </p:sp>
          </mc:Fallback>
        </mc:AlternateContent>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6585</Words>
  <Application>WPS Slides</Application>
  <PresentationFormat>Custom</PresentationFormat>
  <Paragraphs>281</Paragraphs>
  <Slides>35</Slides>
  <Notes>0</Notes>
  <HiddenSlides>0</HiddenSlides>
  <MMClips>7</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2</vt:i4>
      </vt:variant>
      <vt:variant>
        <vt:lpstr>幻灯片标题</vt:lpstr>
      </vt:variant>
      <vt:variant>
        <vt:i4>35</vt:i4>
      </vt:variant>
    </vt:vector>
  </HeadingPairs>
  <TitlesOfParts>
    <vt:vector size="53" baseType="lpstr">
      <vt:lpstr>Arial</vt:lpstr>
      <vt:lpstr>SimSun</vt:lpstr>
      <vt:lpstr>Wingdings</vt:lpstr>
      <vt:lpstr>Calibri</vt:lpstr>
      <vt:lpstr>Kompot Slab</vt:lpstr>
      <vt:lpstr>Segoe Print</vt:lpstr>
      <vt:lpstr>Overpass Ultra-Bold</vt:lpstr>
      <vt:lpstr>Cy Grotesk Key Bold</vt:lpstr>
      <vt:lpstr>Times New Roman</vt:lpstr>
      <vt:lpstr>Cambria Math</vt:lpstr>
      <vt:lpstr>Microsoft YaHei</vt:lpstr>
      <vt:lpstr>Arial Unicode MS</vt:lpstr>
      <vt:lpstr>Overpass</vt:lpstr>
      <vt:lpstr>Arial</vt:lpstr>
      <vt:lpstr>Blogger</vt:lpstr>
      <vt:lpstr>Office Theme</vt:lpstr>
      <vt:lpstr>ACD.ChemSketch.20</vt:lpstr>
      <vt:lpstr>ACD.ChemSketch.20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hh</dc:title>
  <dc:creator>User</dc:creator>
  <cp:lastModifiedBy>cam nhung Nguyen thi</cp:lastModifiedBy>
  <cp:revision>11</cp:revision>
  <dcterms:created xsi:type="dcterms:W3CDTF">2006-08-16T00:00:00Z</dcterms:created>
  <dcterms:modified xsi:type="dcterms:W3CDTF">2025-04-15T15:42:37Z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DE564B2A02DF4FCD9BF79CE2CC6D58DE_12</vt:lpwstr>
  </property>
  <property fmtid="{D5CDD505-2E9C-101B-9397-08002B2CF9AE}" pid="3" name="KSOProductBuildVer">
    <vt:lpwstr>1033-12.2.0.20795</vt:lpwstr>
  </property>
</Properties>
</file>