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68" r:id="rId2"/>
    <p:sldId id="269" r:id="rId3"/>
    <p:sldId id="256" r:id="rId4"/>
    <p:sldId id="257" r:id="rId5"/>
    <p:sldId id="258" r:id="rId6"/>
    <p:sldId id="270" r:id="rId7"/>
    <p:sldId id="272" r:id="rId8"/>
    <p:sldId id="273" r:id="rId9"/>
    <p:sldId id="271" r:id="rId10"/>
    <p:sldId id="274" r:id="rId11"/>
    <p:sldId id="261" r:id="rId12"/>
    <p:sldId id="276" r:id="rId13"/>
    <p:sldId id="275" r:id="rId14"/>
    <p:sldId id="259" r:id="rId15"/>
    <p:sldId id="277" r:id="rId16"/>
    <p:sldId id="262" r:id="rId17"/>
    <p:sldId id="278" r:id="rId18"/>
    <p:sldId id="279" r:id="rId19"/>
    <p:sldId id="260" r:id="rId20"/>
    <p:sldId id="263" r:id="rId21"/>
    <p:sldId id="264" r:id="rId22"/>
    <p:sldId id="281" r:id="rId23"/>
    <p:sldId id="265" r:id="rId24"/>
    <p:sldId id="280" r:id="rId25"/>
    <p:sldId id="266" r:id="rId26"/>
    <p:sldId id="283" r:id="rId27"/>
    <p:sldId id="284" r:id="rId28"/>
    <p:sldId id="285" r:id="rId29"/>
    <p:sldId id="286" r:id="rId30"/>
    <p:sldId id="287" r:id="rId31"/>
    <p:sldId id="267" r:id="rId32"/>
    <p:sldId id="289" r:id="rId33"/>
    <p:sldId id="290" r:id="rId34"/>
    <p:sldId id="288" r:id="rId35"/>
    <p:sldId id="292" r:id="rId36"/>
    <p:sldId id="293" r:id="rId37"/>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Concert One"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1F2"/>
    <a:srgbClr val="E6EDF6"/>
    <a:srgbClr val="8FCFC2"/>
    <a:srgbClr val="BEE1E6"/>
    <a:srgbClr val="FDA291"/>
    <a:srgbClr val="FFFFFF"/>
    <a:srgbClr val="F9B47B"/>
    <a:srgbClr val="A1D2A0"/>
    <a:srgbClr val="FFF27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2" autoAdjust="0"/>
    <p:restoredTop sz="95000" autoAdjust="0"/>
  </p:normalViewPr>
  <p:slideViewPr>
    <p:cSldViewPr>
      <p:cViewPr varScale="1">
        <p:scale>
          <a:sx n="55" d="100"/>
          <a:sy n="55" d="100"/>
        </p:scale>
        <p:origin x="70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232DA5-D936-4E6A-B66F-B79A5B04463C}" type="datetimeFigureOut">
              <a:rPr lang="en-US" smtClean="0"/>
              <a:t>11/13/2022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8D0FA-067D-4F5E-9EF8-0A995444E219}" type="slidenum">
              <a:rPr lang="en-US" smtClean="0"/>
              <a:t>‹#›</a:t>
            </a:fld>
            <a:endParaRPr lang="en-US"/>
          </a:p>
        </p:txBody>
      </p:sp>
    </p:spTree>
    <p:extLst>
      <p:ext uri="{BB962C8B-B14F-4D97-AF65-F5344CB8AC3E}">
        <p14:creationId xmlns:p14="http://schemas.microsoft.com/office/powerpoint/2010/main" val="506216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18D0FA-067D-4F5E-9EF8-0A995444E219}" type="slidenum">
              <a:rPr lang="en-US" smtClean="0"/>
              <a:t>17</a:t>
            </a:fld>
            <a:endParaRPr lang="en-US"/>
          </a:p>
        </p:txBody>
      </p:sp>
    </p:spTree>
    <p:extLst>
      <p:ext uri="{BB962C8B-B14F-4D97-AF65-F5344CB8AC3E}">
        <p14:creationId xmlns:p14="http://schemas.microsoft.com/office/powerpoint/2010/main" val="400252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8D0FA-067D-4F5E-9EF8-0A995444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2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8D0FA-067D-4F5E-9EF8-0A995444E2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016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svg"/><Relationship Id="rId3" Type="http://schemas.openxmlformats.org/officeDocument/2006/relationships/image" Target="../media/image43.svg"/><Relationship Id="rId7" Type="http://schemas.openxmlformats.org/officeDocument/2006/relationships/image" Target="../media/image15.svg"/><Relationship Id="rId12"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45.svg"/><Relationship Id="rId15" Type="http://schemas.openxmlformats.org/officeDocument/2006/relationships/image" Target="../media/image49.jpeg"/><Relationship Id="rId10" Type="http://schemas.openxmlformats.org/officeDocument/2006/relationships/image" Target="../media/image7.png"/><Relationship Id="rId4" Type="http://schemas.openxmlformats.org/officeDocument/2006/relationships/image" Target="../media/image44.png"/><Relationship Id="rId9" Type="http://schemas.openxmlformats.org/officeDocument/2006/relationships/image" Target="../media/image4.svg"/><Relationship Id="rId14"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55.png"/><Relationship Id="rId4" Type="http://schemas.openxmlformats.org/officeDocument/2006/relationships/image" Target="../media/image7.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microsoft.com/office/2007/relationships/hdphoto" Target="../media/hdphoto2.wdp"/><Relationship Id="rId5" Type="http://schemas.openxmlformats.org/officeDocument/2006/relationships/image" Target="../media/image8.svg"/><Relationship Id="rId10" Type="http://schemas.openxmlformats.org/officeDocument/2006/relationships/image" Target="../media/image55.png"/><Relationship Id="rId4" Type="http://schemas.openxmlformats.org/officeDocument/2006/relationships/image" Target="../media/image7.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8.svg"/><Relationship Id="rId3" Type="http://schemas.openxmlformats.org/officeDocument/2006/relationships/image" Target="../media/image15.svg"/><Relationship Id="rId7" Type="http://schemas.openxmlformats.org/officeDocument/2006/relationships/image" Target="../media/image35.svg"/><Relationship Id="rId12" Type="http://schemas.openxmlformats.org/officeDocument/2006/relationships/image" Target="../media/image7.png"/><Relationship Id="rId17" Type="http://schemas.openxmlformats.org/officeDocument/2006/relationships/image" Target="../media/image59.gif"/><Relationship Id="rId2" Type="http://schemas.openxmlformats.org/officeDocument/2006/relationships/image" Target="../media/image14.png"/><Relationship Id="rId16" Type="http://schemas.openxmlformats.org/officeDocument/2006/relationships/image" Target="../media/image58.gif"/><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25.svg"/><Relationship Id="rId5" Type="http://schemas.openxmlformats.org/officeDocument/2006/relationships/image" Target="../media/image4.svg"/><Relationship Id="rId15" Type="http://schemas.openxmlformats.org/officeDocument/2006/relationships/image" Target="../media/image57.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43.sv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svg"/><Relationship Id="rId7" Type="http://schemas.openxmlformats.org/officeDocument/2006/relationships/image" Target="../media/image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1.gif"/><Relationship Id="rId5" Type="http://schemas.openxmlformats.org/officeDocument/2006/relationships/image" Target="../media/image15.sv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3.png"/><Relationship Id="rId3" Type="http://schemas.openxmlformats.org/officeDocument/2006/relationships/image" Target="../media/image38.svg"/><Relationship Id="rId7" Type="http://schemas.openxmlformats.org/officeDocument/2006/relationships/image" Target="../media/image15.svg"/><Relationship Id="rId12"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5.sv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4.svg"/></Relationships>
</file>

<file path=ppt/slides/_rels/slide17.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62.png"/><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35.sv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9.gif"/><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35.sv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svg"/><Relationship Id="rId3" Type="http://schemas.openxmlformats.org/officeDocument/2006/relationships/image" Target="../media/image43.svg"/><Relationship Id="rId7" Type="http://schemas.openxmlformats.org/officeDocument/2006/relationships/image" Target="../media/image45.svg"/><Relationship Id="rId12"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svg"/><Relationship Id="rId5" Type="http://schemas.openxmlformats.org/officeDocument/2006/relationships/image" Target="../media/image25.svg"/><Relationship Id="rId10" Type="http://schemas.openxmlformats.org/officeDocument/2006/relationships/image" Target="../media/image3.png"/><Relationship Id="rId4" Type="http://schemas.openxmlformats.org/officeDocument/2006/relationships/image" Target="../media/image24.png"/><Relationship Id="rId9" Type="http://schemas.openxmlformats.org/officeDocument/2006/relationships/image" Target="../media/image15.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4.png"/><Relationship Id="rId7" Type="http://schemas.openxmlformats.org/officeDocument/2006/relationships/image" Target="../media/image14.png"/><Relationship Id="rId12" Type="http://schemas.openxmlformats.org/officeDocument/2006/relationships/image" Target="../media/image66.gif"/><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65.pn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45.svg"/><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8.svg"/><Relationship Id="rId3" Type="http://schemas.openxmlformats.org/officeDocument/2006/relationships/image" Target="../media/image8.svg"/><Relationship Id="rId7" Type="http://schemas.openxmlformats.org/officeDocument/2006/relationships/image" Target="../media/image15.svg"/><Relationship Id="rId12"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svg"/><Relationship Id="rId5" Type="http://schemas.openxmlformats.org/officeDocument/2006/relationships/image" Target="../media/image19.svg"/><Relationship Id="rId15" Type="http://schemas.microsoft.com/office/2007/relationships/hdphoto" Target="../media/hdphoto3.wdp"/><Relationship Id="rId10" Type="http://schemas.openxmlformats.org/officeDocument/2006/relationships/image" Target="../media/image44.png"/><Relationship Id="rId4" Type="http://schemas.openxmlformats.org/officeDocument/2006/relationships/image" Target="../media/image18.png"/><Relationship Id="rId9" Type="http://schemas.openxmlformats.org/officeDocument/2006/relationships/image" Target="../media/image4.sv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svg"/><Relationship Id="rId3" Type="http://schemas.openxmlformats.org/officeDocument/2006/relationships/image" Target="../media/image45.svg"/><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73.jpeg"/><Relationship Id="rId5" Type="http://schemas.openxmlformats.org/officeDocument/2006/relationships/image" Target="../media/image15.svg"/><Relationship Id="rId10" Type="http://schemas.openxmlformats.org/officeDocument/2006/relationships/image" Target="../media/image72.jpeg"/><Relationship Id="rId4" Type="http://schemas.openxmlformats.org/officeDocument/2006/relationships/image" Target="../media/image14.png"/><Relationship Id="rId9"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76.svg"/><Relationship Id="rId4" Type="http://schemas.openxmlformats.org/officeDocument/2006/relationships/image" Target="../media/image3.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9.svg"/><Relationship Id="rId5" Type="http://schemas.openxmlformats.org/officeDocument/2006/relationships/image" Target="../media/image4.svg"/><Relationship Id="rId10" Type="http://schemas.openxmlformats.org/officeDocument/2006/relationships/image" Target="../media/image78.png"/><Relationship Id="rId4" Type="http://schemas.openxmlformats.org/officeDocument/2006/relationships/image" Target="../media/image3.png"/><Relationship Id="rId9"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43.svg"/><Relationship Id="rId12" Type="http://schemas.openxmlformats.org/officeDocument/2006/relationships/image" Target="../media/image7.png"/><Relationship Id="rId17" Type="http://schemas.openxmlformats.org/officeDocument/2006/relationships/image" Target="../media/image81.png"/><Relationship Id="rId2" Type="http://schemas.openxmlformats.org/officeDocument/2006/relationships/video" Target="../media/media1.mp4"/><Relationship Id="rId16" Type="http://schemas.openxmlformats.org/officeDocument/2006/relationships/image" Target="../media/image4.svg"/><Relationship Id="rId1" Type="http://schemas.microsoft.com/office/2007/relationships/media" Target="../media/media1.mp4"/><Relationship Id="rId6" Type="http://schemas.openxmlformats.org/officeDocument/2006/relationships/image" Target="../media/image42.png"/><Relationship Id="rId11" Type="http://schemas.openxmlformats.org/officeDocument/2006/relationships/image" Target="../media/image15.svg"/><Relationship Id="rId5" Type="http://schemas.openxmlformats.org/officeDocument/2006/relationships/image" Target="../media/image45.svg"/><Relationship Id="rId1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image" Target="../media/image44.png"/><Relationship Id="rId9" Type="http://schemas.openxmlformats.org/officeDocument/2006/relationships/image" Target="../media/image25.svg"/><Relationship Id="rId14"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slideLayout" Target="../slideLayouts/slideLayout7.xml"/><Relationship Id="rId7" Type="http://schemas.openxmlformats.org/officeDocument/2006/relationships/image" Target="../media/image8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2.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4" Type="http://schemas.openxmlformats.org/officeDocument/2006/relationships/image" Target="../media/image37.png"/><Relationship Id="rId9" Type="http://schemas.openxmlformats.org/officeDocument/2006/relationships/image" Target="../media/image850.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8.svg"/><Relationship Id="rId10" Type="http://schemas.openxmlformats.org/officeDocument/2006/relationships/image" Target="../media/image87.png"/><Relationship Id="rId4" Type="http://schemas.openxmlformats.org/officeDocument/2006/relationships/image" Target="../media/image37.png"/><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svg"/><Relationship Id="rId3" Type="http://schemas.openxmlformats.org/officeDocument/2006/relationships/image" Target="../media/image89.png"/><Relationship Id="rId7" Type="http://schemas.openxmlformats.org/officeDocument/2006/relationships/image" Target="../media/image15.svg"/><Relationship Id="rId12"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5.svg"/><Relationship Id="rId10" Type="http://schemas.openxmlformats.org/officeDocument/2006/relationships/image" Target="../media/image7.png"/><Relationship Id="rId4" Type="http://schemas.openxmlformats.org/officeDocument/2006/relationships/image" Target="../media/image34.png"/><Relationship Id="rId9"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38.sv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svg"/><Relationship Id="rId7" Type="http://schemas.openxmlformats.org/officeDocument/2006/relationships/image" Target="../media/image8.svg"/><Relationship Id="rId12" Type="http://schemas.openxmlformats.org/officeDocument/2006/relationships/image" Target="../media/image93.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0.png"/><Relationship Id="rId5" Type="http://schemas.openxmlformats.org/officeDocument/2006/relationships/image" Target="../media/image15.svg"/><Relationship Id="rId10" Type="http://schemas.openxmlformats.org/officeDocument/2006/relationships/image" Target="../media/image92.jpeg"/><Relationship Id="rId4" Type="http://schemas.openxmlformats.org/officeDocument/2006/relationships/image" Target="../media/image14.png"/><Relationship Id="rId9" Type="http://schemas.openxmlformats.org/officeDocument/2006/relationships/image" Target="../media/image4.svg"/></Relationships>
</file>

<file path=ppt/slides/_rels/slide34.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4.sv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3.svg"/><Relationship Id="rId7" Type="http://schemas.openxmlformats.org/officeDocument/2006/relationships/image" Target="../media/image45.svg"/><Relationship Id="rId12" Type="http://schemas.openxmlformats.org/officeDocument/2006/relationships/image" Target="../media/image96.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5.sv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svg"/><Relationship Id="rId5" Type="http://schemas.openxmlformats.org/officeDocument/2006/relationships/image" Target="../media/image17.svg"/><Relationship Id="rId15" Type="http://schemas.openxmlformats.org/officeDocument/2006/relationships/image" Target="../media/image13.sv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8.sv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png"/><Relationship Id="rId3" Type="http://schemas.openxmlformats.org/officeDocument/2006/relationships/image" Target="../media/image4.sv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gif"/><Relationship Id="rId11" Type="http://schemas.openxmlformats.org/officeDocument/2006/relationships/image" Target="../media/image32.png"/><Relationship Id="rId5" Type="http://schemas.openxmlformats.org/officeDocument/2006/relationships/image" Target="../media/image8.svg"/><Relationship Id="rId4" Type="http://schemas.openxmlformats.org/officeDocument/2006/relationships/image" Target="../media/image7.png"/><Relationship Id="rId14" Type="http://schemas.openxmlformats.org/officeDocument/2006/relationships/image" Target="../media/image2.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svg"/><Relationship Id="rId7" Type="http://schemas.openxmlformats.org/officeDocument/2006/relationships/image" Target="../media/image4.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36.gif"/><Relationship Id="rId5" Type="http://schemas.openxmlformats.org/officeDocument/2006/relationships/image" Target="../media/image15.svg"/><Relationship Id="rId10" Type="http://schemas.openxmlformats.org/officeDocument/2006/relationships/image" Target="../media/image36.png"/><Relationship Id="rId4" Type="http://schemas.openxmlformats.org/officeDocument/2006/relationships/image" Target="../media/image14.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15.svg"/><Relationship Id="rId12"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8.svg"/><Relationship Id="rId5" Type="http://schemas.openxmlformats.org/officeDocument/2006/relationships/image" Target="../media/image38.svg"/><Relationship Id="rId10" Type="http://schemas.openxmlformats.org/officeDocument/2006/relationships/image" Target="../media/image7.png"/><Relationship Id="rId4" Type="http://schemas.openxmlformats.org/officeDocument/2006/relationships/image" Target="../media/image37.png"/><Relationship Id="rId9" Type="http://schemas.openxmlformats.org/officeDocument/2006/relationships/image" Target="../media/image4.sv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2852" y="3105016"/>
            <a:ext cx="22053703" cy="49896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857"/>
            <a:ext cx="4668588" cy="40107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7920">
            <a:off x="15407088" y="7200900"/>
            <a:ext cx="3168396" cy="4114800"/>
          </a:xfrm>
          <a:prstGeom prst="rect">
            <a:avLst/>
          </a:prstGeom>
        </p:spPr>
      </p:pic>
      <p:sp>
        <p:nvSpPr>
          <p:cNvPr id="9" name="TextBox 4">
            <a:extLst>
              <a:ext uri="{FF2B5EF4-FFF2-40B4-BE49-F238E27FC236}">
                <a16:creationId xmlns:a16="http://schemas.microsoft.com/office/drawing/2014/main" id="{30427CC3-04AA-459D-AF9A-3323D602D504}"/>
              </a:ext>
            </a:extLst>
          </p:cNvPr>
          <p:cNvSpPr txBox="1"/>
          <p:nvPr/>
        </p:nvSpPr>
        <p:spPr>
          <a:xfrm>
            <a:off x="2895600" y="2782827"/>
            <a:ext cx="11747454" cy="5311839"/>
          </a:xfrm>
          <a:prstGeom prst="rect">
            <a:avLst/>
          </a:prstGeom>
        </p:spPr>
        <p:txBody>
          <a:bodyPr lIns="0" tIns="0" rIns="0" bIns="0" rtlCol="0" anchor="t">
            <a:spAutoFit/>
          </a:bodyPr>
          <a:lstStyle/>
          <a:p>
            <a:pPr algn="ctr">
              <a:lnSpc>
                <a:spcPct val="150000"/>
              </a:lnSpc>
            </a:pPr>
            <a:r>
              <a:rPr lang="vi-VN" sz="8000" b="1" dirty="0">
                <a:solidFill>
                  <a:srgbClr val="082A44"/>
                </a:solidFill>
                <a:latin typeface="Arial" panose="020B0604020202020204" pitchFamily="34" charset="0"/>
                <a:cs typeface="Arial" panose="020B0604020202020204" pitchFamily="34" charset="0"/>
              </a:rPr>
              <a:t>CHÀO MỪNG CÁC EM ĐẾN VỚI TIẾT HỌC NGÀY HÔM NAY ! </a:t>
            </a:r>
            <a:endParaRPr lang="en-US" sz="8000" b="1" dirty="0">
              <a:solidFill>
                <a:srgbClr val="082A44"/>
              </a:solidFill>
              <a:latin typeface="Arial" panose="020B0604020202020204" pitchFamily="34" charset="0"/>
              <a:cs typeface="Arial" panose="020B0604020202020204" pitchFamily="34" charset="0"/>
            </a:endParaRPr>
          </a:p>
        </p:txBody>
      </p:sp>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39756" y="1238093"/>
            <a:ext cx="7735951" cy="779886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81398" y="4067646"/>
            <a:ext cx="2124891" cy="2331842"/>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59212" flipH="1">
            <a:off x="16095595" y="5420861"/>
            <a:ext cx="3168396" cy="4114800"/>
          </a:xfrm>
          <a:prstGeom prst="rect">
            <a:avLst/>
          </a:prstGeom>
        </p:spPr>
      </p:pic>
      <p:grpSp>
        <p:nvGrpSpPr>
          <p:cNvPr id="21" name="Group 20">
            <a:extLst>
              <a:ext uri="{FF2B5EF4-FFF2-40B4-BE49-F238E27FC236}">
                <a16:creationId xmlns:a16="http://schemas.microsoft.com/office/drawing/2014/main" id="{AF7EB71E-A249-42ED-8AFA-24F36AFAD387}"/>
              </a:ext>
            </a:extLst>
          </p:cNvPr>
          <p:cNvGrpSpPr/>
          <p:nvPr/>
        </p:nvGrpSpPr>
        <p:grpSpPr>
          <a:xfrm>
            <a:off x="9549864" y="829735"/>
            <a:ext cx="4115734" cy="976340"/>
            <a:chOff x="9544197" y="261754"/>
            <a:chExt cx="4115734" cy="976340"/>
          </a:xfrm>
        </p:grpSpPr>
        <p:pic>
          <p:nvPicPr>
            <p:cNvPr id="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544197" y="261754"/>
              <a:ext cx="4115734" cy="976340"/>
            </a:xfrm>
            <a:prstGeom prst="rect">
              <a:avLst/>
            </a:prstGeom>
          </p:spPr>
        </p:pic>
        <p:sp>
          <p:nvSpPr>
            <p:cNvPr id="18" name="TextBox 17">
              <a:extLst>
                <a:ext uri="{FF2B5EF4-FFF2-40B4-BE49-F238E27FC236}">
                  <a16:creationId xmlns:a16="http://schemas.microsoft.com/office/drawing/2014/main" id="{6EF13050-BB68-4600-8CAE-C80925A80F77}"/>
                </a:ext>
              </a:extLst>
            </p:cNvPr>
            <p:cNvSpPr txBox="1"/>
            <p:nvPr/>
          </p:nvSpPr>
          <p:spPr>
            <a:xfrm>
              <a:off x="9982200" y="365204"/>
              <a:ext cx="3239729" cy="769441"/>
            </a:xfrm>
            <a:prstGeom prst="rect">
              <a:avLst/>
            </a:prstGeom>
            <a:noFill/>
          </p:spPr>
          <p:txBody>
            <a:bodyPr wrap="square">
              <a:spAutoFit/>
            </a:bodyPr>
            <a:lstStyle/>
            <a:p>
              <a:r>
                <a:rPr lang="vi-VN" sz="4400" b="1" dirty="0"/>
                <a:t>KẾT LUẬN </a:t>
              </a:r>
              <a:endParaRPr lang="en-US" sz="4400" b="1" dirty="0"/>
            </a:p>
          </p:txBody>
        </p:sp>
      </p:grpSp>
      <p:sp>
        <p:nvSpPr>
          <p:cNvPr id="20" name="TextBox 19">
            <a:extLst>
              <a:ext uri="{FF2B5EF4-FFF2-40B4-BE49-F238E27FC236}">
                <a16:creationId xmlns:a16="http://schemas.microsoft.com/office/drawing/2014/main" id="{6A246665-E8AE-4CD3-BEBB-F2C67360B66E}"/>
              </a:ext>
            </a:extLst>
          </p:cNvPr>
          <p:cNvSpPr txBox="1"/>
          <p:nvPr/>
        </p:nvSpPr>
        <p:spPr>
          <a:xfrm>
            <a:off x="8022526" y="1881625"/>
            <a:ext cx="7170411" cy="644157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Khối lượng riêng là một thuộc tính của các chất. Biết khối lượng riêng của một chất giúp ra xác định được khối lượng hoặc thể tích của vật có cùng chất liệu trong trường hợp khó đo trực tiếp. </a:t>
            </a:r>
            <a:endParaRPr lang="en-US" sz="4000" dirty="0">
              <a:latin typeface="Arial" panose="020B0604020202020204" pitchFamily="34" charset="0"/>
              <a:cs typeface="Arial" panose="020B0604020202020204" pitchFamily="34" charset="0"/>
            </a:endParaRPr>
          </a:p>
        </p:txBody>
      </p:sp>
      <p:grpSp>
        <p:nvGrpSpPr>
          <p:cNvPr id="22" name="Group 8">
            <a:extLst>
              <a:ext uri="{FF2B5EF4-FFF2-40B4-BE49-F238E27FC236}">
                <a16:creationId xmlns:a16="http://schemas.microsoft.com/office/drawing/2014/main" id="{1A54E95E-A04A-4653-A93F-CE25EFB0DA06}"/>
              </a:ext>
            </a:extLst>
          </p:cNvPr>
          <p:cNvGrpSpPr>
            <a:grpSpLocks noChangeAspect="1"/>
          </p:cNvGrpSpPr>
          <p:nvPr/>
        </p:nvGrpSpPr>
        <p:grpSpPr>
          <a:xfrm rot="211086">
            <a:off x="1709521" y="-607923"/>
            <a:ext cx="4890059" cy="11420667"/>
            <a:chOff x="0" y="0"/>
            <a:chExt cx="3290570" cy="6355080"/>
          </a:xfrm>
        </p:grpSpPr>
        <p:sp>
          <p:nvSpPr>
            <p:cNvPr id="23" name="Freeform 9">
              <a:extLst>
                <a:ext uri="{FF2B5EF4-FFF2-40B4-BE49-F238E27FC236}">
                  <a16:creationId xmlns:a16="http://schemas.microsoft.com/office/drawing/2014/main" id="{00911166-B907-4626-A7A3-656C97D59299}"/>
                </a:ext>
              </a:extLst>
            </p:cNvPr>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24" name="Freeform 10">
              <a:extLst>
                <a:ext uri="{FF2B5EF4-FFF2-40B4-BE49-F238E27FC236}">
                  <a16:creationId xmlns:a16="http://schemas.microsoft.com/office/drawing/2014/main" id="{2E7DF4B1-8D03-42AF-9003-4D5567F3A145}"/>
                </a:ext>
              </a:extLst>
            </p:cNvPr>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14"/>
              <a:stretch>
                <a:fillRect l="-16926" r="-16926"/>
              </a:stretch>
            </a:blipFill>
          </p:spPr>
        </p:sp>
        <p:sp>
          <p:nvSpPr>
            <p:cNvPr id="25" name="Freeform 11">
              <a:extLst>
                <a:ext uri="{FF2B5EF4-FFF2-40B4-BE49-F238E27FC236}">
                  <a16:creationId xmlns:a16="http://schemas.microsoft.com/office/drawing/2014/main" id="{98F505BD-49F7-44C1-9F5E-FB04ACC0786F}"/>
                </a:ext>
              </a:extLst>
            </p:cNvPr>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15"/>
              <a:stretch>
                <a:fillRect t="-8854" b="-8854"/>
              </a:stretch>
            </a:blipFill>
          </p:spPr>
        </p:sp>
        <p:sp>
          <p:nvSpPr>
            <p:cNvPr id="26" name="Freeform 12">
              <a:extLst>
                <a:ext uri="{FF2B5EF4-FFF2-40B4-BE49-F238E27FC236}">
                  <a16:creationId xmlns:a16="http://schemas.microsoft.com/office/drawing/2014/main" id="{1F288C2A-8C14-413E-A6B4-AF0B279D878C}"/>
                </a:ext>
              </a:extLst>
            </p:cNvPr>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8FCFC2"/>
            </a:solidFill>
          </p:spPr>
        </p:sp>
      </p:grpSp>
    </p:spTree>
    <p:extLst>
      <p:ext uri="{BB962C8B-B14F-4D97-AF65-F5344CB8AC3E}">
        <p14:creationId xmlns:p14="http://schemas.microsoft.com/office/powerpoint/2010/main" val="2714432518"/>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35916"/>
          </a:xfrm>
          <a:prstGeom prst="rect">
            <a:avLst/>
          </a:prstGeom>
        </p:spPr>
        <p:txBody>
          <a:bodyPr wrap="square" lIns="0" tIns="0" rIns="0" bIns="0" rtlCol="0" anchor="t">
            <a:spAutoFit/>
          </a:bodyPr>
          <a:lstStyle/>
          <a:p>
            <a:pPr algn="just">
              <a:lnSpc>
                <a:spcPct val="150000"/>
              </a:lnSpc>
            </a:pPr>
            <a:r>
              <a:rPr lang="vi-VN" sz="6000" b="1" dirty="0">
                <a:solidFill>
                  <a:schemeClr val="accent1">
                    <a:lumMod val="50000"/>
                  </a:schemeClr>
                </a:solidFill>
                <a:cs typeface="Arial" panose="020B0604020202020204" pitchFamily="34" charset="0"/>
              </a:rPr>
              <a:t>II. Ý NGHĨA VÀ CÔNG THỨC TÍNH ÁP SUẤT </a:t>
            </a:r>
            <a:endParaRPr lang="en-US" sz="6000" b="1" dirty="0">
              <a:solidFill>
                <a:schemeClr val="accent1">
                  <a:lumMod val="50000"/>
                </a:schemeClr>
              </a:solidFill>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EECEBE4-64B4-4C5A-944D-D1B6CE85E78C}"/>
              </a:ext>
            </a:extLst>
          </p:cNvPr>
          <p:cNvGrpSpPr/>
          <p:nvPr/>
        </p:nvGrpSpPr>
        <p:grpSpPr>
          <a:xfrm>
            <a:off x="762001" y="2324108"/>
            <a:ext cx="6553199" cy="5696672"/>
            <a:chOff x="802234" y="1656661"/>
            <a:chExt cx="8269896" cy="5507946"/>
          </a:xfrm>
        </p:grpSpPr>
        <p:pic>
          <p:nvPicPr>
            <p:cNvPr id="1034" name="Picture 10" descr="Paper Post-it Note Sticker - Sticky Note Png Vector, Transparent Png -  kindpng">
              <a:extLst>
                <a:ext uri="{FF2B5EF4-FFF2-40B4-BE49-F238E27FC236}">
                  <a16:creationId xmlns:a16="http://schemas.microsoft.com/office/drawing/2014/main" id="{CD6DFC71-99FE-4053-992B-3D293DABBC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0116" y1="14559" x2="60116" y2="14559"/>
                          <a14:foregroundMark x1="21744" y1="86324" x2="21744" y2="86324"/>
                          <a14:foregroundMark x1="37791" y1="89853" x2="37791" y2="89853"/>
                        </a14:backgroundRemoval>
                      </a14:imgEffect>
                    </a14:imgLayer>
                  </a14:imgProps>
                </a:ext>
                <a:ext uri="{28A0092B-C50C-407E-A947-70E740481C1C}">
                  <a14:useLocalDpi xmlns:a14="http://schemas.microsoft.com/office/drawing/2010/main" val="0"/>
                </a:ext>
              </a:extLst>
            </a:blip>
            <a:srcRect l="11553" r="10450"/>
            <a:stretch/>
          </p:blipFill>
          <p:spPr bwMode="auto">
            <a:xfrm>
              <a:off x="802234" y="1656661"/>
              <a:ext cx="8269896" cy="550794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7D4B78-05CB-44C5-9279-62E9A0A0BF53}"/>
                </a:ext>
              </a:extLst>
            </p:cNvPr>
            <p:cNvSpPr txBox="1"/>
            <p:nvPr/>
          </p:nvSpPr>
          <p:spPr>
            <a:xfrm rot="21092837">
              <a:off x="2422434" y="2994272"/>
              <a:ext cx="5432517" cy="2671402"/>
            </a:xfrm>
            <a:prstGeom prst="rect">
              <a:avLst/>
            </a:prstGeom>
            <a:noFill/>
          </p:spPr>
          <p:txBody>
            <a:bodyPr wrap="square">
              <a:spAutoFit/>
            </a:bodyPr>
            <a:lstStyle/>
            <a:p>
              <a:pPr marR="90170" algn="just">
                <a:lnSpc>
                  <a:spcPct val="150000"/>
                </a:lnSpc>
                <a:spcBef>
                  <a:spcPts val="300"/>
                </a:spcBef>
                <a:spcAft>
                  <a:spcPts val="300"/>
                </a:spcAft>
              </a:pPr>
              <a:r>
                <a:rPr lang="vi-VN" sz="4000" b="1" dirty="0">
                  <a:effectLst/>
                  <a:ea typeface="Calibri" panose="020F0502020204030204" pitchFamily="34" charset="0"/>
                  <a:cs typeface="Times New Roman" panose="02020603050405020304" pitchFamily="18" charset="0"/>
                </a:rPr>
                <a:t>?1. </a:t>
              </a:r>
              <a:r>
                <a:rPr lang="en-US" sz="4000" dirty="0">
                  <a:effectLst/>
                  <a:ea typeface="Calibri" panose="020F0502020204030204" pitchFamily="34" charset="0"/>
                </a:rPr>
                <a:t>Áp lực là gì? Áp lực có phương như thế nào?</a:t>
              </a:r>
              <a:endParaRPr lang="vi-VN" sz="4000" dirty="0">
                <a:effectLst/>
                <a:ea typeface="Calibri" panose="020F0502020204030204" pitchFamily="34" charset="0"/>
              </a:endParaRPr>
            </a:p>
          </p:txBody>
        </p:sp>
      </p:grpSp>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R="90170" algn="just">
              <a:lnSpc>
                <a:spcPct val="150000"/>
              </a:lnSpc>
              <a:spcBef>
                <a:spcPts val="300"/>
              </a:spcBef>
              <a:spcAft>
                <a:spcPts val="300"/>
              </a:spcAft>
            </a:pPr>
            <a:r>
              <a:rPr lang="vi-VN" sz="4000" dirty="0">
                <a:effectLst/>
                <a:ea typeface="Calibri" panose="020F0502020204030204" pitchFamily="34" charset="0"/>
                <a:cs typeface="Times New Roman" panose="02020603050405020304" pitchFamily="18" charset="0"/>
              </a:rPr>
              <a:t>* </a:t>
            </a:r>
            <a:r>
              <a:rPr lang="vi-VN" sz="4000" b="1" i="1" u="sng" dirty="0">
                <a:effectLst/>
                <a:ea typeface="Calibri" panose="020F0502020204030204" pitchFamily="34" charset="0"/>
                <a:cs typeface="Times New Roman" panose="02020603050405020304" pitchFamily="18" charset="0"/>
              </a:rPr>
              <a:t>Nhiệm vụ: </a:t>
            </a:r>
            <a:r>
              <a:rPr lang="vi-VN" sz="4000" dirty="0">
                <a:effectLst/>
                <a:ea typeface="Calibri" panose="020F0502020204030204" pitchFamily="34" charset="0"/>
                <a:cs typeface="Times New Roman" panose="02020603050405020304" pitchFamily="18" charset="0"/>
              </a:rPr>
              <a:t>Quan sát Hình 1 và cho biết </a:t>
            </a:r>
            <a:endParaRPr lang="en-US" sz="4000" dirty="0">
              <a:effectLs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r>
              <a:rPr kumimoji="0" lang="vi-VN" sz="40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Hình 1</a:t>
            </a:r>
            <a:endParaRPr lang="en-US" dirty="0"/>
          </a:p>
        </p:txBody>
      </p:sp>
      <p:sp>
        <p:nvSpPr>
          <p:cNvPr id="15" name="TextBox 14">
            <a:extLst>
              <a:ext uri="{FF2B5EF4-FFF2-40B4-BE49-F238E27FC236}">
                <a16:creationId xmlns:a16="http://schemas.microsoft.com/office/drawing/2014/main" id="{115945D9-3BFC-4CDE-B3AD-5F5956BFEEDA}"/>
              </a:ext>
            </a:extLst>
          </p:cNvPr>
          <p:cNvSpPr txBox="1"/>
          <p:nvPr/>
        </p:nvSpPr>
        <p:spPr>
          <a:xfrm>
            <a:off x="4260387" y="7604297"/>
            <a:ext cx="8236413" cy="2121220"/>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Trả lời ?1. </a:t>
            </a:r>
            <a:r>
              <a:rPr kumimoji="0" lang="vi-VN" sz="4000" b="0" i="0" u="none" strike="noStrike" kern="1200" cap="none" spc="0" normalizeH="0" baseline="0" noProof="0" dirty="0">
                <a:ln>
                  <a:noFill/>
                </a:ln>
                <a:solidFill>
                  <a:prstClr val="black"/>
                </a:solidFill>
                <a:effectLst/>
                <a:uLnTx/>
                <a:uFillTx/>
                <a:ea typeface="Calibri" panose="020F0502020204030204" pitchFamily="34" charset="0"/>
              </a:rPr>
              <a:t>Áp lực là lực ép có phương vuông góc với mặt bị ép</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1392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II. Ý NGHĨA VÀ CÔNG THỨC TÍNH ÁP SUẤT </a:t>
            </a:r>
            <a:endParaRPr kumimoji="0" lang="en-US"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DEECEBE4-64B4-4C5A-944D-D1B6CE85E78C}"/>
              </a:ext>
            </a:extLst>
          </p:cNvPr>
          <p:cNvGrpSpPr/>
          <p:nvPr/>
        </p:nvGrpSpPr>
        <p:grpSpPr>
          <a:xfrm>
            <a:off x="802430" y="2512833"/>
            <a:ext cx="9255969" cy="6954149"/>
            <a:chOff x="802233" y="1656660"/>
            <a:chExt cx="8714811" cy="6954149"/>
          </a:xfrm>
        </p:grpSpPr>
        <p:pic>
          <p:nvPicPr>
            <p:cNvPr id="1034" name="Picture 10" descr="Paper Post-it Note Sticker - Sticky Note Png Vector, Transparent Png -  kindpng">
              <a:extLst>
                <a:ext uri="{FF2B5EF4-FFF2-40B4-BE49-F238E27FC236}">
                  <a16:creationId xmlns:a16="http://schemas.microsoft.com/office/drawing/2014/main" id="{CD6DFC71-99FE-4053-992B-3D293DABBC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0116" y1="14559" x2="60116" y2="14559"/>
                          <a14:foregroundMark x1="21744" y1="86324" x2="21744" y2="86324"/>
                          <a14:foregroundMark x1="37791" y1="89853" x2="37791" y2="89853"/>
                        </a14:backgroundRemoval>
                      </a14:imgEffect>
                    </a14:imgLayer>
                  </a14:imgProps>
                </a:ext>
                <a:ext uri="{28A0092B-C50C-407E-A947-70E740481C1C}">
                  <a14:useLocalDpi xmlns:a14="http://schemas.microsoft.com/office/drawing/2010/main" val="0"/>
                </a:ext>
              </a:extLst>
            </a:blip>
            <a:srcRect l="11553" r="10450"/>
            <a:stretch/>
          </p:blipFill>
          <p:spPr bwMode="auto">
            <a:xfrm>
              <a:off x="802233" y="1656660"/>
              <a:ext cx="8714811" cy="69541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07D4B78-05CB-44C5-9279-62E9A0A0BF53}"/>
                </a:ext>
              </a:extLst>
            </p:cNvPr>
            <p:cNvSpPr txBox="1"/>
            <p:nvPr/>
          </p:nvSpPr>
          <p:spPr>
            <a:xfrm rot="21092837">
              <a:off x="2428413" y="3622218"/>
              <a:ext cx="5801630" cy="276293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Hãy chỉ ra áp lực trong trường hợp người đứng vuông góc trên sàn.</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Nhiệm vụ: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Quan sát Hình 1 và cho biết </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8404802"/>
      </p:ext>
    </p:extLst>
  </p:cSld>
  <p:clrMapOvr>
    <a:masterClrMapping/>
  </p:clrMapOvr>
  <p:transition spd="med">
    <p:comb/>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TextBox 3"/>
          <p:cNvSpPr txBox="1"/>
          <p:nvPr/>
        </p:nvSpPr>
        <p:spPr>
          <a:xfrm>
            <a:off x="1981200" y="420196"/>
            <a:ext cx="16154400" cy="1213922"/>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rPr>
              <a:t>II. Ý NGHĨA VÀ CÔNG THỨC TÍNH ÁP SUẤT </a:t>
            </a:r>
            <a:endParaRPr kumimoji="0" lang="en-US" sz="6000" b="1" i="0" u="none" strike="noStrike" kern="1200" cap="none" spc="0" normalizeH="0" baseline="0" noProof="0" dirty="0">
              <a:ln>
                <a:noFill/>
              </a:ln>
              <a:solidFill>
                <a:srgbClr val="4F81BD">
                  <a:lumMod val="50000"/>
                </a:srgbClr>
              </a:solidFill>
              <a:effectLst/>
              <a:uLnTx/>
              <a:uFillTx/>
              <a:latin typeface="Arial" panose="020B0604020202020204" pitchFamily="34" charset="0"/>
              <a:ea typeface="+mn-ea"/>
              <a:cs typeface="Arial" panose="020B0604020202020204" pitchFamily="34" charset="0"/>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7920">
            <a:off x="15407088" y="7200900"/>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2098" y="3138105"/>
            <a:ext cx="22053703" cy="5534925"/>
          </a:xfrm>
          <a:prstGeom prst="rect">
            <a:avLst/>
          </a:prstGeom>
        </p:spPr>
      </p:pic>
      <p:cxnSp>
        <p:nvCxnSpPr>
          <p:cNvPr id="10" name="Straight Connector 9">
            <a:extLst>
              <a:ext uri="{FF2B5EF4-FFF2-40B4-BE49-F238E27FC236}">
                <a16:creationId xmlns:a16="http://schemas.microsoft.com/office/drawing/2014/main" id="{36CC83B2-4FE9-4842-9802-3D3D4286D17D}"/>
              </a:ext>
            </a:extLst>
          </p:cNvPr>
          <p:cNvCxnSpPr>
            <a:cxnSpLocks/>
          </p:cNvCxnSpPr>
          <p:nvPr/>
        </p:nvCxnSpPr>
        <p:spPr>
          <a:xfrm>
            <a:off x="11506200" y="7048500"/>
            <a:ext cx="41729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Hình ảnh Hình ảnh Bên Của Một Người đàn ông đứng Vector Hoặc Màu Minh Họa  PNG , Bên, Lượt Xem, Đàn ông PNG và Vector với nền trong suốt để tải">
            <a:extLst>
              <a:ext uri="{FF2B5EF4-FFF2-40B4-BE49-F238E27FC236}">
                <a16:creationId xmlns:a16="http://schemas.microsoft.com/office/drawing/2014/main" id="{8F0F1CA5-5D5C-42FC-915D-9DBEC2BB08F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688" b="93594" l="10000" r="90000">
                        <a14:foregroundMark x1="56250" y1="6250" x2="56250" y2="6250"/>
                        <a14:foregroundMark x1="47969" y1="4688" x2="47969" y2="4688"/>
                        <a14:foregroundMark x1="53594" y1="17344" x2="53594" y2="17344"/>
                        <a14:foregroundMark x1="50781" y1="91875" x2="50781" y2="91875"/>
                        <a14:foregroundMark x1="45313" y1="93594" x2="45313" y2="93594"/>
                      </a14:backgroundRemoval>
                    </a14:imgEffect>
                  </a14:imgLayer>
                </a14:imgProps>
              </a:ext>
              <a:ext uri="{28A0092B-C50C-407E-A947-70E740481C1C}">
                <a14:useLocalDpi xmlns:a14="http://schemas.microsoft.com/office/drawing/2010/main" val="0"/>
              </a:ext>
            </a:extLst>
          </a:blip>
          <a:srcRect l="30767" r="34376"/>
          <a:stretch/>
        </p:blipFill>
        <p:spPr bwMode="auto">
          <a:xfrm>
            <a:off x="12950754" y="2705100"/>
            <a:ext cx="1562199" cy="4481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A7D8C8C-04EC-43E8-8E97-95897CA2273F}"/>
              </a:ext>
            </a:extLst>
          </p:cNvPr>
          <p:cNvSpPr txBox="1"/>
          <p:nvPr/>
        </p:nvSpPr>
        <p:spPr>
          <a:xfrm>
            <a:off x="2699083" y="1821896"/>
            <a:ext cx="11379200" cy="916276"/>
          </a:xfrm>
          <a:prstGeom prst="rect">
            <a:avLst/>
          </a:prstGeom>
          <a:noFill/>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4000" b="1" i="1"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Nhiệm vụ: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Quan sát Hình 1 và cho biết </a:t>
            </a:r>
            <a:endParaRPr kumimoji="0" lang="en-US" sz="4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0EBFC778-81B0-44BF-AF28-B2E901BF80B5}"/>
              </a:ext>
            </a:extLst>
          </p:cNvPr>
          <p:cNvSpPr txBox="1"/>
          <p:nvPr/>
        </p:nvSpPr>
        <p:spPr>
          <a:xfrm>
            <a:off x="12950754" y="7312893"/>
            <a:ext cx="25044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110A14E5-F219-45B0-80AB-E996A40D1E94}"/>
              </a:ext>
            </a:extLst>
          </p:cNvPr>
          <p:cNvSpPr txBox="1"/>
          <p:nvPr/>
        </p:nvSpPr>
        <p:spPr>
          <a:xfrm>
            <a:off x="1476929" y="3467166"/>
            <a:ext cx="9586356" cy="5185888"/>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Trả lời ?</a:t>
            </a: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a:t>
            </a: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Arial" panose="020B0604020202020204" pitchFamily="34" charset="0"/>
              </a:rPr>
              <a:t>Khi đứng trên sàn, bàn chân của ta tác dụng áp lực (lực vuông góc) lên sàn. Lực này tác dụng lên mọi điểm thuộc diện tích bị ép giữa bàn chân và mặt sàn</a:t>
            </a:r>
            <a:endParaRPr kumimoji="0" lang="vi-VN" sz="4000" b="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074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75866" y="2530903"/>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25" y="5300242"/>
            <a:ext cx="2124891" cy="233184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80826" y="0"/>
            <a:ext cx="3919931" cy="338094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78164" y="1563521"/>
            <a:ext cx="6249665" cy="747344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95388" y="1250037"/>
            <a:ext cx="3215219" cy="626968"/>
          </a:xfrm>
          <a:prstGeom prst="rect">
            <a:avLst/>
          </a:prstGeom>
        </p:spPr>
      </p:pic>
      <p:grpSp>
        <p:nvGrpSpPr>
          <p:cNvPr id="10" name="Group 10"/>
          <p:cNvGrpSpPr/>
          <p:nvPr/>
        </p:nvGrpSpPr>
        <p:grpSpPr>
          <a:xfrm>
            <a:off x="5649057" y="7738518"/>
            <a:ext cx="3494943" cy="1165377"/>
            <a:chOff x="-77456" y="-264128"/>
            <a:chExt cx="8469110" cy="2344769"/>
          </a:xfrm>
        </p:grpSpPr>
        <p:sp>
          <p:nvSpPr>
            <p:cNvPr id="11" name="Freeform 11"/>
            <p:cNvSpPr/>
            <p:nvPr/>
          </p:nvSpPr>
          <p:spPr>
            <a:xfrm>
              <a:off x="-77456" y="-264128"/>
              <a:ext cx="8469110" cy="2344769"/>
            </a:xfrm>
            <a:custGeom>
              <a:avLst/>
              <a:gdLst/>
              <a:ahLst/>
              <a:cxnLst/>
              <a:rect l="l" t="t" r="r" b="b"/>
              <a:pathLst>
                <a:path w="8469110" h="2344769">
                  <a:moveTo>
                    <a:pt x="8344650" y="2344769"/>
                  </a:moveTo>
                  <a:lnTo>
                    <a:pt x="124460" y="2344769"/>
                  </a:lnTo>
                  <a:cubicBezTo>
                    <a:pt x="55880" y="2344769"/>
                    <a:pt x="0" y="2288889"/>
                    <a:pt x="0" y="2220309"/>
                  </a:cubicBezTo>
                  <a:lnTo>
                    <a:pt x="0" y="124460"/>
                  </a:lnTo>
                  <a:cubicBezTo>
                    <a:pt x="0" y="55880"/>
                    <a:pt x="55880" y="0"/>
                    <a:pt x="124460" y="0"/>
                  </a:cubicBezTo>
                  <a:lnTo>
                    <a:pt x="8344650" y="0"/>
                  </a:lnTo>
                  <a:cubicBezTo>
                    <a:pt x="8413230" y="0"/>
                    <a:pt x="8469110" y="55880"/>
                    <a:pt x="8469110" y="124460"/>
                  </a:cubicBezTo>
                  <a:lnTo>
                    <a:pt x="8469110" y="2220309"/>
                  </a:lnTo>
                  <a:cubicBezTo>
                    <a:pt x="8469110" y="2288889"/>
                    <a:pt x="8413230" y="2344769"/>
                    <a:pt x="8344650" y="2344769"/>
                  </a:cubicBezTo>
                  <a:close/>
                </a:path>
              </a:pathLst>
            </a:custGeom>
            <a:solidFill>
              <a:srgbClr val="FFF27C"/>
            </a:solidFill>
          </p:spPr>
          <p:txBody>
            <a:bodyPr/>
            <a:lstStyle/>
            <a:p>
              <a:endParaRPr lang="en-US" dirty="0"/>
            </a:p>
          </p:txBody>
        </p:sp>
      </p:grpSp>
      <p:sp>
        <p:nvSpPr>
          <p:cNvPr id="13" name="TextBox 13"/>
          <p:cNvSpPr txBox="1"/>
          <p:nvPr/>
        </p:nvSpPr>
        <p:spPr>
          <a:xfrm>
            <a:off x="5292733" y="8061366"/>
            <a:ext cx="4340787" cy="602729"/>
          </a:xfrm>
          <a:prstGeom prst="rect">
            <a:avLst/>
          </a:prstGeom>
        </p:spPr>
        <p:txBody>
          <a:bodyPr lIns="0" tIns="0" rIns="0" bIns="0" rtlCol="0" anchor="t">
            <a:spAutoFit/>
          </a:bodyPr>
          <a:lstStyle/>
          <a:p>
            <a:pPr algn="ctr">
              <a:lnSpc>
                <a:spcPts val="4900"/>
              </a:lnSpc>
              <a:spcBef>
                <a:spcPct val="0"/>
              </a:spcBef>
            </a:pPr>
            <a:r>
              <a:rPr lang="vi-VN" sz="4000" b="1" dirty="0">
                <a:solidFill>
                  <a:srgbClr val="082A44"/>
                </a:solidFill>
              </a:rPr>
              <a:t>Câu hỏi 1 </a:t>
            </a:r>
            <a:endParaRPr lang="en-US" sz="4000" b="1" dirty="0">
              <a:solidFill>
                <a:srgbClr val="082A44"/>
              </a:solidFill>
            </a:endParaRPr>
          </a:p>
        </p:txBody>
      </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996184">
            <a:off x="-555498" y="7200900"/>
            <a:ext cx="3168396" cy="4114800"/>
          </a:xfrm>
          <a:prstGeom prst="rect">
            <a:avLst/>
          </a:prstGeom>
        </p:spPr>
      </p:pic>
      <p:grpSp>
        <p:nvGrpSpPr>
          <p:cNvPr id="23" name="Group 22">
            <a:extLst>
              <a:ext uri="{FF2B5EF4-FFF2-40B4-BE49-F238E27FC236}">
                <a16:creationId xmlns:a16="http://schemas.microsoft.com/office/drawing/2014/main" id="{8D1968B4-480E-428D-B1BC-ADAA12CF0B9F}"/>
              </a:ext>
            </a:extLst>
          </p:cNvPr>
          <p:cNvGrpSpPr/>
          <p:nvPr/>
        </p:nvGrpSpPr>
        <p:grpSpPr>
          <a:xfrm>
            <a:off x="9507483" y="423628"/>
            <a:ext cx="5603380" cy="2906753"/>
            <a:chOff x="9738085" y="2899443"/>
            <a:chExt cx="5603380" cy="2906753"/>
          </a:xfrm>
        </p:grpSpPr>
        <p:pic>
          <p:nvPicPr>
            <p:cNvPr id="16" name="Picture 3">
              <a:extLst>
                <a:ext uri="{FF2B5EF4-FFF2-40B4-BE49-F238E27FC236}">
                  <a16:creationId xmlns:a16="http://schemas.microsoft.com/office/drawing/2014/main" id="{1C7BF4C4-AAFC-45D1-A802-D0E93EBE98D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38085" y="2899443"/>
              <a:ext cx="5603380" cy="2906753"/>
            </a:xfrm>
            <a:prstGeom prst="rect">
              <a:avLst/>
            </a:prstGeom>
          </p:spPr>
        </p:pic>
        <p:sp>
          <p:nvSpPr>
            <p:cNvPr id="17" name="TextBox 16">
              <a:extLst>
                <a:ext uri="{FF2B5EF4-FFF2-40B4-BE49-F238E27FC236}">
                  <a16:creationId xmlns:a16="http://schemas.microsoft.com/office/drawing/2014/main" id="{E1438D60-29D2-481A-8503-5FD51E0633E7}"/>
                </a:ext>
              </a:extLst>
            </p:cNvPr>
            <p:cNvSpPr txBox="1"/>
            <p:nvPr/>
          </p:nvSpPr>
          <p:spPr>
            <a:xfrm>
              <a:off x="10579809" y="3111244"/>
              <a:ext cx="3919931" cy="2188997"/>
            </a:xfrm>
            <a:prstGeom prst="rect">
              <a:avLst/>
            </a:prstGeom>
            <a:noFill/>
          </p:spPr>
          <p:txBody>
            <a:bodyPr wrap="square" rtlCol="0">
              <a:spAutoFit/>
            </a:bodyPr>
            <a:lstStyle/>
            <a:p>
              <a:pPr algn="ctr">
                <a:lnSpc>
                  <a:spcPct val="150000"/>
                </a:lnSpc>
              </a:pPr>
              <a:r>
                <a:rPr lang="vi-VN" sz="4800" b="1" dirty="0"/>
                <a:t>THẢO LUẬN NHÓM ĐÔI </a:t>
              </a:r>
              <a:endParaRPr lang="en-US" sz="4800" b="1" dirty="0"/>
            </a:p>
          </p:txBody>
        </p:sp>
      </p:grpSp>
      <p:sp>
        <p:nvSpPr>
          <p:cNvPr id="19" name="TextBox 18">
            <a:extLst>
              <a:ext uri="{FF2B5EF4-FFF2-40B4-BE49-F238E27FC236}">
                <a16:creationId xmlns:a16="http://schemas.microsoft.com/office/drawing/2014/main" id="{365D4A35-6DB0-434B-97BC-05CEC89F97B8}"/>
              </a:ext>
            </a:extLst>
          </p:cNvPr>
          <p:cNvSpPr txBox="1"/>
          <p:nvPr/>
        </p:nvSpPr>
        <p:spPr>
          <a:xfrm>
            <a:off x="2877640" y="1965793"/>
            <a:ext cx="5231845" cy="5532925"/>
          </a:xfrm>
          <a:prstGeom prst="rect">
            <a:avLst/>
          </a:prstGeom>
          <a:noFill/>
        </p:spPr>
        <p:txBody>
          <a:bodyPr wrap="square">
            <a:spAutoFit/>
          </a:bodyPr>
          <a:lstStyle/>
          <a:p>
            <a:pPr algn="just">
              <a:lnSpc>
                <a:spcPct val="150000"/>
              </a:lnSpc>
            </a:pPr>
            <a:r>
              <a:rPr lang="vi-VN" sz="4000" b="0" i="0" dirty="0">
                <a:solidFill>
                  <a:srgbClr val="000000"/>
                </a:solidFill>
                <a:effectLst/>
              </a:rPr>
              <a:t>Chứng tỏ rằng áp lực do người đang đứng yên trên sàn tác dụng lên sàn có độ lớn bằng trọng lượng của người đó.</a:t>
            </a:r>
            <a:endParaRPr lang="en-US" sz="4000" dirty="0"/>
          </a:p>
        </p:txBody>
      </p:sp>
      <p:pic>
        <p:nvPicPr>
          <p:cNvPr id="22" name="Picture 6">
            <a:extLst>
              <a:ext uri="{FF2B5EF4-FFF2-40B4-BE49-F238E27FC236}">
                <a16:creationId xmlns:a16="http://schemas.microsoft.com/office/drawing/2014/main" id="{EFF033D9-0C3E-44ED-B42D-709ED06E05EC}"/>
              </a:ext>
            </a:extLst>
          </p:cNvPr>
          <p:cNvPicPr>
            <a:picLocks noChangeAspect="1"/>
          </p:cNvPicPr>
          <p:nvPr/>
        </p:nvPicPr>
        <p:blipFill>
          <a:blip r:embed="rId16"/>
          <a:srcRect/>
          <a:stretch>
            <a:fillRect/>
          </a:stretch>
        </p:blipFill>
        <p:spPr>
          <a:xfrm>
            <a:off x="15934773" y="7738518"/>
            <a:ext cx="2466328" cy="2330681"/>
          </a:xfrm>
          <a:prstGeom prst="rect">
            <a:avLst/>
          </a:prstGeom>
        </p:spPr>
      </p:pic>
      <p:pic>
        <p:nvPicPr>
          <p:cNvPr id="24" name="Picture 4">
            <a:extLst>
              <a:ext uri="{FF2B5EF4-FFF2-40B4-BE49-F238E27FC236}">
                <a16:creationId xmlns:a16="http://schemas.microsoft.com/office/drawing/2014/main" id="{C4179688-6782-49B3-9BE0-5070CACBE8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04525" y="3971736"/>
            <a:ext cx="5435677" cy="6315264"/>
          </a:xfrm>
          <a:prstGeom prst="rect">
            <a:avLst/>
          </a:prstGeom>
        </p:spPr>
      </p:pic>
      <p:pic>
        <p:nvPicPr>
          <p:cNvPr id="25" name="Picture 5">
            <a:extLst>
              <a:ext uri="{FF2B5EF4-FFF2-40B4-BE49-F238E27FC236}">
                <a16:creationId xmlns:a16="http://schemas.microsoft.com/office/drawing/2014/main" id="{6E507530-7A27-49FD-BC52-D1AA214589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150304" y="3800581"/>
            <a:ext cx="2616272" cy="609893"/>
          </a:xfrm>
          <a:prstGeom prst="rect">
            <a:avLst/>
          </a:prstGeom>
        </p:spPr>
      </p:pic>
      <p:pic>
        <p:nvPicPr>
          <p:cNvPr id="26" name="Picture 18">
            <a:extLst>
              <a:ext uri="{FF2B5EF4-FFF2-40B4-BE49-F238E27FC236}">
                <a16:creationId xmlns:a16="http://schemas.microsoft.com/office/drawing/2014/main" id="{49235439-33B6-4AAF-85E1-404B022B7C72}"/>
              </a:ext>
            </a:extLst>
          </p:cNvPr>
          <p:cNvPicPr>
            <a:picLocks noChangeAspect="1"/>
          </p:cNvPicPr>
          <p:nvPr/>
        </p:nvPicPr>
        <p:blipFill>
          <a:blip r:embed="rId17">
            <a:duotone>
              <a:prstClr val="black"/>
              <a:srgbClr val="FFC000">
                <a:tint val="45000"/>
                <a:satMod val="400000"/>
              </a:srgbClr>
            </a:duotone>
          </a:blip>
          <a:srcRect/>
          <a:stretch>
            <a:fillRect/>
          </a:stretch>
        </p:blipFill>
        <p:spPr>
          <a:xfrm>
            <a:off x="8293791" y="5927920"/>
            <a:ext cx="2132021" cy="2057400"/>
          </a:xfrm>
          <a:prstGeom prst="rect">
            <a:avLst/>
          </a:prstGeom>
        </p:spPr>
      </p:pic>
      <p:sp>
        <p:nvSpPr>
          <p:cNvPr id="20" name="TextBox 19">
            <a:extLst>
              <a:ext uri="{FF2B5EF4-FFF2-40B4-BE49-F238E27FC236}">
                <a16:creationId xmlns:a16="http://schemas.microsoft.com/office/drawing/2014/main" id="{2370C0B8-8F93-4403-98E3-2A524306A4E9}"/>
              </a:ext>
            </a:extLst>
          </p:cNvPr>
          <p:cNvSpPr txBox="1"/>
          <p:nvPr/>
        </p:nvSpPr>
        <p:spPr>
          <a:xfrm>
            <a:off x="10146893" y="4410474"/>
            <a:ext cx="5098496" cy="5518242"/>
          </a:xfrm>
          <a:prstGeom prst="rect">
            <a:avLst/>
          </a:prstGeom>
          <a:noFill/>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Theo định luật III Newton, áp lực do người tác dụng lên sàn có độ lớn bằng trọng lượng của người đó: F = P. </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8)">
                                      <p:cBhvr>
                                        <p:cTn id="7" dur="500"/>
                                        <p:tgtEl>
                                          <p:spTgt spid="8"/>
                                        </p:tgtEl>
                                      </p:cBhvr>
                                    </p:animEffect>
                                  </p:childTnLst>
                                </p:cTn>
                              </p:par>
                              <p:par>
                                <p:cTn id="8" presetID="21"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8)">
                                      <p:cBhvr>
                                        <p:cTn id="10" dur="500"/>
                                        <p:tgtEl>
                                          <p:spTgt spid="9"/>
                                        </p:tgtEl>
                                      </p:cBhvr>
                                    </p:animEffect>
                                  </p:childTnLst>
                                </p:cTn>
                              </p:par>
                              <p:par>
                                <p:cTn id="11" presetID="21"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8)">
                                      <p:cBhvr>
                                        <p:cTn id="13" dur="500"/>
                                        <p:tgtEl>
                                          <p:spTgt spid="10"/>
                                        </p:tgtEl>
                                      </p:cBhvr>
                                    </p:animEffect>
                                  </p:childTnLst>
                                </p:cTn>
                              </p:par>
                              <p:par>
                                <p:cTn id="14" presetID="21"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8)">
                                      <p:cBhvr>
                                        <p:cTn id="16" dur="500"/>
                                        <p:tgtEl>
                                          <p:spTgt spid="19"/>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8)">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animEffect transition="in" filter="fade">
                                      <p:cBhvr>
                                        <p:cTn id="33" dur="500"/>
                                        <p:tgtEl>
                                          <p:spTgt spid="20"/>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par>
                                <p:cTn id="39" presetID="53" presetClass="entr" presetSubtype="16"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E83FE04-A425-4640-8CE7-13267EE432D2}"/>
              </a:ext>
            </a:extLst>
          </p:cNvPr>
          <p:cNvSpPr/>
          <p:nvPr/>
        </p:nvSpPr>
        <p:spPr>
          <a:xfrm>
            <a:off x="1786418" y="1477796"/>
            <a:ext cx="14889448" cy="7994893"/>
          </a:xfrm>
          <a:prstGeom prst="roundRect">
            <a:avLst/>
          </a:prstGeom>
          <a:solidFill>
            <a:srgbClr val="E6EDF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568731">
            <a:off x="14283858" y="6835317"/>
            <a:ext cx="3919931" cy="3380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986495">
            <a:off x="514981" y="-909065"/>
            <a:ext cx="3591940" cy="4664857"/>
          </a:xfrm>
          <a:prstGeom prst="rect">
            <a:avLst/>
          </a:prstGeom>
        </p:spPr>
      </p:pic>
      <p:sp>
        <p:nvSpPr>
          <p:cNvPr id="7" name="TextBox 6">
            <a:extLst>
              <a:ext uri="{FF2B5EF4-FFF2-40B4-BE49-F238E27FC236}">
                <a16:creationId xmlns:a16="http://schemas.microsoft.com/office/drawing/2014/main" id="{6CC73711-9F5E-411B-A733-A85155942B87}"/>
              </a:ext>
            </a:extLst>
          </p:cNvPr>
          <p:cNvSpPr txBox="1"/>
          <p:nvPr/>
        </p:nvSpPr>
        <p:spPr>
          <a:xfrm>
            <a:off x="4419600" y="1817092"/>
            <a:ext cx="10058400" cy="1998176"/>
          </a:xfrm>
          <a:prstGeom prst="rect">
            <a:avLst/>
          </a:prstGeom>
          <a:noFill/>
        </p:spPr>
        <p:txBody>
          <a:bodyPr wrap="square" rtlCol="0">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Dựa vào kiến thức đã học ở THCS, </a:t>
            </a:r>
            <a:r>
              <a:rPr lang="vi-VN" sz="4400" dirty="0">
                <a:effectLst/>
                <a:latin typeface="Arial" panose="020B0604020202020204" pitchFamily="34" charset="0"/>
                <a:ea typeface="Calibri" panose="020F0502020204030204" pitchFamily="34" charset="0"/>
                <a:cs typeface="Arial" panose="020B0604020202020204" pitchFamily="34" charset="0"/>
              </a:rPr>
              <a:t>hãy</a:t>
            </a:r>
            <a:r>
              <a:rPr lang="en-US" sz="4400" dirty="0">
                <a:effectLst/>
                <a:latin typeface="Arial" panose="020B0604020202020204" pitchFamily="34" charset="0"/>
                <a:ea typeface="Calibri" panose="020F0502020204030204" pitchFamily="34" charset="0"/>
                <a:cs typeface="Arial" panose="020B0604020202020204" pitchFamily="34" charset="0"/>
              </a:rPr>
              <a:t> phát biểu khái niệm về áp suất. </a:t>
            </a:r>
          </a:p>
        </p:txBody>
      </p:sp>
      <p:pic>
        <p:nvPicPr>
          <p:cNvPr id="18" name="Picture 2">
            <a:extLst>
              <a:ext uri="{FF2B5EF4-FFF2-40B4-BE49-F238E27FC236}">
                <a16:creationId xmlns:a16="http://schemas.microsoft.com/office/drawing/2014/main" id="{48C59855-3706-496F-A5C6-BB1F3A366523}"/>
              </a:ext>
            </a:extLst>
          </p:cNvPr>
          <p:cNvPicPr>
            <a:picLocks noChangeAspect="1"/>
          </p:cNvPicPr>
          <p:nvPr/>
        </p:nvPicPr>
        <p:blipFill>
          <a:blip r:embed="rId10"/>
          <a:srcRect/>
          <a:stretch>
            <a:fillRect/>
          </a:stretch>
        </p:blipFill>
        <p:spPr>
          <a:xfrm>
            <a:off x="5545467" y="3535763"/>
            <a:ext cx="7197066" cy="5810211"/>
          </a:xfrm>
          <a:prstGeom prst="rect">
            <a:avLst/>
          </a:prstGeom>
        </p:spPr>
      </p:pic>
      <p:pic>
        <p:nvPicPr>
          <p:cNvPr id="19" name="Picture 17">
            <a:extLst>
              <a:ext uri="{FF2B5EF4-FFF2-40B4-BE49-F238E27FC236}">
                <a16:creationId xmlns:a16="http://schemas.microsoft.com/office/drawing/2014/main" id="{7499CC9A-E29D-47B3-A192-F6425583D9CA}"/>
              </a:ext>
            </a:extLst>
          </p:cNvPr>
          <p:cNvPicPr>
            <a:picLocks noChangeAspect="1"/>
          </p:cNvPicPr>
          <p:nvPr/>
        </p:nvPicPr>
        <p:blipFill>
          <a:blip r:embed="rId11"/>
          <a:srcRect/>
          <a:stretch>
            <a:fillRect/>
          </a:stretch>
        </p:blipFill>
        <p:spPr>
          <a:xfrm>
            <a:off x="435854" y="7279505"/>
            <a:ext cx="3374146" cy="2648704"/>
          </a:xfrm>
          <a:prstGeom prst="rect">
            <a:avLst/>
          </a:prstGeom>
        </p:spPr>
      </p:pic>
      <p:sp>
        <p:nvSpPr>
          <p:cNvPr id="22" name="Rectangle 21">
            <a:extLst>
              <a:ext uri="{FF2B5EF4-FFF2-40B4-BE49-F238E27FC236}">
                <a16:creationId xmlns:a16="http://schemas.microsoft.com/office/drawing/2014/main" id="{28052E7A-7AAC-4DE1-865D-76482576EBA7}"/>
              </a:ext>
            </a:extLst>
          </p:cNvPr>
          <p:cNvSpPr/>
          <p:nvPr/>
        </p:nvSpPr>
        <p:spPr>
          <a:xfrm rot="21330014">
            <a:off x="7392690" y="4000500"/>
            <a:ext cx="2088125" cy="69234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5DF3AE9-FCC6-489A-BA31-81BA0F865486}"/>
              </a:ext>
            </a:extLst>
          </p:cNvPr>
          <p:cNvSpPr txBox="1"/>
          <p:nvPr/>
        </p:nvSpPr>
        <p:spPr>
          <a:xfrm rot="21279316">
            <a:off x="7472476" y="3961952"/>
            <a:ext cx="2088125" cy="769441"/>
          </a:xfrm>
          <a:prstGeom prst="rect">
            <a:avLst/>
          </a:prstGeom>
          <a:noFill/>
        </p:spPr>
        <p:txBody>
          <a:bodyPr wrap="square">
            <a:spAutoFit/>
          </a:bodyPr>
          <a:lstStyle/>
          <a:p>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Trả lời </a:t>
            </a:r>
            <a:endParaRPr lang="en-US" b="1" dirty="0">
              <a:solidFill>
                <a:schemeClr val="bg1"/>
              </a:solidFill>
            </a:endParaRPr>
          </a:p>
        </p:txBody>
      </p:sp>
      <p:sp>
        <p:nvSpPr>
          <p:cNvPr id="24" name="TextBox 23">
            <a:extLst>
              <a:ext uri="{FF2B5EF4-FFF2-40B4-BE49-F238E27FC236}">
                <a16:creationId xmlns:a16="http://schemas.microsoft.com/office/drawing/2014/main" id="{A249B7C9-5DFC-4F10-9702-9376037669CF}"/>
              </a:ext>
            </a:extLst>
          </p:cNvPr>
          <p:cNvSpPr txBox="1"/>
          <p:nvPr/>
        </p:nvSpPr>
        <p:spPr>
          <a:xfrm>
            <a:off x="6001938" y="4751493"/>
            <a:ext cx="5029200" cy="3671583"/>
          </a:xfrm>
          <a:prstGeom prst="rect">
            <a:avLst/>
          </a:prstGeom>
          <a:noFill/>
        </p:spPr>
        <p:txBody>
          <a:bodyPr wrap="square">
            <a:spAutoFit/>
          </a:bodyPr>
          <a:lstStyle/>
          <a:p>
            <a:pPr algn="just">
              <a:lnSpc>
                <a:spcPct val="150000"/>
              </a:lnSpc>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Áp suất</a:t>
            </a:r>
            <a:r>
              <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đặc trưng cho tác dụng của áp lực lên mỗi đơn vị diện tích bị ép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5093041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grpSp>
        <p:nvGrpSpPr>
          <p:cNvPr id="2" name="Group 2"/>
          <p:cNvGrpSpPr/>
          <p:nvPr/>
        </p:nvGrpSpPr>
        <p:grpSpPr>
          <a:xfrm>
            <a:off x="6315075" y="6815072"/>
            <a:ext cx="881128" cy="8811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566" y="-571500"/>
            <a:ext cx="16326934" cy="1819149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80826" y="0"/>
            <a:ext cx="3919931" cy="33809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1034508" y="7294321"/>
            <a:ext cx="3168396" cy="4114800"/>
          </a:xfrm>
          <a:prstGeom prst="rect">
            <a:avLst/>
          </a:prstGeom>
        </p:spPr>
      </p:pic>
      <p:pic>
        <p:nvPicPr>
          <p:cNvPr id="6" name="Picture 5">
            <a:extLst>
              <a:ext uri="{FF2B5EF4-FFF2-40B4-BE49-F238E27FC236}">
                <a16:creationId xmlns:a16="http://schemas.microsoft.com/office/drawing/2014/main" id="{EE6B5495-A748-4099-9D0B-475867F44009}"/>
              </a:ext>
            </a:extLst>
          </p:cNvPr>
          <p:cNvPicPr>
            <a:picLocks noChangeAspect="1"/>
          </p:cNvPicPr>
          <p:nvPr/>
        </p:nvPicPr>
        <p:blipFill>
          <a:blip r:embed="rId12"/>
          <a:stretch>
            <a:fillRect/>
          </a:stretch>
        </p:blipFill>
        <p:spPr>
          <a:xfrm>
            <a:off x="3903744" y="1112780"/>
            <a:ext cx="10317855" cy="2806230"/>
          </a:xfrm>
          <a:prstGeom prst="rect">
            <a:avLst/>
          </a:prstGeom>
        </p:spPr>
      </p:pic>
      <p:sp>
        <p:nvSpPr>
          <p:cNvPr id="7" name="TextBox 6">
            <a:extLst>
              <a:ext uri="{FF2B5EF4-FFF2-40B4-BE49-F238E27FC236}">
                <a16:creationId xmlns:a16="http://schemas.microsoft.com/office/drawing/2014/main" id="{5E352FF3-C387-4DB9-AB7B-27FE54A07956}"/>
              </a:ext>
            </a:extLst>
          </p:cNvPr>
          <p:cNvSpPr txBox="1"/>
          <p:nvPr/>
        </p:nvSpPr>
        <p:spPr>
          <a:xfrm>
            <a:off x="3690571" y="4008369"/>
            <a:ext cx="10744200" cy="646331"/>
          </a:xfrm>
          <a:prstGeom prst="rect">
            <a:avLst/>
          </a:prstGeom>
          <a:noFill/>
        </p:spPr>
        <p:txBody>
          <a:bodyPr wrap="square" rtlCol="0">
            <a:spAutoFit/>
          </a:bodyPr>
          <a:lstStyle/>
          <a:p>
            <a:r>
              <a:rPr lang="vi-VN" sz="3600" b="1" i="1" dirty="0"/>
              <a:t>Hình 4.2. </a:t>
            </a:r>
            <a:r>
              <a:rPr lang="vi-VN" sz="3600" i="1" dirty="0"/>
              <a:t>Thí nghiệm minh họa tác dụng của áp lực </a:t>
            </a:r>
            <a:endParaRPr lang="en-US" sz="3600" i="1" dirty="0"/>
          </a:p>
        </p:txBody>
      </p:sp>
      <p:sp>
        <p:nvSpPr>
          <p:cNvPr id="8" name="TextBox 7">
            <a:extLst>
              <a:ext uri="{FF2B5EF4-FFF2-40B4-BE49-F238E27FC236}">
                <a16:creationId xmlns:a16="http://schemas.microsoft.com/office/drawing/2014/main" id="{B89C9FF8-393E-439D-BDAC-E8C9D3BD3438}"/>
              </a:ext>
            </a:extLst>
          </p:cNvPr>
          <p:cNvSpPr txBox="1"/>
          <p:nvPr/>
        </p:nvSpPr>
        <p:spPr>
          <a:xfrm>
            <a:off x="2686432" y="5095799"/>
            <a:ext cx="12639846" cy="4078421"/>
          </a:xfrm>
          <a:prstGeom prst="roundRect">
            <a:avLst/>
          </a:prstGeom>
          <a:noFill/>
          <a:ln w="57150">
            <a:solidFill>
              <a:srgbClr val="0070C0"/>
            </a:solidFill>
            <a:prstDash val="dash"/>
          </a:ln>
        </p:spPr>
        <p:txBody>
          <a:bodyPr wrap="square" rtlCol="0">
            <a:spAutoFit/>
          </a:bodyPr>
          <a:lstStyle/>
          <a:p>
            <a:pPr algn="just">
              <a:lnSpc>
                <a:spcPct val="150000"/>
              </a:lnSpc>
            </a:pPr>
            <a:r>
              <a:rPr lang="vi-VN" sz="4000" b="1" i="1" u="sng" dirty="0">
                <a:solidFill>
                  <a:srgbClr val="000000"/>
                </a:solidFill>
                <a:effectLst/>
              </a:rPr>
              <a:t>Câu hỏi 2.</a:t>
            </a:r>
            <a:r>
              <a:rPr lang="vi-VN" sz="4000" b="1" i="1" dirty="0">
                <a:solidFill>
                  <a:srgbClr val="000000"/>
                </a:solidFill>
                <a:effectLst/>
              </a:rPr>
              <a:t> </a:t>
            </a:r>
            <a:r>
              <a:rPr lang="vi-VN" sz="4000" b="0" i="0" dirty="0">
                <a:solidFill>
                  <a:srgbClr val="000000"/>
                </a:solidFill>
                <a:effectLst/>
              </a:rPr>
              <a:t>So sánh độ lớn áp lực, diện tích bị ép của trường hợp (2), (3) với trường hợp (1) (hình 4.2). Từ độ lún của bột trong các trường hợp, chỉ ra mối liên hệ giữa áp suất với áp lực và diện tích bị ép.</a:t>
            </a:r>
            <a:endParaRPr lang="en-US" sz="4000" dirty="0"/>
          </a:p>
        </p:txBody>
      </p:sp>
      <p:pic>
        <p:nvPicPr>
          <p:cNvPr id="19" name="Picture 18">
            <a:extLst>
              <a:ext uri="{FF2B5EF4-FFF2-40B4-BE49-F238E27FC236}">
                <a16:creationId xmlns:a16="http://schemas.microsoft.com/office/drawing/2014/main" id="{5AFB4DBF-4907-42B0-8C6C-A022371A4B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112095" flipV="1">
            <a:off x="1103567" y="4030197"/>
            <a:ext cx="1727131" cy="137616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51263">
            <a:off x="-224874" y="-380016"/>
            <a:ext cx="3919931" cy="338094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7420" y="2145377"/>
            <a:ext cx="2124891" cy="233184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08867" y="4739915"/>
            <a:ext cx="2124891" cy="233184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96184">
            <a:off x="15256001" y="6805500"/>
            <a:ext cx="3168396" cy="4114800"/>
          </a:xfrm>
          <a:prstGeom prst="rect">
            <a:avLst/>
          </a:prstGeom>
        </p:spPr>
      </p:pic>
      <p:grpSp>
        <p:nvGrpSpPr>
          <p:cNvPr id="13" name="Group 12">
            <a:extLst>
              <a:ext uri="{FF2B5EF4-FFF2-40B4-BE49-F238E27FC236}">
                <a16:creationId xmlns:a16="http://schemas.microsoft.com/office/drawing/2014/main" id="{CF3481E9-E6E7-4D34-BFAE-14D068795CE5}"/>
              </a:ext>
            </a:extLst>
          </p:cNvPr>
          <p:cNvGrpSpPr/>
          <p:nvPr/>
        </p:nvGrpSpPr>
        <p:grpSpPr>
          <a:xfrm>
            <a:off x="5926780" y="87977"/>
            <a:ext cx="11353800" cy="4114800"/>
            <a:chOff x="2971801" y="342900"/>
            <a:chExt cx="11353800" cy="4114800"/>
          </a:xfrm>
        </p:grpSpPr>
        <p:sp>
          <p:nvSpPr>
            <p:cNvPr id="12" name="Rectangle: Rounded Corners 11">
              <a:extLst>
                <a:ext uri="{FF2B5EF4-FFF2-40B4-BE49-F238E27FC236}">
                  <a16:creationId xmlns:a16="http://schemas.microsoft.com/office/drawing/2014/main" id="{696D79C8-2A25-44A7-BD97-DB2330BDB2AA}"/>
                </a:ext>
              </a:extLst>
            </p:cNvPr>
            <p:cNvSpPr/>
            <p:nvPr/>
          </p:nvSpPr>
          <p:spPr>
            <a:xfrm>
              <a:off x="2971801" y="342900"/>
              <a:ext cx="11353800" cy="4114800"/>
            </a:xfrm>
            <a:prstGeom prst="roundRect">
              <a:avLst/>
            </a:prstGeom>
            <a:solidFill>
              <a:schemeClr val="bg1"/>
            </a:solidFill>
            <a:ln w="57150">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6B5495-A748-4099-9D0B-475867F44009}"/>
                </a:ext>
              </a:extLst>
            </p:cNvPr>
            <p:cNvPicPr>
              <a:picLocks noChangeAspect="1"/>
            </p:cNvPicPr>
            <p:nvPr/>
          </p:nvPicPr>
          <p:blipFill>
            <a:blip r:embed="rId11"/>
            <a:stretch>
              <a:fillRect/>
            </a:stretch>
          </p:blipFill>
          <p:spPr>
            <a:xfrm>
              <a:off x="3458348" y="662746"/>
              <a:ext cx="10317855" cy="2806230"/>
            </a:xfrm>
            <a:prstGeom prst="rect">
              <a:avLst/>
            </a:prstGeom>
          </p:spPr>
        </p:pic>
        <p:sp>
          <p:nvSpPr>
            <p:cNvPr id="7" name="TextBox 6">
              <a:extLst>
                <a:ext uri="{FF2B5EF4-FFF2-40B4-BE49-F238E27FC236}">
                  <a16:creationId xmlns:a16="http://schemas.microsoft.com/office/drawing/2014/main" id="{5E352FF3-C387-4DB9-AB7B-27FE54A07956}"/>
                </a:ext>
              </a:extLst>
            </p:cNvPr>
            <p:cNvSpPr txBox="1"/>
            <p:nvPr/>
          </p:nvSpPr>
          <p:spPr>
            <a:xfrm>
              <a:off x="3412514" y="3640172"/>
              <a:ext cx="10744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4.2. </a:t>
              </a: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Thí nghiệm minh họa tác dụng của áp lực </a:t>
              </a:r>
              <a:endParaRPr kumimoji="0" lang="en-US" sz="3600" b="0" i="1" u="none" strike="noStrike" kern="1200" cap="none" spc="0" normalizeH="0" baseline="0" noProof="0" dirty="0">
                <a:ln>
                  <a:noFill/>
                </a:ln>
                <a:solidFill>
                  <a:prstClr val="black"/>
                </a:solidFill>
                <a:effectLst/>
                <a:uLnTx/>
                <a:uFillTx/>
                <a:latin typeface="Calibri"/>
                <a:ea typeface="+mn-ea"/>
                <a:cs typeface="+mn-cs"/>
              </a:endParaRPr>
            </a:p>
          </p:txBody>
        </p:sp>
      </p:grpSp>
      <p:graphicFrame>
        <p:nvGraphicFramePr>
          <p:cNvPr id="17" name="Table 56">
            <a:extLst>
              <a:ext uri="{FF2B5EF4-FFF2-40B4-BE49-F238E27FC236}">
                <a16:creationId xmlns:a16="http://schemas.microsoft.com/office/drawing/2014/main" id="{2303D842-0B28-4CE2-81A6-B8109851FED1}"/>
              </a:ext>
            </a:extLst>
          </p:cNvPr>
          <p:cNvGraphicFramePr>
            <a:graphicFrameLocks noGrp="1"/>
          </p:cNvGraphicFramePr>
          <p:nvPr>
            <p:extLst>
              <p:ext uri="{D42A27DB-BD31-4B8C-83A1-F6EECF244321}">
                <p14:modId xmlns:p14="http://schemas.microsoft.com/office/powerpoint/2010/main" val="1118654416"/>
              </p:ext>
            </p:extLst>
          </p:nvPr>
        </p:nvGraphicFramePr>
        <p:xfrm>
          <a:off x="898542" y="5275448"/>
          <a:ext cx="14211549" cy="4053386"/>
        </p:xfrm>
        <a:graphic>
          <a:graphicData uri="http://schemas.openxmlformats.org/drawingml/2006/table">
            <a:tbl>
              <a:tblPr firstRow="1" bandRow="1">
                <a:tableStyleId>{5C22544A-7EE6-4342-B048-85BDC9FD1C3A}</a:tableStyleId>
              </a:tblPr>
              <a:tblGrid>
                <a:gridCol w="4740258">
                  <a:extLst>
                    <a:ext uri="{9D8B030D-6E8A-4147-A177-3AD203B41FA5}">
                      <a16:colId xmlns:a16="http://schemas.microsoft.com/office/drawing/2014/main" val="1139355180"/>
                    </a:ext>
                  </a:extLst>
                </a:gridCol>
                <a:gridCol w="4734108">
                  <a:extLst>
                    <a:ext uri="{9D8B030D-6E8A-4147-A177-3AD203B41FA5}">
                      <a16:colId xmlns:a16="http://schemas.microsoft.com/office/drawing/2014/main" val="2546031761"/>
                    </a:ext>
                  </a:extLst>
                </a:gridCol>
                <a:gridCol w="4737183">
                  <a:extLst>
                    <a:ext uri="{9D8B030D-6E8A-4147-A177-3AD203B41FA5}">
                      <a16:colId xmlns:a16="http://schemas.microsoft.com/office/drawing/2014/main" val="2695723212"/>
                    </a:ext>
                  </a:extLst>
                </a:gridCol>
              </a:tblGrid>
              <a:tr h="1087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Áp lực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Diện tích bị ép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Độ lún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extLst>
                  <a:ext uri="{0D108BD9-81ED-4DB2-BD59-A6C34878D82A}">
                    <a16:rowId xmlns:a16="http://schemas.microsoft.com/office/drawing/2014/main" val="1572380856"/>
                  </a:ext>
                </a:extLst>
              </a:tr>
              <a:tr h="1483067">
                <a:tc>
                  <a:txBody>
                    <a:bodyPr/>
                    <a:lstStyle/>
                    <a:p>
                      <a:pPr algn="ct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h</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3877521"/>
                  </a:ext>
                </a:extLst>
              </a:tr>
              <a:tr h="1483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3</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a:t>
                      </a:r>
                      <a:r>
                        <a:rPr lang="vi-VN" altLang="en-US" sz="4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54607262"/>
                  </a:ext>
                </a:extLst>
              </a:tr>
            </a:tbl>
          </a:graphicData>
        </a:graphic>
      </p:graphicFrame>
      <p:sp>
        <p:nvSpPr>
          <p:cNvPr id="58" name="TextBox 57">
            <a:extLst>
              <a:ext uri="{FF2B5EF4-FFF2-40B4-BE49-F238E27FC236}">
                <a16:creationId xmlns:a16="http://schemas.microsoft.com/office/drawing/2014/main" id="{8E1653BA-5328-4A51-B174-9F489EFC07BA}"/>
              </a:ext>
            </a:extLst>
          </p:cNvPr>
          <p:cNvSpPr txBox="1"/>
          <p:nvPr/>
        </p:nvSpPr>
        <p:spPr>
          <a:xfrm>
            <a:off x="12519191" y="6760158"/>
            <a:ext cx="634460" cy="769441"/>
          </a:xfrm>
          <a:prstGeom prst="rect">
            <a:avLst/>
          </a:prstGeom>
          <a:noFill/>
        </p:spPr>
        <p:txBody>
          <a:bodyPr wrap="square" rtlCol="0">
            <a:spAutoFit/>
          </a:bodyPr>
          <a:lstStyle/>
          <a:p>
            <a:r>
              <a:rPr lang="vi-VN" sz="4400" b="1" dirty="0"/>
              <a:t>&gt;</a:t>
            </a:r>
            <a:endParaRPr lang="en-US" sz="4400" b="1" dirty="0"/>
          </a:p>
        </p:txBody>
      </p:sp>
      <p:sp>
        <p:nvSpPr>
          <p:cNvPr id="60" name="TextBox 59">
            <a:extLst>
              <a:ext uri="{FF2B5EF4-FFF2-40B4-BE49-F238E27FC236}">
                <a16:creationId xmlns:a16="http://schemas.microsoft.com/office/drawing/2014/main" id="{8DFC574F-79A8-471C-9433-CDB242410C81}"/>
              </a:ext>
            </a:extLst>
          </p:cNvPr>
          <p:cNvSpPr txBox="1"/>
          <p:nvPr/>
        </p:nvSpPr>
        <p:spPr>
          <a:xfrm>
            <a:off x="12519191" y="8217549"/>
            <a:ext cx="634460" cy="769441"/>
          </a:xfrm>
          <a:prstGeom prst="rect">
            <a:avLst/>
          </a:prstGeom>
          <a:noFill/>
        </p:spPr>
        <p:txBody>
          <a:bodyPr wrap="square" rtlCol="0">
            <a:spAutoFit/>
          </a:bodyPr>
          <a:lstStyle/>
          <a:p>
            <a:r>
              <a:rPr lang="vi-VN" sz="4400" b="1" dirty="0"/>
              <a:t>&gt;</a:t>
            </a:r>
            <a:endParaRPr lang="en-US" sz="4400" b="1" dirty="0"/>
          </a:p>
        </p:txBody>
      </p:sp>
      <p:sp>
        <p:nvSpPr>
          <p:cNvPr id="61" name="TextBox 60">
            <a:extLst>
              <a:ext uri="{FF2B5EF4-FFF2-40B4-BE49-F238E27FC236}">
                <a16:creationId xmlns:a16="http://schemas.microsoft.com/office/drawing/2014/main" id="{986A6F78-2602-4137-BAB9-388B8E186C05}"/>
              </a:ext>
            </a:extLst>
          </p:cNvPr>
          <p:cNvSpPr txBox="1"/>
          <p:nvPr/>
        </p:nvSpPr>
        <p:spPr>
          <a:xfrm>
            <a:off x="7925740" y="6760158"/>
            <a:ext cx="634460" cy="769441"/>
          </a:xfrm>
          <a:prstGeom prst="rect">
            <a:avLst/>
          </a:prstGeom>
          <a:noFill/>
        </p:spPr>
        <p:txBody>
          <a:bodyPr wrap="square" rtlCol="0">
            <a:spAutoFit/>
          </a:bodyPr>
          <a:lstStyle/>
          <a:p>
            <a:r>
              <a:rPr lang="vi-VN" sz="4400" b="1" dirty="0"/>
              <a:t>=</a:t>
            </a:r>
            <a:endParaRPr lang="en-US" sz="4400" b="1" dirty="0"/>
          </a:p>
        </p:txBody>
      </p:sp>
      <p:sp>
        <p:nvSpPr>
          <p:cNvPr id="62" name="TextBox 61">
            <a:extLst>
              <a:ext uri="{FF2B5EF4-FFF2-40B4-BE49-F238E27FC236}">
                <a16:creationId xmlns:a16="http://schemas.microsoft.com/office/drawing/2014/main" id="{86585B13-0C32-49B6-9CA4-5854977C618B}"/>
              </a:ext>
            </a:extLst>
          </p:cNvPr>
          <p:cNvSpPr txBox="1"/>
          <p:nvPr/>
        </p:nvSpPr>
        <p:spPr>
          <a:xfrm>
            <a:off x="7925740" y="8200222"/>
            <a:ext cx="634460" cy="769441"/>
          </a:xfrm>
          <a:prstGeom prst="rect">
            <a:avLst/>
          </a:prstGeom>
          <a:noFill/>
        </p:spPr>
        <p:txBody>
          <a:bodyPr wrap="square" rtlCol="0">
            <a:spAutoFit/>
          </a:bodyPr>
          <a:lstStyle/>
          <a:p>
            <a:r>
              <a:rPr lang="vi-VN" sz="4400" b="1" dirty="0"/>
              <a:t>&lt;</a:t>
            </a:r>
            <a:endParaRPr lang="en-US" sz="4400" b="1" dirty="0"/>
          </a:p>
        </p:txBody>
      </p:sp>
      <p:sp>
        <p:nvSpPr>
          <p:cNvPr id="63" name="TextBox 62">
            <a:extLst>
              <a:ext uri="{FF2B5EF4-FFF2-40B4-BE49-F238E27FC236}">
                <a16:creationId xmlns:a16="http://schemas.microsoft.com/office/drawing/2014/main" id="{2CE5A667-0DCF-45B7-86DC-58FD2D31684E}"/>
              </a:ext>
            </a:extLst>
          </p:cNvPr>
          <p:cNvSpPr txBox="1"/>
          <p:nvPr/>
        </p:nvSpPr>
        <p:spPr>
          <a:xfrm>
            <a:off x="3048000" y="6812459"/>
            <a:ext cx="634460" cy="769441"/>
          </a:xfrm>
          <a:prstGeom prst="rect">
            <a:avLst/>
          </a:prstGeom>
          <a:noFill/>
        </p:spPr>
        <p:txBody>
          <a:bodyPr wrap="square" rtlCol="0">
            <a:spAutoFit/>
          </a:bodyPr>
          <a:lstStyle/>
          <a:p>
            <a:r>
              <a:rPr lang="vi-VN" sz="4400" b="1" dirty="0"/>
              <a:t>&gt;</a:t>
            </a:r>
            <a:endParaRPr lang="en-US" sz="4400" b="1" dirty="0"/>
          </a:p>
        </p:txBody>
      </p:sp>
      <p:sp>
        <p:nvSpPr>
          <p:cNvPr id="64" name="TextBox 63">
            <a:extLst>
              <a:ext uri="{FF2B5EF4-FFF2-40B4-BE49-F238E27FC236}">
                <a16:creationId xmlns:a16="http://schemas.microsoft.com/office/drawing/2014/main" id="{B07C8DC2-1F1B-4049-BFF7-FB756A5EDB83}"/>
              </a:ext>
            </a:extLst>
          </p:cNvPr>
          <p:cNvSpPr txBox="1"/>
          <p:nvPr/>
        </p:nvSpPr>
        <p:spPr>
          <a:xfrm>
            <a:off x="3132311" y="8217547"/>
            <a:ext cx="634460" cy="769441"/>
          </a:xfrm>
          <a:prstGeom prst="rect">
            <a:avLst/>
          </a:prstGeom>
          <a:noFill/>
        </p:spPr>
        <p:txBody>
          <a:bodyPr wrap="square" rtlCol="0">
            <a:spAutoFit/>
          </a:bodyPr>
          <a:lstStyle/>
          <a:p>
            <a:r>
              <a:rPr lang="vi-VN" sz="4400" b="1" dirty="0"/>
              <a:t>=</a:t>
            </a:r>
            <a:endParaRPr lang="en-US" sz="4400" b="1" dirty="0"/>
          </a:p>
        </p:txBody>
      </p:sp>
    </p:spTree>
    <p:extLst>
      <p:ext uri="{BB962C8B-B14F-4D97-AF65-F5344CB8AC3E}">
        <p14:creationId xmlns:p14="http://schemas.microsoft.com/office/powerpoint/2010/main" val="293304409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circle(in)">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in)">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circle(in)">
                                      <p:cBhvr>
                                        <p:cTn id="3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1" grpId="0"/>
      <p:bldP spid="62" grpId="0"/>
      <p:bldP spid="63" grpId="0"/>
      <p:bldP spid="6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651263">
            <a:off x="15026571" y="-862601"/>
            <a:ext cx="3919931" cy="3380941"/>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58865" y="1662792"/>
            <a:ext cx="2124891" cy="2331842"/>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7952" y="5337462"/>
            <a:ext cx="2124891" cy="2331842"/>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996184">
            <a:off x="35086" y="7403047"/>
            <a:ext cx="3168396" cy="4114800"/>
          </a:xfrm>
          <a:prstGeom prst="rect">
            <a:avLst/>
          </a:prstGeom>
        </p:spPr>
      </p:pic>
      <p:graphicFrame>
        <p:nvGraphicFramePr>
          <p:cNvPr id="17" name="Table 56">
            <a:extLst>
              <a:ext uri="{FF2B5EF4-FFF2-40B4-BE49-F238E27FC236}">
                <a16:creationId xmlns:a16="http://schemas.microsoft.com/office/drawing/2014/main" id="{2303D842-0B28-4CE2-81A6-B8109851FED1}"/>
              </a:ext>
            </a:extLst>
          </p:cNvPr>
          <p:cNvGraphicFramePr>
            <a:graphicFrameLocks noGrp="1"/>
          </p:cNvGraphicFramePr>
          <p:nvPr>
            <p:extLst>
              <p:ext uri="{D42A27DB-BD31-4B8C-83A1-F6EECF244321}">
                <p14:modId xmlns:p14="http://schemas.microsoft.com/office/powerpoint/2010/main" val="3278687252"/>
              </p:ext>
            </p:extLst>
          </p:nvPr>
        </p:nvGraphicFramePr>
        <p:xfrm>
          <a:off x="399766" y="349026"/>
          <a:ext cx="14211549" cy="4053386"/>
        </p:xfrm>
        <a:graphic>
          <a:graphicData uri="http://schemas.openxmlformats.org/drawingml/2006/table">
            <a:tbl>
              <a:tblPr firstRow="1" bandRow="1">
                <a:tableStyleId>{5C22544A-7EE6-4342-B048-85BDC9FD1C3A}</a:tableStyleId>
              </a:tblPr>
              <a:tblGrid>
                <a:gridCol w="4740258">
                  <a:extLst>
                    <a:ext uri="{9D8B030D-6E8A-4147-A177-3AD203B41FA5}">
                      <a16:colId xmlns:a16="http://schemas.microsoft.com/office/drawing/2014/main" val="1139355180"/>
                    </a:ext>
                  </a:extLst>
                </a:gridCol>
                <a:gridCol w="4734108">
                  <a:extLst>
                    <a:ext uri="{9D8B030D-6E8A-4147-A177-3AD203B41FA5}">
                      <a16:colId xmlns:a16="http://schemas.microsoft.com/office/drawing/2014/main" val="2546031761"/>
                    </a:ext>
                  </a:extLst>
                </a:gridCol>
                <a:gridCol w="4737183">
                  <a:extLst>
                    <a:ext uri="{9D8B030D-6E8A-4147-A177-3AD203B41FA5}">
                      <a16:colId xmlns:a16="http://schemas.microsoft.com/office/drawing/2014/main" val="2695723212"/>
                    </a:ext>
                  </a:extLst>
                </a:gridCol>
              </a:tblGrid>
              <a:tr h="1087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Áp lực  (F)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Diện tích bị ép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b="1" dirty="0">
                          <a:solidFill>
                            <a:srgbClr val="FFFFFF"/>
                          </a:solidFill>
                          <a:latin typeface="Arial" panose="020B0604020202020204" pitchFamily="34" charset="0"/>
                          <a:cs typeface="Arial" panose="020B0604020202020204" pitchFamily="34" charset="0"/>
                        </a:rPr>
                        <a:t>Độ lún  (h)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FCFC2"/>
                    </a:solidFill>
                  </a:tcPr>
                </a:tc>
                <a:extLst>
                  <a:ext uri="{0D108BD9-81ED-4DB2-BD59-A6C34878D82A}">
                    <a16:rowId xmlns:a16="http://schemas.microsoft.com/office/drawing/2014/main" val="1572380856"/>
                  </a:ext>
                </a:extLst>
              </a:tr>
              <a:tr h="1483067">
                <a:tc>
                  <a:txBody>
                    <a:bodyPr/>
                    <a:lstStyle/>
                    <a:p>
                      <a:pPr algn="ct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h</a:t>
                      </a:r>
                      <a:r>
                        <a:rPr lang="en-US" altLang="en-US" sz="4000" baseline="-25000" dirty="0">
                          <a:latin typeface="Arial" panose="020B0604020202020204" pitchFamily="34" charset="0"/>
                          <a:cs typeface="Arial" panose="020B0604020202020204" pitchFamily="34" charset="0"/>
                        </a:rPr>
                        <a:t>2</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23877521"/>
                  </a:ext>
                </a:extLst>
              </a:tr>
              <a:tr h="1483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000" dirty="0">
                          <a:latin typeface="Arial" panose="020B0604020202020204" pitchFamily="34" charset="0"/>
                          <a:cs typeface="Arial" panose="020B0604020202020204" pitchFamily="34" charset="0"/>
                        </a:rPr>
                        <a:t> F</a:t>
                      </a:r>
                      <a:r>
                        <a:rPr lang="en-US" altLang="en-US" sz="4000" baseline="-25000" dirty="0">
                          <a:latin typeface="Arial" panose="020B0604020202020204" pitchFamily="34" charset="0"/>
                          <a:cs typeface="Arial" panose="020B0604020202020204" pitchFamily="34" charset="0"/>
                        </a:rPr>
                        <a:t>3</a:t>
                      </a:r>
                      <a:r>
                        <a:rPr lang="vi-VN" altLang="en-US" sz="4000" baseline="-25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F</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S</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3</a:t>
                      </a:r>
                      <a:r>
                        <a:rPr lang="en-US" altLang="en-US" sz="4000" dirty="0">
                          <a:latin typeface="Arial" panose="020B0604020202020204" pitchFamily="34" charset="0"/>
                          <a:cs typeface="Arial" panose="020B0604020202020204" pitchFamily="34" charset="0"/>
                        </a:rPr>
                        <a:t> </a:t>
                      </a:r>
                      <a:r>
                        <a:rPr lang="vi-VN" altLang="en-US" sz="4000" dirty="0">
                          <a:latin typeface="Arial" panose="020B060402020202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h</a:t>
                      </a:r>
                      <a:r>
                        <a:rPr lang="en-US" altLang="en-US" sz="4000" baseline="-25000" dirty="0">
                          <a:latin typeface="Arial" panose="020B0604020202020204" pitchFamily="34" charset="0"/>
                          <a:cs typeface="Arial" panose="020B0604020202020204" pitchFamily="34" charset="0"/>
                        </a:rPr>
                        <a:t>1</a:t>
                      </a:r>
                      <a:endParaRPr lang="en-US" sz="40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254607262"/>
                  </a:ext>
                </a:extLst>
              </a:tr>
            </a:tbl>
          </a:graphicData>
        </a:graphic>
      </p:graphicFrame>
      <p:sp>
        <p:nvSpPr>
          <p:cNvPr id="58" name="TextBox 57">
            <a:extLst>
              <a:ext uri="{FF2B5EF4-FFF2-40B4-BE49-F238E27FC236}">
                <a16:creationId xmlns:a16="http://schemas.microsoft.com/office/drawing/2014/main" id="{8E1653BA-5328-4A51-B174-9F489EFC07BA}"/>
              </a:ext>
            </a:extLst>
          </p:cNvPr>
          <p:cNvSpPr txBox="1"/>
          <p:nvPr/>
        </p:nvSpPr>
        <p:spPr>
          <a:xfrm>
            <a:off x="12020415" y="1833736"/>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0" name="TextBox 59">
            <a:extLst>
              <a:ext uri="{FF2B5EF4-FFF2-40B4-BE49-F238E27FC236}">
                <a16:creationId xmlns:a16="http://schemas.microsoft.com/office/drawing/2014/main" id="{8DFC574F-79A8-471C-9433-CDB242410C81}"/>
              </a:ext>
            </a:extLst>
          </p:cNvPr>
          <p:cNvSpPr txBox="1"/>
          <p:nvPr/>
        </p:nvSpPr>
        <p:spPr>
          <a:xfrm>
            <a:off x="12020415" y="3291127"/>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986A6F78-2602-4137-BAB9-388B8E186C05}"/>
              </a:ext>
            </a:extLst>
          </p:cNvPr>
          <p:cNvSpPr txBox="1"/>
          <p:nvPr/>
        </p:nvSpPr>
        <p:spPr>
          <a:xfrm>
            <a:off x="7426964" y="1833736"/>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TextBox 61">
            <a:extLst>
              <a:ext uri="{FF2B5EF4-FFF2-40B4-BE49-F238E27FC236}">
                <a16:creationId xmlns:a16="http://schemas.microsoft.com/office/drawing/2014/main" id="{86585B13-0C32-49B6-9CA4-5854977C618B}"/>
              </a:ext>
            </a:extLst>
          </p:cNvPr>
          <p:cNvSpPr txBox="1"/>
          <p:nvPr/>
        </p:nvSpPr>
        <p:spPr>
          <a:xfrm>
            <a:off x="7426964" y="3273800"/>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2CE5A667-0DCF-45B7-86DC-58FD2D31684E}"/>
              </a:ext>
            </a:extLst>
          </p:cNvPr>
          <p:cNvSpPr txBox="1"/>
          <p:nvPr/>
        </p:nvSpPr>
        <p:spPr>
          <a:xfrm>
            <a:off x="2549224" y="1886037"/>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B07C8DC2-1F1B-4049-BFF7-FB756A5EDB83}"/>
              </a:ext>
            </a:extLst>
          </p:cNvPr>
          <p:cNvSpPr txBox="1"/>
          <p:nvPr/>
        </p:nvSpPr>
        <p:spPr>
          <a:xfrm>
            <a:off x="2633535" y="3291125"/>
            <a:ext cx="6344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9DDC04C-3E89-4C7E-81BD-58A85D397AF4}"/>
              </a:ext>
            </a:extLst>
          </p:cNvPr>
          <p:cNvSpPr txBox="1"/>
          <p:nvPr/>
        </p:nvSpPr>
        <p:spPr>
          <a:xfrm>
            <a:off x="4343400" y="4519622"/>
            <a:ext cx="13296833" cy="5620834"/>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việc so sánh giữa (2) và (1), ta thấy rằng với một diện tích bị ép như nhau, áp lực càng lớn thì độ lún càng lớn hay áp suất càng lớn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việc so sánh giữa (3) và (1), ta thấy rằng với một áp lực nhất định, diện tích bị ép càng lớn thì tác dụng của áp lực lên diện tích đó càng nhỏ hay áp suất càng nhỏ</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0" name="Picture 18">
            <a:extLst>
              <a:ext uri="{FF2B5EF4-FFF2-40B4-BE49-F238E27FC236}">
                <a16:creationId xmlns:a16="http://schemas.microsoft.com/office/drawing/2014/main" id="{AAADEAE8-8279-4B3E-9726-8E169A969600}"/>
              </a:ext>
            </a:extLst>
          </p:cNvPr>
          <p:cNvPicPr>
            <a:picLocks noChangeAspect="1"/>
          </p:cNvPicPr>
          <p:nvPr/>
        </p:nvPicPr>
        <p:blipFill>
          <a:blip r:embed="rId11">
            <a:clrChange>
              <a:clrFrom>
                <a:srgbClr val="000000">
                  <a:alpha val="0"/>
                </a:srgbClr>
              </a:clrFrom>
              <a:clrTo>
                <a:srgbClr val="000000">
                  <a:alpha val="0"/>
                </a:srgbClr>
              </a:clrTo>
            </a:clrChange>
            <a:duotone>
              <a:prstClr val="black"/>
              <a:schemeClr val="accent1">
                <a:lumMod val="50000"/>
                <a:tint val="45000"/>
                <a:satMod val="400000"/>
              </a:schemeClr>
            </a:duotone>
          </a:blip>
          <a:srcRect/>
          <a:stretch>
            <a:fillRect/>
          </a:stretch>
        </p:blipFill>
        <p:spPr>
          <a:xfrm flipV="1">
            <a:off x="2444383" y="4434355"/>
            <a:ext cx="2132021" cy="2057400"/>
          </a:xfrm>
          <a:prstGeom prst="rect">
            <a:avLst/>
          </a:prstGeom>
        </p:spPr>
      </p:pic>
    </p:spTree>
    <p:extLst>
      <p:ext uri="{BB962C8B-B14F-4D97-AF65-F5344CB8AC3E}">
        <p14:creationId xmlns:p14="http://schemas.microsoft.com/office/powerpoint/2010/main" val="10517974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0642" y="427545"/>
            <a:ext cx="14176918" cy="975056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05419">
            <a:off x="14428346" y="781220"/>
            <a:ext cx="2838024" cy="92956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8141" flipH="1">
            <a:off x="-1486005" y="-1284250"/>
            <a:ext cx="3800214" cy="49353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17560" y="4197232"/>
            <a:ext cx="2124891" cy="233184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209437" flipH="1">
            <a:off x="16135706" y="6617426"/>
            <a:ext cx="3168396" cy="4114800"/>
          </a:xfrm>
          <a:prstGeom prst="rect">
            <a:avLst/>
          </a:prstGeom>
        </p:spPr>
      </p:pic>
      <p:pic>
        <p:nvPicPr>
          <p:cNvPr id="17" name="Picture 3">
            <a:extLst>
              <a:ext uri="{FF2B5EF4-FFF2-40B4-BE49-F238E27FC236}">
                <a16:creationId xmlns:a16="http://schemas.microsoft.com/office/drawing/2014/main" id="{2B69B29C-68EA-4749-858E-562DCD903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05419">
            <a:off x="1342906" y="8865500"/>
            <a:ext cx="2838024" cy="92956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315CAC1-4175-4353-A61C-3919E8FE8CBA}"/>
                  </a:ext>
                </a:extLst>
              </p:cNvPr>
              <p:cNvSpPr txBox="1"/>
              <p:nvPr/>
            </p:nvSpPr>
            <p:spPr>
              <a:xfrm>
                <a:off x="3015004" y="281005"/>
                <a:ext cx="13139396" cy="9483302"/>
              </a:xfrm>
              <a:prstGeom prst="rect">
                <a:avLst/>
              </a:prstGeom>
              <a:noFill/>
            </p:spPr>
            <p:txBody>
              <a:bodyPr wrap="square">
                <a:spAutoFit/>
              </a:bodyPr>
              <a:lstStyle/>
              <a:p>
                <a:pPr algn="just">
                  <a:lnSpc>
                    <a:spcPct val="150000"/>
                  </a:lnSpc>
                </a:pPr>
                <a:r>
                  <a:rPr lang="en-US" sz="4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Công thức tính áp suất</a:t>
                </a:r>
                <a:r>
                  <a:rPr lang="vi-VN" sz="44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4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𝒑</m:t>
                      </m:r>
                      <m:r>
                        <a:rPr lang="en-US" sz="4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𝑭</m:t>
                          </m:r>
                        </m:num>
                        <m:den>
                          <m:r>
                            <a:rPr lang="en-US" sz="4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𝑺</m:t>
                          </m:r>
                        </m:den>
                      </m:f>
                    </m:oMath>
                  </m:oMathPara>
                </a14:m>
                <a:endParaRPr lang="en-US" sz="4400" b="1"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đó: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 là độ lớn áp lực, được đo bằng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nuiton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 là diện tích bị ép, được đo bằng mét vuông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𝑚</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SzPct val="100000"/>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p là áp suất, được đo bằng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pascan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(Pa)</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buSzPct val="100000"/>
                </a:pPr>
                <a:r>
                  <a:rPr lang="vi-VN"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Ngoài ra áp suất còn có đơn vị khác là: atmôtphe (atm), mmHg, …  theo liên hệ </a:t>
                </a:r>
                <a:endParaRPr lang="en-US" sz="4000" i="1" dirty="0">
                  <a:effectLst/>
                  <a:latin typeface="Calibri" panose="020F0502020204030204" pitchFamily="34" charset="0"/>
                  <a:ea typeface="Calibri" panose="020F0502020204030204" pitchFamily="34" charset="0"/>
                  <a:cs typeface="Times New Roman" panose="02020603050405020304" pitchFamily="18" charset="0"/>
                </a:endParaRPr>
              </a:p>
              <a:p>
                <a:pPr marR="90170" algn="just">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1 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𝑎𝑡𝑚</m:t>
                      </m:r>
                      <m:r>
                        <a:rPr lang="en-US" sz="4000" i="1">
                          <a:effectLst/>
                          <a:latin typeface="Cambria Math" panose="02040503050406030204" pitchFamily="18" charset="0"/>
                          <a:ea typeface="Calibri" panose="020F0502020204030204" pitchFamily="34" charset="0"/>
                          <a:cs typeface="Times New Roman" panose="02020603050405020304" pitchFamily="18" charset="0"/>
                        </a:rPr>
                        <m:t>=760</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𝑚𝑚𝐻𝑔</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10</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𝑃𝑎</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9315CAC1-4175-4353-A61C-3919E8FE8CBA}"/>
                  </a:ext>
                </a:extLst>
              </p:cNvPr>
              <p:cNvSpPr txBox="1">
                <a:spLocks noRot="1" noChangeAspect="1" noMove="1" noResize="1" noEditPoints="1" noAdjustHandles="1" noChangeArrowheads="1" noChangeShapeType="1" noTextEdit="1"/>
              </p:cNvSpPr>
              <p:nvPr/>
            </p:nvSpPr>
            <p:spPr>
              <a:xfrm>
                <a:off x="3015004" y="281005"/>
                <a:ext cx="13139396" cy="9483302"/>
              </a:xfrm>
              <a:prstGeom prst="rect">
                <a:avLst/>
              </a:prstGeom>
              <a:blipFill>
                <a:blip r:embed="rId14"/>
                <a:stretch>
                  <a:fillRect l="-1903" r="-1624"/>
                </a:stretch>
              </a:blipFill>
            </p:spPr>
            <p:txBody>
              <a:bodyPr/>
              <a:lstStyle/>
              <a:p>
                <a:r>
                  <a:rPr lang="en-US">
                    <a:noFill/>
                  </a:rPr>
                  <a:t> </a:t>
                </a:r>
              </a:p>
            </p:txBody>
          </p:sp>
        </mc:Fallback>
      </mc:AlternateContent>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randombar(horizontal)">
                                      <p:cBhvr>
                                        <p:cTn id="22" dur="500"/>
                                        <p:tgtEl>
                                          <p:spTgt spid="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xEl>
                                              <p:pRg st="4" end="4"/>
                                            </p:txEl>
                                          </p:spTgt>
                                        </p:tgtEl>
                                        <p:attrNameLst>
                                          <p:attrName>style.visibility</p:attrName>
                                        </p:attrNameLst>
                                      </p:cBhvr>
                                      <p:to>
                                        <p:strVal val="visible"/>
                                      </p:to>
                                    </p:set>
                                    <p:animEffect transition="in" filter="randombar(horizontal)">
                                      <p:cBhvr>
                                        <p:cTn id="27" dur="500"/>
                                        <p:tgtEl>
                                          <p:spTgt spid="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xEl>
                                              <p:pRg st="5" end="5"/>
                                            </p:txEl>
                                          </p:spTgt>
                                        </p:tgtEl>
                                        <p:attrNameLst>
                                          <p:attrName>style.visibility</p:attrName>
                                        </p:attrNameLst>
                                      </p:cBhvr>
                                      <p:to>
                                        <p:strVal val="visible"/>
                                      </p:to>
                                    </p:set>
                                    <p:animEffect transition="in" filter="randombar(horizontal)">
                                      <p:cBhvr>
                                        <p:cTn id="32" dur="500"/>
                                        <p:tgtEl>
                                          <p:spTgt spid="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xEl>
                                              <p:pRg st="6" end="6"/>
                                            </p:txEl>
                                          </p:spTgt>
                                        </p:tgtEl>
                                        <p:attrNameLst>
                                          <p:attrName>style.visibility</p:attrName>
                                        </p:attrNameLst>
                                      </p:cBhvr>
                                      <p:to>
                                        <p:strVal val="visible"/>
                                      </p:to>
                                    </p:set>
                                    <p:animEffect transition="in" filter="randombar(horizontal)">
                                      <p:cBhvr>
                                        <p:cTn id="37" dur="500"/>
                                        <p:tgtEl>
                                          <p:spTgt spid="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animEffect transition="in" filter="randombar(horizontal)">
                                      <p:cBhvr>
                                        <p:cTn id="42" dur="5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421" y="1333500"/>
            <a:ext cx="22053703" cy="796981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5407088" y="7200900"/>
            <a:ext cx="3168396" cy="4114800"/>
          </a:xfrm>
          <a:prstGeom prst="rect">
            <a:avLst/>
          </a:prstGeom>
        </p:spPr>
      </p:pic>
      <p:sp>
        <p:nvSpPr>
          <p:cNvPr id="9" name="TextBox 8">
            <a:extLst>
              <a:ext uri="{FF2B5EF4-FFF2-40B4-BE49-F238E27FC236}">
                <a16:creationId xmlns:a16="http://schemas.microsoft.com/office/drawing/2014/main" id="{C14EDBAF-0BAA-461E-926A-0B4EAB6A61A0}"/>
              </a:ext>
            </a:extLst>
          </p:cNvPr>
          <p:cNvSpPr txBox="1"/>
          <p:nvPr/>
        </p:nvSpPr>
        <p:spPr>
          <a:xfrm>
            <a:off x="3429000" y="516499"/>
            <a:ext cx="5076571" cy="1015663"/>
          </a:xfrm>
          <a:prstGeom prst="rect">
            <a:avLst/>
          </a:prstGeom>
          <a:noFill/>
        </p:spPr>
        <p:txBody>
          <a:bodyPr wrap="square">
            <a:spAutoFit/>
          </a:bodyPr>
          <a:lstStyle/>
          <a:p>
            <a:r>
              <a:rPr kumimoji="0" lang="vi-VN" sz="6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Calibri" panose="020F0502020204030204" pitchFamily="34" charset="0"/>
                <a:cs typeface="Arial" panose="020B0604020202020204" pitchFamily="34" charset="0"/>
              </a:rPr>
              <a:t>KHỞI ĐỘNG </a:t>
            </a:r>
            <a:endParaRPr lang="en-US" dirty="0">
              <a:solidFill>
                <a:schemeClr val="accent1">
                  <a:lumMod val="75000"/>
                </a:schemeClr>
              </a:solidFill>
            </a:endParaRPr>
          </a:p>
        </p:txBody>
      </p:sp>
      <p:sp>
        <p:nvSpPr>
          <p:cNvPr id="11" name="TextBox 10">
            <a:extLst>
              <a:ext uri="{FF2B5EF4-FFF2-40B4-BE49-F238E27FC236}">
                <a16:creationId xmlns:a16="http://schemas.microsoft.com/office/drawing/2014/main" id="{46B5D7C6-B8F5-4802-8442-271825DB562F}"/>
              </a:ext>
            </a:extLst>
          </p:cNvPr>
          <p:cNvSpPr txBox="1"/>
          <p:nvPr/>
        </p:nvSpPr>
        <p:spPr>
          <a:xfrm>
            <a:off x="2438400" y="2628900"/>
            <a:ext cx="9220200" cy="5518242"/>
          </a:xfrm>
          <a:prstGeom prst="rect">
            <a:avLst/>
          </a:prstGeom>
          <a:noFill/>
        </p:spPr>
        <p:txBody>
          <a:bodyPr wrap="square">
            <a:spAutoFit/>
          </a:bodyPr>
          <a:lstStyle/>
          <a:p>
            <a:pPr algn="just">
              <a:lnSpc>
                <a:spcPct val="150000"/>
              </a:lnSpc>
              <a:spcBef>
                <a:spcPts val="300"/>
              </a:spcBef>
              <a:spcAft>
                <a:spcPts val="300"/>
              </a:spcAft>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 phật Di Lặc tại chùa Vĩnh Tràng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Mỹ</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Tho, Tiền Giang) là một trong những tượng phật khổng lồ nổi tiếng thế giới. Tượng cao 20m và nặng 250 tấn. Có loại cân nào giúp “cần” bức tượng để có được số liệu trên?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F63F524-7E7D-42DF-8534-847CBED742C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999753" y="2628900"/>
            <a:ext cx="4991533" cy="4374259"/>
          </a:xfrm>
          <a:prstGeom prst="rect">
            <a:avLst/>
          </a:prstGeom>
        </p:spPr>
      </p:pic>
    </p:spTree>
    <p:extLst>
      <p:ext uri="{BB962C8B-B14F-4D97-AF65-F5344CB8AC3E}">
        <p14:creationId xmlns:p14="http://schemas.microsoft.com/office/powerpoint/2010/main" val="1525883737"/>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83A60FD7-B202-48C3-B14E-4C2FBA73DA75}"/>
              </a:ext>
            </a:extLst>
          </p:cNvPr>
          <p:cNvPicPr>
            <a:picLocks noChangeAspect="1"/>
          </p:cNvPicPr>
          <p:nvPr/>
        </p:nvPicPr>
        <p:blipFill>
          <a:blip r:embed="rId2"/>
          <a:srcRect/>
          <a:stretch>
            <a:fillRect/>
          </a:stretch>
        </p:blipFill>
        <p:spPr>
          <a:xfrm>
            <a:off x="3371850" y="-679292"/>
            <a:ext cx="12630150" cy="11174469"/>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059212" flipH="1">
            <a:off x="16095595" y="5420861"/>
            <a:ext cx="3168396"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361" y="2726934"/>
            <a:ext cx="2344927" cy="2573308"/>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17347" y="3806334"/>
            <a:ext cx="2124891" cy="2331842"/>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6848FE4-0AF3-41E3-AA5F-E7BAF265468F}"/>
                  </a:ext>
                </a:extLst>
              </p:cNvPr>
              <p:cNvSpPr txBox="1"/>
              <p:nvPr/>
            </p:nvSpPr>
            <p:spPr>
              <a:xfrm>
                <a:off x="4419600" y="1578313"/>
                <a:ext cx="8561329" cy="7679988"/>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Câu hỏi 3.</a:t>
                </a:r>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vi-VN" sz="4000" b="0" i="0" dirty="0">
                    <a:solidFill>
                      <a:srgbClr val="000000"/>
                    </a:solidFill>
                    <a:effectLst/>
                    <a:latin typeface="Arial" panose="020B0604020202020204" pitchFamily="34" charset="0"/>
                    <a:cs typeface="Arial" panose="020B0604020202020204" pitchFamily="34" charset="0"/>
                  </a:rPr>
                  <a:t>Từ định nghĩa đơn vị lực, hãy chứng tỏ: </a:t>
                </a:r>
              </a:p>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1 Pa = 1 N/</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m</a:t>
                </a:r>
                <a:r>
                  <a:rPr lang="en-US" sz="40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endParaRPr lang="vi-VN" sz="4000" b="0" i="0" baseline="-2500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000" b="1" i="1" u="sng" dirty="0">
                    <a:solidFill>
                      <a:srgbClr val="FF0000"/>
                    </a:solidFill>
                    <a:latin typeface="Arial" panose="020B0604020202020204" pitchFamily="34" charset="0"/>
                    <a:ea typeface="Calibri" panose="020F0502020204030204" pitchFamily="34" charset="0"/>
                    <a:cs typeface="Arial" panose="020B0604020202020204" pitchFamily="34" charset="0"/>
                  </a:rPr>
                  <a:t>Trả lời </a:t>
                </a:r>
              </a:p>
              <a:p>
                <a:pPr algn="just">
                  <a:lnSpc>
                    <a:spcPct val="150000"/>
                  </a:lnSpc>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biểu thức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𝑝</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𝐹</m:t>
                        </m:r>
                      </m:num>
                      <m:den>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den>
                    </m:f>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 có đơn vị của p là Pa, của F là N và của S là m</a:t>
                </a:r>
                <a:r>
                  <a:rPr lang="en-US" sz="40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=&gt; 1 Pa = 1 N/m</a:t>
                </a:r>
                <a:r>
                  <a:rPr lang="en-US" sz="40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vi-VN" sz="4000" b="0" i="0" dirty="0">
                  <a:solidFill>
                    <a:srgbClr val="000000"/>
                  </a:solidFill>
                  <a:effectLst/>
                  <a:latin typeface="Arial" panose="020B0604020202020204" pitchFamily="34" charset="0"/>
                  <a:cs typeface="Arial" panose="020B0604020202020204" pitchFamily="34" charset="0"/>
                </a:endParaRPr>
              </a:p>
            </p:txBody>
          </p:sp>
        </mc:Choice>
        <mc:Fallback>
          <p:sp>
            <p:nvSpPr>
              <p:cNvPr id="14" name="TextBox 13">
                <a:extLst>
                  <a:ext uri="{FF2B5EF4-FFF2-40B4-BE49-F238E27FC236}">
                    <a16:creationId xmlns:a16="http://schemas.microsoft.com/office/drawing/2014/main" id="{E6848FE4-0AF3-41E3-AA5F-E7BAF265468F}"/>
                  </a:ext>
                </a:extLst>
              </p:cNvPr>
              <p:cNvSpPr txBox="1">
                <a:spLocks noRot="1" noChangeAspect="1" noMove="1" noResize="1" noEditPoints="1" noAdjustHandles="1" noChangeArrowheads="1" noChangeShapeType="1" noTextEdit="1"/>
              </p:cNvSpPr>
              <p:nvPr/>
            </p:nvSpPr>
            <p:spPr>
              <a:xfrm>
                <a:off x="4419600" y="1578313"/>
                <a:ext cx="8561329" cy="7679988"/>
              </a:xfrm>
              <a:prstGeom prst="rect">
                <a:avLst/>
              </a:prstGeom>
              <a:blipFill>
                <a:blip r:embed="rId11"/>
                <a:stretch>
                  <a:fillRect l="-2493" r="-2493" b="-2222"/>
                </a:stretch>
              </a:blipFill>
            </p:spPr>
            <p:txBody>
              <a:bodyPr/>
              <a:lstStyle/>
              <a:p>
                <a:r>
                  <a:rPr lang="en-US">
                    <a:noFill/>
                  </a:rPr>
                  <a:t> </a:t>
                </a:r>
              </a:p>
            </p:txBody>
          </p:sp>
        </mc:Fallback>
      </mc:AlternateContent>
      <p:pic>
        <p:nvPicPr>
          <p:cNvPr id="21" name="Picture 5">
            <a:extLst>
              <a:ext uri="{FF2B5EF4-FFF2-40B4-BE49-F238E27FC236}">
                <a16:creationId xmlns:a16="http://schemas.microsoft.com/office/drawing/2014/main" id="{2A246314-0F7A-4BFF-8923-09783CD2A55A}"/>
              </a:ext>
            </a:extLst>
          </p:cNvPr>
          <p:cNvPicPr>
            <a:picLocks noChangeAspect="1"/>
          </p:cNvPicPr>
          <p:nvPr/>
        </p:nvPicPr>
        <p:blipFill>
          <a:blip r:embed="rId12"/>
          <a:srcRect/>
          <a:stretch>
            <a:fillRect/>
          </a:stretch>
        </p:blipFill>
        <p:spPr>
          <a:xfrm>
            <a:off x="518541" y="7434881"/>
            <a:ext cx="1960667" cy="182342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wheel(1)">
                                      <p:cBhvr>
                                        <p:cTn id="7" dur="500"/>
                                        <p:tgtEl>
                                          <p:spTgt spid="14">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wheel(1)">
                                      <p:cBhvr>
                                        <p:cTn id="10" dur="500"/>
                                        <p:tgtEl>
                                          <p:spTgt spid="14">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animEffect transition="in" filter="wheel(1)">
                                      <p:cBhvr>
                                        <p:cTn id="13" dur="500"/>
                                        <p:tgtEl>
                                          <p:spTgt spid="14">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xEl>
                                              <p:pRg st="5" end="5"/>
                                            </p:txEl>
                                          </p:spTgt>
                                        </p:tgtEl>
                                        <p:attrNameLst>
                                          <p:attrName>style.visibility</p:attrName>
                                        </p:attrNameLst>
                                      </p:cBhvr>
                                      <p:to>
                                        <p:strVal val="visible"/>
                                      </p:to>
                                    </p:set>
                                    <p:animEffect transition="in" filter="wheel(1)">
                                      <p:cBhvr>
                                        <p:cTn id="16"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1486005" y="-904150"/>
            <a:ext cx="3800214" cy="49353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0744" y="1028700"/>
            <a:ext cx="8663856" cy="8229600"/>
          </a:xfrm>
          <a:prstGeom prst="rect">
            <a:avLst/>
          </a:prstGeom>
        </p:spPr>
      </p:pic>
      <p:sp>
        <p:nvSpPr>
          <p:cNvPr id="4" name="TextBox 4"/>
          <p:cNvSpPr txBox="1"/>
          <p:nvPr/>
        </p:nvSpPr>
        <p:spPr>
          <a:xfrm>
            <a:off x="1958436" y="2337796"/>
            <a:ext cx="7275328" cy="5440592"/>
          </a:xfrm>
          <a:prstGeom prst="rect">
            <a:avLst/>
          </a:prstGeom>
        </p:spPr>
        <p:txBody>
          <a:bodyPr wrap="square" lIns="0" tIns="0" rIns="0" bIns="0" rtlCol="0" anchor="t">
            <a:spAutoFit/>
          </a:bodyPr>
          <a:lstStyle/>
          <a:p>
            <a:pPr marL="0" lvl="0" indent="0" algn="just">
              <a:lnSpc>
                <a:spcPct val="150000"/>
              </a:lnSpc>
              <a:spcBef>
                <a:spcPct val="0"/>
              </a:spcBef>
            </a:pPr>
            <a:r>
              <a:rPr lang="vi-VN" sz="4000" u="none" dirty="0">
                <a:solidFill>
                  <a:srgbClr val="082A44"/>
                </a:solidFill>
              </a:rPr>
              <a:t>Không khí có trọng lượng do đó, bầu khí quyển của Trái Đất cũng gây áp suất lên mọi vật trên Trái Đất. Các phi công khi bay càng cao thì áp suất của bàu khí quyển càng giảm </a:t>
            </a:r>
            <a:endParaRPr lang="en-US" sz="4000" u="none" dirty="0">
              <a:solidFill>
                <a:srgbClr val="082A44"/>
              </a:solidFill>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15616" y="0"/>
            <a:ext cx="1872384" cy="2054742"/>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0" y="7955158"/>
            <a:ext cx="2124891" cy="233184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011133" flipH="1">
            <a:off x="7908950" y="7377846"/>
            <a:ext cx="3687999" cy="478960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085113" y="2195898"/>
            <a:ext cx="6462350" cy="9331914"/>
          </a:xfrm>
          <a:prstGeom prst="rect">
            <a:avLst/>
          </a:prstGeom>
        </p:spPr>
      </p:pic>
      <p:sp>
        <p:nvSpPr>
          <p:cNvPr id="10" name="Google Shape;1563;p52">
            <a:extLst>
              <a:ext uri="{FF2B5EF4-FFF2-40B4-BE49-F238E27FC236}">
                <a16:creationId xmlns:a16="http://schemas.microsoft.com/office/drawing/2014/main" id="{C27ECD99-F386-4765-A188-1591C609F0A9}"/>
              </a:ext>
            </a:extLst>
          </p:cNvPr>
          <p:cNvSpPr/>
          <p:nvPr/>
        </p:nvSpPr>
        <p:spPr>
          <a:xfrm rot="-50633">
            <a:off x="3507049" y="448035"/>
            <a:ext cx="4178099" cy="1576024"/>
          </a:xfrm>
          <a:prstGeom prst="roundRect">
            <a:avLst>
              <a:gd name="adj" fmla="val 16667"/>
            </a:avLst>
          </a:prstGeom>
          <a:solidFill>
            <a:srgbClr val="FDA291"/>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400" b="1" i="0" u="none" strike="noStrike" kern="0" cap="none" spc="0" normalizeH="0" baseline="0" noProof="0" dirty="0">
                <a:ln>
                  <a:noFill/>
                </a:ln>
                <a:solidFill>
                  <a:srgbClr val="FFFFFF"/>
                </a:solidFill>
                <a:effectLst/>
                <a:uLnTx/>
                <a:uFillTx/>
                <a:latin typeface="Arial"/>
                <a:cs typeface="Arial"/>
                <a:sym typeface="Arial"/>
              </a:rPr>
              <a:t>BẠN CÓ BIẾT</a:t>
            </a:r>
            <a:endParaRPr kumimoji="0" sz="4400" b="1" i="0" u="none" strike="noStrike" kern="0" cap="none" spc="0" normalizeH="0" baseline="0" noProof="0" dirty="0">
              <a:ln>
                <a:noFill/>
              </a:ln>
              <a:solidFill>
                <a:srgbClr val="FFFFFF"/>
              </a:solidFill>
              <a:effectLst/>
              <a:uLnTx/>
              <a:uFillTx/>
              <a:latin typeface="Arial"/>
              <a:cs typeface="Arial"/>
              <a:sym typeface="Arial"/>
            </a:endParaRPr>
          </a:p>
        </p:txBody>
      </p:sp>
      <p:pic>
        <p:nvPicPr>
          <p:cNvPr id="1026" name="Picture 2" descr="Hình ảnh Phi Công PNG Miễn Phí Tải Về - Lovepik">
            <a:extLst>
              <a:ext uri="{FF2B5EF4-FFF2-40B4-BE49-F238E27FC236}">
                <a16:creationId xmlns:a16="http://schemas.microsoft.com/office/drawing/2014/main" id="{0AFAD21E-3C0E-48C6-85D5-102FBBE3B642}"/>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6667" b="93917" l="4750" r="91833">
                        <a14:foregroundMark x1="46500" y1="6667" x2="46500" y2="6667"/>
                        <a14:foregroundMark x1="11083" y1="71333" x2="11083" y2="71333"/>
                        <a14:foregroundMark x1="9417" y1="88667" x2="9417" y2="88667"/>
                        <a14:foregroundMark x1="6083" y1="64417" x2="6083" y2="64417"/>
                        <a14:foregroundMark x1="4833" y1="93917" x2="4833" y2="93917"/>
                        <a14:foregroundMark x1="91833" y1="54083" x2="91833" y2="54083"/>
                        <a14:foregroundMark x1="53917" y1="42583" x2="53917" y2="42583"/>
                        <a14:foregroundMark x1="54083" y1="43667" x2="54083" y2="43667"/>
                        <a14:foregroundMark x1="29417" y1="12417" x2="29417" y2="12417"/>
                      </a14:backgroundRemoval>
                    </a14:imgEffect>
                  </a14:imgLayer>
                </a14:imgProps>
              </a:ext>
              <a:ext uri="{28A0092B-C50C-407E-A947-70E740481C1C}">
                <a14:useLocalDpi xmlns:a14="http://schemas.microsoft.com/office/drawing/2010/main" val="0"/>
              </a:ext>
            </a:extLst>
          </a:blip>
          <a:srcRect/>
          <a:stretch>
            <a:fillRect/>
          </a:stretch>
        </p:blipFill>
        <p:spPr bwMode="auto">
          <a:xfrm rot="1236867">
            <a:off x="10304227" y="395022"/>
            <a:ext cx="2875009" cy="28750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1486005" y="-904150"/>
            <a:ext cx="3800214" cy="493534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8361" y="2726934"/>
            <a:ext cx="2344927" cy="2573308"/>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81398" y="4067646"/>
            <a:ext cx="2124891" cy="2331842"/>
          </a:xfrm>
          <a:prstGeom prst="rect">
            <a:avLst/>
          </a:prstGeom>
        </p:spPr>
      </p:pic>
      <p:pic>
        <p:nvPicPr>
          <p:cNvPr id="17" name="Picture 2">
            <a:extLst>
              <a:ext uri="{FF2B5EF4-FFF2-40B4-BE49-F238E27FC236}">
                <a16:creationId xmlns:a16="http://schemas.microsoft.com/office/drawing/2014/main" id="{28DD0671-4396-4756-896F-FB59C6B64BB3}"/>
              </a:ext>
            </a:extLst>
          </p:cNvPr>
          <p:cNvPicPr>
            <a:picLocks noChangeAspect="1"/>
          </p:cNvPicPr>
          <p:nvPr/>
        </p:nvPicPr>
        <p:blipFill>
          <a:blip r:embed="rId8">
            <a:alphaModFix amt="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6306" y="1824910"/>
            <a:ext cx="20927724" cy="6309819"/>
          </a:xfrm>
          <a:prstGeom prst="rect">
            <a:avLst/>
          </a:prstGeom>
        </p:spPr>
      </p:pic>
      <p:grpSp>
        <p:nvGrpSpPr>
          <p:cNvPr id="22" name="Group 8">
            <a:extLst>
              <a:ext uri="{FF2B5EF4-FFF2-40B4-BE49-F238E27FC236}">
                <a16:creationId xmlns:a16="http://schemas.microsoft.com/office/drawing/2014/main" id="{1A54E95E-A04A-4653-A93F-CE25EFB0DA06}"/>
              </a:ext>
            </a:extLst>
          </p:cNvPr>
          <p:cNvGrpSpPr>
            <a:grpSpLocks noChangeAspect="1"/>
          </p:cNvGrpSpPr>
          <p:nvPr/>
        </p:nvGrpSpPr>
        <p:grpSpPr>
          <a:xfrm rot="211086">
            <a:off x="1709453" y="-605701"/>
            <a:ext cx="4888172" cy="11418385"/>
            <a:chOff x="0" y="1270"/>
            <a:chExt cx="3289300" cy="6353810"/>
          </a:xfrm>
        </p:grpSpPr>
        <p:sp>
          <p:nvSpPr>
            <p:cNvPr id="23" name="Freeform 9">
              <a:extLst>
                <a:ext uri="{FF2B5EF4-FFF2-40B4-BE49-F238E27FC236}">
                  <a16:creationId xmlns:a16="http://schemas.microsoft.com/office/drawing/2014/main" id="{00911166-B907-4626-A7A3-656C97D59299}"/>
                </a:ext>
              </a:extLst>
            </p:cNvPr>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26" name="Freeform 12">
              <a:extLst>
                <a:ext uri="{FF2B5EF4-FFF2-40B4-BE49-F238E27FC236}">
                  <a16:creationId xmlns:a16="http://schemas.microsoft.com/office/drawing/2014/main" id="{1F288C2A-8C14-413E-A6B4-AF0B279D878C}"/>
                </a:ext>
              </a:extLst>
            </p:cNvPr>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8FCFC2"/>
            </a:solidFill>
          </p:spPr>
        </p:sp>
      </p:grpSp>
      <p:pic>
        <p:nvPicPr>
          <p:cNvPr id="1028" name="Picture 4" descr="Những hình ảnh nước đẹp nhất">
            <a:extLst>
              <a:ext uri="{FF2B5EF4-FFF2-40B4-BE49-F238E27FC236}">
                <a16:creationId xmlns:a16="http://schemas.microsoft.com/office/drawing/2014/main" id="{D4C5F1DB-52A8-406D-BBAC-66A7164836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370">
            <a:off x="1848259" y="5220297"/>
            <a:ext cx="4240579" cy="5021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ại sao khi lặn sâu người thợ lặn phải mặc bộ áo lặn chịu được áp">
            <a:extLst>
              <a:ext uri="{FF2B5EF4-FFF2-40B4-BE49-F238E27FC236}">
                <a16:creationId xmlns:a16="http://schemas.microsoft.com/office/drawing/2014/main" id="{1E11A1EB-3C16-4C2A-9773-C19AA5C18A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30828">
            <a:off x="2171870" y="22524"/>
            <a:ext cx="4241120" cy="490382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3">
            <a:extLst>
              <a:ext uri="{FF2B5EF4-FFF2-40B4-BE49-F238E27FC236}">
                <a16:creationId xmlns:a16="http://schemas.microsoft.com/office/drawing/2014/main" id="{BA416F6F-D140-4766-9467-8EF204D4CA47}"/>
              </a:ext>
            </a:extLst>
          </p:cNvPr>
          <p:cNvSpPr txBox="1"/>
          <p:nvPr/>
        </p:nvSpPr>
        <p:spPr>
          <a:xfrm>
            <a:off x="6747337" y="2904220"/>
            <a:ext cx="10744302"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III. ÁP SUẤT CHẤT LỎNG</a:t>
            </a:r>
            <a:endParaRPr lang="en-US" sz="6000" b="1" dirty="0">
              <a:solidFill>
                <a:srgbClr val="082A44"/>
              </a:solidFill>
            </a:endParaRPr>
          </a:p>
        </p:txBody>
      </p:sp>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059212" flipH="1">
            <a:off x="15959644" y="5845567"/>
            <a:ext cx="3168396" cy="4114800"/>
          </a:xfrm>
          <a:prstGeom prst="rect">
            <a:avLst/>
          </a:prstGeom>
        </p:spPr>
      </p:pic>
    </p:spTree>
    <p:extLst>
      <p:ext uri="{BB962C8B-B14F-4D97-AF65-F5344CB8AC3E}">
        <p14:creationId xmlns:p14="http://schemas.microsoft.com/office/powerpoint/2010/main" val="2844125996"/>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04200" y="185431"/>
            <a:ext cx="14910392" cy="63098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454928">
            <a:off x="-555498" y="-1223124"/>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5407088" y="7200900"/>
            <a:ext cx="3168396" cy="4114800"/>
          </a:xfrm>
          <a:prstGeom prst="rect">
            <a:avLst/>
          </a:prstGeom>
        </p:spPr>
      </p:pic>
      <p:pic>
        <p:nvPicPr>
          <p:cNvPr id="8" name="Picture 7">
            <a:extLst>
              <a:ext uri="{FF2B5EF4-FFF2-40B4-BE49-F238E27FC236}">
                <a16:creationId xmlns:a16="http://schemas.microsoft.com/office/drawing/2014/main" id="{ED69BFDE-F430-4706-91EA-37F437A9D02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952221" y="712844"/>
            <a:ext cx="9020490" cy="4713508"/>
          </a:xfrm>
          <a:prstGeom prst="rect">
            <a:avLst/>
          </a:prstGeom>
        </p:spPr>
      </p:pic>
      <p:sp>
        <p:nvSpPr>
          <p:cNvPr id="10" name="TextBox 9">
            <a:extLst>
              <a:ext uri="{FF2B5EF4-FFF2-40B4-BE49-F238E27FC236}">
                <a16:creationId xmlns:a16="http://schemas.microsoft.com/office/drawing/2014/main" id="{7EACB1E0-AFB1-470E-875D-F08A198FABC0}"/>
              </a:ext>
            </a:extLst>
          </p:cNvPr>
          <p:cNvSpPr txBox="1"/>
          <p:nvPr/>
        </p:nvSpPr>
        <p:spPr>
          <a:xfrm>
            <a:off x="3581400" y="6517542"/>
            <a:ext cx="8495966" cy="3334459"/>
          </a:xfrm>
          <a:prstGeom prst="roundRect">
            <a:avLst/>
          </a:prstGeom>
          <a:noFill/>
          <a:ln w="57150">
            <a:solidFill>
              <a:srgbClr val="8FCFC2"/>
            </a:solidFill>
            <a:prstDash val="lgDash"/>
          </a:ln>
        </p:spPr>
        <p:txBody>
          <a:bodyPr wrap="square">
            <a:spAutoFit/>
          </a:bodyPr>
          <a:lstStyle/>
          <a:p>
            <a:pPr marR="90170" algn="just">
              <a:lnSpc>
                <a:spcPct val="150000"/>
              </a:lnSpc>
              <a:spcBef>
                <a:spcPts val="300"/>
              </a:spcBef>
              <a:spcAft>
                <a:spcPts val="300"/>
              </a:spcAft>
            </a:pPr>
            <a:r>
              <a:rPr lang="en-US" sz="4400" dirty="0">
                <a:effectLst/>
                <a:latin typeface="Arial" panose="020B0604020202020204" pitchFamily="34" charset="0"/>
                <a:ea typeface="Calibri" panose="020F0502020204030204" pitchFamily="34" charset="0"/>
                <a:cs typeface="Arial" panose="020B0604020202020204" pitchFamily="34" charset="0"/>
              </a:rPr>
              <a:t>Giải tích về sự khác biệt giữa áp lực do vật rắn và chất lỏng tác dụng lên bề mặt bị ép. </a:t>
            </a:r>
          </a:p>
        </p:txBody>
      </p:sp>
      <p:pic>
        <p:nvPicPr>
          <p:cNvPr id="14" name="Picture 7">
            <a:extLst>
              <a:ext uri="{FF2B5EF4-FFF2-40B4-BE49-F238E27FC236}">
                <a16:creationId xmlns:a16="http://schemas.microsoft.com/office/drawing/2014/main" id="{2C8ADF3C-F452-49D4-9410-6BDAC8E889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0893" y="4652416"/>
            <a:ext cx="2325321" cy="3685667"/>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66800" y="-440762"/>
            <a:ext cx="8649800" cy="630981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 y="3022836"/>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16778" y="4914900"/>
            <a:ext cx="2124891" cy="233184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73822">
            <a:off x="-173305" y="7029340"/>
            <a:ext cx="3168396" cy="411480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266645">
            <a:off x="13995893" y="-1064230"/>
            <a:ext cx="3168396" cy="4114800"/>
          </a:xfrm>
          <a:prstGeom prst="rect">
            <a:avLst/>
          </a:prstGeom>
        </p:spPr>
      </p:pic>
      <p:pic>
        <p:nvPicPr>
          <p:cNvPr id="8" name="Picture 7">
            <a:extLst>
              <a:ext uri="{FF2B5EF4-FFF2-40B4-BE49-F238E27FC236}">
                <a16:creationId xmlns:a16="http://schemas.microsoft.com/office/drawing/2014/main" id="{ED69BFDE-F430-4706-91EA-37F437A9D020}"/>
              </a:ext>
            </a:extLst>
          </p:cNvPr>
          <p:cNvPicPr>
            <a:picLocks noChangeAspect="1"/>
          </p:cNvPicPr>
          <p:nvPr/>
        </p:nvPicPr>
        <p:blipFill rotWithShape="1">
          <a:blip r:embed="rId8">
            <a:clrChange>
              <a:clrFrom>
                <a:srgbClr val="FFFFFF"/>
              </a:clrFrom>
              <a:clrTo>
                <a:srgbClr val="FFFFFF">
                  <a:alpha val="0"/>
                </a:srgbClr>
              </a:clrTo>
            </a:clrChange>
          </a:blip>
          <a:srcRect l="49640" b="20550"/>
          <a:stretch/>
        </p:blipFill>
        <p:spPr>
          <a:xfrm>
            <a:off x="2869462" y="988366"/>
            <a:ext cx="4542711" cy="3744856"/>
          </a:xfrm>
          <a:prstGeom prst="rect">
            <a:avLst/>
          </a:prstGeom>
        </p:spPr>
      </p:pic>
      <p:sp>
        <p:nvSpPr>
          <p:cNvPr id="10" name="TextBox 9">
            <a:extLst>
              <a:ext uri="{FF2B5EF4-FFF2-40B4-BE49-F238E27FC236}">
                <a16:creationId xmlns:a16="http://schemas.microsoft.com/office/drawing/2014/main" id="{7EACB1E0-AFB1-470E-875D-F08A198FABC0}"/>
              </a:ext>
            </a:extLst>
          </p:cNvPr>
          <p:cNvSpPr txBox="1"/>
          <p:nvPr/>
        </p:nvSpPr>
        <p:spPr>
          <a:xfrm>
            <a:off x="6437655" y="5354678"/>
            <a:ext cx="9142436" cy="4458171"/>
          </a:xfrm>
          <a:prstGeom prst="roundRect">
            <a:avLst/>
          </a:prstGeom>
          <a:noFill/>
          <a:ln w="57150">
            <a:solidFill>
              <a:srgbClr val="8FCFC2"/>
            </a:solidFill>
            <a:prstDash val="lgDash"/>
          </a:ln>
        </p:spPr>
        <p:txBody>
          <a:bodyPr wrap="square">
            <a:spAutoFit/>
          </a:bodyPr>
          <a:lstStyle/>
          <a:p>
            <a:pPr marL="0" marR="90170" lvl="0" indent="0" algn="just" defTabSz="914400" rtl="0" eaLnBrk="1" fontAlgn="auto" latinLnBrk="0" hangingPunct="1">
              <a:lnSpc>
                <a:spcPct val="150000"/>
              </a:lnSpc>
              <a:spcBef>
                <a:spcPts val="300"/>
              </a:spcBef>
              <a:spcAft>
                <a:spcPts val="3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Chất lỏng gây ra áp suất không chỉ lên đáy bình chứa mà còn lên thành bình và lên mọi điểm trong chất lỏng. </a:t>
            </a:r>
          </a:p>
        </p:txBody>
      </p:sp>
      <p:pic>
        <p:nvPicPr>
          <p:cNvPr id="11" name="Picture 10">
            <a:extLst>
              <a:ext uri="{FF2B5EF4-FFF2-40B4-BE49-F238E27FC236}">
                <a16:creationId xmlns:a16="http://schemas.microsoft.com/office/drawing/2014/main" id="{09FE36BE-EAB6-49CA-8604-7FA9C30D275F}"/>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15627882" flipH="1">
            <a:off x="8172364" y="2757585"/>
            <a:ext cx="2471561" cy="2811848"/>
          </a:xfrm>
          <a:prstGeom prst="rect">
            <a:avLst/>
          </a:prstGeom>
        </p:spPr>
      </p:pic>
      <p:pic>
        <p:nvPicPr>
          <p:cNvPr id="15" name="Picture 5">
            <a:extLst>
              <a:ext uri="{FF2B5EF4-FFF2-40B4-BE49-F238E27FC236}">
                <a16:creationId xmlns:a16="http://schemas.microsoft.com/office/drawing/2014/main" id="{4647DD72-0B44-4638-9B30-FFBBBDB47D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62481" y="190500"/>
            <a:ext cx="2124891" cy="2331842"/>
          </a:xfrm>
          <a:prstGeom prst="rect">
            <a:avLst/>
          </a:prstGeom>
        </p:spPr>
      </p:pic>
      <p:pic>
        <p:nvPicPr>
          <p:cNvPr id="16" name="Picture 7">
            <a:extLst>
              <a:ext uri="{FF2B5EF4-FFF2-40B4-BE49-F238E27FC236}">
                <a16:creationId xmlns:a16="http://schemas.microsoft.com/office/drawing/2014/main" id="{EA1CB94C-7896-4D6A-AA81-7BB79537AD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571107">
            <a:off x="16347223" y="706097"/>
            <a:ext cx="2320522" cy="3013665"/>
          </a:xfrm>
          <a:prstGeom prst="rect">
            <a:avLst/>
          </a:prstGeom>
        </p:spPr>
      </p:pic>
    </p:spTree>
    <p:extLst>
      <p:ext uri="{BB962C8B-B14F-4D97-AF65-F5344CB8AC3E}">
        <p14:creationId xmlns:p14="http://schemas.microsoft.com/office/powerpoint/2010/main" val="1173136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08141" flipH="1">
            <a:off x="-882731" y="-948741"/>
            <a:ext cx="2470807" cy="320884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6056" y="972168"/>
            <a:ext cx="7282006" cy="870793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33900" y="584536"/>
            <a:ext cx="3746319" cy="730532"/>
          </a:xfrm>
          <a:prstGeom prst="rect">
            <a:avLst/>
          </a:prstGeom>
        </p:spPr>
      </p:pic>
      <p:grpSp>
        <p:nvGrpSpPr>
          <p:cNvPr id="8" name="Group 8"/>
          <p:cNvGrpSpPr/>
          <p:nvPr/>
        </p:nvGrpSpPr>
        <p:grpSpPr>
          <a:xfrm>
            <a:off x="2246810" y="1679967"/>
            <a:ext cx="6125567" cy="3650932"/>
            <a:chOff x="0" y="0"/>
            <a:chExt cx="1913890" cy="1140708"/>
          </a:xfrm>
        </p:grpSpPr>
        <p:sp>
          <p:nvSpPr>
            <p:cNvPr id="9" name="Freeform 9"/>
            <p:cNvSpPr/>
            <p:nvPr/>
          </p:nvSpPr>
          <p:spPr>
            <a:xfrm>
              <a:off x="0" y="0"/>
              <a:ext cx="1913890" cy="1140708"/>
            </a:xfrm>
            <a:custGeom>
              <a:avLst/>
              <a:gdLst/>
              <a:ahLst/>
              <a:cxnLst/>
              <a:rect l="l" t="t" r="r" b="b"/>
              <a:pathLst>
                <a:path w="1913890" h="1140708">
                  <a:moveTo>
                    <a:pt x="0" y="0"/>
                  </a:moveTo>
                  <a:lnTo>
                    <a:pt x="1913890" y="0"/>
                  </a:lnTo>
                  <a:lnTo>
                    <a:pt x="1913890" y="1140708"/>
                  </a:lnTo>
                  <a:lnTo>
                    <a:pt x="0" y="1140708"/>
                  </a:lnTo>
                  <a:close/>
                </a:path>
              </a:pathLst>
            </a:custGeom>
            <a:solidFill>
              <a:srgbClr val="F1F1F1"/>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976987" flipH="1">
            <a:off x="17220891" y="8916293"/>
            <a:ext cx="1176260" cy="1527611"/>
          </a:xfrm>
          <a:prstGeom prst="rect">
            <a:avLst/>
          </a:prstGeom>
        </p:spPr>
      </p:pic>
      <p:pic>
        <p:nvPicPr>
          <p:cNvPr id="2050" name="Picture 2" descr="Bệnh giảm áp Không thể xem thường">
            <a:extLst>
              <a:ext uri="{FF2B5EF4-FFF2-40B4-BE49-F238E27FC236}">
                <a16:creationId xmlns:a16="http://schemas.microsoft.com/office/drawing/2014/main" id="{CF4D17A0-77A9-4D93-8EB7-6D2239C371B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5136" y="1889732"/>
            <a:ext cx="5435124" cy="323140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1CE26A4-D86F-4FCD-B989-49B17D950CF6}"/>
              </a:ext>
            </a:extLst>
          </p:cNvPr>
          <p:cNvSpPr txBox="1"/>
          <p:nvPr/>
        </p:nvSpPr>
        <p:spPr>
          <a:xfrm>
            <a:off x="2329274" y="5497402"/>
            <a:ext cx="6145039" cy="2762936"/>
          </a:xfrm>
          <a:prstGeom prst="rect">
            <a:avLst/>
          </a:prstGeom>
          <a:noFill/>
        </p:spPr>
        <p:txBody>
          <a:bodyPr wrap="square">
            <a:spAutoFit/>
          </a:bodyPr>
          <a:lstStyle/>
          <a:p>
            <a:pPr algn="just">
              <a:lnSpc>
                <a:spcPct val="150000"/>
              </a:lnSpc>
            </a:pPr>
            <a:r>
              <a:rPr lang="vi-VN" sz="4000" b="0" i="0" dirty="0">
                <a:solidFill>
                  <a:srgbClr val="333333"/>
                </a:solidFill>
                <a:effectLst/>
                <a:latin typeface="Arial" panose="020B0604020202020204" pitchFamily="34" charset="0"/>
              </a:rPr>
              <a:t>Những công nhân “lặn” phải lặn và lao động dưới nước hàng giờ liền.</a:t>
            </a:r>
            <a:endParaRPr lang="en-US" sz="4000" dirty="0"/>
          </a:p>
        </p:txBody>
      </p:sp>
      <p:pic>
        <p:nvPicPr>
          <p:cNvPr id="2" name="Picture 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78650" y="4762500"/>
            <a:ext cx="2124891" cy="2331842"/>
          </a:xfrm>
          <a:prstGeom prst="rect">
            <a:avLst/>
          </a:prstGeom>
        </p:spPr>
      </p:pic>
      <p:pic>
        <p:nvPicPr>
          <p:cNvPr id="34" name="Picture 3">
            <a:extLst>
              <a:ext uri="{FF2B5EF4-FFF2-40B4-BE49-F238E27FC236}">
                <a16:creationId xmlns:a16="http://schemas.microsoft.com/office/drawing/2014/main" id="{56FA4934-E1BA-4EE9-8880-30A40642E0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693997" y="972168"/>
            <a:ext cx="7282006" cy="8707930"/>
          </a:xfrm>
          <a:prstGeom prst="rect">
            <a:avLst/>
          </a:prstGeom>
        </p:spPr>
      </p:pic>
      <p:pic>
        <p:nvPicPr>
          <p:cNvPr id="35" name="Picture 4">
            <a:extLst>
              <a:ext uri="{FF2B5EF4-FFF2-40B4-BE49-F238E27FC236}">
                <a16:creationId xmlns:a16="http://schemas.microsoft.com/office/drawing/2014/main" id="{6BF2E73A-D027-436C-A435-6A5E1CC553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61840" y="606902"/>
            <a:ext cx="3746319" cy="730532"/>
          </a:xfrm>
          <a:prstGeom prst="rect">
            <a:avLst/>
          </a:prstGeom>
        </p:spPr>
      </p:pic>
      <p:pic>
        <p:nvPicPr>
          <p:cNvPr id="31" name="Untitled">
            <a:hlinkClick r:id="" action="ppaction://media"/>
            <a:extLst>
              <a:ext uri="{FF2B5EF4-FFF2-40B4-BE49-F238E27FC236}">
                <a16:creationId xmlns:a16="http://schemas.microsoft.com/office/drawing/2014/main" id="{251527CF-7CB5-41BE-A6B9-1691403A8C94}"/>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066767" y="1607942"/>
            <a:ext cx="6392434" cy="4983358"/>
          </a:xfrm>
          <a:prstGeom prst="rect">
            <a:avLst/>
          </a:prstGeom>
        </p:spPr>
      </p:pic>
      <p:grpSp>
        <p:nvGrpSpPr>
          <p:cNvPr id="46" name="Group 23">
            <a:extLst>
              <a:ext uri="{FF2B5EF4-FFF2-40B4-BE49-F238E27FC236}">
                <a16:creationId xmlns:a16="http://schemas.microsoft.com/office/drawing/2014/main" id="{AB4A0945-7A14-47BB-B190-994314950EA8}"/>
              </a:ext>
            </a:extLst>
          </p:cNvPr>
          <p:cNvGrpSpPr/>
          <p:nvPr/>
        </p:nvGrpSpPr>
        <p:grpSpPr>
          <a:xfrm>
            <a:off x="10459357" y="7266248"/>
            <a:ext cx="5499369" cy="1193026"/>
            <a:chOff x="0" y="0"/>
            <a:chExt cx="5427669" cy="2344769"/>
          </a:xfrm>
        </p:grpSpPr>
        <p:sp>
          <p:nvSpPr>
            <p:cNvPr id="47" name="Freeform 24">
              <a:extLst>
                <a:ext uri="{FF2B5EF4-FFF2-40B4-BE49-F238E27FC236}">
                  <a16:creationId xmlns:a16="http://schemas.microsoft.com/office/drawing/2014/main" id="{B16BA55D-A807-471E-B258-2F7F4629CB8D}"/>
                </a:ext>
              </a:extLst>
            </p:cNvPr>
            <p:cNvSpPr/>
            <p:nvPr/>
          </p:nvSpPr>
          <p:spPr>
            <a:xfrm>
              <a:off x="0" y="0"/>
              <a:ext cx="5427669" cy="2344769"/>
            </a:xfrm>
            <a:custGeom>
              <a:avLst/>
              <a:gdLst/>
              <a:ahLst/>
              <a:cxnLst/>
              <a:rect l="l" t="t" r="r" b="b"/>
              <a:pathLst>
                <a:path w="5427669" h="2344769">
                  <a:moveTo>
                    <a:pt x="5303209" y="2344769"/>
                  </a:moveTo>
                  <a:lnTo>
                    <a:pt x="124460" y="2344769"/>
                  </a:lnTo>
                  <a:cubicBezTo>
                    <a:pt x="55880" y="2344769"/>
                    <a:pt x="0" y="2288889"/>
                    <a:pt x="0" y="2220309"/>
                  </a:cubicBezTo>
                  <a:lnTo>
                    <a:pt x="0" y="124460"/>
                  </a:lnTo>
                  <a:cubicBezTo>
                    <a:pt x="0" y="55880"/>
                    <a:pt x="55880" y="0"/>
                    <a:pt x="124460" y="0"/>
                  </a:cubicBezTo>
                  <a:lnTo>
                    <a:pt x="5303209" y="0"/>
                  </a:lnTo>
                  <a:cubicBezTo>
                    <a:pt x="5371789" y="0"/>
                    <a:pt x="5427669" y="55880"/>
                    <a:pt x="5427669" y="124460"/>
                  </a:cubicBezTo>
                  <a:lnTo>
                    <a:pt x="5427669" y="2220309"/>
                  </a:lnTo>
                  <a:cubicBezTo>
                    <a:pt x="5427669" y="2288889"/>
                    <a:pt x="5371789" y="2344769"/>
                    <a:pt x="5303209" y="2344769"/>
                  </a:cubicBezTo>
                  <a:close/>
                </a:path>
              </a:pathLst>
            </a:custGeom>
            <a:solidFill>
              <a:srgbClr val="FFF27C"/>
            </a:solidFill>
          </p:spPr>
        </p:sp>
      </p:grpSp>
      <p:sp>
        <p:nvSpPr>
          <p:cNvPr id="43" name="TextBox 42">
            <a:extLst>
              <a:ext uri="{FF2B5EF4-FFF2-40B4-BE49-F238E27FC236}">
                <a16:creationId xmlns:a16="http://schemas.microsoft.com/office/drawing/2014/main" id="{0D72874D-9789-4ECB-92F5-5450B9BBA87C}"/>
              </a:ext>
            </a:extLst>
          </p:cNvPr>
          <p:cNvSpPr txBox="1"/>
          <p:nvPr/>
        </p:nvSpPr>
        <p:spPr>
          <a:xfrm>
            <a:off x="11658600" y="7227074"/>
            <a:ext cx="3713426" cy="916276"/>
          </a:xfrm>
          <a:prstGeom prst="rect">
            <a:avLst/>
          </a:prstGeom>
          <a:noFill/>
        </p:spPr>
        <p:txBody>
          <a:bodyPr wrap="square">
            <a:spAutoFit/>
          </a:bodyPr>
          <a:lstStyle/>
          <a:p>
            <a:pPr algn="just">
              <a:lnSpc>
                <a:spcPct val="150000"/>
              </a:lnSpc>
            </a:pPr>
            <a:r>
              <a:rPr lang="vi-VN" sz="4000" b="0" i="0" dirty="0">
                <a:solidFill>
                  <a:srgbClr val="333333"/>
                </a:solidFill>
                <a:effectLst/>
                <a:latin typeface="Arial" panose="020B0604020202020204" pitchFamily="34" charset="0"/>
              </a:rPr>
              <a:t>Bênh giảm áp </a:t>
            </a:r>
            <a:endParaRPr lang="en-US" sz="4000"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23"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9F1F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774862B-7137-4B08-98FD-5848ADDC63FC}"/>
              </a:ext>
            </a:extLst>
          </p:cNvPr>
          <p:cNvSpPr/>
          <p:nvPr/>
        </p:nvSpPr>
        <p:spPr>
          <a:xfrm>
            <a:off x="20066" y="19812"/>
            <a:ext cx="4328915" cy="10287000"/>
          </a:xfrm>
          <a:prstGeom prst="rect">
            <a:avLst/>
          </a:prstGeom>
          <a:solidFill>
            <a:srgbClr val="BE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189" y="-59104"/>
            <a:ext cx="2124891" cy="2331842"/>
          </a:xfrm>
          <a:prstGeom prst="rect">
            <a:avLst/>
          </a:prstGeom>
        </p:spPr>
      </p:pic>
      <p:sp>
        <p:nvSpPr>
          <p:cNvPr id="16" name="TextBox 15">
            <a:extLst>
              <a:ext uri="{FF2B5EF4-FFF2-40B4-BE49-F238E27FC236}">
                <a16:creationId xmlns:a16="http://schemas.microsoft.com/office/drawing/2014/main" id="{6DF744F6-DBC8-4B62-97E0-FF22CFBF0EAF}"/>
              </a:ext>
            </a:extLst>
          </p:cNvPr>
          <p:cNvSpPr txBox="1"/>
          <p:nvPr/>
        </p:nvSpPr>
        <p:spPr>
          <a:xfrm>
            <a:off x="90684" y="3163119"/>
            <a:ext cx="4328916" cy="4029501"/>
          </a:xfrm>
          <a:prstGeom prst="rect">
            <a:avLst/>
          </a:prstGeom>
          <a:noFill/>
        </p:spPr>
        <p:txBody>
          <a:bodyPr wrap="square">
            <a:spAutoFit/>
          </a:bodyPr>
          <a:lstStyle/>
          <a:p>
            <a:pPr>
              <a:lnSpc>
                <a:spcPct val="150000"/>
              </a:lnSpc>
            </a:pP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Tàu ngầm KRI </a:t>
            </a:r>
            <a:r>
              <a:rPr lang="en-US" sz="4400" b="1" i="1" dirty="0" err="1">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nanggala</a:t>
            </a: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 </a:t>
            </a:r>
            <a:r>
              <a:rPr lang="vi-VN"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 402 </a:t>
            </a:r>
            <a:r>
              <a:rPr lang="en-US" sz="4400" b="1" i="1" dirty="0">
                <a:solidFill>
                  <a:schemeClr val="accent1">
                    <a:lumMod val="75000"/>
                  </a:schemeClr>
                </a:solidFill>
                <a:effectLst/>
                <a:latin typeface="Arial" panose="020B0604020202020204" pitchFamily="34" charset="0"/>
                <a:ea typeface="Aachen" panose="02020500000000000000" pitchFamily="18" charset="0"/>
                <a:cs typeface="Arial" panose="020B0604020202020204" pitchFamily="34" charset="0"/>
              </a:rPr>
              <a:t>bị vỡ do áp suất của nước</a:t>
            </a:r>
            <a:endParaRPr lang="en-US" sz="4400" b="1" i="1" dirty="0">
              <a:solidFill>
                <a:schemeClr val="accent1">
                  <a:lumMod val="75000"/>
                </a:schemeClr>
              </a:solidFill>
              <a:latin typeface="Arial" panose="020B0604020202020204" pitchFamily="34" charset="0"/>
              <a:ea typeface="Aachen" panose="02020500000000000000" pitchFamily="18" charset="0"/>
              <a:cs typeface="Arial" panose="020B0604020202020204" pitchFamily="34" charset="0"/>
            </a:endParaRPr>
          </a:p>
        </p:txBody>
      </p:sp>
      <p:pic>
        <p:nvPicPr>
          <p:cNvPr id="17" name="Tàu ngầm KRI Nanggala-402 Indonesia chìm, toàn bộ 53 thủy thủ đã chết">
            <a:hlinkClick r:id="" action="ppaction://media"/>
            <a:extLst>
              <a:ext uri="{FF2B5EF4-FFF2-40B4-BE49-F238E27FC236}">
                <a16:creationId xmlns:a16="http://schemas.microsoft.com/office/drawing/2014/main" id="{70CEDD31-1053-465C-AB84-5FA08B0FDE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89090" y="723900"/>
            <a:ext cx="11979709" cy="7956750"/>
          </a:xfrm>
          <a:prstGeom prst="rect">
            <a:avLst/>
          </a:prstGeom>
        </p:spPr>
      </p:pic>
      <p:grpSp>
        <p:nvGrpSpPr>
          <p:cNvPr id="25" name="Group 24">
            <a:extLst>
              <a:ext uri="{FF2B5EF4-FFF2-40B4-BE49-F238E27FC236}">
                <a16:creationId xmlns:a16="http://schemas.microsoft.com/office/drawing/2014/main" id="{216FDFCA-4924-418F-9B94-EC14D7FE94B6}"/>
              </a:ext>
            </a:extLst>
          </p:cNvPr>
          <p:cNvGrpSpPr/>
          <p:nvPr/>
        </p:nvGrpSpPr>
        <p:grpSpPr>
          <a:xfrm flipH="1">
            <a:off x="-36576" y="7505700"/>
            <a:ext cx="3230848" cy="4052025"/>
            <a:chOff x="13306601" y="5973892"/>
            <a:chExt cx="5007741" cy="5549990"/>
          </a:xfrm>
          <a:solidFill>
            <a:srgbClr val="E9F1F2"/>
          </a:solidFill>
        </p:grpSpPr>
        <p:pic>
          <p:nvPicPr>
            <p:cNvPr id="27" name="Picture 7">
              <a:extLst>
                <a:ext uri="{FF2B5EF4-FFF2-40B4-BE49-F238E27FC236}">
                  <a16:creationId xmlns:a16="http://schemas.microsoft.com/office/drawing/2014/main" id="{5532DEDE-BB7C-4AA1-AFC1-E6E994A81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7920">
              <a:off x="13306601" y="7409082"/>
              <a:ext cx="3168396" cy="4114800"/>
            </a:xfrm>
            <a:prstGeom prst="rect">
              <a:avLst/>
            </a:prstGeom>
          </p:spPr>
        </p:pic>
        <p:pic>
          <p:nvPicPr>
            <p:cNvPr id="29" name="Picture 7">
              <a:extLst>
                <a:ext uri="{FF2B5EF4-FFF2-40B4-BE49-F238E27FC236}">
                  <a16:creationId xmlns:a16="http://schemas.microsoft.com/office/drawing/2014/main" id="{49D53F1B-6EA7-4274-AB2D-FD26916AB7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35686">
              <a:off x="15145946" y="5973892"/>
              <a:ext cx="3168396" cy="4114800"/>
            </a:xfrm>
            <a:prstGeom prst="rect">
              <a:avLst/>
            </a:prstGeom>
          </p:spPr>
        </p:pic>
      </p:grpSp>
      <p:pic>
        <p:nvPicPr>
          <p:cNvPr id="31" name="Picture 14">
            <a:extLst>
              <a:ext uri="{FF2B5EF4-FFF2-40B4-BE49-F238E27FC236}">
                <a16:creationId xmlns:a16="http://schemas.microsoft.com/office/drawing/2014/main" id="{787AA76C-57C1-4BEA-80B9-460C5F4161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093777">
            <a:off x="16154090" y="7702768"/>
            <a:ext cx="3168396" cy="4114800"/>
          </a:xfrm>
          <a:prstGeom prst="rect">
            <a:avLst/>
          </a:prstGeom>
        </p:spPr>
      </p:pic>
    </p:spTree>
    <p:extLst>
      <p:ext uri="{BB962C8B-B14F-4D97-AF65-F5344CB8AC3E}">
        <p14:creationId xmlns:p14="http://schemas.microsoft.com/office/powerpoint/2010/main" val="41165187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4218" y="28956"/>
            <a:ext cx="18364200" cy="1906819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200">
            <a:off x="15713202" y="7393963"/>
            <a:ext cx="3168396" cy="4114800"/>
          </a:xfrm>
          <a:prstGeom prst="rect">
            <a:avLst/>
          </a:prstGeom>
        </p:spPr>
      </p:pic>
      <p:sp>
        <p:nvSpPr>
          <p:cNvPr id="16" name="TextBox 15">
            <a:extLst>
              <a:ext uri="{FF2B5EF4-FFF2-40B4-BE49-F238E27FC236}">
                <a16:creationId xmlns:a16="http://schemas.microsoft.com/office/drawing/2014/main" id="{2D41E6E9-6BA7-4FB4-A878-A924E537FA6F}"/>
              </a:ext>
            </a:extLst>
          </p:cNvPr>
          <p:cNvSpPr txBox="1"/>
          <p:nvPr/>
        </p:nvSpPr>
        <p:spPr>
          <a:xfrm>
            <a:off x="2019300" y="1104900"/>
            <a:ext cx="14249400" cy="1998176"/>
          </a:xfrm>
          <a:prstGeom prst="rect">
            <a:avLst/>
          </a:prstGeom>
          <a:noFill/>
        </p:spPr>
        <p:txBody>
          <a:bodyPr wrap="square">
            <a:spAutoFit/>
          </a:bodyPr>
          <a:lstStyle/>
          <a:p>
            <a:pPr algn="ctr">
              <a:lnSpc>
                <a:spcPct val="150000"/>
              </a:lnSpc>
            </a:pPr>
            <a:r>
              <a:rPr lang="vi-VN" sz="4400" b="1"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Xây dựng </a:t>
            </a:r>
            <a:r>
              <a:rPr lang="en-US" sz="4400" b="1" i="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công thức xác định áp suất tại mỗi điểm trong chất lỏng</a:t>
            </a:r>
            <a:endParaRPr lang="en-US" sz="4400" b="1" i="1"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D216158-E981-43D6-8C67-48C203B682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2506" y="3314700"/>
            <a:ext cx="5705515" cy="4543601"/>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2B5FD9-FC1C-43B0-8BE9-2B84930C276D}"/>
                  </a:ext>
                </a:extLst>
              </p:cNvPr>
              <p:cNvSpPr txBox="1"/>
              <p:nvPr/>
            </p:nvSpPr>
            <p:spPr>
              <a:xfrm>
                <a:off x="6730710" y="3103076"/>
                <a:ext cx="9547134" cy="5577617"/>
              </a:xfrm>
              <a:prstGeom prst="rect">
                <a:avLst/>
              </a:prstGeom>
              <a:noFill/>
            </p:spPr>
            <p:txBody>
              <a:bodyPr wrap="square" rtlCol="0">
                <a:spAutoFit/>
              </a:bodyPr>
              <a:lstStyle/>
              <a:p>
                <a:pPr>
                  <a:lnSpc>
                    <a:spcPct val="150000"/>
                  </a:lnSpc>
                </a:pPr>
                <a:r>
                  <a:rPr lang="vi-VN" sz="4000" dirty="0"/>
                  <a:t>Áp lực tác dụng lên đáy bình chính bằng trọng lượng của chất lỏng trong bình: </a:t>
                </a:r>
              </a:p>
              <a:p>
                <a:pPr>
                  <a:lnSpc>
                    <a:spcPct val="150000"/>
                  </a:lnSpc>
                </a:pPr>
                <a14:m>
                  <m:oMathPara xmlns:m="http://schemas.openxmlformats.org/officeDocument/2006/math">
                    <m:oMathParaPr>
                      <m:jc m:val="centerGroup"/>
                    </m:oMathParaPr>
                    <m:oMath xmlns:m="http://schemas.openxmlformats.org/officeDocument/2006/math">
                      <m:r>
                        <m:rPr>
                          <m:sty m:val="p"/>
                        </m:rPr>
                        <a:rPr lang="vi-VN" sz="4000" dirty="0">
                          <a:latin typeface="Cambria Math" panose="02040503050406030204" pitchFamily="18" charset="0"/>
                        </a:rPr>
                        <m:t>F</m:t>
                      </m:r>
                      <m:r>
                        <a:rPr lang="vi-VN" sz="4000" b="0" i="1" dirty="0" smtClean="0">
                          <a:latin typeface="Cambria Math" panose="02040503050406030204" pitchFamily="18" charset="0"/>
                        </a:rPr>
                        <m:t>=</m:t>
                      </m:r>
                      <m:r>
                        <m:rPr>
                          <m:sty m:val="p"/>
                        </m:rPr>
                        <a:rPr lang="vi-VN" sz="4000" i="1" dirty="0">
                          <a:latin typeface="Cambria Math" panose="02040503050406030204" pitchFamily="18" charset="0"/>
                        </a:rPr>
                        <m:t>mg</m:t>
                      </m:r>
                      <m:r>
                        <a:rPr lang="vi-VN" sz="4000" b="0" i="1" dirty="0" smtClean="0">
                          <a:latin typeface="Cambria Math" panose="02040503050406030204" pitchFamily="18" charset="0"/>
                        </a:rPr>
                        <m:t>=</m:t>
                      </m:r>
                      <m:d>
                        <m:dPr>
                          <m:ctrlPr>
                            <a:rPr lang="vi-VN" sz="4000" b="0" i="1" dirty="0" smtClean="0">
                              <a:latin typeface="Cambria Math" panose="02040503050406030204" pitchFamily="18" charset="0"/>
                              <a:ea typeface="Cambria Math" panose="02040503050406030204" pitchFamily="18" charset="0"/>
                            </a:rPr>
                          </m:ctrlPr>
                        </m:dPr>
                        <m:e>
                          <m:r>
                            <a:rPr lang="vi-VN" sz="4000" b="0" i="1" dirty="0" smtClean="0">
                              <a:latin typeface="Cambria Math" panose="02040503050406030204" pitchFamily="18" charset="0"/>
                              <a:ea typeface="Cambria Math" panose="02040503050406030204" pitchFamily="18" charset="0"/>
                            </a:rPr>
                            <m:t>𝜌</m:t>
                          </m:r>
                          <m:r>
                            <m:rPr>
                              <m:sty m:val="p"/>
                            </m:rPr>
                            <a:rPr lang="vi-VN" sz="4000" i="1" dirty="0">
                              <a:latin typeface="Cambria Math" panose="02040503050406030204" pitchFamily="18" charset="0"/>
                              <a:ea typeface="Cambria Math" panose="02040503050406030204" pitchFamily="18" charset="0"/>
                            </a:rPr>
                            <m:t>V</m:t>
                          </m:r>
                        </m:e>
                      </m:d>
                      <m:r>
                        <m:rPr>
                          <m:sty m:val="p"/>
                        </m:rPr>
                        <a:rPr lang="vi-VN" sz="4000" i="1" dirty="0">
                          <a:latin typeface="Cambria Math" panose="02040503050406030204" pitchFamily="18" charset="0"/>
                          <a:ea typeface="Cambria Math" panose="02040503050406030204" pitchFamily="18" charset="0"/>
                        </a:rPr>
                        <m:t>g</m:t>
                      </m:r>
                      <m:r>
                        <a:rPr lang="vi-VN" sz="4000" b="0" i="1" dirty="0" smtClean="0">
                          <a:latin typeface="Cambria Math" panose="02040503050406030204" pitchFamily="18" charset="0"/>
                          <a:ea typeface="Cambria Math" panose="02040503050406030204" pitchFamily="18" charset="0"/>
                        </a:rPr>
                        <m:t>=(</m:t>
                      </m:r>
                      <m:r>
                        <m:rPr>
                          <m:sty m:val="p"/>
                        </m:rPr>
                        <a:rPr lang="el-GR" sz="4000" i="1" dirty="0" smtClean="0">
                          <a:latin typeface="Cambria Math" panose="02040503050406030204" pitchFamily="18" charset="0"/>
                          <a:ea typeface="Cambria Math" panose="02040503050406030204" pitchFamily="18" charset="0"/>
                        </a:rPr>
                        <m:t>ρ</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S</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h</m:t>
                      </m:r>
                      <m:r>
                        <a:rPr lang="vi-VN" sz="4000" b="0" i="1" dirty="0" smtClean="0">
                          <a:latin typeface="Cambria Math" panose="02040503050406030204" pitchFamily="18" charset="0"/>
                          <a:ea typeface="Cambria Math" panose="02040503050406030204" pitchFamily="18" charset="0"/>
                        </a:rPr>
                        <m:t>)</m:t>
                      </m:r>
                      <m:r>
                        <m:rPr>
                          <m:sty m:val="p"/>
                        </m:rPr>
                        <a:rPr lang="vi-VN" sz="4000" i="1" dirty="0">
                          <a:latin typeface="Cambria Math" panose="02040503050406030204" pitchFamily="18" charset="0"/>
                          <a:ea typeface="Cambria Math" panose="02040503050406030204" pitchFamily="18" charset="0"/>
                        </a:rPr>
                        <m:t>g</m:t>
                      </m:r>
                    </m:oMath>
                  </m:oMathPara>
                </a14:m>
                <a:endParaRPr lang="vi-VN" sz="4000" dirty="0"/>
              </a:p>
              <a:p>
                <a:pPr>
                  <a:lnSpc>
                    <a:spcPct val="150000"/>
                  </a:lnSpc>
                </a:pPr>
                <a:r>
                  <a:rPr lang="vi-VN" sz="4000" dirty="0"/>
                  <a:t>Do đó, áp suất lên đáy bình là </a:t>
                </a:r>
              </a:p>
              <a:p>
                <a:pPr>
                  <a:lnSpc>
                    <a:spcPct val="150000"/>
                  </a:lnSpc>
                </a:pPr>
                <a14:m>
                  <m:oMathPara xmlns:m="http://schemas.openxmlformats.org/officeDocument/2006/math">
                    <m:oMathParaPr>
                      <m:jc m:val="centerGroup"/>
                    </m:oMathParaPr>
                    <m:oMath xmlns:m="http://schemas.openxmlformats.org/officeDocument/2006/math">
                      <m:r>
                        <m:rPr>
                          <m:sty m:val="p"/>
                        </m:rP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4000" b="0" i="0" smtClea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F</m:t>
                          </m:r>
                        </m:num>
                        <m:den>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S</m:t>
                          </m:r>
                        </m:den>
                      </m:f>
                      <m:r>
                        <a:rPr lang="vi-VN" sz="4000"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vi-VN" sz="4000" i="1" smtClean="0">
                              <a:solidFill>
                                <a:schemeClr val="tx1"/>
                              </a:solidFill>
                              <a:latin typeface="Cambria Math" panose="02040503050406030204" pitchFamily="18" charset="0"/>
                              <a:cs typeface="Times New Roman" panose="02020603050405020304" pitchFamily="18" charset="0"/>
                            </a:rPr>
                          </m:ctrlPr>
                        </m:fPr>
                        <m:num>
                          <m:d>
                            <m:dPr>
                              <m:ctrlPr>
                                <a:rPr lang="vi-VN" sz="4000" i="1" smtClean="0">
                                  <a:solidFill>
                                    <a:schemeClr val="tx1"/>
                                  </a:solidFill>
                                  <a:latin typeface="Cambria Math" panose="02040503050406030204" pitchFamily="18" charset="0"/>
                                  <a:cs typeface="Times New Roman" panose="02020603050405020304" pitchFamily="18" charset="0"/>
                                </a:rPr>
                              </m:ctrlPr>
                            </m:dPr>
                            <m:e>
                              <m:r>
                                <m:rPr>
                                  <m:sty m:val="p"/>
                                </m:rP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ρ</m:t>
                              </m:r>
                              <m: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Sh</m:t>
                              </m:r>
                            </m:e>
                          </m:d>
                          <m:r>
                            <m:rPr>
                              <m:sty m:val="p"/>
                            </m:rPr>
                            <a:rPr lang="vi-VN" sz="4000" b="0" i="0">
                              <a:solidFill>
                                <a:schemeClr val="tx1"/>
                              </a:solidFill>
                              <a:latin typeface="Cambria Math" panose="02040503050406030204" pitchFamily="18" charset="0"/>
                              <a:cs typeface="Times New Roman" panose="02020603050405020304" pitchFamily="18" charset="0"/>
                            </a:rPr>
                            <m:t>g</m:t>
                          </m:r>
                        </m:num>
                        <m:den>
                          <m:r>
                            <m:rPr>
                              <m:sty m:val="p"/>
                            </m:rPr>
                            <a:rPr lang="vi-VN" sz="4000" b="0" i="0">
                              <a:solidFill>
                                <a:schemeClr val="tx1"/>
                              </a:solidFill>
                              <a:latin typeface="Cambria Math" panose="02040503050406030204" pitchFamily="18" charset="0"/>
                              <a:cs typeface="Times New Roman" panose="02020603050405020304" pitchFamily="18" charset="0"/>
                            </a:rPr>
                            <m:t>S</m:t>
                          </m:r>
                        </m:den>
                      </m:f>
                      <m:r>
                        <a:rPr lang="vi-VN" sz="4000" b="0" i="0" smtClean="0">
                          <a:solidFill>
                            <a:schemeClr val="tx1"/>
                          </a:solidFill>
                          <a:latin typeface="Cambria Math" panose="02040503050406030204" pitchFamily="18" charset="0"/>
                          <a:cs typeface="Times New Roman" panose="02020603050405020304" pitchFamily="18" charset="0"/>
                        </a:rPr>
                        <m:t>=</m:t>
                      </m:r>
                      <m:r>
                        <m:rPr>
                          <m:sty m:val="p"/>
                        </m:rPr>
                        <a:rPr lang="en-US" sz="4000" b="0" i="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ρgh</m:t>
                      </m:r>
                    </m:oMath>
                  </m:oMathPara>
                </a14:m>
                <a:endParaRPr lang="en-US" sz="4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CF2B5FD9-FC1C-43B0-8BE9-2B84930C276D}"/>
                  </a:ext>
                </a:extLst>
              </p:cNvPr>
              <p:cNvSpPr txBox="1">
                <a:spLocks noRot="1" noChangeAspect="1" noMove="1" noResize="1" noEditPoints="1" noAdjustHandles="1" noChangeArrowheads="1" noChangeShapeType="1" noTextEdit="1"/>
              </p:cNvSpPr>
              <p:nvPr/>
            </p:nvSpPr>
            <p:spPr>
              <a:xfrm>
                <a:off x="6730710" y="3103076"/>
                <a:ext cx="9547134" cy="5577617"/>
              </a:xfrm>
              <a:prstGeom prst="rect">
                <a:avLst/>
              </a:prstGeom>
              <a:blipFill>
                <a:blip r:embed="rId9"/>
                <a:stretch>
                  <a:fillRect l="-2235" r="-1277"/>
                </a:stretch>
              </a:blipFill>
            </p:spPr>
            <p:txBody>
              <a:bodyPr/>
              <a:lstStyle/>
              <a:p>
                <a:r>
                  <a:rPr lang="en-US">
                    <a:noFill/>
                  </a:rPr>
                  <a:t> </a:t>
                </a:r>
              </a:p>
            </p:txBody>
          </p:sp>
        </mc:Fallback>
      </mc:AlternateContent>
    </p:spTree>
    <p:extLst>
      <p:ext uri="{BB962C8B-B14F-4D97-AF65-F5344CB8AC3E}">
        <p14:creationId xmlns:p14="http://schemas.microsoft.com/office/powerpoint/2010/main" val="25550007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xEl>
                                              <p:pRg st="3" end="3"/>
                                            </p:txEl>
                                          </p:spTgt>
                                        </p:tgtEl>
                                        <p:attrNameLst>
                                          <p:attrName>style.visibility</p:attrName>
                                        </p:attrNameLst>
                                      </p:cBhvr>
                                      <p:to>
                                        <p:strVal val="visible"/>
                                      </p:to>
                                    </p:set>
                                    <p:animEffect transition="in" filter="wipe(left)">
                                      <p:cBhvr>
                                        <p:cTn id="22"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4218" y="28956"/>
            <a:ext cx="18364200" cy="1906819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17200">
            <a:off x="15713202" y="7393963"/>
            <a:ext cx="3168396" cy="4114800"/>
          </a:xfrm>
          <a:prstGeom prst="rect">
            <a:avLst/>
          </a:prstGeom>
        </p:spPr>
      </p:pic>
      <p:sp>
        <p:nvSpPr>
          <p:cNvPr id="16" name="TextBox 15">
            <a:extLst>
              <a:ext uri="{FF2B5EF4-FFF2-40B4-BE49-F238E27FC236}">
                <a16:creationId xmlns:a16="http://schemas.microsoft.com/office/drawing/2014/main" id="{2D41E6E9-6BA7-4FB4-A878-A924E537FA6F}"/>
              </a:ext>
            </a:extLst>
          </p:cNvPr>
          <p:cNvSpPr txBox="1"/>
          <p:nvPr/>
        </p:nvSpPr>
        <p:spPr>
          <a:xfrm>
            <a:off x="2019300" y="1104900"/>
            <a:ext cx="14249400" cy="19981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Xây dựng </a:t>
            </a:r>
            <a:r>
              <a:rPr kumimoji="0" lang="en-US"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Calibri" panose="020F0502020204030204" pitchFamily="34" charset="0"/>
                <a:cs typeface="Arial" panose="020B0604020202020204" pitchFamily="34" charset="0"/>
              </a:rPr>
              <a:t>công thức xác định áp suất tại mỗi điểm trong chất lỏng</a:t>
            </a:r>
            <a:endParaRPr kumimoji="0" lang="en-US" sz="4400" b="1" i="1" u="none" strike="noStrike" kern="1200" cap="none" spc="0" normalizeH="0" baseline="0" noProof="0" dirty="0">
              <a:ln>
                <a:noFill/>
              </a:ln>
              <a:solidFill>
                <a:srgbClr val="4F81BD">
                  <a:lumMod val="75000"/>
                </a:srgbClr>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3D216158-E981-43D6-8C67-48C203B682D5}"/>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02506" y="3314700"/>
            <a:ext cx="5705515" cy="4543601"/>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F2B5FD9-FC1C-43B0-8BE9-2B84930C276D}"/>
                  </a:ext>
                </a:extLst>
              </p:cNvPr>
              <p:cNvSpPr txBox="1"/>
              <p:nvPr/>
            </p:nvSpPr>
            <p:spPr>
              <a:xfrm>
                <a:off x="6721566" y="3054453"/>
                <a:ext cx="9547134" cy="73795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Tuy nhiên, trên thực tế còn có áp suất khí quyển</a:t>
                </a:r>
                <a:r>
                  <a:rPr kumimoji="0" lang="en-US" sz="40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rPr>
                  <a:t> </a:t>
                </a:r>
                <a14:m>
                  <m:oMath xmlns:m="http://schemas.openxmlformats.org/officeDocument/2006/math">
                    <m:sSub>
                      <m:sSub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p</m:t>
                        </m:r>
                      </m:e>
                      <m:sub>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sub>
                    </m:sSub>
                  </m:oMath>
                </a14:m>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trên mặt thoáng của chất lỏng nên mỗi điểm ở độ sâu h trong lòng chất lỏng sẽ có áp suất là:  </a:t>
                </a:r>
              </a:p>
              <a:p>
                <a:pPr marL="0" marR="0" lvl="0" indent="0" algn="l"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𝒑</m:t>
                      </m:r>
                      <m:r>
                        <a:rPr kumimoji="0" lang="en-US" sz="4000" b="1" i="1"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b>
                        <m:sSubPr>
                          <m:ctrlP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𝒑</m:t>
                          </m:r>
                        </m:e>
                        <m: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𝟎</m:t>
                          </m:r>
                        </m:sub>
                      </m:sSub>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𝝆</m:t>
                      </m:r>
                      <m:r>
                        <a:rPr kumimoji="0" lang="en-US" sz="4000" b="1"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𝒈𝒉</m:t>
                      </m:r>
                    </m:oMath>
                  </m:oMathPara>
                </a14:m>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vi-VN" sz="4000" b="0" u="none" strike="noStrike" kern="1200" cap="none" spc="0" normalizeH="0" baseline="0" noProof="0" dirty="0">
                    <a:ln>
                      <a:noFill/>
                    </a:ln>
                    <a:solidFill>
                      <a:prstClr val="black"/>
                    </a:solidFill>
                    <a:effectLst/>
                    <a:uLnTx/>
                    <a:uFillTx/>
                    <a:ea typeface="+mn-ea"/>
                    <a:cs typeface="+mn-cs"/>
                    <a:sym typeface="Wingdings" panose="05000000000000000000" pitchFamily="2" charset="2"/>
                  </a:rPr>
                  <a:t>Kết quả đúng cho mọi điểm trong chất lỏng khi coi điểm đó thuộc đáy của khối hình hộp chứa chất lỏng. </a:t>
                </a:r>
                <a:endParaRPr kumimoji="0" lang="en-US" sz="3600" b="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9" name="TextBox 18">
                <a:extLst>
                  <a:ext uri="{FF2B5EF4-FFF2-40B4-BE49-F238E27FC236}">
                    <a16:creationId xmlns:a16="http://schemas.microsoft.com/office/drawing/2014/main" id="{CF2B5FD9-FC1C-43B0-8BE9-2B84930C276D}"/>
                  </a:ext>
                </a:extLst>
              </p:cNvPr>
              <p:cNvSpPr txBox="1">
                <a:spLocks noRot="1" noChangeAspect="1" noMove="1" noResize="1" noEditPoints="1" noAdjustHandles="1" noChangeArrowheads="1" noChangeShapeType="1" noTextEdit="1"/>
              </p:cNvSpPr>
              <p:nvPr/>
            </p:nvSpPr>
            <p:spPr>
              <a:xfrm>
                <a:off x="6721566" y="3054453"/>
                <a:ext cx="9547134" cy="7379584"/>
              </a:xfrm>
              <a:prstGeom prst="rect">
                <a:avLst/>
              </a:prstGeom>
              <a:blipFill>
                <a:blip r:embed="rId9"/>
                <a:stretch>
                  <a:fillRect l="-2299" r="-3704" b="-2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71A13AD-FCB6-4F11-96F3-35D8E26C27EB}"/>
                  </a:ext>
                </a:extLst>
              </p:cNvPr>
              <p:cNvSpPr txBox="1"/>
              <p:nvPr/>
            </p:nvSpPr>
            <p:spPr>
              <a:xfrm>
                <a:off x="6680657" y="3004003"/>
                <a:ext cx="9547134" cy="3778599"/>
              </a:xfrm>
              <a:prstGeom prst="rect">
                <a:avLst/>
              </a:prstGeom>
              <a:noFill/>
            </p:spPr>
            <p:txBody>
              <a:bodyPr wrap="square" rtlCol="0">
                <a:spAutoFit/>
              </a:bodyPr>
              <a:lstStyle/>
              <a:p>
                <a:pPr>
                  <a:lnSpc>
                    <a:spcPct val="150000"/>
                  </a:lnSpc>
                </a:pPr>
                <a:r>
                  <a:rPr kumimoji="0" lang="vi-VN" sz="4400" b="1" i="1" strike="noStrike" kern="1200" cap="none" spc="0" normalizeH="0" baseline="0" noProof="0" dirty="0">
                    <a:ln>
                      <a:noFill/>
                    </a:ln>
                    <a:solidFill>
                      <a:srgbClr val="FF0000"/>
                    </a:solidFill>
                    <a:effectLst/>
                    <a:uLnTx/>
                    <a:uFillTx/>
                  </a:rPr>
                  <a:t>*</a:t>
                </a:r>
                <a:r>
                  <a:rPr kumimoji="0" lang="vi-VN" sz="4400" b="1" i="1" strike="noStrike" kern="1200" cap="none" spc="0" normalizeH="0" noProof="0" dirty="0">
                    <a:ln>
                      <a:noFill/>
                    </a:ln>
                    <a:solidFill>
                      <a:srgbClr val="FF0000"/>
                    </a:solidFill>
                    <a:effectLst/>
                    <a:uLnTx/>
                    <a:uFillTx/>
                  </a:rPr>
                  <a:t> </a:t>
                </a:r>
                <a:r>
                  <a:rPr kumimoji="0" lang="vi-VN" sz="4400" b="1" i="1" u="sng" strike="noStrike" kern="1200" cap="none" spc="0" normalizeH="0" noProof="0" dirty="0">
                    <a:ln>
                      <a:noFill/>
                    </a:ln>
                    <a:solidFill>
                      <a:srgbClr val="FF0000"/>
                    </a:solidFill>
                    <a:effectLst/>
                    <a:uLnTx/>
                    <a:uFillTx/>
                  </a:rPr>
                  <a:t>Lưu ý:</a:t>
                </a:r>
                <a:r>
                  <a:rPr kumimoji="0" lang="vi-VN" sz="4400" b="1" i="1" strike="noStrike" kern="1200" cap="none" spc="0" normalizeH="0" noProof="0" dirty="0">
                    <a:ln>
                      <a:noFill/>
                    </a:ln>
                    <a:solidFill>
                      <a:srgbClr val="FF0000"/>
                    </a:solidFill>
                    <a:effectLst/>
                    <a:uLnTx/>
                    <a:uFillTx/>
                  </a:rPr>
                  <a:t> </a:t>
                </a:r>
                <a:r>
                  <a:rPr kumimoji="0" lang="vi-VN" sz="4000" b="0" u="none" strike="noStrike" kern="1200" cap="none" spc="0" normalizeH="0" noProof="0" dirty="0">
                    <a:ln>
                      <a:noFill/>
                    </a:ln>
                    <a:solidFill>
                      <a:prstClr val="black"/>
                    </a:solidFill>
                    <a:effectLst/>
                    <a:uLnTx/>
                    <a:uFillTx/>
                  </a:rPr>
                  <a:t>Khi xét chênh lệch áp suất giữa hai điểm trong chất lỏng thì </a:t>
                </a:r>
                <a14:m>
                  <m:oMath xmlns:m="http://schemas.openxmlformats.org/officeDocument/2006/math">
                    <m:r>
                      <a:rPr lang="en-US" sz="4000" i="1">
                        <a:latin typeface="Cambria Math" panose="02040503050406030204" pitchFamily="18" charset="0"/>
                      </a:rPr>
                      <m:t>∆</m:t>
                    </m:r>
                    <m:r>
                      <a:rPr lang="en-US" sz="4000" i="1">
                        <a:latin typeface="Cambria Math" panose="02040503050406030204" pitchFamily="18" charset="0"/>
                      </a:rPr>
                      <m:t>𝑝</m:t>
                    </m:r>
                    <m:r>
                      <a:rPr lang="en-US" sz="4000" i="1">
                        <a:latin typeface="Cambria Math" panose="02040503050406030204" pitchFamily="18" charset="0"/>
                      </a:rPr>
                      <m:t>=</m:t>
                    </m:r>
                    <m:r>
                      <a:rPr lang="en-US" sz="4000" i="1">
                        <a:latin typeface="Cambria Math" panose="02040503050406030204" pitchFamily="18" charset="0"/>
                      </a:rPr>
                      <m:t>𝜌</m:t>
                    </m:r>
                    <m:r>
                      <a:rPr lang="en-US" sz="4000" i="1">
                        <a:latin typeface="Cambria Math" panose="02040503050406030204" pitchFamily="18" charset="0"/>
                      </a:rPr>
                      <m:t>𝑔</m:t>
                    </m:r>
                    <m:r>
                      <a:rPr lang="en-US" sz="4000" i="1">
                        <a:latin typeface="Cambria Math" panose="02040503050406030204" pitchFamily="18" charset="0"/>
                      </a:rPr>
                      <m:t>∆</m:t>
                    </m:r>
                    <m:r>
                      <a:rPr lang="en-US" sz="4000" i="1">
                        <a:latin typeface="Cambria Math" panose="02040503050406030204" pitchFamily="18" charset="0"/>
                      </a:rPr>
                      <m:t>h</m:t>
                    </m:r>
                  </m:oMath>
                </a14:m>
                <a:r>
                  <a:rPr lang="vi-VN" sz="4000" dirty="0"/>
                  <a:t> không còn phụ thuộc vào áp suất </a:t>
                </a:r>
                <a14:m>
                  <m:oMath xmlns:m="http://schemas.openxmlformats.org/officeDocument/2006/math">
                    <m:sSub>
                      <m:sSubPr>
                        <m:ctrlPr>
                          <a:rPr lang="en-US" sz="400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p</m:t>
                        </m:r>
                      </m:e>
                      <m:sub>
                        <m:r>
                          <a:rPr lang="en-US" sz="4000" b="0" i="0">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sub>
                    </m:sSub>
                  </m:oMath>
                </a14:m>
                <a:r>
                  <a:rPr lang="vi-VN" sz="4000" dirty="0">
                    <a:solidFill>
                      <a:schemeClr val="tx1"/>
                    </a:solidFill>
                  </a:rPr>
                  <a:t> </a:t>
                </a:r>
                <a:r>
                  <a:rPr lang="vi-VN" sz="4000" dirty="0"/>
                  <a:t>tại mặt thoáng nữa. </a:t>
                </a:r>
                <a:endParaRPr lang="en-US" sz="4000" dirty="0"/>
              </a:p>
            </p:txBody>
          </p:sp>
        </mc:Choice>
        <mc:Fallback xmlns="">
          <p:sp>
            <p:nvSpPr>
              <p:cNvPr id="10" name="TextBox 9">
                <a:extLst>
                  <a:ext uri="{FF2B5EF4-FFF2-40B4-BE49-F238E27FC236}">
                    <a16:creationId xmlns:a16="http://schemas.microsoft.com/office/drawing/2014/main" id="{871A13AD-FCB6-4F11-96F3-35D8E26C27EB}"/>
                  </a:ext>
                </a:extLst>
              </p:cNvPr>
              <p:cNvSpPr txBox="1">
                <a:spLocks noRot="1" noChangeAspect="1" noMove="1" noResize="1" noEditPoints="1" noAdjustHandles="1" noChangeArrowheads="1" noChangeShapeType="1" noTextEdit="1"/>
              </p:cNvSpPr>
              <p:nvPr/>
            </p:nvSpPr>
            <p:spPr>
              <a:xfrm>
                <a:off x="6680657" y="3004003"/>
                <a:ext cx="9547134" cy="3778599"/>
              </a:xfrm>
              <a:prstGeom prst="rect">
                <a:avLst/>
              </a:prstGeom>
              <a:blipFill>
                <a:blip r:embed="rId10"/>
                <a:stretch>
                  <a:fillRect l="-2618" b="-5645"/>
                </a:stretch>
              </a:blipFill>
            </p:spPr>
            <p:txBody>
              <a:bodyPr/>
              <a:lstStyle/>
              <a:p>
                <a:r>
                  <a:rPr lang="en-US">
                    <a:noFill/>
                  </a:rPr>
                  <a:t> </a:t>
                </a:r>
              </a:p>
            </p:txBody>
          </p:sp>
        </mc:Fallback>
      </mc:AlternateContent>
    </p:spTree>
    <p:extLst>
      <p:ext uri="{BB962C8B-B14F-4D97-AF65-F5344CB8AC3E}">
        <p14:creationId xmlns:p14="http://schemas.microsoft.com/office/powerpoint/2010/main" val="23006812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ipe(left)">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wipe(left)">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wipe(left)">
                                      <p:cBhvr>
                                        <p:cTn id="17" dur="500"/>
                                        <p:tgtEl>
                                          <p:spTgt spid="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19">
                                            <p:txEl>
                                              <p:pRg st="1" end="1"/>
                                            </p:txEl>
                                          </p:spTgt>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19">
                                            <p:txEl>
                                              <p:pRg st="2" end="2"/>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19" grpId="1" build="allAtOnce"/>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9049" y="342900"/>
            <a:ext cx="22053703" cy="10172640"/>
          </a:xfrm>
          <a:prstGeom prst="rect">
            <a:avLst/>
          </a:prstGeom>
        </p:spPr>
      </p:pic>
      <p:grpSp>
        <p:nvGrpSpPr>
          <p:cNvPr id="15" name="Group 8">
            <a:extLst>
              <a:ext uri="{FF2B5EF4-FFF2-40B4-BE49-F238E27FC236}">
                <a16:creationId xmlns:a16="http://schemas.microsoft.com/office/drawing/2014/main" id="{2332F308-9FDB-4D0E-AC3A-1AC92ABDF035}"/>
              </a:ext>
            </a:extLst>
          </p:cNvPr>
          <p:cNvGrpSpPr/>
          <p:nvPr/>
        </p:nvGrpSpPr>
        <p:grpSpPr>
          <a:xfrm>
            <a:off x="2471255" y="901122"/>
            <a:ext cx="3849283" cy="1437366"/>
            <a:chOff x="0" y="0"/>
            <a:chExt cx="4478976" cy="2344769"/>
          </a:xfrm>
        </p:grpSpPr>
        <p:sp>
          <p:nvSpPr>
            <p:cNvPr id="16" name="Freeform 9">
              <a:extLst>
                <a:ext uri="{FF2B5EF4-FFF2-40B4-BE49-F238E27FC236}">
                  <a16:creationId xmlns:a16="http://schemas.microsoft.com/office/drawing/2014/main" id="{73E7FAD6-2D65-4763-A9D7-FF596076FC9B}"/>
                </a:ext>
              </a:extLst>
            </p:cNvPr>
            <p:cNvSpPr/>
            <p:nvPr/>
          </p:nvSpPr>
          <p:spPr>
            <a:xfrm>
              <a:off x="0" y="0"/>
              <a:ext cx="4478976" cy="2344769"/>
            </a:xfrm>
            <a:custGeom>
              <a:avLst/>
              <a:gdLst/>
              <a:ahLst/>
              <a:cxnLst/>
              <a:rect l="l" t="t" r="r" b="b"/>
              <a:pathLst>
                <a:path w="4478976" h="2344769">
                  <a:moveTo>
                    <a:pt x="4354516" y="2344769"/>
                  </a:moveTo>
                  <a:lnTo>
                    <a:pt x="124460" y="2344769"/>
                  </a:lnTo>
                  <a:cubicBezTo>
                    <a:pt x="55880" y="2344769"/>
                    <a:pt x="0" y="2288889"/>
                    <a:pt x="0" y="2220309"/>
                  </a:cubicBezTo>
                  <a:lnTo>
                    <a:pt x="0" y="124460"/>
                  </a:lnTo>
                  <a:cubicBezTo>
                    <a:pt x="0" y="55880"/>
                    <a:pt x="55880" y="0"/>
                    <a:pt x="124460" y="0"/>
                  </a:cubicBezTo>
                  <a:lnTo>
                    <a:pt x="4354516" y="0"/>
                  </a:lnTo>
                  <a:cubicBezTo>
                    <a:pt x="4423096" y="0"/>
                    <a:pt x="4478976" y="55880"/>
                    <a:pt x="4478976" y="124460"/>
                  </a:cubicBezTo>
                  <a:lnTo>
                    <a:pt x="4478976" y="2220309"/>
                  </a:lnTo>
                  <a:cubicBezTo>
                    <a:pt x="4478976" y="2288889"/>
                    <a:pt x="4423096" y="2344769"/>
                    <a:pt x="4354516" y="2344769"/>
                  </a:cubicBezTo>
                  <a:close/>
                </a:path>
              </a:pathLst>
            </a:custGeom>
            <a:solidFill>
              <a:srgbClr val="FFF27C"/>
            </a:solidFill>
          </p:spPr>
        </p:sp>
      </p:grpSp>
      <p:sp>
        <p:nvSpPr>
          <p:cNvPr id="18" name="TextBox 17">
            <a:extLst>
              <a:ext uri="{FF2B5EF4-FFF2-40B4-BE49-F238E27FC236}">
                <a16:creationId xmlns:a16="http://schemas.microsoft.com/office/drawing/2014/main" id="{16F68F7C-C248-43B6-8CF2-3215FFCCD688}"/>
              </a:ext>
            </a:extLst>
          </p:cNvPr>
          <p:cNvSpPr txBox="1"/>
          <p:nvPr/>
        </p:nvSpPr>
        <p:spPr>
          <a:xfrm>
            <a:off x="2971800" y="1036320"/>
            <a:ext cx="3200400" cy="982513"/>
          </a:xfrm>
          <a:prstGeom prst="rect">
            <a:avLst/>
          </a:prstGeom>
          <a:noFill/>
        </p:spPr>
        <p:txBody>
          <a:bodyPr wrap="square">
            <a:spAutoFit/>
          </a:bodyPr>
          <a:lstStyle/>
          <a:p>
            <a:pPr marR="90170" algn="just">
              <a:lnSpc>
                <a:spcPct val="150000"/>
              </a:lnSpc>
              <a:spcBef>
                <a:spcPts val="300"/>
              </a:spcBef>
              <a:spcAft>
                <a:spcPts val="300"/>
              </a:spcAft>
            </a:pPr>
            <a:r>
              <a:rPr lang="en-US" sz="4400" b="1" i="1" u="sng" dirty="0">
                <a:effectLst/>
                <a:latin typeface="Arial" panose="020B0604020202020204" pitchFamily="34" charset="0"/>
                <a:ea typeface="Calibri" panose="020F0502020204030204" pitchFamily="34" charset="0"/>
                <a:cs typeface="Arial" panose="020B0604020202020204" pitchFamily="34" charset="0"/>
              </a:rPr>
              <a:t>Câu hỏi 4. </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BF6D6E0-77E8-42A9-ADC9-2D26E32E38FB}"/>
                  </a:ext>
                </a:extLst>
              </p:cNvPr>
              <p:cNvSpPr txBox="1"/>
              <p:nvPr/>
            </p:nvSpPr>
            <p:spPr>
              <a:xfrm>
                <a:off x="1552349" y="2437888"/>
                <a:ext cx="15438937" cy="6908366"/>
              </a:xfrm>
              <a:prstGeom prst="rect">
                <a:avLst/>
              </a:prstGeom>
              <a:noFill/>
            </p:spPr>
            <p:txBody>
              <a:bodyPr wrap="square">
                <a:spAutoFit/>
              </a:bodyPr>
              <a:lstStyle/>
              <a:p>
                <a:pPr algn="just">
                  <a:lnSpc>
                    <a:spcPct val="150000"/>
                  </a:lnSpc>
                </a:pPr>
                <a:r>
                  <a:rPr lang="vi-VN" sz="4000" b="0" i="0" dirty="0">
                    <a:solidFill>
                      <a:srgbClr val="000000"/>
                    </a:solidFill>
                    <a:effectLst/>
                    <a:latin typeface="Arial" panose="020B0604020202020204" pitchFamily="34" charset="0"/>
                    <a:cs typeface="Arial" panose="020B0604020202020204" pitchFamily="34" charset="0"/>
                  </a:rPr>
                  <a:t>C</a:t>
                </a:r>
                <a:r>
                  <a:rPr lang="en-US" sz="4000" b="0" i="0" dirty="0">
                    <a:solidFill>
                      <a:srgbClr val="000000"/>
                    </a:solidFill>
                    <a:effectLst/>
                    <a:latin typeface="Arial" panose="020B0604020202020204" pitchFamily="34" charset="0"/>
                    <a:cs typeface="Arial" panose="020B0604020202020204" pitchFamily="34" charset="0"/>
                  </a:rPr>
                  <a:t>hứng tỏ rằng chênh lệch áp suất </a:t>
                </a:r>
                <a:r>
                  <a:rPr lang="el-GR" sz="4000" b="0" i="0" dirty="0">
                    <a:solidFill>
                      <a:srgbClr val="000000"/>
                    </a:solidFill>
                    <a:effectLst/>
                    <a:latin typeface="Arial" panose="020B0604020202020204" pitchFamily="34" charset="0"/>
                    <a:cs typeface="Arial" panose="020B0604020202020204" pitchFamily="34" charset="0"/>
                  </a:rPr>
                  <a:t>Δ</a:t>
                </a:r>
                <a:r>
                  <a:rPr lang="en-US" sz="4000" b="0" i="0" dirty="0">
                    <a:solidFill>
                      <a:srgbClr val="000000"/>
                    </a:solidFill>
                    <a:effectLst/>
                    <a:latin typeface="Arial" panose="020B0604020202020204" pitchFamily="34" charset="0"/>
                    <a:cs typeface="Arial" panose="020B0604020202020204" pitchFamily="34" charset="0"/>
                  </a:rPr>
                  <a:t>p giữa hai điểm trong chất lỏng tỉ lệ thuận với chênh lệch độ sâu </a:t>
                </a:r>
                <a:r>
                  <a:rPr lang="el-GR" sz="4000" b="0" i="0" dirty="0">
                    <a:solidFill>
                      <a:srgbClr val="000000"/>
                    </a:solidFill>
                    <a:effectLst/>
                    <a:latin typeface="Arial" panose="020B0604020202020204" pitchFamily="34" charset="0"/>
                    <a:cs typeface="Arial" panose="020B0604020202020204" pitchFamily="34" charset="0"/>
                  </a:rPr>
                  <a:t>Δ</a:t>
                </a:r>
                <a:r>
                  <a:rPr lang="en-US" sz="4000" b="0" i="0" dirty="0">
                    <a:solidFill>
                      <a:srgbClr val="000000"/>
                    </a:solidFill>
                    <a:effectLst/>
                    <a:latin typeface="Arial" panose="020B0604020202020204" pitchFamily="34" charset="0"/>
                    <a:cs typeface="Arial" panose="020B0604020202020204" pitchFamily="34" charset="0"/>
                  </a:rPr>
                  <a:t>h của hai điểm đó</a:t>
                </a:r>
              </a:p>
              <a:p>
                <a:pPr algn="ctr">
                  <a:lnSpc>
                    <a:spcPct val="150000"/>
                  </a:lnSpc>
                </a:pPr>
                <a:r>
                  <a:rPr lang="vi-VN" sz="4400" b="1" i="1" u="sng" dirty="0">
                    <a:solidFill>
                      <a:srgbClr val="FF0000"/>
                    </a:solidFill>
                    <a:latin typeface="Arial" panose="020B0604020202020204" pitchFamily="34" charset="0"/>
                    <a:cs typeface="Arial" panose="020B0604020202020204" pitchFamily="34" charset="0"/>
                  </a:rPr>
                  <a:t>Trả lời </a:t>
                </a: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Từ công thức:</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ρg</m:t>
                      </m:r>
                      <m: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h</m:t>
                      </m:r>
                    </m:oMath>
                  </m:oMathPara>
                </a14:m>
                <a:endParaRPr lang="en-US"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Do ρ và g là hai hằng số không đổi nên độ chênh lệch áp suất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Δρ</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tỉ lệ thuận với độ chệnh lệch độ sâu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Δh</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CBF6D6E0-77E8-42A9-ADC9-2D26E32E38FB}"/>
                  </a:ext>
                </a:extLst>
              </p:cNvPr>
              <p:cNvSpPr txBox="1">
                <a:spLocks noRot="1" noChangeAspect="1" noMove="1" noResize="1" noEditPoints="1" noAdjustHandles="1" noChangeArrowheads="1" noChangeShapeType="1" noTextEdit="1"/>
              </p:cNvSpPr>
              <p:nvPr/>
            </p:nvSpPr>
            <p:spPr>
              <a:xfrm>
                <a:off x="1552349" y="2437888"/>
                <a:ext cx="15438937" cy="6908366"/>
              </a:xfrm>
              <a:prstGeom prst="rect">
                <a:avLst/>
              </a:prstGeom>
              <a:blipFill>
                <a:blip r:embed="rId8"/>
                <a:stretch>
                  <a:fillRect l="-1422" r="-1422" b="-2648"/>
                </a:stretch>
              </a:blipFill>
            </p:spPr>
            <p:txBody>
              <a:bodyPr/>
              <a:lstStyle/>
              <a:p>
                <a:r>
                  <a:rPr lang="en-US">
                    <a:noFill/>
                  </a:rPr>
                  <a:t> </a:t>
                </a:r>
              </a:p>
            </p:txBody>
          </p:sp>
        </mc:Fallback>
      </mc:AlternateContent>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59691">
            <a:off x="15407088" y="4103944"/>
            <a:ext cx="3168396" cy="4114800"/>
          </a:xfrm>
          <a:prstGeom prst="rect">
            <a:avLst/>
          </a:prstGeom>
        </p:spPr>
      </p:pic>
    </p:spTree>
    <p:extLst>
      <p:ext uri="{BB962C8B-B14F-4D97-AF65-F5344CB8AC3E}">
        <p14:creationId xmlns:p14="http://schemas.microsoft.com/office/powerpoint/2010/main" val="91051738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anim calcmode="lin" valueType="num">
                                      <p:cBhvr>
                                        <p:cTn id="8"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20">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anim calcmode="lin" valueType="num">
                                      <p:cBhvr>
                                        <p:cTn id="13"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0">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anim calcmode="lin" valueType="num">
                                      <p:cBhvr>
                                        <p:cTn id="1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p:cTn id="19" dur="500" fill="hold"/>
                                        <p:tgtEl>
                                          <p:spTgt spid="20">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anim calcmode="lin" valueType="num">
                                      <p:cBhvr>
                                        <p:cTn id="23"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p:cTn id="24" dur="500" fill="hold"/>
                                        <p:tgtEl>
                                          <p:spTgt spid="2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931893"/>
            <a:ext cx="2208154" cy="242321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59871" y="1104900"/>
            <a:ext cx="13768257" cy="8611419"/>
          </a:xfrm>
          <a:prstGeom prst="rect">
            <a:avLst/>
          </a:prstGeom>
        </p:spPr>
      </p:pic>
      <p:sp>
        <p:nvSpPr>
          <p:cNvPr id="4" name="TextBox 4"/>
          <p:cNvSpPr txBox="1"/>
          <p:nvPr/>
        </p:nvSpPr>
        <p:spPr>
          <a:xfrm>
            <a:off x="2928025" y="1988525"/>
            <a:ext cx="11747454" cy="5311839"/>
          </a:xfrm>
          <a:prstGeom prst="rect">
            <a:avLst/>
          </a:prstGeom>
        </p:spPr>
        <p:txBody>
          <a:bodyPr lIns="0" tIns="0" rIns="0" bIns="0" rtlCol="0" anchor="t">
            <a:spAutoFit/>
          </a:bodyPr>
          <a:lstStyle/>
          <a:p>
            <a:pPr algn="ctr">
              <a:lnSpc>
                <a:spcPct val="150000"/>
              </a:lnSpc>
            </a:pPr>
            <a:r>
              <a:rPr lang="vi-VN" sz="8000" b="1" dirty="0">
                <a:solidFill>
                  <a:srgbClr val="082A44"/>
                </a:solidFill>
                <a:latin typeface="Arial" panose="020B0604020202020204" pitchFamily="34" charset="0"/>
                <a:cs typeface="Arial" panose="020B0604020202020204" pitchFamily="34" charset="0"/>
              </a:rPr>
              <a:t>BÀI 4</a:t>
            </a:r>
          </a:p>
          <a:p>
            <a:pPr algn="ctr">
              <a:lnSpc>
                <a:spcPct val="150000"/>
              </a:lnSpc>
            </a:pPr>
            <a:r>
              <a:rPr lang="vi-VN" sz="8000" b="1" dirty="0">
                <a:solidFill>
                  <a:srgbClr val="082A44"/>
                </a:solidFill>
                <a:latin typeface="Arial" panose="020B0604020202020204" pitchFamily="34" charset="0"/>
                <a:cs typeface="Arial" panose="020B0604020202020204" pitchFamily="34" charset="0"/>
              </a:rPr>
              <a:t>KHỐI LƯỢNG RIÊNG. ÁP SUẤT CHẤT LỎNG</a:t>
            </a:r>
            <a:endParaRPr lang="en-US" sz="8000" b="1" dirty="0">
              <a:solidFill>
                <a:srgbClr val="082A44"/>
              </a:solidFill>
              <a:latin typeface="Arial" panose="020B0604020202020204" pitchFamily="34" charset="0"/>
              <a:cs typeface="Arial" panose="020B0604020202020204" pitchFamily="3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92603" y="3277553"/>
            <a:ext cx="2208154" cy="242321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06055">
            <a:off x="14597086" y="5867573"/>
            <a:ext cx="597328" cy="262561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96184">
            <a:off x="-179908" y="6800270"/>
            <a:ext cx="3168396" cy="411480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658684">
            <a:off x="15236860" y="-514232"/>
            <a:ext cx="3168396" cy="4114800"/>
          </a:xfrm>
          <a:prstGeom prst="rect">
            <a:avLst/>
          </a:prstGeom>
        </p:spPr>
      </p:pic>
    </p:spTree>
  </p:cSld>
  <p:clrMapOvr>
    <a:masterClrMapping/>
  </p:clrMapOvr>
  <p:transition spd="med">
    <p:rand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9" name="Picture 6">
            <a:extLst>
              <a:ext uri="{FF2B5EF4-FFF2-40B4-BE49-F238E27FC236}">
                <a16:creationId xmlns:a16="http://schemas.microsoft.com/office/drawing/2014/main" id="{EA4E68F0-ECB2-4FBA-A939-FC718899B6CA}"/>
              </a:ext>
            </a:extLst>
          </p:cNvPr>
          <p:cNvPicPr>
            <a:picLocks noChangeAspect="1"/>
          </p:cNvPicPr>
          <p:nvPr/>
        </p:nvPicPr>
        <p:blipFill>
          <a:blip r:embed="rId3">
            <a:duotone>
              <a:schemeClr val="accent2">
                <a:shade val="45000"/>
                <a:satMod val="135000"/>
              </a:schemeClr>
              <a:prstClr val="white"/>
            </a:duotone>
          </a:blip>
          <a:srcRect/>
          <a:stretch>
            <a:fillRect/>
          </a:stretch>
        </p:blipFill>
        <p:spPr>
          <a:xfrm>
            <a:off x="2516181" y="2805172"/>
            <a:ext cx="13646928" cy="686800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651263">
            <a:off x="-1218115" y="-675888"/>
            <a:ext cx="3919931" cy="338094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2" y="3775397"/>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163109" y="3112328"/>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15732284" y="7110298"/>
            <a:ext cx="3168396" cy="4114800"/>
          </a:xfrm>
          <a:prstGeom prst="rect">
            <a:avLst/>
          </a:prstGeom>
        </p:spPr>
      </p:pic>
      <p:pic>
        <p:nvPicPr>
          <p:cNvPr id="26" name="Picture 2">
            <a:extLst>
              <a:ext uri="{FF2B5EF4-FFF2-40B4-BE49-F238E27FC236}">
                <a16:creationId xmlns:a16="http://schemas.microsoft.com/office/drawing/2014/main" id="{184BB75B-22B0-445F-B898-18F8F4ED6F75}"/>
              </a:ext>
            </a:extLst>
          </p:cNvPr>
          <p:cNvPicPr>
            <a:picLocks noChangeAspect="1"/>
          </p:cNvPicPr>
          <p:nvPr/>
        </p:nvPicPr>
        <p:blipFill>
          <a:blip r:embed="rId12">
            <a:alphaModFix amt="25000"/>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19600" y="341720"/>
            <a:ext cx="9448800" cy="2095500"/>
          </a:xfrm>
          <a:prstGeom prst="rect">
            <a:avLst/>
          </a:prstGeom>
        </p:spPr>
      </p:pic>
      <p:sp>
        <p:nvSpPr>
          <p:cNvPr id="27" name="TextBox 3">
            <a:extLst>
              <a:ext uri="{FF2B5EF4-FFF2-40B4-BE49-F238E27FC236}">
                <a16:creationId xmlns:a16="http://schemas.microsoft.com/office/drawing/2014/main" id="{5DBCA904-340D-45AB-9A09-04FD0974CBFA}"/>
              </a:ext>
            </a:extLst>
          </p:cNvPr>
          <p:cNvSpPr txBox="1"/>
          <p:nvPr/>
        </p:nvSpPr>
        <p:spPr>
          <a:xfrm>
            <a:off x="6248400" y="-836869"/>
            <a:ext cx="5791200"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LUYỆN TẬP </a:t>
            </a:r>
            <a:endParaRPr lang="en-US" sz="6000" b="1" dirty="0">
              <a:solidFill>
                <a:srgbClr val="082A44"/>
              </a:solidFill>
            </a:endParaRPr>
          </a:p>
        </p:txBody>
      </p:sp>
      <p:sp>
        <p:nvSpPr>
          <p:cNvPr id="18" name="TextBox 17">
            <a:extLst>
              <a:ext uri="{FF2B5EF4-FFF2-40B4-BE49-F238E27FC236}">
                <a16:creationId xmlns:a16="http://schemas.microsoft.com/office/drawing/2014/main" id="{B5D2ACFF-D18D-4B72-AD23-ADFD7FE122B4}"/>
              </a:ext>
            </a:extLst>
          </p:cNvPr>
          <p:cNvSpPr txBox="1"/>
          <p:nvPr/>
        </p:nvSpPr>
        <p:spPr>
          <a:xfrm>
            <a:off x="3308269" y="4307201"/>
            <a:ext cx="11671461" cy="3863943"/>
          </a:xfrm>
          <a:prstGeom prst="rect">
            <a:avLst/>
          </a:prstGeom>
          <a:noFill/>
        </p:spPr>
        <p:txBody>
          <a:bodyPr wrap="square">
            <a:spAutoFit/>
          </a:bodyPr>
          <a:lstStyle/>
          <a:p>
            <a:pPr algn="just">
              <a:lnSpc>
                <a:spcPct val="150000"/>
              </a:lnSpc>
            </a:pPr>
            <a:r>
              <a:rPr lang="vi-VN" sz="4000" b="1" i="0" dirty="0">
                <a:solidFill>
                  <a:srgbClr val="000000"/>
                </a:solidFill>
                <a:effectLst/>
                <a:latin typeface="Arial" panose="020B0604020202020204" pitchFamily="34" charset="0"/>
                <a:cs typeface="Arial" panose="020B0604020202020204" pitchFamily="34" charset="0"/>
              </a:rPr>
              <a:t>Bài tập: </a:t>
            </a:r>
            <a:r>
              <a:rPr lang="vi-VN" sz="4000" b="0" i="0" dirty="0">
                <a:solidFill>
                  <a:srgbClr val="000000"/>
                </a:solidFill>
                <a:effectLst/>
                <a:latin typeface="Arial" panose="020B0604020202020204" pitchFamily="34" charset="0"/>
                <a:cs typeface="Arial" panose="020B0604020202020204" pitchFamily="34" charset="0"/>
              </a:rPr>
              <a:t>Giải thích các hiện tượng sau: </a:t>
            </a: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Cọc đỡ trong nước biển chịu lực tốt hơn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Độ dày con đê giảm dần từ chân đê lên mặt đê </a:t>
            </a:r>
            <a:endParaRPr lang="en-US" sz="3200" dirty="0">
              <a:effectLst/>
              <a:latin typeface="Arial" panose="020B0604020202020204" pitchFamily="34" charset="0"/>
              <a:ea typeface="Calibri" panose="020F0502020204030204" pitchFamily="34" charset="0"/>
              <a:cs typeface="Arial" panose="020B0604020202020204" pitchFamily="34" charset="0"/>
            </a:endParaRPr>
          </a:p>
          <a:p>
            <a:pPr marL="742950" indent="-742950">
              <a:lnSpc>
                <a:spcPct val="150000"/>
              </a:lnSpc>
              <a:spcBef>
                <a:spcPts val="300"/>
              </a:spcBef>
              <a:spcAft>
                <a:spcPts val="300"/>
              </a:spcAft>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Đồ bảo hộ của thợ lặn bằng nhựa gia cường. </a:t>
            </a:r>
            <a:endParaRPr lang="vi-VN" sz="40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303704"/>
      </p:ext>
    </p:extLst>
  </p:cSld>
  <p:clrMapOvr>
    <a:masterClrMapping/>
  </p:clrMapOvr>
  <p:transition spd="med">
    <p:rand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8227" y="-488306"/>
            <a:ext cx="2124891" cy="233184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702" y="0"/>
            <a:ext cx="15835428" cy="18649094"/>
          </a:xfrm>
          <a:prstGeom prst="rect">
            <a:avLst/>
          </a:prstGeom>
        </p:spPr>
      </p:pic>
      <p:sp>
        <p:nvSpPr>
          <p:cNvPr id="15" name="TextBox 14">
            <a:extLst>
              <a:ext uri="{FF2B5EF4-FFF2-40B4-BE49-F238E27FC236}">
                <a16:creationId xmlns:a16="http://schemas.microsoft.com/office/drawing/2014/main" id="{5AFD48A5-0253-4ABF-ACD8-2EFDC26CBBE5}"/>
              </a:ext>
            </a:extLst>
          </p:cNvPr>
          <p:cNvSpPr txBox="1"/>
          <p:nvPr/>
        </p:nvSpPr>
        <p:spPr>
          <a:xfrm>
            <a:off x="1762748" y="1333500"/>
            <a:ext cx="9753600" cy="8288231"/>
          </a:xfrm>
          <a:prstGeom prst="rect">
            <a:avLst/>
          </a:prstGeom>
          <a:noFill/>
        </p:spPr>
        <p:txBody>
          <a:bodyPr wrap="square">
            <a:spAutoFit/>
          </a:bodyPr>
          <a:lstStyle/>
          <a:p>
            <a:pPr marL="742950" indent="-742950" algn="just">
              <a:lnSpc>
                <a:spcPct val="150000"/>
              </a:lnSpc>
              <a:buFont typeface="+mj-lt"/>
              <a:buAutoNum type="alphaLcPeriod"/>
            </a:pPr>
            <a:r>
              <a:rPr lang="en-US" sz="4000" dirty="0">
                <a:effectLst/>
                <a:latin typeface="Arial" panose="020B0604020202020204" pitchFamily="34" charset="0"/>
                <a:ea typeface="Times New Roman" panose="02020603050405020304" pitchFamily="18" charset="0"/>
                <a:cs typeface="Arial" panose="020B0604020202020204" pitchFamily="34" charset="0"/>
              </a:rPr>
              <a:t>Cọc đỡ trong nước biển chịu lực tốt hơn</a:t>
            </a:r>
            <a:r>
              <a:rPr lang="vi-VN" sz="4000" dirty="0">
                <a:effectLst/>
                <a:latin typeface="Arial" panose="020B0604020202020204" pitchFamily="34" charset="0"/>
                <a:ea typeface="Times New Roman" panose="02020603050405020304" pitchFamily="18" charset="0"/>
                <a:cs typeface="Arial" panose="020B0604020202020204" pitchFamily="34" charset="0"/>
              </a:rPr>
              <a:t> cọc đỡ trong nước sông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endParaRPr lang="vi-VN" sz="4000" b="1" i="0" dirty="0">
              <a:solidFill>
                <a:srgbClr val="000000"/>
              </a:solidFill>
              <a:effectLst/>
              <a:latin typeface="Arial" panose="020B0604020202020204" pitchFamily="34" charset="0"/>
              <a:cs typeface="Arial" panose="020B0604020202020204" pitchFamily="34" charset="0"/>
            </a:endParaRPr>
          </a:p>
          <a:p>
            <a:pPr algn="ctr">
              <a:lnSpc>
                <a:spcPct val="150000"/>
              </a:lnSpc>
            </a:pPr>
            <a:r>
              <a:rPr lang="vi-VN" sz="4000" b="1" i="1" u="sng" dirty="0">
                <a:solidFill>
                  <a:srgbClr val="FF0000"/>
                </a:solidFill>
                <a:effectLst/>
                <a:latin typeface="Arial" panose="020B0604020202020204" pitchFamily="34" charset="0"/>
                <a:cs typeface="Arial" panose="020B0604020202020204" pitchFamily="34" charset="0"/>
              </a:rPr>
              <a:t>Trả lời </a:t>
            </a:r>
          </a:p>
          <a:p>
            <a:pPr algn="just">
              <a:lnSpc>
                <a:spcPct val="150000"/>
              </a:lnSpc>
            </a:pPr>
            <a:r>
              <a:rPr lang="vi-VN" sz="4000" dirty="0">
                <a:effectLst/>
                <a:latin typeface="Arial" panose="020B0604020202020204" pitchFamily="34" charset="0"/>
                <a:ea typeface="Times New Roman" panose="02020603050405020304" pitchFamily="18" charset="0"/>
                <a:cs typeface="Arial" panose="020B0604020202020204" pitchFamily="34" charset="0"/>
              </a:rPr>
              <a:t>Khối lượng riêng của nước biển lớn hơn của nước sông nên áp suất của nước biển lớn hơn áp suất ở cùng độ sâu trong nước sông. Vì thế, cọc để xây dựng trong nước biển phải được thiết kế chịu lực tốt hơn cọc trong nước sông</a:t>
            </a:r>
            <a:endParaRPr lang="vi-VN" sz="4000" b="0" i="0" dirty="0">
              <a:solidFill>
                <a:srgbClr val="000000"/>
              </a:solidFill>
              <a:effectLst/>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AF30350D-2A21-4F4F-83D8-2D352053AD63}"/>
              </a:ext>
            </a:extLst>
          </p:cNvPr>
          <p:cNvGrpSpPr/>
          <p:nvPr/>
        </p:nvGrpSpPr>
        <p:grpSpPr>
          <a:xfrm rot="20282962">
            <a:off x="12261602" y="1857150"/>
            <a:ext cx="4756645" cy="5875956"/>
            <a:chOff x="11245355" y="3873324"/>
            <a:chExt cx="2749409" cy="3463680"/>
          </a:xfrm>
        </p:grpSpPr>
        <p:pic>
          <p:nvPicPr>
            <p:cNvPr id="3074" name="Picture 2" descr="Thi công cọc khoan nhồi dưới nước">
              <a:extLst>
                <a:ext uri="{FF2B5EF4-FFF2-40B4-BE49-F238E27FC236}">
                  <a16:creationId xmlns:a16="http://schemas.microsoft.com/office/drawing/2014/main" id="{FADFAB7F-EDD9-41F5-BE28-3350D8A665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90819">
              <a:off x="11467704" y="3894806"/>
              <a:ext cx="2466143" cy="281848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4">
              <a:extLst>
                <a:ext uri="{FF2B5EF4-FFF2-40B4-BE49-F238E27FC236}">
                  <a16:creationId xmlns:a16="http://schemas.microsoft.com/office/drawing/2014/main" id="{F42B2177-C3ED-4D93-B0F6-5C4835BD6070}"/>
                </a:ext>
              </a:extLst>
            </p:cNvPr>
            <p:cNvGrpSpPr>
              <a:grpSpLocks noChangeAspect="1"/>
            </p:cNvGrpSpPr>
            <p:nvPr/>
          </p:nvGrpSpPr>
          <p:grpSpPr>
            <a:xfrm rot="813946">
              <a:off x="11245355" y="3873324"/>
              <a:ext cx="2749409" cy="3463680"/>
              <a:chOff x="0" y="0"/>
              <a:chExt cx="5466080" cy="6348730"/>
            </a:xfrm>
          </p:grpSpPr>
          <p:sp>
            <p:nvSpPr>
              <p:cNvPr id="36" name="Freeform 5">
                <a:extLst>
                  <a:ext uri="{FF2B5EF4-FFF2-40B4-BE49-F238E27FC236}">
                    <a16:creationId xmlns:a16="http://schemas.microsoft.com/office/drawing/2014/main" id="{762926AE-94C0-4D78-90F2-15AF7A07FD58}"/>
                  </a:ext>
                </a:extLst>
              </p:cNvPr>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a:ln w="19050">
                <a:solidFill>
                  <a:schemeClr val="bg2">
                    <a:lumMod val="50000"/>
                  </a:schemeClr>
                </a:solidFill>
              </a:ln>
            </p:spPr>
          </p:sp>
          <p:sp>
            <p:nvSpPr>
              <p:cNvPr id="37" name="Freeform 7">
                <a:extLst>
                  <a:ext uri="{FF2B5EF4-FFF2-40B4-BE49-F238E27FC236}">
                    <a16:creationId xmlns:a16="http://schemas.microsoft.com/office/drawing/2014/main" id="{254026ED-FFFC-4BD4-A40A-076D298C0172}"/>
                  </a:ext>
                </a:extLst>
              </p:cNvPr>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D7BEA4"/>
              </a:solidFill>
              <a:ln w="19050">
                <a:solidFill>
                  <a:schemeClr val="bg2">
                    <a:lumMod val="50000"/>
                  </a:schemeClr>
                </a:solidFill>
              </a:ln>
            </p:spPr>
          </p:sp>
          <p:sp>
            <p:nvSpPr>
              <p:cNvPr id="38" name="Freeform 8">
                <a:extLst>
                  <a:ext uri="{FF2B5EF4-FFF2-40B4-BE49-F238E27FC236}">
                    <a16:creationId xmlns:a16="http://schemas.microsoft.com/office/drawing/2014/main" id="{FB1015C4-0296-47E5-A4B7-04CEDB6866E4}"/>
                  </a:ext>
                </a:extLst>
              </p:cNvPr>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D7BEA4"/>
              </a:solidFill>
              <a:ln w="19050">
                <a:solidFill>
                  <a:schemeClr val="bg2">
                    <a:lumMod val="50000"/>
                  </a:schemeClr>
                </a:solidFill>
              </a:ln>
            </p:spPr>
          </p:sp>
        </p:grpSp>
      </p:gr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449172">
            <a:off x="14985027" y="6687857"/>
            <a:ext cx="3168396" cy="41148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anim calcmode="lin" valueType="num">
                                      <p:cBhvr>
                                        <p:cTn id="8"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anim calcmode="lin" valueType="num">
                                      <p:cBhvr>
                                        <p:cTn id="13"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12157" y="1793815"/>
            <a:ext cx="2124891" cy="2331842"/>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454928">
            <a:off x="-1398602" y="-1096299"/>
            <a:ext cx="3168396" cy="4114800"/>
          </a:xfrm>
          <a:prstGeom prst="rect">
            <a:avLst/>
          </a:prstGeom>
        </p:spPr>
      </p:pic>
      <p:pic>
        <p:nvPicPr>
          <p:cNvPr id="2" name="Picture 2"/>
          <p:cNvPicPr>
            <a:picLocks noChangeAspect="1"/>
          </p:cNvPicPr>
          <p:nvPr/>
        </p:nvPicPr>
        <p:blipFill>
          <a:blip r:embed="rId6">
            <a:alphaModFix amt="25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3433" y="571500"/>
            <a:ext cx="22053703" cy="10172640"/>
          </a:xfrm>
          <a:prstGeom prst="rect">
            <a:avLst/>
          </a:prstGeom>
        </p:spPr>
      </p:pic>
      <p:sp>
        <p:nvSpPr>
          <p:cNvPr id="20" name="TextBox 19">
            <a:extLst>
              <a:ext uri="{FF2B5EF4-FFF2-40B4-BE49-F238E27FC236}">
                <a16:creationId xmlns:a16="http://schemas.microsoft.com/office/drawing/2014/main" id="{CBF6D6E0-77E8-42A9-ADC9-2D26E32E38FB}"/>
              </a:ext>
            </a:extLst>
          </p:cNvPr>
          <p:cNvSpPr txBox="1"/>
          <p:nvPr/>
        </p:nvSpPr>
        <p:spPr>
          <a:xfrm>
            <a:off x="1581106" y="1913042"/>
            <a:ext cx="15438937" cy="8495980"/>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lang="vi-VN" sz="4000" dirty="0">
                <a:solidFill>
                  <a:srgbClr val="000000"/>
                </a:solidFill>
                <a:latin typeface="Arial" panose="020B0604020202020204" pitchFamily="34" charset="0"/>
                <a:cs typeface="Arial" panose="020B0604020202020204" pitchFamily="34" charset="0"/>
              </a:rPr>
              <a:t>b.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Độ dày con đê giảm dần từ chân đê lên mặt đê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Đê, kè hay đập chắn sóng muốn vững thì ngoài kết cấu chắc chắn còn cần có khối lượng lớn và do đó sẽ tốn nhiều vật liệu để xây dựng. Tuy nhiên, áp suất của nước tăng dần theo độ sâu nên lực do nước tác động lên con đê cũng tăng dần theo độ sâu. Do đó, ta có thể thiết kế con để có độ dày giảm dần từ chân đê lên mặt đê, vẫn đạt hiệu quả bảo vệ mà tiết kiệm được vật </a:t>
            </a:r>
            <a:r>
              <a:rPr lang="en-US" sz="4000" dirty="0">
                <a:solidFill>
                  <a:srgbClr val="000000"/>
                </a:solidFill>
                <a:effectLst/>
                <a:latin typeface="Times New Roman" panose="02020603050405020304" pitchFamily="18" charset="0"/>
                <a:ea typeface="Times New Roman" panose="02020603050405020304" pitchFamily="18" charset="0"/>
              </a:rPr>
              <a:t>liệu. </a:t>
            </a:r>
            <a:endParaRPr lang="en-US" sz="3200" dirty="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059691">
            <a:off x="16241299" y="8229600"/>
            <a:ext cx="3168396" cy="4114800"/>
          </a:xfrm>
          <a:prstGeom prst="rect">
            <a:avLst/>
          </a:prstGeom>
        </p:spPr>
      </p:pic>
      <p:pic>
        <p:nvPicPr>
          <p:cNvPr id="14" name="Picture 2" descr="Đảm bảo an toàn hệ thống đê điều trước diễn biến thiên tai bất thường |  Kênh Thời Tiết">
            <a:extLst>
              <a:ext uri="{FF2B5EF4-FFF2-40B4-BE49-F238E27FC236}">
                <a16:creationId xmlns:a16="http://schemas.microsoft.com/office/drawing/2014/main" id="{9A0EBCD3-A9B0-4C02-BE1B-9E77C3D432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1701" y="571500"/>
            <a:ext cx="3496655" cy="32687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51593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7" dur="500"/>
                                        <p:tgtEl>
                                          <p:spTgt spid="20">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0" dur="500"/>
                                        <p:tgtEl>
                                          <p:spTgt spid="20">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xEl>
                                              <p:pRg st="3" end="3"/>
                                            </p:txEl>
                                          </p:spTgt>
                                        </p:tgtEl>
                                        <p:attrNameLst>
                                          <p:attrName>style.visibility</p:attrName>
                                        </p:attrNameLst>
                                      </p:cBhvr>
                                      <p:to>
                                        <p:strVal val="visible"/>
                                      </p:to>
                                    </p:set>
                                    <p:animEffect transition="in" filter="randombar(horizontal)">
                                      <p:cBhvr>
                                        <p:cTn id="1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908141" flipH="1">
            <a:off x="-882731" y="-948741"/>
            <a:ext cx="2470807" cy="3208841"/>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76987" flipH="1">
            <a:off x="17220891" y="8916293"/>
            <a:ext cx="1176260" cy="1527611"/>
          </a:xfrm>
          <a:prstGeom prst="rect">
            <a:avLst/>
          </a:prstGeom>
        </p:spPr>
      </p:pic>
      <p:pic>
        <p:nvPicPr>
          <p:cNvPr id="2"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21578" y="18197"/>
            <a:ext cx="2124891" cy="2331842"/>
          </a:xfrm>
          <a:prstGeom prst="rect">
            <a:avLst/>
          </a:prstGeom>
        </p:spPr>
      </p:pic>
      <p:sp>
        <p:nvSpPr>
          <p:cNvPr id="19" name="TextBox 18">
            <a:extLst>
              <a:ext uri="{FF2B5EF4-FFF2-40B4-BE49-F238E27FC236}">
                <a16:creationId xmlns:a16="http://schemas.microsoft.com/office/drawing/2014/main" id="{BB70DBA4-222D-427F-8A09-11BA2D32729E}"/>
              </a:ext>
            </a:extLst>
          </p:cNvPr>
          <p:cNvSpPr txBox="1"/>
          <p:nvPr/>
        </p:nvSpPr>
        <p:spPr>
          <a:xfrm>
            <a:off x="1648133" y="644404"/>
            <a:ext cx="15438937" cy="9357049"/>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lang="vi-VN" sz="4000" dirty="0">
                <a:solidFill>
                  <a:srgbClr val="000000"/>
                </a:solidFill>
                <a:latin typeface="Arial" panose="020B0604020202020204" pitchFamily="34" charset="0"/>
                <a:cs typeface="Arial" panose="020B0604020202020204" pitchFamily="34" charset="0"/>
              </a:rPr>
              <a:t>c.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Đồ bảo hộ của thợ lặn bằng nhựa gia cường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Trả lời </a:t>
            </a:r>
          </a:p>
          <a:p>
            <a:pPr marL="0" marR="0" lvl="0" indent="0" algn="just" defTabSz="914400" rtl="0" eaLnBrk="1" fontAlgn="auto" latinLnBrk="0" hangingPunct="1">
              <a:lnSpc>
                <a:spcPct val="150000"/>
              </a:lnSpc>
              <a:spcBef>
                <a:spcPts val="0"/>
              </a:spcBef>
              <a:spcAft>
                <a:spcPts val="0"/>
              </a:spcAft>
              <a:buClrTx/>
              <a:buSzTx/>
              <a:buFontTx/>
              <a:buNone/>
              <a:tabLst/>
              <a:defRPr/>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 lặn xuống sâu, áp suất của nước tác động lên người thợ lặn lớn hơn nhiều so với áp suất bên trong cơ thể. Điều này có nghĩa là lực ép từ bên ngoài lớn hơn lực đẩy từ bên trong cơ thể. Để được an toàn, người thợ lặn cần phải mặc đồ bảo hộ chịu được lực gây ra bởi chênh lệch áp suất khi ở trong nước. Đồ bảo hộ của thợ lặn thường được làm từ nhựa gia cường và áp suất bên trong bộ đồ được duy trì như áp suất khí quyển (cũng là áp suất trong cơ thể người).</a:t>
            </a:r>
            <a:endParaRPr lang="en-US" sz="3200" dirty="0">
              <a:effectLst/>
              <a:latin typeface="Calibri" panose="020F0502020204030204" pitchFamily="34" charset="0"/>
              <a:ea typeface="Calibri" panose="020F0502020204030204" pitchFamily="34" charset="0"/>
            </a:endParaRPr>
          </a:p>
        </p:txBody>
      </p:sp>
      <p:pic>
        <p:nvPicPr>
          <p:cNvPr id="4098" name="Picture 2" descr="Scuba diver, diver on a white background. Vector illustration in cartoon  style 5461272 Vector Art at Vecteezy">
            <a:extLst>
              <a:ext uri="{FF2B5EF4-FFF2-40B4-BE49-F238E27FC236}">
                <a16:creationId xmlns:a16="http://schemas.microsoft.com/office/drawing/2014/main" id="{02125493-1DDD-48C8-8BAC-FC2DD00AC09D}"/>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20600" y="358659"/>
            <a:ext cx="3857539" cy="23941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C845A065-E5B2-407F-B064-0E090D944A79}"/>
              </a:ext>
            </a:extLst>
          </p:cNvPr>
          <p:cNvPicPr>
            <a:picLocks noChangeAspect="1"/>
          </p:cNvPicPr>
          <p:nvPr/>
        </p:nvPicPr>
        <p:blipFill>
          <a:blip r:embed="rId11">
            <a:alphaModFix amt="25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43466">
            <a:off x="-1591644" y="276112"/>
            <a:ext cx="22053703" cy="10466673"/>
          </a:xfrm>
          <a:prstGeom prst="rect">
            <a:avLst/>
          </a:prstGeom>
        </p:spPr>
      </p:pic>
    </p:spTree>
    <p:extLst>
      <p:ext uri="{BB962C8B-B14F-4D97-AF65-F5344CB8AC3E}">
        <p14:creationId xmlns:p14="http://schemas.microsoft.com/office/powerpoint/2010/main" val="9625785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Effect transition="in" filter="fade">
                                      <p:cBhvr>
                                        <p:cTn id="7" dur="500"/>
                                        <p:tgtEl>
                                          <p:spTgt spid="19">
                                            <p:txEl>
                                              <p:pRg st="1" end="1"/>
                                            </p:txEl>
                                          </p:spTgt>
                                        </p:tgtEl>
                                      </p:cBhvr>
                                    </p:animEffect>
                                    <p:anim calcmode="lin" valueType="num">
                                      <p:cBhvr>
                                        <p:cTn id="8"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9" dur="450" decel="100000" fill="hold"/>
                                        <p:tgtEl>
                                          <p:spTgt spid="19">
                                            <p:txEl>
                                              <p:pRg st="1" end="1"/>
                                            </p:txEl>
                                          </p:spTgt>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9">
                                            <p:txEl>
                                              <p:pRg st="1" end="1"/>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9">
                                            <p:txEl>
                                              <p:pRg st="2" end="2"/>
                                            </p:txEl>
                                          </p:spTgt>
                                        </p:tgtEl>
                                        <p:attrNameLst>
                                          <p:attrName>style.visibility</p:attrName>
                                        </p:attrNameLst>
                                      </p:cBhvr>
                                      <p:to>
                                        <p:strVal val="visible"/>
                                      </p:to>
                                    </p:set>
                                    <p:animEffect transition="in" filter="fade">
                                      <p:cBhvr>
                                        <p:cTn id="13" dur="500"/>
                                        <p:tgtEl>
                                          <p:spTgt spid="19">
                                            <p:txEl>
                                              <p:pRg st="2" end="2"/>
                                            </p:txEl>
                                          </p:spTgt>
                                        </p:tgtEl>
                                      </p:cBhvr>
                                    </p:animEffect>
                                    <p:anim calcmode="lin" valueType="num">
                                      <p:cBhvr>
                                        <p:cTn id="14"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5" dur="450" decel="100000" fill="hold"/>
                                        <p:tgtEl>
                                          <p:spTgt spid="19">
                                            <p:txEl>
                                              <p:pRg st="2" end="2"/>
                                            </p:txEl>
                                          </p:spTgt>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1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1446" y="-459350"/>
            <a:ext cx="2124891" cy="2331842"/>
          </a:xfrm>
          <a:prstGeom prst="rect">
            <a:avLst/>
          </a:prstGeom>
        </p:spPr>
      </p:pic>
      <p:sp>
        <p:nvSpPr>
          <p:cNvPr id="4" name="Rectangle: Rounded Corners 3">
            <a:extLst>
              <a:ext uri="{FF2B5EF4-FFF2-40B4-BE49-F238E27FC236}">
                <a16:creationId xmlns:a16="http://schemas.microsoft.com/office/drawing/2014/main" id="{43DB3ED0-779F-46EE-8FE9-C1F49022F6BE}"/>
              </a:ext>
            </a:extLst>
          </p:cNvPr>
          <p:cNvSpPr/>
          <p:nvPr/>
        </p:nvSpPr>
        <p:spPr>
          <a:xfrm>
            <a:off x="1926554" y="1365792"/>
            <a:ext cx="15104146" cy="8097430"/>
          </a:xfrm>
          <a:prstGeom prst="roundRect">
            <a:avLst/>
          </a:prstGeom>
          <a:solidFill>
            <a:schemeClr val="bg1"/>
          </a:solidFill>
          <a:ln w="76200">
            <a:solidFill>
              <a:srgbClr val="8FCF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43536" flipH="1">
            <a:off x="62465" y="6816395"/>
            <a:ext cx="3168396" cy="4114800"/>
          </a:xfrm>
          <a:prstGeom prst="rect">
            <a:avLst/>
          </a:prstGeom>
        </p:spPr>
      </p:pic>
      <p:sp>
        <p:nvSpPr>
          <p:cNvPr id="17" name="Google Shape;1563;p52">
            <a:extLst>
              <a:ext uri="{FF2B5EF4-FFF2-40B4-BE49-F238E27FC236}">
                <a16:creationId xmlns:a16="http://schemas.microsoft.com/office/drawing/2014/main" id="{ACB91D6A-4313-47BB-96B8-7176134D43B9}"/>
              </a:ext>
            </a:extLst>
          </p:cNvPr>
          <p:cNvSpPr/>
          <p:nvPr/>
        </p:nvSpPr>
        <p:spPr>
          <a:xfrm>
            <a:off x="7378930" y="823777"/>
            <a:ext cx="4874946" cy="1484961"/>
          </a:xfrm>
          <a:prstGeom prst="roundRect">
            <a:avLst>
              <a:gd name="adj" fmla="val 16667"/>
            </a:avLst>
          </a:prstGeom>
          <a:solidFill>
            <a:srgbClr val="FDA291"/>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FFFFFF"/>
                </a:solidFill>
                <a:effectLst/>
                <a:uLnTx/>
                <a:uFillTx/>
                <a:latin typeface="Arial"/>
                <a:cs typeface="Arial"/>
                <a:sym typeface="Arial"/>
              </a:rPr>
              <a:t>VẬN DỤNG</a:t>
            </a:r>
            <a:endParaRPr kumimoji="0" sz="6000" b="1" i="0" u="none" strike="noStrike" kern="0" cap="none" spc="0" normalizeH="0" baseline="0" noProof="0" dirty="0">
              <a:ln>
                <a:noFill/>
              </a:ln>
              <a:solidFill>
                <a:srgbClr val="FFFFFF"/>
              </a:solidFill>
              <a:effectLst/>
              <a:uLnTx/>
              <a:uFillTx/>
              <a:latin typeface="Arial"/>
              <a:cs typeface="Arial"/>
              <a:sym typeface="Arial"/>
            </a:endParaRPr>
          </a:p>
        </p:txBody>
      </p:sp>
      <p:pic>
        <p:nvPicPr>
          <p:cNvPr id="18" name="Picture 17" descr="Diagram&#10;&#10;Description automatically generated">
            <a:extLst>
              <a:ext uri="{FF2B5EF4-FFF2-40B4-BE49-F238E27FC236}">
                <a16:creationId xmlns:a16="http://schemas.microsoft.com/office/drawing/2014/main" id="{C7E087E9-1F12-484D-ADF0-C98B84C9BC27}"/>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11486500" y="1713255"/>
            <a:ext cx="4874946" cy="7204087"/>
          </a:xfrm>
          <a:prstGeom prst="rect">
            <a:avLst/>
          </a:prstGeom>
        </p:spPr>
      </p:pic>
      <p:sp>
        <p:nvSpPr>
          <p:cNvPr id="19" name="TextBox 18">
            <a:extLst>
              <a:ext uri="{FF2B5EF4-FFF2-40B4-BE49-F238E27FC236}">
                <a16:creationId xmlns:a16="http://schemas.microsoft.com/office/drawing/2014/main" id="{02AFA437-00D1-4D2A-8CBD-66BC4540BC71}"/>
              </a:ext>
            </a:extLst>
          </p:cNvPr>
          <p:cNvSpPr txBox="1"/>
          <p:nvPr/>
        </p:nvSpPr>
        <p:spPr>
          <a:xfrm>
            <a:off x="2551180" y="2883705"/>
            <a:ext cx="7710783" cy="274825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hành </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4 – 6 người, lên phương án thiết kế, chuẩn bị vật liệu và thử lắp</a:t>
            </a:r>
            <a:r>
              <a:rPr lang="vi-VN"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áp kế </a:t>
            </a:r>
            <a:endParaRPr lang="en-US" sz="4000" dirty="0">
              <a:latin typeface="Arial" panose="020B0604020202020204" pitchFamily="34" charset="0"/>
              <a:cs typeface="Arial" panose="020B0604020202020204" pitchFamily="34" charset="0"/>
            </a:endParaRPr>
          </a:p>
        </p:txBody>
      </p:sp>
      <p:pic>
        <p:nvPicPr>
          <p:cNvPr id="20" name="Picture 2">
            <a:extLst>
              <a:ext uri="{FF2B5EF4-FFF2-40B4-BE49-F238E27FC236}">
                <a16:creationId xmlns:a16="http://schemas.microsoft.com/office/drawing/2014/main" id="{BFE31070-13AC-48A9-A79B-15EF776267C4}"/>
              </a:ext>
            </a:extLst>
          </p:cNvPr>
          <p:cNvPicPr>
            <a:picLocks noChangeAspect="1"/>
          </p:cNvPicPr>
          <p:nvPr/>
        </p:nvPicPr>
        <p:blipFill>
          <a:blip r:embed="rId8"/>
          <a:srcRect/>
          <a:stretch>
            <a:fillRect/>
          </a:stretch>
        </p:blipFill>
        <p:spPr>
          <a:xfrm>
            <a:off x="7579681" y="5203861"/>
            <a:ext cx="2451182" cy="2785434"/>
          </a:xfrm>
          <a:prstGeom prst="rect">
            <a:avLst/>
          </a:prstGeom>
        </p:spPr>
      </p:pic>
    </p:spTree>
    <p:extLst>
      <p:ext uri="{BB962C8B-B14F-4D97-AF65-F5344CB8AC3E}">
        <p14:creationId xmlns:p14="http://schemas.microsoft.com/office/powerpoint/2010/main" val="640150824"/>
      </p:ext>
    </p:extLst>
  </p:cSld>
  <p:clrMapOvr>
    <a:masterClrMapping/>
  </p:clrMapOvr>
  <p:transition spd="med">
    <p:rand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66" name="Picture 2">
            <a:extLst>
              <a:ext uri="{FF2B5EF4-FFF2-40B4-BE49-F238E27FC236}">
                <a16:creationId xmlns:a16="http://schemas.microsoft.com/office/drawing/2014/main" id="{D0192A48-8745-49AD-9774-3F6A8A32B43B}"/>
              </a:ext>
            </a:extLst>
          </p:cNvPr>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5717" y="3392904"/>
            <a:ext cx="22719021" cy="6057840"/>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38917" y="7150906"/>
            <a:ext cx="2124891" cy="23318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08141" flipH="1">
            <a:off x="-882731" y="-948741"/>
            <a:ext cx="2470807" cy="3208841"/>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2464" y="2752825"/>
            <a:ext cx="2344927" cy="2573308"/>
          </a:xfrm>
          <a:prstGeom prst="rect">
            <a:avLst/>
          </a:prstGeom>
        </p:spPr>
      </p:pic>
      <p:pic>
        <p:nvPicPr>
          <p:cNvPr id="29" name="Picture 2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976987" flipH="1">
            <a:off x="16100641" y="7484578"/>
            <a:ext cx="2592957" cy="3367478"/>
          </a:xfrm>
          <a:prstGeom prst="rect">
            <a:avLst/>
          </a:prstGeom>
        </p:spPr>
      </p:pic>
      <p:sp>
        <p:nvSpPr>
          <p:cNvPr id="30" name="Google Shape;1821;p42">
            <a:extLst>
              <a:ext uri="{FF2B5EF4-FFF2-40B4-BE49-F238E27FC236}">
                <a16:creationId xmlns:a16="http://schemas.microsoft.com/office/drawing/2014/main" id="{9BA8BB54-85F5-4CA6-8E23-BC5170613465}"/>
              </a:ext>
            </a:extLst>
          </p:cNvPr>
          <p:cNvSpPr txBox="1">
            <a:spLocks/>
          </p:cNvSpPr>
          <p:nvPr/>
        </p:nvSpPr>
        <p:spPr>
          <a:xfrm>
            <a:off x="5105400" y="952500"/>
            <a:ext cx="8534400" cy="762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3800"/>
              <a:buFont typeface="Concert One"/>
              <a:buNone/>
              <a:defRPr sz="3800" b="0" i="0" u="none" strike="noStrike" cap="none">
                <a:solidFill>
                  <a:schemeClr val="accent6"/>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9pPr>
          </a:lstStyle>
          <a:p>
            <a:pPr marL="0" marR="0" lvl="0" indent="0" algn="ctr" defTabSz="914400" rtl="0" eaLnBrk="1" fontAlgn="auto" latinLnBrk="0" hangingPunct="1">
              <a:lnSpc>
                <a:spcPct val="100000"/>
              </a:lnSpc>
              <a:spcBef>
                <a:spcPts val="0"/>
              </a:spcBef>
              <a:spcAft>
                <a:spcPts val="0"/>
              </a:spcAft>
              <a:buClr>
                <a:srgbClr val="5D3552"/>
              </a:buClr>
              <a:buSzPts val="3800"/>
              <a:buFont typeface="Concert One"/>
              <a:buNone/>
              <a:tabLst/>
              <a:defRPr/>
            </a:pPr>
            <a:r>
              <a:rPr kumimoji="0" lang="vi-VN" sz="6000" b="1" i="0" u="none" strike="noStrike" kern="0" cap="none" spc="0" normalizeH="0" baseline="0" noProof="0" dirty="0">
                <a:ln>
                  <a:noFill/>
                </a:ln>
                <a:solidFill>
                  <a:srgbClr val="E7B9B5">
                    <a:lumMod val="25000"/>
                  </a:srgbClr>
                </a:solidFill>
                <a:effectLst/>
                <a:uLnTx/>
                <a:uFillTx/>
                <a:latin typeface="Arial" panose="020B0604020202020204" pitchFamily="34" charset="0"/>
                <a:sym typeface="Concert One"/>
              </a:rPr>
              <a:t>HƯỚNG DẪN VỀ NHÀ</a:t>
            </a:r>
          </a:p>
        </p:txBody>
      </p:sp>
      <p:sp>
        <p:nvSpPr>
          <p:cNvPr id="33" name="Google Shape;1820;p42">
            <a:extLst>
              <a:ext uri="{FF2B5EF4-FFF2-40B4-BE49-F238E27FC236}">
                <a16:creationId xmlns:a16="http://schemas.microsoft.com/office/drawing/2014/main" id="{82350E21-C91F-439F-BBC5-C87C95F91457}"/>
              </a:ext>
            </a:extLst>
          </p:cNvPr>
          <p:cNvSpPr/>
          <p:nvPr/>
        </p:nvSpPr>
        <p:spPr>
          <a:xfrm>
            <a:off x="992874" y="2645286"/>
            <a:ext cx="4760966" cy="4011853"/>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829;p42">
            <a:extLst>
              <a:ext uri="{FF2B5EF4-FFF2-40B4-BE49-F238E27FC236}">
                <a16:creationId xmlns:a16="http://schemas.microsoft.com/office/drawing/2014/main" id="{6F702773-01E2-45CF-8442-E9B1A12AAFBD}"/>
              </a:ext>
            </a:extLst>
          </p:cNvPr>
          <p:cNvSpPr/>
          <p:nvPr/>
        </p:nvSpPr>
        <p:spPr>
          <a:xfrm rot="-241879">
            <a:off x="2180587" y="2357580"/>
            <a:ext cx="2255629" cy="718566"/>
          </a:xfrm>
          <a:prstGeom prst="rect">
            <a:avLst/>
          </a:prstGeom>
          <a:solidFill>
            <a:srgbClr val="E7B9B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7" name="TextBox 36">
            <a:extLst>
              <a:ext uri="{FF2B5EF4-FFF2-40B4-BE49-F238E27FC236}">
                <a16:creationId xmlns:a16="http://schemas.microsoft.com/office/drawing/2014/main" id="{29209B70-0653-4301-A313-BF3955CA292B}"/>
              </a:ext>
            </a:extLst>
          </p:cNvPr>
          <p:cNvSpPr txBox="1"/>
          <p:nvPr/>
        </p:nvSpPr>
        <p:spPr>
          <a:xfrm>
            <a:off x="1167179" y="3583716"/>
            <a:ext cx="4319221" cy="1824923"/>
          </a:xfrm>
          <a:prstGeom prst="rect">
            <a:avLst/>
          </a:prstGeom>
          <a:noFill/>
        </p:spPr>
        <p:txBody>
          <a:bodyPr wrap="square" rtlCol="0">
            <a:spAutoFit/>
          </a:bodyPr>
          <a:lstStyle/>
          <a:p>
            <a:pPr algn="just">
              <a:lnSpc>
                <a:spcPct val="150000"/>
              </a:lnSpc>
              <a:buClr>
                <a:srgbClr val="000000"/>
              </a:buClr>
              <a:buFont typeface="Arial"/>
              <a:buNone/>
            </a:pPr>
            <a:r>
              <a:rPr lang="en-US" sz="4000" kern="0" dirty="0" err="1">
                <a:solidFill>
                  <a:srgbClr val="000000"/>
                </a:solidFill>
                <a:latin typeface="Arial"/>
                <a:cs typeface="Arial"/>
                <a:sym typeface="Arial"/>
              </a:rPr>
              <a:t>Ôn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lại</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kiến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thức</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đã</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học</a:t>
            </a:r>
            <a:endParaRPr lang="en-US" sz="4000" kern="0" dirty="0">
              <a:solidFill>
                <a:srgbClr val="000000"/>
              </a:solidFill>
              <a:latin typeface="Arial"/>
              <a:cs typeface="Arial"/>
              <a:sym typeface="Arial"/>
            </a:endParaRPr>
          </a:p>
        </p:txBody>
      </p:sp>
      <p:sp>
        <p:nvSpPr>
          <p:cNvPr id="40" name="Google Shape;1820;p42">
            <a:extLst>
              <a:ext uri="{FF2B5EF4-FFF2-40B4-BE49-F238E27FC236}">
                <a16:creationId xmlns:a16="http://schemas.microsoft.com/office/drawing/2014/main" id="{9985B4A4-4B4B-4690-99E3-0A777F40295B}"/>
              </a:ext>
            </a:extLst>
          </p:cNvPr>
          <p:cNvSpPr/>
          <p:nvPr/>
        </p:nvSpPr>
        <p:spPr>
          <a:xfrm>
            <a:off x="6883593" y="2752825"/>
            <a:ext cx="5067929" cy="3929000"/>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830;p42">
            <a:extLst>
              <a:ext uri="{FF2B5EF4-FFF2-40B4-BE49-F238E27FC236}">
                <a16:creationId xmlns:a16="http://schemas.microsoft.com/office/drawing/2014/main" id="{FABEADB7-163D-44F8-A61E-916E05A90422}"/>
              </a:ext>
            </a:extLst>
          </p:cNvPr>
          <p:cNvSpPr/>
          <p:nvPr/>
        </p:nvSpPr>
        <p:spPr>
          <a:xfrm rot="-263755">
            <a:off x="8093417" y="2348973"/>
            <a:ext cx="2399962" cy="779054"/>
          </a:xfrm>
          <a:prstGeom prst="rect">
            <a:avLst/>
          </a:prstGeom>
          <a:solidFill>
            <a:srgbClr val="FFC3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D67DA85C-C01B-42C3-B20B-66CCA3356BB8}"/>
              </a:ext>
            </a:extLst>
          </p:cNvPr>
          <p:cNvSpPr txBox="1"/>
          <p:nvPr/>
        </p:nvSpPr>
        <p:spPr>
          <a:xfrm>
            <a:off x="7185656" y="3375105"/>
            <a:ext cx="4648433" cy="1824923"/>
          </a:xfrm>
          <a:prstGeom prst="rect">
            <a:avLst/>
          </a:prstGeom>
          <a:noFill/>
        </p:spPr>
        <p:txBody>
          <a:bodyPr wrap="square" rtlCol="0">
            <a:spAutoFit/>
          </a:bodyPr>
          <a:lstStyle/>
          <a:p>
            <a:pPr algn="just">
              <a:lnSpc>
                <a:spcPct val="150000"/>
              </a:lnSpc>
              <a:buClr>
                <a:srgbClr val="000000"/>
              </a:buClr>
              <a:buFont typeface="Arial"/>
              <a:buNone/>
            </a:pPr>
            <a:r>
              <a:rPr lang="en-US" sz="4000" kern="0" dirty="0" err="1">
                <a:solidFill>
                  <a:srgbClr val="000000"/>
                </a:solidFill>
                <a:latin typeface="Arial"/>
                <a:cs typeface="Arial"/>
                <a:sym typeface="Arial"/>
              </a:rPr>
              <a:t>Hoàn</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thành</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bài</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tập</a:t>
            </a:r>
            <a:r>
              <a:rPr lang="en-US" sz="4000" kern="0" dirty="0">
                <a:solidFill>
                  <a:srgbClr val="000000"/>
                </a:solidFill>
                <a:latin typeface="Arial"/>
                <a:cs typeface="Arial"/>
                <a:sym typeface="Arial"/>
              </a:rPr>
              <a:t> </a:t>
            </a:r>
            <a:r>
              <a:rPr lang="en-US" sz="4000" kern="0" dirty="0" err="1">
                <a:solidFill>
                  <a:srgbClr val="000000"/>
                </a:solidFill>
                <a:latin typeface="Arial"/>
                <a:cs typeface="Arial"/>
                <a:sym typeface="Arial"/>
              </a:rPr>
              <a:t>trong</a:t>
            </a:r>
            <a:r>
              <a:rPr lang="en-US" sz="4000" kern="0" dirty="0">
                <a:solidFill>
                  <a:srgbClr val="000000"/>
                </a:solidFill>
                <a:latin typeface="Arial"/>
                <a:cs typeface="Arial"/>
                <a:sym typeface="Arial"/>
              </a:rPr>
              <a:t> SGK</a:t>
            </a:r>
          </a:p>
        </p:txBody>
      </p:sp>
      <p:sp>
        <p:nvSpPr>
          <p:cNvPr id="42" name="Google Shape;1820;p42">
            <a:extLst>
              <a:ext uri="{FF2B5EF4-FFF2-40B4-BE49-F238E27FC236}">
                <a16:creationId xmlns:a16="http://schemas.microsoft.com/office/drawing/2014/main" id="{9FF3DA80-4DAB-451C-BCE6-D3FA9D6F3B8B}"/>
              </a:ext>
            </a:extLst>
          </p:cNvPr>
          <p:cNvSpPr/>
          <p:nvPr/>
        </p:nvSpPr>
        <p:spPr>
          <a:xfrm>
            <a:off x="12674565" y="2738500"/>
            <a:ext cx="5067929" cy="3929000"/>
          </a:xfrm>
          <a:prstGeom prst="rect">
            <a:avLst/>
          </a:prstGeom>
          <a:solidFill>
            <a:srgbClr val="F0E7D2"/>
          </a:solidFill>
          <a:ln>
            <a:noFill/>
          </a:ln>
          <a:effectLst>
            <a:outerShdw blurRad="57150" dist="19050" dir="5400000" algn="bl" rotWithShape="0">
              <a:srgbClr val="293B56">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828;p42">
            <a:extLst>
              <a:ext uri="{FF2B5EF4-FFF2-40B4-BE49-F238E27FC236}">
                <a16:creationId xmlns:a16="http://schemas.microsoft.com/office/drawing/2014/main" id="{8FD0CE35-3611-44F5-835B-EBD96581E4E4}"/>
              </a:ext>
            </a:extLst>
          </p:cNvPr>
          <p:cNvSpPr/>
          <p:nvPr/>
        </p:nvSpPr>
        <p:spPr>
          <a:xfrm rot="199366">
            <a:off x="14127006" y="2364410"/>
            <a:ext cx="2473604" cy="783420"/>
          </a:xfrm>
          <a:prstGeom prst="rect">
            <a:avLst/>
          </a:prstGeom>
          <a:solidFill>
            <a:srgbClr val="90D3D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E48A6154-4F8D-49AB-8AEF-93A80E693B8F}"/>
              </a:ext>
            </a:extLst>
          </p:cNvPr>
          <p:cNvSpPr txBox="1"/>
          <p:nvPr/>
        </p:nvSpPr>
        <p:spPr>
          <a:xfrm>
            <a:off x="13066035" y="3375104"/>
            <a:ext cx="4536165" cy="2748253"/>
          </a:xfrm>
          <a:prstGeom prst="rect">
            <a:avLst/>
          </a:prstGeom>
          <a:noFill/>
        </p:spPr>
        <p:txBody>
          <a:bodyPr wrap="square" rtlCol="0">
            <a:spAutoFit/>
          </a:bodyPr>
          <a:lstStyle/>
          <a:p>
            <a:pPr algn="just">
              <a:lnSpc>
                <a:spcPct val="150000"/>
              </a:lnSpc>
              <a:buClr>
                <a:srgbClr val="000000"/>
              </a:buClr>
              <a:buFont typeface="Arial"/>
              <a:buNone/>
            </a:pPr>
            <a:r>
              <a:rPr lang="en-US" sz="4000" kern="0" dirty="0">
                <a:solidFill>
                  <a:srgbClr val="000000"/>
                </a:solidFill>
                <a:latin typeface="Arial"/>
                <a:cs typeface="Arial"/>
                <a:sym typeface="Arial"/>
              </a:rPr>
              <a:t>Tìm hiểu nội dung bài </a:t>
            </a:r>
            <a:r>
              <a:rPr lang="vi-VN" sz="4000" kern="0" dirty="0">
                <a:solidFill>
                  <a:srgbClr val="000000"/>
                </a:solidFill>
                <a:latin typeface="Arial"/>
                <a:cs typeface="Arial"/>
                <a:sym typeface="Arial"/>
              </a:rPr>
              <a:t>5 “Tổng hợp và phân tích lực”</a:t>
            </a:r>
            <a:endParaRPr lang="en-US" sz="4000" kern="0" dirty="0">
              <a:solidFill>
                <a:srgbClr val="000000"/>
              </a:solidFill>
              <a:latin typeface="Arial"/>
              <a:cs typeface="Arial"/>
              <a:sym typeface="Arial"/>
            </a:endParaRPr>
          </a:p>
        </p:txBody>
      </p:sp>
      <p:pic>
        <p:nvPicPr>
          <p:cNvPr id="64" name="Picture 22">
            <a:extLst>
              <a:ext uri="{FF2B5EF4-FFF2-40B4-BE49-F238E27FC236}">
                <a16:creationId xmlns:a16="http://schemas.microsoft.com/office/drawing/2014/main" id="{E76C0166-FAFF-46A9-93D2-36F5F3700DB5}"/>
              </a:ext>
            </a:extLst>
          </p:cNvPr>
          <p:cNvPicPr>
            <a:picLocks noChangeAspect="1"/>
          </p:cNvPicPr>
          <p:nvPr/>
        </p:nvPicPr>
        <p:blipFill>
          <a:blip r:embed="rId12"/>
          <a:srcRect/>
          <a:stretch>
            <a:fillRect/>
          </a:stretch>
        </p:blipFill>
        <p:spPr>
          <a:xfrm>
            <a:off x="1167179" y="6123357"/>
            <a:ext cx="2883009" cy="3750256"/>
          </a:xfrm>
          <a:prstGeom prst="rect">
            <a:avLst/>
          </a:prstGeom>
        </p:spPr>
      </p:pic>
    </p:spTree>
    <p:extLst>
      <p:ext uri="{BB962C8B-B14F-4D97-AF65-F5344CB8AC3E}">
        <p14:creationId xmlns:p14="http://schemas.microsoft.com/office/powerpoint/2010/main" val="410756144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arn(outVertical)">
                                      <p:cBhvr>
                                        <p:cTn id="21" dur="500"/>
                                        <p:tgtEl>
                                          <p:spTgt spid="3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outVertical)">
                                      <p:cBhvr>
                                        <p:cTn id="24" dur="500"/>
                                        <p:tgtEl>
                                          <p:spTgt spid="38"/>
                                        </p:tgtEl>
                                      </p:cBhvr>
                                    </p:animEffect>
                                  </p:childTnLst>
                                </p:cTn>
                              </p:par>
                              <p:par>
                                <p:cTn id="25" presetID="17" presetClass="entr" presetSubtype="1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p:tgtEl>
                                          <p:spTgt spid="34"/>
                                        </p:tgtEl>
                                        <p:attrNameLst>
                                          <p:attrName>ppt_y</p:attrName>
                                        </p:attrNameLst>
                                      </p:cBhvr>
                                      <p:tavLst>
                                        <p:tav tm="0">
                                          <p:val>
                                            <p:strVal val="#ppt_y+#ppt_h*1.125000"/>
                                          </p:val>
                                        </p:tav>
                                        <p:tav tm="100000">
                                          <p:val>
                                            <p:strVal val="#ppt_y"/>
                                          </p:val>
                                        </p:tav>
                                      </p:tavLst>
                                    </p:anim>
                                    <p:animEffect transition="in" filter="wipe(up)">
                                      <p:cBhvr>
                                        <p:cTn id="34" dur="500"/>
                                        <p:tgtEl>
                                          <p:spTgt spid="34"/>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p:tgtEl>
                                          <p:spTgt spid="39"/>
                                        </p:tgtEl>
                                        <p:attrNameLst>
                                          <p:attrName>ppt_y</p:attrName>
                                        </p:attrNameLst>
                                      </p:cBhvr>
                                      <p:tavLst>
                                        <p:tav tm="0">
                                          <p:val>
                                            <p:strVal val="#ppt_y+#ppt_h*1.125000"/>
                                          </p:val>
                                        </p:tav>
                                        <p:tav tm="100000">
                                          <p:val>
                                            <p:strVal val="#ppt_y"/>
                                          </p:val>
                                        </p:tav>
                                      </p:tavLst>
                                    </p:anim>
                                    <p:animEffect transition="in" filter="wipe(up)">
                                      <p:cBhvr>
                                        <p:cTn id="38" dur="500"/>
                                        <p:tgtEl>
                                          <p:spTgt spid="39"/>
                                        </p:tgtEl>
                                      </p:cBhvr>
                                    </p:animEffect>
                                  </p:childTnLst>
                                </p:cTn>
                              </p:par>
                              <p:par>
                                <p:cTn id="39" presetID="17" presetClass="entr" presetSubtype="1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p:bldP spid="40" grpId="0" animBg="1"/>
      <p:bldP spid="36" grpId="0" animBg="1"/>
      <p:bldP spid="38" grpId="0"/>
      <p:bldP spid="42" grpId="0" animBg="1"/>
      <p:bldP spid="34" grpId="0" animBg="1"/>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2852" y="3105016"/>
            <a:ext cx="22053703" cy="49896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2098" y="6344925"/>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4369" y="1376995"/>
            <a:ext cx="2409862" cy="264456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0857"/>
            <a:ext cx="4668588" cy="401070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7920">
            <a:off x="15407088" y="7200900"/>
            <a:ext cx="3168396" cy="4114800"/>
          </a:xfrm>
          <a:prstGeom prst="rect">
            <a:avLst/>
          </a:prstGeom>
        </p:spPr>
      </p:pic>
      <p:sp>
        <p:nvSpPr>
          <p:cNvPr id="9" name="TextBox 4">
            <a:extLst>
              <a:ext uri="{FF2B5EF4-FFF2-40B4-BE49-F238E27FC236}">
                <a16:creationId xmlns:a16="http://schemas.microsoft.com/office/drawing/2014/main" id="{30427CC3-04AA-459D-AF9A-3323D602D504}"/>
              </a:ext>
            </a:extLst>
          </p:cNvPr>
          <p:cNvSpPr txBox="1"/>
          <p:nvPr/>
        </p:nvSpPr>
        <p:spPr>
          <a:xfrm>
            <a:off x="3402980" y="3624909"/>
            <a:ext cx="11747454" cy="3465179"/>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82A44"/>
                </a:solidFill>
                <a:effectLst/>
                <a:uLnTx/>
                <a:uFillTx/>
                <a:latin typeface="Arial" panose="020B0604020202020204" pitchFamily="34" charset="0"/>
                <a:ea typeface="+mn-ea"/>
                <a:cs typeface="Arial" panose="020B0604020202020204" pitchFamily="34" charset="0"/>
              </a:rPr>
              <a:t>HẸN GẶP LẠI CÁC EM TRONG TIẾT HỌC SAU!</a:t>
            </a:r>
            <a:endParaRPr kumimoji="0" lang="en-US" sz="8000" b="1" i="0" u="none" strike="noStrike" kern="1200" cap="none" spc="0" normalizeH="0" baseline="0" noProof="0" dirty="0">
              <a:ln>
                <a:noFill/>
              </a:ln>
              <a:solidFill>
                <a:srgbClr val="082A4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2878660"/>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D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109994" y="7896870"/>
            <a:ext cx="2178006" cy="23901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23311">
            <a:off x="7086719" y="2848153"/>
            <a:ext cx="4114562" cy="534358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5673" y="1028700"/>
            <a:ext cx="9144259" cy="822960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062953">
            <a:off x="-794238" y="-1643094"/>
            <a:ext cx="4114562" cy="5343587"/>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1848" y="3456198"/>
            <a:ext cx="2124891" cy="2331842"/>
          </a:xfrm>
          <a:prstGeom prst="rect">
            <a:avLst/>
          </a:prstGeom>
        </p:spPr>
      </p:pic>
      <p:sp>
        <p:nvSpPr>
          <p:cNvPr id="7" name="TextBox 7"/>
          <p:cNvSpPr txBox="1"/>
          <p:nvPr/>
        </p:nvSpPr>
        <p:spPr>
          <a:xfrm>
            <a:off x="7926784" y="1514398"/>
            <a:ext cx="7773365" cy="983090"/>
          </a:xfrm>
          <a:prstGeom prst="rect">
            <a:avLst/>
          </a:prstGeom>
        </p:spPr>
        <p:txBody>
          <a:bodyPr wrap="square" lIns="0" tIns="0" rIns="0" bIns="0" rtlCol="0" anchor="t">
            <a:spAutoFit/>
          </a:bodyPr>
          <a:lstStyle/>
          <a:p>
            <a:pPr algn="ctr">
              <a:lnSpc>
                <a:spcPts val="8400"/>
              </a:lnSpc>
            </a:pPr>
            <a:r>
              <a:rPr lang="vi-VN" sz="6000" b="1" dirty="0">
                <a:solidFill>
                  <a:srgbClr val="082A44"/>
                </a:solidFill>
                <a:latin typeface="Arial" panose="020B0604020202020204" pitchFamily="34" charset="0"/>
                <a:cs typeface="Arial" panose="020B0604020202020204" pitchFamily="34" charset="0"/>
              </a:rPr>
              <a:t>NỘI DUNG BÀI HỌC </a:t>
            </a:r>
            <a:endParaRPr lang="en-US" sz="6000" b="1" dirty="0">
              <a:solidFill>
                <a:srgbClr val="082A44"/>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25008" y="1815645"/>
            <a:ext cx="6101776" cy="8624419"/>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906055">
            <a:off x="16291268" y="502836"/>
            <a:ext cx="597328" cy="2625618"/>
          </a:xfrm>
          <a:prstGeom prst="rect">
            <a:avLst/>
          </a:prstGeom>
        </p:spPr>
      </p:pic>
      <p:grpSp>
        <p:nvGrpSpPr>
          <p:cNvPr id="10" name="Group 10"/>
          <p:cNvGrpSpPr/>
          <p:nvPr/>
        </p:nvGrpSpPr>
        <p:grpSpPr>
          <a:xfrm>
            <a:off x="8273674" y="3252757"/>
            <a:ext cx="504686" cy="40675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2" name="Group 12"/>
          <p:cNvGrpSpPr/>
          <p:nvPr/>
        </p:nvGrpSpPr>
        <p:grpSpPr>
          <a:xfrm>
            <a:off x="8273674" y="4940059"/>
            <a:ext cx="504686" cy="40675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grpSp>
        <p:nvGrpSpPr>
          <p:cNvPr id="14" name="Group 14"/>
          <p:cNvGrpSpPr/>
          <p:nvPr/>
        </p:nvGrpSpPr>
        <p:grpSpPr>
          <a:xfrm>
            <a:off x="8273674" y="6827535"/>
            <a:ext cx="504686" cy="40675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sp>
        <p:nvSpPr>
          <p:cNvPr id="16" name="TextBox 16"/>
          <p:cNvSpPr txBox="1"/>
          <p:nvPr/>
        </p:nvSpPr>
        <p:spPr>
          <a:xfrm>
            <a:off x="9125251" y="3131376"/>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Khối lượng riêng </a:t>
            </a:r>
            <a:endParaRPr lang="en-US" sz="5400" dirty="0">
              <a:solidFill>
                <a:srgbClr val="082A44"/>
              </a:solidFill>
              <a:latin typeface="Arial" panose="020B0604020202020204" pitchFamily="34" charset="0"/>
              <a:cs typeface="Arial" panose="020B0604020202020204" pitchFamily="34" charset="0"/>
            </a:endParaRPr>
          </a:p>
        </p:txBody>
      </p:sp>
      <p:sp>
        <p:nvSpPr>
          <p:cNvPr id="17" name="TextBox 17"/>
          <p:cNvSpPr txBox="1"/>
          <p:nvPr/>
        </p:nvSpPr>
        <p:spPr>
          <a:xfrm>
            <a:off x="9034460" y="4954948"/>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Áp suất </a:t>
            </a:r>
            <a:endParaRPr lang="en-US" sz="5400" dirty="0">
              <a:solidFill>
                <a:srgbClr val="082A44"/>
              </a:solidFill>
              <a:latin typeface="Arial" panose="020B0604020202020204" pitchFamily="34" charset="0"/>
              <a:cs typeface="Arial" panose="020B0604020202020204" pitchFamily="34" charset="0"/>
            </a:endParaRPr>
          </a:p>
        </p:txBody>
      </p:sp>
      <p:sp>
        <p:nvSpPr>
          <p:cNvPr id="18" name="TextBox 18"/>
          <p:cNvSpPr txBox="1"/>
          <p:nvPr/>
        </p:nvSpPr>
        <p:spPr>
          <a:xfrm>
            <a:off x="8979607" y="6834055"/>
            <a:ext cx="6356275" cy="718145"/>
          </a:xfrm>
          <a:prstGeom prst="rect">
            <a:avLst/>
          </a:prstGeom>
        </p:spPr>
        <p:txBody>
          <a:bodyPr lIns="0" tIns="0" rIns="0" bIns="0" rtlCol="0" anchor="t">
            <a:spAutoFit/>
          </a:bodyPr>
          <a:lstStyle/>
          <a:p>
            <a:pPr>
              <a:lnSpc>
                <a:spcPts val="5600"/>
              </a:lnSpc>
            </a:pPr>
            <a:r>
              <a:rPr lang="vi-VN" sz="5400" dirty="0">
                <a:solidFill>
                  <a:srgbClr val="082A44"/>
                </a:solidFill>
                <a:latin typeface="Arial" panose="020B0604020202020204" pitchFamily="34" charset="0"/>
                <a:cs typeface="Arial" panose="020B0604020202020204" pitchFamily="34" charset="0"/>
              </a:rPr>
              <a:t>Áp suất chất lỏng </a:t>
            </a:r>
            <a:endParaRPr lang="en-US" sz="5400" dirty="0">
              <a:solidFill>
                <a:srgbClr val="082A44"/>
              </a:solidFill>
              <a:latin typeface="Arial" panose="020B0604020202020204" pitchFamily="34" charset="0"/>
              <a:cs typeface="Arial" panose="020B0604020202020204"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5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8200" y="749825"/>
            <a:ext cx="12344400" cy="2209911"/>
          </a:xfrm>
          <a:prstGeom prst="rect">
            <a:avLst/>
          </a:prstGeom>
        </p:spPr>
      </p:pic>
      <p:sp>
        <p:nvSpPr>
          <p:cNvPr id="3" name="TextBox 3"/>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865" y="3062897"/>
            <a:ext cx="2124891" cy="233184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95291" y="639872"/>
            <a:ext cx="2124891" cy="2331842"/>
          </a:xfrm>
          <a:prstGeom prst="rect">
            <a:avLst/>
          </a:prstGeom>
        </p:spPr>
      </p:pic>
      <p:grpSp>
        <p:nvGrpSpPr>
          <p:cNvPr id="18" name="Group 17">
            <a:extLst>
              <a:ext uri="{FF2B5EF4-FFF2-40B4-BE49-F238E27FC236}">
                <a16:creationId xmlns:a16="http://schemas.microsoft.com/office/drawing/2014/main" id="{71C49D38-33F2-453B-A98B-ED286CB84470}"/>
              </a:ext>
            </a:extLst>
          </p:cNvPr>
          <p:cNvGrpSpPr/>
          <p:nvPr/>
        </p:nvGrpSpPr>
        <p:grpSpPr>
          <a:xfrm flipH="1">
            <a:off x="-155876" y="6972300"/>
            <a:ext cx="3230848" cy="4052025"/>
            <a:chOff x="13306601" y="5973892"/>
            <a:chExt cx="5007741" cy="5549990"/>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7920">
              <a:off x="13306601" y="7409082"/>
              <a:ext cx="3168396" cy="4114800"/>
            </a:xfrm>
            <a:prstGeom prst="rect">
              <a:avLst/>
            </a:prstGeom>
          </p:spPr>
        </p:pic>
        <p:pic>
          <p:nvPicPr>
            <p:cNvPr id="8" name="Picture 7">
              <a:extLst>
                <a:ext uri="{FF2B5EF4-FFF2-40B4-BE49-F238E27FC236}">
                  <a16:creationId xmlns:a16="http://schemas.microsoft.com/office/drawing/2014/main" id="{B379144D-7C30-484D-A6B8-D54DB3BE76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435686">
              <a:off x="15145946" y="5973892"/>
              <a:ext cx="3168396" cy="4114800"/>
            </a:xfrm>
            <a:prstGeom prst="rect">
              <a:avLst/>
            </a:prstGeom>
          </p:spPr>
        </p:pic>
      </p:grpSp>
      <p:pic>
        <p:nvPicPr>
          <p:cNvPr id="10" name="Picture 8">
            <a:extLst>
              <a:ext uri="{FF2B5EF4-FFF2-40B4-BE49-F238E27FC236}">
                <a16:creationId xmlns:a16="http://schemas.microsoft.com/office/drawing/2014/main" id="{B1142F28-73DA-4096-94DD-89D25C5907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55230" y="3452919"/>
            <a:ext cx="7540882" cy="6376000"/>
          </a:xfrm>
          <a:prstGeom prst="rect">
            <a:avLst/>
          </a:prstGeom>
        </p:spPr>
      </p:pic>
      <p:pic>
        <p:nvPicPr>
          <p:cNvPr id="11" name="Picture 9">
            <a:extLst>
              <a:ext uri="{FF2B5EF4-FFF2-40B4-BE49-F238E27FC236}">
                <a16:creationId xmlns:a16="http://schemas.microsoft.com/office/drawing/2014/main" id="{C10666E8-DD94-4E47-878C-E7078624A27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36723" y="3084202"/>
            <a:ext cx="4377895" cy="853690"/>
          </a:xfrm>
          <a:prstGeom prst="rect">
            <a:avLst/>
          </a:prstGeom>
        </p:spPr>
      </p:pic>
      <p:sp>
        <p:nvSpPr>
          <p:cNvPr id="17" name="TextBox 16">
            <a:extLst>
              <a:ext uri="{FF2B5EF4-FFF2-40B4-BE49-F238E27FC236}">
                <a16:creationId xmlns:a16="http://schemas.microsoft.com/office/drawing/2014/main" id="{98D02B6A-18EF-49D2-94EF-479B387E05A4}"/>
              </a:ext>
            </a:extLst>
          </p:cNvPr>
          <p:cNvSpPr txBox="1"/>
          <p:nvPr/>
        </p:nvSpPr>
        <p:spPr>
          <a:xfrm>
            <a:off x="10698602" y="3841060"/>
            <a:ext cx="6376665" cy="5518242"/>
          </a:xfrm>
          <a:prstGeom prst="rect">
            <a:avLst/>
          </a:prstGeom>
          <a:noFill/>
        </p:spPr>
        <p:txBody>
          <a:bodyPr wrap="square">
            <a:spAutoFit/>
          </a:bodyPr>
          <a:lstStyle/>
          <a:p>
            <a:pPr marR="90170" algn="just">
              <a:lnSpc>
                <a:spcPct val="150000"/>
              </a:lnSpc>
              <a:spcBef>
                <a:spcPts val="300"/>
              </a:spcBef>
              <a:spcAft>
                <a:spcPts val="300"/>
              </a:spcAft>
            </a:pPr>
            <a:r>
              <a:rPr lang="en-US" sz="4000" dirty="0">
                <a:effectLst/>
                <a:latin typeface="Arial" panose="020B0604020202020204" pitchFamily="34" charset="0"/>
                <a:ea typeface="Calibri" panose="020F0502020204030204" pitchFamily="34" charset="0"/>
                <a:cs typeface="Arial" panose="020B0604020202020204" pitchFamily="34" charset="0"/>
              </a:rPr>
              <a:t>Việc “cân” một vật khổng lồ hay vật rất </a:t>
            </a:r>
            <a:r>
              <a:rPr lang="vi-VN" sz="4000" dirty="0">
                <a:effectLst/>
                <a:latin typeface="Arial" panose="020B0604020202020204" pitchFamily="34" charset="0"/>
                <a:ea typeface="Calibri" panose="020F0502020204030204" pitchFamily="34" charset="0"/>
                <a:cs typeface="Arial" panose="020B0604020202020204" pitchFamily="34" charset="0"/>
              </a:rPr>
              <a:t>nhỏ</a:t>
            </a:r>
            <a:r>
              <a:rPr lang="en-US" sz="4000" dirty="0">
                <a:effectLst/>
                <a:latin typeface="Arial" panose="020B0604020202020204" pitchFamily="34" charset="0"/>
                <a:ea typeface="Calibri" panose="020F0502020204030204" pitchFamily="34" charset="0"/>
                <a:cs typeface="Arial" panose="020B0604020202020204" pitchFamily="34" charset="0"/>
              </a:rPr>
              <a:t> có thể thực hiện chính xác khi biết </a:t>
            </a:r>
            <a:r>
              <a:rPr lang="en-US" sz="4000" b="1" i="1" dirty="0">
                <a:effectLst/>
                <a:latin typeface="Arial" panose="020B0604020202020204" pitchFamily="34" charset="0"/>
                <a:ea typeface="Calibri" panose="020F0502020204030204" pitchFamily="34" charset="0"/>
                <a:cs typeface="Arial" panose="020B0604020202020204" pitchFamily="34" charset="0"/>
              </a:rPr>
              <a:t>khối lượng riêng </a:t>
            </a:r>
            <a:r>
              <a:rPr lang="en-US" sz="4000" dirty="0">
                <a:effectLst/>
                <a:latin typeface="Arial" panose="020B0604020202020204" pitchFamily="34" charset="0"/>
                <a:ea typeface="Calibri" panose="020F0502020204030204" pitchFamily="34" charset="0"/>
                <a:cs typeface="Arial" panose="020B0604020202020204" pitchFamily="34" charset="0"/>
              </a:rPr>
              <a:t>(hay còn gọi là mật độ khối lượng) và </a:t>
            </a:r>
            <a:r>
              <a:rPr lang="en-US" sz="4000" b="1" i="1" dirty="0">
                <a:effectLst/>
                <a:latin typeface="Arial" panose="020B0604020202020204" pitchFamily="34" charset="0"/>
                <a:ea typeface="Calibri" panose="020F0502020204030204" pitchFamily="34" charset="0"/>
                <a:cs typeface="Arial" panose="020B0604020202020204" pitchFamily="34" charset="0"/>
              </a:rPr>
              <a:t>thể tích </a:t>
            </a:r>
          </a:p>
        </p:txBody>
      </p:sp>
      <p:pic>
        <p:nvPicPr>
          <p:cNvPr id="1028" name="Picture 4" descr="Balance PNG Image – Free PNG Images Vector, PSD, Clipart, Templates">
            <a:extLst>
              <a:ext uri="{FF2B5EF4-FFF2-40B4-BE49-F238E27FC236}">
                <a16:creationId xmlns:a16="http://schemas.microsoft.com/office/drawing/2014/main" id="{BF1CB6DE-C01E-4EFC-8661-FE09B27018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08965" y="3841061"/>
            <a:ext cx="4967484" cy="59964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 Voi Thú Vật Hoạt Hình Động - Miễn Phí vector hình ảnh trên Pixabay">
            <a:extLst>
              <a:ext uri="{FF2B5EF4-FFF2-40B4-BE49-F238E27FC236}">
                <a16:creationId xmlns:a16="http://schemas.microsoft.com/office/drawing/2014/main" id="{62BD2C2E-5F30-4FBF-AE27-DCC7208FED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1933" y="4697387"/>
            <a:ext cx="3634967" cy="35415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662" y="2930239"/>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5291" y="639872"/>
            <a:ext cx="2124891" cy="2331842"/>
          </a:xfrm>
          <a:prstGeom prst="rect">
            <a:avLst/>
          </a:prstGeom>
        </p:spPr>
      </p:pic>
      <p:sp>
        <p:nvSpPr>
          <p:cNvPr id="16" name="TextBox 15">
            <a:extLst>
              <a:ext uri="{FF2B5EF4-FFF2-40B4-BE49-F238E27FC236}">
                <a16:creationId xmlns:a16="http://schemas.microsoft.com/office/drawing/2014/main" id="{F3CE13CD-1F59-4D10-8BC2-E5966FF40B47}"/>
              </a:ext>
            </a:extLst>
          </p:cNvPr>
          <p:cNvSpPr txBox="1"/>
          <p:nvPr/>
        </p:nvSpPr>
        <p:spPr>
          <a:xfrm>
            <a:off x="2637806" y="2815333"/>
            <a:ext cx="14013021" cy="1824923"/>
          </a:xfrm>
          <a:prstGeom prst="rect">
            <a:avLst/>
          </a:prstGeom>
          <a:noFill/>
        </p:spPr>
        <p:txBody>
          <a:bodyPr wrap="square">
            <a:spAutoFit/>
          </a:bodyPr>
          <a:lstStyle/>
          <a:p>
            <a:pPr algn="just">
              <a:lnSpc>
                <a:spcPct val="150000"/>
              </a:lnSpc>
              <a:spcBef>
                <a:spcPts val="600"/>
              </a:spcBef>
              <a:spcAft>
                <a:spcPts val="800"/>
              </a:spcAft>
            </a:pPr>
            <a:r>
              <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Khối lượng riêng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của một chất là khối lượng của một đơn vị thể tích chất đó. </a:t>
            </a:r>
            <a:endPar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6">
            <a:extLst>
              <a:ext uri="{FF2B5EF4-FFF2-40B4-BE49-F238E27FC236}">
                <a16:creationId xmlns:a16="http://schemas.microsoft.com/office/drawing/2014/main" id="{FA371821-8A01-40EB-ABA1-1AEB7156D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59212" flipH="1">
            <a:off x="16095595" y="5420861"/>
            <a:ext cx="3168396" cy="4114800"/>
          </a:xfrm>
          <a:prstGeom prst="rect">
            <a:avLst/>
          </a:prstGeom>
        </p:spPr>
      </p:pic>
      <p:pic>
        <p:nvPicPr>
          <p:cNvPr id="20" name="Picture 11">
            <a:extLst>
              <a:ext uri="{FF2B5EF4-FFF2-40B4-BE49-F238E27FC236}">
                <a16:creationId xmlns:a16="http://schemas.microsoft.com/office/drawing/2014/main" id="{FC073BA8-03B4-4C59-813E-5AC2D42DA28A}"/>
              </a:ext>
            </a:extLst>
          </p:cNvPr>
          <p:cNvPicPr>
            <a:picLocks noChangeAspect="1"/>
          </p:cNvPicPr>
          <p:nvPr/>
        </p:nvPicPr>
        <p:blipFill>
          <a:blip r:embed="rId6"/>
          <a:srcRect/>
          <a:stretch>
            <a:fillRect/>
          </a:stretch>
        </p:blipFill>
        <p:spPr>
          <a:xfrm>
            <a:off x="416740" y="7341726"/>
            <a:ext cx="1796617" cy="2945274"/>
          </a:xfrm>
          <a:prstGeom prst="rect">
            <a:avLst/>
          </a:prstGeom>
        </p:spPr>
      </p:pic>
      <p:grpSp>
        <p:nvGrpSpPr>
          <p:cNvPr id="6" name="Group 5">
            <a:extLst>
              <a:ext uri="{FF2B5EF4-FFF2-40B4-BE49-F238E27FC236}">
                <a16:creationId xmlns:a16="http://schemas.microsoft.com/office/drawing/2014/main" id="{1BEA47B9-ECDD-4BA8-922A-79FE98487353}"/>
              </a:ext>
            </a:extLst>
          </p:cNvPr>
          <p:cNvGrpSpPr/>
          <p:nvPr/>
        </p:nvGrpSpPr>
        <p:grpSpPr>
          <a:xfrm>
            <a:off x="3810000" y="4762500"/>
            <a:ext cx="11305541" cy="4819946"/>
            <a:chOff x="3810000" y="4762500"/>
            <a:chExt cx="11305541" cy="4819946"/>
          </a:xfrm>
        </p:grpSpPr>
        <p:pic>
          <p:nvPicPr>
            <p:cNvPr id="22" name="Picture 10">
              <a:extLst>
                <a:ext uri="{FF2B5EF4-FFF2-40B4-BE49-F238E27FC236}">
                  <a16:creationId xmlns:a16="http://schemas.microsoft.com/office/drawing/2014/main" id="{CC25AD57-FAF9-4CDF-BCB5-075A1A0C2140}"/>
                </a:ext>
              </a:extLst>
            </p:cNvPr>
            <p:cNvPicPr>
              <a:picLocks noChangeAspect="1"/>
            </p:cNvPicPr>
            <p:nvPr/>
          </p:nvPicPr>
          <p:blipFill>
            <a:blip r:embed="rId7"/>
            <a:srcRect/>
            <a:stretch>
              <a:fillRect/>
            </a:stretch>
          </p:blipFill>
          <p:spPr>
            <a:xfrm>
              <a:off x="3810000" y="4762500"/>
              <a:ext cx="11305541" cy="4819946"/>
            </a:xfrm>
            <a:prstGeom prst="rect">
              <a:avLst/>
            </a:prstGeom>
          </p:spPr>
        </p:pic>
        <p:sp>
          <p:nvSpPr>
            <p:cNvPr id="25" name="TextBox 24">
              <a:extLst>
                <a:ext uri="{FF2B5EF4-FFF2-40B4-BE49-F238E27FC236}">
                  <a16:creationId xmlns:a16="http://schemas.microsoft.com/office/drawing/2014/main" id="{FC0E15DA-38E0-45AD-ADF8-94BB1A4EBDE3}"/>
                </a:ext>
              </a:extLst>
            </p:cNvPr>
            <p:cNvSpPr txBox="1"/>
            <p:nvPr/>
          </p:nvSpPr>
          <p:spPr>
            <a:xfrm>
              <a:off x="5279359" y="5697336"/>
              <a:ext cx="7487264" cy="2766911"/>
            </a:xfrm>
            <a:prstGeom prst="rect">
              <a:avLst/>
            </a:prstGeom>
            <a:noFill/>
          </p:spPr>
          <p:txBody>
            <a:bodyPr wrap="square">
              <a:spAutoFit/>
            </a:bodyPr>
            <a:lstStyle/>
            <a:p>
              <a:pPr marR="90170" algn="just">
                <a:lnSpc>
                  <a:spcPct val="150000"/>
                </a:lnSpc>
                <a:spcBef>
                  <a:spcPts val="300"/>
                </a:spcBef>
                <a:spcAft>
                  <a:spcPts val="300"/>
                </a:spcAft>
              </a:pPr>
              <a:r>
                <a:rPr lang="vi-VN" sz="4000" dirty="0">
                  <a:ea typeface="Calibri" panose="020F0502020204030204" pitchFamily="34" charset="0"/>
                  <a:cs typeface="Times New Roman" panose="02020603050405020304" pitchFamily="18" charset="0"/>
                </a:rPr>
                <a:t>D</a:t>
              </a:r>
              <a:r>
                <a:rPr lang="en-US" sz="4000" dirty="0">
                  <a:effectLst/>
                  <a:ea typeface="Calibri" panose="020F0502020204030204" pitchFamily="34" charset="0"/>
                  <a:cs typeface="Times New Roman" panose="02020603050405020304" pitchFamily="18" charset="0"/>
                </a:rPr>
                <a:t>ựa vào khái niệm khối lượng riêng, </a:t>
              </a:r>
              <a:r>
                <a:rPr lang="vi-VN" sz="4000" dirty="0">
                  <a:effectLst/>
                  <a:ea typeface="Calibri" panose="020F0502020204030204" pitchFamily="34" charset="0"/>
                  <a:cs typeface="Times New Roman" panose="02020603050405020304" pitchFamily="18" charset="0"/>
                </a:rPr>
                <a:t>em hãy </a:t>
              </a:r>
              <a:r>
                <a:rPr lang="en-US" sz="4000" dirty="0">
                  <a:effectLst/>
                  <a:ea typeface="Calibri" panose="020F0502020204030204" pitchFamily="34" charset="0"/>
                  <a:cs typeface="Times New Roman" panose="02020603050405020304" pitchFamily="18" charset="0"/>
                </a:rPr>
                <a:t>rút ra công thức tính khối lượng riêng </a:t>
              </a:r>
              <a:endParaRPr lang="en-US" sz="3200" dirty="0">
                <a:effectLst/>
                <a:ea typeface="Calibri" panose="020F0502020204030204" pitchFamily="34" charset="0"/>
                <a:cs typeface="Times New Roman" panose="02020603050405020304" pitchFamily="18" charset="0"/>
              </a:endParaRPr>
            </a:p>
          </p:txBody>
        </p:sp>
      </p:grpSp>
      <p:pic>
        <p:nvPicPr>
          <p:cNvPr id="12" name="Picture 2">
            <a:extLst>
              <a:ext uri="{FF2B5EF4-FFF2-40B4-BE49-F238E27FC236}">
                <a16:creationId xmlns:a16="http://schemas.microsoft.com/office/drawing/2014/main" id="{F839797F-9F25-4B2F-B32F-9E267969CB5E}"/>
              </a:ext>
            </a:extLst>
          </p:cNvPr>
          <p:cNvPicPr>
            <a:picLocks noChangeAspect="1"/>
          </p:cNvPicPr>
          <p:nvPr/>
        </p:nvPicPr>
        <p:blipFill>
          <a:blip r:embed="rId8">
            <a:alphaModFix amt="25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38200" y="749825"/>
            <a:ext cx="12344400" cy="2209911"/>
          </a:xfrm>
          <a:prstGeom prst="rect">
            <a:avLst/>
          </a:prstGeom>
        </p:spPr>
      </p:pic>
      <p:sp>
        <p:nvSpPr>
          <p:cNvPr id="13" name="TextBox 3">
            <a:extLst>
              <a:ext uri="{FF2B5EF4-FFF2-40B4-BE49-F238E27FC236}">
                <a16:creationId xmlns:a16="http://schemas.microsoft.com/office/drawing/2014/main" id="{A8CFE42B-B2A5-4C9B-A568-A6DD5FE73FA6}"/>
              </a:ext>
            </a:extLst>
          </p:cNvPr>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spTree>
    <p:extLst>
      <p:ext uri="{BB962C8B-B14F-4D97-AF65-F5344CB8AC3E}">
        <p14:creationId xmlns:p14="http://schemas.microsoft.com/office/powerpoint/2010/main" val="356222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662" y="2930239"/>
            <a:ext cx="2124891" cy="233184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95291" y="639872"/>
            <a:ext cx="2124891" cy="2331842"/>
          </a:xfrm>
          <a:prstGeom prst="rect">
            <a:avLst/>
          </a:prstGeom>
        </p:spPr>
      </p:pic>
      <p:sp>
        <p:nvSpPr>
          <p:cNvPr id="16" name="TextBox 15">
            <a:extLst>
              <a:ext uri="{FF2B5EF4-FFF2-40B4-BE49-F238E27FC236}">
                <a16:creationId xmlns:a16="http://schemas.microsoft.com/office/drawing/2014/main" id="{F3CE13CD-1F59-4D10-8BC2-E5966FF40B47}"/>
              </a:ext>
            </a:extLst>
          </p:cNvPr>
          <p:cNvSpPr txBox="1"/>
          <p:nvPr/>
        </p:nvSpPr>
        <p:spPr>
          <a:xfrm>
            <a:off x="2637806" y="2815333"/>
            <a:ext cx="14013021"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Khối lượng riêng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 một chất là khối lượng của một đơn vị thể tích chất đó. </a:t>
            </a:r>
            <a:endPar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9" name="Picture 16">
            <a:extLst>
              <a:ext uri="{FF2B5EF4-FFF2-40B4-BE49-F238E27FC236}">
                <a16:creationId xmlns:a16="http://schemas.microsoft.com/office/drawing/2014/main" id="{FA371821-8A01-40EB-ABA1-1AEB7156D4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059212" flipH="1">
            <a:off x="16095595" y="5420861"/>
            <a:ext cx="3168396" cy="4114800"/>
          </a:xfrm>
          <a:prstGeom prst="rect">
            <a:avLst/>
          </a:prstGeom>
        </p:spPr>
      </p:pic>
      <p:pic>
        <p:nvPicPr>
          <p:cNvPr id="20" name="Picture 11">
            <a:extLst>
              <a:ext uri="{FF2B5EF4-FFF2-40B4-BE49-F238E27FC236}">
                <a16:creationId xmlns:a16="http://schemas.microsoft.com/office/drawing/2014/main" id="{FC073BA8-03B4-4C59-813E-5AC2D42DA28A}"/>
              </a:ext>
            </a:extLst>
          </p:cNvPr>
          <p:cNvPicPr>
            <a:picLocks noChangeAspect="1"/>
          </p:cNvPicPr>
          <p:nvPr/>
        </p:nvPicPr>
        <p:blipFill>
          <a:blip r:embed="rId6"/>
          <a:srcRect/>
          <a:stretch>
            <a:fillRect/>
          </a:stretch>
        </p:blipFill>
        <p:spPr>
          <a:xfrm>
            <a:off x="416740" y="7341726"/>
            <a:ext cx="1796617" cy="2945274"/>
          </a:xfrm>
          <a:prstGeom prst="rect">
            <a:avLst/>
          </a:prstGeom>
        </p:spPr>
      </p:pic>
      <p:pic>
        <p:nvPicPr>
          <p:cNvPr id="21" name="Picture 20">
            <a:extLst>
              <a:ext uri="{FF2B5EF4-FFF2-40B4-BE49-F238E27FC236}">
                <a16:creationId xmlns:a16="http://schemas.microsoft.com/office/drawing/2014/main" id="{9A8F25C0-872C-4ACD-939E-C0447B02F82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506199" y="7870682"/>
            <a:ext cx="1837776" cy="184469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1A33A9B-2414-48F4-A8A9-B9B402D38231}"/>
                  </a:ext>
                </a:extLst>
              </p:cNvPr>
              <p:cNvSpPr txBox="1"/>
              <p:nvPr/>
            </p:nvSpPr>
            <p:spPr>
              <a:xfrm>
                <a:off x="2637806" y="6182542"/>
                <a:ext cx="10279380" cy="3122009"/>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Trong đó: </a:t>
                </a:r>
                <a14:m>
                  <m:oMath xmlns:m="http://schemas.openxmlformats.org/officeDocument/2006/math">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(đọc là rô): khối lượng riêng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 khối lượng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 thể tích </a:t>
                </a:r>
                <a:endParaRPr lang="en-US" dirty="0"/>
              </a:p>
            </p:txBody>
          </p:sp>
        </mc:Choice>
        <mc:Fallback xmlns="">
          <p:sp>
            <p:nvSpPr>
              <p:cNvPr id="14" name="TextBox 13">
                <a:extLst>
                  <a:ext uri="{FF2B5EF4-FFF2-40B4-BE49-F238E27FC236}">
                    <a16:creationId xmlns:a16="http://schemas.microsoft.com/office/drawing/2014/main" id="{A1A33A9B-2414-48F4-A8A9-B9B402D38231}"/>
                  </a:ext>
                </a:extLst>
              </p:cNvPr>
              <p:cNvSpPr txBox="1">
                <a:spLocks noRot="1" noChangeAspect="1" noMove="1" noResize="1" noEditPoints="1" noAdjustHandles="1" noChangeArrowheads="1" noChangeShapeType="1" noTextEdit="1"/>
              </p:cNvSpPr>
              <p:nvPr/>
            </p:nvSpPr>
            <p:spPr>
              <a:xfrm>
                <a:off x="2637806" y="6182542"/>
                <a:ext cx="10279380" cy="3122009"/>
              </a:xfrm>
              <a:prstGeom prst="rect">
                <a:avLst/>
              </a:prstGeom>
              <a:blipFill>
                <a:blip r:embed="rId11"/>
                <a:stretch>
                  <a:fillRect l="-2135" b="-7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B1BCA7-1A74-474A-8E45-B691DBEE0DEE}"/>
                  </a:ext>
                </a:extLst>
              </p:cNvPr>
              <p:cNvSpPr txBox="1"/>
              <p:nvPr/>
            </p:nvSpPr>
            <p:spPr>
              <a:xfrm>
                <a:off x="7479147" y="4743657"/>
                <a:ext cx="2236470" cy="1146661"/>
              </a:xfrm>
              <a:prstGeom prst="rect">
                <a:avLst/>
              </a:prstGeom>
              <a:noFill/>
              <a:ln w="38100">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V</m:t>
                          </m:r>
                        </m:den>
                      </m:f>
                    </m:oMath>
                  </m:oMathPara>
                </a14:m>
                <a:endParaRPr lang="en-US" dirty="0"/>
              </a:p>
            </p:txBody>
          </p:sp>
        </mc:Choice>
        <mc:Fallback xmlns="">
          <p:sp>
            <p:nvSpPr>
              <p:cNvPr id="18" name="TextBox 17">
                <a:extLst>
                  <a:ext uri="{FF2B5EF4-FFF2-40B4-BE49-F238E27FC236}">
                    <a16:creationId xmlns:a16="http://schemas.microsoft.com/office/drawing/2014/main" id="{48B1BCA7-1A74-474A-8E45-B691DBEE0DEE}"/>
                  </a:ext>
                </a:extLst>
              </p:cNvPr>
              <p:cNvSpPr txBox="1">
                <a:spLocks noRot="1" noChangeAspect="1" noMove="1" noResize="1" noEditPoints="1" noAdjustHandles="1" noChangeArrowheads="1" noChangeShapeType="1" noTextEdit="1"/>
              </p:cNvSpPr>
              <p:nvPr/>
            </p:nvSpPr>
            <p:spPr>
              <a:xfrm>
                <a:off x="7479147" y="4743657"/>
                <a:ext cx="2236470" cy="1146661"/>
              </a:xfrm>
              <a:prstGeom prst="rect">
                <a:avLst/>
              </a:prstGeom>
              <a:blipFill>
                <a:blip r:embed="rId12"/>
                <a:stretch>
                  <a:fillRect/>
                </a:stretch>
              </a:blipFill>
              <a:ln w="38100">
                <a:solidFill>
                  <a:srgbClr val="FF0000"/>
                </a:solidFill>
              </a:ln>
            </p:spPr>
            <p:txBody>
              <a:bodyPr/>
              <a:lstStyle/>
              <a:p>
                <a:r>
                  <a:rPr lang="en-US">
                    <a:noFill/>
                  </a:rPr>
                  <a:t> </a:t>
                </a:r>
              </a:p>
            </p:txBody>
          </p:sp>
        </mc:Fallback>
      </mc:AlternateContent>
      <p:pic>
        <p:nvPicPr>
          <p:cNvPr id="13" name="Picture 2">
            <a:extLst>
              <a:ext uri="{FF2B5EF4-FFF2-40B4-BE49-F238E27FC236}">
                <a16:creationId xmlns:a16="http://schemas.microsoft.com/office/drawing/2014/main" id="{B300DCE3-3A9B-47A1-8C30-1036D2D0F664}"/>
              </a:ext>
            </a:extLst>
          </p:cNvPr>
          <p:cNvPicPr>
            <a:picLocks noChangeAspect="1"/>
          </p:cNvPicPr>
          <p:nvPr/>
        </p:nvPicPr>
        <p:blipFill>
          <a:blip r:embed="rId13">
            <a:alphaModFix amt="25000"/>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38200" y="749825"/>
            <a:ext cx="12344400" cy="2209911"/>
          </a:xfrm>
          <a:prstGeom prst="rect">
            <a:avLst/>
          </a:prstGeom>
        </p:spPr>
      </p:pic>
      <p:sp>
        <p:nvSpPr>
          <p:cNvPr id="15" name="TextBox 3">
            <a:extLst>
              <a:ext uri="{FF2B5EF4-FFF2-40B4-BE49-F238E27FC236}">
                <a16:creationId xmlns:a16="http://schemas.microsoft.com/office/drawing/2014/main" id="{F34045AE-61B2-4DC0-96D9-BE7888E65F77}"/>
              </a:ext>
            </a:extLst>
          </p:cNvPr>
          <p:cNvSpPr txBox="1"/>
          <p:nvPr/>
        </p:nvSpPr>
        <p:spPr>
          <a:xfrm>
            <a:off x="2057400" y="-495300"/>
            <a:ext cx="9448799" cy="2756011"/>
          </a:xfrm>
          <a:prstGeom prst="rect">
            <a:avLst/>
          </a:prstGeom>
        </p:spPr>
        <p:txBody>
          <a:bodyPr wrap="square" lIns="0" tIns="0" rIns="0" bIns="0" rtlCol="0" anchor="t">
            <a:spAutoFit/>
          </a:bodyPr>
          <a:lstStyle/>
          <a:p>
            <a:pPr algn="ctr">
              <a:lnSpc>
                <a:spcPts val="26436"/>
              </a:lnSpc>
            </a:pPr>
            <a:r>
              <a:rPr lang="vi-VN" sz="6000" b="1" dirty="0">
                <a:solidFill>
                  <a:srgbClr val="082A44"/>
                </a:solidFill>
              </a:rPr>
              <a:t>I. KHỐI LƯỢNG RIÊNG </a:t>
            </a:r>
            <a:endParaRPr lang="en-US" sz="6000" b="1" dirty="0">
              <a:solidFill>
                <a:srgbClr val="082A44"/>
              </a:solidFill>
            </a:endParaRPr>
          </a:p>
        </p:txBody>
      </p:sp>
    </p:spTree>
    <p:extLst>
      <p:ext uri="{BB962C8B-B14F-4D97-AF65-F5344CB8AC3E}">
        <p14:creationId xmlns:p14="http://schemas.microsoft.com/office/powerpoint/2010/main" val="7607035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circle(ou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0826" y="0"/>
            <a:ext cx="3919931" cy="338094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996184">
            <a:off x="-555498" y="7200900"/>
            <a:ext cx="3168396" cy="4114800"/>
          </a:xfrm>
          <a:prstGeom prst="rect">
            <a:avLst/>
          </a:prstGeom>
        </p:spPr>
      </p:pic>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BDE6A35E-3217-4A1B-A94E-F34B90335BF8}"/>
                  </a:ext>
                </a:extLst>
              </p:cNvPr>
              <p:cNvGraphicFramePr>
                <a:graphicFrameLocks noGrp="1"/>
              </p:cNvGraphicFramePr>
              <p:nvPr>
                <p:extLst>
                  <p:ext uri="{D42A27DB-BD31-4B8C-83A1-F6EECF244321}">
                    <p14:modId xmlns:p14="http://schemas.microsoft.com/office/powerpoint/2010/main" val="1787933717"/>
                  </p:ext>
                </p:extLst>
              </p:nvPr>
            </p:nvGraphicFramePr>
            <p:xfrm>
              <a:off x="2061722" y="723900"/>
              <a:ext cx="11921584" cy="6400800"/>
            </p:xfrm>
            <a:graphic>
              <a:graphicData uri="http://schemas.openxmlformats.org/drawingml/2006/table">
                <a:tbl>
                  <a:tblPr firstRow="1" bandRow="1">
                    <a:tableStyleId>{5A111915-BE36-4E01-A7E5-04B1672EAD32}</a:tableStyleId>
                  </a:tblPr>
                  <a:tblGrid>
                    <a:gridCol w="5960792">
                      <a:extLst>
                        <a:ext uri="{9D8B030D-6E8A-4147-A177-3AD203B41FA5}">
                          <a16:colId xmlns:a16="http://schemas.microsoft.com/office/drawing/2014/main" val="1028676452"/>
                        </a:ext>
                      </a:extLst>
                    </a:gridCol>
                    <a:gridCol w="5960792">
                      <a:extLst>
                        <a:ext uri="{9D8B030D-6E8A-4147-A177-3AD203B41FA5}">
                          <a16:colId xmlns:a16="http://schemas.microsoft.com/office/drawing/2014/main" val="3204745766"/>
                        </a:ext>
                      </a:extLst>
                    </a:gridCol>
                  </a:tblGrid>
                  <a:tr h="1066800">
                    <a:tc>
                      <a:txBody>
                        <a:bodyPr/>
                        <a:lstStyle/>
                        <a:p>
                          <a:pPr algn="ctr"/>
                          <a:r>
                            <a:rPr lang="vi-VN" sz="4000" b="1" dirty="0">
                              <a:solidFill>
                                <a:schemeClr val="bg1"/>
                              </a:solidFill>
                              <a:latin typeface="+mn-lt"/>
                            </a:rPr>
                            <a:t>Chất </a:t>
                          </a:r>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𝝆</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𝒌𝒈</m:t>
                                </m:r>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𝒎</m:t>
                                    </m:r>
                                  </m:e>
                                  <m:sup>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𝟑</m:t>
                                    </m:r>
                                  </m:sup>
                                </m:sSup>
                                <m:r>
                                  <a:rPr kumimoji="0" lang="vi-VN" sz="4000" b="1" i="1" u="none" strike="noStrike" kern="1200" cap="none" spc="0" normalizeH="0" baseline="0" noProof="0" smtClean="0">
                                    <a:ln>
                                      <a:noFill/>
                                    </a:ln>
                                    <a:solidFill>
                                      <a:schemeClr val="bg1"/>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1480091"/>
                      </a:ext>
                    </a:extLst>
                  </a:tr>
                  <a:tr h="1066800">
                    <a:tc>
                      <a:txBody>
                        <a:bodyPr/>
                        <a:lstStyle/>
                        <a:p>
                          <a:pPr algn="just"/>
                          <a:r>
                            <a:rPr lang="vi-VN" sz="4000" b="0" dirty="0"/>
                            <a:t>Không khí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1,29</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4035547"/>
                      </a:ext>
                    </a:extLst>
                  </a:tr>
                  <a:tr h="1066800">
                    <a:tc>
                      <a:txBody>
                        <a:bodyPr/>
                        <a:lstStyle/>
                        <a:p>
                          <a:pPr algn="just"/>
                          <a:r>
                            <a:rPr lang="vi-VN" sz="4000" b="0" dirty="0"/>
                            <a:t>Oxygen</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1,43</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83885755"/>
                      </a:ext>
                    </a:extLst>
                  </a:tr>
                  <a:tr h="1066800">
                    <a:tc>
                      <a:txBody>
                        <a:bodyPr/>
                        <a:lstStyle/>
                        <a:p>
                          <a:pPr algn="just"/>
                          <a:r>
                            <a:rPr lang="vi-VN" sz="4000" b="0" dirty="0"/>
                            <a:t>Nước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1 000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7159750"/>
                      </a:ext>
                    </a:extLst>
                  </a:tr>
                  <a:tr h="1066800">
                    <a:tc>
                      <a:txBody>
                        <a:bodyPr/>
                        <a:lstStyle/>
                        <a:p>
                          <a:pPr algn="just"/>
                          <a:r>
                            <a:rPr lang="vi-VN" sz="4000" b="0" dirty="0"/>
                            <a:t>Đá hoa cương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2 750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45251158"/>
                      </a:ext>
                    </a:extLst>
                  </a:tr>
                  <a:tr h="1066800">
                    <a:tc>
                      <a:txBody>
                        <a:bodyPr/>
                        <a:lstStyle/>
                        <a:p>
                          <a:pPr algn="just"/>
                          <a:r>
                            <a:rPr lang="vi-VN" sz="4000" b="0" dirty="0"/>
                            <a:t>Đồng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8 900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12182064"/>
                      </a:ext>
                    </a:extLst>
                  </a:tr>
                </a:tbl>
              </a:graphicData>
            </a:graphic>
          </p:graphicFrame>
        </mc:Choice>
        <mc:Fallback xmlns="">
          <p:graphicFrame>
            <p:nvGraphicFramePr>
              <p:cNvPr id="7" name="Table 7">
                <a:extLst>
                  <a:ext uri="{FF2B5EF4-FFF2-40B4-BE49-F238E27FC236}">
                    <a16:creationId xmlns:a16="http://schemas.microsoft.com/office/drawing/2014/main" id="{BDE6A35E-3217-4A1B-A94E-F34B90335BF8}"/>
                  </a:ext>
                </a:extLst>
              </p:cNvPr>
              <p:cNvGraphicFramePr>
                <a:graphicFrameLocks noGrp="1"/>
              </p:cNvGraphicFramePr>
              <p:nvPr>
                <p:extLst>
                  <p:ext uri="{D42A27DB-BD31-4B8C-83A1-F6EECF244321}">
                    <p14:modId xmlns:p14="http://schemas.microsoft.com/office/powerpoint/2010/main" val="1787933717"/>
                  </p:ext>
                </p:extLst>
              </p:nvPr>
            </p:nvGraphicFramePr>
            <p:xfrm>
              <a:off x="2061722" y="723900"/>
              <a:ext cx="11921584" cy="6400800"/>
            </p:xfrm>
            <a:graphic>
              <a:graphicData uri="http://schemas.openxmlformats.org/drawingml/2006/table">
                <a:tbl>
                  <a:tblPr firstRow="1" bandRow="1">
                    <a:tableStyleId>{5A111915-BE36-4E01-A7E5-04B1672EAD32}</a:tableStyleId>
                  </a:tblPr>
                  <a:tblGrid>
                    <a:gridCol w="5960792">
                      <a:extLst>
                        <a:ext uri="{9D8B030D-6E8A-4147-A177-3AD203B41FA5}">
                          <a16:colId xmlns:a16="http://schemas.microsoft.com/office/drawing/2014/main" val="1028676452"/>
                        </a:ext>
                      </a:extLst>
                    </a:gridCol>
                    <a:gridCol w="5960792">
                      <a:extLst>
                        <a:ext uri="{9D8B030D-6E8A-4147-A177-3AD203B41FA5}">
                          <a16:colId xmlns:a16="http://schemas.microsoft.com/office/drawing/2014/main" val="3204745766"/>
                        </a:ext>
                      </a:extLst>
                    </a:gridCol>
                  </a:tblGrid>
                  <a:tr h="1066800">
                    <a:tc>
                      <a:txBody>
                        <a:bodyPr/>
                        <a:lstStyle/>
                        <a:p>
                          <a:pPr algn="ctr"/>
                          <a:r>
                            <a:rPr lang="vi-VN" sz="4000" b="1" dirty="0">
                              <a:solidFill>
                                <a:schemeClr val="bg1"/>
                              </a:solidFill>
                              <a:latin typeface="+mn-lt"/>
                            </a:rPr>
                            <a:t>Chất </a:t>
                          </a:r>
                          <a:endParaRPr lang="en-US" sz="4000" b="1" dirty="0">
                            <a:solidFill>
                              <a:schemeClr val="bg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0"/>
                          <a:stretch>
                            <a:fillRect l="-100102" t="-571" r="-204" b="-506857"/>
                          </a:stretch>
                        </a:blipFill>
                      </a:tcPr>
                    </a:tc>
                    <a:extLst>
                      <a:ext uri="{0D108BD9-81ED-4DB2-BD59-A6C34878D82A}">
                        <a16:rowId xmlns:a16="http://schemas.microsoft.com/office/drawing/2014/main" val="1711480091"/>
                      </a:ext>
                    </a:extLst>
                  </a:tr>
                  <a:tr h="1066800">
                    <a:tc>
                      <a:txBody>
                        <a:bodyPr/>
                        <a:lstStyle/>
                        <a:p>
                          <a:pPr algn="just"/>
                          <a:r>
                            <a:rPr lang="vi-VN" sz="4000" b="0" dirty="0"/>
                            <a:t>Không khí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1,29</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64035547"/>
                      </a:ext>
                    </a:extLst>
                  </a:tr>
                  <a:tr h="1066800">
                    <a:tc>
                      <a:txBody>
                        <a:bodyPr/>
                        <a:lstStyle/>
                        <a:p>
                          <a:pPr algn="just"/>
                          <a:r>
                            <a:rPr lang="vi-VN" sz="4000" b="0" dirty="0"/>
                            <a:t>Oxygen</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1,43</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383885755"/>
                      </a:ext>
                    </a:extLst>
                  </a:tr>
                  <a:tr h="1066800">
                    <a:tc>
                      <a:txBody>
                        <a:bodyPr/>
                        <a:lstStyle/>
                        <a:p>
                          <a:pPr algn="just"/>
                          <a:r>
                            <a:rPr lang="vi-VN" sz="4000" b="0" dirty="0"/>
                            <a:t>Nước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1 000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37159750"/>
                      </a:ext>
                    </a:extLst>
                  </a:tr>
                  <a:tr h="1066800">
                    <a:tc>
                      <a:txBody>
                        <a:bodyPr/>
                        <a:lstStyle/>
                        <a:p>
                          <a:pPr algn="just"/>
                          <a:r>
                            <a:rPr lang="vi-VN" sz="4000" b="0" dirty="0"/>
                            <a:t>Đá hoa cương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2 750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445251158"/>
                      </a:ext>
                    </a:extLst>
                  </a:tr>
                  <a:tr h="1066800">
                    <a:tc>
                      <a:txBody>
                        <a:bodyPr/>
                        <a:lstStyle/>
                        <a:p>
                          <a:pPr algn="just"/>
                          <a:r>
                            <a:rPr lang="vi-VN" sz="4000" b="0" dirty="0"/>
                            <a:t>Đồng </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vi-VN" sz="4000" b="0" dirty="0"/>
                            <a:t>8 900</a:t>
                          </a:r>
                          <a:endParaRPr lang="en-US" sz="4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12182064"/>
                      </a:ext>
                    </a:extLst>
                  </a:tr>
                </a:tbl>
              </a:graphicData>
            </a:graphic>
          </p:graphicFrame>
        </mc:Fallback>
      </mc:AlternateContent>
      <p:sp>
        <p:nvSpPr>
          <p:cNvPr id="14" name="TextBox 13">
            <a:extLst>
              <a:ext uri="{FF2B5EF4-FFF2-40B4-BE49-F238E27FC236}">
                <a16:creationId xmlns:a16="http://schemas.microsoft.com/office/drawing/2014/main" id="{FD2AC200-D845-4D6A-9C7E-A18FB1F21C39}"/>
              </a:ext>
            </a:extLst>
          </p:cNvPr>
          <p:cNvSpPr txBox="1"/>
          <p:nvPr/>
        </p:nvSpPr>
        <p:spPr>
          <a:xfrm>
            <a:off x="3581400" y="7462336"/>
            <a:ext cx="10006780" cy="707886"/>
          </a:xfrm>
          <a:prstGeom prst="rect">
            <a:avLst/>
          </a:prstGeom>
          <a:noFill/>
        </p:spPr>
        <p:txBody>
          <a:bodyPr wrap="square">
            <a:spAutoFit/>
          </a:bodyPr>
          <a:lstStyle/>
          <a:p>
            <a:r>
              <a:rPr kumimoji="0" lang="vi-VN"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Bảng 4.1. </a:t>
            </a:r>
            <a:r>
              <a:rPr kumimoji="0" lang="en-US" sz="400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Khối lượng riêng </a:t>
            </a:r>
            <a:r>
              <a:rPr kumimoji="0" lang="en-US" sz="400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 một chất</a:t>
            </a:r>
            <a:endParaRPr lang="en-US" dirty="0">
              <a:latin typeface="Arial" panose="020B0604020202020204" pitchFamily="34" charset="0"/>
              <a:cs typeface="Arial" panose="020B0604020202020204" pitchFamily="34" charset="0"/>
            </a:endParaRPr>
          </a:p>
        </p:txBody>
      </p:sp>
      <p:pic>
        <p:nvPicPr>
          <p:cNvPr id="15" name="Picture 12">
            <a:extLst>
              <a:ext uri="{FF2B5EF4-FFF2-40B4-BE49-F238E27FC236}">
                <a16:creationId xmlns:a16="http://schemas.microsoft.com/office/drawing/2014/main" id="{D268E112-8B72-47F0-98D4-83BD5FCBDC13}"/>
              </a:ext>
            </a:extLst>
          </p:cNvPr>
          <p:cNvPicPr>
            <a:picLocks noChangeAspect="1"/>
          </p:cNvPicPr>
          <p:nvPr/>
        </p:nvPicPr>
        <p:blipFill>
          <a:blip r:embed="rId11"/>
          <a:srcRect/>
          <a:stretch>
            <a:fillRect/>
          </a:stretch>
        </p:blipFill>
        <p:spPr>
          <a:xfrm>
            <a:off x="14800133" y="6221693"/>
            <a:ext cx="3487867" cy="3897057"/>
          </a:xfrm>
          <a:prstGeom prst="rect">
            <a:avLst/>
          </a:prstGeom>
        </p:spPr>
      </p:pic>
    </p:spTree>
    <p:extLst>
      <p:ext uri="{BB962C8B-B14F-4D97-AF65-F5344CB8AC3E}">
        <p14:creationId xmlns:p14="http://schemas.microsoft.com/office/powerpoint/2010/main" val="4090172101"/>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E1E6"/>
        </a:solidFill>
        <a:effectLst/>
      </p:bgPr>
    </p:bg>
    <p:spTree>
      <p:nvGrpSpPr>
        <p:cNvPr id="1" name=""/>
        <p:cNvGrpSpPr/>
        <p:nvPr/>
      </p:nvGrpSpPr>
      <p:grpSpPr>
        <a:xfrm>
          <a:off x="0" y="0"/>
          <a:ext cx="0" cy="0"/>
          <a:chOff x="0" y="0"/>
          <a:chExt cx="0" cy="0"/>
        </a:xfrm>
      </p:grpSpPr>
      <p:grpSp>
        <p:nvGrpSpPr>
          <p:cNvPr id="2" name="Group 2"/>
          <p:cNvGrpSpPr/>
          <p:nvPr/>
        </p:nvGrpSpPr>
        <p:grpSpPr>
          <a:xfrm>
            <a:off x="6315075" y="6815072"/>
            <a:ext cx="881128" cy="881128"/>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82A44"/>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880826" y="0"/>
            <a:ext cx="3919931" cy="338094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19400" y="342900"/>
            <a:ext cx="14257585" cy="1819149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675866" y="2530903"/>
            <a:ext cx="2124891" cy="233184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8325" y="5300242"/>
            <a:ext cx="2124891" cy="2331842"/>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996184">
            <a:off x="-555498" y="7200900"/>
            <a:ext cx="3168396" cy="4114800"/>
          </a:xfrm>
          <a:prstGeom prst="rect">
            <a:avLst/>
          </a:prstGeom>
        </p:spPr>
      </p:pic>
      <p:sp>
        <p:nvSpPr>
          <p:cNvPr id="14" name="TextBox 13">
            <a:extLst>
              <a:ext uri="{FF2B5EF4-FFF2-40B4-BE49-F238E27FC236}">
                <a16:creationId xmlns:a16="http://schemas.microsoft.com/office/drawing/2014/main" id="{0306AB57-80A3-4461-B894-CA56F8672C24}"/>
              </a:ext>
            </a:extLst>
          </p:cNvPr>
          <p:cNvSpPr txBox="1"/>
          <p:nvPr/>
        </p:nvSpPr>
        <p:spPr>
          <a:xfrm>
            <a:off x="3304143" y="2280174"/>
            <a:ext cx="11049000" cy="1824923"/>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Dựa vào công thức khối lượng riêng, rút ra cách xác định khối lượng, thể tích của một vật</a:t>
            </a:r>
            <a:endParaRPr lang="en-US" sz="40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5F3FB094-0D77-44DD-84C9-63DDECFC0385}"/>
              </a:ext>
            </a:extLst>
          </p:cNvPr>
          <p:cNvCxnSpPr/>
          <p:nvPr/>
        </p:nvCxnSpPr>
        <p:spPr>
          <a:xfrm flipH="1">
            <a:off x="6590672" y="5526063"/>
            <a:ext cx="2553328" cy="861802"/>
          </a:xfrm>
          <a:prstGeom prst="straightConnector1">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50E6C78-32C4-4B49-BDCB-45C6E50ED320}"/>
                  </a:ext>
                </a:extLst>
              </p:cNvPr>
              <p:cNvSpPr txBox="1"/>
              <p:nvPr/>
            </p:nvSpPr>
            <p:spPr>
              <a:xfrm>
                <a:off x="4717525" y="7808831"/>
                <a:ext cx="2796649" cy="7078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vi-VN"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m:t>
                      </m:r>
                      <m:r>
                        <a:rPr lang="vi-VN" sz="4000" b="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vi-VN"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i="0">
                          <a:solidFill>
                            <a:srgbClr val="FF0000"/>
                          </a:solidFill>
                          <a:latin typeface="Cambria Math" panose="02040503050406030204" pitchFamily="18" charset="0"/>
                          <a:ea typeface="Calibri" panose="020F0502020204030204" pitchFamily="34" charset="0"/>
                          <a:cs typeface="Times New Roman" panose="02020603050405020304" pitchFamily="18" charset="0"/>
                        </a:rPr>
                        <m:t>V</m:t>
                      </m:r>
                    </m:oMath>
                  </m:oMathPara>
                </a14:m>
                <a:endParaRPr lang="en-US" dirty="0">
                  <a:solidFill>
                    <a:srgbClr val="FF0000"/>
                  </a:solidFill>
                </a:endParaRPr>
              </a:p>
            </p:txBody>
          </p:sp>
        </mc:Choice>
        <mc:Fallback xmlns="">
          <p:sp>
            <p:nvSpPr>
              <p:cNvPr id="20" name="TextBox 19">
                <a:extLst>
                  <a:ext uri="{FF2B5EF4-FFF2-40B4-BE49-F238E27FC236}">
                    <a16:creationId xmlns:a16="http://schemas.microsoft.com/office/drawing/2014/main" id="{050E6C78-32C4-4B49-BDCB-45C6E50ED320}"/>
                  </a:ext>
                </a:extLst>
              </p:cNvPr>
              <p:cNvSpPr txBox="1">
                <a:spLocks noRot="1" noChangeAspect="1" noMove="1" noResize="1" noEditPoints="1" noAdjustHandles="1" noChangeArrowheads="1" noChangeShapeType="1" noTextEdit="1"/>
              </p:cNvSpPr>
              <p:nvPr/>
            </p:nvSpPr>
            <p:spPr>
              <a:xfrm>
                <a:off x="4717525" y="7808831"/>
                <a:ext cx="2796649"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EC80CC2-731A-4911-823F-BBAADEE3EA11}"/>
                  </a:ext>
                </a:extLst>
              </p:cNvPr>
              <p:cNvSpPr txBox="1"/>
              <p:nvPr/>
            </p:nvSpPr>
            <p:spPr>
              <a:xfrm>
                <a:off x="10730725" y="7718116"/>
                <a:ext cx="2057400" cy="1250792"/>
              </a:xfrm>
              <a:prstGeom prst="rect">
                <a:avLst/>
              </a:prstGeom>
              <a:noFill/>
            </p:spPr>
            <p:txBody>
              <a:bodyPr wrap="square">
                <a:spAutoFit/>
              </a:bodyPr>
              <a:lstStyle/>
              <a:p>
                <a:pPr lvl="0">
                  <a:defRPr/>
                </a:pPr>
                <a14:m>
                  <m:oMathPara xmlns:m="http://schemas.openxmlformats.org/officeDocument/2006/math">
                    <m:oMathParaPr>
                      <m:jc m:val="centerGroup"/>
                    </m:oMathParaPr>
                    <m:oMath xmlns:m="http://schemas.openxmlformats.org/officeDocument/2006/math">
                      <m:r>
                        <m:rPr>
                          <m:sty m:val="p"/>
                        </m:rPr>
                        <a:rPr lang="vi-VN"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V</m:t>
                      </m:r>
                      <m:r>
                        <a:rPr kumimoji="0" lang="en-US" sz="4000" b="0" i="0" u="none" strike="noStrike" kern="1200" cap="none" spc="0" normalizeH="0" baseline="0" noProof="0" smtClean="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FF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lang="en-US" sz="4000" i="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ρ</m:t>
                          </m:r>
                        </m:den>
                      </m:f>
                    </m:oMath>
                  </m:oMathPara>
                </a14:m>
                <a:endParaRPr kumimoji="0" lang="en-US" sz="1800" b="0" u="none" strike="noStrike" kern="1200" cap="none" spc="0" normalizeH="0" baseline="0" noProof="0" dirty="0">
                  <a:ln>
                    <a:noFill/>
                  </a:ln>
                  <a:solidFill>
                    <a:srgbClr val="FF0000"/>
                  </a:solidFill>
                  <a:effectLst/>
                  <a:uLnTx/>
                  <a:uFillTx/>
                  <a:latin typeface="Calibri"/>
                </a:endParaRPr>
              </a:p>
            </p:txBody>
          </p:sp>
        </mc:Choice>
        <mc:Fallback xmlns="">
          <p:sp>
            <p:nvSpPr>
              <p:cNvPr id="25" name="TextBox 24">
                <a:extLst>
                  <a:ext uri="{FF2B5EF4-FFF2-40B4-BE49-F238E27FC236}">
                    <a16:creationId xmlns:a16="http://schemas.microsoft.com/office/drawing/2014/main" id="{1EC80CC2-731A-4911-823F-BBAADEE3EA11}"/>
                  </a:ext>
                </a:extLst>
              </p:cNvPr>
              <p:cNvSpPr txBox="1">
                <a:spLocks noRot="1" noChangeAspect="1" noMove="1" noResize="1" noEditPoints="1" noAdjustHandles="1" noChangeArrowheads="1" noChangeShapeType="1" noTextEdit="1"/>
              </p:cNvSpPr>
              <p:nvPr/>
            </p:nvSpPr>
            <p:spPr>
              <a:xfrm>
                <a:off x="10730725" y="7718116"/>
                <a:ext cx="2057400" cy="1250792"/>
              </a:xfrm>
              <a:prstGeom prst="rect">
                <a:avLst/>
              </a:prstGeom>
              <a:blipFill>
                <a:blip r:embed="rId13"/>
                <a:stretch>
                  <a:fillRect/>
                </a:stretch>
              </a:blipFill>
            </p:spPr>
            <p:txBody>
              <a:bodyPr/>
              <a:lstStyle/>
              <a:p>
                <a:r>
                  <a:rPr lang="en-US">
                    <a:noFill/>
                  </a:rPr>
                  <a:t> </a:t>
                </a:r>
              </a:p>
            </p:txBody>
          </p:sp>
        </mc:Fallback>
      </mc:AlternateContent>
      <p:sp>
        <p:nvSpPr>
          <p:cNvPr id="28" name="Google Shape;679;p42">
            <a:extLst>
              <a:ext uri="{FF2B5EF4-FFF2-40B4-BE49-F238E27FC236}">
                <a16:creationId xmlns:a16="http://schemas.microsoft.com/office/drawing/2014/main" id="{00FB88BD-5C46-43D3-9AB1-C5561E36BB66}"/>
              </a:ext>
            </a:extLst>
          </p:cNvPr>
          <p:cNvSpPr/>
          <p:nvPr/>
        </p:nvSpPr>
        <p:spPr>
          <a:xfrm rot="-50331">
            <a:off x="4581176" y="6509228"/>
            <a:ext cx="3258932" cy="923194"/>
          </a:xfrm>
          <a:prstGeom prst="roundRect">
            <a:avLst>
              <a:gd name="adj" fmla="val 16667"/>
            </a:avLst>
          </a:prstGeom>
          <a:solidFill>
            <a:srgbClr val="76AEA6"/>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chemeClr val="bg1"/>
                </a:solidFill>
                <a:effectLst/>
                <a:uLnTx/>
                <a:uFillTx/>
                <a:latin typeface="Arial"/>
                <a:cs typeface="Arial"/>
                <a:sym typeface="Arial"/>
              </a:rPr>
              <a:t>Khối lượng </a:t>
            </a:r>
            <a:endParaRPr kumimoji="0" sz="4000" b="1" i="0" u="none" strike="noStrike" kern="0" cap="none" spc="0" normalizeH="0" baseline="0" noProof="0" dirty="0">
              <a:ln>
                <a:noFill/>
              </a:ln>
              <a:solidFill>
                <a:schemeClr val="bg1"/>
              </a:solidFill>
              <a:effectLst/>
              <a:uLnTx/>
              <a:uFillTx/>
              <a:latin typeface="Arial"/>
              <a:cs typeface="Arial"/>
              <a:sym typeface="Arial"/>
            </a:endParaRPr>
          </a:p>
        </p:txBody>
      </p:sp>
      <p:sp>
        <p:nvSpPr>
          <p:cNvPr id="29" name="Google Shape;679;p42">
            <a:extLst>
              <a:ext uri="{FF2B5EF4-FFF2-40B4-BE49-F238E27FC236}">
                <a16:creationId xmlns:a16="http://schemas.microsoft.com/office/drawing/2014/main" id="{2B1BB995-C481-4534-8799-4F99915E360E}"/>
              </a:ext>
            </a:extLst>
          </p:cNvPr>
          <p:cNvSpPr/>
          <p:nvPr/>
        </p:nvSpPr>
        <p:spPr>
          <a:xfrm rot="-50331">
            <a:off x="10129959" y="6485090"/>
            <a:ext cx="3258932" cy="923194"/>
          </a:xfrm>
          <a:prstGeom prst="roundRect">
            <a:avLst>
              <a:gd name="adj" fmla="val 16667"/>
            </a:avLst>
          </a:prstGeom>
          <a:solidFill>
            <a:srgbClr val="76AEA6"/>
          </a:solidFill>
          <a:ln w="381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chemeClr val="bg1"/>
                </a:solidFill>
                <a:effectLst/>
                <a:uLnTx/>
                <a:uFillTx/>
                <a:latin typeface="Arial"/>
                <a:cs typeface="Arial"/>
                <a:sym typeface="Arial"/>
              </a:rPr>
              <a:t>Thể tích</a:t>
            </a:r>
            <a:endParaRPr kumimoji="0" sz="4000" b="1" i="0" u="none" strike="noStrike" kern="0" cap="none" spc="0" normalizeH="0" baseline="0" noProof="0" dirty="0">
              <a:ln>
                <a:noFill/>
              </a:ln>
              <a:solidFill>
                <a:schemeClr val="bg1"/>
              </a:solidFill>
              <a:effectLst/>
              <a:uLnTx/>
              <a:uFillTx/>
              <a:latin typeface="Arial"/>
              <a:cs typeface="Arial"/>
              <a:sym typeface="Arial"/>
            </a:endParaRPr>
          </a:p>
        </p:txBody>
      </p:sp>
      <p:cxnSp>
        <p:nvCxnSpPr>
          <p:cNvPr id="30" name="Straight Arrow Connector 29">
            <a:extLst>
              <a:ext uri="{FF2B5EF4-FFF2-40B4-BE49-F238E27FC236}">
                <a16:creationId xmlns:a16="http://schemas.microsoft.com/office/drawing/2014/main" id="{AB7005E8-DE76-4F54-A20E-6E9AF4168A6A}"/>
              </a:ext>
            </a:extLst>
          </p:cNvPr>
          <p:cNvCxnSpPr>
            <a:cxnSpLocks/>
          </p:cNvCxnSpPr>
          <p:nvPr/>
        </p:nvCxnSpPr>
        <p:spPr>
          <a:xfrm>
            <a:off x="9454061" y="5534486"/>
            <a:ext cx="2553328" cy="861802"/>
          </a:xfrm>
          <a:prstGeom prst="straightConnector1">
            <a:avLst/>
          </a:prstGeom>
          <a:ln w="57150">
            <a:solidFill>
              <a:schemeClr val="accent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EFDE7D2-5172-4879-BFD4-D5EEA0DBB6BC}"/>
                  </a:ext>
                </a:extLst>
              </p:cNvPr>
              <p:cNvSpPr txBox="1"/>
              <p:nvPr/>
            </p:nvSpPr>
            <p:spPr>
              <a:xfrm>
                <a:off x="8025765" y="4457700"/>
                <a:ext cx="2236470" cy="1146661"/>
              </a:xfrm>
              <a:prstGeom prst="rect">
                <a:avLst/>
              </a:prstGeom>
              <a:solidFill>
                <a:schemeClr val="accent2">
                  <a:lumMod val="20000"/>
                  <a:lumOff val="80000"/>
                </a:schemeClr>
              </a:solidFill>
              <a:ln w="38100">
                <a:no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ρ</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num>
                        <m:den>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V</m:t>
                          </m:r>
                        </m:den>
                      </m:f>
                    </m:oMath>
                  </m:oMathPara>
                </a14:m>
                <a:endParaRPr lang="en-US" dirty="0"/>
              </a:p>
            </p:txBody>
          </p:sp>
        </mc:Choice>
        <mc:Fallback xmlns="">
          <p:sp>
            <p:nvSpPr>
              <p:cNvPr id="12" name="TextBox 11">
                <a:extLst>
                  <a:ext uri="{FF2B5EF4-FFF2-40B4-BE49-F238E27FC236}">
                    <a16:creationId xmlns:a16="http://schemas.microsoft.com/office/drawing/2014/main" id="{3EFDE7D2-5172-4879-BFD4-D5EEA0DBB6BC}"/>
                  </a:ext>
                </a:extLst>
              </p:cNvPr>
              <p:cNvSpPr txBox="1">
                <a:spLocks noRot="1" noChangeAspect="1" noMove="1" noResize="1" noEditPoints="1" noAdjustHandles="1" noChangeArrowheads="1" noChangeShapeType="1" noTextEdit="1"/>
              </p:cNvSpPr>
              <p:nvPr/>
            </p:nvSpPr>
            <p:spPr>
              <a:xfrm>
                <a:off x="8025765" y="4457700"/>
                <a:ext cx="2236470" cy="1146661"/>
              </a:xfrm>
              <a:prstGeom prst="rect">
                <a:avLst/>
              </a:prstGeom>
              <a:blipFill>
                <a:blip r:embed="rId14"/>
                <a:stretch>
                  <a:fillRect/>
                </a:stretch>
              </a:blipFill>
              <a:ln w="38100">
                <a:noFill/>
              </a:ln>
            </p:spPr>
            <p:txBody>
              <a:bodyPr/>
              <a:lstStyle/>
              <a:p>
                <a:r>
                  <a:rPr lang="en-US">
                    <a:noFill/>
                  </a:rPr>
                  <a:t> </a:t>
                </a:r>
              </a:p>
            </p:txBody>
          </p:sp>
        </mc:Fallback>
      </mc:AlternateContent>
    </p:spTree>
    <p:extLst>
      <p:ext uri="{BB962C8B-B14F-4D97-AF65-F5344CB8AC3E}">
        <p14:creationId xmlns:p14="http://schemas.microsoft.com/office/powerpoint/2010/main" val="577698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up)">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5" grpId="0"/>
      <p:bldP spid="28" grpId="0" animBg="1"/>
      <p:bldP spid="29"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1314</TotalTime>
  <Words>1789</Words>
  <PresentationFormat>Custom</PresentationFormat>
  <Paragraphs>159</Paragraphs>
  <Slides>36</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Concert One</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2022-11-13T14:40:59Z</dcterms:modified>
  <dc:identifier>DAFPaSi9Kx0</dc:identifier>
</cp:coreProperties>
</file>