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97" r:id="rId6"/>
    <p:sldId id="260" r:id="rId7"/>
    <p:sldId id="261" r:id="rId8"/>
    <p:sldId id="262" r:id="rId9"/>
    <p:sldId id="263" r:id="rId10"/>
    <p:sldId id="264" r:id="rId11"/>
    <p:sldId id="265" r:id="rId12"/>
    <p:sldId id="28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66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Concert One" pitchFamily="2" charset="0"/>
      <p:regular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E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67" y="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FDE74-3F9B-47B3-8CDE-E8AAB31C5A1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BE2D2-60EC-4FDC-9177-F3F24226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0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03904d3045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103904d3045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9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3"/>
          <p:cNvGrpSpPr/>
          <p:nvPr/>
        </p:nvGrpSpPr>
        <p:grpSpPr>
          <a:xfrm>
            <a:off x="-145066" y="-108400"/>
            <a:ext cx="18562872" cy="10455600"/>
            <a:chOff x="-72533" y="-54200"/>
            <a:chExt cx="9281436" cy="5227800"/>
          </a:xfrm>
        </p:grpSpPr>
        <p:grpSp>
          <p:nvGrpSpPr>
            <p:cNvPr id="460" name="Google Shape;460;p13"/>
            <p:cNvGrpSpPr/>
            <p:nvPr/>
          </p:nvGrpSpPr>
          <p:grpSpPr>
            <a:xfrm>
              <a:off x="204800" y="-54200"/>
              <a:ext cx="8645725" cy="5227800"/>
              <a:chOff x="204800" y="-54200"/>
              <a:chExt cx="8645725" cy="5227800"/>
            </a:xfrm>
          </p:grpSpPr>
          <p:cxnSp>
            <p:nvCxnSpPr>
              <p:cNvPr id="461" name="Google Shape;461;p13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3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3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3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3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3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3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3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3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13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3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3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3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3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3"/>
              <p:cNvCxnSpPr/>
              <p:nvPr/>
            </p:nvCxnSpPr>
            <p:spPr>
              <a:xfrm>
                <a:off x="519271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3"/>
              <p:cNvCxnSpPr/>
              <p:nvPr/>
            </p:nvCxnSpPr>
            <p:spPr>
              <a:xfrm>
                <a:off x="552524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3"/>
              <p:cNvCxnSpPr/>
              <p:nvPr/>
            </p:nvCxnSpPr>
            <p:spPr>
              <a:xfrm>
                <a:off x="585777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3"/>
              <p:cNvCxnSpPr/>
              <p:nvPr/>
            </p:nvCxnSpPr>
            <p:spPr>
              <a:xfrm>
                <a:off x="619030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3"/>
              <p:cNvCxnSpPr/>
              <p:nvPr/>
            </p:nvCxnSpPr>
            <p:spPr>
              <a:xfrm>
                <a:off x="652283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3"/>
              <p:cNvCxnSpPr/>
              <p:nvPr/>
            </p:nvCxnSpPr>
            <p:spPr>
              <a:xfrm>
                <a:off x="685535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3"/>
              <p:cNvCxnSpPr/>
              <p:nvPr/>
            </p:nvCxnSpPr>
            <p:spPr>
              <a:xfrm>
                <a:off x="718788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3"/>
              <p:cNvCxnSpPr/>
              <p:nvPr/>
            </p:nvCxnSpPr>
            <p:spPr>
              <a:xfrm>
                <a:off x="752041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3"/>
              <p:cNvCxnSpPr/>
              <p:nvPr/>
            </p:nvCxnSpPr>
            <p:spPr>
              <a:xfrm>
                <a:off x="785294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3"/>
              <p:cNvCxnSpPr/>
              <p:nvPr/>
            </p:nvCxnSpPr>
            <p:spPr>
              <a:xfrm>
                <a:off x="818546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3"/>
              <p:cNvCxnSpPr/>
              <p:nvPr/>
            </p:nvCxnSpPr>
            <p:spPr>
              <a:xfrm>
                <a:off x="851799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3"/>
              <p:cNvCxnSpPr/>
              <p:nvPr/>
            </p:nvCxnSpPr>
            <p:spPr>
              <a:xfrm>
                <a:off x="885052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3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88" name="Google Shape;488;p13"/>
            <p:cNvGrpSpPr/>
            <p:nvPr/>
          </p:nvGrpSpPr>
          <p:grpSpPr>
            <a:xfrm rot="5400000">
              <a:off x="2240490" y="-2028759"/>
              <a:ext cx="4655390" cy="9281436"/>
              <a:chOff x="204800" y="-54200"/>
              <a:chExt cx="4655390" cy="5227800"/>
            </a:xfrm>
          </p:grpSpPr>
          <p:cxnSp>
            <p:nvCxnSpPr>
              <p:cNvPr id="489" name="Google Shape;489;p13"/>
              <p:cNvCxnSpPr/>
              <p:nvPr/>
            </p:nvCxnSpPr>
            <p:spPr>
              <a:xfrm>
                <a:off x="537328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3"/>
              <p:cNvCxnSpPr/>
              <p:nvPr/>
            </p:nvCxnSpPr>
            <p:spPr>
              <a:xfrm>
                <a:off x="869856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3"/>
              <p:cNvCxnSpPr/>
              <p:nvPr/>
            </p:nvCxnSpPr>
            <p:spPr>
              <a:xfrm>
                <a:off x="1202384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3"/>
              <p:cNvCxnSpPr/>
              <p:nvPr/>
            </p:nvCxnSpPr>
            <p:spPr>
              <a:xfrm>
                <a:off x="1534912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3"/>
              <p:cNvCxnSpPr/>
              <p:nvPr/>
            </p:nvCxnSpPr>
            <p:spPr>
              <a:xfrm>
                <a:off x="186743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3"/>
              <p:cNvCxnSpPr/>
              <p:nvPr/>
            </p:nvCxnSpPr>
            <p:spPr>
              <a:xfrm>
                <a:off x="219996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3"/>
              <p:cNvCxnSpPr/>
              <p:nvPr/>
            </p:nvCxnSpPr>
            <p:spPr>
              <a:xfrm>
                <a:off x="253249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3"/>
              <p:cNvCxnSpPr/>
              <p:nvPr/>
            </p:nvCxnSpPr>
            <p:spPr>
              <a:xfrm>
                <a:off x="286502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3"/>
              <p:cNvCxnSpPr/>
              <p:nvPr/>
            </p:nvCxnSpPr>
            <p:spPr>
              <a:xfrm>
                <a:off x="3197551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3"/>
              <p:cNvCxnSpPr/>
              <p:nvPr/>
            </p:nvCxnSpPr>
            <p:spPr>
              <a:xfrm>
                <a:off x="3530079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3"/>
              <p:cNvCxnSpPr/>
              <p:nvPr/>
            </p:nvCxnSpPr>
            <p:spPr>
              <a:xfrm>
                <a:off x="3862607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3"/>
              <p:cNvCxnSpPr/>
              <p:nvPr/>
            </p:nvCxnSpPr>
            <p:spPr>
              <a:xfrm>
                <a:off x="4195135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3"/>
              <p:cNvCxnSpPr/>
              <p:nvPr/>
            </p:nvCxnSpPr>
            <p:spPr>
              <a:xfrm>
                <a:off x="4527663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3"/>
              <p:cNvCxnSpPr/>
              <p:nvPr/>
            </p:nvCxnSpPr>
            <p:spPr>
              <a:xfrm>
                <a:off x="486019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3"/>
              <p:cNvCxnSpPr/>
              <p:nvPr/>
            </p:nvCxnSpPr>
            <p:spPr>
              <a:xfrm>
                <a:off x="204800" y="-54200"/>
                <a:ext cx="0" cy="5227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DC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4" name="Google Shape;504;p13"/>
          <p:cNvSpPr txBox="1">
            <a:spLocks noGrp="1"/>
          </p:cNvSpPr>
          <p:nvPr>
            <p:ph type="title"/>
          </p:nvPr>
        </p:nvSpPr>
        <p:spPr>
          <a:xfrm>
            <a:off x="1611400" y="2768600"/>
            <a:ext cx="6330000" cy="2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3"/>
          <p:cNvSpPr txBox="1">
            <a:spLocks noGrp="1"/>
          </p:cNvSpPr>
          <p:nvPr>
            <p:ph type="subTitle" idx="1"/>
          </p:nvPr>
        </p:nvSpPr>
        <p:spPr>
          <a:xfrm>
            <a:off x="11456450" y="176690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2"/>
          </p:nvPr>
        </p:nvSpPr>
        <p:spPr>
          <a:xfrm>
            <a:off x="11456450" y="2543984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3" hasCustomPrompt="1"/>
          </p:nvPr>
        </p:nvSpPr>
        <p:spPr>
          <a:xfrm>
            <a:off x="10032150" y="1752542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4"/>
          </p:nvPr>
        </p:nvSpPr>
        <p:spPr>
          <a:xfrm>
            <a:off x="11456450" y="545826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subTitle" idx="5"/>
          </p:nvPr>
        </p:nvSpPr>
        <p:spPr>
          <a:xfrm>
            <a:off x="11456450" y="6241386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title" idx="6" hasCustomPrompt="1"/>
          </p:nvPr>
        </p:nvSpPr>
        <p:spPr>
          <a:xfrm>
            <a:off x="10032150" y="5443900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11" name="Google Shape;511;p13"/>
          <p:cNvSpPr txBox="1">
            <a:spLocks noGrp="1"/>
          </p:cNvSpPr>
          <p:nvPr>
            <p:ph type="subTitle" idx="7"/>
          </p:nvPr>
        </p:nvSpPr>
        <p:spPr>
          <a:xfrm>
            <a:off x="11456450" y="361779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8"/>
          </p:nvPr>
        </p:nvSpPr>
        <p:spPr>
          <a:xfrm>
            <a:off x="11456450" y="4400908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9" hasCustomPrompt="1"/>
          </p:nvPr>
        </p:nvSpPr>
        <p:spPr>
          <a:xfrm>
            <a:off x="10032150" y="3603472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subTitle" idx="13"/>
          </p:nvPr>
        </p:nvSpPr>
        <p:spPr>
          <a:xfrm>
            <a:off x="11456450" y="7309150"/>
            <a:ext cx="4290600" cy="8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4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3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subTitle" idx="14"/>
          </p:nvPr>
        </p:nvSpPr>
        <p:spPr>
          <a:xfrm>
            <a:off x="11456450" y="8092244"/>
            <a:ext cx="3873000" cy="10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title" idx="15" hasCustomPrompt="1"/>
          </p:nvPr>
        </p:nvSpPr>
        <p:spPr>
          <a:xfrm>
            <a:off x="10032150" y="7294800"/>
            <a:ext cx="1442400" cy="18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72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30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svg"/><Relationship Id="rId7" Type="http://schemas.openxmlformats.org/officeDocument/2006/relationships/image" Target="../media/image43.svg"/><Relationship Id="rId12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svg"/><Relationship Id="rId5" Type="http://schemas.openxmlformats.org/officeDocument/2006/relationships/image" Target="../media/image4.sv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5" Type="http://schemas.openxmlformats.org/officeDocument/2006/relationships/image" Target="../media/image51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5" Type="http://schemas.openxmlformats.org/officeDocument/2006/relationships/image" Target="../media/image53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26.sv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7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51.png"/><Relationship Id="rId2" Type="http://schemas.openxmlformats.org/officeDocument/2006/relationships/image" Target="../media/image7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59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8.svg"/><Relationship Id="rId1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2.sv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8.svg"/><Relationship Id="rId5" Type="http://schemas.openxmlformats.org/officeDocument/2006/relationships/image" Target="../media/image4.sv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svg"/><Relationship Id="rId7" Type="http://schemas.openxmlformats.org/officeDocument/2006/relationships/image" Target="../media/image43.svg"/><Relationship Id="rId12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8.sv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5.svg"/><Relationship Id="rId5" Type="http://schemas.openxmlformats.org/officeDocument/2006/relationships/image" Target="../media/image4.svg"/><Relationship Id="rId15" Type="http://schemas.openxmlformats.org/officeDocument/2006/relationships/image" Target="../media/image560.pn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70.svg"/><Relationship Id="rId2" Type="http://schemas.openxmlformats.org/officeDocument/2006/relationships/image" Target="../media/image7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5" Type="http://schemas.openxmlformats.org/officeDocument/2006/relationships/image" Target="../media/image68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70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12.svg"/><Relationship Id="rId15" Type="http://schemas.openxmlformats.org/officeDocument/2006/relationships/image" Target="../media/image71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26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.svg"/><Relationship Id="rId5" Type="http://schemas.openxmlformats.org/officeDocument/2006/relationships/image" Target="../media/image24.sv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image" Target="../media/image12.svg"/><Relationship Id="rId7" Type="http://schemas.openxmlformats.org/officeDocument/2006/relationships/image" Target="../media/image32.svg"/><Relationship Id="rId12" Type="http://schemas.openxmlformats.org/officeDocument/2006/relationships/image" Target="../media/image15.png"/><Relationship Id="rId17" Type="http://schemas.openxmlformats.org/officeDocument/2006/relationships/image" Target="../media/image75.svg"/><Relationship Id="rId2" Type="http://schemas.openxmlformats.org/officeDocument/2006/relationships/image" Target="../media/image11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60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4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6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34.svg"/><Relationship Id="rId14" Type="http://schemas.openxmlformats.org/officeDocument/2006/relationships/image" Target="../media/image7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8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8.svg"/><Relationship Id="rId5" Type="http://schemas.openxmlformats.org/officeDocument/2006/relationships/image" Target="../media/image4.sv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7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svg"/><Relationship Id="rId7" Type="http://schemas.openxmlformats.org/officeDocument/2006/relationships/image" Target="../media/image4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1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5.svg"/><Relationship Id="rId5" Type="http://schemas.openxmlformats.org/officeDocument/2006/relationships/image" Target="../media/image4.sv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8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12.sv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svg"/><Relationship Id="rId1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8.sv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5.svg"/><Relationship Id="rId5" Type="http://schemas.openxmlformats.org/officeDocument/2006/relationships/image" Target="../media/image4.sv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4.sv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8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86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.svg"/><Relationship Id="rId1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26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.svg"/><Relationship Id="rId5" Type="http://schemas.openxmlformats.org/officeDocument/2006/relationships/image" Target="../media/image24.sv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2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30.sv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30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8.svg"/><Relationship Id="rId1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0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8.svg"/><Relationship Id="rId5" Type="http://schemas.openxmlformats.org/officeDocument/2006/relationships/image" Target="../media/image4.sv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16.svg"/><Relationship Id="rId1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63905" y="5295900"/>
            <a:ext cx="12676060" cy="48169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036057">
            <a:off x="6334286" y="2824853"/>
            <a:ext cx="6354384" cy="149076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65446" y="4730416"/>
            <a:ext cx="6386486" cy="554826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4DF38AD-5189-5D28-BCBE-0E77F8561FC8}"/>
              </a:ext>
            </a:extLst>
          </p:cNvPr>
          <p:cNvSpPr txBox="1"/>
          <p:nvPr/>
        </p:nvSpPr>
        <p:spPr>
          <a:xfrm>
            <a:off x="4009774" y="2084893"/>
            <a:ext cx="105156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8538">
            <a:off x="-2739350" y="7851457"/>
            <a:ext cx="5790083" cy="6167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57750" y="8115216"/>
            <a:ext cx="1477917" cy="20723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16200" y="9097662"/>
            <a:ext cx="2839702" cy="10898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D02919E-6291-58E8-D1EF-4236E9E10B3E}"/>
              </a:ext>
            </a:extLst>
          </p:cNvPr>
          <p:cNvSpPr txBox="1"/>
          <p:nvPr/>
        </p:nvSpPr>
        <p:spPr>
          <a:xfrm>
            <a:off x="3555358" y="1721025"/>
            <a:ext cx="1061569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VẼ ĐỒ THỊ VẬN TỐC – THỜI GIAN TRONG CHUYỂN ĐỘNG THẲNG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08A7831-6376-9F99-BF5D-3F56C8CAF29E}"/>
              </a:ext>
            </a:extLst>
          </p:cNvPr>
          <p:cNvSpPr txBox="1"/>
          <p:nvPr/>
        </p:nvSpPr>
        <p:spPr>
          <a:xfrm>
            <a:off x="3531545" y="3706799"/>
            <a:ext cx="1114168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3.1,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66F914E-295F-A818-B1A5-0BDA1EA003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4483" y="4710136"/>
            <a:ext cx="8017445" cy="2051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28465" y="-3099355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00072">
            <a:off x="-1277521" y="6070208"/>
            <a:ext cx="3594815" cy="8433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68383" y="8921390"/>
            <a:ext cx="2618860" cy="136561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BE2A2FD-FE57-A662-5A3D-7F2F65C1B3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9812" y="234503"/>
            <a:ext cx="5553097" cy="44196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FB887B4-8ED1-EB68-A301-4FE0BC30145A}"/>
              </a:ext>
            </a:extLst>
          </p:cNvPr>
          <p:cNvSpPr txBox="1"/>
          <p:nvPr/>
        </p:nvSpPr>
        <p:spPr>
          <a:xfrm>
            <a:off x="3505198" y="4900663"/>
            <a:ext cx="11822323" cy="5183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4" y="-3090175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4117900" y="8015374"/>
            <a:ext cx="4651504" cy="4954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28458" y="7734300"/>
            <a:ext cx="2431910" cy="2082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77508" y="0"/>
            <a:ext cx="3426749" cy="3349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28212">
            <a:off x="-718045" y="-2519711"/>
            <a:ext cx="2402639" cy="56366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1600" y="8343900"/>
            <a:ext cx="2167061" cy="16997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821E457-DA41-EE8B-56D0-3075A7314DEB}"/>
              </a:ext>
            </a:extLst>
          </p:cNvPr>
          <p:cNvSpPr txBox="1"/>
          <p:nvPr/>
        </p:nvSpPr>
        <p:spPr>
          <a:xfrm>
            <a:off x="2473273" y="1558541"/>
            <a:ext cx="13677900" cy="3919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017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?3.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ổn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Ô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tai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F85E6F3-09C7-7ACF-D0A4-8BD995CD4A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86400" y="6561793"/>
            <a:ext cx="7315200" cy="35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1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4" y="-3090175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4117900" y="8015374"/>
            <a:ext cx="4651504" cy="4954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28458" y="7734300"/>
            <a:ext cx="2431910" cy="2082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77508" y="0"/>
            <a:ext cx="3426749" cy="3349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28212">
            <a:off x="-718045" y="-2519711"/>
            <a:ext cx="2402639" cy="56366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25100" y="7782433"/>
            <a:ext cx="2167061" cy="16997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3366339-5892-2648-F9F5-AB42679E369E}"/>
              </a:ext>
            </a:extLst>
          </p:cNvPr>
          <p:cNvSpPr txBox="1"/>
          <p:nvPr/>
        </p:nvSpPr>
        <p:spPr>
          <a:xfrm>
            <a:off x="8700708" y="2324100"/>
            <a:ext cx="11337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0343A85-950A-9C84-BB9B-F2C757929E84}"/>
              </a:ext>
            </a:extLst>
          </p:cNvPr>
          <p:cNvSpPr txBox="1"/>
          <p:nvPr/>
        </p:nvSpPr>
        <p:spPr>
          <a:xfrm>
            <a:off x="2889483" y="3257899"/>
            <a:ext cx="125090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24.png" descr="Một người lái ô tô đang đi với tốc độ ổn định trên đường cao tốc">
            <a:extLst>
              <a:ext uri="{FF2B5EF4-FFF2-40B4-BE49-F238E27FC236}">
                <a16:creationId xmlns:a16="http://schemas.microsoft.com/office/drawing/2014/main" id="{875A77FD-D504-8F72-3C6D-6733459614A7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7012722" y="4152900"/>
            <a:ext cx="6066568" cy="5169862"/>
          </a:xfrm>
          <a:prstGeom prst="rect">
            <a:avLst/>
          </a:prstGeom>
          <a:ln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F8315F7-961D-E106-4A9C-B786C889D7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466301" y="298633"/>
            <a:ext cx="3426749" cy="1950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36149" y="0"/>
            <a:ext cx="3426749" cy="3349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28212">
            <a:off x="16184553" y="-3076820"/>
            <a:ext cx="2622989" cy="61536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28686">
            <a:off x="15172778" y="6089767"/>
            <a:ext cx="2321914" cy="39775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803804" flipH="1">
            <a:off x="1734474" y="425011"/>
            <a:ext cx="976114" cy="128129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EDE20D2-1BD9-58F4-9529-31A8D138C153}"/>
              </a:ext>
            </a:extLst>
          </p:cNvPr>
          <p:cNvSpPr txBox="1"/>
          <p:nvPr/>
        </p:nvSpPr>
        <p:spPr>
          <a:xfrm>
            <a:off x="2659216" y="933896"/>
            <a:ext cx="13216715" cy="8588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●"/>
            </a:pPr>
            <a:r>
              <a:rPr lang="en-US" sz="3200" i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Giai</a:t>
            </a:r>
            <a:r>
              <a:rPr lang="en-US" sz="32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1 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):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ổn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coi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song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tùy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ý).</a:t>
            </a:r>
            <a:endParaRPr lang="en-US" sz="32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●"/>
            </a:pPr>
            <a:r>
              <a:rPr lang="en-US" sz="3200" i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Giai</a:t>
            </a:r>
            <a:r>
              <a:rPr lang="en-US" sz="32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2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):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giảm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chậm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tuy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●"/>
            </a:pPr>
            <a:r>
              <a:rPr lang="en-US" sz="3200" i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Giai</a:t>
            </a:r>
            <a:r>
              <a:rPr lang="en-US" sz="32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3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):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phanh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dừng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giảm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ngột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4289929" y="8109349"/>
            <a:ext cx="4651504" cy="4954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5866" y="7751858"/>
            <a:ext cx="2571098" cy="27410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77508" y="0"/>
            <a:ext cx="3426749" cy="33496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28212">
            <a:off x="-718045" y="-2519711"/>
            <a:ext cx="2402639" cy="56366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B0E88A9-A0DC-E0FE-307D-54AD2F7D3F2B}"/>
              </a:ext>
            </a:extLst>
          </p:cNvPr>
          <p:cNvSpPr txBox="1"/>
          <p:nvPr/>
        </p:nvSpPr>
        <p:spPr>
          <a:xfrm>
            <a:off x="2960306" y="638925"/>
            <a:ext cx="12614536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?4.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3.3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9B93CE9-2A6A-99EF-623E-EA469D8200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4935" y="2324100"/>
            <a:ext cx="7489769" cy="516294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1799518-5563-2F49-CDCA-DD924BBCD57E}"/>
              </a:ext>
            </a:extLst>
          </p:cNvPr>
          <p:cNvSpPr txBox="1"/>
          <p:nvPr/>
        </p:nvSpPr>
        <p:spPr>
          <a:xfrm>
            <a:off x="2960306" y="2495684"/>
            <a:ext cx="6662665" cy="430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017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a=0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3B47B73-A314-0D31-250D-14CDFC4BF73E}"/>
              </a:ext>
            </a:extLst>
          </p:cNvPr>
          <p:cNvSpPr txBox="1"/>
          <p:nvPr/>
        </p:nvSpPr>
        <p:spPr>
          <a:xfrm>
            <a:off x="8502498" y="7751858"/>
            <a:ext cx="15301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2851E4F-69B3-4C9C-A13C-63DFD5ED119F}"/>
              </a:ext>
            </a:extLst>
          </p:cNvPr>
          <p:cNvSpPr txBox="1"/>
          <p:nvPr/>
        </p:nvSpPr>
        <p:spPr>
          <a:xfrm>
            <a:off x="6981252" y="9059375"/>
            <a:ext cx="45726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– d; 2 – b; 3 – a; 4 – c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3146" y="-2633234"/>
            <a:ext cx="3746224" cy="36619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30438">
            <a:off x="-1465880" y="-4489985"/>
            <a:ext cx="4016417" cy="942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631427" y="8064328"/>
            <a:ext cx="4173067" cy="44453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7953" y="8043335"/>
            <a:ext cx="2929229" cy="22436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F094CAB-31FE-0916-E320-D390D38C8A25}"/>
              </a:ext>
            </a:extLst>
          </p:cNvPr>
          <p:cNvSpPr txBox="1"/>
          <p:nvPr/>
        </p:nvSpPr>
        <p:spPr>
          <a:xfrm>
            <a:off x="3836152" y="1257300"/>
            <a:ext cx="1061569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TÍNH GIA TỐC VÀ ĐỘ DỊCH CHUYỂN TỪ ĐỒ THỊ VẬN TỐC – THỜI GIAN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CE71AAC-D816-A1BC-3FA6-BCC1E026079E}"/>
              </a:ext>
            </a:extLst>
          </p:cNvPr>
          <p:cNvSpPr txBox="1"/>
          <p:nvPr/>
        </p:nvSpPr>
        <p:spPr>
          <a:xfrm>
            <a:off x="3836152" y="3368032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A4D011C-BD5A-EC7A-37D2-2062A945A3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0312" y="4641497"/>
            <a:ext cx="4674524" cy="5126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0072">
            <a:off x="-1277521" y="6070208"/>
            <a:ext cx="3594815" cy="8433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5619" y="6344909"/>
            <a:ext cx="1835722" cy="39850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439CB6F-0198-1140-27C7-95329509E8DB}"/>
                  </a:ext>
                </a:extLst>
              </p:cNvPr>
              <p:cNvSpPr txBox="1"/>
              <p:nvPr/>
            </p:nvSpPr>
            <p:spPr>
              <a:xfrm>
                <a:off x="3353003" y="2113119"/>
                <a:ext cx="11829142" cy="606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20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4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8439CB6F-0198-1140-27C7-95329509E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003" y="2113119"/>
                <a:ext cx="11829142" cy="6060762"/>
              </a:xfrm>
              <a:prstGeom prst="rect">
                <a:avLst/>
              </a:prstGeom>
              <a:blipFill>
                <a:blip r:embed="rId12"/>
                <a:stretch>
                  <a:fillRect l="-1288" r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6E7F8C93-16AA-4298-3AC4-62E96E7EE3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9489" y="7702365"/>
            <a:ext cx="2434389" cy="249680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12E7785-35A7-70EE-0954-C191F58A02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012291" y="84236"/>
            <a:ext cx="2844800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3146" y="-2633234"/>
            <a:ext cx="3746224" cy="36619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30438">
            <a:off x="-1465880" y="-4489985"/>
            <a:ext cx="4016417" cy="942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631427" y="8064328"/>
            <a:ext cx="4173067" cy="4445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5447" y="8161063"/>
            <a:ext cx="3097186" cy="187554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04441D7-D5B1-9D99-0F5B-6B39382ED52D}"/>
              </a:ext>
            </a:extLst>
          </p:cNvPr>
          <p:cNvSpPr txBox="1"/>
          <p:nvPr/>
        </p:nvSpPr>
        <p:spPr>
          <a:xfrm>
            <a:off x="3386258" y="1546625"/>
            <a:ext cx="107869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DE38984-FF79-6223-F24F-343383E04F3D}"/>
              </a:ext>
            </a:extLst>
          </p:cNvPr>
          <p:cNvSpPr txBox="1"/>
          <p:nvPr/>
        </p:nvSpPr>
        <p:spPr>
          <a:xfrm>
            <a:off x="3353003" y="2632058"/>
            <a:ext cx="11829142" cy="4638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64E5ED22-1160-D3A2-E76A-486C2D39E2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43800" y="6997554"/>
            <a:ext cx="3429000" cy="3485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8538">
            <a:off x="-2739350" y="7851457"/>
            <a:ext cx="5790083" cy="6167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561" y="8203532"/>
            <a:ext cx="1477917" cy="20723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69268" y="8704289"/>
            <a:ext cx="2839702" cy="10898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87C2AA1-AA61-7448-4CF0-681EF02D73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2403" y="196403"/>
            <a:ext cx="6510337" cy="5269114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C4D512D-A4BA-284F-A97A-70AF6AFE2EE0}"/>
              </a:ext>
            </a:extLst>
          </p:cNvPr>
          <p:cNvSpPr txBox="1"/>
          <p:nvPr/>
        </p:nvSpPr>
        <p:spPr>
          <a:xfrm>
            <a:off x="2144188" y="5152680"/>
            <a:ext cx="14246769" cy="48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9017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90170" indent="-4572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Arial" panose="020B0604020202020204" pitchFamily="34" charset="0"/>
              <a:buChar char="+"/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20m/s x 15s = 300m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4117900" y="8015374"/>
            <a:ext cx="4651504" cy="4954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95120" y="7734300"/>
            <a:ext cx="2431910" cy="2082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77508" y="0"/>
            <a:ext cx="3426749" cy="3349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28212">
            <a:off x="-718045" y="-2519711"/>
            <a:ext cx="2402639" cy="56366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400" y="8420100"/>
            <a:ext cx="2167061" cy="16997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D68501C-9CE9-FBD4-D575-2C051F04334F}"/>
              </a:ext>
            </a:extLst>
          </p:cNvPr>
          <p:cNvSpPr txBox="1"/>
          <p:nvPr/>
        </p:nvSpPr>
        <p:spPr>
          <a:xfrm>
            <a:off x="2964656" y="693212"/>
            <a:ext cx="12530464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3.1)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m/s.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m/s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s.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s,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2677B1A-9C31-BC41-8157-EEBD508A0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8525" y="4623044"/>
            <a:ext cx="7230949" cy="569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00072">
            <a:off x="-1277521" y="6070208"/>
            <a:ext cx="3594815" cy="8433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5378" y="7700451"/>
            <a:ext cx="3406912" cy="26548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335000" y="8883290"/>
            <a:ext cx="2618860" cy="136561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C0BDD8C-20B7-55F1-784C-572B4DC9E3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98435" y="3162300"/>
            <a:ext cx="4143375" cy="6210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1449131-92C9-EA1B-4F5D-F33F348D3AD6}"/>
                  </a:ext>
                </a:extLst>
              </p:cNvPr>
              <p:cNvSpPr txBox="1"/>
              <p:nvPr/>
            </p:nvSpPr>
            <p:spPr>
              <a:xfrm>
                <a:off x="7761829" y="4453235"/>
                <a:ext cx="6921155" cy="2952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𝑑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10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5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25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1449131-92C9-EA1B-4F5D-F33F348D3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829" y="4453235"/>
                <a:ext cx="6921155" cy="2952668"/>
              </a:xfrm>
              <a:prstGeom prst="rect">
                <a:avLst/>
              </a:prstGeom>
              <a:blipFill>
                <a:blip r:embed="rId15"/>
                <a:stretch>
                  <a:fillRect l="-2201" r="-3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E8B4E66-B358-4833-5635-3CD6EEEF27F4}"/>
              </a:ext>
            </a:extLst>
          </p:cNvPr>
          <p:cNvSpPr txBox="1"/>
          <p:nvPr/>
        </p:nvSpPr>
        <p:spPr>
          <a:xfrm>
            <a:off x="3832622" y="610346"/>
            <a:ext cx="10622756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VD: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4117900" y="8015374"/>
            <a:ext cx="4651504" cy="4954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92336" y="6936038"/>
            <a:ext cx="3103183" cy="2657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01861" y="5680"/>
            <a:ext cx="3426749" cy="3349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28212">
            <a:off x="439634" y="-2419833"/>
            <a:ext cx="2402639" cy="56366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49241" y="7894064"/>
            <a:ext cx="2167061" cy="16997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DE0B8AB-07DB-3D31-90A7-1A1AEC525004}"/>
              </a:ext>
            </a:extLst>
          </p:cNvPr>
          <p:cNvSpPr txBox="1"/>
          <p:nvPr/>
        </p:nvSpPr>
        <p:spPr>
          <a:xfrm>
            <a:off x="4483767" y="3751295"/>
            <a:ext cx="9567614" cy="3160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9522B4B-62B9-245B-11DF-9AE758EC71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62009" y="482538"/>
            <a:ext cx="3363764" cy="187759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7C0384C-B08F-8EEF-805F-A6D73CA05F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20315" y="7837588"/>
            <a:ext cx="2694517" cy="181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-1733349" y="7328569"/>
            <a:ext cx="5097554" cy="54301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36149" y="0"/>
            <a:ext cx="3426749" cy="3349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28212">
            <a:off x="16184553" y="-3076820"/>
            <a:ext cx="2622989" cy="61536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2817" y="6672220"/>
            <a:ext cx="2367706" cy="36114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8686">
            <a:off x="1300552" y="1182063"/>
            <a:ext cx="2321914" cy="39775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D9031F4-E009-6AB2-E9EA-4D80FDF164D9}"/>
              </a:ext>
            </a:extLst>
          </p:cNvPr>
          <p:cNvSpPr/>
          <p:nvPr/>
        </p:nvSpPr>
        <p:spPr>
          <a:xfrm>
            <a:off x="7019850" y="336995"/>
            <a:ext cx="4248300" cy="15500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37C72853-374B-AE01-DBA0-6FE21F63CB10}"/>
                  </a:ext>
                </a:extLst>
              </p:cNvPr>
              <p:cNvSpPr txBox="1"/>
              <p:nvPr/>
            </p:nvSpPr>
            <p:spPr>
              <a:xfrm>
                <a:off x="3561348" y="2098963"/>
                <a:ext cx="11279980" cy="2217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1: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cuộc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chạy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chạy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m</m:t>
                    </m:r>
                    <m: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3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2,0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2,0 s.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37C72853-374B-AE01-DBA0-6FE21F63C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348" y="2098963"/>
                <a:ext cx="11279980" cy="2217082"/>
              </a:xfrm>
              <a:prstGeom prst="rect">
                <a:avLst/>
              </a:prstGeom>
              <a:blipFill>
                <a:blip r:embed="rId13"/>
                <a:stretch>
                  <a:fillRect l="-1351" r="-2323"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FACB1C8-39FF-8B8A-9D22-8DEF77AD34CC}"/>
                  </a:ext>
                </a:extLst>
              </p:cNvPr>
              <p:cNvSpPr txBox="1"/>
              <p:nvPr/>
            </p:nvSpPr>
            <p:spPr>
              <a:xfrm>
                <a:off x="3601610" y="5143500"/>
                <a:ext cx="11769095" cy="46992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lúc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trạng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yên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0 m/s.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 2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chạy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m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a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v</m:t>
                          </m:r>
                        </m:num>
                        <m:den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en-US" sz="32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t</m:t>
                          </m:r>
                        </m:den>
                      </m:f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m</m:t>
                      </m:r>
                      <m:r>
                        <a:rPr lang="en-US" sz="32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32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m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10 m/s.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FACB1C8-39FF-8B8A-9D22-8DEF77AD3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610" y="5143500"/>
                <a:ext cx="11769095" cy="4699235"/>
              </a:xfrm>
              <a:prstGeom prst="rect">
                <a:avLst/>
              </a:prstGeom>
              <a:blipFill>
                <a:blip r:embed="rId14"/>
                <a:stretch>
                  <a:fillRect l="-1347" r="-881" b="-3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91C9A46-A3E8-077D-ED62-1E93AEA4701B}"/>
              </a:ext>
            </a:extLst>
          </p:cNvPr>
          <p:cNvSpPr txBox="1"/>
          <p:nvPr/>
        </p:nvSpPr>
        <p:spPr>
          <a:xfrm>
            <a:off x="8715124" y="4527947"/>
            <a:ext cx="1104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FC899A-B9EC-2538-45FB-F2984BD070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198376" y="5905258"/>
            <a:ext cx="197510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4117900" y="8015374"/>
            <a:ext cx="4651504" cy="4954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4062" y="7784028"/>
            <a:ext cx="2232439" cy="22732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452" y="8310445"/>
            <a:ext cx="1885298" cy="2009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77508" y="0"/>
            <a:ext cx="3426749" cy="33496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28212">
            <a:off x="-718045" y="-2519711"/>
            <a:ext cx="2402639" cy="56366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EEAC5F6-FCBC-A5F6-9718-AD0843C62885}"/>
              </a:ext>
            </a:extLst>
          </p:cNvPr>
          <p:cNvSpPr txBox="1"/>
          <p:nvPr/>
        </p:nvSpPr>
        <p:spPr>
          <a:xfrm>
            <a:off x="2596735" y="298633"/>
            <a:ext cx="13037327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Bảng 14">
            <a:extLst>
              <a:ext uri="{FF2B5EF4-FFF2-40B4-BE49-F238E27FC236}">
                <a16:creationId xmlns:a16="http://schemas.microsoft.com/office/drawing/2014/main" id="{624261ED-BBC3-10AD-6AEB-0E3BEB0CC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799322"/>
              </p:ext>
            </p:extLst>
          </p:nvPr>
        </p:nvGraphicFramePr>
        <p:xfrm>
          <a:off x="3807620" y="2031575"/>
          <a:ext cx="10672760" cy="173440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02781">
                  <a:extLst>
                    <a:ext uri="{9D8B030D-6E8A-4147-A177-3AD203B41FA5}">
                      <a16:colId xmlns:a16="http://schemas.microsoft.com/office/drawing/2014/main" val="132337697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82386527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53025425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24154222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3511256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11742971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585981669"/>
                    </a:ext>
                  </a:extLst>
                </a:gridCol>
                <a:gridCol w="1069179">
                  <a:extLst>
                    <a:ext uri="{9D8B030D-6E8A-4147-A177-3AD203B41FA5}">
                      <a16:colId xmlns:a16="http://schemas.microsoft.com/office/drawing/2014/main" val="1744686724"/>
                    </a:ext>
                  </a:extLst>
                </a:gridCol>
              </a:tblGrid>
              <a:tr h="8672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(m/s)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987444"/>
                  </a:ext>
                </a:extLst>
              </a:tr>
              <a:tr h="8672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(s)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2068377"/>
                  </a:ext>
                </a:extLst>
              </a:tr>
            </a:tbl>
          </a:graphicData>
        </a:graphic>
      </p:graphicFrame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044A760-96D4-57D9-F19A-33C058446E62}"/>
              </a:ext>
            </a:extLst>
          </p:cNvPr>
          <p:cNvSpPr txBox="1"/>
          <p:nvPr/>
        </p:nvSpPr>
        <p:spPr>
          <a:xfrm>
            <a:off x="2596735" y="4068823"/>
            <a:ext cx="13086037" cy="621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 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00072">
            <a:off x="-1277521" y="6070208"/>
            <a:ext cx="3594815" cy="8433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418" y="8875800"/>
            <a:ext cx="2149309" cy="14254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97073" y="8052906"/>
            <a:ext cx="1647111" cy="22340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A8A5B37-E094-4025-EF6B-D07AD2516D61}"/>
              </a:ext>
            </a:extLst>
          </p:cNvPr>
          <p:cNvSpPr txBox="1"/>
          <p:nvPr/>
        </p:nvSpPr>
        <p:spPr>
          <a:xfrm>
            <a:off x="8615237" y="519114"/>
            <a:ext cx="10575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0654D17-518C-1619-C1D4-DAE2C5C9DB05}"/>
              </a:ext>
            </a:extLst>
          </p:cNvPr>
          <p:cNvSpPr txBox="1"/>
          <p:nvPr/>
        </p:nvSpPr>
        <p:spPr>
          <a:xfrm>
            <a:off x="3561912" y="1104362"/>
            <a:ext cx="1240192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12.png" descr="Bảng 3.2 liệt kê một số giá trị vận tốc của người đi xe máy trong quá trình thử tốc độ">
            <a:extLst>
              <a:ext uri="{FF2B5EF4-FFF2-40B4-BE49-F238E27FC236}">
                <a16:creationId xmlns:a16="http://schemas.microsoft.com/office/drawing/2014/main" id="{A6F38D06-607A-0639-9371-5B6E6E4064DA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7014923" y="1836599"/>
            <a:ext cx="5495902" cy="4118293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6BA25BB-701B-A0F1-8639-39652CA94437}"/>
                  </a:ext>
                </a:extLst>
              </p:cNvPr>
              <p:cNvSpPr txBox="1"/>
              <p:nvPr/>
            </p:nvSpPr>
            <p:spPr>
              <a:xfrm>
                <a:off x="3561912" y="6361473"/>
                <a:ext cx="12401923" cy="3577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10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0 s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0 m/s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10 s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30 m/s)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10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30−0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10−0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=3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6BA25BB-701B-A0F1-8639-39652CA94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912" y="6361473"/>
                <a:ext cx="12401923" cy="3577454"/>
              </a:xfrm>
              <a:prstGeom prst="rect">
                <a:avLst/>
              </a:prstGeom>
              <a:blipFill>
                <a:blip r:embed="rId15"/>
                <a:stretch>
                  <a:fillRect l="-1229" r="-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>
            <a:extLst>
              <a:ext uri="{FF2B5EF4-FFF2-40B4-BE49-F238E27FC236}">
                <a16:creationId xmlns:a16="http://schemas.microsoft.com/office/drawing/2014/main" id="{9FC31F8C-BD39-0003-2363-9410BADB40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507082" y="2872881"/>
            <a:ext cx="3140251" cy="2649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3146" y="-2633234"/>
            <a:ext cx="3746224" cy="36619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30438">
            <a:off x="-1465880" y="-4489985"/>
            <a:ext cx="4016417" cy="942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631427" y="8064328"/>
            <a:ext cx="4173067" cy="44453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8576803"/>
            <a:ext cx="2232757" cy="17101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B0A4EDE-B4F2-D328-F9B6-10364BC97E96}"/>
                  </a:ext>
                </a:extLst>
              </p:cNvPr>
              <p:cNvSpPr txBox="1"/>
              <p:nvPr/>
            </p:nvSpPr>
            <p:spPr>
              <a:xfrm>
                <a:off x="2209877" y="1174894"/>
                <a:ext cx="14115393" cy="9066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10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15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15 s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30 m/s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30 s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0 m/s).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15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=−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e) Do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máy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thang ABCD.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𝐵𝐶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𝐴𝐷</m:t>
                          </m:r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𝐵𝐻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</m:t>
                          </m:r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30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525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B0A4EDE-B4F2-D328-F9B6-10364BC97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77" y="1174894"/>
                <a:ext cx="14115393" cy="9066713"/>
              </a:xfrm>
              <a:prstGeom prst="rect">
                <a:avLst/>
              </a:prstGeom>
              <a:blipFill>
                <a:blip r:embed="rId12"/>
                <a:stretch>
                  <a:fillRect l="-1123" r="-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7255290F-D7C7-EF62-D486-84D522A0D9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496800" y="272142"/>
            <a:ext cx="3140251" cy="2649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76107" y="-3090175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0072">
            <a:off x="-1277521" y="6070208"/>
            <a:ext cx="3594815" cy="8433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0566" y="6268575"/>
            <a:ext cx="1853304" cy="4023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41CEA54-C46A-57B5-BF45-33630514C1E3}"/>
              </a:ext>
            </a:extLst>
          </p:cNvPr>
          <p:cNvSpPr/>
          <p:nvPr/>
        </p:nvSpPr>
        <p:spPr>
          <a:xfrm>
            <a:off x="7091872" y="283562"/>
            <a:ext cx="4104256" cy="14875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6868DAE-55F5-5E24-E434-1E2A52DAF260}"/>
              </a:ext>
            </a:extLst>
          </p:cNvPr>
          <p:cNvSpPr txBox="1"/>
          <p:nvPr/>
        </p:nvSpPr>
        <p:spPr>
          <a:xfrm>
            <a:off x="3317449" y="1943100"/>
            <a:ext cx="1165310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3.7)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s.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A51F913-67E5-C3B1-160E-9D9C8FE490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5675" y="3848100"/>
            <a:ext cx="6791325" cy="5838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3146" y="-2633234"/>
            <a:ext cx="3746224" cy="36619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30438">
            <a:off x="-1465880" y="-4489985"/>
            <a:ext cx="4016417" cy="942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631427" y="8064328"/>
            <a:ext cx="4173067" cy="4445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7200" y="8343900"/>
            <a:ext cx="2777797" cy="16821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03B30EB3-0DF2-04A4-A31C-2EC33639F660}"/>
                  </a:ext>
                </a:extLst>
              </p:cNvPr>
              <p:cNvSpPr txBox="1"/>
              <p:nvPr/>
            </p:nvSpPr>
            <p:spPr>
              <a:xfrm>
                <a:off x="3505200" y="1048656"/>
                <a:ext cx="11829142" cy="6522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30 s.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d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t</m:t>
                    </m:r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a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So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03B30EB3-0DF2-04A4-A31C-2EC33639F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1048656"/>
                <a:ext cx="11829142" cy="6522619"/>
              </a:xfrm>
              <a:prstGeom prst="rect">
                <a:avLst/>
              </a:prstGeom>
              <a:blipFill>
                <a:blip r:embed="rId12"/>
                <a:stretch>
                  <a:fillRect l="-1289" r="-2216" b="-2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>
            <a:extLst>
              <a:ext uri="{FF2B5EF4-FFF2-40B4-BE49-F238E27FC236}">
                <a16:creationId xmlns:a16="http://schemas.microsoft.com/office/drawing/2014/main" id="{DFCDFE4F-3B99-167C-AC02-C89760E85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05800" y="7675938"/>
            <a:ext cx="6271773" cy="237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8538">
            <a:off x="-2739350" y="7851457"/>
            <a:ext cx="5790083" cy="6167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09583" y="7652387"/>
            <a:ext cx="1477917" cy="20723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06682" y="8791346"/>
            <a:ext cx="2839702" cy="10898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13BF02A-3232-4DD8-D1D9-C601D60661A9}"/>
              </a:ext>
            </a:extLst>
          </p:cNvPr>
          <p:cNvSpPr txBox="1"/>
          <p:nvPr/>
        </p:nvSpPr>
        <p:spPr>
          <a:xfrm>
            <a:off x="8753224" y="1033236"/>
            <a:ext cx="10287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3742CFA-9730-B4A2-7A08-D8E08D7B04EA}"/>
              </a:ext>
            </a:extLst>
          </p:cNvPr>
          <p:cNvSpPr txBox="1"/>
          <p:nvPr/>
        </p:nvSpPr>
        <p:spPr>
          <a:xfrm>
            <a:off x="3323391" y="2088567"/>
            <a:ext cx="11888366" cy="6956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chậm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m/s.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 30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 = 30 s)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m/s.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0 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20 m/s.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30 s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lang="en-US" sz="32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8 m/s.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00072">
            <a:off x="-1277521" y="6070208"/>
            <a:ext cx="3594815" cy="8433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25600" y="6955344"/>
            <a:ext cx="3406912" cy="26548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A55D97B2-1330-D2BC-7B31-DA054AA3E9FF}"/>
                  </a:ext>
                </a:extLst>
              </p:cNvPr>
              <p:cNvSpPr txBox="1"/>
              <p:nvPr/>
            </p:nvSpPr>
            <p:spPr>
              <a:xfrm>
                <a:off x="3956196" y="1028699"/>
                <a:ext cx="10622756" cy="3888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9017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:r>
                  <a:rPr lang="en-US" sz="32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𝑎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∆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∆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∆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30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=−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9017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dịch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thang ABCD: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𝑑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20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30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420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90170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giống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A55D97B2-1330-D2BC-7B31-DA054AA3E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196" y="1028699"/>
                <a:ext cx="10622756" cy="3888950"/>
              </a:xfrm>
              <a:prstGeom prst="rect">
                <a:avLst/>
              </a:prstGeom>
              <a:blipFill>
                <a:blip r:embed="rId12"/>
                <a:stretch>
                  <a:fillRect l="-1492" b="-4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24A2E2C5-EAB0-E717-5875-E394E43846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86400" y="5945898"/>
            <a:ext cx="7315200" cy="4043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-1733349" y="7328569"/>
            <a:ext cx="5097554" cy="54301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36149" y="0"/>
            <a:ext cx="3426749" cy="3349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28212">
            <a:off x="16184553" y="-3076820"/>
            <a:ext cx="2622989" cy="61536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2817" y="6672220"/>
            <a:ext cx="2367706" cy="36114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8686">
            <a:off x="15172778" y="6089767"/>
            <a:ext cx="2321914" cy="39775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sp>
        <p:nvSpPr>
          <p:cNvPr id="12" name="Bong bóng Ý nghĩ: Hình đám mây 11">
            <a:extLst>
              <a:ext uri="{FF2B5EF4-FFF2-40B4-BE49-F238E27FC236}">
                <a16:creationId xmlns:a16="http://schemas.microsoft.com/office/drawing/2014/main" id="{3F8B4463-9FE4-7D55-E5A6-491FE506C576}"/>
              </a:ext>
            </a:extLst>
          </p:cNvPr>
          <p:cNvSpPr/>
          <p:nvPr/>
        </p:nvSpPr>
        <p:spPr>
          <a:xfrm>
            <a:off x="3343199" y="876300"/>
            <a:ext cx="6477000" cy="31242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AC073EB-1345-1B8F-5488-596EA87D770C}"/>
              </a:ext>
            </a:extLst>
          </p:cNvPr>
          <p:cNvSpPr txBox="1"/>
          <p:nvPr/>
        </p:nvSpPr>
        <p:spPr>
          <a:xfrm>
            <a:off x="4038600" y="5889167"/>
            <a:ext cx="1127998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E14D8-9EFF-D5B9-20C0-E50A13A304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723725" y="876300"/>
            <a:ext cx="4540309" cy="2304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00072">
            <a:off x="-1277521" y="6070208"/>
            <a:ext cx="3594815" cy="8433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30400" y="8613700"/>
            <a:ext cx="3406912" cy="26548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8941" y="9258300"/>
            <a:ext cx="2618860" cy="136561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A92233C-402E-EA54-6B69-A05374413225}"/>
              </a:ext>
            </a:extLst>
          </p:cNvPr>
          <p:cNvSpPr txBox="1"/>
          <p:nvPr/>
        </p:nvSpPr>
        <p:spPr>
          <a:xfrm>
            <a:off x="4314574" y="148590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7040957-614F-66A9-2FC2-4E5CF1B3E5D7}"/>
              </a:ext>
            </a:extLst>
          </p:cNvPr>
          <p:cNvSpPr/>
          <p:nvPr/>
        </p:nvSpPr>
        <p:spPr>
          <a:xfrm>
            <a:off x="2298928" y="3995443"/>
            <a:ext cx="3930793" cy="360532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963674B7-5905-97A5-3C30-B33FF47BDD36}"/>
              </a:ext>
            </a:extLst>
          </p:cNvPr>
          <p:cNvSpPr/>
          <p:nvPr/>
        </p:nvSpPr>
        <p:spPr>
          <a:xfrm>
            <a:off x="7302177" y="4126902"/>
            <a:ext cx="3930793" cy="360532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– tr31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19A265D5-9836-E4A1-C9E3-FE21D893AD7F}"/>
              </a:ext>
            </a:extLst>
          </p:cNvPr>
          <p:cNvSpPr/>
          <p:nvPr/>
        </p:nvSpPr>
        <p:spPr>
          <a:xfrm>
            <a:off x="12417380" y="4126903"/>
            <a:ext cx="3930793" cy="360532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75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4117900" y="8015374"/>
            <a:ext cx="4651504" cy="4954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77508" y="0"/>
            <a:ext cx="3426749" cy="3349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28212">
            <a:off x="-718045" y="-2519711"/>
            <a:ext cx="2402639" cy="56366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49646" y="2679671"/>
            <a:ext cx="10235855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THAM GIA TIẾT HỌC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59969" y="80489"/>
            <a:ext cx="7062481" cy="2683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49241" y="6874591"/>
            <a:ext cx="4020373" cy="3146938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31900B7-CF50-76BA-0C36-40330D04BD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93994" y="7037063"/>
            <a:ext cx="2993946" cy="2376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4117900" y="8015374"/>
            <a:ext cx="4651504" cy="4954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46660" y="6894815"/>
            <a:ext cx="2949388" cy="30032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49241" y="6752694"/>
            <a:ext cx="2571098" cy="27410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77508" y="0"/>
            <a:ext cx="3426749" cy="33496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28212">
            <a:off x="-718045" y="-2519711"/>
            <a:ext cx="2402639" cy="56366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F97083E-4FCF-9D33-58FE-7CB26AAE0BB2}"/>
              </a:ext>
            </a:extLst>
          </p:cNvPr>
          <p:cNvSpPr txBox="1"/>
          <p:nvPr/>
        </p:nvSpPr>
        <p:spPr>
          <a:xfrm>
            <a:off x="2891518" y="2982454"/>
            <a:ext cx="12752111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3: GIA TỐC VÀ ĐỒ THỊ VẬN TỐC – THỜI GIAN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E9E0"/>
        </a:solidFill>
        <a:effectLst/>
      </p:bgPr>
    </p:bg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7E8D69E-2DA3-7C07-167A-48F354A775F6}"/>
              </a:ext>
            </a:extLst>
          </p:cNvPr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16B4ADD-4162-9B4F-F241-4110A3DCE4E0}"/>
                </a:ext>
              </a:extLst>
            </p:cNvPr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64" name="Google Shape;1564;p37"/>
          <p:cNvSpPr txBox="1">
            <a:spLocks noGrp="1"/>
          </p:cNvSpPr>
          <p:nvPr>
            <p:ph type="title"/>
          </p:nvPr>
        </p:nvSpPr>
        <p:spPr>
          <a:xfrm>
            <a:off x="4996951" y="534196"/>
            <a:ext cx="8294098" cy="1543354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5" name="Google Shape;1565;p37"/>
          <p:cNvSpPr txBox="1">
            <a:spLocks noGrp="1"/>
          </p:cNvSpPr>
          <p:nvPr>
            <p:ph type="title" idx="3"/>
          </p:nvPr>
        </p:nvSpPr>
        <p:spPr>
          <a:xfrm>
            <a:off x="3815400" y="2325571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7" name="Google Shape;1567;p37"/>
          <p:cNvSpPr txBox="1">
            <a:spLocks noGrp="1"/>
          </p:cNvSpPr>
          <p:nvPr>
            <p:ph type="title" idx="6"/>
          </p:nvPr>
        </p:nvSpPr>
        <p:spPr>
          <a:xfrm>
            <a:off x="3815400" y="6016929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9" name="Google Shape;1569;p37"/>
          <p:cNvSpPr txBox="1">
            <a:spLocks noGrp="1"/>
          </p:cNvSpPr>
          <p:nvPr>
            <p:ph type="title" idx="9"/>
          </p:nvPr>
        </p:nvSpPr>
        <p:spPr>
          <a:xfrm>
            <a:off x="3815400" y="4176501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1" name="Google Shape;1571;p37"/>
          <p:cNvSpPr txBox="1">
            <a:spLocks noGrp="1"/>
          </p:cNvSpPr>
          <p:nvPr>
            <p:ph type="title" idx="15"/>
          </p:nvPr>
        </p:nvSpPr>
        <p:spPr>
          <a:xfrm>
            <a:off x="3815400" y="7867829"/>
            <a:ext cx="1442400" cy="1856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8" name="Google Shape;1588;p37"/>
          <p:cNvSpPr/>
          <p:nvPr/>
        </p:nvSpPr>
        <p:spPr>
          <a:xfrm>
            <a:off x="64550" y="38701"/>
            <a:ext cx="5870700" cy="4711150"/>
          </a:xfrm>
          <a:custGeom>
            <a:avLst/>
            <a:gdLst/>
            <a:ahLst/>
            <a:cxnLst/>
            <a:rect l="l" t="t" r="r" b="b"/>
            <a:pathLst>
              <a:path w="117414" h="94223" extrusionOk="0">
                <a:moveTo>
                  <a:pt x="115648" y="0"/>
                </a:moveTo>
                <a:cubicBezTo>
                  <a:pt x="118040" y="5263"/>
                  <a:pt x="118208" y="12984"/>
                  <a:pt x="114357" y="17296"/>
                </a:cubicBezTo>
                <a:cubicBezTo>
                  <a:pt x="103156" y="29840"/>
                  <a:pt x="75192" y="33221"/>
                  <a:pt x="64019" y="20652"/>
                </a:cubicBezTo>
                <a:cubicBezTo>
                  <a:pt x="62813" y="19295"/>
                  <a:pt x="62996" y="16193"/>
                  <a:pt x="64535" y="15231"/>
                </a:cubicBezTo>
                <a:cubicBezTo>
                  <a:pt x="66493" y="14008"/>
                  <a:pt x="70171" y="16089"/>
                  <a:pt x="70731" y="18329"/>
                </a:cubicBezTo>
                <a:cubicBezTo>
                  <a:pt x="71731" y="22326"/>
                  <a:pt x="68327" y="27051"/>
                  <a:pt x="64794" y="29171"/>
                </a:cubicBezTo>
                <a:cubicBezTo>
                  <a:pt x="51231" y="37308"/>
                  <a:pt x="32757" y="31561"/>
                  <a:pt x="18070" y="37431"/>
                </a:cubicBezTo>
                <a:cubicBezTo>
                  <a:pt x="11133" y="40204"/>
                  <a:pt x="5937" y="48805"/>
                  <a:pt x="5937" y="56276"/>
                </a:cubicBezTo>
                <a:cubicBezTo>
                  <a:pt x="5937" y="66114"/>
                  <a:pt x="13094" y="75425"/>
                  <a:pt x="11874" y="85188"/>
                </a:cubicBezTo>
                <a:cubicBezTo>
                  <a:pt x="11257" y="90123"/>
                  <a:pt x="4974" y="94223"/>
                  <a:pt x="0" y="94223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613" name="Google Shape;1613;p37"/>
          <p:cNvSpPr/>
          <p:nvPr/>
        </p:nvSpPr>
        <p:spPr>
          <a:xfrm rot="1164056">
            <a:off x="15884024" y="637599"/>
            <a:ext cx="731538" cy="637418"/>
          </a:xfrm>
          <a:prstGeom prst="heart">
            <a:avLst/>
          </a:prstGeom>
          <a:solidFill>
            <a:schemeClr val="accent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614" name="Google Shape;1614;p37"/>
          <p:cNvSpPr/>
          <p:nvPr/>
        </p:nvSpPr>
        <p:spPr>
          <a:xfrm rot="-258346">
            <a:off x="4050554" y="1080384"/>
            <a:ext cx="567402" cy="509050"/>
          </a:xfrm>
          <a:prstGeom prst="heart">
            <a:avLst/>
          </a:prstGeom>
          <a:solidFill>
            <a:schemeClr val="accen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0" name="TextBox 9"/>
          <p:cNvSpPr txBox="1"/>
          <p:nvPr/>
        </p:nvSpPr>
        <p:spPr>
          <a:xfrm>
            <a:off x="5311063" y="2923935"/>
            <a:ext cx="1939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57800" y="4227390"/>
            <a:ext cx="747300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57800" y="6244323"/>
            <a:ext cx="9240274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10800" y="8242931"/>
            <a:ext cx="536556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FB5FAB2-3332-9173-2086-C9B9BE228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4358" y="6054171"/>
            <a:ext cx="2016529" cy="4377519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FB4D4029-A87C-283A-7DD8-D854B4FA78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28686">
            <a:off x="13712276" y="1783209"/>
            <a:ext cx="2321914" cy="3977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A0EA7-4222-BF9D-4179-18D3B9AB2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1793" y="7754613"/>
            <a:ext cx="2431910" cy="2082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" grpId="0"/>
      <p:bldP spid="1567" grpId="0"/>
      <p:bldP spid="1569" grpId="0"/>
      <p:bldP spid="1571" grpId="0"/>
      <p:bldP spid="1613" grpId="0" animBg="1"/>
      <p:bldP spid="1614" grpId="0" animBg="1"/>
      <p:bldP spid="10" grpId="0"/>
      <p:bldP spid="68" grpId="0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00072">
            <a:off x="-1277521" y="6070208"/>
            <a:ext cx="3594815" cy="8433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65425" y="7648093"/>
            <a:ext cx="1928007" cy="26150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BE185C2-C416-948A-8EDA-F4A4FB01CDE1}"/>
              </a:ext>
            </a:extLst>
          </p:cNvPr>
          <p:cNvSpPr txBox="1"/>
          <p:nvPr/>
        </p:nvSpPr>
        <p:spPr>
          <a:xfrm>
            <a:off x="4090905" y="1888134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GIA TỐC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1013656-CC51-9E02-6325-DD666F3FD176}"/>
                  </a:ext>
                </a:extLst>
              </p:cNvPr>
              <p:cNvSpPr txBox="1"/>
              <p:nvPr/>
            </p:nvSpPr>
            <p:spPr>
              <a:xfrm>
                <a:off x="4090905" y="2867422"/>
                <a:ext cx="10353337" cy="5890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Noto Sans Symbols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khoảng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cần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sự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Noto Sans Symbols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1013656-CC51-9E02-6325-DD666F3FD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905" y="2867422"/>
                <a:ext cx="10353337" cy="5890587"/>
              </a:xfrm>
              <a:prstGeom prst="rect">
                <a:avLst/>
              </a:prstGeom>
              <a:blipFill>
                <a:blip r:embed="rId12"/>
                <a:stretch>
                  <a:fillRect l="-1531" r="-2591" b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89769" y="23813"/>
            <a:ext cx="3298231" cy="2187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3146" y="-2633234"/>
            <a:ext cx="3746224" cy="36619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30438">
            <a:off x="-1465880" y="-4489985"/>
            <a:ext cx="4016417" cy="942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631427" y="8064328"/>
            <a:ext cx="4173067" cy="44453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1171" y="8343900"/>
            <a:ext cx="2929229" cy="22436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3B4C49B-EAA3-3F5A-1ACF-2751B2E257CC}"/>
                  </a:ext>
                </a:extLst>
              </p:cNvPr>
              <p:cNvSpPr txBox="1"/>
              <p:nvPr/>
            </p:nvSpPr>
            <p:spPr>
              <a:xfrm>
                <a:off x="2951225" y="1028699"/>
                <a:ext cx="12385550" cy="3483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3B4C49B-EAA3-3F5A-1ACF-2751B2E25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225" y="1028699"/>
                <a:ext cx="12385550" cy="3483261"/>
              </a:xfrm>
              <a:prstGeom prst="rect">
                <a:avLst/>
              </a:prstGeom>
              <a:blipFill>
                <a:blip r:embed="rId12"/>
                <a:stretch>
                  <a:fillRect l="-1280" r="-1280" b="-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1F917A60-2E24-8DC7-6546-2BC15AC25117}"/>
                  </a:ext>
                </a:extLst>
              </p:cNvPr>
              <p:cNvSpPr txBox="1"/>
              <p:nvPr/>
            </p:nvSpPr>
            <p:spPr>
              <a:xfrm>
                <a:off x="2951224" y="4914043"/>
                <a:ext cx="12385551" cy="4817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90170" algn="just">
                  <a:lnSpc>
                    <a:spcPct val="150000"/>
                  </a:lnSpc>
                </a:pPr>
                <a:r>
                  <a:rPr lang="en-US" sz="32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Lưu</a:t>
                </a:r>
                <a:r>
                  <a:rPr lang="en-US" sz="3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</a:t>
                </a:r>
                <a:endPara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90170" indent="-457200" algn="just">
                  <a:lnSpc>
                    <a:spcPct val="150000"/>
                  </a:lnSpc>
                  <a:buFontTx/>
                  <a:buChar char="+"/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sz="32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v</m:t>
                            </m:r>
                          </m:e>
                        </m:acc>
                      </m:num>
                      <m:den>
                        <m:r>
                          <a:rPr lang="en-US" sz="32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là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90170" indent="-457200" algn="just">
                  <a:lnSpc>
                    <a:spcPct val="150000"/>
                  </a:lnSpc>
                  <a:buFontTx/>
                  <a:buChar char="+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rất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marR="90170" indent="-457200" algn="just">
                  <a:lnSpc>
                    <a:spcPct val="150000"/>
                  </a:lnSpc>
                  <a:buFontTx/>
                  <a:buChar char="+"/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vectơ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1F917A60-2E24-8DC7-6546-2BC15AC25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224" y="4914043"/>
                <a:ext cx="12385551" cy="4817794"/>
              </a:xfrm>
              <a:prstGeom prst="rect">
                <a:avLst/>
              </a:prstGeom>
              <a:blipFill>
                <a:blip r:embed="rId13"/>
                <a:stretch>
                  <a:fillRect l="-1230" r="-541" b="-3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28464" y="-3099355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38538">
            <a:off x="15199444" y="-2290156"/>
            <a:ext cx="3948620" cy="42062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26911" y="5152680"/>
            <a:ext cx="3688316" cy="36053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0072">
            <a:off x="-1277521" y="6070208"/>
            <a:ext cx="3594815" cy="84335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3945" y="6032798"/>
            <a:ext cx="2016529" cy="4377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03804" flipH="1">
            <a:off x="1981950" y="388052"/>
            <a:ext cx="976114" cy="128129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B0DB1B3-AF0A-CBD5-19A8-01755CC708F5}"/>
              </a:ext>
            </a:extLst>
          </p:cNvPr>
          <p:cNvSpPr txBox="1"/>
          <p:nvPr/>
        </p:nvSpPr>
        <p:spPr>
          <a:xfrm>
            <a:off x="3956196" y="1004886"/>
            <a:ext cx="10622756" cy="1565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017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?1.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lúc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yên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6s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đạt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18m/s.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7F708F5-41E1-465E-4EDA-06EE525D41C1}"/>
              </a:ext>
            </a:extLst>
          </p:cNvPr>
          <p:cNvSpPr txBox="1"/>
          <p:nvPr/>
        </p:nvSpPr>
        <p:spPr>
          <a:xfrm>
            <a:off x="8591550" y="2857500"/>
            <a:ext cx="1104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A7E33D-810F-BF9C-7695-090902ECD2AE}"/>
                  </a:ext>
                </a:extLst>
              </p:cNvPr>
              <p:cNvSpPr txBox="1"/>
              <p:nvPr/>
            </p:nvSpPr>
            <p:spPr>
              <a:xfrm>
                <a:off x="3956196" y="3852011"/>
                <a:ext cx="10622756" cy="4343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Ban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yên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 m/s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 (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𝑚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A7E33D-810F-BF9C-7695-090902ECD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196" y="3852011"/>
                <a:ext cx="10622756" cy="4343433"/>
              </a:xfrm>
              <a:prstGeom prst="rect">
                <a:avLst/>
              </a:prstGeom>
              <a:blipFill>
                <a:blip r:embed="rId12"/>
                <a:stretch>
                  <a:fillRect l="-1492" r="-1434" b="-3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>
            <a:extLst>
              <a:ext uri="{FF2B5EF4-FFF2-40B4-BE49-F238E27FC236}">
                <a16:creationId xmlns:a16="http://schemas.microsoft.com/office/drawing/2014/main" id="{0F5837EF-25C9-82D6-575F-E084E87C6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948549" y="6711487"/>
            <a:ext cx="6174235" cy="3465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33665" y="-3090174"/>
            <a:ext cx="20792077" cy="16467348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3146" y="-2633234"/>
            <a:ext cx="3746224" cy="36619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30438">
            <a:off x="-1465880" y="-4489985"/>
            <a:ext cx="4016417" cy="9422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8538">
            <a:off x="15631427" y="8064328"/>
            <a:ext cx="4173067" cy="4445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03804" flipH="1">
            <a:off x="15518889" y="388052"/>
            <a:ext cx="976114" cy="12812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0133" y="8161063"/>
            <a:ext cx="3097186" cy="187554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15055A7-C451-259D-E5EE-32BE5558B258}"/>
              </a:ext>
            </a:extLst>
          </p:cNvPr>
          <p:cNvSpPr txBox="1"/>
          <p:nvPr/>
        </p:nvSpPr>
        <p:spPr>
          <a:xfrm>
            <a:off x="3743175" y="1768959"/>
            <a:ext cx="11048797" cy="1565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?2.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lái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hãm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phanh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23 m/s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m/s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 s.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B69B939-3431-DB34-CAB9-DD479A22B798}"/>
              </a:ext>
            </a:extLst>
          </p:cNvPr>
          <p:cNvSpPr txBox="1"/>
          <p:nvPr/>
        </p:nvSpPr>
        <p:spPr>
          <a:xfrm>
            <a:off x="8717337" y="3914646"/>
            <a:ext cx="11004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BC868D8-DE9B-E939-C6FB-ED7167A457D5}"/>
                  </a:ext>
                </a:extLst>
              </p:cNvPr>
              <p:cNvSpPr txBox="1"/>
              <p:nvPr/>
            </p:nvSpPr>
            <p:spPr>
              <a:xfrm>
                <a:off x="3743175" y="4787839"/>
                <a:ext cx="6977743" cy="2937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𝑎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∆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11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=−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(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(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𝑚</m:t>
                    </m:r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CBC868D8-DE9B-E939-C6FB-ED7167A45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175" y="4787839"/>
                <a:ext cx="6977743" cy="2937920"/>
              </a:xfrm>
              <a:prstGeom prst="rect">
                <a:avLst/>
              </a:prstGeom>
              <a:blipFill>
                <a:blip r:embed="rId12"/>
                <a:stretch>
                  <a:fillRect l="-2183" b="-5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3CF2EFA6-A8B0-AC9A-BDF9-34BDB373A8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75305" y="3822127"/>
            <a:ext cx="384733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2193</Words>
  <PresentationFormat>Tùy chỉnh</PresentationFormat>
  <Paragraphs>141</Paragraphs>
  <Slides>31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9" baseType="lpstr">
      <vt:lpstr>Symbol</vt:lpstr>
      <vt:lpstr>Concert One</vt:lpstr>
      <vt:lpstr>Arial</vt:lpstr>
      <vt:lpstr>Wingdings</vt:lpstr>
      <vt:lpstr>Poppins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NỘI DUNG BÀI HỌC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2022-08-20T06:04:56Z</dcterms:modified>
  <dc:identifier>DAFJps84CmI</dc:identifier>
</cp:coreProperties>
</file>