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4" r:id="rId2"/>
    <p:sldMasterId id="2147483736" r:id="rId3"/>
    <p:sldMasterId id="2147483749" r:id="rId4"/>
  </p:sldMasterIdLst>
  <p:notesMasterIdLst>
    <p:notesMasterId r:id="rId32"/>
  </p:notesMasterIdLst>
  <p:handoutMasterIdLst>
    <p:handoutMasterId r:id="rId33"/>
  </p:handoutMasterIdLst>
  <p:sldIdLst>
    <p:sldId id="545" r:id="rId5"/>
    <p:sldId id="546" r:id="rId6"/>
    <p:sldId id="517" r:id="rId7"/>
    <p:sldId id="518" r:id="rId8"/>
    <p:sldId id="534" r:id="rId9"/>
    <p:sldId id="519" r:id="rId10"/>
    <p:sldId id="550" r:id="rId11"/>
    <p:sldId id="522" r:id="rId12"/>
    <p:sldId id="524" r:id="rId13"/>
    <p:sldId id="549" r:id="rId14"/>
    <p:sldId id="328" r:id="rId15"/>
    <p:sldId id="329" r:id="rId16"/>
    <p:sldId id="330" r:id="rId17"/>
    <p:sldId id="331" r:id="rId18"/>
    <p:sldId id="551" r:id="rId19"/>
    <p:sldId id="552" r:id="rId20"/>
    <p:sldId id="548" r:id="rId21"/>
    <p:sldId id="501" r:id="rId22"/>
    <p:sldId id="532" r:id="rId23"/>
    <p:sldId id="544" r:id="rId24"/>
    <p:sldId id="323" r:id="rId25"/>
    <p:sldId id="326" r:id="rId26"/>
    <p:sldId id="325" r:id="rId27"/>
    <p:sldId id="547" r:id="rId28"/>
    <p:sldId id="553" r:id="rId29"/>
    <p:sldId id="554" r:id="rId30"/>
    <p:sldId id="555" r:id="rId31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545"/>
            <p14:sldId id="546"/>
            <p14:sldId id="517"/>
            <p14:sldId id="518"/>
            <p14:sldId id="534"/>
            <p14:sldId id="519"/>
            <p14:sldId id="550"/>
            <p14:sldId id="522"/>
            <p14:sldId id="524"/>
            <p14:sldId id="549"/>
            <p14:sldId id="328"/>
            <p14:sldId id="329"/>
            <p14:sldId id="330"/>
            <p14:sldId id="331"/>
            <p14:sldId id="551"/>
            <p14:sldId id="552"/>
            <p14:sldId id="548"/>
            <p14:sldId id="501"/>
            <p14:sldId id="532"/>
            <p14:sldId id="544"/>
            <p14:sldId id="323"/>
            <p14:sldId id="326"/>
            <p14:sldId id="325"/>
            <p14:sldId id="547"/>
            <p14:sldId id="553"/>
            <p14:sldId id="554"/>
            <p14:sldId id="55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94B0B7"/>
    <a:srgbClr val="FEF2E8"/>
    <a:srgbClr val="C96009"/>
    <a:srgbClr val="6E97C8"/>
    <a:srgbClr val="F47914"/>
    <a:srgbClr val="FEF6F0"/>
    <a:srgbClr val="FBD1AF"/>
    <a:srgbClr val="FAC09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11" autoAdjust="0"/>
    <p:restoredTop sz="95401" autoAdjust="0"/>
  </p:normalViewPr>
  <p:slideViewPr>
    <p:cSldViewPr>
      <p:cViewPr varScale="1">
        <p:scale>
          <a:sx n="83" d="100"/>
          <a:sy n="83" d="100"/>
        </p:scale>
        <p:origin x="691" y="77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320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9640C-F4BE-2928-F998-C87DE0FEDD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47ACE7-DD7E-8C0A-260D-6B46D12D86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17764-492C-4EA6-909D-89AB8B8D3A55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33E313-5BE9-FBB6-3DBD-006C7347BE5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70F69F-1009-AE8B-D27C-2DC3302389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5A9B4-30B1-40D8-9150-F45824889B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29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46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98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63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34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478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0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399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6588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29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890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174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8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20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1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54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092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5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949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26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715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61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03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1018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723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89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1321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322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70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84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7885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62591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519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072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6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8" y="6356353"/>
            <a:ext cx="3859795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356353"/>
            <a:ext cx="284406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56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1"/>
            <a:ext cx="12188825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1220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69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88825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572664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0" y="2286000"/>
            <a:ext cx="47536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0787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1"/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8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8" y="2967788"/>
            <a:ext cx="4753642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992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1845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464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207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64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9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0200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2634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3" y="762000"/>
            <a:ext cx="7579926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7735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3"/>
            <a:ext cx="284406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4518" y="6356353"/>
            <a:ext cx="3859795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5326" y="6356353"/>
            <a:ext cx="2844060" cy="36512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7016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0" y="0"/>
            <a:ext cx="12227975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244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3700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22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6399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20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1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1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922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264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650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72849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859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48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9643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730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01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734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7863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8697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180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1374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55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58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6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5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13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</p:sldLayoutIdLst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2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3" y="6470704"/>
            <a:ext cx="215358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1" y="6470704"/>
            <a:ext cx="97341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4704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</p:sldLayoutIdLst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2" y="0"/>
            <a:ext cx="12226777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611894-28B8-4005-BA35-73238799DD5F}" type="datetimeFigureOut">
              <a:rPr lang="en-US" smtClean="0"/>
              <a:t>07/03/2025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26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58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7.png"/><Relationship Id="rId7" Type="http://schemas.openxmlformats.org/officeDocument/2006/relationships/image" Target="../media/image58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openxmlformats.org/officeDocument/2006/relationships/image" Target="../media/image5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10" Type="http://schemas.openxmlformats.org/officeDocument/2006/relationships/image" Target="../media/image53.wmf"/><Relationship Id="rId4" Type="http://schemas.openxmlformats.org/officeDocument/2006/relationships/image" Target="../media/image74.png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1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45.png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9.bin"/><Relationship Id="rId21" Type="http://schemas.openxmlformats.org/officeDocument/2006/relationships/image" Target="../media/image92.wmf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88.wmf"/><Relationship Id="rId17" Type="http://schemas.openxmlformats.org/officeDocument/2006/relationships/image" Target="../media/image90.wmf"/><Relationship Id="rId2" Type="http://schemas.openxmlformats.org/officeDocument/2006/relationships/image" Target="../media/image83.png"/><Relationship Id="rId16" Type="http://schemas.openxmlformats.org/officeDocument/2006/relationships/oleObject" Target="../embeddings/oleObject25.bin"/><Relationship Id="rId20" Type="http://schemas.openxmlformats.org/officeDocument/2006/relationships/oleObject" Target="../embeddings/oleObject27.bin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image" Target="../media/image89.wmf"/><Relationship Id="rId23" Type="http://schemas.openxmlformats.org/officeDocument/2006/relationships/image" Target="../media/image93.wmf"/><Relationship Id="rId10" Type="http://schemas.openxmlformats.org/officeDocument/2006/relationships/image" Target="../media/image87.wmf"/><Relationship Id="rId19" Type="http://schemas.openxmlformats.org/officeDocument/2006/relationships/image" Target="../media/image91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4.bin"/><Relationship Id="rId22" Type="http://schemas.openxmlformats.org/officeDocument/2006/relationships/oleObject" Target="../embeddings/oleObject2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10" Type="http://schemas.openxmlformats.org/officeDocument/2006/relationships/image" Target="../media/image102.png"/><Relationship Id="rId4" Type="http://schemas.openxmlformats.org/officeDocument/2006/relationships/image" Target="../media/image97.png"/><Relationship Id="rId9" Type="http://schemas.openxmlformats.org/officeDocument/2006/relationships/image" Target="../media/image9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10" Type="http://schemas.openxmlformats.org/officeDocument/2006/relationships/image" Target="../media/image108.png"/><Relationship Id="rId4" Type="http://schemas.openxmlformats.org/officeDocument/2006/relationships/image" Target="../media/image104.png"/><Relationship Id="rId9" Type="http://schemas.openxmlformats.org/officeDocument/2006/relationships/image" Target="../media/image95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image" Target="../media/image23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3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wmf"/><Relationship Id="rId9" Type="http://schemas.openxmlformats.org/officeDocument/2006/relationships/image" Target="../media/image3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31.wmf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40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29.wmf"/><Relationship Id="rId9" Type="http://schemas.openxmlformats.org/officeDocument/2006/relationships/image" Target="../media/image3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41.wmf"/><Relationship Id="rId3" Type="http://schemas.openxmlformats.org/officeDocument/2006/relationships/oleObject" Target="../embeddings/oleObject6.bin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0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40.wmf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36.wmf"/><Relationship Id="rId9" Type="http://schemas.openxmlformats.org/officeDocument/2006/relationships/image" Target="../media/image39.emf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wmf"/><Relationship Id="rId18" Type="http://schemas.openxmlformats.org/officeDocument/2006/relationships/image" Target="../media/image52.png"/><Relationship Id="rId3" Type="http://schemas.openxmlformats.org/officeDocument/2006/relationships/oleObject" Target="../embeddings/oleObject11.bin"/><Relationship Id="rId7" Type="http://schemas.openxmlformats.org/officeDocument/2006/relationships/image" Target="../media/image45.png"/><Relationship Id="rId12" Type="http://schemas.openxmlformats.org/officeDocument/2006/relationships/oleObject" Target="../embeddings/oleObject14.bin"/><Relationship Id="rId17" Type="http://schemas.openxmlformats.org/officeDocument/2006/relationships/image" Target="../media/image51.wmf"/><Relationship Id="rId2" Type="http://schemas.openxmlformats.org/officeDocument/2006/relationships/notesSlide" Target="../notesSlides/notesSlide7.xml"/><Relationship Id="rId16" Type="http://schemas.openxmlformats.org/officeDocument/2006/relationships/oleObject" Target="../embeddings/oleObject16.bin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4.wmf"/><Relationship Id="rId11" Type="http://schemas.openxmlformats.org/officeDocument/2006/relationships/image" Target="../media/image48.wmf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50.wmf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43.wmf"/><Relationship Id="rId9" Type="http://schemas.openxmlformats.org/officeDocument/2006/relationships/image" Target="../media/image47.png"/><Relationship Id="rId1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57C92-E77C-0866-0C43-8A893A1F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2" y="228600"/>
            <a:ext cx="9717541" cy="149961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/>
              <a:t>TẬP</a:t>
            </a:r>
            <a:r>
              <a:rPr lang="en-US" sz="2800" b="1" dirty="0"/>
              <a:t> </a:t>
            </a:r>
            <a:r>
              <a:rPr lang="en-US" sz="2800" b="1" dirty="0" err="1"/>
              <a:t>HỢP</a:t>
            </a:r>
            <a:r>
              <a:rPr lang="en-US" sz="2800" b="1" dirty="0"/>
              <a:t> </a:t>
            </a:r>
            <a:r>
              <a:rPr lang="en-US" sz="2800" b="1" dirty="0" err="1"/>
              <a:t>TẤT</a:t>
            </a:r>
            <a:r>
              <a:rPr lang="en-US" sz="2800" b="1" dirty="0"/>
              <a:t> </a:t>
            </a:r>
            <a:r>
              <a:rPr lang="en-US" sz="2800" b="1" dirty="0" err="1"/>
              <a:t>CẢ</a:t>
            </a:r>
            <a:r>
              <a:rPr lang="en-US" sz="2800" b="1" dirty="0"/>
              <a:t>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ĐIỂM</a:t>
            </a:r>
            <a:r>
              <a:rPr lang="en-US" sz="2800" b="1" dirty="0"/>
              <a:t> </a:t>
            </a:r>
            <a:r>
              <a:rPr lang="en-US" sz="2800" b="1" dirty="0" err="1"/>
              <a:t>CÁCH</a:t>
            </a:r>
            <a:r>
              <a:rPr lang="en-US" sz="2800" b="1" dirty="0"/>
              <a:t> </a:t>
            </a:r>
            <a:r>
              <a:rPr lang="en-US" sz="2800" b="1" dirty="0" err="1"/>
              <a:t>ĐỀU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MỘT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0070C0"/>
                </a:solidFill>
              </a:rPr>
              <a:t>ĐIỂM</a:t>
            </a:r>
            <a:r>
              <a:rPr lang="en-US" sz="2800" b="1" dirty="0">
                <a:solidFill>
                  <a:srgbClr val="0070C0"/>
                </a:solidFill>
              </a:rPr>
              <a:t> CHO </a:t>
            </a:r>
            <a:r>
              <a:rPr lang="en-US" sz="2800" b="1" dirty="0" err="1">
                <a:solidFill>
                  <a:srgbClr val="0070C0"/>
                </a:solidFill>
              </a:rPr>
              <a:t>TRƯỚC</a:t>
            </a:r>
            <a:r>
              <a:rPr lang="en-US" sz="2800" b="1" dirty="0">
                <a:solidFill>
                  <a:srgbClr val="0070C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KHOẢNG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KHÔNG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ĐỔI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/>
              <a:t>TRONG </a:t>
            </a:r>
            <a:r>
              <a:rPr lang="en-US" sz="2800" b="1" dirty="0" err="1"/>
              <a:t>KHÔNG</a:t>
            </a:r>
            <a:r>
              <a:rPr lang="en-US" sz="2800" b="1" dirty="0"/>
              <a:t> GIAN </a:t>
            </a:r>
            <a:r>
              <a:rPr lang="en-US" sz="2800" b="1" dirty="0" err="1"/>
              <a:t>ĐƯỢC</a:t>
            </a:r>
            <a:r>
              <a:rPr lang="en-US" sz="2800" b="1" dirty="0"/>
              <a:t> </a:t>
            </a:r>
            <a:r>
              <a:rPr lang="en-US" sz="2800" b="1" dirty="0" err="1"/>
              <a:t>GỌI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7F9EF0-32A4-7840-C5D6-72CF734B3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12" y="1828800"/>
            <a:ext cx="4648603" cy="40160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C9C778-92A3-1410-AF51-38DA2A075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2012" y="1905000"/>
            <a:ext cx="40386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10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39CA87-C293-75B4-8FDF-69DC2A997F32}"/>
              </a:ext>
            </a:extLst>
          </p:cNvPr>
          <p:cNvSpPr txBox="1"/>
          <p:nvPr/>
        </p:nvSpPr>
        <p:spPr>
          <a:xfrm>
            <a:off x="1903412" y="1676400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C0099"/>
                </a:solidFill>
              </a:rPr>
              <a:t>BÀI</a:t>
            </a:r>
            <a:r>
              <a:rPr lang="en-US" sz="4000" b="1" dirty="0">
                <a:solidFill>
                  <a:srgbClr val="CC0099"/>
                </a:solidFill>
              </a:rPr>
              <a:t> </a:t>
            </a:r>
            <a:r>
              <a:rPr lang="en-US" sz="4000" b="1" dirty="0" err="1">
                <a:solidFill>
                  <a:srgbClr val="CC0099"/>
                </a:solidFill>
              </a:rPr>
              <a:t>TẬP</a:t>
            </a:r>
            <a:r>
              <a:rPr lang="en-US" sz="4000" b="1" dirty="0">
                <a:solidFill>
                  <a:srgbClr val="CC0099"/>
                </a:solidFill>
              </a:rPr>
              <a:t> </a:t>
            </a:r>
            <a:r>
              <a:rPr lang="en-US" sz="4000" b="1" dirty="0" err="1">
                <a:solidFill>
                  <a:srgbClr val="CC0099"/>
                </a:solidFill>
              </a:rPr>
              <a:t>TRẮC</a:t>
            </a:r>
            <a:r>
              <a:rPr lang="en-US" sz="4000" b="1" dirty="0">
                <a:solidFill>
                  <a:srgbClr val="CC0099"/>
                </a:solidFill>
              </a:rPr>
              <a:t> </a:t>
            </a:r>
            <a:r>
              <a:rPr lang="en-US" sz="4000" b="1" dirty="0" err="1">
                <a:solidFill>
                  <a:srgbClr val="CC0099"/>
                </a:solidFill>
              </a:rPr>
              <a:t>NGHIỆM</a:t>
            </a:r>
            <a:endParaRPr lang="en-US" sz="4000" b="1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48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D55402F-DFBC-477A-A5E7-5ADFEB3072A1}"/>
              </a:ext>
            </a:extLst>
          </p:cNvPr>
          <p:cNvGrpSpPr/>
          <p:nvPr/>
        </p:nvGrpSpPr>
        <p:grpSpPr>
          <a:xfrm>
            <a:off x="280736" y="2122310"/>
            <a:ext cx="11650453" cy="1737490"/>
            <a:chOff x="-230920" y="2586899"/>
            <a:chExt cx="29304357" cy="173816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EC13B-D7DF-4D22-A4B8-79409C3D72A3}"/>
                </a:ext>
              </a:extLst>
            </p:cNvPr>
            <p:cNvSpPr/>
            <p:nvPr/>
          </p:nvSpPr>
          <p:spPr>
            <a:xfrm>
              <a:off x="15594801" y="2586899"/>
              <a:ext cx="13454101" cy="75695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5B5E8E6-7DFA-40A4-96EE-87E92BC5110A}"/>
                </a:ext>
              </a:extLst>
            </p:cNvPr>
            <p:cNvSpPr/>
            <p:nvPr/>
          </p:nvSpPr>
          <p:spPr>
            <a:xfrm>
              <a:off x="14958808" y="2720832"/>
              <a:ext cx="1393288" cy="55029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6137470" y="2735539"/>
                  <a:ext cx="12935967" cy="50790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99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699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699"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en-US" sz="26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99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699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6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9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6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699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699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6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9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6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99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6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99">
                            <a:latin typeface="Cambria Math" panose="02040503050406030204" pitchFamily="18" charset="0"/>
                          </a:rPr>
                          <m:t>=4.</m:t>
                        </m:r>
                      </m:oMath>
                    </m:oMathPara>
                  </a14:m>
                  <a:endParaRPr lang="en-US" sz="2699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7470" y="2735539"/>
                  <a:ext cx="12935967" cy="50790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C6CC3A-5673-4D0D-B58B-18A7D4C42A24}"/>
                </a:ext>
              </a:extLst>
            </p:cNvPr>
            <p:cNvSpPr/>
            <p:nvPr/>
          </p:nvSpPr>
          <p:spPr>
            <a:xfrm>
              <a:off x="568722" y="2617802"/>
              <a:ext cx="13790014" cy="73955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7A74AA-42E7-47C3-8C10-8353865771CA}"/>
                </a:ext>
              </a:extLst>
            </p:cNvPr>
            <p:cNvSpPr/>
            <p:nvPr/>
          </p:nvSpPr>
          <p:spPr>
            <a:xfrm>
              <a:off x="-230920" y="2746136"/>
              <a:ext cx="1368879" cy="50026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59E92F-E431-448B-8D96-8872D97AAB0E}"/>
                </a:ext>
              </a:extLst>
            </p:cNvPr>
            <p:cNvSpPr/>
            <p:nvPr/>
          </p:nvSpPr>
          <p:spPr>
            <a:xfrm>
              <a:off x="535132" y="3496632"/>
              <a:ext cx="13857073" cy="82843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6604AE-5AF3-45C4-AFB8-99A356218470}"/>
                </a:ext>
              </a:extLst>
            </p:cNvPr>
            <p:cNvSpPr/>
            <p:nvPr/>
          </p:nvSpPr>
          <p:spPr>
            <a:xfrm>
              <a:off x="-230305" y="3717662"/>
              <a:ext cx="1355339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49C39D-9BAE-42B5-8408-659A6B07BAD8}"/>
                </a:ext>
              </a:extLst>
            </p:cNvPr>
            <p:cNvSpPr/>
            <p:nvPr/>
          </p:nvSpPr>
          <p:spPr>
            <a:xfrm>
              <a:off x="15594801" y="3505997"/>
              <a:ext cx="13478636" cy="81521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A8679D-ACCA-4277-8DA8-88AA76BDB7B0}"/>
                </a:ext>
              </a:extLst>
            </p:cNvPr>
            <p:cNvSpPr/>
            <p:nvPr/>
          </p:nvSpPr>
          <p:spPr>
            <a:xfrm>
              <a:off x="14958807" y="3665500"/>
              <a:ext cx="1393288" cy="550293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6583173" y="3777740"/>
                  <a:ext cx="10601157" cy="4232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49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49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149"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en-US" sz="214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4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49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49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14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4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4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4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49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149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14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4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4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49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14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49">
                            <a:latin typeface="Cambria Math" panose="02040503050406030204" pitchFamily="18" charset="0"/>
                          </a:rPr>
                          <m:t>=4</m:t>
                        </m:r>
                      </m:oMath>
                    </m:oMathPara>
                  </a14:m>
                  <a:endParaRPr lang="en-US" sz="2149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173" y="3777740"/>
                  <a:ext cx="10601157" cy="423230"/>
                </a:xfrm>
                <a:prstGeom prst="rect">
                  <a:avLst/>
                </a:prstGeom>
                <a:blipFill>
                  <a:blip r:embed="rId3"/>
                  <a:stretch>
                    <a:fillRect b="-15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924861A-F75C-4EF4-A9C9-19336CE11808}"/>
              </a:ext>
            </a:extLst>
          </p:cNvPr>
          <p:cNvSpPr/>
          <p:nvPr/>
        </p:nvSpPr>
        <p:spPr>
          <a:xfrm>
            <a:off x="280566" y="2285649"/>
            <a:ext cx="544123" cy="5000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8632" y="282190"/>
            <a:ext cx="11882557" cy="938462"/>
            <a:chOff x="77787" y="2394228"/>
            <a:chExt cx="23774400" cy="187765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BF5667A-0D4F-49BD-9C5C-1A34C745FBBB}"/>
                </a:ext>
              </a:extLst>
            </p:cNvPr>
            <p:cNvGrpSpPr/>
            <p:nvPr/>
          </p:nvGrpSpPr>
          <p:grpSpPr>
            <a:xfrm>
              <a:off x="77787" y="2395176"/>
              <a:ext cx="23774400" cy="1749352"/>
              <a:chOff x="534987" y="1699505"/>
              <a:chExt cx="22974817" cy="1308074"/>
            </a:xfrm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516">
                  <a:defRPr/>
                </a:pPr>
                <a:endParaRPr lang="en-US" sz="3199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534987" y="1713947"/>
                <a:ext cx="3385535" cy="1110256"/>
                <a:chOff x="534987" y="1713947"/>
                <a:chExt cx="3385535" cy="1110256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516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534987" y="1713947"/>
                  <a:ext cx="3385535" cy="889594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516"/>
                  <a:endParaRPr lang="en-US" sz="3199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516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2968" y="1764283"/>
                  <a:ext cx="1863356" cy="690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399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399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581147" y="2394228"/>
                  <a:ext cx="19966241" cy="18776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−1;2;0</m:t>
                          </m:r>
                        </m:e>
                      </m:d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4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147" y="2394228"/>
                  <a:ext cx="19966241" cy="1877658"/>
                </a:xfrm>
                <a:prstGeom prst="rect">
                  <a:avLst/>
                </a:prstGeom>
                <a:blipFill>
                  <a:blip r:embed="rId4"/>
                  <a:stretch>
                    <a:fillRect l="-1161" t="-6494" r="-244" b="-162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728333" y="2274292"/>
                <a:ext cx="5404164" cy="507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6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26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6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6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6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6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6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6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6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6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=16.</m:t>
                      </m:r>
                    </m:oMath>
                  </m:oMathPara>
                </a14:m>
                <a:endParaRPr lang="en-US" sz="269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33" y="2274292"/>
                <a:ext cx="5404164" cy="507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0396D4-B1B5-470D-B5AE-F9992F354796}"/>
                  </a:ext>
                </a:extLst>
              </p:cNvPr>
              <p:cNvSpPr/>
              <p:nvPr/>
            </p:nvSpPr>
            <p:spPr>
              <a:xfrm>
                <a:off x="738762" y="3258869"/>
                <a:ext cx="5565819" cy="515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=16.</m:t>
                      </m:r>
                    </m:oMath>
                  </m:oMathPara>
                </a14:m>
                <a:endParaRPr lang="en-US" sz="274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62" y="3258869"/>
                <a:ext cx="5565819" cy="5153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/>
              <p:nvPr/>
            </p:nvSpPr>
            <p:spPr>
              <a:xfrm>
                <a:off x="1010728" y="4489539"/>
                <a:ext cx="1809085" cy="301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28" y="4489539"/>
                <a:ext cx="1809085" cy="3012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id="{BF0B8237-C443-4967-80CC-6845DD8B6CCF}"/>
              </a:ext>
            </a:extLst>
          </p:cNvPr>
          <p:cNvGrpSpPr/>
          <p:nvPr/>
        </p:nvGrpSpPr>
        <p:grpSpPr>
          <a:xfrm>
            <a:off x="280567" y="4266873"/>
            <a:ext cx="11650623" cy="2170852"/>
            <a:chOff x="1270511" y="5867400"/>
            <a:chExt cx="22471739" cy="8777361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id="{C84225EE-5E95-4AAB-8638-810931805807}"/>
                </a:ext>
              </a:extLst>
            </p:cNvPr>
            <p:cNvSpPr/>
            <p:nvPr/>
          </p:nvSpPr>
          <p:spPr>
            <a:xfrm>
              <a:off x="1272210" y="6139006"/>
              <a:ext cx="22470040" cy="850575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4316497" cy="1803900"/>
              <a:chOff x="1224541" y="6305967"/>
              <a:chExt cx="4316497" cy="1803900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9081" y="5509970"/>
                <a:ext cx="1614309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7" y="6305967"/>
                <a:ext cx="3179841" cy="18039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99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8"/>
                <a:ext cx="903517" cy="1144302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649571"/>
                <a:ext cx="501902" cy="680423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EE1F84-E0BE-4C1F-A247-C049DA52EFD0}"/>
                  </a:ext>
                </a:extLst>
              </p:cNvPr>
              <p:cNvSpPr/>
              <p:nvPr/>
            </p:nvSpPr>
            <p:spPr>
              <a:xfrm>
                <a:off x="914376" y="4495383"/>
                <a:ext cx="10625748" cy="19195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749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74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−1;2;0</m:t>
                        </m:r>
                      </m:e>
                    </m:d>
                  </m:oMath>
                </a14:m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76" y="4495383"/>
                <a:ext cx="10625748" cy="1919500"/>
              </a:xfrm>
              <a:prstGeom prst="rect">
                <a:avLst/>
              </a:prstGeom>
              <a:blipFill>
                <a:blip r:embed="rId8"/>
                <a:stretch>
                  <a:fillRect l="-1147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40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D55402F-DFBC-477A-A5E7-5ADFEB3072A1}"/>
              </a:ext>
            </a:extLst>
          </p:cNvPr>
          <p:cNvGrpSpPr/>
          <p:nvPr/>
        </p:nvGrpSpPr>
        <p:grpSpPr>
          <a:xfrm>
            <a:off x="72621" y="2219870"/>
            <a:ext cx="12034897" cy="1621401"/>
            <a:chOff x="-181023" y="2703030"/>
            <a:chExt cx="29888168" cy="162203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EC13B-D7DF-4D22-A4B8-79409C3D72A3}"/>
                </a:ext>
              </a:extLst>
            </p:cNvPr>
            <p:cNvSpPr/>
            <p:nvPr/>
          </p:nvSpPr>
          <p:spPr>
            <a:xfrm>
              <a:off x="16349821" y="2703030"/>
              <a:ext cx="13357324" cy="6543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5B5E8E6-7DFA-40A4-96EE-87E92BC5110A}"/>
                </a:ext>
              </a:extLst>
            </p:cNvPr>
            <p:cNvSpPr/>
            <p:nvPr/>
          </p:nvSpPr>
          <p:spPr>
            <a:xfrm>
              <a:off x="15520607" y="2785671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6894644" y="2825240"/>
                  <a:ext cx="12620911" cy="7685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99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99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199"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en-US" sz="21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99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99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1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9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99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199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  <m:sup>
                            <m:r>
                              <a:rPr lang="en-US" sz="21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99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2199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199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21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99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1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99">
                            <a:latin typeface="Cambria Math" panose="02040503050406030204" pitchFamily="18" charset="0"/>
                          </a:rPr>
                          <m:t>=24.</m:t>
                        </m:r>
                      </m:oMath>
                    </m:oMathPara>
                  </a14:m>
                  <a:endParaRPr lang="en-US" sz="2199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94644" y="2825240"/>
                  <a:ext cx="12620911" cy="768587"/>
                </a:xfrm>
                <a:prstGeom prst="rect">
                  <a:avLst/>
                </a:prstGeom>
                <a:blipFill>
                  <a:blip r:embed="rId2"/>
                  <a:stretch>
                    <a:fillRect l="-8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C6CC3A-5673-4D0D-B58B-18A7D4C42A24}"/>
                </a:ext>
              </a:extLst>
            </p:cNvPr>
            <p:cNvSpPr/>
            <p:nvPr/>
          </p:nvSpPr>
          <p:spPr>
            <a:xfrm>
              <a:off x="568722" y="2738017"/>
              <a:ext cx="13715362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7A74AA-42E7-47C3-8C10-8353865771CA}"/>
                </a:ext>
              </a:extLst>
            </p:cNvPr>
            <p:cNvSpPr/>
            <p:nvPr/>
          </p:nvSpPr>
          <p:spPr>
            <a:xfrm>
              <a:off x="-181023" y="2823771"/>
              <a:ext cx="124443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59E92F-E431-448B-8D96-8872D97AAB0E}"/>
                </a:ext>
              </a:extLst>
            </p:cNvPr>
            <p:cNvSpPr/>
            <p:nvPr/>
          </p:nvSpPr>
          <p:spPr>
            <a:xfrm>
              <a:off x="535132" y="3642328"/>
              <a:ext cx="13748952" cy="68273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6604AE-5AF3-45C4-AFB8-99A356218470}"/>
                </a:ext>
              </a:extLst>
            </p:cNvPr>
            <p:cNvSpPr/>
            <p:nvPr/>
          </p:nvSpPr>
          <p:spPr>
            <a:xfrm>
              <a:off x="58581" y="3776271"/>
              <a:ext cx="1232126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49C39D-9BAE-42B5-8408-659A6B07BAD8}"/>
                </a:ext>
              </a:extLst>
            </p:cNvPr>
            <p:cNvSpPr/>
            <p:nvPr/>
          </p:nvSpPr>
          <p:spPr>
            <a:xfrm>
              <a:off x="16288767" y="3642328"/>
              <a:ext cx="13418378" cy="67888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A8679D-ACCA-4277-8DA8-88AA76BDB7B0}"/>
                </a:ext>
              </a:extLst>
            </p:cNvPr>
            <p:cNvSpPr/>
            <p:nvPr/>
          </p:nvSpPr>
          <p:spPr>
            <a:xfrm>
              <a:off x="15520607" y="37431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6583174" y="3777740"/>
                  <a:ext cx="13123971" cy="4309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199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199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sz="2199">
                            <a:latin typeface="Cambria Math" panose="02040503050406030204" pitchFamily="18" charset="0"/>
                          </a:rPr>
                          <m:t>):</m:t>
                        </m:r>
                        <m:sSup>
                          <m:sSupPr>
                            <m:ctrlPr>
                              <a:rPr lang="en-US" sz="21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99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199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1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9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1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1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199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199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1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99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n-US" sz="2199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199">
                            <a:latin typeface="Cambria Math" panose="02040503050406030204" pitchFamily="18" charset="0"/>
                          </a:rPr>
                          <m:t>−2</m:t>
                        </m:r>
                        <m:sSup>
                          <m:sSupPr>
                            <m:ctrlPr>
                              <a:rPr lang="en-US" sz="21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99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1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199">
                            <a:latin typeface="Cambria Math" panose="02040503050406030204" pitchFamily="18" charset="0"/>
                          </a:rPr>
                          <m:t>=24.</m:t>
                        </m:r>
                      </m:oMath>
                    </m:oMathPara>
                  </a14:m>
                  <a:endParaRPr lang="en-US" sz="2199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174" y="3777740"/>
                  <a:ext cx="13123971" cy="430927"/>
                </a:xfrm>
                <a:prstGeom prst="rect">
                  <a:avLst/>
                </a:prstGeom>
                <a:blipFill>
                  <a:blip r:embed="rId3"/>
                  <a:stretch>
                    <a:fillRect b="-15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924861A-F75C-4EF4-A9C9-19336CE11808}"/>
              </a:ext>
            </a:extLst>
          </p:cNvPr>
          <p:cNvSpPr/>
          <p:nvPr/>
        </p:nvSpPr>
        <p:spPr>
          <a:xfrm>
            <a:off x="6350589" y="2296870"/>
            <a:ext cx="544123" cy="5000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sz="3199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24961" y="637077"/>
            <a:ext cx="11882557" cy="938462"/>
            <a:chOff x="77787" y="2394228"/>
            <a:chExt cx="23774400" cy="1877658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BF5667A-0D4F-49BD-9C5C-1A34C745FBBB}"/>
                </a:ext>
              </a:extLst>
            </p:cNvPr>
            <p:cNvGrpSpPr/>
            <p:nvPr/>
          </p:nvGrpSpPr>
          <p:grpSpPr>
            <a:xfrm>
              <a:off x="77787" y="2395176"/>
              <a:ext cx="23774400" cy="1749352"/>
              <a:chOff x="534987" y="1699505"/>
              <a:chExt cx="22974817" cy="1308074"/>
            </a:xfrm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516">
                  <a:defRPr/>
                </a:pPr>
                <a:endParaRPr lang="en-US" sz="3199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534987" y="1713947"/>
                <a:ext cx="3385535" cy="1110256"/>
                <a:chOff x="534987" y="1713947"/>
                <a:chExt cx="3385535" cy="1110256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516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534987" y="1713947"/>
                  <a:ext cx="3385535" cy="889594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516"/>
                  <a:endParaRPr lang="en-US" sz="3199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516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2968" y="1764283"/>
                  <a:ext cx="1863356" cy="690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399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399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581147" y="2394228"/>
                  <a:ext cx="19966241" cy="187765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Oxyz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749" i="1">
                          <a:latin typeface="Cambria Math" panose="02040503050406030204" pitchFamily="18" charset="0"/>
                        </a:rPr>
                        <m:t>(−2;1;0)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749" i="1">
                          <a:latin typeface="Cambria Math" panose="02040503050406030204" pitchFamily="18" charset="0"/>
                        </a:rPr>
                        <m:t>(2;−1;2)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(S)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𝐵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𝐴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147" y="2394228"/>
                  <a:ext cx="19966241" cy="1877658"/>
                </a:xfrm>
                <a:prstGeom prst="rect">
                  <a:avLst/>
                </a:prstGeom>
                <a:blipFill>
                  <a:blip r:embed="rId4"/>
                  <a:stretch>
                    <a:fillRect l="-1161" t="-6536" b="-169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294891" y="2365736"/>
                <a:ext cx="5609095" cy="470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+(</m:t>
                      </m:r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e>
                      </m:rad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19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91" y="2365736"/>
                <a:ext cx="5609095" cy="470770"/>
              </a:xfrm>
              <a:prstGeom prst="rect">
                <a:avLst/>
              </a:prstGeom>
              <a:blipFill>
                <a:blip r:embed="rId5"/>
                <a:stretch>
                  <a:fillRect b="-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0396D4-B1B5-470D-B5AE-F9992F354796}"/>
                  </a:ext>
                </a:extLst>
              </p:cNvPr>
              <p:cNvSpPr/>
              <p:nvPr/>
            </p:nvSpPr>
            <p:spPr>
              <a:xfrm>
                <a:off x="863311" y="3338378"/>
                <a:ext cx="4482894" cy="430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+2</m:t>
                              </m:r>
                            </m:e>
                          </m:d>
                        </m:e>
                        <m:sup>
                          <m: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1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1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=24.</m:t>
                      </m:r>
                    </m:oMath>
                  </m:oMathPara>
                </a14:m>
                <a:endParaRPr lang="en-US" sz="219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11" y="3338378"/>
                <a:ext cx="4482894" cy="430759"/>
              </a:xfrm>
              <a:prstGeom prst="rect">
                <a:avLst/>
              </a:prstGeom>
              <a:blipFill>
                <a:blip r:embed="rId6"/>
                <a:stretch>
                  <a:fillRect b="-1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/>
              <p:nvPr/>
            </p:nvSpPr>
            <p:spPr>
              <a:xfrm>
                <a:off x="1010728" y="4489539"/>
                <a:ext cx="1809085" cy="301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28" y="4489539"/>
                <a:ext cx="1809085" cy="3012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id="{BF0B8237-C443-4967-80CC-6845DD8B6CCF}"/>
              </a:ext>
            </a:extLst>
          </p:cNvPr>
          <p:cNvGrpSpPr/>
          <p:nvPr/>
        </p:nvGrpSpPr>
        <p:grpSpPr>
          <a:xfrm>
            <a:off x="287294" y="4114532"/>
            <a:ext cx="11367545" cy="2399363"/>
            <a:chOff x="1270511" y="5867400"/>
            <a:chExt cx="21819676" cy="9216231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id="{C84225EE-5E95-4AAB-8638-810931805807}"/>
                </a:ext>
              </a:extLst>
            </p:cNvPr>
            <p:cNvSpPr/>
            <p:nvPr/>
          </p:nvSpPr>
          <p:spPr>
            <a:xfrm>
              <a:off x="1272210" y="6577877"/>
              <a:ext cx="21817977" cy="85057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5149784" cy="1713705"/>
              <a:chOff x="1224541" y="6305967"/>
              <a:chExt cx="5149784" cy="1713705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278135" y="4840916"/>
                <a:ext cx="1614309" cy="457807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6" y="6305967"/>
                <a:ext cx="3472487" cy="1713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99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EE1F84-E0BE-4C1F-A247-C049DA52EFD0}"/>
                  </a:ext>
                </a:extLst>
              </p:cNvPr>
              <p:cNvSpPr/>
              <p:nvPr/>
            </p:nvSpPr>
            <p:spPr>
              <a:xfrm>
                <a:off x="638225" y="4457299"/>
                <a:ext cx="10625748" cy="19266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):</m:t>
                    </m:r>
                    <m:r>
                      <m:rPr>
                        <m:nor/>
                      </m:rPr>
                      <a:rPr lang="en-US" sz="2749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 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749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endParaRPr lang="en-US" sz="274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B(2;-1;2)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2749" i="1">
                        <a:latin typeface="Cambria Math" panose="02040503050406030204" pitchFamily="18" charset="0"/>
                      </a:rPr>
                      <m:t>=(4;−2;2)</m:t>
                    </m:r>
                  </m:oMath>
                </a14:m>
                <a:endParaRPr lang="en-US" sz="274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2749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</m:rad>
                  </m:oMath>
                </a14:m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74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=24</m:t>
                    </m:r>
                  </m:oMath>
                </a14:m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25" y="4457299"/>
                <a:ext cx="10625748" cy="1926681"/>
              </a:xfrm>
              <a:prstGeom prst="rect">
                <a:avLst/>
              </a:prstGeom>
              <a:blipFill>
                <a:blip r:embed="rId8"/>
                <a:stretch>
                  <a:fillRect l="-1147" t="-3165" b="-7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20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D55402F-DFBC-477A-A5E7-5ADFEB3072A1}"/>
              </a:ext>
            </a:extLst>
          </p:cNvPr>
          <p:cNvGrpSpPr/>
          <p:nvPr/>
        </p:nvGrpSpPr>
        <p:grpSpPr>
          <a:xfrm>
            <a:off x="115049" y="2236959"/>
            <a:ext cx="11501706" cy="1617548"/>
            <a:chOff x="10567" y="2703030"/>
            <a:chExt cx="28930217" cy="161818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EC13B-D7DF-4D22-A4B8-79409C3D72A3}"/>
                </a:ext>
              </a:extLst>
            </p:cNvPr>
            <p:cNvSpPr/>
            <p:nvPr/>
          </p:nvSpPr>
          <p:spPr>
            <a:xfrm>
              <a:off x="16349822" y="2703030"/>
              <a:ext cx="12527388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5B5E8E6-7DFA-40A4-96EE-87E92BC5110A}"/>
                </a:ext>
              </a:extLst>
            </p:cNvPr>
            <p:cNvSpPr/>
            <p:nvPr/>
          </p:nvSpPr>
          <p:spPr>
            <a:xfrm>
              <a:off x="15520607" y="27525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7073448" y="2720017"/>
                  <a:ext cx="11080136" cy="539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599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5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99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599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  <m:r>
                          <a:rPr lang="en-US" sz="2599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599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73448" y="2720017"/>
                  <a:ext cx="11080136" cy="53971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C6CC3A-5673-4D0D-B58B-18A7D4C42A24}"/>
                </a:ext>
              </a:extLst>
            </p:cNvPr>
            <p:cNvSpPr/>
            <p:nvPr/>
          </p:nvSpPr>
          <p:spPr>
            <a:xfrm>
              <a:off x="568722" y="2738017"/>
              <a:ext cx="11895249" cy="61934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7A74AA-42E7-47C3-8C10-8353865771CA}"/>
                </a:ext>
              </a:extLst>
            </p:cNvPr>
            <p:cNvSpPr/>
            <p:nvPr/>
          </p:nvSpPr>
          <p:spPr>
            <a:xfrm>
              <a:off x="10567" y="2790637"/>
              <a:ext cx="124443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59E92F-E431-448B-8D96-8872D97AAB0E}"/>
                </a:ext>
              </a:extLst>
            </p:cNvPr>
            <p:cNvSpPr/>
            <p:nvPr/>
          </p:nvSpPr>
          <p:spPr>
            <a:xfrm>
              <a:off x="535132" y="3708892"/>
              <a:ext cx="11928839" cy="6123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6604AE-5AF3-45C4-AFB8-99A356218470}"/>
                </a:ext>
              </a:extLst>
            </p:cNvPr>
            <p:cNvSpPr/>
            <p:nvPr/>
          </p:nvSpPr>
          <p:spPr>
            <a:xfrm>
              <a:off x="58580" y="3776271"/>
              <a:ext cx="1232126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49C39D-9BAE-42B5-8408-659A6B07BAD8}"/>
                </a:ext>
              </a:extLst>
            </p:cNvPr>
            <p:cNvSpPr/>
            <p:nvPr/>
          </p:nvSpPr>
          <p:spPr>
            <a:xfrm>
              <a:off x="16288766" y="3705037"/>
              <a:ext cx="12652018" cy="616173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A8679D-ACCA-4277-8DA8-88AA76BDB7B0}"/>
                </a:ext>
              </a:extLst>
            </p:cNvPr>
            <p:cNvSpPr/>
            <p:nvPr/>
          </p:nvSpPr>
          <p:spPr>
            <a:xfrm>
              <a:off x="15520607" y="37431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6583173" y="3777740"/>
                  <a:ext cx="12070223" cy="5397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  <m:r>
                          <a:rPr lang="en-US" sz="2599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5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599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599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599"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rad>
                        <m:r>
                          <a:rPr lang="en-US" sz="2599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599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583173" y="3777740"/>
                  <a:ext cx="12070223" cy="53971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924861A-F75C-4EF4-A9C9-19336CE11808}"/>
              </a:ext>
            </a:extLst>
          </p:cNvPr>
          <p:cNvSpPr/>
          <p:nvPr/>
        </p:nvSpPr>
        <p:spPr>
          <a:xfrm>
            <a:off x="139781" y="3314745"/>
            <a:ext cx="494658" cy="5000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3199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292" y="481861"/>
            <a:ext cx="11882557" cy="938462"/>
            <a:chOff x="77787" y="2329696"/>
            <a:chExt cx="23774400" cy="187765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BF5667A-0D4F-49BD-9C5C-1A34C745FBBB}"/>
                </a:ext>
              </a:extLst>
            </p:cNvPr>
            <p:cNvGrpSpPr/>
            <p:nvPr/>
          </p:nvGrpSpPr>
          <p:grpSpPr>
            <a:xfrm>
              <a:off x="77787" y="2395176"/>
              <a:ext cx="23774400" cy="1749352"/>
              <a:chOff x="534987" y="1699505"/>
              <a:chExt cx="22974817" cy="1308074"/>
            </a:xfrm>
            <a:effectLst/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516">
                  <a:defRPr/>
                </a:pPr>
                <a:endParaRPr lang="en-US" sz="3199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534987" y="1713947"/>
                <a:ext cx="3385535" cy="1110256"/>
                <a:chOff x="534987" y="1713947"/>
                <a:chExt cx="3385535" cy="1110256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516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534987" y="1713947"/>
                  <a:ext cx="3385535" cy="889594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516"/>
                  <a:endParaRPr lang="en-US" sz="3199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solidFill>
                      <a:schemeClr val="accent6">
                        <a:lumMod val="75000"/>
                      </a:schemeClr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516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2968" y="1764283"/>
                  <a:ext cx="1863356" cy="6904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399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399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581147" y="2329696"/>
                  <a:ext cx="19966241" cy="187765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−2;1;0</m:t>
                          </m:r>
                        </m:e>
                      </m:d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B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2;−1;2</m:t>
                          </m:r>
                        </m:e>
                      </m:d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iết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(S)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AB.</a:t>
                  </a: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1147" y="2329696"/>
                  <a:ext cx="19966241" cy="1877657"/>
                </a:xfrm>
                <a:prstGeom prst="rect">
                  <a:avLst/>
                </a:prstGeom>
                <a:blipFill>
                  <a:blip r:embed="rId4"/>
                  <a:stretch>
                    <a:fillRect l="-1161" t="-6494" b="-162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530786" y="2359121"/>
                <a:ext cx="4459158" cy="49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=24.</m:t>
                      </m:r>
                    </m:oMath>
                  </m:oMathPara>
                </a14:m>
                <a:endParaRPr lang="en-US" sz="259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786" y="2359121"/>
                <a:ext cx="4459158" cy="492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0396D4-B1B5-470D-B5AE-F9992F354796}"/>
                  </a:ext>
                </a:extLst>
              </p:cNvPr>
              <p:cNvSpPr/>
              <p:nvPr/>
            </p:nvSpPr>
            <p:spPr>
              <a:xfrm>
                <a:off x="708122" y="3308857"/>
                <a:ext cx="4239109" cy="49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=6.</m:t>
                      </m:r>
                    </m:oMath>
                  </m:oMathPara>
                </a14:m>
                <a:endParaRPr lang="en-US" sz="259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122" y="3308857"/>
                <a:ext cx="4239109" cy="492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/>
              <p:nvPr/>
            </p:nvSpPr>
            <p:spPr>
              <a:xfrm>
                <a:off x="1010728" y="4489539"/>
                <a:ext cx="1809085" cy="301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28" y="4489539"/>
                <a:ext cx="1809085" cy="3012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id="{BF0B8237-C443-4967-80CC-6845DD8B6CCF}"/>
              </a:ext>
            </a:extLst>
          </p:cNvPr>
          <p:cNvGrpSpPr/>
          <p:nvPr/>
        </p:nvGrpSpPr>
        <p:grpSpPr>
          <a:xfrm>
            <a:off x="223934" y="4228788"/>
            <a:ext cx="11367545" cy="2285107"/>
            <a:chOff x="1270511" y="5867400"/>
            <a:chExt cx="21819676" cy="8777361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id="{C84225EE-5E95-4AAB-8638-810931805807}"/>
                </a:ext>
              </a:extLst>
            </p:cNvPr>
            <p:cNvSpPr/>
            <p:nvPr/>
          </p:nvSpPr>
          <p:spPr>
            <a:xfrm>
              <a:off x="1272210" y="6139007"/>
              <a:ext cx="21817977" cy="850575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3811678" cy="1713705"/>
              <a:chOff x="1224541" y="6305967"/>
              <a:chExt cx="3811678" cy="1713705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9081" y="5509970"/>
                <a:ext cx="1614309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6" y="6305967"/>
                <a:ext cx="2675023" cy="1713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99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EE1F84-E0BE-4C1F-A247-C049DA52EFD0}"/>
                  </a:ext>
                </a:extLst>
              </p:cNvPr>
              <p:cNvSpPr/>
              <p:nvPr/>
            </p:nvSpPr>
            <p:spPr>
              <a:xfrm>
                <a:off x="457814" y="4571554"/>
                <a:ext cx="11577876" cy="18100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 </a:t>
                </a:r>
                <a:r>
                  <a:rPr lang="en-US" sz="2999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 trung điểm của </a:t>
                </a:r>
                <a:r>
                  <a:rPr lang="en-US" sz="2999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99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𝐼</m:t>
                    </m:r>
                    <m:r>
                      <a:rPr lang="en-US" sz="299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(0;0;1)</m:t>
                    </m:r>
                  </m:oMath>
                </a14:m>
                <a:r>
                  <a:rPr lang="en-US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999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999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999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=(4;−2;2)</m:t>
                    </m:r>
                  </m:oMath>
                </a14:m>
                <a:endParaRPr lang="en-US" sz="299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 kính </a:t>
                </a:r>
                <a14:m>
                  <m:oMath xmlns:m="http://schemas.openxmlformats.org/officeDocument/2006/math">
                    <m:r>
                      <a:rPr lang="en-US" sz="2999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999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999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999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999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e>
                        </m:rad>
                      </m:num>
                      <m:den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999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rad>
                  </m:oMath>
                </a14:m>
                <a:r>
                  <a:rPr lang="en-US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sz="2999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999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999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99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99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99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−1)</m:t>
                        </m:r>
                      </m:e>
                      <m:sup>
                        <m:r>
                          <a:rPr lang="en-US" sz="299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999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99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14" y="4571554"/>
                <a:ext cx="11577876" cy="1810047"/>
              </a:xfrm>
              <a:prstGeom prst="rect">
                <a:avLst/>
              </a:prstGeom>
              <a:blipFill>
                <a:blip r:embed="rId8"/>
                <a:stretch>
                  <a:fillRect l="-1159" t="-673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448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D55402F-DFBC-477A-A5E7-5ADFEB3072A1}"/>
              </a:ext>
            </a:extLst>
          </p:cNvPr>
          <p:cNvGrpSpPr/>
          <p:nvPr/>
        </p:nvGrpSpPr>
        <p:grpSpPr>
          <a:xfrm>
            <a:off x="30205" y="2139587"/>
            <a:ext cx="12125737" cy="1598057"/>
            <a:chOff x="-202840" y="2605620"/>
            <a:chExt cx="30499840" cy="159868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ADEC13B-D7DF-4D22-A4B8-79409C3D72A3}"/>
                </a:ext>
              </a:extLst>
            </p:cNvPr>
            <p:cNvSpPr/>
            <p:nvPr/>
          </p:nvSpPr>
          <p:spPr>
            <a:xfrm>
              <a:off x="16349822" y="2634575"/>
              <a:ext cx="13357325" cy="7275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5B5E8E6-7DFA-40A4-96EE-87E92BC5110A}"/>
                </a:ext>
              </a:extLst>
            </p:cNvPr>
            <p:cNvSpPr/>
            <p:nvPr/>
          </p:nvSpPr>
          <p:spPr>
            <a:xfrm>
              <a:off x="15520607" y="2709471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EFD138-AE42-47CD-91E8-AA514F49A3A4}"/>
                    </a:ext>
                  </a:extLst>
                </p:cNvPr>
                <p:cNvSpPr txBox="1"/>
                <p:nvPr/>
              </p:nvSpPr>
              <p:spPr>
                <a:xfrm>
                  <a:off x="16450436" y="2740299"/>
                  <a:ext cx="13593507" cy="492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599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599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a:rPr lang="en-US" sz="2599" i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599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599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5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599" i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2599" i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d>
                          </m:e>
                          <m:sup>
                            <m:r>
                              <a:rPr lang="en-US" sz="2599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5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599" i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en-US" sz="2599" i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sz="2599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99" b="0" i="0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599" i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599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5EFD138-AE42-47CD-91E8-AA514F49A3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450436" y="2740299"/>
                  <a:ext cx="13593507" cy="492506"/>
                </a:xfrm>
                <a:prstGeom prst="rect">
                  <a:avLst/>
                </a:prstGeom>
                <a:blipFill>
                  <a:blip r:embed="rId2"/>
                  <a:stretch>
                    <a:fillRect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3C6CC3A-5673-4D0D-B58B-18A7D4C42A24}"/>
                </a:ext>
              </a:extLst>
            </p:cNvPr>
            <p:cNvSpPr/>
            <p:nvPr/>
          </p:nvSpPr>
          <p:spPr>
            <a:xfrm>
              <a:off x="568721" y="2605620"/>
              <a:ext cx="13960987" cy="75173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27A74AA-42E7-47C3-8C10-8353865771CA}"/>
                </a:ext>
              </a:extLst>
            </p:cNvPr>
            <p:cNvSpPr/>
            <p:nvPr/>
          </p:nvSpPr>
          <p:spPr>
            <a:xfrm>
              <a:off x="10567" y="2694536"/>
              <a:ext cx="124443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sz="3199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59E92F-E431-448B-8D96-8872D97AAB0E}"/>
                </a:ext>
              </a:extLst>
            </p:cNvPr>
            <p:cNvSpPr/>
            <p:nvPr/>
          </p:nvSpPr>
          <p:spPr>
            <a:xfrm>
              <a:off x="535132" y="3438337"/>
              <a:ext cx="13994575" cy="765964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6604AE-5AF3-45C4-AFB8-99A356218470}"/>
                </a:ext>
              </a:extLst>
            </p:cNvPr>
            <p:cNvSpPr/>
            <p:nvPr/>
          </p:nvSpPr>
          <p:spPr>
            <a:xfrm>
              <a:off x="-202840" y="3590737"/>
              <a:ext cx="1355339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sz="3199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7149C39D-9BAE-42B5-8408-659A6B07BAD8}"/>
                </a:ext>
              </a:extLst>
            </p:cNvPr>
            <p:cNvSpPr/>
            <p:nvPr/>
          </p:nvSpPr>
          <p:spPr>
            <a:xfrm>
              <a:off x="16288766" y="3438337"/>
              <a:ext cx="13418381" cy="76210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190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199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36A8679D-ACCA-4277-8DA8-88AA76BDB7B0}"/>
                </a:ext>
              </a:extLst>
            </p:cNvPr>
            <p:cNvSpPr/>
            <p:nvPr/>
          </p:nvSpPr>
          <p:spPr>
            <a:xfrm>
              <a:off x="15520607" y="3552637"/>
              <a:ext cx="1266625" cy="500266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5715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199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sz="3199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F6902C-619C-48E6-8AC3-89E7DAD52E12}"/>
                    </a:ext>
                  </a:extLst>
                </p:cNvPr>
                <p:cNvSpPr txBox="1"/>
                <p:nvPr/>
              </p:nvSpPr>
              <p:spPr>
                <a:xfrm>
                  <a:off x="16703493" y="3569385"/>
                  <a:ext cx="13593507" cy="4925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vi-VN"/>
                  </a:defPPr>
                  <a:lvl1pPr>
                    <a:defRPr sz="3200" i="1">
                      <a:solidFill>
                        <a:schemeClr val="bg1"/>
                      </a:solidFill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599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599" i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</m:d>
                        <m:r>
                          <a:rPr lang="en-US" sz="2599" i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599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en-US" sz="2599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5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599" i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US" sz="2599" i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</m:d>
                          </m:e>
                          <m:sup>
                            <m:r>
                              <a:rPr lang="en-US" sz="2599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 i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599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599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2599" i="0">
                                    <a:latin typeface="Cambria Math" panose="02040503050406030204" pitchFamily="18" charset="0"/>
                                  </a:rPr>
                                  <m:t>z</m:t>
                                </m:r>
                                <m:r>
                                  <a:rPr lang="en-US" sz="2599" i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en-US" sz="2599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99" i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599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2599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599" i="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4F6902C-619C-48E6-8AC3-89E7DAD52E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703493" y="3569385"/>
                  <a:ext cx="13593507" cy="492506"/>
                </a:xfrm>
                <a:prstGeom prst="rect">
                  <a:avLst/>
                </a:prstGeom>
                <a:blipFill>
                  <a:blip r:embed="rId3"/>
                  <a:stretch>
                    <a:fillRect b="-98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E924861A-F75C-4EF4-A9C9-19336CE11808}"/>
              </a:ext>
            </a:extLst>
          </p:cNvPr>
          <p:cNvSpPr/>
          <p:nvPr/>
        </p:nvSpPr>
        <p:spPr>
          <a:xfrm>
            <a:off x="87798" y="2205312"/>
            <a:ext cx="544123" cy="50007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9" tIns="45705" rIns="91409" bIns="45705" rtlCol="0" anchor="ctr"/>
          <a:lstStyle/>
          <a:p>
            <a:pPr algn="ctr"/>
            <a:r>
              <a:rPr lang="en-US" sz="319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sz="3199" dirty="0">
              <a:solidFill>
                <a:srgbClr val="FF0000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0" y="389042"/>
            <a:ext cx="12072983" cy="898035"/>
            <a:chOff x="77787" y="2394228"/>
            <a:chExt cx="24155400" cy="179677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BF5667A-0D4F-49BD-9C5C-1A34C745FBBB}"/>
                </a:ext>
              </a:extLst>
            </p:cNvPr>
            <p:cNvGrpSpPr/>
            <p:nvPr/>
          </p:nvGrpSpPr>
          <p:grpSpPr>
            <a:xfrm>
              <a:off x="77787" y="2441648"/>
              <a:ext cx="23774400" cy="1749352"/>
              <a:chOff x="534987" y="1699505"/>
              <a:chExt cx="22974817" cy="1308074"/>
            </a:xfrm>
          </p:grpSpPr>
          <p:sp>
            <p:nvSpPr>
              <p:cNvPr id="3" name="Rounded Rectangle 24">
                <a:extLst>
                  <a:ext uri="{FF2B5EF4-FFF2-40B4-BE49-F238E27FC236}">
                    <a16:creationId xmlns:a16="http://schemas.microsoft.com/office/drawing/2014/main" id="{C82418E7-9A8F-4457-948E-D9961BA58658}"/>
                  </a:ext>
                </a:extLst>
              </p:cNvPr>
              <p:cNvSpPr/>
              <p:nvPr/>
            </p:nvSpPr>
            <p:spPr bwMode="auto">
              <a:xfrm>
                <a:off x="715017" y="1699505"/>
                <a:ext cx="22794787" cy="130807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6516">
                  <a:defRPr/>
                </a:pPr>
                <a:endParaRPr lang="en-US" sz="3199" dirty="0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F1EE9F8-AECD-40EA-8769-86D1400005DA}"/>
                  </a:ext>
                </a:extLst>
              </p:cNvPr>
              <p:cNvGrpSpPr/>
              <p:nvPr/>
            </p:nvGrpSpPr>
            <p:grpSpPr>
              <a:xfrm>
                <a:off x="534987" y="1713947"/>
                <a:ext cx="3385535" cy="1110256"/>
                <a:chOff x="534987" y="1713947"/>
                <a:chExt cx="3385535" cy="1110256"/>
              </a:xfrm>
            </p:grpSpPr>
            <p:sp>
              <p:nvSpPr>
                <p:cNvPr id="5" name="Isosceles Triangle 44">
                  <a:extLst>
                    <a:ext uri="{FF2B5EF4-FFF2-40B4-BE49-F238E27FC236}">
                      <a16:creationId xmlns:a16="http://schemas.microsoft.com/office/drawing/2014/main" id="{9E9C87BC-69DB-44C9-8FA2-D96FEE2ABC3C}"/>
                    </a:ext>
                  </a:extLst>
                </p:cNvPr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516"/>
                  <a:endParaRPr lang="en-US" sz="319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" name="Pentagon 27">
                  <a:extLst>
                    <a:ext uri="{FF2B5EF4-FFF2-40B4-BE49-F238E27FC236}">
                      <a16:creationId xmlns:a16="http://schemas.microsoft.com/office/drawing/2014/main" id="{7907EF53-01B2-4114-AD86-7436F1902745}"/>
                    </a:ext>
                  </a:extLst>
                </p:cNvPr>
                <p:cNvSpPr/>
                <p:nvPr/>
              </p:nvSpPr>
              <p:spPr bwMode="auto">
                <a:xfrm>
                  <a:off x="534987" y="1713947"/>
                  <a:ext cx="3385535" cy="889594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6516"/>
                  <a:endParaRPr lang="en-US" sz="3199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" name="Group 11">
                  <a:extLst>
                    <a:ext uri="{FF2B5EF4-FFF2-40B4-BE49-F238E27FC236}">
                      <a16:creationId xmlns:a16="http://schemas.microsoft.com/office/drawing/2014/main" id="{98D9416B-FD31-4D48-A5B2-4BA18FD268C0}"/>
                    </a:ext>
                  </a:extLst>
                </p:cNvPr>
                <p:cNvGrpSpPr/>
                <p:nvPr/>
              </p:nvGrpSpPr>
              <p:grpSpPr bwMode="auto">
                <a:xfrm>
                  <a:off x="683775" y="1836903"/>
                  <a:ext cx="582199" cy="537958"/>
                  <a:chOff x="7440266" y="3398548"/>
                  <a:chExt cx="757238" cy="765178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10" name="Freeform 31">
                    <a:extLst>
                      <a:ext uri="{FF2B5EF4-FFF2-40B4-BE49-F238E27FC236}">
                        <a16:creationId xmlns:a16="http://schemas.microsoft.com/office/drawing/2014/main" id="{122F4EAA-D950-46B9-A286-89DC57D2F33A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1" name="Freeform 32">
                    <a:extLst>
                      <a:ext uri="{FF2B5EF4-FFF2-40B4-BE49-F238E27FC236}">
                        <a16:creationId xmlns:a16="http://schemas.microsoft.com/office/drawing/2014/main" id="{BE7AE2DF-8CE0-4806-84E8-F4074140770C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5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2" name="Freeform 33">
                    <a:extLst>
                      <a:ext uri="{FF2B5EF4-FFF2-40B4-BE49-F238E27FC236}">
                        <a16:creationId xmlns:a16="http://schemas.microsoft.com/office/drawing/2014/main" id="{C885CF3C-79A0-4E9E-A79D-373091F7AA9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7506941" y="3398548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9F0CE459-AF13-4C05-94E1-3B88A30AA8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82D33552-F2F1-4A30-8114-93C24EEF7E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5" name="Rectangle 14">
                    <a:extLst>
                      <a:ext uri="{FF2B5EF4-FFF2-40B4-BE49-F238E27FC236}">
                        <a16:creationId xmlns:a16="http://schemas.microsoft.com/office/drawing/2014/main" id="{C9DF9CAE-8C24-4906-B634-28FA44C07FD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  <p:sp>
                <p:nvSpPr>
                  <p:cNvPr id="16" name="Rectangle 15">
                    <a:extLst>
                      <a:ext uri="{FF2B5EF4-FFF2-40B4-BE49-F238E27FC236}">
                        <a16:creationId xmlns:a16="http://schemas.microsoft.com/office/drawing/2014/main" id="{E6505EFA-80E3-4DC6-8B6A-223ECE8E9F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6516">
                      <a:defRPr/>
                    </a:pPr>
                    <a:endParaRPr lang="en-US" sz="3199"/>
                  </a:p>
                </p:txBody>
              </p:sp>
            </p:grpSp>
            <p:sp>
              <p:nvSpPr>
                <p:cNvPr id="8" name="Chevron 29">
                  <a:extLst>
                    <a:ext uri="{FF2B5EF4-FFF2-40B4-BE49-F238E27FC236}">
                      <a16:creationId xmlns:a16="http://schemas.microsoft.com/office/drawing/2014/main" id="{36E28A05-D85A-41F5-BEFF-71F3F2AD0FF8}"/>
                    </a:ext>
                  </a:extLst>
                </p:cNvPr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6516">
                    <a:defRPr/>
                  </a:pPr>
                  <a:endParaRPr lang="en-US" sz="3199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TextBox 13">
                  <a:extLst>
                    <a:ext uri="{FF2B5EF4-FFF2-40B4-BE49-F238E27FC236}">
                      <a16:creationId xmlns:a16="http://schemas.microsoft.com/office/drawing/2014/main" id="{10B3DA93-FD0A-4E3B-AF32-978976CAC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12968" y="1764283"/>
                  <a:ext cx="1863356" cy="6904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399" b="1" dirty="0" err="1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Câu</a:t>
                  </a:r>
                  <a:r>
                    <a:rPr lang="en-US" sz="2399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0E353C-486B-4C10-8C48-AEFC6D2AB28B}"/>
                    </a:ext>
                  </a:extLst>
                </p:cNvPr>
                <p:cNvSpPr/>
                <p:nvPr/>
              </p:nvSpPr>
              <p:spPr>
                <a:xfrm>
                  <a:off x="3693823" y="2394228"/>
                  <a:ext cx="20539364" cy="16929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49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49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44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49" i="1">
                              <a:latin typeface="Cambria Math" panose="02040503050406030204" pitchFamily="18" charset="0"/>
                            </a:rPr>
                            <m:t>0;</m:t>
                          </m:r>
                          <m:r>
                            <a:rPr lang="en-US" sz="2449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2449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49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</m:oMath>
                  </a14:m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4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49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A 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tiếp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24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4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49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sz="2449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449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en-US" sz="2449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A0E353C-486B-4C10-8C48-AEFC6D2AB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3823" y="2394228"/>
                  <a:ext cx="20539364" cy="1692919"/>
                </a:xfrm>
                <a:prstGeom prst="rect">
                  <a:avLst/>
                </a:prstGeom>
                <a:blipFill>
                  <a:blip r:embed="rId4"/>
                  <a:stretch>
                    <a:fillRect l="-950" t="-5755" r="-1188" b="-158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652E16-271E-4732-8A73-FC38621DCAC8}"/>
                  </a:ext>
                </a:extLst>
              </p:cNvPr>
              <p:cNvSpPr txBox="1"/>
              <p:nvPr/>
            </p:nvSpPr>
            <p:spPr>
              <a:xfrm>
                <a:off x="521783" y="2265742"/>
                <a:ext cx="5153693" cy="4923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99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5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599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599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599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sz="2599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99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 sz="25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59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8A652E16-271E-4732-8A73-FC38621DC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783" y="2265742"/>
                <a:ext cx="5153693" cy="49231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0396D4-B1B5-470D-B5AE-F9992F354796}"/>
                  </a:ext>
                </a:extLst>
              </p:cNvPr>
              <p:cNvSpPr/>
              <p:nvPr/>
            </p:nvSpPr>
            <p:spPr>
              <a:xfrm>
                <a:off x="495900" y="3086234"/>
                <a:ext cx="5193794" cy="492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599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 sz="25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599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 sz="2599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59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599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 sz="2599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 sz="2599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599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599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US" sz="259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59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D0396D4-B1B5-470D-B5AE-F9992F3547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00" y="3086234"/>
                <a:ext cx="5193794" cy="4923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/>
              <p:nvPr/>
            </p:nvSpPr>
            <p:spPr>
              <a:xfrm>
                <a:off x="1010728" y="4489539"/>
                <a:ext cx="1809085" cy="3012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=−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𝐴𝐵</m:t>
                          </m:r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𝐴𝐷</m:t>
                          </m:r>
                        </m:e>
                      </m:acc>
                      <m:r>
                        <a:rPr lang="vi-VN" sz="1200" i="1">
                          <a:solidFill>
                            <a:schemeClr val="bg1"/>
                          </a:solidFill>
                          <a:latin typeface="Cambria Math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1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1200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𝐴</m:t>
                          </m:r>
                          <m:sSup>
                            <m:sSupPr>
                              <m:ctrlPr>
                                <a:rPr lang="en-US" sz="12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vi-VN" sz="1200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acc>
                    </m:oMath>
                  </m:oMathPara>
                </a14:m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7AC1F11-FE92-4155-9A9C-E8A06EA757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728" y="4489539"/>
                <a:ext cx="1809085" cy="3012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10">
            <a:extLst>
              <a:ext uri="{FF2B5EF4-FFF2-40B4-BE49-F238E27FC236}">
                <a16:creationId xmlns:a16="http://schemas.microsoft.com/office/drawing/2014/main" id="{BF0B8237-C443-4967-80CC-6845DD8B6CCF}"/>
              </a:ext>
            </a:extLst>
          </p:cNvPr>
          <p:cNvGrpSpPr/>
          <p:nvPr/>
        </p:nvGrpSpPr>
        <p:grpSpPr>
          <a:xfrm>
            <a:off x="363466" y="3922754"/>
            <a:ext cx="11367545" cy="2778072"/>
            <a:chOff x="1270511" y="5867400"/>
            <a:chExt cx="21819676" cy="8777361"/>
          </a:xfrm>
        </p:grpSpPr>
        <p:sp>
          <p:nvSpPr>
            <p:cNvPr id="39" name="Rounded Rectangle 63">
              <a:extLst>
                <a:ext uri="{FF2B5EF4-FFF2-40B4-BE49-F238E27FC236}">
                  <a16:creationId xmlns:a16="http://schemas.microsoft.com/office/drawing/2014/main" id="{C84225EE-5E95-4AAB-8638-810931805807}"/>
                </a:ext>
              </a:extLst>
            </p:cNvPr>
            <p:cNvSpPr/>
            <p:nvPr/>
          </p:nvSpPr>
          <p:spPr>
            <a:xfrm>
              <a:off x="1272210" y="6139008"/>
              <a:ext cx="21817977" cy="850575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grpSp>
          <p:nvGrpSpPr>
            <p:cNvPr id="40" name="Group 60">
              <a:extLst>
                <a:ext uri="{FF2B5EF4-FFF2-40B4-BE49-F238E27FC236}">
                  <a16:creationId xmlns:a16="http://schemas.microsoft.com/office/drawing/2014/main" id="{E9EFB212-7431-4C8A-A092-3207AACE48A5}"/>
                </a:ext>
              </a:extLst>
            </p:cNvPr>
            <p:cNvGrpSpPr/>
            <p:nvPr/>
          </p:nvGrpSpPr>
          <p:grpSpPr>
            <a:xfrm>
              <a:off x="1270511" y="5867400"/>
              <a:ext cx="5411758" cy="1329091"/>
              <a:chOff x="1224541" y="6305967"/>
              <a:chExt cx="5411758" cy="1329091"/>
            </a:xfrm>
          </p:grpSpPr>
          <p:sp>
            <p:nvSpPr>
              <p:cNvPr id="41" name="Freeform 20">
                <a:extLst>
                  <a:ext uri="{FF2B5EF4-FFF2-40B4-BE49-F238E27FC236}">
                    <a16:creationId xmlns:a16="http://schemas.microsoft.com/office/drawing/2014/main" id="{457A6EA1-B9BE-48A5-95AA-E74D19915DF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760105" y="5358946"/>
                <a:ext cx="1312261" cy="3239963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1F68B23-94C2-4B88-936B-F321BBFB1285}"/>
                  </a:ext>
                </a:extLst>
              </p:cNvPr>
              <p:cNvSpPr txBox="1"/>
              <p:nvPr/>
            </p:nvSpPr>
            <p:spPr>
              <a:xfrm>
                <a:off x="2361196" y="6305967"/>
                <a:ext cx="4275103" cy="1264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0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0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3" name="Round Diagonal Corner Rectangle 68">
                <a:extLst>
                  <a:ext uri="{FF2B5EF4-FFF2-40B4-BE49-F238E27FC236}">
                    <a16:creationId xmlns:a16="http://schemas.microsoft.com/office/drawing/2014/main" id="{9F0199DB-8FCB-4DB7-9106-996EFEDC13FF}"/>
                  </a:ext>
                </a:extLst>
              </p:cNvPr>
              <p:cNvSpPr/>
              <p:nvPr/>
            </p:nvSpPr>
            <p:spPr>
              <a:xfrm flipV="1">
                <a:off x="1224541" y="6322796"/>
                <a:ext cx="903517" cy="889526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  <p:sp>
            <p:nvSpPr>
              <p:cNvPr id="44" name="Freeform 15">
                <a:extLst>
                  <a:ext uri="{FF2B5EF4-FFF2-40B4-BE49-F238E27FC236}">
                    <a16:creationId xmlns:a16="http://schemas.microsoft.com/office/drawing/2014/main" id="{EF7C7562-3981-4857-9052-C654F76BE5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2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EE1F84-E0BE-4C1F-A247-C049DA52EFD0}"/>
                  </a:ext>
                </a:extLst>
              </p:cNvPr>
              <p:cNvSpPr/>
              <p:nvPr/>
            </p:nvSpPr>
            <p:spPr>
              <a:xfrm>
                <a:off x="457814" y="3962191"/>
                <a:ext cx="10970598" cy="29238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y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z</m:t>
                            </m:r>
                            <m:r>
                              <a:rPr lang="en-US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</m:e>
                      <m:sup>
                        <m: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dirty="0">
                  <a:solidFill>
                    <a:schemeClr val="bg1"/>
                  </a:solidFill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𝑂𝑥𝑦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  </a:t>
                </a:r>
              </a:p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S</m:t>
                          </m: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y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−7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−5</m:t>
                              </m:r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  <a:p>
                <a:endParaRPr lang="en-US" sz="2000" dirty="0">
                  <a:solidFill>
                    <a:schemeClr val="bg1"/>
                  </a:solidFill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98EE1F84-E0BE-4C1F-A247-C049DA52E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14" y="3962191"/>
                <a:ext cx="10970598" cy="2923877"/>
              </a:xfrm>
              <a:prstGeom prst="rect">
                <a:avLst/>
              </a:prstGeom>
              <a:blipFill>
                <a:blip r:embed="rId8"/>
                <a:stretch>
                  <a:fillRect t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53C4259-F57D-6D8E-CE8F-0AE09F7FCF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514597"/>
              </p:ext>
            </p:extLst>
          </p:nvPr>
        </p:nvGraphicFramePr>
        <p:xfrm>
          <a:off x="4951412" y="5091524"/>
          <a:ext cx="2895601" cy="501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36480" imgH="253800" progId="Equation.DSMT4">
                  <p:embed/>
                </p:oleObj>
              </mc:Choice>
              <mc:Fallback>
                <p:oleObj name="Equation" r:id="rId9" imgW="15364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51412" y="5091524"/>
                        <a:ext cx="2895601" cy="501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749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E2D747-42D1-DFFF-FEF4-CB65AF541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2412" y="533400"/>
            <a:ext cx="9677400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0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72B9C2-8FBB-4366-7A14-B8DFE0FD7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612" y="685801"/>
            <a:ext cx="93726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134A097-07A2-F43E-D736-E200AE39F287}"/>
              </a:ext>
            </a:extLst>
          </p:cNvPr>
          <p:cNvSpPr txBox="1"/>
          <p:nvPr/>
        </p:nvSpPr>
        <p:spPr>
          <a:xfrm>
            <a:off x="2513012" y="1905000"/>
            <a:ext cx="739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</a:rPr>
              <a:t>Khai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triển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phương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trình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chính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tắc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của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mặt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cầu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sẽ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được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phương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trình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có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dạng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như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thế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nào</a:t>
            </a:r>
            <a:r>
              <a:rPr lang="en-US" sz="3600" b="1" dirty="0">
                <a:solidFill>
                  <a:srgbClr val="00B050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55202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3074079"/>
            <a:ext cx="1186835" cy="283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A1538B-FBAA-44D1-AF19-CC0B09D6A1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6438" y="5791200"/>
            <a:ext cx="1627773" cy="123149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963AF1A-E47F-402B-963D-4BF59B083262}"/>
              </a:ext>
            </a:extLst>
          </p:cNvPr>
          <p:cNvGrpSpPr/>
          <p:nvPr/>
        </p:nvGrpSpPr>
        <p:grpSpPr>
          <a:xfrm>
            <a:off x="754184" y="1610048"/>
            <a:ext cx="11326201" cy="1280067"/>
            <a:chOff x="788009" y="4074864"/>
            <a:chExt cx="11326201" cy="1280067"/>
          </a:xfrm>
        </p:grpSpPr>
        <p:sp>
          <p:nvSpPr>
            <p:cNvPr id="29" name="Rounded Rectangle 16">
              <a:extLst>
                <a:ext uri="{FF2B5EF4-FFF2-40B4-BE49-F238E27FC236}">
                  <a16:creationId xmlns:a16="http://schemas.microsoft.com/office/drawing/2014/main" id="{3CB514D5-A8B5-4285-831A-0A4B46129ACB}"/>
                </a:ext>
              </a:extLst>
            </p:cNvPr>
            <p:cNvSpPr/>
            <p:nvPr/>
          </p:nvSpPr>
          <p:spPr>
            <a:xfrm>
              <a:off x="788009" y="4074864"/>
              <a:ext cx="11326201" cy="1280067"/>
            </a:xfrm>
            <a:prstGeom prst="roundRect">
              <a:avLst>
                <a:gd name="adj" fmla="val 7259"/>
              </a:avLst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397320F-DB94-4F87-A3FB-2627996CBB46}"/>
                </a:ext>
              </a:extLst>
            </p:cNvPr>
            <p:cNvSpPr/>
            <p:nvPr/>
          </p:nvSpPr>
          <p:spPr>
            <a:xfrm>
              <a:off x="1173240" y="4104326"/>
              <a:ext cx="1083986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b="1" dirty="0"/>
                <a:t>Trong không gian </a:t>
              </a:r>
              <a:r>
                <a:rPr lang="vi-VN" dirty="0"/>
                <a:t>O</a:t>
              </a:r>
              <a:r>
                <a:rPr lang="vi-VN" i="1" dirty="0"/>
                <a:t>xyz</a:t>
              </a:r>
              <a:r>
                <a:rPr lang="vi-VN" dirty="0"/>
                <a:t>, </a:t>
              </a:r>
              <a:r>
                <a:rPr lang="vi-VN" b="1" dirty="0"/>
                <a:t>cho</a:t>
              </a:r>
              <a:r>
                <a:rPr lang="vi-VN" dirty="0"/>
                <a:t> (</a:t>
              </a:r>
              <a:r>
                <a:rPr lang="vi-VN" i="1" dirty="0"/>
                <a:t>S</a:t>
              </a:r>
              <a:r>
                <a:rPr lang="vi-VN" dirty="0"/>
                <a:t>) </a:t>
              </a:r>
              <a:r>
                <a:rPr lang="vi-VN" b="1" dirty="0"/>
                <a:t>là tập hợp các điểm </a:t>
              </a:r>
              <a:r>
                <a:rPr lang="vi-VN" i="1" dirty="0"/>
                <a:t>M</a:t>
              </a:r>
              <a:r>
                <a:rPr lang="vi-VN" dirty="0"/>
                <a:t>(</a:t>
              </a:r>
              <a:r>
                <a:rPr lang="vi-VN" i="1" dirty="0"/>
                <a:t>x</a:t>
              </a:r>
              <a:r>
                <a:rPr lang="en-US" dirty="0"/>
                <a:t>;</a:t>
              </a:r>
              <a:r>
                <a:rPr lang="vi-VN" dirty="0"/>
                <a:t> </a:t>
              </a:r>
              <a:r>
                <a:rPr lang="vi-VN" i="1" dirty="0"/>
                <a:t>y</a:t>
              </a:r>
              <a:r>
                <a:rPr lang="en-US" dirty="0"/>
                <a:t>;</a:t>
              </a:r>
              <a:r>
                <a:rPr lang="vi-VN" dirty="0"/>
                <a:t> </a:t>
              </a:r>
              <a:r>
                <a:rPr lang="vi-VN" i="1" dirty="0"/>
                <a:t>z</a:t>
              </a:r>
              <a:r>
                <a:rPr lang="vi-VN" dirty="0"/>
                <a:t>) </a:t>
              </a:r>
              <a:r>
                <a:rPr lang="vi-VN" b="1" dirty="0"/>
                <a:t>có toạ độ thoả </a:t>
              </a:r>
              <a:endParaRPr lang="en-US" b="1" dirty="0"/>
            </a:p>
            <a:p>
              <a:r>
                <a:rPr lang="en-US" b="1" dirty="0"/>
                <a:t>   </a:t>
              </a:r>
              <a:r>
                <a:rPr lang="vi-VN" b="1" dirty="0"/>
                <a:t>mãn phương trình</a:t>
              </a:r>
              <a:r>
                <a:rPr lang="vi-VN" dirty="0"/>
                <a:t>:</a:t>
              </a:r>
              <a:r>
                <a:rPr lang="en-US" dirty="0"/>
                <a:t> </a:t>
              </a:r>
              <a:r>
                <a:rPr lang="vi-VN" i="1" dirty="0"/>
                <a:t>x</a:t>
              </a:r>
              <a:r>
                <a:rPr lang="en-US" baseline="30000" dirty="0"/>
                <a:t>2</a:t>
              </a:r>
              <a:r>
                <a:rPr lang="vi-VN" dirty="0"/>
                <a:t> + </a:t>
              </a:r>
              <a:r>
                <a:rPr lang="vi-VN" i="1" dirty="0"/>
                <a:t>y</a:t>
              </a:r>
              <a:r>
                <a:rPr lang="en-US" baseline="30000" dirty="0"/>
                <a:t>2</a:t>
              </a:r>
              <a:r>
                <a:rPr lang="vi-VN" dirty="0"/>
                <a:t> +</a:t>
              </a:r>
              <a:r>
                <a:rPr lang="en-US" dirty="0"/>
                <a:t> </a:t>
              </a:r>
              <a:r>
                <a:rPr lang="vi-VN" i="1" dirty="0"/>
                <a:t>z</a:t>
              </a:r>
              <a:r>
                <a:rPr lang="en-US" baseline="30000" dirty="0"/>
                <a:t>2</a:t>
              </a:r>
              <a:r>
                <a:rPr lang="en-US" dirty="0"/>
                <a:t> </a:t>
              </a:r>
              <a:r>
                <a:rPr lang="vi-VN" dirty="0"/>
                <a:t>–</a:t>
              </a:r>
              <a:r>
                <a:rPr lang="en-US" dirty="0"/>
                <a:t> 4</a:t>
              </a:r>
              <a:r>
                <a:rPr lang="vi-VN" i="1" dirty="0"/>
                <a:t>x</a:t>
              </a:r>
              <a:r>
                <a:rPr lang="en-US" dirty="0"/>
                <a:t> </a:t>
              </a:r>
              <a:r>
                <a:rPr lang="vi-VN" dirty="0"/>
                <a:t>+</a:t>
              </a:r>
              <a:r>
                <a:rPr lang="en-US" dirty="0"/>
                <a:t> 6</a:t>
              </a:r>
              <a:r>
                <a:rPr lang="vi-VN" i="1" dirty="0"/>
                <a:t>y</a:t>
              </a:r>
              <a:r>
                <a:rPr lang="en-US" i="1" dirty="0"/>
                <a:t> </a:t>
              </a:r>
              <a:r>
                <a:rPr lang="vi-VN" dirty="0"/>
                <a:t>–</a:t>
              </a:r>
              <a:r>
                <a:rPr lang="en-US" dirty="0"/>
                <a:t> 1</a:t>
              </a:r>
              <a:r>
                <a:rPr lang="vi-VN" dirty="0"/>
                <a:t>2</a:t>
              </a:r>
              <a:r>
                <a:rPr lang="en-US" dirty="0"/>
                <a:t> </a:t>
              </a:r>
              <a:r>
                <a:rPr lang="vi-VN" dirty="0"/>
                <a:t>=</a:t>
              </a:r>
              <a:r>
                <a:rPr lang="en-US" dirty="0"/>
                <a:t> </a:t>
              </a:r>
              <a:r>
                <a:rPr lang="vi-VN" dirty="0"/>
                <a:t>0</a:t>
              </a:r>
              <a:r>
                <a:rPr lang="en-US" dirty="0"/>
                <a:t> (1)</a:t>
              </a:r>
              <a:r>
                <a:rPr lang="vi-VN" dirty="0"/>
                <a:t>.</a:t>
              </a:r>
            </a:p>
            <a:p>
              <a:r>
                <a:rPr lang="en-US" dirty="0"/>
                <a:t>  </a:t>
              </a:r>
              <a:r>
                <a:rPr lang="vi-VN" b="1" dirty="0"/>
                <a:t>Chứng minh </a:t>
              </a:r>
              <a:r>
                <a:rPr lang="vi-VN" dirty="0"/>
                <a:t>(</a:t>
              </a:r>
              <a:r>
                <a:rPr lang="vi-VN" i="1" dirty="0"/>
                <a:t>S</a:t>
              </a:r>
              <a:r>
                <a:rPr lang="vi-VN" dirty="0"/>
                <a:t>) </a:t>
              </a:r>
              <a:r>
                <a:rPr lang="vi-VN" b="1" dirty="0"/>
                <a:t>là một mặt cầu. Xác định tâm và tính bán kính của mặt cầu đó</a:t>
              </a:r>
              <a:r>
                <a:rPr lang="vi-VN" dirty="0"/>
                <a:t>.</a:t>
              </a:r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6AD9F9-1888-4224-9292-B7D9C673A8C8}"/>
              </a:ext>
            </a:extLst>
          </p:cNvPr>
          <p:cNvGrpSpPr/>
          <p:nvPr/>
        </p:nvGrpSpPr>
        <p:grpSpPr>
          <a:xfrm>
            <a:off x="1592614" y="3621217"/>
            <a:ext cx="6187178" cy="618718"/>
            <a:chOff x="1248599" y="5347083"/>
            <a:chExt cx="6187178" cy="61871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CF31DD-3138-4DCD-87A9-23B9AFAC474C}"/>
                </a:ext>
              </a:extLst>
            </p:cNvPr>
            <p:cNvSpPr/>
            <p:nvPr/>
          </p:nvSpPr>
          <p:spPr>
            <a:xfrm>
              <a:off x="1248599" y="5448197"/>
              <a:ext cx="61871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dirty="0"/>
                <a:t>Ta </a:t>
              </a:r>
              <a:r>
                <a:rPr lang="en-US" dirty="0" err="1"/>
                <a:t>có</a:t>
              </a:r>
              <a:endParaRPr lang="vi-VN" dirty="0"/>
            </a:p>
          </p:txBody>
        </p:sp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1FC359E5-8235-444E-A8A8-1C73A59BF4E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48045832"/>
                </p:ext>
              </p:extLst>
            </p:nvPr>
          </p:nvGraphicFramePr>
          <p:xfrm>
            <a:off x="2397597" y="5347083"/>
            <a:ext cx="4157782" cy="6187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133360" imgH="317160" progId="Equation.DSMT4">
                    <p:embed/>
                  </p:oleObj>
                </mc:Choice>
                <mc:Fallback>
                  <p:oleObj name="Equation" r:id="rId4" imgW="2133360" imgH="3171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2397597" y="5347083"/>
                          <a:ext cx="4157782" cy="6187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BE95A823-A78C-4A1C-A562-90974A6EDD2E}"/>
              </a:ext>
            </a:extLst>
          </p:cNvPr>
          <p:cNvSpPr/>
          <p:nvPr/>
        </p:nvSpPr>
        <p:spPr>
          <a:xfrm>
            <a:off x="1903412" y="4347753"/>
            <a:ext cx="72275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Vậy (</a:t>
            </a:r>
            <a:r>
              <a:rPr lang="vi-VN" i="1" dirty="0"/>
              <a:t>S</a:t>
            </a:r>
            <a:r>
              <a:rPr lang="vi-VN" dirty="0"/>
              <a:t>) là mặt cầu có tâm </a:t>
            </a:r>
            <a:r>
              <a:rPr lang="en-US" i="1" dirty="0">
                <a:solidFill>
                  <a:srgbClr val="FF0000"/>
                </a:solidFill>
              </a:rPr>
              <a:t>I</a:t>
            </a:r>
            <a:r>
              <a:rPr lang="vi-VN" dirty="0">
                <a:solidFill>
                  <a:srgbClr val="FF0000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vi-VN" dirty="0">
                <a:solidFill>
                  <a:srgbClr val="FF0000"/>
                </a:solidFill>
              </a:rPr>
              <a:t>; –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vi-VN" dirty="0">
                <a:solidFill>
                  <a:srgbClr val="FF0000"/>
                </a:solidFill>
              </a:rPr>
              <a:t>; </a:t>
            </a:r>
            <a:r>
              <a:rPr lang="en-US" dirty="0">
                <a:solidFill>
                  <a:srgbClr val="FF0000"/>
                </a:solidFill>
              </a:rPr>
              <a:t>0</a:t>
            </a:r>
            <a:r>
              <a:rPr lang="vi-VN" dirty="0">
                <a:solidFill>
                  <a:srgbClr val="FF0000"/>
                </a:solidFill>
              </a:rPr>
              <a:t>) </a:t>
            </a:r>
            <a:r>
              <a:rPr lang="vi-VN" dirty="0"/>
              <a:t>và bán kính </a:t>
            </a:r>
            <a:r>
              <a:rPr lang="vi-VN" i="1" dirty="0">
                <a:solidFill>
                  <a:srgbClr val="FF0000"/>
                </a:solidFill>
              </a:rPr>
              <a:t>R</a:t>
            </a:r>
            <a:r>
              <a:rPr lang="vi-VN" dirty="0">
                <a:solidFill>
                  <a:srgbClr val="FF0000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5</a:t>
            </a:r>
            <a:r>
              <a:rPr lang="vi-VN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94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C98EFC4-2180-411F-A863-EB479D84E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2" y="24808"/>
            <a:ext cx="2298391" cy="798645"/>
          </a:xfrm>
          <a:prstGeom prst="rect">
            <a:avLst/>
          </a:prstGeom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11A6753-911F-4896-8BB7-BC4F749CD342}"/>
              </a:ext>
            </a:extLst>
          </p:cNvPr>
          <p:cNvGrpSpPr/>
          <p:nvPr/>
        </p:nvGrpSpPr>
        <p:grpSpPr>
          <a:xfrm>
            <a:off x="2271823" y="129666"/>
            <a:ext cx="7463391" cy="546100"/>
            <a:chOff x="2665412" y="167547"/>
            <a:chExt cx="7463391" cy="5461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96F8C9-A58A-4193-A7F8-B780A58C65CB}"/>
                </a:ext>
              </a:extLst>
            </p:cNvPr>
            <p:cNvSpPr/>
            <p:nvPr/>
          </p:nvSpPr>
          <p:spPr>
            <a:xfrm>
              <a:off x="2665412" y="193298"/>
              <a:ext cx="219803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/>
                <a:t>Với </a:t>
              </a:r>
              <a:r>
                <a:rPr lang="vi-VN" i="1"/>
                <a:t>a, b, c, d </a:t>
              </a:r>
              <a:endParaRPr lang="en-US" i="1"/>
            </a:p>
          </p:txBody>
        </p:sp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F7E24CE7-35A5-4A38-A68E-72940D3C4F9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30773859"/>
                </p:ext>
              </p:extLst>
            </p:nvPr>
          </p:nvGraphicFramePr>
          <p:xfrm>
            <a:off x="4708525" y="248279"/>
            <a:ext cx="593725" cy="3730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304560" imgH="190440" progId="Equation.DSMT4">
                    <p:embed/>
                  </p:oleObj>
                </mc:Choice>
                <mc:Fallback>
                  <p:oleObj name="Equation" r:id="rId3" imgW="304560" imgH="1904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708525" y="248279"/>
                          <a:ext cx="593725" cy="3730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>
              <a:extLst>
                <a:ext uri="{FF2B5EF4-FFF2-40B4-BE49-F238E27FC236}">
                  <a16:creationId xmlns:a16="http://schemas.microsoft.com/office/drawing/2014/main" id="{EC8C027B-506E-41FB-B48B-C136EACD23E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69449483"/>
                </p:ext>
              </p:extLst>
            </p:nvPr>
          </p:nvGraphicFramePr>
          <p:xfrm>
            <a:off x="5305978" y="167547"/>
            <a:ext cx="4822825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476440" imgH="279360" progId="Equation.DSMT4">
                    <p:embed/>
                  </p:oleObj>
                </mc:Choice>
                <mc:Fallback>
                  <p:oleObj name="Equation" r:id="rId5" imgW="2476440" imgH="279360" progId="Equation.DSMT4">
                    <p:embed/>
                    <p:pic>
                      <p:nvPicPr>
                        <p:cNvPr id="25" name="Object 24">
                          <a:extLst>
                            <a:ext uri="{FF2B5EF4-FFF2-40B4-BE49-F238E27FC236}">
                              <a16:creationId xmlns:a16="http://schemas.microsoft.com/office/drawing/2014/main" id="{F7E24CE7-35A5-4A38-A68E-72940D3C4F9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05978" y="167547"/>
                          <a:ext cx="4822825" cy="546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0" name="Object 29">
            <a:extLst>
              <a:ext uri="{FF2B5EF4-FFF2-40B4-BE49-F238E27FC236}">
                <a16:creationId xmlns:a16="http://schemas.microsoft.com/office/drawing/2014/main" id="{AE6B3B73-BDD9-4A3B-8EB6-EB01F0F199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083844"/>
              </p:ext>
            </p:extLst>
          </p:nvPr>
        </p:nvGraphicFramePr>
        <p:xfrm>
          <a:off x="4908661" y="541728"/>
          <a:ext cx="5811837" cy="62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984400" imgH="317160" progId="Equation.DSMT4">
                  <p:embed/>
                </p:oleObj>
              </mc:Choice>
              <mc:Fallback>
                <p:oleObj name="Equation" r:id="rId7" imgW="2984400" imgH="317160" progId="Equation.DSMT4">
                  <p:embed/>
                  <p:pic>
                    <p:nvPicPr>
                      <p:cNvPr id="29" name="Object 28">
                        <a:extLst>
                          <a:ext uri="{FF2B5EF4-FFF2-40B4-BE49-F238E27FC236}">
                            <a16:creationId xmlns:a16="http://schemas.microsoft.com/office/drawing/2014/main" id="{EC8C027B-506E-41FB-B48B-C136EACD23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08661" y="541728"/>
                        <a:ext cx="5811837" cy="620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Group 33">
            <a:extLst>
              <a:ext uri="{FF2B5EF4-FFF2-40B4-BE49-F238E27FC236}">
                <a16:creationId xmlns:a16="http://schemas.microsoft.com/office/drawing/2014/main" id="{13424A42-1D6C-4620-92EA-6749E825B73F}"/>
              </a:ext>
            </a:extLst>
          </p:cNvPr>
          <p:cNvGrpSpPr/>
          <p:nvPr/>
        </p:nvGrpSpPr>
        <p:grpSpPr>
          <a:xfrm>
            <a:off x="2652823" y="1078889"/>
            <a:ext cx="7565445" cy="472298"/>
            <a:chOff x="3046412" y="1382410"/>
            <a:chExt cx="7565445" cy="472298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957A478-446A-410F-A47F-8394C3B42189}"/>
                </a:ext>
              </a:extLst>
            </p:cNvPr>
            <p:cNvSpPr/>
            <p:nvPr/>
          </p:nvSpPr>
          <p:spPr>
            <a:xfrm>
              <a:off x="3046412" y="1393043"/>
              <a:ext cx="64605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là phương trình mặt cầu (S) khi và chỉ khi</a:t>
              </a:r>
              <a:endParaRPr lang="en-US"/>
            </a:p>
          </p:txBody>
        </p:sp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C55C7378-9E00-4E60-AB76-97A5C961587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95479413"/>
                </p:ext>
              </p:extLst>
            </p:nvPr>
          </p:nvGraphicFramePr>
          <p:xfrm>
            <a:off x="8287757" y="1382410"/>
            <a:ext cx="2324100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9" imgW="1193760" imgH="215640" progId="Equation.DSMT4">
                    <p:embed/>
                  </p:oleObj>
                </mc:Choice>
                <mc:Fallback>
                  <p:oleObj name="Equation" r:id="rId9" imgW="1193760" imgH="215640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AE6B3B73-BDD9-4A3B-8EB6-EB01F0F1990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8287757" y="1382410"/>
                          <a:ext cx="2324100" cy="4222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B5358CD-4C81-4801-A05D-DE5CFF6BD419}"/>
              </a:ext>
            </a:extLst>
          </p:cNvPr>
          <p:cNvGrpSpPr/>
          <p:nvPr/>
        </p:nvGrpSpPr>
        <p:grpSpPr>
          <a:xfrm>
            <a:off x="2665412" y="1470835"/>
            <a:ext cx="7702551" cy="563719"/>
            <a:chOff x="3122612" y="1811338"/>
            <a:chExt cx="7702551" cy="563719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60C7BE68-3B15-47EA-B7BA-F109D336706A}"/>
                </a:ext>
              </a:extLst>
            </p:cNvPr>
            <p:cNvSpPr/>
            <p:nvPr/>
          </p:nvSpPr>
          <p:spPr>
            <a:xfrm>
              <a:off x="3122612" y="1913392"/>
              <a:ext cx="524134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/>
                <a:t>Khi đó, (S) có tâm </a:t>
              </a:r>
              <a:r>
                <a:rPr lang="en-US"/>
                <a:t>I</a:t>
              </a:r>
              <a:r>
                <a:rPr lang="vi-VN"/>
                <a:t>(</a:t>
              </a:r>
              <a:r>
                <a:rPr lang="vi-VN" i="1"/>
                <a:t>a; b; c</a:t>
              </a:r>
              <a:r>
                <a:rPr lang="vi-VN"/>
                <a:t>) và b</a:t>
              </a:r>
              <a:r>
                <a:rPr lang="en-US"/>
                <a:t>á</a:t>
              </a:r>
              <a:r>
                <a:rPr lang="vi-VN"/>
                <a:t>n kính</a:t>
              </a:r>
              <a:endParaRPr lang="en-US"/>
            </a:p>
          </p:txBody>
        </p: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BC15B98E-C077-400A-963B-EC6BAE80E3A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2210957"/>
                </p:ext>
              </p:extLst>
            </p:nvPr>
          </p:nvGraphicFramePr>
          <p:xfrm>
            <a:off x="8229600" y="1811338"/>
            <a:ext cx="2595563" cy="520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1" imgW="1333440" imgH="266400" progId="Equation.DSMT4">
                    <p:embed/>
                  </p:oleObj>
                </mc:Choice>
                <mc:Fallback>
                  <p:oleObj name="Equation" r:id="rId11" imgW="1333440" imgH="266400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C55C7378-9E00-4E60-AB76-97A5C9615872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8229600" y="1811338"/>
                          <a:ext cx="2595563" cy="520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B3F8E13-BDE4-4854-8711-28A2471B7A80}"/>
              </a:ext>
            </a:extLst>
          </p:cNvPr>
          <p:cNvGrpSpPr/>
          <p:nvPr/>
        </p:nvGrpSpPr>
        <p:grpSpPr>
          <a:xfrm>
            <a:off x="98124" y="2233218"/>
            <a:ext cx="12013841" cy="1996272"/>
            <a:chOff x="98124" y="2233218"/>
            <a:chExt cx="12013841" cy="1996272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85799467-3BEA-4FCC-ACC4-3C1F244D977C}"/>
                </a:ext>
              </a:extLst>
            </p:cNvPr>
            <p:cNvGrpSpPr/>
            <p:nvPr/>
          </p:nvGrpSpPr>
          <p:grpSpPr>
            <a:xfrm>
              <a:off x="98124" y="2291900"/>
              <a:ext cx="12013841" cy="1937590"/>
              <a:chOff x="436015" y="5382631"/>
              <a:chExt cx="11476199" cy="1937590"/>
            </a:xfrm>
          </p:grpSpPr>
          <p:sp>
            <p:nvSpPr>
              <p:cNvPr id="45" name="Rounded Rectangle 47">
                <a:extLst>
                  <a:ext uri="{FF2B5EF4-FFF2-40B4-BE49-F238E27FC236}">
                    <a16:creationId xmlns:a16="http://schemas.microsoft.com/office/drawing/2014/main" id="{5FB548BC-E613-4DE9-93AE-DE3AAA27E7AB}"/>
                  </a:ext>
                </a:extLst>
              </p:cNvPr>
              <p:cNvSpPr/>
              <p:nvPr/>
            </p:nvSpPr>
            <p:spPr>
              <a:xfrm>
                <a:off x="939696" y="5382633"/>
                <a:ext cx="10972518" cy="1937588"/>
              </a:xfrm>
              <a:prstGeom prst="roundRect">
                <a:avLst>
                  <a:gd name="adj" fmla="val 3662"/>
                </a:avLst>
              </a:prstGeom>
              <a:gradFill flip="none" rotWithShape="1">
                <a:gsLst>
                  <a:gs pos="0">
                    <a:srgbClr val="ABB3A9"/>
                  </a:gs>
                  <a:gs pos="6000">
                    <a:srgbClr val="CDE0C9">
                      <a:shade val="67500"/>
                      <a:satMod val="115000"/>
                    </a:srgbClr>
                  </a:gs>
                  <a:gs pos="84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7E7B6505-5BEC-4858-944C-C2A73C3503AD}"/>
                  </a:ext>
                </a:extLst>
              </p:cNvPr>
              <p:cNvGrpSpPr/>
              <p:nvPr/>
            </p:nvGrpSpPr>
            <p:grpSpPr>
              <a:xfrm>
                <a:off x="436015" y="5382631"/>
                <a:ext cx="1360547" cy="1443931"/>
                <a:chOff x="237459" y="3982013"/>
                <a:chExt cx="1907657" cy="1931712"/>
              </a:xfrm>
            </p:grpSpPr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3A30526C-046E-4234-9CE5-B1702A52A672}"/>
                    </a:ext>
                  </a:extLst>
                </p:cNvPr>
                <p:cNvGrpSpPr/>
                <p:nvPr/>
              </p:nvGrpSpPr>
              <p:grpSpPr>
                <a:xfrm>
                  <a:off x="237459" y="3982013"/>
                  <a:ext cx="1907657" cy="1931712"/>
                  <a:chOff x="-14244" y="-116127"/>
                  <a:chExt cx="1471784" cy="1518179"/>
                </a:xfrm>
              </p:grpSpPr>
              <p:sp>
                <p:nvSpPr>
                  <p:cNvPr id="49" name="Oval 48">
                    <a:extLst>
                      <a:ext uri="{FF2B5EF4-FFF2-40B4-BE49-F238E27FC236}">
                        <a16:creationId xmlns:a16="http://schemas.microsoft.com/office/drawing/2014/main" id="{5D910E50-5F9F-4307-A2CC-BD3349560C92}"/>
                      </a:ext>
                    </a:extLst>
                  </p:cNvPr>
                  <p:cNvSpPr/>
                  <p:nvPr/>
                </p:nvSpPr>
                <p:spPr>
                  <a:xfrm>
                    <a:off x="-14244" y="-116127"/>
                    <a:ext cx="1471784" cy="1518179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0" name="Oval 49">
                    <a:extLst>
                      <a:ext uri="{FF2B5EF4-FFF2-40B4-BE49-F238E27FC236}">
                        <a16:creationId xmlns:a16="http://schemas.microsoft.com/office/drawing/2014/main" id="{7E19E40D-249D-4527-AD17-C8C12D50569A}"/>
                      </a:ext>
                    </a:extLst>
                  </p:cNvPr>
                  <p:cNvSpPr/>
                  <p:nvPr/>
                </p:nvSpPr>
                <p:spPr>
                  <a:xfrm>
                    <a:off x="-14244" y="-38046"/>
                    <a:ext cx="1373359" cy="1323843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EB675DF4-ED76-4FFB-8286-F35766F9DD48}"/>
                      </a:ext>
                    </a:extLst>
                  </p:cNvPr>
                  <p:cNvSpPr/>
                  <p:nvPr/>
                </p:nvSpPr>
                <p:spPr>
                  <a:xfrm>
                    <a:off x="362504" y="120827"/>
                    <a:ext cx="699357" cy="116497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6600" b="1" spc="50">
                        <a:ln w="11430"/>
                        <a:solidFill>
                          <a:srgbClr val="C0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.VnCentury SchoolbookH" pitchFamily="34" charset="0"/>
                      </a:rPr>
                      <a:t>4</a:t>
                    </a:r>
                    <a:endParaRPr lang="en-US" sz="80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endParaRPr>
                  </a:p>
                </p:txBody>
              </p:sp>
            </p:grpSp>
            <p:pic>
              <p:nvPicPr>
                <p:cNvPr id="48" name="Picture 47">
                  <a:extLst>
                    <a:ext uri="{FF2B5EF4-FFF2-40B4-BE49-F238E27FC236}">
                      <a16:creationId xmlns:a16="http://schemas.microsoft.com/office/drawing/2014/main" id="{6E90A636-16D7-4FAF-9FB4-142F2261400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72146" y="4266451"/>
                  <a:ext cx="1394217" cy="420476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98F515A-2170-4A69-9963-A1E3FF1A8894}"/>
                </a:ext>
              </a:extLst>
            </p:cNvPr>
            <p:cNvGrpSpPr/>
            <p:nvPr/>
          </p:nvGrpSpPr>
          <p:grpSpPr>
            <a:xfrm>
              <a:off x="1674812" y="2233218"/>
              <a:ext cx="10363200" cy="1948751"/>
              <a:chOff x="1217612" y="1937350"/>
              <a:chExt cx="10363200" cy="1948751"/>
            </a:xfrm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BBCA4926-F76E-4651-9202-05B1E90D7B31}"/>
                  </a:ext>
                </a:extLst>
              </p:cNvPr>
              <p:cNvSpPr/>
              <p:nvPr/>
            </p:nvSpPr>
            <p:spPr>
              <a:xfrm>
                <a:off x="1217612" y="1937350"/>
                <a:ext cx="10363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vi-VN"/>
                  <a:t>Trong không gian O</a:t>
                </a:r>
                <a:r>
                  <a:rPr lang="vi-VN" i="1"/>
                  <a:t>xyz</a:t>
                </a:r>
                <a:r>
                  <a:rPr lang="vi-VN"/>
                  <a:t>, phương trình nào trong các phương trình sau là phương trình của một mặt cầu? Xác định tâm và tính bán kính của mặt cầu đó.</a:t>
                </a:r>
              </a:p>
            </p:txBody>
          </p:sp>
          <p:graphicFrame>
            <p:nvGraphicFramePr>
              <p:cNvPr id="39" name="Object 38">
                <a:extLst>
                  <a:ext uri="{FF2B5EF4-FFF2-40B4-BE49-F238E27FC236}">
                    <a16:creationId xmlns:a16="http://schemas.microsoft.com/office/drawing/2014/main" id="{E8E32B5E-EFA0-47E3-8E70-8867BDA09C4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1288870"/>
                  </p:ext>
                </p:extLst>
              </p:nvPr>
            </p:nvGraphicFramePr>
            <p:xfrm>
              <a:off x="1617663" y="2666407"/>
              <a:ext cx="4975225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4" imgW="2552400" imgH="241200" progId="Equation.DSMT4">
                      <p:embed/>
                    </p:oleObj>
                  </mc:Choice>
                  <mc:Fallback>
                    <p:oleObj name="Equation" r:id="rId14" imgW="2552400" imgH="24120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15"/>
                          <a:stretch>
                            <a:fillRect/>
                          </a:stretch>
                        </p:blipFill>
                        <p:spPr>
                          <a:xfrm>
                            <a:off x="1617663" y="2666407"/>
                            <a:ext cx="4975225" cy="469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0">
                <a:extLst>
                  <a:ext uri="{FF2B5EF4-FFF2-40B4-BE49-F238E27FC236}">
                    <a16:creationId xmlns:a16="http://schemas.microsoft.com/office/drawing/2014/main" id="{1F9152E1-6117-4139-B96E-2220587690E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06393807"/>
                  </p:ext>
                </p:extLst>
              </p:nvPr>
            </p:nvGraphicFramePr>
            <p:xfrm>
              <a:off x="1617663" y="3416201"/>
              <a:ext cx="4999037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6" imgW="2565360" imgH="241200" progId="Equation.DSMT4">
                      <p:embed/>
                    </p:oleObj>
                  </mc:Choice>
                  <mc:Fallback>
                    <p:oleObj name="Equation" r:id="rId16" imgW="2565360" imgH="241200" progId="Equation.DSMT4">
                      <p:embed/>
                      <p:pic>
                        <p:nvPicPr>
                          <p:cNvPr id="39" name="Object 38">
                            <a:extLst>
                              <a:ext uri="{FF2B5EF4-FFF2-40B4-BE49-F238E27FC236}">
                                <a16:creationId xmlns:a16="http://schemas.microsoft.com/office/drawing/2014/main" id="{E8E32B5E-EFA0-47E3-8E70-8867BDA09C4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7"/>
                          <a:stretch>
                            <a:fillRect/>
                          </a:stretch>
                        </p:blipFill>
                        <p:spPr>
                          <a:xfrm>
                            <a:off x="1617663" y="3416201"/>
                            <a:ext cx="4999037" cy="469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2" name="Object 41">
                <a:extLst>
                  <a:ext uri="{FF2B5EF4-FFF2-40B4-BE49-F238E27FC236}">
                    <a16:creationId xmlns:a16="http://schemas.microsoft.com/office/drawing/2014/main" id="{E3D4B243-73C4-4FD6-824A-6B398311EF8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84399403"/>
                  </p:ext>
                </p:extLst>
              </p:nvPr>
            </p:nvGraphicFramePr>
            <p:xfrm>
              <a:off x="1617663" y="3041265"/>
              <a:ext cx="4803775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8" imgW="2463480" imgH="241200" progId="Equation.DSMT4">
                      <p:embed/>
                    </p:oleObj>
                  </mc:Choice>
                  <mc:Fallback>
                    <p:oleObj name="Equation" r:id="rId18" imgW="2463480" imgH="241200" progId="Equation.DSMT4">
                      <p:embed/>
                      <p:pic>
                        <p:nvPicPr>
                          <p:cNvPr id="39" name="Object 38">
                            <a:extLst>
                              <a:ext uri="{FF2B5EF4-FFF2-40B4-BE49-F238E27FC236}">
                                <a16:creationId xmlns:a16="http://schemas.microsoft.com/office/drawing/2014/main" id="{E8E32B5E-EFA0-47E3-8E70-8867BDA09C46}"/>
                              </a:ext>
                            </a:extLst>
                          </p:cNvPr>
                          <p:cNvPicPr/>
                          <p:nvPr/>
                        </p:nvPicPr>
                        <p:blipFill>
                          <a:blip r:embed="rId19"/>
                          <a:stretch>
                            <a:fillRect/>
                          </a:stretch>
                        </p:blipFill>
                        <p:spPr>
                          <a:xfrm>
                            <a:off x="1617663" y="3041265"/>
                            <a:ext cx="4803775" cy="469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E26B212A-A14C-4FE1-8C9B-2393A23B434E}"/>
              </a:ext>
            </a:extLst>
          </p:cNvPr>
          <p:cNvSpPr/>
          <p:nvPr/>
        </p:nvSpPr>
        <p:spPr>
          <a:xfrm>
            <a:off x="2302133" y="96967"/>
            <a:ext cx="9809832" cy="1937588"/>
          </a:xfrm>
          <a:prstGeom prst="roundRect">
            <a:avLst>
              <a:gd name="adj" fmla="val 21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56DA3EB-E4C5-4595-B4CA-6E1C834DE0B6}"/>
              </a:ext>
            </a:extLst>
          </p:cNvPr>
          <p:cNvSpPr/>
          <p:nvPr/>
        </p:nvSpPr>
        <p:spPr>
          <a:xfrm>
            <a:off x="1665514" y="4337545"/>
            <a:ext cx="1013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a) </a:t>
            </a:r>
            <a:r>
              <a:rPr lang="en-US"/>
              <a:t>Ta có </a:t>
            </a:r>
            <a:r>
              <a:rPr lang="vi-VN" i="1"/>
              <a:t>a</a:t>
            </a:r>
            <a:r>
              <a:rPr lang="vi-VN"/>
              <a:t>²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 i="1"/>
              <a:t>b</a:t>
            </a:r>
            <a:r>
              <a:rPr lang="vi-VN"/>
              <a:t>²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 i="1"/>
              <a:t>c</a:t>
            </a:r>
            <a:r>
              <a:rPr lang="vi-VN"/>
              <a:t>²</a:t>
            </a:r>
            <a:r>
              <a:rPr lang="en-US"/>
              <a:t> </a:t>
            </a:r>
            <a:r>
              <a:rPr lang="vi-VN"/>
              <a:t>-</a:t>
            </a:r>
            <a:r>
              <a:rPr lang="en-US"/>
              <a:t> </a:t>
            </a:r>
            <a:r>
              <a:rPr lang="vi-VN" i="1"/>
              <a:t>d</a:t>
            </a:r>
            <a:r>
              <a:rPr lang="en-US" i="1"/>
              <a:t> </a:t>
            </a:r>
            <a:r>
              <a:rPr lang="vi-VN"/>
              <a:t>&lt;</a:t>
            </a:r>
            <a:r>
              <a:rPr lang="en-US"/>
              <a:t> </a:t>
            </a:r>
            <a:r>
              <a:rPr lang="vi-VN"/>
              <a:t>0. </a:t>
            </a:r>
            <a:r>
              <a:rPr lang="en-US"/>
              <a:t>Nên (1)</a:t>
            </a:r>
            <a:r>
              <a:rPr lang="vi-VN"/>
              <a:t> không phải là phương trình của một mặt cầu.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B325AE4-8E86-49AB-AD73-502DF7989D31}"/>
              </a:ext>
            </a:extLst>
          </p:cNvPr>
          <p:cNvSpPr/>
          <p:nvPr/>
        </p:nvSpPr>
        <p:spPr>
          <a:xfrm>
            <a:off x="1674812" y="4823446"/>
            <a:ext cx="1013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b</a:t>
            </a:r>
            <a:r>
              <a:rPr lang="vi-VN"/>
              <a:t>) </a:t>
            </a:r>
            <a:r>
              <a:rPr lang="en-US"/>
              <a:t>Ta có </a:t>
            </a:r>
            <a:r>
              <a:rPr lang="vi-VN" i="1"/>
              <a:t>a</a:t>
            </a:r>
            <a:r>
              <a:rPr lang="vi-VN"/>
              <a:t>²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 i="1"/>
              <a:t>b</a:t>
            </a:r>
            <a:r>
              <a:rPr lang="vi-VN"/>
              <a:t>²</a:t>
            </a:r>
            <a:r>
              <a:rPr lang="en-US"/>
              <a:t> </a:t>
            </a:r>
            <a:r>
              <a:rPr lang="vi-VN"/>
              <a:t>+</a:t>
            </a:r>
            <a:r>
              <a:rPr lang="en-US"/>
              <a:t> </a:t>
            </a:r>
            <a:r>
              <a:rPr lang="vi-VN" i="1"/>
              <a:t>c</a:t>
            </a:r>
            <a:r>
              <a:rPr lang="vi-VN"/>
              <a:t>²</a:t>
            </a:r>
            <a:r>
              <a:rPr lang="en-US"/>
              <a:t> </a:t>
            </a:r>
            <a:r>
              <a:rPr lang="vi-VN"/>
              <a:t>-</a:t>
            </a:r>
            <a:r>
              <a:rPr lang="en-US"/>
              <a:t> </a:t>
            </a:r>
            <a:r>
              <a:rPr lang="vi-VN" i="1"/>
              <a:t>d</a:t>
            </a:r>
            <a:r>
              <a:rPr lang="en-US" i="1"/>
              <a:t> =</a:t>
            </a:r>
            <a:r>
              <a:rPr lang="en-US"/>
              <a:t>12 &gt; </a:t>
            </a:r>
            <a:r>
              <a:rPr lang="vi-VN"/>
              <a:t>0. </a:t>
            </a:r>
            <a:r>
              <a:rPr lang="en-US"/>
              <a:t>Nên (2)</a:t>
            </a:r>
            <a:r>
              <a:rPr lang="vi-VN"/>
              <a:t> là phương trình của một mặt cầu.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D59F53E-267E-4178-8F4E-A360734DD341}"/>
              </a:ext>
            </a:extLst>
          </p:cNvPr>
          <p:cNvGrpSpPr/>
          <p:nvPr/>
        </p:nvGrpSpPr>
        <p:grpSpPr>
          <a:xfrm>
            <a:off x="2024047" y="5275319"/>
            <a:ext cx="4718065" cy="890954"/>
            <a:chOff x="2269331" y="5362316"/>
            <a:chExt cx="4718065" cy="890954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E6F3119-66A2-4CB4-AF5B-EC55FC9FFADC}"/>
                </a:ext>
              </a:extLst>
            </p:cNvPr>
            <p:cNvSpPr/>
            <p:nvPr/>
          </p:nvSpPr>
          <p:spPr>
            <a:xfrm>
              <a:off x="2269331" y="5537645"/>
              <a:ext cx="39012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/>
                <a:t>T</a:t>
              </a:r>
              <a:r>
                <a:rPr lang="vi-VN"/>
                <a:t>âm </a:t>
              </a:r>
              <a:r>
                <a:rPr lang="en-US" i="1">
                  <a:solidFill>
                    <a:srgbClr val="FF0000"/>
                  </a:solidFill>
                </a:rPr>
                <a:t>                   </a:t>
              </a:r>
              <a:r>
                <a:rPr lang="vi-VN"/>
                <a:t>và bán kính</a:t>
              </a:r>
              <a:endParaRPr lang="en-US"/>
            </a:p>
          </p:txBody>
        </p:sp>
        <p:graphicFrame>
          <p:nvGraphicFramePr>
            <p:cNvPr id="55" name="Object 54">
              <a:extLst>
                <a:ext uri="{FF2B5EF4-FFF2-40B4-BE49-F238E27FC236}">
                  <a16:creationId xmlns:a16="http://schemas.microsoft.com/office/drawing/2014/main" id="{A095472A-CA86-4EC0-91FD-6E92C3E85486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780194"/>
                </p:ext>
              </p:extLst>
            </p:nvPr>
          </p:nvGraphicFramePr>
          <p:xfrm>
            <a:off x="2946417" y="5362316"/>
            <a:ext cx="1435426" cy="890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0" imgW="736560" imgH="457200" progId="Equation.DSMT4">
                    <p:embed/>
                  </p:oleObj>
                </mc:Choice>
                <mc:Fallback>
                  <p:oleObj name="Equation" r:id="rId20" imgW="736560" imgH="4572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2946417" y="5362316"/>
                          <a:ext cx="1435426" cy="890954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58">
              <a:extLst>
                <a:ext uri="{FF2B5EF4-FFF2-40B4-BE49-F238E27FC236}">
                  <a16:creationId xmlns:a16="http://schemas.microsoft.com/office/drawing/2014/main" id="{A5856B40-2CAA-49E3-A386-810C3197ADD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94539985"/>
                </p:ext>
              </p:extLst>
            </p:nvPr>
          </p:nvGraphicFramePr>
          <p:xfrm>
            <a:off x="5899959" y="5482265"/>
            <a:ext cx="1087437" cy="493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2" imgW="558720" imgH="253800" progId="Equation.DSMT4">
                    <p:embed/>
                  </p:oleObj>
                </mc:Choice>
                <mc:Fallback>
                  <p:oleObj name="Equation" r:id="rId22" imgW="558720" imgH="253800" progId="Equation.DSMT4">
                    <p:embed/>
                    <p:pic>
                      <p:nvPicPr>
                        <p:cNvPr id="55" name="Object 54">
                          <a:extLst>
                            <a:ext uri="{FF2B5EF4-FFF2-40B4-BE49-F238E27FC236}">
                              <a16:creationId xmlns:a16="http://schemas.microsoft.com/office/drawing/2014/main" id="{A095472A-CA86-4EC0-91FD-6E92C3E85486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5899959" y="5482265"/>
                          <a:ext cx="1087437" cy="4937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D559C12F-D0B0-44C5-AB8A-B49BB0BE0011}"/>
              </a:ext>
            </a:extLst>
          </p:cNvPr>
          <p:cNvSpPr/>
          <p:nvPr/>
        </p:nvSpPr>
        <p:spPr>
          <a:xfrm>
            <a:off x="1674812" y="6156481"/>
            <a:ext cx="64470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c) </a:t>
            </a:r>
            <a:r>
              <a:rPr lang="en-US"/>
              <a:t>(3) </a:t>
            </a:r>
            <a:r>
              <a:rPr lang="vi-VN"/>
              <a:t>không phải là phương trình của một mặt cầu.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6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4" grpId="0"/>
      <p:bldP spid="56" grpId="0"/>
      <p:bldP spid="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B505B-B2A8-0504-CD7B-42D8129A7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BÀI</a:t>
            </a:r>
            <a:r>
              <a:rPr lang="en-US" dirty="0">
                <a:solidFill>
                  <a:srgbClr val="FF0000"/>
                </a:solidFill>
              </a:rPr>
              <a:t> 17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8B088-D140-5929-F48E-F9BA57E72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862" y="2286000"/>
            <a:ext cx="10252150" cy="4023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solidFill>
                  <a:srgbClr val="0070C0"/>
                </a:solidFill>
              </a:rPr>
              <a:t>PHƯƠNG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TRÌNH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MẶT</a:t>
            </a:r>
            <a:r>
              <a:rPr lang="en-US" sz="6000" b="1" dirty="0">
                <a:solidFill>
                  <a:srgbClr val="0070C0"/>
                </a:solidFill>
              </a:rPr>
              <a:t> </a:t>
            </a:r>
            <a:r>
              <a:rPr lang="en-US" sz="6000" b="1" dirty="0" err="1">
                <a:solidFill>
                  <a:srgbClr val="0070C0"/>
                </a:solidFill>
              </a:rPr>
              <a:t>CẦU</a:t>
            </a:r>
            <a:endParaRPr lang="en-US" sz="6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2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10A9C4-BCD1-464C-8D76-7CD06671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8812" y="2286000"/>
            <a:ext cx="6803313" cy="345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3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10">
            <a:extLst>
              <a:ext uri="{FF2B5EF4-FFF2-40B4-BE49-F238E27FC236}">
                <a16:creationId xmlns:a16="http://schemas.microsoft.com/office/drawing/2014/main" id="{8D77ED11-4AA6-4ECD-97F2-D1D9CE2ED3F8}"/>
              </a:ext>
            </a:extLst>
          </p:cNvPr>
          <p:cNvGrpSpPr/>
          <p:nvPr/>
        </p:nvGrpSpPr>
        <p:grpSpPr>
          <a:xfrm>
            <a:off x="641624" y="3010065"/>
            <a:ext cx="10905577" cy="2627872"/>
            <a:chOff x="1270511" y="5867400"/>
            <a:chExt cx="21819676" cy="6496178"/>
          </a:xfrm>
        </p:grpSpPr>
        <p:sp>
          <p:nvSpPr>
            <p:cNvPr id="85" name="Rounded Rectangle 41">
              <a:extLst>
                <a:ext uri="{FF2B5EF4-FFF2-40B4-BE49-F238E27FC236}">
                  <a16:creationId xmlns:a16="http://schemas.microsoft.com/office/drawing/2014/main" id="{DCCEFEF5-1F2C-4C2C-ADDF-09053DA2C94E}"/>
                </a:ext>
              </a:extLst>
            </p:cNvPr>
            <p:cNvSpPr/>
            <p:nvPr/>
          </p:nvSpPr>
          <p:spPr>
            <a:xfrm>
              <a:off x="1272210" y="6391915"/>
              <a:ext cx="21817977" cy="5971663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86" name="Group 60">
              <a:extLst>
                <a:ext uri="{FF2B5EF4-FFF2-40B4-BE49-F238E27FC236}">
                  <a16:creationId xmlns:a16="http://schemas.microsoft.com/office/drawing/2014/main" id="{66B1D5A1-7E31-4B46-920B-678939600ADF}"/>
                </a:ext>
              </a:extLst>
            </p:cNvPr>
            <p:cNvGrpSpPr/>
            <p:nvPr/>
          </p:nvGrpSpPr>
          <p:grpSpPr>
            <a:xfrm>
              <a:off x="1270511" y="5867400"/>
              <a:ext cx="3747039" cy="1102891"/>
              <a:chOff x="1224541" y="6305967"/>
              <a:chExt cx="3747039" cy="1102891"/>
            </a:xfrm>
          </p:grpSpPr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D9EA63B2-B7C5-45F4-B83A-7CC204B169B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97983" y="5221068"/>
                <a:ext cx="971866" cy="3175324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296BE8FD-4997-4CD5-9807-D2538F3357A2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675251" cy="1102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22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2299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9" name="Round Diagonal Corner Rectangle 46">
                <a:extLst>
                  <a:ext uri="{FF2B5EF4-FFF2-40B4-BE49-F238E27FC236}">
                    <a16:creationId xmlns:a16="http://schemas.microsoft.com/office/drawing/2014/main" id="{B9686D23-62BE-403C-B888-007A4E2C152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90" name="Freeform 15">
                <a:extLst>
                  <a:ext uri="{FF2B5EF4-FFF2-40B4-BE49-F238E27FC236}">
                    <a16:creationId xmlns:a16="http://schemas.microsoft.com/office/drawing/2014/main" id="{4B066436-DAC6-42D8-80D8-84F28D6C86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F7D05D29-1238-463E-A2AC-3A24FFB76F26}"/>
              </a:ext>
            </a:extLst>
          </p:cNvPr>
          <p:cNvGrpSpPr/>
          <p:nvPr/>
        </p:nvGrpSpPr>
        <p:grpSpPr>
          <a:xfrm>
            <a:off x="419729" y="605441"/>
            <a:ext cx="11349365" cy="1533303"/>
            <a:chOff x="1272674" y="3461657"/>
            <a:chExt cx="22707600" cy="3208017"/>
          </a:xfrm>
        </p:grpSpPr>
        <p:grpSp>
          <p:nvGrpSpPr>
            <p:cNvPr id="92" name="Group 54">
              <a:extLst>
                <a:ext uri="{FF2B5EF4-FFF2-40B4-BE49-F238E27FC236}">
                  <a16:creationId xmlns:a16="http://schemas.microsoft.com/office/drawing/2014/main" id="{144B3667-548D-4F53-89E9-8F41BFE953F0}"/>
                </a:ext>
              </a:extLst>
            </p:cNvPr>
            <p:cNvGrpSpPr/>
            <p:nvPr/>
          </p:nvGrpSpPr>
          <p:grpSpPr>
            <a:xfrm>
              <a:off x="1272674" y="3461657"/>
              <a:ext cx="22707600" cy="3168861"/>
              <a:chOff x="1268078" y="3405486"/>
              <a:chExt cx="22707600" cy="3168861"/>
            </a:xfrm>
          </p:grpSpPr>
          <p:sp>
            <p:nvSpPr>
              <p:cNvPr id="94" name="Rounded Rectangle 49">
                <a:extLst>
                  <a:ext uri="{FF2B5EF4-FFF2-40B4-BE49-F238E27FC236}">
                    <a16:creationId xmlns:a16="http://schemas.microsoft.com/office/drawing/2014/main" id="{AEB99089-B6F2-400F-A788-6B435F553291}"/>
                  </a:ext>
                </a:extLst>
              </p:cNvPr>
              <p:cNvSpPr/>
              <p:nvPr/>
            </p:nvSpPr>
            <p:spPr>
              <a:xfrm>
                <a:off x="1268078" y="3790953"/>
                <a:ext cx="22707600" cy="2783394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grpSp>
            <p:nvGrpSpPr>
              <p:cNvPr id="95" name="Group 67">
                <a:extLst>
                  <a:ext uri="{FF2B5EF4-FFF2-40B4-BE49-F238E27FC236}">
                    <a16:creationId xmlns:a16="http://schemas.microsoft.com/office/drawing/2014/main" id="{129BA0B6-916E-4448-912B-240423A3BD8F}"/>
                  </a:ext>
                </a:extLst>
              </p:cNvPr>
              <p:cNvGrpSpPr/>
              <p:nvPr/>
            </p:nvGrpSpPr>
            <p:grpSpPr>
              <a:xfrm>
                <a:off x="1268078" y="3405486"/>
                <a:ext cx="8257409" cy="944906"/>
                <a:chOff x="1311958" y="3405486"/>
                <a:chExt cx="8257409" cy="944906"/>
              </a:xfrm>
            </p:grpSpPr>
            <p:sp>
              <p:nvSpPr>
                <p:cNvPr id="96" name="Freeform 20">
                  <a:extLst>
                    <a:ext uri="{FF2B5EF4-FFF2-40B4-BE49-F238E27FC236}">
                      <a16:creationId xmlns:a16="http://schemas.microsoft.com/office/drawing/2014/main" id="{7592207C-F297-4451-A689-86CE4D1BE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5400000">
                  <a:off x="2577698" y="2911927"/>
                  <a:ext cx="896238" cy="1906282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45702" tIns="22851" rIns="45702" bIns="22851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200"/>
                </a:p>
              </p:txBody>
            </p:sp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3B974F53-1075-4E5E-9DE6-8A84F1703EE9}"/>
                    </a:ext>
                  </a:extLst>
                </p:cNvPr>
                <p:cNvSpPr txBox="1"/>
                <p:nvPr/>
              </p:nvSpPr>
              <p:spPr>
                <a:xfrm>
                  <a:off x="2022836" y="3416949"/>
                  <a:ext cx="7546531" cy="933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299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299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98" name="Group 70">
                  <a:extLst>
                    <a:ext uri="{FF2B5EF4-FFF2-40B4-BE49-F238E27FC236}">
                      <a16:creationId xmlns:a16="http://schemas.microsoft.com/office/drawing/2014/main" id="{E4ACA06B-5802-48CF-8614-3D2E98516CFE}"/>
                    </a:ext>
                  </a:extLst>
                </p:cNvPr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99" name="Rectangle 98">
                    <a:extLst>
                      <a:ext uri="{FF2B5EF4-FFF2-40B4-BE49-F238E27FC236}">
                        <a16:creationId xmlns:a16="http://schemas.microsoft.com/office/drawing/2014/main" id="{15CF33AB-2DFB-4071-A288-041B98FFFBE4}"/>
                      </a:ext>
                    </a:extLst>
                  </p:cNvPr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200"/>
                  </a:p>
                </p:txBody>
              </p:sp>
              <p:sp>
                <p:nvSpPr>
                  <p:cNvPr id="100" name="Freeform 13">
                    <a:extLst>
                      <a:ext uri="{FF2B5EF4-FFF2-40B4-BE49-F238E27FC236}">
                        <a16:creationId xmlns:a16="http://schemas.microsoft.com/office/drawing/2014/main" id="{E0885526-F569-4CD3-9BDD-4872409C9468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1" name="Freeform 14">
                    <a:extLst>
                      <a:ext uri="{FF2B5EF4-FFF2-40B4-BE49-F238E27FC236}">
                        <a16:creationId xmlns:a16="http://schemas.microsoft.com/office/drawing/2014/main" id="{AFE2FADF-4653-434A-A304-D6C4532F51A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2" name="Freeform 15">
                    <a:extLst>
                      <a:ext uri="{FF2B5EF4-FFF2-40B4-BE49-F238E27FC236}">
                        <a16:creationId xmlns:a16="http://schemas.microsoft.com/office/drawing/2014/main" id="{85842119-906C-4DAA-9CB4-A963C4C5D9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3" name="Freeform 16">
                    <a:extLst>
                      <a:ext uri="{FF2B5EF4-FFF2-40B4-BE49-F238E27FC236}">
                        <a16:creationId xmlns:a16="http://schemas.microsoft.com/office/drawing/2014/main" id="{883516D3-8449-4BE3-8972-8B59E1D7B67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4" name="Freeform 17">
                    <a:extLst>
                      <a:ext uri="{FF2B5EF4-FFF2-40B4-BE49-F238E27FC236}">
                        <a16:creationId xmlns:a16="http://schemas.microsoft.com/office/drawing/2014/main" id="{DAA411F0-DFAB-4593-B2FE-DADB4E1815B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5" name="Freeform 18">
                    <a:extLst>
                      <a:ext uri="{FF2B5EF4-FFF2-40B4-BE49-F238E27FC236}">
                        <a16:creationId xmlns:a16="http://schemas.microsoft.com/office/drawing/2014/main" id="{FB8D471B-7687-4DA6-BE30-0D058BBDA5D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6" name="Freeform 19">
                    <a:extLst>
                      <a:ext uri="{FF2B5EF4-FFF2-40B4-BE49-F238E27FC236}">
                        <a16:creationId xmlns:a16="http://schemas.microsoft.com/office/drawing/2014/main" id="{00F2AB52-2A0D-4E00-8E07-6EDA3330E2CD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7" name="Freeform 20">
                    <a:extLst>
                      <a:ext uri="{FF2B5EF4-FFF2-40B4-BE49-F238E27FC236}">
                        <a16:creationId xmlns:a16="http://schemas.microsoft.com/office/drawing/2014/main" id="{5E791F15-B48C-4B5B-AA95-246EEF018DB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8" name="Freeform 21">
                    <a:extLst>
                      <a:ext uri="{FF2B5EF4-FFF2-40B4-BE49-F238E27FC236}">
                        <a16:creationId xmlns:a16="http://schemas.microsoft.com/office/drawing/2014/main" id="{0392BCF4-9CA7-4494-9265-F3E036F77407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09" name="Freeform 22">
                    <a:extLst>
                      <a:ext uri="{FF2B5EF4-FFF2-40B4-BE49-F238E27FC236}">
                        <a16:creationId xmlns:a16="http://schemas.microsoft.com/office/drawing/2014/main" id="{2636D5DB-7B8B-47C0-B573-2A1549B14C90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0" name="Freeform 23">
                    <a:extLst>
                      <a:ext uri="{FF2B5EF4-FFF2-40B4-BE49-F238E27FC236}">
                        <a16:creationId xmlns:a16="http://schemas.microsoft.com/office/drawing/2014/main" id="{E3F9076E-AA21-4D6D-B70D-387888F8538F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1" name="Freeform 24">
                    <a:extLst>
                      <a:ext uri="{FF2B5EF4-FFF2-40B4-BE49-F238E27FC236}">
                        <a16:creationId xmlns:a16="http://schemas.microsoft.com/office/drawing/2014/main" id="{C702D799-51C0-4064-AE09-A3ED89559715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2" name="Freeform 25">
                    <a:extLst>
                      <a:ext uri="{FF2B5EF4-FFF2-40B4-BE49-F238E27FC236}">
                        <a16:creationId xmlns:a16="http://schemas.microsoft.com/office/drawing/2014/main" id="{E15868D0-F41F-4DD0-83C7-82E716A0834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3" name="Freeform 26">
                    <a:extLst>
                      <a:ext uri="{FF2B5EF4-FFF2-40B4-BE49-F238E27FC236}">
                        <a16:creationId xmlns:a16="http://schemas.microsoft.com/office/drawing/2014/main" id="{7FC40D82-C6F4-4FA2-AE3A-A34B61C09A3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4" name="Freeform 27">
                    <a:extLst>
                      <a:ext uri="{FF2B5EF4-FFF2-40B4-BE49-F238E27FC236}">
                        <a16:creationId xmlns:a16="http://schemas.microsoft.com/office/drawing/2014/main" id="{806980E2-C3CB-4419-B757-CB20E73086B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5" name="Freeform 28">
                    <a:extLst>
                      <a:ext uri="{FF2B5EF4-FFF2-40B4-BE49-F238E27FC236}">
                        <a16:creationId xmlns:a16="http://schemas.microsoft.com/office/drawing/2014/main" id="{7DF99A0E-84D9-49BF-9973-CE6960FD5612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6" name="Freeform 29">
                    <a:extLst>
                      <a:ext uri="{FF2B5EF4-FFF2-40B4-BE49-F238E27FC236}">
                        <a16:creationId xmlns:a16="http://schemas.microsoft.com/office/drawing/2014/main" id="{16828249-62FF-4E2C-8E8E-FF25A3AABC0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7" name="Freeform 30">
                    <a:extLst>
                      <a:ext uri="{FF2B5EF4-FFF2-40B4-BE49-F238E27FC236}">
                        <a16:creationId xmlns:a16="http://schemas.microsoft.com/office/drawing/2014/main" id="{486D8B4B-E582-4F40-97DF-FAB03D2D461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8" name="Freeform 31">
                    <a:extLst>
                      <a:ext uri="{FF2B5EF4-FFF2-40B4-BE49-F238E27FC236}">
                        <a16:creationId xmlns:a16="http://schemas.microsoft.com/office/drawing/2014/main" id="{C8057ACC-ED60-4A23-B3E4-24BB537AF77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19" name="Freeform 32">
                    <a:extLst>
                      <a:ext uri="{FF2B5EF4-FFF2-40B4-BE49-F238E27FC236}">
                        <a16:creationId xmlns:a16="http://schemas.microsoft.com/office/drawing/2014/main" id="{48C89DF5-FFF4-4ECD-AEE7-02A119CFDCE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0" name="Freeform 33">
                    <a:extLst>
                      <a:ext uri="{FF2B5EF4-FFF2-40B4-BE49-F238E27FC236}">
                        <a16:creationId xmlns:a16="http://schemas.microsoft.com/office/drawing/2014/main" id="{1C381241-5976-4C96-9E35-A53F7F9202A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1" name="Freeform 34">
                    <a:extLst>
                      <a:ext uri="{FF2B5EF4-FFF2-40B4-BE49-F238E27FC236}">
                        <a16:creationId xmlns:a16="http://schemas.microsoft.com/office/drawing/2014/main" id="{E0F45C6A-DEDA-4FA1-B84A-668C3871C22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2" name="Freeform 35">
                    <a:extLst>
                      <a:ext uri="{FF2B5EF4-FFF2-40B4-BE49-F238E27FC236}">
                        <a16:creationId xmlns:a16="http://schemas.microsoft.com/office/drawing/2014/main" id="{8D8D03E4-2A0C-4AA1-9348-CBC5945A7EF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  <p:sp>
                <p:nvSpPr>
                  <p:cNvPr id="123" name="Freeform 36">
                    <a:extLst>
                      <a:ext uri="{FF2B5EF4-FFF2-40B4-BE49-F238E27FC236}">
                        <a16:creationId xmlns:a16="http://schemas.microsoft.com/office/drawing/2014/main" id="{6A544310-29AF-4D81-87B3-3CCF9CCE7B9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45702" tIns="22851" rIns="45702" bIns="22851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 sz="1200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1E41E50E-B680-48B6-A0B7-FF6477786B5B}"/>
                    </a:ext>
                  </a:extLst>
                </p:cNvPr>
                <p:cNvSpPr txBox="1"/>
                <p:nvPr/>
              </p:nvSpPr>
              <p:spPr>
                <a:xfrm>
                  <a:off x="2387115" y="3821051"/>
                  <a:ext cx="21364559" cy="28486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Trong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749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c</a:t>
                  </a:r>
                  <a:r>
                    <a:rPr lang="es-E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ho</a:t>
                  </a:r>
                  <a:r>
                    <a:rPr lang="es-E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749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49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74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749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49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274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749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749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274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749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vi-VN" sz="2749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749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vi-VN" sz="2749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749" i="1"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vi-VN" sz="2749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vi-VN" sz="2749" i="1">
                          <a:latin typeface="Cambria Math" panose="02040503050406030204" pitchFamily="18" charset="0"/>
                        </a:rPr>
                        <m:t>−2=0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tâm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749" i="1">
                          <a:latin typeface="Cambria Math" panose="02040503050406030204" pitchFamily="18" charset="0"/>
                        </a:rPr>
                        <m:t>𝐼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bán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kính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2749" i="1">
                          <a:latin typeface="Cambria Math" panose="02040503050406030204" pitchFamily="18" charset="0"/>
                        </a:rPr>
                        <m:t>𝑅</m:t>
                      </m:r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74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749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274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1E41E50E-B680-48B6-A0B7-FF6477786B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87115" y="3821051"/>
                  <a:ext cx="21364559" cy="2848623"/>
                </a:xfrm>
                <a:prstGeom prst="rect">
                  <a:avLst/>
                </a:prstGeom>
                <a:blipFill>
                  <a:blip r:embed="rId3"/>
                  <a:stretch>
                    <a:fillRect l="-1084" t="-4464" r="-1142" b="-107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3EBD669-E916-46C8-B343-CF54442428D6}"/>
                  </a:ext>
                </a:extLst>
              </p:cNvPr>
              <p:cNvSpPr txBox="1"/>
              <p:nvPr/>
            </p:nvSpPr>
            <p:spPr>
              <a:xfrm>
                <a:off x="852986" y="3505170"/>
                <a:ext cx="9374192" cy="20372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Dựa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vi-VN" sz="2749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2749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vi-VN" sz="2749" i="1">
                        <a:latin typeface="Cambria Math" panose="02040503050406030204" pitchFamily="18" charset="0"/>
                      </a:rPr>
                      <m:t>):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749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749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vi-VN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2749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vi-VN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2749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vi-VN" sz="2749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2749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vi-VN" sz="2749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2749" i="1">
                        <a:latin typeface="Cambria Math" panose="02040503050406030204" pitchFamily="18" charset="0"/>
                      </a:rPr>
                      <m:t>+6</m:t>
                    </m:r>
                    <m:r>
                      <a:rPr lang="vi-VN" sz="2749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vi-VN" sz="2749" i="1">
                        <a:latin typeface="Cambria Math" panose="02040503050406030204" pitchFamily="18" charset="0"/>
                      </a:rPr>
                      <m:t>−2=0</m:t>
                    </m:r>
                  </m:oMath>
                </a14:m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,ta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49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â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2749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749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2749" i="1">
                                      <a:latin typeface="Cambria Math" panose="02040503050406030204" pitchFamily="18" charset="0"/>
                                    </a:rPr>
                                    <m:t>−1;2;−3</m:t>
                                  </m:r>
                                </m:e>
                              </m:d>
                            </m:e>
                            <m:e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b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á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í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nh</m:t>
                              </m:r>
                              <m:r>
                                <m:rPr>
                                  <m:nor/>
                                </m:rPr>
                                <a:rPr lang="vi-VN" sz="2749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2749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vi-VN" sz="2749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749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749" i="1">
                                      <a:latin typeface="Cambria Math" panose="02040503050406030204" pitchFamily="18" charset="0"/>
                                    </a:rPr>
                                    <m:t>(−1</m:t>
                                  </m:r>
                                  <m:sSup>
                                    <m:sSupPr>
                                      <m:ctrlPr>
                                        <a:rPr lang="en-US" sz="274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749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vi-VN" sz="2749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749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74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749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vi-VN" sz="2749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749" i="1">
                                      <a:latin typeface="Cambria Math" panose="02040503050406030204" pitchFamily="18" charset="0"/>
                                    </a:rPr>
                                    <m:t>+(−3</m:t>
                                  </m:r>
                                  <m:sSup>
                                    <m:sSupPr>
                                      <m:ctrlPr>
                                        <a:rPr lang="en-US" sz="2749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2749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r>
                                        <a:rPr lang="vi-VN" sz="2749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vi-VN" sz="2749" i="1">
                                      <a:latin typeface="Cambria Math" panose="02040503050406030204" pitchFamily="18" charset="0"/>
                                    </a:rPr>
                                    <m:t>−(−2)</m:t>
                                  </m:r>
                                </m:e>
                              </m:rad>
                              <m:r>
                                <a:rPr lang="vi-VN" sz="2749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2749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2749" i="1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e>
                              </m:rad>
                              <m:r>
                                <a:rPr lang="vi-VN" sz="2749" i="1"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r>
                                <a:rPr lang="en-US" sz="2749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74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83EBD669-E916-46C8-B343-CF5444242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986" y="3505170"/>
                <a:ext cx="9374192" cy="2037224"/>
              </a:xfrm>
              <a:prstGeom prst="rect">
                <a:avLst/>
              </a:prstGeom>
              <a:blipFill>
                <a:blip r:embed="rId4"/>
                <a:stretch>
                  <a:fillRect l="-1300" t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752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435629" y="612271"/>
            <a:ext cx="11661452" cy="1371064"/>
            <a:chOff x="534987" y="1869705"/>
            <a:chExt cx="23001216" cy="274320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743200"/>
              <a:chOff x="534987" y="1647866"/>
              <a:chExt cx="22664057" cy="274320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79162"/>
                <a:ext cx="22443393" cy="2611904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204">
                  <a:defRPr/>
                </a:pPr>
                <a:endParaRPr lang="en-US" sz="1200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204"/>
                  <a:endParaRPr lang="en-US" sz="214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204"/>
                  <a:endParaRPr lang="en-US" sz="2149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204">
                    <a:defRPr/>
                  </a:pPr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02436" y="1700170"/>
                  <a:ext cx="1941971" cy="861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199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199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63741" y="1908342"/>
                  <a:ext cx="19572462" cy="25855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09" tIns="45705" rIns="91409" bIns="45705">
                  <a:spAutoFit/>
                </a:bodyPr>
                <a:lstStyle/>
                <a:p>
                  <a:r>
                    <a:rPr lang="nl-NL" sz="25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phương trình</a:t>
                  </a:r>
                  <a:r>
                    <a:rPr lang="en-US" sz="25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</a:t>
                  </a:r>
                </a:p>
                <a:p>
                  <a14:m>
                    <m:oMath xmlns:m="http://schemas.openxmlformats.org/officeDocument/2006/math">
                      <m:d>
                        <m:dPr>
                          <m:ctrlPr>
                            <a:rPr lang="en-US" sz="25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vi-VN" sz="2599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25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599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599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5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599" i="1">
                          <a:latin typeface="Cambria Math" panose="02040503050406030204" pitchFamily="18" charset="0"/>
                        </a:rPr>
                        <m:t>+2</m:t>
                      </m:r>
                      <m:d>
                        <m:dPr>
                          <m:ctrlPr>
                            <a:rPr lang="en-US" sz="25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3−</m:t>
                          </m:r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vi-VN" sz="2599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2599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ctrlPr>
                            <a:rPr lang="en-US" sz="25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vi-VN" sz="2599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vi-VN" sz="2599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vi-VN" sz="2599" i="1">
                          <a:latin typeface="Cambria Math" panose="02040503050406030204" pitchFamily="18" charset="0"/>
                        </a:rPr>
                        <m:t>𝑚𝑧</m:t>
                      </m:r>
                      <m:r>
                        <a:rPr lang="vi-VN" sz="2599" i="1">
                          <a:latin typeface="Cambria Math" panose="02040503050406030204" pitchFamily="18" charset="0"/>
                        </a:rPr>
                        <m:t>+2</m:t>
                      </m:r>
                      <m:sSup>
                        <m:sSupPr>
                          <m:ctrlPr>
                            <a:rPr lang="en-US" sz="25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vi-VN" sz="259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2599" i="1">
                          <a:latin typeface="Cambria Math" panose="02040503050406030204" pitchFamily="18" charset="0"/>
                        </a:rPr>
                        <m:t>+7=0</m:t>
                      </m:r>
                    </m:oMath>
                  </a14:m>
                  <a:r>
                    <a:rPr lang="nl-NL" sz="25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</a:p>
                <a:p>
                  <a:r>
                    <a:rPr lang="nl-NL" sz="25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Tìm tất cả các giá trị của m để (S) là một mặt cầu.</a:t>
                  </a:r>
                  <a:endParaRPr lang="en-US" sz="2599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741" y="1908342"/>
                  <a:ext cx="19572462" cy="2585504"/>
                </a:xfrm>
                <a:prstGeom prst="rect">
                  <a:avLst/>
                </a:prstGeom>
                <a:blipFill>
                  <a:blip r:embed="rId3"/>
                  <a:stretch>
                    <a:fillRect l="-1106" t="-4717" b="-10849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/>
          <p:cNvGrpSpPr/>
          <p:nvPr/>
        </p:nvGrpSpPr>
        <p:grpSpPr>
          <a:xfrm>
            <a:off x="391321" y="2756457"/>
            <a:ext cx="11487803" cy="1017475"/>
            <a:chOff x="782947" y="5512387"/>
            <a:chExt cx="22984583" cy="2035746"/>
          </a:xfrm>
        </p:grpSpPr>
        <p:grpSp>
          <p:nvGrpSpPr>
            <p:cNvPr id="45" name="Group 44"/>
            <p:cNvGrpSpPr/>
            <p:nvPr/>
          </p:nvGrpSpPr>
          <p:grpSpPr>
            <a:xfrm>
              <a:off x="6928537" y="5512387"/>
              <a:ext cx="4739026" cy="2035746"/>
              <a:chOff x="1380347" y="3163074"/>
              <a:chExt cx="3397215" cy="81772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65249" y="3163074"/>
                <a:ext cx="3012313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4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749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3074127" y="5512387"/>
              <a:ext cx="4986860" cy="2035746"/>
              <a:chOff x="1380347" y="3163074"/>
              <a:chExt cx="3471271" cy="817728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765249" y="3163074"/>
                <a:ext cx="3086369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4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749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9054430" y="5512387"/>
              <a:ext cx="4713100" cy="2035746"/>
              <a:chOff x="1380347" y="3163074"/>
              <a:chExt cx="3378188" cy="817728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765249" y="3163074"/>
                <a:ext cx="299328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4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749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782947" y="5512387"/>
              <a:ext cx="4769544" cy="2035746"/>
              <a:chOff x="1380347" y="3163074"/>
              <a:chExt cx="3331918" cy="817728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765249" y="3163074"/>
                <a:ext cx="2947016" cy="81772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80347" y="3241572"/>
                <a:ext cx="721016" cy="662729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4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749" dirty="0"/>
              </a:p>
            </p:txBody>
          </p:sp>
        </p:grpSp>
      </p:grpSp>
      <p:sp>
        <p:nvSpPr>
          <p:cNvPr id="107" name="Oval 106"/>
          <p:cNvSpPr/>
          <p:nvPr/>
        </p:nvSpPr>
        <p:spPr>
          <a:xfrm>
            <a:off x="6534510" y="2881772"/>
            <a:ext cx="517706" cy="78707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4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749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974185" y="2756456"/>
                <a:ext cx="1572995" cy="1033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&lt;2</m:t>
                              </m:r>
                            </m:e>
                            <m:e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&gt;3</m:t>
                              </m:r>
                              <m:r>
                                <m:rPr>
                                  <m:nor/>
                                </m:rPr>
                                <a:rPr lang="en-US" sz="2749" dirty="0">
                                  <a:solidFill>
                                    <a:schemeClr val="bg1"/>
                                  </a:solidFill>
                                </a:rPr>
                                <m:t> </m:t>
                              </m:r>
                            </m:e>
                          </m:eqArr>
                        </m:e>
                      </m:d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49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85" y="2756456"/>
                <a:ext cx="1572995" cy="10338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3912525" y="3079503"/>
                <a:ext cx="1861088" cy="515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1≤</m:t>
                      </m:r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≤3.</m:t>
                      </m:r>
                    </m:oMath>
                  </m:oMathPara>
                </a14:m>
                <a:endParaRPr lang="en-US" sz="274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525" y="3079503"/>
                <a:ext cx="1861088" cy="515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0108111" y="2781553"/>
                <a:ext cx="1494448" cy="1033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  <m:e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=3</m:t>
                              </m:r>
                            </m:e>
                          </m:eqArr>
                        </m:e>
                      </m:d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4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8111" y="2781553"/>
                <a:ext cx="1494448" cy="10338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7518675" y="2807242"/>
                <a:ext cx="1484830" cy="103380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749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&gt;3</m:t>
                              </m:r>
                            </m:e>
                          </m:eqArr>
                        </m:e>
                      </m:d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49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8675" y="2807242"/>
                <a:ext cx="1484830" cy="103380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id="{315624C6-3133-479A-BC00-7E8957567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59181"/>
          <a:ext cx="72203" cy="11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700" imgH="215900" progId="Equation.DSMT4">
                  <p:embed/>
                </p:oleObj>
              </mc:Choice>
              <mc:Fallback>
                <p:oleObj name="Equation" r:id="rId8" imgW="139700" imgH="215900" progId="Equation.DSMT4">
                  <p:embed/>
                  <p:pic>
                    <p:nvPicPr>
                      <p:cNvPr id="127" name="Object 126">
                        <a:extLst>
                          <a:ext uri="{FF2B5EF4-FFF2-40B4-BE49-F238E27FC236}">
                            <a16:creationId xmlns:a16="http://schemas.microsoft.com/office/drawing/2014/main" id="{315624C6-3133-479A-BC00-7E8957567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9181"/>
                        <a:ext cx="72203" cy="11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Rectangle 86">
            <a:extLst>
              <a:ext uri="{FF2B5EF4-FFF2-40B4-BE49-F238E27FC236}">
                <a16:creationId xmlns:a16="http://schemas.microsoft.com/office/drawing/2014/main" id="{39B9DCA1-B704-44D3-A0A1-6CC92C4C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55" y="758070"/>
            <a:ext cx="113136" cy="13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2" tIns="22851" rIns="45702" bIns="2285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altLang="en-US" sz="900">
              <a:latin typeface="Arial" panose="020B0604020202020204" pitchFamily="34" charset="0"/>
            </a:endParaRPr>
          </a:p>
        </p:txBody>
      </p:sp>
      <p:grpSp>
        <p:nvGrpSpPr>
          <p:cNvPr id="52" name="Group 10">
            <a:extLst>
              <a:ext uri="{FF2B5EF4-FFF2-40B4-BE49-F238E27FC236}">
                <a16:creationId xmlns:a16="http://schemas.microsoft.com/office/drawing/2014/main" id="{CDDE21C8-ED1F-4B76-8EC2-14B5171357CB}"/>
              </a:ext>
            </a:extLst>
          </p:cNvPr>
          <p:cNvGrpSpPr/>
          <p:nvPr/>
        </p:nvGrpSpPr>
        <p:grpSpPr>
          <a:xfrm>
            <a:off x="395104" y="3833212"/>
            <a:ext cx="11327603" cy="2718768"/>
            <a:chOff x="1270511" y="5884229"/>
            <a:chExt cx="22664057" cy="4901442"/>
          </a:xfrm>
        </p:grpSpPr>
        <p:sp>
          <p:nvSpPr>
            <p:cNvPr id="57" name="Rounded Rectangle 41">
              <a:extLst>
                <a:ext uri="{FF2B5EF4-FFF2-40B4-BE49-F238E27FC236}">
                  <a16:creationId xmlns:a16="http://schemas.microsoft.com/office/drawing/2014/main" id="{0D8CDCBC-F35E-4134-BA41-03B58F811771}"/>
                </a:ext>
              </a:extLst>
            </p:cNvPr>
            <p:cNvSpPr/>
            <p:nvPr/>
          </p:nvSpPr>
          <p:spPr>
            <a:xfrm>
              <a:off x="1469116" y="6250924"/>
              <a:ext cx="22465452" cy="453474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58" name="Group 60">
              <a:extLst>
                <a:ext uri="{FF2B5EF4-FFF2-40B4-BE49-F238E27FC236}">
                  <a16:creationId xmlns:a16="http://schemas.microsoft.com/office/drawing/2014/main" id="{C329B0B0-4FD8-4CE6-9DEE-D54222E04096}"/>
                </a:ext>
              </a:extLst>
            </p:cNvPr>
            <p:cNvGrpSpPr/>
            <p:nvPr/>
          </p:nvGrpSpPr>
          <p:grpSpPr>
            <a:xfrm>
              <a:off x="1270511" y="5884229"/>
              <a:ext cx="4591131" cy="971866"/>
              <a:chOff x="1224541" y="6322796"/>
              <a:chExt cx="4591131" cy="971866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D0E499D9-6819-4C6E-B948-A3AEA8CB899A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161126" y="4957923"/>
                <a:ext cx="971866" cy="37016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93180B4A-9412-43CA-A641-A2589B184961}"/>
                  </a:ext>
                </a:extLst>
              </p:cNvPr>
              <p:cNvSpPr txBox="1"/>
              <p:nvPr/>
            </p:nvSpPr>
            <p:spPr>
              <a:xfrm>
                <a:off x="2177041" y="6453059"/>
                <a:ext cx="3638631" cy="776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21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2199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21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199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199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46">
                <a:extLst>
                  <a:ext uri="{FF2B5EF4-FFF2-40B4-BE49-F238E27FC236}">
                    <a16:creationId xmlns:a16="http://schemas.microsoft.com/office/drawing/2014/main" id="{3C57CEBE-83E6-4B9B-8438-227AB26931B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55E1FE5F-5897-48F0-8ECD-35F60F4DB1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FCE2A5D-5D16-46A4-A269-DECD0EE691A5}"/>
                  </a:ext>
                </a:extLst>
              </p:cNvPr>
              <p:cNvSpPr/>
              <p:nvPr/>
            </p:nvSpPr>
            <p:spPr>
              <a:xfrm>
                <a:off x="2730730" y="4136032"/>
                <a:ext cx="9165809" cy="23029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9" tIns="45705" rIns="91409" bIns="45705">
                <a:spAutoFit/>
              </a:bodyPr>
              <a:lstStyle/>
              <a:p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−3;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+1;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=2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49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74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749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749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749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sz="2749" dirty="0">
                  <a:latin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749" i="1">
                          <a:latin typeface="Cambria Math" panose="02040503050406030204" pitchFamily="18" charset="0"/>
                        </a:rPr>
                        <m:t>                          ⇔</m:t>
                      </m:r>
                      <m:sSup>
                        <m:sSup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−3)</m:t>
                          </m:r>
                        </m:e>
                        <m:sup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49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+1)</m:t>
                          </m:r>
                        </m:e>
                        <m:sup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49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74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4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49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749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749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749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749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49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−7&gt;0</m:t>
                      </m:r>
                    </m:oMath>
                  </m:oMathPara>
                </a14:m>
                <a:endParaRPr lang="en-US" sz="274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749" dirty="0"/>
                  <a:t>                          </a:t>
                </a:r>
                <a14:m>
                  <m:oMath xmlns:m="http://schemas.openxmlformats.org/officeDocument/2006/math">
                    <m:r>
                      <a:rPr lang="en-US" sz="2749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2749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749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749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749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+3&gt;0</m:t>
                    </m:r>
                    <m:r>
                      <a:rPr lang="en-US" sz="2749" dirty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2749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749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749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749" i="1" dirty="0">
                                <a:latin typeface="Cambria Math" panose="02040503050406030204" pitchFamily="18" charset="0"/>
                              </a:rPr>
                              <m:t>&lt;1</m:t>
                            </m:r>
                          </m:e>
                          <m:e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sz="2749" i="1">
                                <a:latin typeface="Cambria Math" panose="02040503050406030204" pitchFamily="18" charset="0"/>
                              </a:rPr>
                              <m:t>&gt;3</m:t>
                            </m:r>
                          </m:e>
                        </m:eqArr>
                      </m:e>
                    </m:d>
                  </m:oMath>
                </a14:m>
                <a:endParaRPr lang="en-US" sz="2749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7FCE2A5D-5D16-46A4-A269-DECD0EE691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0730" y="4136032"/>
                <a:ext cx="9165809" cy="2302972"/>
              </a:xfrm>
              <a:prstGeom prst="rect">
                <a:avLst/>
              </a:prstGeom>
              <a:blipFill>
                <a:blip r:embed="rId10"/>
                <a:stretch>
                  <a:fillRect l="-1330" t="-264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603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316688" y="494803"/>
            <a:ext cx="11704256" cy="1269779"/>
            <a:chOff x="534987" y="1869705"/>
            <a:chExt cx="23085645" cy="2540551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085645" cy="2514945"/>
              <a:chOff x="534987" y="1647866"/>
              <a:chExt cx="23085645" cy="2514945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864981" cy="2441920"/>
              </a:xfrm>
              <a:prstGeom prst="roundRect">
                <a:avLst>
                  <a:gd name="adj" fmla="val 5492"/>
                </a:avLst>
              </a:prstGeom>
              <a:solidFill>
                <a:srgbClr val="FCDDC4"/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1088204">
                  <a:defRPr/>
                </a:pPr>
                <a:endParaRPr lang="en-US" sz="1200" dirty="0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204"/>
                  <a:endParaRPr lang="en-US" sz="2149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chemeClr val="accent6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8204"/>
                  <a:endParaRPr lang="en-US" sz="2149" dirty="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1088204">
                      <a:defRPr/>
                    </a:pPr>
                    <a:endParaRPr lang="en-US" sz="1200"/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1088204">
                    <a:defRPr/>
                  </a:pPr>
                  <a:endParaRPr lang="en-US" sz="12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71788" y="1732721"/>
                  <a:ext cx="1941971" cy="8618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2199" b="1" dirty="0" err="1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2199" b="1" dirty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1286587" y="1917122"/>
                  <a:ext cx="21958154" cy="2493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09" tIns="45705" rIns="91409" bIns="45705">
                  <a:spAutoFit/>
                </a:bodyPr>
                <a:lstStyle/>
                <a:p>
                  <a:pPr algn="just"/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        Trong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gian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hệ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tọa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độ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99" i="1">
                          <a:latin typeface="Cambria Math" panose="02040503050406030204" pitchFamily="18" charset="0"/>
                        </a:rPr>
                        <m:t>𝑂𝑥𝑦𝑧</m:t>
                      </m:r>
                    </m:oMath>
                  </a14:m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giả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sử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tồn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tại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cầu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99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4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99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9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99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99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49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99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99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99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sz="2499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99" i="1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99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99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99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99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499" i="1">
                          <a:latin typeface="Cambria Math" panose="02040503050406030204" pitchFamily="18" charset="0"/>
                        </a:rPr>
                        <m:t>𝑎𝑧</m:t>
                      </m:r>
                      <m:r>
                        <a:rPr lang="en-US" sz="2499" i="1">
                          <a:latin typeface="Cambria Math" panose="02040503050406030204" pitchFamily="18" charset="0"/>
                        </a:rPr>
                        <m:t>+10</m:t>
                      </m:r>
                      <m:r>
                        <a:rPr lang="en-US" sz="2499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99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a14:m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những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giá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nào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99" i="1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thì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499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99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</m:oMath>
                  </a14:m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chu vi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tròn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lớn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2499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bằng</a:t>
                  </a:r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499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499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a14:m>
                  <a:r>
                    <a:rPr lang="en-US" sz="2499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587" y="1917122"/>
                  <a:ext cx="21958154" cy="2493134"/>
                </a:xfrm>
                <a:prstGeom prst="rect">
                  <a:avLst/>
                </a:prstGeom>
                <a:blipFill>
                  <a:blip r:embed="rId3"/>
                  <a:stretch>
                    <a:fillRect l="-876" t="-3922" r="-876" b="-10784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/>
          <p:cNvGrpSpPr/>
          <p:nvPr/>
        </p:nvGrpSpPr>
        <p:grpSpPr>
          <a:xfrm>
            <a:off x="500209" y="2627798"/>
            <a:ext cx="11483493" cy="686947"/>
            <a:chOff x="1000809" y="5254969"/>
            <a:chExt cx="22975960" cy="1374431"/>
          </a:xfrm>
        </p:grpSpPr>
        <p:grpSp>
          <p:nvGrpSpPr>
            <p:cNvPr id="45" name="Group 44"/>
            <p:cNvGrpSpPr/>
            <p:nvPr/>
          </p:nvGrpSpPr>
          <p:grpSpPr>
            <a:xfrm>
              <a:off x="7137776" y="5254969"/>
              <a:ext cx="4810693" cy="1349821"/>
              <a:chOff x="1380347" y="2921700"/>
              <a:chExt cx="3397215" cy="1059102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1765249" y="2921700"/>
                <a:ext cx="3012313" cy="1059102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1380347" y="3033700"/>
                <a:ext cx="721016" cy="80190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4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2749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13231576" y="5287696"/>
              <a:ext cx="5038651" cy="1317093"/>
              <a:chOff x="1344296" y="2947379"/>
              <a:chExt cx="3507322" cy="1033423"/>
            </a:xfrm>
          </p:grpSpPr>
          <p:sp>
            <p:nvSpPr>
              <p:cNvPr id="61" name="Rectangle 60"/>
              <p:cNvSpPr/>
              <p:nvPr/>
            </p:nvSpPr>
            <p:spPr>
              <a:xfrm>
                <a:off x="1765249" y="2947379"/>
                <a:ext cx="3086369" cy="10334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1344296" y="3055295"/>
                <a:ext cx="793118" cy="801902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4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2749" dirty="0"/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19213374" y="5287697"/>
              <a:ext cx="4763395" cy="1317095"/>
              <a:chOff x="1344297" y="2947378"/>
              <a:chExt cx="3414238" cy="1033424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765249" y="2947378"/>
                <a:ext cx="2993286" cy="103342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1344297" y="3078629"/>
                <a:ext cx="793118" cy="80190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4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2749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000809" y="5300911"/>
              <a:ext cx="4563377" cy="1328489"/>
              <a:chOff x="1344297" y="2938438"/>
              <a:chExt cx="3367968" cy="1042364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765249" y="2938438"/>
                <a:ext cx="2947016" cy="1042364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1344297" y="3074179"/>
                <a:ext cx="793118" cy="801904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8890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749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2749" dirty="0"/>
              </a:p>
            </p:txBody>
          </p:sp>
        </p:grpSp>
      </p:grpSp>
      <p:sp>
        <p:nvSpPr>
          <p:cNvPr id="107" name="Oval 106"/>
          <p:cNvSpPr/>
          <p:nvPr/>
        </p:nvSpPr>
        <p:spPr>
          <a:xfrm>
            <a:off x="6613204" y="2683298"/>
            <a:ext cx="569477" cy="555277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49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2749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181432" y="2743468"/>
                <a:ext cx="1619354" cy="515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1;−11</m:t>
                          </m:r>
                        </m:e>
                      </m:d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4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32" y="2743468"/>
                <a:ext cx="1619354" cy="5153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4026781" y="2743468"/>
                <a:ext cx="1861088" cy="5153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1;10</m:t>
                          </m:r>
                        </m:e>
                      </m:d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4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6781" y="2743468"/>
                <a:ext cx="1861088" cy="5153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0138697" y="2743468"/>
                <a:ext cx="1882247" cy="515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−10;−1</m:t>
                          </m:r>
                        </m:e>
                      </m:d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4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697" y="2743468"/>
                <a:ext cx="1882247" cy="5153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7373964" y="2743468"/>
                <a:ext cx="1619354" cy="5153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749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−1;11</m:t>
                          </m:r>
                        </m:e>
                      </m:d>
                      <m:r>
                        <a:rPr lang="en-US" sz="2749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49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3964" y="2743468"/>
                <a:ext cx="1619354" cy="5153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7" name="Object 126">
            <a:extLst>
              <a:ext uri="{FF2B5EF4-FFF2-40B4-BE49-F238E27FC236}">
                <a16:creationId xmlns:a16="http://schemas.microsoft.com/office/drawing/2014/main" id="{315624C6-3133-479A-BC00-7E89575677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359181"/>
          <a:ext cx="72203" cy="11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700" imgH="215900" progId="Equation.DSMT4">
                  <p:embed/>
                </p:oleObj>
              </mc:Choice>
              <mc:Fallback>
                <p:oleObj name="Equation" r:id="rId8" imgW="139700" imgH="215900" progId="Equation.DSMT4">
                  <p:embed/>
                  <p:pic>
                    <p:nvPicPr>
                      <p:cNvPr id="127" name="Object 126">
                        <a:extLst>
                          <a:ext uri="{FF2B5EF4-FFF2-40B4-BE49-F238E27FC236}">
                            <a16:creationId xmlns:a16="http://schemas.microsoft.com/office/drawing/2014/main" id="{315624C6-3133-479A-BC00-7E895756770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59181"/>
                        <a:ext cx="72203" cy="11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" name="Rectangle 86">
            <a:extLst>
              <a:ext uri="{FF2B5EF4-FFF2-40B4-BE49-F238E27FC236}">
                <a16:creationId xmlns:a16="http://schemas.microsoft.com/office/drawing/2014/main" id="{39B9DCA1-B704-44D3-A0A1-6CC92C4CD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6355" y="758070"/>
            <a:ext cx="113136" cy="13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5702" tIns="22851" rIns="45702" bIns="22851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45701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altLang="en-US" sz="6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nl-NL" altLang="en-US" sz="900">
              <a:latin typeface="Arial" panose="020B0604020202020204" pitchFamily="34" charset="0"/>
            </a:endParaRPr>
          </a:p>
        </p:txBody>
      </p:sp>
      <p:grpSp>
        <p:nvGrpSpPr>
          <p:cNvPr id="52" name="Group 10">
            <a:extLst>
              <a:ext uri="{FF2B5EF4-FFF2-40B4-BE49-F238E27FC236}">
                <a16:creationId xmlns:a16="http://schemas.microsoft.com/office/drawing/2014/main" id="{CBEEFC40-7582-44F8-9A5D-0DCC3503FB23}"/>
              </a:ext>
            </a:extLst>
          </p:cNvPr>
          <p:cNvGrpSpPr/>
          <p:nvPr/>
        </p:nvGrpSpPr>
        <p:grpSpPr>
          <a:xfrm>
            <a:off x="360978" y="3422892"/>
            <a:ext cx="11329146" cy="3337354"/>
            <a:chOff x="1267422" y="5956240"/>
            <a:chExt cx="22667146" cy="4568633"/>
          </a:xfrm>
        </p:grpSpPr>
        <p:sp>
          <p:nvSpPr>
            <p:cNvPr id="57" name="Rounded Rectangle 41">
              <a:extLst>
                <a:ext uri="{FF2B5EF4-FFF2-40B4-BE49-F238E27FC236}">
                  <a16:creationId xmlns:a16="http://schemas.microsoft.com/office/drawing/2014/main" id="{C56310B3-D9EF-4662-B5A0-AB04FF5EA880}"/>
                </a:ext>
              </a:extLst>
            </p:cNvPr>
            <p:cNvSpPr/>
            <p:nvPr/>
          </p:nvSpPr>
          <p:spPr>
            <a:xfrm>
              <a:off x="1469116" y="6250924"/>
              <a:ext cx="22465452" cy="427394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grpSp>
          <p:nvGrpSpPr>
            <p:cNvPr id="58" name="Group 60">
              <a:extLst>
                <a:ext uri="{FF2B5EF4-FFF2-40B4-BE49-F238E27FC236}">
                  <a16:creationId xmlns:a16="http://schemas.microsoft.com/office/drawing/2014/main" id="{8CB634D3-C04A-41B2-B3AB-72003F8D0968}"/>
                </a:ext>
              </a:extLst>
            </p:cNvPr>
            <p:cNvGrpSpPr/>
            <p:nvPr/>
          </p:nvGrpSpPr>
          <p:grpSpPr>
            <a:xfrm>
              <a:off x="1267422" y="5956240"/>
              <a:ext cx="4594220" cy="690100"/>
              <a:chOff x="1221452" y="6394807"/>
              <a:chExt cx="4594220" cy="690100"/>
            </a:xfrm>
          </p:grpSpPr>
          <p:sp>
            <p:nvSpPr>
              <p:cNvPr id="59" name="Freeform 20">
                <a:extLst>
                  <a:ext uri="{FF2B5EF4-FFF2-40B4-BE49-F238E27FC236}">
                    <a16:creationId xmlns:a16="http://schemas.microsoft.com/office/drawing/2014/main" id="{6D6E5D5B-AE39-4241-B2C3-A148A5A7FFE4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499672" y="5077037"/>
                <a:ext cx="622170" cy="337421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716C89E-7049-4F10-B8D6-EC60F171ABCD}"/>
                  </a:ext>
                </a:extLst>
              </p:cNvPr>
              <p:cNvSpPr txBox="1"/>
              <p:nvPr/>
            </p:nvSpPr>
            <p:spPr>
              <a:xfrm>
                <a:off x="2177039" y="6495224"/>
                <a:ext cx="3638633" cy="589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</a:t>
                </a:r>
                <a:r>
                  <a:rPr lang="vi-VN" sz="21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2199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ớng</a:t>
                </a:r>
                <a:r>
                  <a:rPr lang="en-US" sz="2199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2199" b="1" dirty="0" err="1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2199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Round Diagonal Corner Rectangle 46">
                <a:extLst>
                  <a:ext uri="{FF2B5EF4-FFF2-40B4-BE49-F238E27FC236}">
                    <a16:creationId xmlns:a16="http://schemas.microsoft.com/office/drawing/2014/main" id="{8C5E6CC8-E91A-45DC-A78E-3460955EFF59}"/>
                  </a:ext>
                </a:extLst>
              </p:cNvPr>
              <p:cNvSpPr/>
              <p:nvPr/>
            </p:nvSpPr>
            <p:spPr>
              <a:xfrm flipV="1">
                <a:off x="1221452" y="6403169"/>
                <a:ext cx="976929" cy="577908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5774AB4F-3168-4A5F-AD3E-3C31A2B5FF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45702" tIns="22851" rIns="45702" bIns="2285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A7B7CD5-4DC1-41A9-9514-53C2239DB5F0}"/>
                  </a:ext>
                </a:extLst>
              </p:cNvPr>
              <p:cNvSpPr/>
              <p:nvPr/>
            </p:nvSpPr>
            <p:spPr>
              <a:xfrm>
                <a:off x="723616" y="3862711"/>
                <a:ext cx="11578670" cy="2699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09" tIns="45705" rIns="91409" bIns="45705">
                <a:spAutoFit/>
              </a:bodyPr>
              <a:lstStyle/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Để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+5&gt;0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lớn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cầu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=8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⇔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rad>
                    <m:r>
                      <a:rPr lang="en-US" sz="2000" i="1">
                        <a:latin typeface="Cambria Math" panose="02040503050406030204" pitchFamily="18" charset="0"/>
                      </a:rPr>
                      <m:t>=4⇔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−10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−11=0⇔</m:t>
                    </m:r>
                    <m:d>
                      <m:dPr>
                        <m:begChr m:val="["/>
                        <m:endChr m:val="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=11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Thỏa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đk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*).</a:t>
                </a: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FA7B7CD5-4DC1-41A9-9514-53C2239DB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16" y="3862711"/>
                <a:ext cx="11578670" cy="2699170"/>
              </a:xfrm>
              <a:prstGeom prst="rect">
                <a:avLst/>
              </a:prstGeom>
              <a:blipFill>
                <a:blip r:embed="rId10"/>
                <a:stretch>
                  <a:fillRect l="-579" t="-13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1577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19A25A-C107-5324-B0F2-CCC86BA59180}"/>
              </a:ext>
            </a:extLst>
          </p:cNvPr>
          <p:cNvSpPr txBox="1"/>
          <p:nvPr/>
        </p:nvSpPr>
        <p:spPr>
          <a:xfrm>
            <a:off x="1370012" y="11430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BÀI</a:t>
            </a:r>
            <a:r>
              <a:rPr lang="en-US" sz="6000" dirty="0"/>
              <a:t> </a:t>
            </a:r>
            <a:r>
              <a:rPr lang="en-US" sz="6000" dirty="0" err="1"/>
              <a:t>TẬP</a:t>
            </a:r>
            <a:r>
              <a:rPr lang="en-US" sz="6000" dirty="0"/>
              <a:t> </a:t>
            </a:r>
            <a:r>
              <a:rPr lang="en-US" sz="6000" dirty="0" err="1"/>
              <a:t>NHÓM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E939A-2CD3-77E9-42F3-B52330CEE51E}"/>
              </a:ext>
            </a:extLst>
          </p:cNvPr>
          <p:cNvSpPr txBox="1"/>
          <p:nvPr/>
        </p:nvSpPr>
        <p:spPr>
          <a:xfrm>
            <a:off x="1598612" y="26670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</a:rPr>
              <a:t>Mỗi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nhóm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đưa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ra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đề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toán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thực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tế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đã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chuẩn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bị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liên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quan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đến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học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các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nhóm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còn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lại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sẽ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giải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67323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5C4AE32E-7722-D236-D84F-44C488340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012" y="685800"/>
            <a:ext cx="8991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4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A9DE600-8CD5-3068-5492-2CE83EACD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28600"/>
            <a:ext cx="952500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2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484EF0-9332-DB33-E536-9295363F9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662" y="1223962"/>
            <a:ext cx="666750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776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3275012" y="2917738"/>
            <a:ext cx="933162" cy="296408"/>
            <a:chOff x="3782723" y="3082120"/>
            <a:chExt cx="933162" cy="296408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135004" y="3082120"/>
              <a:ext cx="5808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3782723" y="3082120"/>
              <a:ext cx="344490" cy="29640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3419474" y="3908252"/>
            <a:ext cx="1097015" cy="358948"/>
            <a:chOff x="3793309" y="4018573"/>
            <a:chExt cx="1097015" cy="358948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4193071" y="4377520"/>
              <a:ext cx="697253" cy="1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793309" y="4018573"/>
              <a:ext cx="399762" cy="35894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2589212" y="1786321"/>
            <a:ext cx="1057550" cy="507617"/>
            <a:chOff x="3658335" y="3082120"/>
            <a:chExt cx="1057550" cy="507617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4135004" y="3082120"/>
              <a:ext cx="580881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V="1">
              <a:off x="3658335" y="3082120"/>
              <a:ext cx="468878" cy="50761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1784251" y="666750"/>
            <a:ext cx="3086147" cy="0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32"/>
          <a:stretch/>
        </p:blipFill>
        <p:spPr bwMode="auto">
          <a:xfrm>
            <a:off x="-7211" y="38100"/>
            <a:ext cx="6151239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7" name="Straight Connector 46"/>
          <p:cNvCxnSpPr/>
          <p:nvPr/>
        </p:nvCxnSpPr>
        <p:spPr>
          <a:xfrm>
            <a:off x="1217612" y="666750"/>
            <a:ext cx="381000" cy="0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5103812" y="647700"/>
            <a:ext cx="304800" cy="0"/>
          </a:xfrm>
          <a:prstGeom prst="line">
            <a:avLst/>
          </a:prstGeom>
          <a:ln w="28575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9182F3DB-D3A6-485E-BB5A-314C67AC4E51}"/>
              </a:ext>
            </a:extLst>
          </p:cNvPr>
          <p:cNvGrpSpPr/>
          <p:nvPr/>
        </p:nvGrpSpPr>
        <p:grpSpPr>
          <a:xfrm>
            <a:off x="666865" y="2259966"/>
            <a:ext cx="2887662" cy="2887662"/>
            <a:chOff x="666865" y="2259966"/>
            <a:chExt cx="2887662" cy="2887662"/>
          </a:xfrm>
        </p:grpSpPr>
        <p:grpSp>
          <p:nvGrpSpPr>
            <p:cNvPr id="5" name="Group 4"/>
            <p:cNvGrpSpPr/>
            <p:nvPr/>
          </p:nvGrpSpPr>
          <p:grpSpPr>
            <a:xfrm>
              <a:off x="666865" y="2259966"/>
              <a:ext cx="2887662" cy="2887662"/>
              <a:chOff x="960440" y="1815599"/>
              <a:chExt cx="2887662" cy="2887662"/>
            </a:xfrm>
          </p:grpSpPr>
          <p:pic>
            <p:nvPicPr>
              <p:cNvPr id="50995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440" y="1815599"/>
                <a:ext cx="2887662" cy="2887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3026" name="Picture 2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322" b="28571"/>
              <a:stretch/>
            </p:blipFill>
            <p:spPr bwMode="auto">
              <a:xfrm>
                <a:off x="1744510" y="2948828"/>
                <a:ext cx="1515184" cy="58426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3027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122" b="32143"/>
              <a:stretch/>
            </p:blipFill>
            <p:spPr bwMode="auto">
              <a:xfrm>
                <a:off x="1614639" y="3411654"/>
                <a:ext cx="2077245" cy="876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50D66CE-1E2A-4286-B196-4A3F502E2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20866" y="2631986"/>
              <a:ext cx="935129" cy="461666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941263D-0FC4-4B24-8417-12842E19D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04515" y="2977619"/>
              <a:ext cx="1212361" cy="617202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49085E-E9AB-4EDC-AE8C-99360CCA728C}"/>
              </a:ext>
            </a:extLst>
          </p:cNvPr>
          <p:cNvGrpSpPr/>
          <p:nvPr/>
        </p:nvGrpSpPr>
        <p:grpSpPr>
          <a:xfrm>
            <a:off x="3571874" y="985043"/>
            <a:ext cx="6664897" cy="1200329"/>
            <a:chOff x="3571874" y="985043"/>
            <a:chExt cx="6664897" cy="1200329"/>
          </a:xfrm>
        </p:grpSpPr>
        <p:grpSp>
          <p:nvGrpSpPr>
            <p:cNvPr id="3" name="Group 2"/>
            <p:cNvGrpSpPr/>
            <p:nvPr/>
          </p:nvGrpSpPr>
          <p:grpSpPr>
            <a:xfrm>
              <a:off x="3571874" y="985043"/>
              <a:ext cx="6664897" cy="1200329"/>
              <a:chOff x="4267399" y="1447800"/>
              <a:chExt cx="6664897" cy="1200329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5278396" y="1673720"/>
                <a:ext cx="5653900" cy="875586"/>
              </a:xfrm>
              <a:prstGeom prst="roundRect">
                <a:avLst>
                  <a:gd name="adj" fmla="val 11754"/>
                </a:avLst>
              </a:prstGeom>
              <a:gradFill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rgbClr val="C96009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800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4267399" y="1447800"/>
                <a:ext cx="947246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spc="67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1</a:t>
                </a:r>
                <a:r>
                  <a:rPr lang="en-US" sz="5400" b="1" spc="67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.</a:t>
                </a:r>
                <a:endParaRPr lang="en-US" sz="7200" b="1" spc="67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6FC8D7C-E5C0-4120-8AD5-F21841C86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95926" y="1304925"/>
              <a:ext cx="5257800" cy="818808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E149C7-802C-4B76-9B0D-5B4BC663816A}"/>
              </a:ext>
            </a:extLst>
          </p:cNvPr>
          <p:cNvGrpSpPr/>
          <p:nvPr/>
        </p:nvGrpSpPr>
        <p:grpSpPr>
          <a:xfrm>
            <a:off x="4126113" y="2286000"/>
            <a:ext cx="6654546" cy="1200329"/>
            <a:chOff x="4126113" y="2286000"/>
            <a:chExt cx="6654546" cy="1200329"/>
          </a:xfrm>
        </p:grpSpPr>
        <p:grpSp>
          <p:nvGrpSpPr>
            <p:cNvPr id="4" name="Group 3"/>
            <p:cNvGrpSpPr/>
            <p:nvPr/>
          </p:nvGrpSpPr>
          <p:grpSpPr>
            <a:xfrm>
              <a:off x="4126113" y="2286000"/>
              <a:ext cx="6654546" cy="1200329"/>
              <a:chOff x="4963550" y="3362712"/>
              <a:chExt cx="6654546" cy="1200329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963550" y="3362712"/>
                <a:ext cx="947246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spc="67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2</a:t>
                </a:r>
                <a:r>
                  <a:rPr lang="en-US" sz="5400" b="1" spc="67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.</a:t>
                </a:r>
                <a:endParaRPr lang="en-US" sz="7200" b="1" spc="67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29" name="Rounded Rectangle 28"/>
              <p:cNvSpPr/>
              <p:nvPr/>
            </p:nvSpPr>
            <p:spPr>
              <a:xfrm>
                <a:off x="5949912" y="3541171"/>
                <a:ext cx="5668184" cy="920114"/>
              </a:xfrm>
              <a:prstGeom prst="roundRect">
                <a:avLst>
                  <a:gd name="adj" fmla="val 11754"/>
                </a:avLst>
              </a:prstGeom>
              <a:gradFill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rgbClr val="C96009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800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F7D1150-5242-4F35-88B7-0F2C36FFA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484574" y="2399026"/>
              <a:ext cx="5177162" cy="107440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B91EDEA-52CE-477C-9455-4885BFEB40C8}"/>
              </a:ext>
            </a:extLst>
          </p:cNvPr>
          <p:cNvGrpSpPr/>
          <p:nvPr/>
        </p:nvGrpSpPr>
        <p:grpSpPr>
          <a:xfrm>
            <a:off x="4537328" y="3581400"/>
            <a:ext cx="6654546" cy="1200329"/>
            <a:chOff x="4537328" y="3581400"/>
            <a:chExt cx="6654546" cy="1200329"/>
          </a:xfrm>
        </p:grpSpPr>
        <p:grpSp>
          <p:nvGrpSpPr>
            <p:cNvPr id="13" name="Group 12"/>
            <p:cNvGrpSpPr/>
            <p:nvPr/>
          </p:nvGrpSpPr>
          <p:grpSpPr>
            <a:xfrm>
              <a:off x="4537328" y="3581400"/>
              <a:ext cx="6654546" cy="1200329"/>
              <a:chOff x="4537328" y="3379970"/>
              <a:chExt cx="6654546" cy="1200329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537328" y="3379970"/>
                <a:ext cx="947246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spc="67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3</a:t>
                </a:r>
                <a:r>
                  <a:rPr lang="en-US" sz="5400" b="1" spc="67">
                    <a:ln w="11430"/>
                    <a:solidFill>
                      <a:schemeClr val="accent6">
                        <a:lumMod val="50000"/>
                      </a:schemeClr>
                    </a:soli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.VnCentury SchoolbookH" pitchFamily="34" charset="0"/>
                  </a:rPr>
                  <a:t>.</a:t>
                </a:r>
                <a:endParaRPr lang="en-US" sz="7200" b="1" spc="67">
                  <a:ln w="11430"/>
                  <a:solidFill>
                    <a:schemeClr val="accent6">
                      <a:lumMod val="50000"/>
                    </a:schemeClr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endParaRPr>
              </a:p>
            </p:txBody>
          </p:sp>
          <p:sp>
            <p:nvSpPr>
              <p:cNvPr id="28" name="Rounded Rectangle 27"/>
              <p:cNvSpPr/>
              <p:nvPr/>
            </p:nvSpPr>
            <p:spPr>
              <a:xfrm>
                <a:off x="5523690" y="3581400"/>
                <a:ext cx="5668184" cy="920114"/>
              </a:xfrm>
              <a:prstGeom prst="roundRect">
                <a:avLst>
                  <a:gd name="adj" fmla="val 11754"/>
                </a:avLst>
              </a:prstGeom>
              <a:gradFill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rgbClr val="C96009"/>
                  </a:gs>
                  <a:gs pos="100000">
                    <a:schemeClr val="accent6">
                      <a:lumMod val="50000"/>
                    </a:schemeClr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1800" kern="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23BE66-9B12-42AE-85C6-210AF2FA6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496831" y="3838073"/>
              <a:ext cx="3794503" cy="902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8494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5B1EABB-2F1B-4412-9CAD-72CA2D48BA1F}"/>
              </a:ext>
            </a:extLst>
          </p:cNvPr>
          <p:cNvGrpSpPr/>
          <p:nvPr/>
        </p:nvGrpSpPr>
        <p:grpSpPr>
          <a:xfrm>
            <a:off x="302253" y="2811841"/>
            <a:ext cx="6968118" cy="3199832"/>
            <a:chOff x="662192" y="2895600"/>
            <a:chExt cx="7337219" cy="3363927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570BDD3-467E-46B8-9242-7549C15A7B01}"/>
                </a:ext>
              </a:extLst>
            </p:cNvPr>
            <p:cNvGrpSpPr/>
            <p:nvPr/>
          </p:nvGrpSpPr>
          <p:grpSpPr>
            <a:xfrm flipH="1">
              <a:off x="662192" y="2895600"/>
              <a:ext cx="7337219" cy="3363927"/>
              <a:chOff x="1509684" y="2819400"/>
              <a:chExt cx="8954847" cy="3363927"/>
            </a:xfrm>
          </p:grpSpPr>
          <p:sp>
            <p:nvSpPr>
              <p:cNvPr id="29" name="AutoShape 26">
                <a:extLst>
                  <a:ext uri="{FF2B5EF4-FFF2-40B4-BE49-F238E27FC236}">
                    <a16:creationId xmlns:a16="http://schemas.microsoft.com/office/drawing/2014/main" id="{98E7E8A4-DBEA-4A3E-A770-9C24AD204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9684" y="2819400"/>
                <a:ext cx="8648974" cy="2438400"/>
              </a:xfrm>
              <a:prstGeom prst="cloudCallout">
                <a:avLst>
                  <a:gd name="adj1" fmla="val 15297"/>
                  <a:gd name="adj2" fmla="val 12005"/>
                </a:avLst>
              </a:prstGeom>
              <a:gradFill flip="none" rotWithShape="1">
                <a:gsLst>
                  <a:gs pos="0">
                    <a:srgbClr val="ABB3A9"/>
                  </a:gs>
                  <a:gs pos="35000">
                    <a:srgbClr val="CDE0C9">
                      <a:shade val="67500"/>
                      <a:satMod val="115000"/>
                    </a:srgbClr>
                  </a:gs>
                  <a:gs pos="100000">
                    <a:schemeClr val="bg1"/>
                  </a:gs>
                </a:gsLst>
                <a:lin ang="18900000" scaled="1"/>
                <a:tileRect/>
              </a:gradFill>
              <a:ln w="3175"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altLang="en-US" sz="1800" dirty="0">
                  <a:solidFill>
                    <a:schemeClr val="lt1"/>
                  </a:solidFill>
                  <a:sym typeface="Symbol" pitchFamily="18" charset="2"/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0F88755D-50DB-43AB-A03E-63996C0E2D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8564146" y="4938325"/>
                <a:ext cx="1900385" cy="1245002"/>
              </a:xfrm>
              <a:prstGeom prst="rect">
                <a:avLst/>
              </a:prstGeom>
            </p:spPr>
          </p:pic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0659D37-59B7-42FC-A390-51EDE8C4302C}"/>
                </a:ext>
              </a:extLst>
            </p:cNvPr>
            <p:cNvSpPr/>
            <p:nvPr/>
          </p:nvSpPr>
          <p:spPr>
            <a:xfrm>
              <a:off x="1255711" y="3170515"/>
              <a:ext cx="6400799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/>
                <a:t>    </a:t>
              </a:r>
              <a:r>
                <a:rPr lang="vi-VN" b="1"/>
                <a:t>C</a:t>
              </a:r>
              <a:r>
                <a:rPr lang="en-US" b="1"/>
                <a:t>ơ</a:t>
              </a:r>
              <a:r>
                <a:rPr lang="vi-VN" b="1"/>
                <a:t> sở toán học nào có thể cho phép ta </a:t>
              </a:r>
              <a:endParaRPr lang="en-US" b="1"/>
            </a:p>
            <a:p>
              <a:r>
                <a:rPr lang="vi-VN" b="1"/>
                <a:t>thiết lập</a:t>
              </a:r>
              <a:r>
                <a:rPr lang="en-US" b="1"/>
                <a:t> đ</a:t>
              </a:r>
              <a:r>
                <a:rPr lang="vi-VN" b="1"/>
                <a:t>ư</a:t>
              </a:r>
              <a:r>
                <a:rPr lang="en-US" b="1"/>
                <a:t>ợc</a:t>
              </a:r>
              <a:r>
                <a:rPr lang="vi-VN" b="1"/>
                <a:t> phần mềm tính công thức</a:t>
              </a:r>
              <a:r>
                <a:rPr lang="en-US" b="1"/>
                <a:t> </a:t>
              </a:r>
              <a:r>
                <a:rPr lang="vi-VN" b="1"/>
                <a:t>khoảng cách trên bề mặt Trái Đất, ta sẽ cùng</a:t>
              </a:r>
              <a:endParaRPr lang="en-US" b="1"/>
            </a:p>
            <a:p>
              <a:r>
                <a:rPr lang="en-US" b="1"/>
                <a:t>    </a:t>
              </a:r>
              <a:r>
                <a:rPr lang="vi-VN" b="1"/>
                <a:t> </a:t>
              </a:r>
              <a:r>
                <a:rPr lang="en-US" b="1"/>
                <a:t>     </a:t>
              </a:r>
              <a:r>
                <a:rPr lang="vi-VN" b="1"/>
                <a:t>nhau đi</a:t>
              </a:r>
              <a:r>
                <a:rPr lang="en-US" b="1"/>
                <a:t> </a:t>
              </a:r>
              <a:r>
                <a:rPr lang="vi-VN" b="1"/>
                <a:t>tìm hiểu bài</a:t>
              </a:r>
              <a:r>
                <a:rPr lang="en-US" b="1"/>
                <a:t> học</a:t>
              </a:r>
              <a:r>
                <a:rPr lang="vi-VN" b="1"/>
                <a:t> hôm nay.</a:t>
              </a:r>
              <a:endParaRPr lang="en-US" b="1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E464C3B-EAB6-4BD9-ACCC-EEC29AEBC296}"/>
              </a:ext>
            </a:extLst>
          </p:cNvPr>
          <p:cNvGrpSpPr/>
          <p:nvPr/>
        </p:nvGrpSpPr>
        <p:grpSpPr>
          <a:xfrm>
            <a:off x="425680" y="609600"/>
            <a:ext cx="11584149" cy="1652915"/>
            <a:chOff x="425680" y="380999"/>
            <a:chExt cx="11584149" cy="1652915"/>
          </a:xfrm>
        </p:grpSpPr>
        <p:sp>
          <p:nvSpPr>
            <p:cNvPr id="24" name="Rounded Rectangle 11">
              <a:extLst>
                <a:ext uri="{FF2B5EF4-FFF2-40B4-BE49-F238E27FC236}">
                  <a16:creationId xmlns:a16="http://schemas.microsoft.com/office/drawing/2014/main" id="{0825EDBF-F3B8-493C-B970-39F388DC971E}"/>
                </a:ext>
              </a:extLst>
            </p:cNvPr>
            <p:cNvSpPr/>
            <p:nvPr/>
          </p:nvSpPr>
          <p:spPr>
            <a:xfrm>
              <a:off x="425680" y="380999"/>
              <a:ext cx="11584149" cy="1652915"/>
            </a:xfrm>
            <a:prstGeom prst="roundRect">
              <a:avLst>
                <a:gd name="adj" fmla="val 6437"/>
              </a:avLst>
            </a:prstGeom>
            <a:gradFill flip="none" rotWithShape="1">
              <a:gsLst>
                <a:gs pos="0">
                  <a:srgbClr val="94B0B7"/>
                </a:gs>
                <a:gs pos="100000">
                  <a:schemeClr val="bg1"/>
                </a:gs>
              </a:gsLst>
              <a:lin ang="18900000" scaled="1"/>
              <a:tileRect/>
            </a:gra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9A712CE-5BDE-4121-B1B9-12ED6F8C0B2E}"/>
                </a:ext>
              </a:extLst>
            </p:cNvPr>
            <p:cNvSpPr/>
            <p:nvPr/>
          </p:nvSpPr>
          <p:spPr>
            <a:xfrm>
              <a:off x="540853" y="464254"/>
              <a:ext cx="11353800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 b="1"/>
                <a:t>Bằng ứng dụng Google Maps, thực hiện phép đo khoảng cách trên bề mặt Trái Đất từ vị trí </a:t>
              </a:r>
              <a:r>
                <a:rPr lang="vi-VN"/>
                <a:t>10°</a:t>
              </a:r>
              <a:r>
                <a:rPr lang="vi-VN" i="1"/>
                <a:t>N</a:t>
              </a:r>
              <a:r>
                <a:rPr lang="vi-VN"/>
                <a:t>, 15°</a:t>
              </a:r>
              <a:r>
                <a:rPr lang="vi-VN" i="1"/>
                <a:t>E</a:t>
              </a:r>
              <a:r>
                <a:rPr lang="vi-VN"/>
                <a:t> </a:t>
              </a:r>
              <a:r>
                <a:rPr lang="vi-VN" b="1"/>
                <a:t>đến vị trí </a:t>
              </a:r>
              <a:r>
                <a:rPr lang="vi-VN"/>
                <a:t>80°</a:t>
              </a:r>
              <a:r>
                <a:rPr lang="vi-VN" i="1"/>
                <a:t>N</a:t>
              </a:r>
              <a:r>
                <a:rPr lang="vi-VN"/>
                <a:t>, 70°</a:t>
              </a:r>
              <a:r>
                <a:rPr lang="vi-VN" i="1"/>
                <a:t>E</a:t>
              </a:r>
              <a:r>
                <a:rPr lang="vi-VN"/>
                <a:t> </a:t>
              </a:r>
              <a:r>
                <a:rPr lang="vi-VN" b="1"/>
                <a:t>ta sẽ được khoảng cách </a:t>
              </a:r>
              <a:r>
                <a:rPr lang="vi-VN"/>
                <a:t>8271,74 </a:t>
              </a:r>
              <a:r>
                <a:rPr lang="vi-VN" i="1"/>
                <a:t>km</a:t>
              </a:r>
              <a:r>
                <a:rPr lang="vi-VN"/>
                <a:t> </a:t>
              </a:r>
              <a:r>
                <a:rPr lang="vi-VN" b="1"/>
                <a:t>(H.5.40). Cơ sở toán học cho việc thiết lập phần mềm tính công thức khoảng cách trên bề mặt Trái Đất là gì?</a:t>
              </a:r>
              <a:endParaRPr lang="en-US" b="1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3F2FD92A-C8DA-482E-A15C-7D70DE04D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212" y="86582"/>
            <a:ext cx="2152075" cy="68281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5B88A47-78FB-42A8-B35A-F8507944069E}"/>
              </a:ext>
            </a:extLst>
          </p:cNvPr>
          <p:cNvGrpSpPr/>
          <p:nvPr/>
        </p:nvGrpSpPr>
        <p:grpSpPr>
          <a:xfrm>
            <a:off x="7837506" y="2354351"/>
            <a:ext cx="4184252" cy="4402657"/>
            <a:chOff x="7837506" y="2354351"/>
            <a:chExt cx="4184252" cy="440265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4DAFA45-F836-471E-AA31-324F0936C6AB}"/>
                </a:ext>
              </a:extLst>
            </p:cNvPr>
            <p:cNvSpPr/>
            <p:nvPr/>
          </p:nvSpPr>
          <p:spPr>
            <a:xfrm>
              <a:off x="7871087" y="6172233"/>
              <a:ext cx="41170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 H.5.40 Đo khoảng cách trên bề mặt Trái Đất</a:t>
              </a:r>
            </a:p>
            <a:p>
              <a:pPr algn="ctr"/>
              <a:r>
                <a:rPr lang="en-US" sz="1600" b="1">
                  <a:solidFill>
                    <a:schemeClr val="accent2">
                      <a:lumMod val="75000"/>
                    </a:schemeClr>
                  </a:solidFill>
                </a:rPr>
                <a:t> bằng Google Maps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9E8F413-E392-4B71-9AED-447A3E6A0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37506" y="2354351"/>
              <a:ext cx="4184252" cy="3810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68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1AD038-5335-432B-93F4-A5FC89C6709A}"/>
              </a:ext>
            </a:extLst>
          </p:cNvPr>
          <p:cNvSpPr/>
          <p:nvPr/>
        </p:nvSpPr>
        <p:spPr>
          <a:xfrm>
            <a:off x="539860" y="467677"/>
            <a:ext cx="11458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vi-VN"/>
              <a:t>Mặt cầu tâm</a:t>
            </a:r>
            <a:r>
              <a:rPr lang="en-US"/>
              <a:t> </a:t>
            </a:r>
            <a:r>
              <a:rPr lang="en-US">
                <a:solidFill>
                  <a:srgbClr val="C00000"/>
                </a:solidFill>
              </a:rPr>
              <a:t>I</a:t>
            </a:r>
            <a:r>
              <a:rPr lang="en-US"/>
              <a:t> </a:t>
            </a:r>
            <a:r>
              <a:rPr lang="vi-VN"/>
              <a:t>bán kính </a:t>
            </a:r>
            <a:r>
              <a:rPr lang="vi-VN">
                <a:solidFill>
                  <a:srgbClr val="C00000"/>
                </a:solidFill>
              </a:rPr>
              <a:t>R</a:t>
            </a:r>
            <a:r>
              <a:rPr lang="vi-VN"/>
              <a:t> (R &gt; 0) là tập các điểm trong không gian cách </a:t>
            </a:r>
            <a:r>
              <a:rPr lang="en-US"/>
              <a:t>I</a:t>
            </a:r>
            <a:r>
              <a:rPr lang="vi-VN"/>
              <a:t> một khoảng 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BF55FC-6A2C-47BF-84F2-D27EEF8B810F}"/>
              </a:ext>
            </a:extLst>
          </p:cNvPr>
          <p:cNvSpPr txBox="1"/>
          <p:nvPr/>
        </p:nvSpPr>
        <p:spPr>
          <a:xfrm>
            <a:off x="539859" y="814773"/>
            <a:ext cx="11458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>
                <a:cs typeface="Arial" pitchFamily="34" charset="0"/>
              </a:rPr>
              <a:t>Điểm M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nằm trên</a:t>
            </a:r>
            <a:r>
              <a:rPr lang="en-US">
                <a:cs typeface="Arial" pitchFamily="34" charset="0"/>
              </a:rPr>
              <a:t> mặt cầu (S) nếu</a:t>
            </a:r>
            <a:r>
              <a:rPr lang="en-US">
                <a:cs typeface="Times New Roman" pitchFamily="18" charset="0"/>
              </a:rPr>
              <a:t> </a:t>
            </a:r>
            <a:r>
              <a:rPr lang="en-US">
                <a:solidFill>
                  <a:srgbClr val="C00000"/>
                </a:solidFill>
                <a:cs typeface="Times New Roman" pitchFamily="18" charset="0"/>
              </a:rPr>
              <a:t>IM = R. </a:t>
            </a:r>
            <a:r>
              <a:rPr lang="en-US">
                <a:cs typeface="Arial" pitchFamily="34" charset="0"/>
              </a:rPr>
              <a:t>Điểm M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nằm trong</a:t>
            </a:r>
            <a:r>
              <a:rPr lang="en-US">
                <a:cs typeface="Arial" pitchFamily="34" charset="0"/>
              </a:rPr>
              <a:t> mặt cầu (S) nếu</a:t>
            </a:r>
            <a:r>
              <a:rPr lang="en-US">
                <a:cs typeface="Times New Roman" pitchFamily="18" charset="0"/>
              </a:rPr>
              <a:t> </a:t>
            </a:r>
            <a:r>
              <a:rPr lang="en-US">
                <a:solidFill>
                  <a:srgbClr val="C00000"/>
                </a:solidFill>
                <a:cs typeface="Times New Roman" pitchFamily="18" charset="0"/>
              </a:rPr>
              <a:t>IM &lt; R. </a:t>
            </a:r>
            <a:r>
              <a:rPr lang="en-US">
                <a:cs typeface="Arial" pitchFamily="34" charset="0"/>
              </a:rPr>
              <a:t>Điểm M </a:t>
            </a:r>
            <a:r>
              <a:rPr lang="en-US">
                <a:solidFill>
                  <a:srgbClr val="FF0000"/>
                </a:solidFill>
                <a:cs typeface="Arial" pitchFamily="34" charset="0"/>
              </a:rPr>
              <a:t>nằm ngoài </a:t>
            </a:r>
            <a:r>
              <a:rPr lang="en-US">
                <a:cs typeface="Arial" pitchFamily="34" charset="0"/>
              </a:rPr>
              <a:t>mặt cầu (S) nếu</a:t>
            </a:r>
            <a:r>
              <a:rPr lang="en-US">
                <a:cs typeface="Times New Roman" pitchFamily="18" charset="0"/>
              </a:rPr>
              <a:t> </a:t>
            </a:r>
            <a:r>
              <a:rPr lang="en-US">
                <a:solidFill>
                  <a:srgbClr val="C00000"/>
                </a:solidFill>
                <a:cs typeface="Times New Roman" pitchFamily="18" charset="0"/>
              </a:rPr>
              <a:t>IM &gt; R</a:t>
            </a:r>
            <a:endParaRPr lang="vi-VN">
              <a:cs typeface="Arial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66D6AD-A704-44D5-82AB-0788B1E8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625" y="22265"/>
            <a:ext cx="5151566" cy="67671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AA6B60A9-CDA1-404D-A0B3-6194F7CEAB2F}"/>
              </a:ext>
            </a:extLst>
          </p:cNvPr>
          <p:cNvGrpSpPr/>
          <p:nvPr/>
        </p:nvGrpSpPr>
        <p:grpSpPr>
          <a:xfrm>
            <a:off x="-19785" y="1821374"/>
            <a:ext cx="7565641" cy="1740790"/>
            <a:chOff x="-45819" y="2362199"/>
            <a:chExt cx="7565641" cy="1740790"/>
          </a:xfrm>
        </p:grpSpPr>
        <p:sp>
          <p:nvSpPr>
            <p:cNvPr id="52" name="Rounded Rectangle 16">
              <a:extLst>
                <a:ext uri="{FF2B5EF4-FFF2-40B4-BE49-F238E27FC236}">
                  <a16:creationId xmlns:a16="http://schemas.microsoft.com/office/drawing/2014/main" id="{11A9B8C7-5285-4CC8-90AF-FF7003D5CA6C}"/>
                </a:ext>
              </a:extLst>
            </p:cNvPr>
            <p:cNvSpPr/>
            <p:nvPr/>
          </p:nvSpPr>
          <p:spPr>
            <a:xfrm>
              <a:off x="760412" y="2362199"/>
              <a:ext cx="6759410" cy="1740790"/>
            </a:xfrm>
            <a:prstGeom prst="roundRect">
              <a:avLst>
                <a:gd name="adj" fmla="val 7259"/>
              </a:avLst>
            </a:prstGeom>
            <a:gradFill rotWithShape="1">
              <a:gsLst>
                <a:gs pos="0">
                  <a:srgbClr val="B3DCE7"/>
                </a:gs>
                <a:gs pos="50000">
                  <a:srgbClr val="FFFFFF"/>
                </a:gs>
                <a:gs pos="100000">
                  <a:srgbClr val="C2E3EC"/>
                </a:gs>
              </a:gsLst>
              <a:lin ang="0" scaled="1"/>
            </a:gradFill>
            <a:ln w="6350">
              <a:solidFill>
                <a:schemeClr val="tx1"/>
              </a:solidFill>
            </a:ln>
            <a:effectLst/>
          </p:spPr>
          <p:txBody>
            <a:bodyPr wrap="none" anchor="ctr"/>
            <a:lstStyle/>
            <a:p>
              <a:endParaRPr lang="en-US" sz="1800" ker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DFB09D-59C1-4683-9187-0AD984136BA0}"/>
                </a:ext>
              </a:extLst>
            </p:cNvPr>
            <p:cNvSpPr/>
            <p:nvPr/>
          </p:nvSpPr>
          <p:spPr>
            <a:xfrm>
              <a:off x="1314882" y="2447764"/>
              <a:ext cx="6153372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/>
                <a:t>Trong không gian O</a:t>
              </a:r>
              <a:r>
                <a:rPr lang="en-US" i="1"/>
                <a:t>xyz</a:t>
              </a:r>
              <a:r>
                <a:rPr lang="en-US"/>
                <a:t>, cho mặt cầu (</a:t>
              </a:r>
              <a:r>
                <a:rPr lang="en-US" i="1"/>
                <a:t>S</a:t>
              </a:r>
              <a:r>
                <a:rPr lang="en-US"/>
                <a:t>) tâm </a:t>
              </a:r>
              <a:r>
                <a:rPr lang="en-US" i="1"/>
                <a:t>I</a:t>
              </a:r>
              <a:r>
                <a:rPr lang="en-US"/>
                <a:t>(</a:t>
              </a:r>
              <a:r>
                <a:rPr lang="en-US" i="1"/>
                <a:t>a; b; c</a:t>
              </a:r>
              <a:r>
                <a:rPr lang="en-US"/>
                <a:t>) bán kính </a:t>
              </a:r>
              <a:r>
                <a:rPr lang="en-US" i="1"/>
                <a:t>R</a:t>
              </a:r>
              <a:r>
                <a:rPr lang="en-US"/>
                <a:t> (H.5.41). Khi đó, một điểm </a:t>
              </a:r>
              <a:r>
                <a:rPr lang="en-US" i="1"/>
                <a:t>M</a:t>
              </a:r>
              <a:r>
                <a:rPr lang="en-US"/>
                <a:t>(</a:t>
              </a:r>
              <a:r>
                <a:rPr lang="en-US" i="1"/>
                <a:t>x, y, z</a:t>
              </a:r>
              <a:r>
                <a:rPr lang="en-US"/>
                <a:t>) thuộc mặt cầu (</a:t>
              </a:r>
              <a:r>
                <a:rPr lang="en-US" i="1"/>
                <a:t>S</a:t>
              </a:r>
              <a:r>
                <a:rPr lang="en-US"/>
                <a:t>) khi và chỉ khi toạ độ của nó thoả mãn điều kiện gì?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59C3C2-7CED-4151-B8CF-52B8EB748E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5819" y="2608982"/>
              <a:ext cx="1305114" cy="1250940"/>
            </a:xfrm>
            <a:prstGeom prst="rect">
              <a:avLst/>
            </a:prstGeom>
          </p:spPr>
        </p:pic>
      </p:grpSp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AD86EA5E-CBAA-4532-A596-894DCEB25B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0845158"/>
              </p:ext>
            </p:extLst>
          </p:nvPr>
        </p:nvGraphicFramePr>
        <p:xfrm>
          <a:off x="677345" y="4258257"/>
          <a:ext cx="383966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57400" imgH="253800" progId="Equation.DSMT4">
                  <p:embed/>
                </p:oleObj>
              </mc:Choice>
              <mc:Fallback>
                <p:oleObj name="Equation" r:id="rId5" imgW="2057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345" y="4258257"/>
                        <a:ext cx="383966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7281D0C-C53D-4056-B195-7067892DEA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062056"/>
              </p:ext>
            </p:extLst>
          </p:nvPr>
        </p:nvGraphicFramePr>
        <p:xfrm>
          <a:off x="1674812" y="4753557"/>
          <a:ext cx="4792807" cy="600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34880" imgH="279360" progId="Equation.DSMT4">
                  <p:embed/>
                </p:oleObj>
              </mc:Choice>
              <mc:Fallback>
                <p:oleObj name="Equation" r:id="rId7" imgW="22348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74812" y="4753557"/>
                        <a:ext cx="4792807" cy="600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E7387EE6-0897-412F-9275-D90F2B2FE7B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2686" y="3828389"/>
            <a:ext cx="1083465" cy="258738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1A60DD9-2EA5-4129-9AE1-297CD97A84BA}"/>
              </a:ext>
            </a:extLst>
          </p:cNvPr>
          <p:cNvGrpSpPr/>
          <p:nvPr/>
        </p:nvGrpSpPr>
        <p:grpSpPr>
          <a:xfrm>
            <a:off x="7631753" y="1821374"/>
            <a:ext cx="4396991" cy="4655626"/>
            <a:chOff x="7601443" y="1821374"/>
            <a:chExt cx="4396991" cy="4655626"/>
          </a:xfrm>
        </p:grpSpPr>
        <p:sp>
          <p:nvSpPr>
            <p:cNvPr id="30" name="Rounded Rectangle 22">
              <a:extLst>
                <a:ext uri="{FF2B5EF4-FFF2-40B4-BE49-F238E27FC236}">
                  <a16:creationId xmlns:a16="http://schemas.microsoft.com/office/drawing/2014/main" id="{4A70779D-2CBF-47C9-B52E-731F9A181F29}"/>
                </a:ext>
              </a:extLst>
            </p:cNvPr>
            <p:cNvSpPr/>
            <p:nvPr/>
          </p:nvSpPr>
          <p:spPr>
            <a:xfrm>
              <a:off x="7601443" y="1821374"/>
              <a:ext cx="4396991" cy="4655626"/>
            </a:xfrm>
            <a:prstGeom prst="roundRect">
              <a:avLst>
                <a:gd name="adj" fmla="val 2181"/>
              </a:avLst>
            </a:prstGeom>
            <a:solidFill>
              <a:schemeClr val="bg1"/>
            </a:solidFill>
            <a:ln w="63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163852E-E054-4880-BEBA-6E0C6FE108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717113" y="2293862"/>
              <a:ext cx="4165650" cy="37493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94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4176FE-44C0-485A-B690-75A1D18B01AB}"/>
              </a:ext>
            </a:extLst>
          </p:cNvPr>
          <p:cNvGrpSpPr/>
          <p:nvPr/>
        </p:nvGrpSpPr>
        <p:grpSpPr>
          <a:xfrm>
            <a:off x="736598" y="82659"/>
            <a:ext cx="11301412" cy="1273942"/>
            <a:chOff x="760411" y="173859"/>
            <a:chExt cx="11301412" cy="1273942"/>
          </a:xfrm>
        </p:grpSpPr>
        <p:sp>
          <p:nvSpPr>
            <p:cNvPr id="18" name="Rounded Rectangle 22">
              <a:extLst>
                <a:ext uri="{FF2B5EF4-FFF2-40B4-BE49-F238E27FC236}">
                  <a16:creationId xmlns:a16="http://schemas.microsoft.com/office/drawing/2014/main" id="{1D3B3876-441C-4CD1-88F7-7B00252658EC}"/>
                </a:ext>
              </a:extLst>
            </p:cNvPr>
            <p:cNvSpPr/>
            <p:nvPr/>
          </p:nvSpPr>
          <p:spPr>
            <a:xfrm>
              <a:off x="760411" y="173859"/>
              <a:ext cx="11277600" cy="1273942"/>
            </a:xfrm>
            <a:prstGeom prst="roundRect">
              <a:avLst>
                <a:gd name="adj" fmla="val 3662"/>
              </a:avLst>
            </a:prstGeom>
            <a:solidFill>
              <a:srgbClr val="FEF2E8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B107CF-477A-427B-9B36-B64E8E10042F}"/>
                </a:ext>
              </a:extLst>
            </p:cNvPr>
            <p:cNvSpPr/>
            <p:nvPr/>
          </p:nvSpPr>
          <p:spPr>
            <a:xfrm>
              <a:off x="784224" y="218731"/>
              <a:ext cx="112775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Trong không gian </a:t>
              </a:r>
              <a:r>
                <a:rPr lang="en-US"/>
                <a:t>O</a:t>
              </a:r>
              <a:r>
                <a:rPr lang="en-US" i="1"/>
                <a:t>xyz</a:t>
              </a:r>
              <a:r>
                <a:rPr lang="en-US"/>
                <a:t>, </a:t>
              </a:r>
              <a:r>
                <a:rPr lang="en-US" b="1"/>
                <a:t>cho mặt cầu </a:t>
              </a:r>
              <a:r>
                <a:rPr lang="en-US"/>
                <a:t>(</a:t>
              </a:r>
              <a:r>
                <a:rPr lang="en-US" i="1"/>
                <a:t>S</a:t>
              </a:r>
              <a:r>
                <a:rPr lang="en-US"/>
                <a:t>) </a:t>
              </a:r>
              <a:r>
                <a:rPr lang="en-US" b="1"/>
                <a:t>tâm</a:t>
              </a:r>
              <a:r>
                <a:rPr lang="en-US"/>
                <a:t> </a:t>
              </a:r>
              <a:r>
                <a:rPr lang="en-US" i="1"/>
                <a:t>I</a:t>
              </a:r>
              <a:r>
                <a:rPr lang="en-US"/>
                <a:t>(</a:t>
              </a:r>
              <a:r>
                <a:rPr lang="en-US" i="1"/>
                <a:t>a; b; c</a:t>
              </a:r>
              <a:r>
                <a:rPr lang="en-US"/>
                <a:t>) </a:t>
              </a:r>
              <a:r>
                <a:rPr lang="en-US" b="1"/>
                <a:t>bán kính </a:t>
              </a:r>
              <a:r>
                <a:rPr lang="en-US" i="1"/>
                <a:t>R </a:t>
              </a:r>
              <a:r>
                <a:rPr lang="en-US" b="1"/>
                <a:t>có ph</a:t>
              </a:r>
              <a:r>
                <a:rPr lang="vi-VN" b="1"/>
                <a:t>ư</a:t>
              </a:r>
              <a:r>
                <a:rPr lang="en-US" b="1"/>
                <a:t>ơng trình 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11341735-CEBB-4AC7-AF8A-1185E132DB8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68858592"/>
                </p:ext>
              </p:extLst>
            </p:nvPr>
          </p:nvGraphicFramePr>
          <p:xfrm>
            <a:off x="3916526" y="690265"/>
            <a:ext cx="4355772" cy="598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31840" imgH="279360" progId="Equation.DSMT4">
                    <p:embed/>
                  </p:oleObj>
                </mc:Choice>
                <mc:Fallback>
                  <p:oleObj name="Equation" r:id="rId3" imgW="20318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16526" y="690265"/>
                          <a:ext cx="4355772" cy="598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0D979F6-EED4-408A-8D4B-B594436B7A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56" t="9292" r="11874" b="24589"/>
          <a:stretch/>
        </p:blipFill>
        <p:spPr>
          <a:xfrm>
            <a:off x="12523" y="1504333"/>
            <a:ext cx="2136937" cy="8108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54A07E-61E9-4AE0-BAB6-D3287DC7FB89}"/>
              </a:ext>
            </a:extLst>
          </p:cNvPr>
          <p:cNvGrpSpPr/>
          <p:nvPr/>
        </p:nvGrpSpPr>
        <p:grpSpPr>
          <a:xfrm>
            <a:off x="2149460" y="1765570"/>
            <a:ext cx="8836593" cy="544471"/>
            <a:chOff x="2513012" y="1831499"/>
            <a:chExt cx="8836593" cy="544471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A84F52BD-389A-4D15-B2BF-3EAF7F9BFEA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244226"/>
                </p:ext>
              </p:extLst>
            </p:nvPr>
          </p:nvGraphicFramePr>
          <p:xfrm>
            <a:off x="7389812" y="1831499"/>
            <a:ext cx="3959793" cy="544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840" imgH="279360" progId="Equation.DSMT4">
                    <p:embed/>
                  </p:oleObj>
                </mc:Choice>
                <mc:Fallback>
                  <p:oleObj name="Equation" r:id="rId6" imgW="2031840" imgH="2793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389812" y="1831499"/>
                          <a:ext cx="3959793" cy="544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097802-E7F4-417E-9E31-5921A46F182B}"/>
                </a:ext>
              </a:extLst>
            </p:cNvPr>
            <p:cNvSpPr/>
            <p:nvPr/>
          </p:nvSpPr>
          <p:spPr>
            <a:xfrm>
              <a:off x="2513012" y="1872903"/>
              <a:ext cx="5021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/>
                <a:t>+ M</a:t>
              </a:r>
              <a:r>
                <a:rPr lang="en-US"/>
                <a:t>(</a:t>
              </a:r>
              <a:r>
                <a:rPr lang="en-US" i="1"/>
                <a:t>x, y, z</a:t>
              </a:r>
              <a:r>
                <a:rPr lang="en-US"/>
                <a:t>) nằm trong mặt cầu (</a:t>
              </a:r>
              <a:r>
                <a:rPr lang="en-US" i="1"/>
                <a:t>S</a:t>
              </a:r>
              <a:r>
                <a:rPr lang="en-US"/>
                <a:t>) nếu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25A6D3-6480-4808-BE1D-60F6BBC87316}"/>
              </a:ext>
            </a:extLst>
          </p:cNvPr>
          <p:cNvGrpSpPr/>
          <p:nvPr/>
        </p:nvGrpSpPr>
        <p:grpSpPr>
          <a:xfrm>
            <a:off x="1903412" y="2371740"/>
            <a:ext cx="9675813" cy="544471"/>
            <a:chOff x="2513012" y="1831499"/>
            <a:chExt cx="9675813" cy="544471"/>
          </a:xfrm>
        </p:grpSpPr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80EA1C5B-F9E2-43A0-A6B6-0DCF5ECA116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874115"/>
                </p:ext>
              </p:extLst>
            </p:nvPr>
          </p:nvGraphicFramePr>
          <p:xfrm>
            <a:off x="8229032" y="1831499"/>
            <a:ext cx="3959793" cy="544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1840" imgH="279360" progId="Equation.DSMT4">
                    <p:embed/>
                  </p:oleObj>
                </mc:Choice>
                <mc:Fallback>
                  <p:oleObj name="Equation" r:id="rId8" imgW="2031840" imgH="27936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A84F52BD-389A-4D15-B2BF-3EAF7F9BFE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229032" y="1831499"/>
                          <a:ext cx="3959793" cy="544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93E487-DB66-418E-AEFA-96B56A163EB9}"/>
                </a:ext>
              </a:extLst>
            </p:cNvPr>
            <p:cNvSpPr/>
            <p:nvPr/>
          </p:nvSpPr>
          <p:spPr>
            <a:xfrm>
              <a:off x="2513012" y="1872903"/>
              <a:ext cx="59128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/>
                <a:t>++ M</a:t>
              </a:r>
              <a:r>
                <a:rPr lang="en-US"/>
                <a:t>(</a:t>
              </a:r>
              <a:r>
                <a:rPr lang="en-US" i="1"/>
                <a:t>x, y, z</a:t>
              </a:r>
              <a:r>
                <a:rPr lang="en-US"/>
                <a:t>) nằm ngoàitrong mặt cầu (</a:t>
              </a:r>
              <a:r>
                <a:rPr lang="en-US" i="1"/>
                <a:t>S</a:t>
              </a:r>
              <a:r>
                <a:rPr lang="en-US"/>
                <a:t>) nếu </a:t>
              </a:r>
            </a:p>
          </p:txBody>
        </p: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9469B9-497F-46E8-BBB3-375842F4C117}"/>
              </a:ext>
            </a:extLst>
          </p:cNvPr>
          <p:cNvSpPr/>
          <p:nvPr/>
        </p:nvSpPr>
        <p:spPr>
          <a:xfrm>
            <a:off x="1975590" y="1603559"/>
            <a:ext cx="10038608" cy="1347321"/>
          </a:xfrm>
          <a:prstGeom prst="roundRect">
            <a:avLst>
              <a:gd name="adj" fmla="val 21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AD570E-27CD-8E66-9036-E65EF8F015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3413" y="3179695"/>
            <a:ext cx="9675812" cy="3373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34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04176FE-44C0-485A-B690-75A1D18B01AB}"/>
              </a:ext>
            </a:extLst>
          </p:cNvPr>
          <p:cNvGrpSpPr/>
          <p:nvPr/>
        </p:nvGrpSpPr>
        <p:grpSpPr>
          <a:xfrm>
            <a:off x="736598" y="82659"/>
            <a:ext cx="11301412" cy="1273942"/>
            <a:chOff x="760411" y="173859"/>
            <a:chExt cx="11301412" cy="1273942"/>
          </a:xfrm>
        </p:grpSpPr>
        <p:sp>
          <p:nvSpPr>
            <p:cNvPr id="18" name="Rounded Rectangle 22">
              <a:extLst>
                <a:ext uri="{FF2B5EF4-FFF2-40B4-BE49-F238E27FC236}">
                  <a16:creationId xmlns:a16="http://schemas.microsoft.com/office/drawing/2014/main" id="{1D3B3876-441C-4CD1-88F7-7B00252658EC}"/>
                </a:ext>
              </a:extLst>
            </p:cNvPr>
            <p:cNvSpPr/>
            <p:nvPr/>
          </p:nvSpPr>
          <p:spPr>
            <a:xfrm>
              <a:off x="760411" y="173859"/>
              <a:ext cx="11277600" cy="1273942"/>
            </a:xfrm>
            <a:prstGeom prst="roundRect">
              <a:avLst>
                <a:gd name="adj" fmla="val 3662"/>
              </a:avLst>
            </a:prstGeom>
            <a:solidFill>
              <a:srgbClr val="FEF2E8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8AB107CF-477A-427B-9B36-B64E8E10042F}"/>
                </a:ext>
              </a:extLst>
            </p:cNvPr>
            <p:cNvSpPr/>
            <p:nvPr/>
          </p:nvSpPr>
          <p:spPr>
            <a:xfrm>
              <a:off x="784224" y="218731"/>
              <a:ext cx="1127759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en-US" b="1"/>
                <a:t>Trong không gian </a:t>
              </a:r>
              <a:r>
                <a:rPr lang="en-US"/>
                <a:t>O</a:t>
              </a:r>
              <a:r>
                <a:rPr lang="en-US" i="1"/>
                <a:t>xyz</a:t>
              </a:r>
              <a:r>
                <a:rPr lang="en-US"/>
                <a:t>, </a:t>
              </a:r>
              <a:r>
                <a:rPr lang="en-US" b="1"/>
                <a:t>cho mặt cầu </a:t>
              </a:r>
              <a:r>
                <a:rPr lang="en-US"/>
                <a:t>(</a:t>
              </a:r>
              <a:r>
                <a:rPr lang="en-US" i="1"/>
                <a:t>S</a:t>
              </a:r>
              <a:r>
                <a:rPr lang="en-US"/>
                <a:t>) </a:t>
              </a:r>
              <a:r>
                <a:rPr lang="en-US" b="1"/>
                <a:t>tâm</a:t>
              </a:r>
              <a:r>
                <a:rPr lang="en-US"/>
                <a:t> </a:t>
              </a:r>
              <a:r>
                <a:rPr lang="en-US" i="1"/>
                <a:t>I</a:t>
              </a:r>
              <a:r>
                <a:rPr lang="en-US"/>
                <a:t>(</a:t>
              </a:r>
              <a:r>
                <a:rPr lang="en-US" i="1"/>
                <a:t>a; b; c</a:t>
              </a:r>
              <a:r>
                <a:rPr lang="en-US"/>
                <a:t>) </a:t>
              </a:r>
              <a:r>
                <a:rPr lang="en-US" b="1"/>
                <a:t>bán kính </a:t>
              </a:r>
              <a:r>
                <a:rPr lang="en-US" i="1"/>
                <a:t>R </a:t>
              </a:r>
              <a:r>
                <a:rPr lang="en-US" b="1"/>
                <a:t>có ph</a:t>
              </a:r>
              <a:r>
                <a:rPr lang="vi-VN" b="1"/>
                <a:t>ư</a:t>
              </a:r>
              <a:r>
                <a:rPr lang="en-US" b="1"/>
                <a:t>ơng trình </a:t>
              </a:r>
            </a:p>
          </p:txBody>
        </p:sp>
        <p:graphicFrame>
          <p:nvGraphicFramePr>
            <p:cNvPr id="4" name="Object 3">
              <a:extLst>
                <a:ext uri="{FF2B5EF4-FFF2-40B4-BE49-F238E27FC236}">
                  <a16:creationId xmlns:a16="http://schemas.microsoft.com/office/drawing/2014/main" id="{11341735-CEBB-4AC7-AF8A-1185E132DB8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916526" y="690265"/>
            <a:ext cx="4355772" cy="5989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3" imgW="2031840" imgH="279360" progId="Equation.DSMT4">
                    <p:embed/>
                  </p:oleObj>
                </mc:Choice>
                <mc:Fallback>
                  <p:oleObj name="Equation" r:id="rId3" imgW="2031840" imgH="279360" progId="Equation.DSMT4">
                    <p:embed/>
                    <p:pic>
                      <p:nvPicPr>
                        <p:cNvPr id="4" name="Object 3">
                          <a:extLst>
                            <a:ext uri="{FF2B5EF4-FFF2-40B4-BE49-F238E27FC236}">
                              <a16:creationId xmlns:a16="http://schemas.microsoft.com/office/drawing/2014/main" id="{11341735-CEBB-4AC7-AF8A-1185E132DB8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916526" y="690265"/>
                          <a:ext cx="4355772" cy="59891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00D979F6-EED4-408A-8D4B-B594436B7A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256" t="9292" r="11874" b="24589"/>
          <a:stretch/>
        </p:blipFill>
        <p:spPr>
          <a:xfrm>
            <a:off x="12523" y="1504333"/>
            <a:ext cx="2136937" cy="8108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F54A07E-61E9-4AE0-BAB6-D3287DC7FB89}"/>
              </a:ext>
            </a:extLst>
          </p:cNvPr>
          <p:cNvGrpSpPr/>
          <p:nvPr/>
        </p:nvGrpSpPr>
        <p:grpSpPr>
          <a:xfrm>
            <a:off x="2149460" y="1765570"/>
            <a:ext cx="8836593" cy="544471"/>
            <a:chOff x="2513012" y="1831499"/>
            <a:chExt cx="8836593" cy="544471"/>
          </a:xfrm>
        </p:grpSpPr>
        <p:graphicFrame>
          <p:nvGraphicFramePr>
            <p:cNvPr id="7" name="Object 6">
              <a:extLst>
                <a:ext uri="{FF2B5EF4-FFF2-40B4-BE49-F238E27FC236}">
                  <a16:creationId xmlns:a16="http://schemas.microsoft.com/office/drawing/2014/main" id="{A84F52BD-389A-4D15-B2BF-3EAF7F9BFEA5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7389812" y="1831499"/>
            <a:ext cx="3959793" cy="544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2031840" imgH="279360" progId="Equation.DSMT4">
                    <p:embed/>
                  </p:oleObj>
                </mc:Choice>
                <mc:Fallback>
                  <p:oleObj name="Equation" r:id="rId6" imgW="2031840" imgH="279360" progId="Equation.DSMT4">
                    <p:embed/>
                    <p:pic>
                      <p:nvPicPr>
                        <p:cNvPr id="7" name="Object 6">
                          <a:extLst>
                            <a:ext uri="{FF2B5EF4-FFF2-40B4-BE49-F238E27FC236}">
                              <a16:creationId xmlns:a16="http://schemas.microsoft.com/office/drawing/2014/main" id="{A84F52BD-389A-4D15-B2BF-3EAF7F9BFEA5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389812" y="1831499"/>
                          <a:ext cx="3959793" cy="544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097802-E7F4-417E-9E31-5921A46F182B}"/>
                </a:ext>
              </a:extLst>
            </p:cNvPr>
            <p:cNvSpPr/>
            <p:nvPr/>
          </p:nvSpPr>
          <p:spPr>
            <a:xfrm>
              <a:off x="2513012" y="1872903"/>
              <a:ext cx="5021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/>
                <a:t>+ M</a:t>
              </a:r>
              <a:r>
                <a:rPr lang="en-US"/>
                <a:t>(</a:t>
              </a:r>
              <a:r>
                <a:rPr lang="en-US" i="1"/>
                <a:t>x, y, z</a:t>
              </a:r>
              <a:r>
                <a:rPr lang="en-US"/>
                <a:t>) nằm trong mặt cầu (</a:t>
              </a:r>
              <a:r>
                <a:rPr lang="en-US" i="1"/>
                <a:t>S</a:t>
              </a:r>
              <a:r>
                <a:rPr lang="en-US"/>
                <a:t>) nếu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25A6D3-6480-4808-BE1D-60F6BBC87316}"/>
              </a:ext>
            </a:extLst>
          </p:cNvPr>
          <p:cNvGrpSpPr/>
          <p:nvPr/>
        </p:nvGrpSpPr>
        <p:grpSpPr>
          <a:xfrm>
            <a:off x="1903412" y="2371740"/>
            <a:ext cx="9675813" cy="544471"/>
            <a:chOff x="2513012" y="1831499"/>
            <a:chExt cx="9675813" cy="544471"/>
          </a:xfrm>
        </p:grpSpPr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80EA1C5B-F9E2-43A0-A6B6-0DCF5ECA116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229032" y="1831499"/>
            <a:ext cx="3959793" cy="5444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2031840" imgH="279360" progId="Equation.DSMT4">
                    <p:embed/>
                  </p:oleObj>
                </mc:Choice>
                <mc:Fallback>
                  <p:oleObj name="Equation" r:id="rId8" imgW="2031840" imgH="279360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80EA1C5B-F9E2-43A0-A6B6-0DCF5ECA1169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8229032" y="1831499"/>
                          <a:ext cx="3959793" cy="5444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193E487-DB66-418E-AEFA-96B56A163EB9}"/>
                </a:ext>
              </a:extLst>
            </p:cNvPr>
            <p:cNvSpPr/>
            <p:nvPr/>
          </p:nvSpPr>
          <p:spPr>
            <a:xfrm>
              <a:off x="2513012" y="1872903"/>
              <a:ext cx="591283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/>
                <a:t>++ M</a:t>
              </a:r>
              <a:r>
                <a:rPr lang="en-US"/>
                <a:t>(</a:t>
              </a:r>
              <a:r>
                <a:rPr lang="en-US" i="1"/>
                <a:t>x, y, z</a:t>
              </a:r>
              <a:r>
                <a:rPr lang="en-US"/>
                <a:t>) nằm ngoàitrong mặt cầu (</a:t>
              </a:r>
              <a:r>
                <a:rPr lang="en-US" i="1"/>
                <a:t>S</a:t>
              </a:r>
              <a:r>
                <a:rPr lang="en-US"/>
                <a:t>) nếu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BF97439-EB70-4A9C-A940-FA8CB46EE55A}"/>
              </a:ext>
            </a:extLst>
          </p:cNvPr>
          <p:cNvGrpSpPr/>
          <p:nvPr/>
        </p:nvGrpSpPr>
        <p:grpSpPr>
          <a:xfrm>
            <a:off x="46390" y="3109498"/>
            <a:ext cx="12015433" cy="1273942"/>
            <a:chOff x="46390" y="3109498"/>
            <a:chExt cx="12015433" cy="1273942"/>
          </a:xfrm>
        </p:grpSpPr>
        <p:sp>
          <p:nvSpPr>
            <p:cNvPr id="30" name="Rounded Rectangle 22">
              <a:extLst>
                <a:ext uri="{FF2B5EF4-FFF2-40B4-BE49-F238E27FC236}">
                  <a16:creationId xmlns:a16="http://schemas.microsoft.com/office/drawing/2014/main" id="{8F913911-8846-4421-8CF8-AB6407FFBC28}"/>
                </a:ext>
              </a:extLst>
            </p:cNvPr>
            <p:cNvSpPr/>
            <p:nvPr/>
          </p:nvSpPr>
          <p:spPr>
            <a:xfrm>
              <a:off x="784223" y="3109498"/>
              <a:ext cx="11253787" cy="1273942"/>
            </a:xfrm>
            <a:prstGeom prst="roundRect">
              <a:avLst>
                <a:gd name="adj" fmla="val 3662"/>
              </a:avLst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385C21E-0A98-4762-B753-7B12E6FC8308}"/>
                </a:ext>
              </a:extLst>
            </p:cNvPr>
            <p:cNvSpPr/>
            <p:nvPr/>
          </p:nvSpPr>
          <p:spPr>
            <a:xfrm>
              <a:off x="1317375" y="3119836"/>
              <a:ext cx="107444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vi-VN"/>
                <a:t>Trong không gian O</a:t>
              </a:r>
              <a:r>
                <a:rPr lang="vi-VN" i="1"/>
                <a:t>xyz</a:t>
              </a:r>
              <a:r>
                <a:rPr lang="vi-VN"/>
                <a:t>, cho mặt cầu (</a:t>
              </a:r>
              <a:r>
                <a:rPr lang="vi-VN" i="1"/>
                <a:t>S</a:t>
              </a:r>
              <a:r>
                <a:rPr lang="vi-VN"/>
                <a:t>) có phương trình (</a:t>
              </a:r>
              <a:r>
                <a:rPr lang="vi-VN" i="1"/>
                <a:t>x</a:t>
              </a:r>
              <a:r>
                <a:rPr lang="en-US" i="1"/>
                <a:t> </a:t>
              </a:r>
              <a:r>
                <a:rPr lang="vi-VN"/>
                <a:t>-</a:t>
              </a:r>
              <a:r>
                <a:rPr lang="en-US"/>
                <a:t> </a:t>
              </a:r>
              <a:r>
                <a:rPr lang="vi-VN"/>
                <a:t>1)</a:t>
              </a:r>
              <a:r>
                <a:rPr lang="en-US" baseline="30000"/>
                <a:t>2</a:t>
              </a:r>
              <a:r>
                <a:rPr lang="vi-VN"/>
                <a:t> + (</a:t>
              </a:r>
              <a:r>
                <a:rPr lang="vi-VN" i="1"/>
                <a:t>y</a:t>
              </a:r>
              <a:r>
                <a:rPr lang="en-US" i="1"/>
                <a:t> </a:t>
              </a:r>
              <a:r>
                <a:rPr lang="vi-VN"/>
                <a:t>+</a:t>
              </a:r>
              <a:r>
                <a:rPr lang="en-US"/>
                <a:t> </a:t>
              </a:r>
              <a:r>
                <a:rPr lang="vi-VN"/>
                <a:t>3)</a:t>
              </a:r>
              <a:r>
                <a:rPr lang="en-US" baseline="30000"/>
                <a:t>2</a:t>
              </a:r>
              <a:r>
                <a:rPr lang="vi-VN"/>
                <a:t> +</a:t>
              </a:r>
              <a:r>
                <a:rPr lang="en-US"/>
                <a:t> </a:t>
              </a:r>
              <a:r>
                <a:rPr lang="vi-VN" i="1"/>
                <a:t>z</a:t>
              </a:r>
              <a:r>
                <a:rPr lang="en-US" baseline="30000"/>
                <a:t>2</a:t>
              </a:r>
              <a:r>
                <a:rPr lang="vi-VN"/>
                <a:t> = 5.</a:t>
              </a:r>
            </a:p>
            <a:p>
              <a:r>
                <a:rPr lang="vi-VN"/>
                <a:t>a) Xác định tâm và bán kính của (</a:t>
              </a:r>
              <a:r>
                <a:rPr lang="vi-VN" i="1"/>
                <a:t>S</a:t>
              </a:r>
              <a:r>
                <a:rPr lang="vi-VN"/>
                <a:t>).</a:t>
              </a:r>
            </a:p>
            <a:p>
              <a:r>
                <a:rPr lang="vi-VN"/>
                <a:t>b) Hỏi gốc toạ độ O(0; 0; 0) nằm trong, nằm ngoài hay thuộc mặt cầu (</a:t>
              </a:r>
              <a:r>
                <a:rPr lang="vi-VN" i="1"/>
                <a:t>S</a:t>
              </a:r>
              <a:r>
                <a:rPr lang="vi-VN"/>
                <a:t>)?</a:t>
              </a:r>
              <a:endParaRPr lang="en-US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BA90383-D28F-428B-B84B-05A0E08C1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390" y="3119835"/>
              <a:ext cx="1185867" cy="1200329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8F94D5DA-8C11-4487-B60D-41E20197287B}"/>
              </a:ext>
            </a:extLst>
          </p:cNvPr>
          <p:cNvSpPr/>
          <p:nvPr/>
        </p:nvSpPr>
        <p:spPr>
          <a:xfrm>
            <a:off x="1232257" y="5936902"/>
            <a:ext cx="100707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/>
              <a:t>b) Ta có O</a:t>
            </a:r>
            <a:r>
              <a:rPr lang="en-US" i="1"/>
              <a:t>I</a:t>
            </a:r>
            <a:r>
              <a:rPr lang="en-US" baseline="30000"/>
              <a:t>2</a:t>
            </a:r>
            <a:r>
              <a:rPr lang="vi-VN"/>
              <a:t> = 10 </a:t>
            </a:r>
            <a:r>
              <a:rPr lang="en-US"/>
              <a:t>&gt;</a:t>
            </a:r>
            <a:r>
              <a:rPr lang="vi-VN"/>
              <a:t> 5 = </a:t>
            </a:r>
            <a:r>
              <a:rPr lang="vi-VN" i="1"/>
              <a:t>R</a:t>
            </a:r>
            <a:r>
              <a:rPr lang="en-US" baseline="30000"/>
              <a:t>2</a:t>
            </a:r>
            <a:r>
              <a:rPr lang="vi-VN"/>
              <a:t>. Do đó, gốc toạ độ O(0; 0; 0) nằm ngoài mặt cầu (</a:t>
            </a:r>
            <a:r>
              <a:rPr lang="vi-VN" i="1"/>
              <a:t>S</a:t>
            </a:r>
            <a:r>
              <a:rPr lang="vi-VN"/>
              <a:t>).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6FCE95-0A19-41C7-8BA1-142F957C2AD2}"/>
                  </a:ext>
                </a:extLst>
              </p:cNvPr>
              <p:cNvSpPr/>
              <p:nvPr/>
            </p:nvSpPr>
            <p:spPr>
              <a:xfrm>
                <a:off x="1232257" y="4920585"/>
                <a:ext cx="9384943" cy="9080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dirty="0"/>
                  <a:t>a)</a:t>
                </a:r>
                <a:r>
                  <a:rPr lang="en-US" dirty="0"/>
                  <a:t> P</a:t>
                </a:r>
                <a:r>
                  <a:rPr lang="vi-VN" dirty="0"/>
                  <a:t>hương trình mặt cầu (</a:t>
                </a:r>
                <a:r>
                  <a:rPr lang="vi-VN" i="1" dirty="0"/>
                  <a:t>S</a:t>
                </a:r>
                <a:r>
                  <a:rPr lang="vi-VN" dirty="0"/>
                  <a:t>) </a:t>
                </a:r>
                <a:r>
                  <a:rPr lang="en-US" dirty="0" err="1"/>
                  <a:t>có</a:t>
                </a:r>
                <a:r>
                  <a:rPr lang="vi-VN" dirty="0"/>
                  <a:t> dạng: (</a:t>
                </a:r>
                <a:r>
                  <a:rPr lang="vi-VN" i="1" dirty="0"/>
                  <a:t>x</a:t>
                </a:r>
                <a:r>
                  <a:rPr lang="vi-VN" dirty="0"/>
                  <a:t> - 1)</a:t>
                </a:r>
                <a:r>
                  <a:rPr lang="en-US" baseline="30000" dirty="0"/>
                  <a:t>2</a:t>
                </a:r>
                <a:r>
                  <a:rPr lang="vi-VN" dirty="0"/>
                  <a:t> + [</a:t>
                </a:r>
                <a:r>
                  <a:rPr lang="vi-VN" i="1" dirty="0"/>
                  <a:t>y</a:t>
                </a:r>
                <a:r>
                  <a:rPr lang="en-US" i="1" dirty="0"/>
                  <a:t> </a:t>
                </a:r>
                <a:r>
                  <a:rPr lang="vi-VN" dirty="0"/>
                  <a:t>-</a:t>
                </a:r>
                <a:r>
                  <a:rPr lang="en-US" dirty="0"/>
                  <a:t> </a:t>
                </a:r>
                <a:r>
                  <a:rPr lang="vi-VN" dirty="0"/>
                  <a:t>(-3)]</a:t>
                </a:r>
                <a:r>
                  <a:rPr lang="en-US" baseline="30000" dirty="0"/>
                  <a:t>2</a:t>
                </a:r>
                <a:r>
                  <a:rPr lang="en-US" dirty="0"/>
                  <a:t> </a:t>
                </a:r>
                <a:r>
                  <a:rPr lang="vi-VN" dirty="0"/>
                  <a:t>+</a:t>
                </a:r>
                <a:r>
                  <a:rPr lang="en-US" dirty="0"/>
                  <a:t> </a:t>
                </a:r>
                <a:r>
                  <a:rPr lang="vi-VN" dirty="0"/>
                  <a:t>(</a:t>
                </a:r>
                <a:r>
                  <a:rPr lang="en-US" i="1" dirty="0"/>
                  <a:t>z </a:t>
                </a:r>
                <a:r>
                  <a:rPr lang="vi-VN" dirty="0"/>
                  <a:t>-</a:t>
                </a:r>
                <a:r>
                  <a:rPr lang="en-US" dirty="0"/>
                  <a:t> </a:t>
                </a:r>
                <a:r>
                  <a:rPr lang="vi-VN" dirty="0"/>
                  <a:t>0)</a:t>
                </a:r>
                <a:r>
                  <a:rPr lang="en-US" baseline="30000" dirty="0"/>
                  <a:t>2 </a:t>
                </a:r>
                <a:r>
                  <a:rPr lang="vi-VN" dirty="0"/>
                  <a:t>= 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dirty="0"/>
                  <a:t>)</a:t>
                </a:r>
                <a:r>
                  <a:rPr lang="en-US" baseline="30000" dirty="0"/>
                  <a:t>2</a:t>
                </a:r>
                <a:r>
                  <a:rPr lang="vi-VN" dirty="0"/>
                  <a:t>. </a:t>
                </a:r>
                <a:endParaRPr lang="en-US" dirty="0"/>
              </a:p>
              <a:p>
                <a:r>
                  <a:rPr lang="en-US" dirty="0"/>
                  <a:t>    </a:t>
                </a:r>
                <a:r>
                  <a:rPr lang="vi-VN" dirty="0"/>
                  <a:t>Vậy mặt cầu (S) có tâm </a:t>
                </a:r>
                <a:r>
                  <a:rPr lang="en-US" i="1" dirty="0"/>
                  <a:t>I</a:t>
                </a:r>
                <a:r>
                  <a:rPr lang="vi-VN" dirty="0"/>
                  <a:t>(1; – 3; 0) và bán kính R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vi-V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dirty="0"/>
                  <a:t>.</a:t>
                </a: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06FCE95-0A19-41C7-8BA1-142F957C2A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257" y="4920585"/>
                <a:ext cx="9384943" cy="908069"/>
              </a:xfrm>
              <a:prstGeom prst="rect">
                <a:avLst/>
              </a:prstGeom>
              <a:blipFill>
                <a:blip r:embed="rId11"/>
                <a:stretch>
                  <a:fillRect l="-974" t="-6711" b="-55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8D1EF288-B21A-4658-8A05-D1C7D738A1A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49410" y="4609662"/>
            <a:ext cx="1292464" cy="310923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09469B9-497F-46E8-BBB3-375842F4C117}"/>
              </a:ext>
            </a:extLst>
          </p:cNvPr>
          <p:cNvSpPr/>
          <p:nvPr/>
        </p:nvSpPr>
        <p:spPr>
          <a:xfrm>
            <a:off x="1975590" y="1603559"/>
            <a:ext cx="10038608" cy="1347321"/>
          </a:xfrm>
          <a:prstGeom prst="roundRect">
            <a:avLst>
              <a:gd name="adj" fmla="val 211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5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7A4BA5E-1ADB-4AE7-978D-42499939659C}"/>
              </a:ext>
            </a:extLst>
          </p:cNvPr>
          <p:cNvGrpSpPr/>
          <p:nvPr/>
        </p:nvGrpSpPr>
        <p:grpSpPr>
          <a:xfrm>
            <a:off x="-153988" y="19753"/>
            <a:ext cx="12268200" cy="1580447"/>
            <a:chOff x="-153988" y="19753"/>
            <a:chExt cx="12268200" cy="1580447"/>
          </a:xfrm>
        </p:grpSpPr>
        <p:sp>
          <p:nvSpPr>
            <p:cNvPr id="20" name="Rounded Rectangle 22">
              <a:extLst>
                <a:ext uri="{FF2B5EF4-FFF2-40B4-BE49-F238E27FC236}">
                  <a16:creationId xmlns:a16="http://schemas.microsoft.com/office/drawing/2014/main" id="{525F19DE-61BE-4264-8220-B733187CA093}"/>
                </a:ext>
              </a:extLst>
            </p:cNvPr>
            <p:cNvSpPr/>
            <p:nvPr/>
          </p:nvSpPr>
          <p:spPr>
            <a:xfrm>
              <a:off x="846666" y="87489"/>
              <a:ext cx="11267546" cy="1512711"/>
            </a:xfrm>
            <a:prstGeom prst="roundRect">
              <a:avLst>
                <a:gd name="adj" fmla="val 3662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45CD64CD-753B-4649-8F4A-2DD53F7BE7A6}"/>
                </a:ext>
              </a:extLst>
            </p:cNvPr>
            <p:cNvGrpSpPr/>
            <p:nvPr/>
          </p:nvGrpSpPr>
          <p:grpSpPr>
            <a:xfrm>
              <a:off x="1141412" y="19753"/>
              <a:ext cx="10820400" cy="1483765"/>
              <a:chOff x="938565" y="-28225"/>
              <a:chExt cx="10820400" cy="148376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E22CB61-5632-4C6C-9BB8-37A9437B71C5}"/>
                  </a:ext>
                </a:extLst>
              </p:cNvPr>
              <p:cNvSpPr/>
              <p:nvPr/>
            </p:nvSpPr>
            <p:spPr>
              <a:xfrm>
                <a:off x="938565" y="255211"/>
                <a:ext cx="1082040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v"/>
                </a:pPr>
                <a:r>
                  <a:rPr lang="vi-VN"/>
                  <a:t>Trong không gian O</a:t>
                </a:r>
                <a:r>
                  <a:rPr lang="vi-VN" i="1"/>
                  <a:t>xyz</a:t>
                </a:r>
                <a:r>
                  <a:rPr lang="vi-VN"/>
                  <a:t>, cho mặt cầu (</a:t>
                </a:r>
                <a:r>
                  <a:rPr lang="vi-VN" i="1"/>
                  <a:t>S</a:t>
                </a:r>
                <a:r>
                  <a:rPr lang="vi-VN"/>
                  <a:t>) có phương trình </a:t>
                </a:r>
                <a:endParaRPr lang="en-US"/>
              </a:p>
              <a:p>
                <a:r>
                  <a:rPr lang="vi-VN"/>
                  <a:t>a) Xác định tâm và bán kính của (</a:t>
                </a:r>
                <a:r>
                  <a:rPr lang="vi-VN" i="1"/>
                  <a:t>S</a:t>
                </a:r>
                <a:r>
                  <a:rPr lang="vi-VN"/>
                  <a:t>).</a:t>
                </a:r>
              </a:p>
              <a:p>
                <a:r>
                  <a:rPr lang="vi-VN"/>
                  <a:t>b) Hỏi điểm </a:t>
                </a:r>
                <a:r>
                  <a:rPr lang="vi-VN" i="1"/>
                  <a:t>M</a:t>
                </a:r>
                <a:r>
                  <a:rPr lang="vi-VN"/>
                  <a:t>(2; 0; 1) nằm trong, nằm ngoài hay thuộc mặt cầu (</a:t>
                </a:r>
                <a:r>
                  <a:rPr lang="vi-VN" i="1"/>
                  <a:t>S</a:t>
                </a:r>
                <a:r>
                  <a:rPr lang="vi-VN"/>
                  <a:t>)?</a:t>
                </a:r>
                <a:endParaRPr lang="en-US"/>
              </a:p>
            </p:txBody>
          </p:sp>
          <p:graphicFrame>
            <p:nvGraphicFramePr>
              <p:cNvPr id="8" name="Object 7">
                <a:extLst>
                  <a:ext uri="{FF2B5EF4-FFF2-40B4-BE49-F238E27FC236}">
                    <a16:creationId xmlns:a16="http://schemas.microsoft.com/office/drawing/2014/main" id="{DF3102DB-9308-4266-B790-38C453398AA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14353857"/>
                  </p:ext>
                </p:extLst>
              </p:nvPr>
            </p:nvGraphicFramePr>
            <p:xfrm>
              <a:off x="8298921" y="-28225"/>
              <a:ext cx="3341076" cy="9899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3" imgW="1714320" imgH="507960" progId="Equation.DSMT4">
                      <p:embed/>
                    </p:oleObj>
                  </mc:Choice>
                  <mc:Fallback>
                    <p:oleObj name="Equation" r:id="rId3" imgW="1714320" imgH="50796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8298921" y="-28225"/>
                            <a:ext cx="3341076" cy="989948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BD97B3A-CAA3-4227-A058-AD87CC062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53988" y="87489"/>
              <a:ext cx="1421142" cy="1416030"/>
            </a:xfrm>
            <a:prstGeom prst="rect">
              <a:avLst/>
            </a:prstGeom>
          </p:spPr>
        </p:pic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6CCF5225-9C54-480A-968E-C708D305FE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835161"/>
              </p:ext>
            </p:extLst>
          </p:nvPr>
        </p:nvGraphicFramePr>
        <p:xfrm>
          <a:off x="1179335" y="2341922"/>
          <a:ext cx="10208844" cy="1143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762440" imgH="533160" progId="Equation.DSMT4">
                  <p:embed/>
                </p:oleObj>
              </mc:Choice>
              <mc:Fallback>
                <p:oleObj name="Equation" r:id="rId6" imgW="476244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79335" y="2341922"/>
                        <a:ext cx="10208844" cy="1143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FBDA3155-2E82-4E80-B14C-80ABECDE7F7B}"/>
              </a:ext>
            </a:extLst>
          </p:cNvPr>
          <p:cNvGrpSpPr/>
          <p:nvPr/>
        </p:nvGrpSpPr>
        <p:grpSpPr>
          <a:xfrm>
            <a:off x="1449034" y="3557963"/>
            <a:ext cx="7674035" cy="835271"/>
            <a:chOff x="1446212" y="3273441"/>
            <a:chExt cx="7674035" cy="83527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3B7A1C-031B-46D9-862C-3011C67E5041}"/>
                </a:ext>
              </a:extLst>
            </p:cNvPr>
            <p:cNvSpPr/>
            <p:nvPr/>
          </p:nvSpPr>
          <p:spPr>
            <a:xfrm>
              <a:off x="1446212" y="3417321"/>
              <a:ext cx="72779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Tâm của mặt cầu là                       bán kính của mặt cầu </a:t>
              </a:r>
            </a:p>
          </p:txBody>
        </p:sp>
        <p:graphicFrame>
          <p:nvGraphicFramePr>
            <p:cNvPr id="13" name="Object 12">
              <a:extLst>
                <a:ext uri="{FF2B5EF4-FFF2-40B4-BE49-F238E27FC236}">
                  <a16:creationId xmlns:a16="http://schemas.microsoft.com/office/drawing/2014/main" id="{A9C6C025-133F-4F0E-9A31-50C3CD8F8E3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60000417"/>
                </p:ext>
              </p:extLst>
            </p:nvPr>
          </p:nvGraphicFramePr>
          <p:xfrm>
            <a:off x="3946700" y="3273441"/>
            <a:ext cx="1726223" cy="835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885550" imgH="429375" progId="Equation.DSMT4">
                    <p:embed/>
                  </p:oleObj>
                </mc:Choice>
                <mc:Fallback>
                  <p:oleObj name="Equation" r:id="rId8" imgW="885550" imgH="429375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3946700" y="3273441"/>
                          <a:ext cx="1726223" cy="8352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>
              <a:extLst>
                <a:ext uri="{FF2B5EF4-FFF2-40B4-BE49-F238E27FC236}">
                  <a16:creationId xmlns:a16="http://schemas.microsoft.com/office/drawing/2014/main" id="{CFAD4B77-E8C2-440E-8D43-3600D6274D9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79563068"/>
                </p:ext>
              </p:extLst>
            </p:nvPr>
          </p:nvGraphicFramePr>
          <p:xfrm>
            <a:off x="8328085" y="3307695"/>
            <a:ext cx="792162" cy="766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406080" imgH="393480" progId="Equation.DSMT4">
                    <p:embed/>
                  </p:oleObj>
                </mc:Choice>
                <mc:Fallback>
                  <p:oleObj name="Equation" r:id="rId10" imgW="406080" imgH="393480" progId="Equation.DSMT4">
                    <p:embed/>
                    <p:pic>
                      <p:nvPicPr>
                        <p:cNvPr id="13" name="Object 12">
                          <a:extLst>
                            <a:ext uri="{FF2B5EF4-FFF2-40B4-BE49-F238E27FC236}">
                              <a16:creationId xmlns:a16="http://schemas.microsoft.com/office/drawing/2014/main" id="{A9C6C025-133F-4F0E-9A31-50C3CD8F8E3B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8328085" y="3307695"/>
                          <a:ext cx="792162" cy="7667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3262EE-A2E8-4639-A95B-B632D442BB9E}"/>
              </a:ext>
            </a:extLst>
          </p:cNvPr>
          <p:cNvGrpSpPr/>
          <p:nvPr/>
        </p:nvGrpSpPr>
        <p:grpSpPr>
          <a:xfrm>
            <a:off x="1179335" y="4411515"/>
            <a:ext cx="8221543" cy="1087437"/>
            <a:chOff x="1179335" y="4411515"/>
            <a:chExt cx="8221543" cy="10874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A0F74A-E71D-457A-80F5-47CF1E422C10}"/>
                </a:ext>
              </a:extLst>
            </p:cNvPr>
            <p:cNvSpPr/>
            <p:nvPr/>
          </p:nvSpPr>
          <p:spPr>
            <a:xfrm>
              <a:off x="5178247" y="4724400"/>
              <a:ext cx="42226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nên điểm </a:t>
              </a:r>
              <a:r>
                <a:rPr lang="en-US" i="1"/>
                <a:t>M</a:t>
              </a:r>
              <a:r>
                <a:rPr lang="en-US"/>
                <a:t> nằm ngoài mặt cầu.</a:t>
              </a:r>
            </a:p>
          </p:txBody>
        </p:sp>
        <p:graphicFrame>
          <p:nvGraphicFramePr>
            <p:cNvPr id="28" name="Object 27">
              <a:extLst>
                <a:ext uri="{FF2B5EF4-FFF2-40B4-BE49-F238E27FC236}">
                  <a16:creationId xmlns:a16="http://schemas.microsoft.com/office/drawing/2014/main" id="{65DB347E-3DF5-4BB6-82BC-C177027F65B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8877434"/>
                </p:ext>
              </p:extLst>
            </p:nvPr>
          </p:nvGraphicFramePr>
          <p:xfrm>
            <a:off x="1179335" y="4411515"/>
            <a:ext cx="3975100" cy="1087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854000" imgH="507960" progId="Equation.DSMT4">
                    <p:embed/>
                  </p:oleObj>
                </mc:Choice>
                <mc:Fallback>
                  <p:oleObj name="Equation" r:id="rId12" imgW="1854000" imgH="507960" progId="Equation.DSMT4">
                    <p:embed/>
                    <p:pic>
                      <p:nvPicPr>
                        <p:cNvPr id="11" name="Object 10">
                          <a:extLst>
                            <a:ext uri="{FF2B5EF4-FFF2-40B4-BE49-F238E27FC236}">
                              <a16:creationId xmlns:a16="http://schemas.microsoft.com/office/drawing/2014/main" id="{6CCF5225-9C54-480A-968E-C708D305FE23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1179335" y="4411515"/>
                          <a:ext cx="3975100" cy="10874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A547F7FF-2F5B-4BA2-92C0-B4614C3F272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48180" y="1840717"/>
            <a:ext cx="1292464" cy="3109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1C2D56-A094-435D-A678-85C65EB24B0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597631" y="5791200"/>
            <a:ext cx="159119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D1EAD32B-5CA1-43E8-906F-F528704F4352}"/>
              </a:ext>
            </a:extLst>
          </p:cNvPr>
          <p:cNvGrpSpPr/>
          <p:nvPr/>
        </p:nvGrpSpPr>
        <p:grpSpPr>
          <a:xfrm>
            <a:off x="-335" y="0"/>
            <a:ext cx="12403319" cy="1828800"/>
            <a:chOff x="-335" y="0"/>
            <a:chExt cx="12403319" cy="1828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0116595-49FF-4070-A98C-EBADD4D92449}"/>
                </a:ext>
              </a:extLst>
            </p:cNvPr>
            <p:cNvGrpSpPr/>
            <p:nvPr/>
          </p:nvGrpSpPr>
          <p:grpSpPr>
            <a:xfrm>
              <a:off x="-335" y="0"/>
              <a:ext cx="12403319" cy="1828800"/>
              <a:chOff x="-335" y="0"/>
              <a:chExt cx="12403319" cy="1828800"/>
            </a:xfrm>
          </p:grpSpPr>
          <p:sp>
            <p:nvSpPr>
              <p:cNvPr id="18" name="Rounded Rectangle 47">
                <a:extLst>
                  <a:ext uri="{FF2B5EF4-FFF2-40B4-BE49-F238E27FC236}">
                    <a16:creationId xmlns:a16="http://schemas.microsoft.com/office/drawing/2014/main" id="{B79894EA-2FEA-4954-B5CD-737CF8C8D405}"/>
                  </a:ext>
                </a:extLst>
              </p:cNvPr>
              <p:cNvSpPr/>
              <p:nvPr/>
            </p:nvSpPr>
            <p:spPr>
              <a:xfrm>
                <a:off x="912812" y="66613"/>
                <a:ext cx="11201400" cy="1762187"/>
              </a:xfrm>
              <a:prstGeom prst="roundRect">
                <a:avLst>
                  <a:gd name="adj" fmla="val 3662"/>
                </a:avLst>
              </a:prstGeom>
              <a:gradFill flip="none" rotWithShape="1">
                <a:gsLst>
                  <a:gs pos="0">
                    <a:srgbClr val="ABB3A9"/>
                  </a:gs>
                  <a:gs pos="4000">
                    <a:srgbClr val="CDE0C9">
                      <a:shade val="67500"/>
                      <a:satMod val="115000"/>
                    </a:srgbClr>
                  </a:gs>
                  <a:gs pos="86000">
                    <a:schemeClr val="bg1"/>
                  </a:gs>
                </a:gsLst>
                <a:lin ang="18900000" scaled="1"/>
                <a:tileRect/>
              </a:gradFill>
              <a:ln w="31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543A153-764B-4525-8D39-B07985B990FD}"/>
                  </a:ext>
                </a:extLst>
              </p:cNvPr>
              <p:cNvGrpSpPr/>
              <p:nvPr/>
            </p:nvGrpSpPr>
            <p:grpSpPr>
              <a:xfrm>
                <a:off x="1734984" y="0"/>
                <a:ext cx="10668000" cy="1683471"/>
                <a:chOff x="758824" y="139094"/>
                <a:chExt cx="10668000" cy="1683471"/>
              </a:xfrm>
            </p:grpSpPr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9D1FB808-DC98-47F4-8165-AB19970767F9}"/>
                    </a:ext>
                  </a:extLst>
                </p:cNvPr>
                <p:cNvSpPr/>
                <p:nvPr/>
              </p:nvSpPr>
              <p:spPr>
                <a:xfrm>
                  <a:off x="758824" y="139094"/>
                  <a:ext cx="10668000" cy="4616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buFont typeface="Wingdings" panose="05000000000000000000" pitchFamily="2" charset="2"/>
                    <a:buChar char="v"/>
                  </a:pPr>
                  <a:r>
                    <a:rPr lang="vi-VN"/>
                    <a:t>Trong không gian O</a:t>
                  </a:r>
                  <a:r>
                    <a:rPr lang="vi-VN" i="1"/>
                    <a:t>xyz</a:t>
                  </a:r>
                  <a:r>
                    <a:rPr lang="vi-VN"/>
                    <a:t>, viết phương trình mặt cầu (</a:t>
                  </a:r>
                  <a:r>
                    <a:rPr lang="vi-VN" i="1"/>
                    <a:t>S</a:t>
                  </a:r>
                  <a:r>
                    <a:rPr lang="vi-VN"/>
                    <a:t>) trong các trường hợp sau:</a:t>
                  </a:r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D14CBB7C-DECB-41CE-8EE5-48C3A7186BB4}"/>
                    </a:ext>
                  </a:extLst>
                </p:cNvPr>
                <p:cNvSpPr/>
                <p:nvPr/>
              </p:nvSpPr>
              <p:spPr>
                <a:xfrm>
                  <a:off x="1139824" y="1360900"/>
                  <a:ext cx="5965095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vi-VN"/>
                    <a:t>b) Đường kính </a:t>
                  </a:r>
                  <a:r>
                    <a:rPr lang="vi-VN" i="1"/>
                    <a:t>AB</a:t>
                  </a:r>
                  <a:r>
                    <a:rPr lang="vi-VN"/>
                    <a:t>, với </a:t>
                  </a:r>
                  <a:r>
                    <a:rPr lang="vi-VN" i="1"/>
                    <a:t>A</a:t>
                  </a:r>
                  <a:r>
                    <a:rPr lang="vi-VN"/>
                    <a:t>(1; 2; 1) và </a:t>
                  </a:r>
                  <a:r>
                    <a:rPr lang="vi-VN" i="1"/>
                    <a:t>B</a:t>
                  </a:r>
                  <a:r>
                    <a:rPr lang="vi-VN"/>
                    <a:t>(3; 1; 5).</a:t>
                  </a: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F45CB8C9-8AFE-46DA-B2AF-661CC6D37B09}"/>
                    </a:ext>
                  </a:extLst>
                </p:cNvPr>
                <p:cNvGrpSpPr/>
                <p:nvPr/>
              </p:nvGrpSpPr>
              <p:grpSpPr>
                <a:xfrm>
                  <a:off x="1141412" y="597039"/>
                  <a:ext cx="4449488" cy="890954"/>
                  <a:chOff x="2047946" y="1225279"/>
                  <a:chExt cx="4449488" cy="890954"/>
                </a:xfrm>
              </p:grpSpPr>
              <p:sp>
                <p:nvSpPr>
                  <p:cNvPr id="7" name="Rectangle 6">
                    <a:extLst>
                      <a:ext uri="{FF2B5EF4-FFF2-40B4-BE49-F238E27FC236}">
                        <a16:creationId xmlns:a16="http://schemas.microsoft.com/office/drawing/2014/main" id="{C1A8B583-E1AE-4AEB-A83B-D472DFC2570E}"/>
                      </a:ext>
                    </a:extLst>
                  </p:cNvPr>
                  <p:cNvSpPr/>
                  <p:nvPr/>
                </p:nvSpPr>
                <p:spPr>
                  <a:xfrm>
                    <a:off x="2047946" y="1394768"/>
                    <a:ext cx="3971793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vi-VN"/>
                      <a:t>a) Tâm </a:t>
                    </a:r>
                    <a:r>
                      <a:rPr lang="en-US"/>
                      <a:t>                  </a:t>
                    </a:r>
                    <a:r>
                      <a:rPr lang="vi-VN"/>
                      <a:t>, bán kính </a:t>
                    </a:r>
                    <a:r>
                      <a:rPr lang="en-US"/>
                      <a:t> </a:t>
                    </a:r>
                    <a:endParaRPr lang="vi-VN"/>
                  </a:p>
                </p:txBody>
              </p:sp>
              <p:graphicFrame>
                <p:nvGraphicFramePr>
                  <p:cNvPr id="8" name="Object 7">
                    <a:extLst>
                      <a:ext uri="{FF2B5EF4-FFF2-40B4-BE49-F238E27FC236}">
                        <a16:creationId xmlns:a16="http://schemas.microsoft.com/office/drawing/2014/main" id="{3290A712-4166-4DA3-B617-CB773BF71434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2654915637"/>
                      </p:ext>
                    </p:extLst>
                  </p:nvPr>
                </p:nvGraphicFramePr>
                <p:xfrm>
                  <a:off x="3054878" y="1225279"/>
                  <a:ext cx="1435426" cy="89095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3" imgW="736560" imgH="457200" progId="Equation.DSMT4">
                          <p:embed/>
                        </p:oleObj>
                      </mc:Choice>
                      <mc:Fallback>
                        <p:oleObj name="Equation" r:id="rId3" imgW="736560" imgH="45720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4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054878" y="1225279"/>
                                <a:ext cx="1435426" cy="890954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graphicFrame>
                <p:nvGraphicFramePr>
                  <p:cNvPr id="15" name="Object 14">
                    <a:extLst>
                      <a:ext uri="{FF2B5EF4-FFF2-40B4-BE49-F238E27FC236}">
                        <a16:creationId xmlns:a16="http://schemas.microsoft.com/office/drawing/2014/main" id="{B13996DF-5CAD-4369-A990-09DEDAC3D939}"/>
                      </a:ext>
                    </a:extLst>
                  </p:cNvPr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1118986569"/>
                      </p:ext>
                    </p:extLst>
                  </p:nvPr>
                </p:nvGraphicFramePr>
                <p:xfrm>
                  <a:off x="5705272" y="1225279"/>
                  <a:ext cx="792162" cy="817563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name="Equation" r:id="rId5" imgW="406080" imgH="419040" progId="Equation.DSMT4">
                          <p:embed/>
                        </p:oleObj>
                      </mc:Choice>
                      <mc:Fallback>
                        <p:oleObj name="Equation" r:id="rId5" imgW="406080" imgH="419040" progId="Equation.DSMT4">
                          <p:embed/>
                          <p:pic>
                            <p:nvPicPr>
                              <p:cNvPr id="8" name="Object 7">
                                <a:extLst>
                                  <a:ext uri="{FF2B5EF4-FFF2-40B4-BE49-F238E27FC236}">
                                    <a16:creationId xmlns:a16="http://schemas.microsoft.com/office/drawing/2014/main" id="{3290A712-4166-4DA3-B617-CB773BF71434}"/>
                                  </a:ext>
                                </a:extLst>
                              </p:cNvPr>
                              <p:cNvPicPr/>
                              <p:nvPr/>
                            </p:nvPicPr>
                            <p:blipFill>
                              <a:blip r:embed="rId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5705272" y="1225279"/>
                                <a:ext cx="792162" cy="81756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</p:grp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B69D6B42-AC4A-4071-ADF5-778FB3B70511}"/>
                  </a:ext>
                </a:extLst>
              </p:cNvPr>
              <p:cNvGrpSpPr/>
              <p:nvPr/>
            </p:nvGrpSpPr>
            <p:grpSpPr>
              <a:xfrm>
                <a:off x="-335" y="81844"/>
                <a:ext cx="1751344" cy="1746956"/>
                <a:chOff x="273646" y="3982014"/>
                <a:chExt cx="1871497" cy="1861584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6543C568-219E-4A92-8483-4A1A7A6C1C2F}"/>
                    </a:ext>
                  </a:extLst>
                </p:cNvPr>
                <p:cNvGrpSpPr/>
                <p:nvPr/>
              </p:nvGrpSpPr>
              <p:grpSpPr>
                <a:xfrm>
                  <a:off x="273646" y="3982014"/>
                  <a:ext cx="1871497" cy="1861584"/>
                  <a:chOff x="13675" y="-116126"/>
                  <a:chExt cx="1443885" cy="1463064"/>
                </a:xfrm>
              </p:grpSpPr>
              <p:sp>
                <p:nvSpPr>
                  <p:cNvPr id="25" name="Oval 24">
                    <a:extLst>
                      <a:ext uri="{FF2B5EF4-FFF2-40B4-BE49-F238E27FC236}">
                        <a16:creationId xmlns:a16="http://schemas.microsoft.com/office/drawing/2014/main" id="{6D9B618F-159A-468E-90CE-1AAA7938C16D}"/>
                      </a:ext>
                    </a:extLst>
                  </p:cNvPr>
                  <p:cNvSpPr/>
                  <p:nvPr/>
                </p:nvSpPr>
                <p:spPr>
                  <a:xfrm>
                    <a:off x="95407" y="-116126"/>
                    <a:ext cx="1362153" cy="146306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7" name="Oval 26">
                    <a:extLst>
                      <a:ext uri="{FF2B5EF4-FFF2-40B4-BE49-F238E27FC236}">
                        <a16:creationId xmlns:a16="http://schemas.microsoft.com/office/drawing/2014/main" id="{DAEEACDF-5F23-4A3D-B6F8-C63EFB086239}"/>
                      </a:ext>
                    </a:extLst>
                  </p:cNvPr>
                  <p:cNvSpPr/>
                  <p:nvPr/>
                </p:nvSpPr>
                <p:spPr>
                  <a:xfrm>
                    <a:off x="13675" y="-88901"/>
                    <a:ext cx="1348939" cy="1386782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prstClr val="white"/>
                      </a:solidFill>
                      <a:latin typeface="Arial" panose="020B0604020202020204"/>
                    </a:endParaRPr>
                  </a:p>
                </p:txBody>
              </p:sp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78224DE2-302A-436D-9BE7-46E0A9D7607B}"/>
                      </a:ext>
                    </a:extLst>
                  </p:cNvPr>
                  <p:cNvSpPr/>
                  <p:nvPr/>
                </p:nvSpPr>
                <p:spPr>
                  <a:xfrm>
                    <a:off x="395167" y="191673"/>
                    <a:ext cx="605748" cy="1033139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soft" dir="tl">
                        <a:rot lat="0" lon="0" rev="0"/>
                      </a:lightRig>
                    </a:scene3d>
                    <a:sp3d contourW="25400" prstMaterial="matte">
                      <a:bevelT w="25400" h="55880" prst="artDeco"/>
                      <a:contourClr>
                        <a:schemeClr val="accent2">
                          <a:tint val="20000"/>
                        </a:schemeClr>
                      </a:contourClr>
                    </a:sp3d>
                  </a:bodyPr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r>
                      <a:rPr lang="en-US" sz="6600" b="1" spc="50">
                        <a:ln w="11430"/>
                        <a:solidFill>
                          <a:srgbClr val="C0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.VnCentury SchoolbookH" pitchFamily="34" charset="0"/>
                      </a:rPr>
                      <a:t>2</a:t>
                    </a:r>
                    <a:endParaRPr lang="en-US" sz="8000" b="1" spc="50">
                      <a:ln w="11430"/>
                      <a:solidFill>
                        <a:srgbClr val="C00000"/>
                      </a:soli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.VnCentury SchoolbookH" pitchFamily="34" charset="0"/>
                    </a:endParaRPr>
                  </a:p>
                </p:txBody>
              </p:sp>
            </p:grpSp>
            <p:pic>
              <p:nvPicPr>
                <p:cNvPr id="24" name="Picture 23">
                  <a:extLst>
                    <a:ext uri="{FF2B5EF4-FFF2-40B4-BE49-F238E27FC236}">
                      <a16:creationId xmlns:a16="http://schemas.microsoft.com/office/drawing/2014/main" id="{4670C0CC-04EE-4743-8EA3-3F43C838D4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80551" y="4208656"/>
                  <a:ext cx="1394217" cy="420476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025981C6-8245-4130-893E-4202470DC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01443" y="833022"/>
              <a:ext cx="1012769" cy="989855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2E17ECB-67E7-40E0-A006-EFC001071A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79811" y="2137062"/>
            <a:ext cx="1292464" cy="310923"/>
          </a:xfrm>
          <a:prstGeom prst="rect">
            <a:avLst/>
          </a:prstGeom>
        </p:spPr>
      </p:pic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51949A08-6CC5-469B-8333-F32C43A092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746692"/>
              </p:ext>
            </p:extLst>
          </p:nvPr>
        </p:nvGraphicFramePr>
        <p:xfrm>
          <a:off x="2094014" y="2653852"/>
          <a:ext cx="8464058" cy="989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343400" imgH="507960" progId="Equation.DSMT4">
                  <p:embed/>
                </p:oleObj>
              </mc:Choice>
              <mc:Fallback>
                <p:oleObj name="Equation" r:id="rId10" imgW="434340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094014" y="2653852"/>
                        <a:ext cx="8464058" cy="9899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19242FBF-CEB2-44F5-89E7-85D735931EF0}"/>
              </a:ext>
            </a:extLst>
          </p:cNvPr>
          <p:cNvGrpSpPr/>
          <p:nvPr/>
        </p:nvGrpSpPr>
        <p:grpSpPr>
          <a:xfrm>
            <a:off x="2094014" y="3709121"/>
            <a:ext cx="5943664" cy="890588"/>
            <a:chOff x="2115984" y="3708139"/>
            <a:chExt cx="5943664" cy="89058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25B029F-F593-4626-B461-9DEDAB117D5F}"/>
                </a:ext>
              </a:extLst>
            </p:cNvPr>
            <p:cNvSpPr/>
            <p:nvPr/>
          </p:nvSpPr>
          <p:spPr>
            <a:xfrm>
              <a:off x="2115984" y="3875709"/>
              <a:ext cx="459196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b) Đoạn thẳng AB có trung điểm là </a:t>
              </a:r>
            </a:p>
          </p:txBody>
        </p:sp>
        <p:graphicFrame>
          <p:nvGraphicFramePr>
            <p:cNvPr id="33" name="Object 32">
              <a:extLst>
                <a:ext uri="{FF2B5EF4-FFF2-40B4-BE49-F238E27FC236}">
                  <a16:creationId xmlns:a16="http://schemas.microsoft.com/office/drawing/2014/main" id="{2C6E17B1-0F19-411B-B922-CE506956D37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53229486"/>
                </p:ext>
              </p:extLst>
            </p:nvPr>
          </p:nvGraphicFramePr>
          <p:xfrm>
            <a:off x="6575336" y="3708139"/>
            <a:ext cx="1484312" cy="890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761760" imgH="457200" progId="Equation.DSMT4">
                    <p:embed/>
                  </p:oleObj>
                </mc:Choice>
                <mc:Fallback>
                  <p:oleObj name="Equation" r:id="rId12" imgW="761760" imgH="457200" progId="Equation.DSMT4">
                    <p:embed/>
                    <p:pic>
                      <p:nvPicPr>
                        <p:cNvPr id="16" name="Object 15">
                          <a:extLst>
                            <a:ext uri="{FF2B5EF4-FFF2-40B4-BE49-F238E27FC236}">
                              <a16:creationId xmlns:a16="http://schemas.microsoft.com/office/drawing/2014/main" id="{51949A08-6CC5-469B-8333-F32C43A092C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6575336" y="3708139"/>
                          <a:ext cx="1484312" cy="89058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D6C3E3A-A8AF-46EA-A69E-5B2927AE2CED}"/>
              </a:ext>
            </a:extLst>
          </p:cNvPr>
          <p:cNvGrpSpPr/>
          <p:nvPr/>
        </p:nvGrpSpPr>
        <p:grpSpPr>
          <a:xfrm>
            <a:off x="2302911" y="4571247"/>
            <a:ext cx="8528297" cy="865187"/>
            <a:chOff x="2513012" y="4527442"/>
            <a:chExt cx="8528297" cy="86518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142C4C-E7B4-41A8-A763-87C4250AE0D0}"/>
                </a:ext>
              </a:extLst>
            </p:cNvPr>
            <p:cNvSpPr/>
            <p:nvPr/>
          </p:nvSpPr>
          <p:spPr>
            <a:xfrm>
              <a:off x="2513012" y="4766297"/>
              <a:ext cx="852829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/>
                <a:t>Mặt cầu (S) có tâm J và bán kính                             có ph</a:t>
              </a:r>
              <a:r>
                <a:rPr lang="vi-VN"/>
                <a:t>ư</a:t>
              </a:r>
              <a:r>
                <a:rPr lang="en-US"/>
                <a:t>ơng trình </a:t>
              </a:r>
            </a:p>
          </p:txBody>
        </p:sp>
        <p:graphicFrame>
          <p:nvGraphicFramePr>
            <p:cNvPr id="35" name="Object 34">
              <a:extLst>
                <a:ext uri="{FF2B5EF4-FFF2-40B4-BE49-F238E27FC236}">
                  <a16:creationId xmlns:a16="http://schemas.microsoft.com/office/drawing/2014/main" id="{BA60D726-B257-4500-9B26-100B44BF4CC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1046715"/>
                </p:ext>
              </p:extLst>
            </p:nvPr>
          </p:nvGraphicFramePr>
          <p:xfrm>
            <a:off x="6707947" y="4527442"/>
            <a:ext cx="2054225" cy="865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054080" imgH="444240" progId="Equation.DSMT4">
                    <p:embed/>
                  </p:oleObj>
                </mc:Choice>
                <mc:Fallback>
                  <p:oleObj name="Equation" r:id="rId14" imgW="1054080" imgH="444240" progId="Equation.DSMT4">
                    <p:embed/>
                    <p:pic>
                      <p:nvPicPr>
                        <p:cNvPr id="33" name="Object 32">
                          <a:extLst>
                            <a:ext uri="{FF2B5EF4-FFF2-40B4-BE49-F238E27FC236}">
                              <a16:creationId xmlns:a16="http://schemas.microsoft.com/office/drawing/2014/main" id="{2C6E17B1-0F19-411B-B922-CE506956D37C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6707947" y="4527442"/>
                          <a:ext cx="2054225" cy="8651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B7E05701-3024-4089-81F1-4ADDC4C734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26444"/>
              </p:ext>
            </p:extLst>
          </p:nvPr>
        </p:nvGraphicFramePr>
        <p:xfrm>
          <a:off x="3709560" y="5413673"/>
          <a:ext cx="4130675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0760" imgH="507960" progId="Equation.DSMT4">
                  <p:embed/>
                </p:oleObj>
              </mc:Choice>
              <mc:Fallback>
                <p:oleObj name="Equation" r:id="rId16" imgW="2120760" imgH="507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51949A08-6CC5-469B-8333-F32C43A092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709560" y="5413673"/>
                        <a:ext cx="4130675" cy="989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" name="Picture 35">
            <a:extLst>
              <a:ext uri="{FF2B5EF4-FFF2-40B4-BE49-F238E27FC236}">
                <a16:creationId xmlns:a16="http://schemas.microsoft.com/office/drawing/2014/main" id="{5E8C8588-54AF-464D-83A6-834F15A29D7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-86105" y="5896456"/>
            <a:ext cx="1636180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63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ppt/theme/theme4.xml><?xml version="1.0" encoding="utf-8"?>
<a:theme xmlns:a="http://schemas.openxmlformats.org/drawingml/2006/main" name="1_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Calibri Light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23856</TotalTime>
  <Words>1989</Words>
  <Application>Microsoft Office PowerPoint</Application>
  <PresentationFormat>Custom</PresentationFormat>
  <Paragraphs>181</Paragraphs>
  <Slides>27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3" baseType="lpstr">
      <vt:lpstr>.VnCentury SchoolbookH</vt:lpstr>
      <vt:lpstr>Arial</vt:lpstr>
      <vt:lpstr>Calibri</vt:lpstr>
      <vt:lpstr>Cambria Math</vt:lpstr>
      <vt:lpstr>Garamond</vt:lpstr>
      <vt:lpstr>Tahoma</vt:lpstr>
      <vt:lpstr>Times New Roman</vt:lpstr>
      <vt:lpstr>Trebuchet MS</vt:lpstr>
      <vt:lpstr>Tw Cen MT</vt:lpstr>
      <vt:lpstr>Wingdings</vt:lpstr>
      <vt:lpstr>Wingdings 3</vt:lpstr>
      <vt:lpstr>Facet</vt:lpstr>
      <vt:lpstr>Organic</vt:lpstr>
      <vt:lpstr>Integral</vt:lpstr>
      <vt:lpstr>1_Organic</vt:lpstr>
      <vt:lpstr>Equation</vt:lpstr>
      <vt:lpstr>TẬP HỢP TẤT CẢ CÁC ĐIỂM CÁCH ĐỀU MỘT ĐIỂM CHO TRƯỚC MỘT KHOẢNG KHÔNG ĐỔI TRONG KHÔNG GIAN ĐƯỢC GỌI LÀ GÌ?</vt:lpstr>
      <vt:lpstr>BÀI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1442</cp:revision>
  <dcterms:created xsi:type="dcterms:W3CDTF">2021-08-04T05:24:17Z</dcterms:created>
  <dcterms:modified xsi:type="dcterms:W3CDTF">2025-03-07T14:24:41Z</dcterms:modified>
</cp:coreProperties>
</file>