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22"/>
  </p:notesMasterIdLst>
  <p:handoutMasterIdLst>
    <p:handoutMasterId r:id="rId23"/>
  </p:handoutMasterIdLst>
  <p:sldIdLst>
    <p:sldId id="286" r:id="rId2"/>
    <p:sldId id="287" r:id="rId3"/>
    <p:sldId id="256" r:id="rId4"/>
    <p:sldId id="289" r:id="rId5"/>
    <p:sldId id="258" r:id="rId6"/>
    <p:sldId id="259" r:id="rId7"/>
    <p:sldId id="261" r:id="rId8"/>
    <p:sldId id="342" r:id="rId9"/>
    <p:sldId id="302" r:id="rId10"/>
    <p:sldId id="303" r:id="rId11"/>
    <p:sldId id="304" r:id="rId12"/>
    <p:sldId id="305" r:id="rId13"/>
    <p:sldId id="340" r:id="rId14"/>
    <p:sldId id="262" r:id="rId15"/>
    <p:sldId id="290" r:id="rId16"/>
    <p:sldId id="341" r:id="rId17"/>
    <p:sldId id="293" r:id="rId18"/>
    <p:sldId id="299" r:id="rId19"/>
    <p:sldId id="300" r:id="rId20"/>
    <p:sldId id="301"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134B6"/>
    <a:srgbClr val="73FDF0"/>
    <a:srgbClr val="C7F1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108"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C544FDD-1328-4A08-9BFC-2F188C27752C}" type="datetimeFigureOut">
              <a:rPr lang="en-US" smtClean="0"/>
              <a:t>11/12/2024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vi-VN"/>
              <a:t>GV: Nguyễn Thị Hương Giang</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8A45CA8-1BE3-4F3F-96C6-CDF4844FEB79}" type="slidenum">
              <a:rPr lang="en-US" smtClean="0"/>
              <a:t>‹#›</a:t>
            </a:fld>
            <a:endParaRPr lang="en-US"/>
          </a:p>
        </p:txBody>
      </p:sp>
    </p:spTree>
    <p:extLst>
      <p:ext uri="{BB962C8B-B14F-4D97-AF65-F5344CB8AC3E}">
        <p14:creationId xmlns:p14="http://schemas.microsoft.com/office/powerpoint/2010/main" val="169261117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EA69C6-426C-4BEB-8D30-79200100126C}" type="datetimeFigureOut">
              <a:rPr lang="en-US" smtClean="0"/>
              <a:t>11/12/2024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vi-VN"/>
              <a:t>GV: Nguyễn Thị Hương Giang</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3FF46F-C9F9-45FE-BA1A-FCEB8BA8A27D}" type="slidenum">
              <a:rPr lang="en-US" smtClean="0"/>
              <a:t>‹#›</a:t>
            </a:fld>
            <a:endParaRPr lang="en-US"/>
          </a:p>
        </p:txBody>
      </p:sp>
    </p:spTree>
    <p:extLst>
      <p:ext uri="{BB962C8B-B14F-4D97-AF65-F5344CB8AC3E}">
        <p14:creationId xmlns:p14="http://schemas.microsoft.com/office/powerpoint/2010/main" val="28335800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3FF46F-C9F9-45FE-BA1A-FCEB8BA8A27D}" type="slidenum">
              <a:rPr lang="en-US" smtClean="0"/>
              <a:t>3</a:t>
            </a:fld>
            <a:endParaRPr lang="en-US"/>
          </a:p>
        </p:txBody>
      </p:sp>
      <p:sp>
        <p:nvSpPr>
          <p:cNvPr id="5" name="Footer Placeholder 4"/>
          <p:cNvSpPr>
            <a:spLocks noGrp="1"/>
          </p:cNvSpPr>
          <p:nvPr>
            <p:ph type="ftr" sz="quarter" idx="11"/>
          </p:nvPr>
        </p:nvSpPr>
        <p:spPr/>
        <p:txBody>
          <a:bodyPr/>
          <a:lstStyle/>
          <a:p>
            <a:r>
              <a:rPr lang="vi-VN"/>
              <a:t>GV: Nguyễn Thị Hương Giang</a:t>
            </a:r>
            <a:endParaRPr lang="en-US"/>
          </a:p>
        </p:txBody>
      </p:sp>
    </p:spTree>
    <p:extLst>
      <p:ext uri="{BB962C8B-B14F-4D97-AF65-F5344CB8AC3E}">
        <p14:creationId xmlns:p14="http://schemas.microsoft.com/office/powerpoint/2010/main" val="873501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3FF46F-C9F9-45FE-BA1A-FCEB8BA8A27D}" type="slidenum">
              <a:rPr lang="en-US" smtClean="0"/>
              <a:t>4</a:t>
            </a:fld>
            <a:endParaRPr lang="en-US"/>
          </a:p>
        </p:txBody>
      </p:sp>
      <p:sp>
        <p:nvSpPr>
          <p:cNvPr id="5" name="Footer Placeholder 4"/>
          <p:cNvSpPr>
            <a:spLocks noGrp="1"/>
          </p:cNvSpPr>
          <p:nvPr>
            <p:ph type="ftr" sz="quarter" idx="11"/>
          </p:nvPr>
        </p:nvSpPr>
        <p:spPr/>
        <p:txBody>
          <a:bodyPr/>
          <a:lstStyle/>
          <a:p>
            <a:r>
              <a:rPr lang="vi-VN"/>
              <a:t>GV: Nguyễn Thị Hương Giang</a:t>
            </a:r>
            <a:endParaRPr lang="en-US"/>
          </a:p>
        </p:txBody>
      </p:sp>
    </p:spTree>
    <p:extLst>
      <p:ext uri="{BB962C8B-B14F-4D97-AF65-F5344CB8AC3E}">
        <p14:creationId xmlns:p14="http://schemas.microsoft.com/office/powerpoint/2010/main" val="24564137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D2EF7E0-7605-4A7D-8888-BCE4D5072028}" type="datetime1">
              <a:rPr lang="en-US" smtClean="0"/>
              <a:t>11/12/2024</a:t>
            </a:fld>
            <a:endParaRPr lang="en-US"/>
          </a:p>
        </p:txBody>
      </p:sp>
      <p:sp>
        <p:nvSpPr>
          <p:cNvPr id="5" name="Footer Placeholder 4"/>
          <p:cNvSpPr>
            <a:spLocks noGrp="1"/>
          </p:cNvSpPr>
          <p:nvPr>
            <p:ph type="ftr" sz="quarter" idx="11"/>
          </p:nvPr>
        </p:nvSpPr>
        <p:spPr/>
        <p:txBody>
          <a:bodyPr/>
          <a:lstStyle/>
          <a:p>
            <a:r>
              <a:rPr lang="vi-VN"/>
              <a:t>GV: Nguyễn Thị Hương Giang</a:t>
            </a:r>
            <a:endParaRPr lang="en-US"/>
          </a:p>
        </p:txBody>
      </p:sp>
      <p:sp>
        <p:nvSpPr>
          <p:cNvPr id="6" name="Slide Number Placeholder 5"/>
          <p:cNvSpPr>
            <a:spLocks noGrp="1"/>
          </p:cNvSpPr>
          <p:nvPr>
            <p:ph type="sldNum" sz="quarter" idx="12"/>
          </p:nvPr>
        </p:nvSpPr>
        <p:spPr/>
        <p:txBody>
          <a:bodyPr/>
          <a:lstStyle/>
          <a:p>
            <a:fld id="{D396DC21-D2FC-42F0-BABA-357A9F2DF733}" type="slidenum">
              <a:rPr lang="en-US" smtClean="0"/>
              <a:t>‹#›</a:t>
            </a:fld>
            <a:endParaRPr lang="en-US"/>
          </a:p>
        </p:txBody>
      </p:sp>
    </p:spTree>
    <p:extLst>
      <p:ext uri="{BB962C8B-B14F-4D97-AF65-F5344CB8AC3E}">
        <p14:creationId xmlns:p14="http://schemas.microsoft.com/office/powerpoint/2010/main" val="1621357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AA0537-C49F-47EF-B3EB-C7463C378086}" type="datetime1">
              <a:rPr lang="en-US" smtClean="0"/>
              <a:t>11/12/2024</a:t>
            </a:fld>
            <a:endParaRPr lang="en-US"/>
          </a:p>
        </p:txBody>
      </p:sp>
      <p:sp>
        <p:nvSpPr>
          <p:cNvPr id="6" name="Footer Placeholder 5"/>
          <p:cNvSpPr>
            <a:spLocks noGrp="1"/>
          </p:cNvSpPr>
          <p:nvPr>
            <p:ph type="ftr" sz="quarter" idx="11"/>
          </p:nvPr>
        </p:nvSpPr>
        <p:spPr/>
        <p:txBody>
          <a:bodyPr/>
          <a:lstStyle/>
          <a:p>
            <a:r>
              <a:rPr lang="vi-VN"/>
              <a:t>GV: Nguyễn Thị Hương Giang</a:t>
            </a:r>
            <a:endParaRPr lang="en-US"/>
          </a:p>
        </p:txBody>
      </p:sp>
      <p:sp>
        <p:nvSpPr>
          <p:cNvPr id="7" name="Slide Number Placeholder 6"/>
          <p:cNvSpPr>
            <a:spLocks noGrp="1"/>
          </p:cNvSpPr>
          <p:nvPr>
            <p:ph type="sldNum" sz="quarter" idx="12"/>
          </p:nvPr>
        </p:nvSpPr>
        <p:spPr/>
        <p:txBody>
          <a:bodyPr/>
          <a:lstStyle/>
          <a:p>
            <a:fld id="{D396DC21-D2FC-42F0-BABA-357A9F2DF733}" type="slidenum">
              <a:rPr lang="en-US" smtClean="0"/>
              <a:t>‹#›</a:t>
            </a:fld>
            <a:endParaRPr lang="en-US"/>
          </a:p>
        </p:txBody>
      </p:sp>
    </p:spTree>
    <p:extLst>
      <p:ext uri="{BB962C8B-B14F-4D97-AF65-F5344CB8AC3E}">
        <p14:creationId xmlns:p14="http://schemas.microsoft.com/office/powerpoint/2010/main" val="3101113426"/>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AA0537-C49F-47EF-B3EB-C7463C378086}" type="datetime1">
              <a:rPr lang="en-US" smtClean="0"/>
              <a:t>11/12/2024</a:t>
            </a:fld>
            <a:endParaRPr lang="en-US"/>
          </a:p>
        </p:txBody>
      </p:sp>
      <p:sp>
        <p:nvSpPr>
          <p:cNvPr id="6" name="Footer Placeholder 5"/>
          <p:cNvSpPr>
            <a:spLocks noGrp="1"/>
          </p:cNvSpPr>
          <p:nvPr>
            <p:ph type="ftr" sz="quarter" idx="11"/>
          </p:nvPr>
        </p:nvSpPr>
        <p:spPr/>
        <p:txBody>
          <a:bodyPr/>
          <a:lstStyle/>
          <a:p>
            <a:r>
              <a:rPr lang="vi-VN"/>
              <a:t>GV: Nguyễn Thị Hương Giang</a:t>
            </a:r>
            <a:endParaRPr lang="en-US"/>
          </a:p>
        </p:txBody>
      </p:sp>
      <p:sp>
        <p:nvSpPr>
          <p:cNvPr id="7" name="Slide Number Placeholder 6"/>
          <p:cNvSpPr>
            <a:spLocks noGrp="1"/>
          </p:cNvSpPr>
          <p:nvPr>
            <p:ph type="sldNum" sz="quarter" idx="12"/>
          </p:nvPr>
        </p:nvSpPr>
        <p:spPr/>
        <p:txBody>
          <a:bodyPr/>
          <a:lstStyle/>
          <a:p>
            <a:fld id="{D396DC21-D2FC-42F0-BABA-357A9F2DF733}" type="slidenum">
              <a:rPr lang="en-US" smtClean="0"/>
              <a:t>‹#›</a:t>
            </a:fld>
            <a:endParaRPr lang="en-US"/>
          </a:p>
        </p:txBody>
      </p:sp>
    </p:spTree>
    <p:extLst>
      <p:ext uri="{BB962C8B-B14F-4D97-AF65-F5344CB8AC3E}">
        <p14:creationId xmlns:p14="http://schemas.microsoft.com/office/powerpoint/2010/main" val="2241872535"/>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AA0537-C49F-47EF-B3EB-C7463C378086}" type="datetime1">
              <a:rPr lang="en-US" smtClean="0"/>
              <a:t>11/12/2024</a:t>
            </a:fld>
            <a:endParaRPr lang="en-US"/>
          </a:p>
        </p:txBody>
      </p:sp>
      <p:sp>
        <p:nvSpPr>
          <p:cNvPr id="6" name="Footer Placeholder 5"/>
          <p:cNvSpPr>
            <a:spLocks noGrp="1"/>
          </p:cNvSpPr>
          <p:nvPr>
            <p:ph type="ftr" sz="quarter" idx="11"/>
          </p:nvPr>
        </p:nvSpPr>
        <p:spPr/>
        <p:txBody>
          <a:bodyPr/>
          <a:lstStyle/>
          <a:p>
            <a:r>
              <a:rPr lang="vi-VN"/>
              <a:t>GV: Nguyễn Thị Hương Giang</a:t>
            </a:r>
            <a:endParaRPr lang="en-US"/>
          </a:p>
        </p:txBody>
      </p:sp>
      <p:sp>
        <p:nvSpPr>
          <p:cNvPr id="7" name="Slide Number Placeholder 6"/>
          <p:cNvSpPr>
            <a:spLocks noGrp="1"/>
          </p:cNvSpPr>
          <p:nvPr>
            <p:ph type="sldNum" sz="quarter" idx="12"/>
          </p:nvPr>
        </p:nvSpPr>
        <p:spPr/>
        <p:txBody>
          <a:bodyPr/>
          <a:lstStyle/>
          <a:p>
            <a:fld id="{D396DC21-D2FC-42F0-BABA-357A9F2DF733}"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77601957"/>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AA0537-C49F-47EF-B3EB-C7463C378086}" type="datetime1">
              <a:rPr lang="en-US" smtClean="0"/>
              <a:t>11/12/2024</a:t>
            </a:fld>
            <a:endParaRPr lang="en-US"/>
          </a:p>
        </p:txBody>
      </p:sp>
      <p:sp>
        <p:nvSpPr>
          <p:cNvPr id="6" name="Footer Placeholder 5"/>
          <p:cNvSpPr>
            <a:spLocks noGrp="1"/>
          </p:cNvSpPr>
          <p:nvPr>
            <p:ph type="ftr" sz="quarter" idx="11"/>
          </p:nvPr>
        </p:nvSpPr>
        <p:spPr/>
        <p:txBody>
          <a:bodyPr/>
          <a:lstStyle/>
          <a:p>
            <a:r>
              <a:rPr lang="vi-VN"/>
              <a:t>GV: Nguyễn Thị Hương Giang</a:t>
            </a:r>
            <a:endParaRPr lang="en-US"/>
          </a:p>
        </p:txBody>
      </p:sp>
      <p:sp>
        <p:nvSpPr>
          <p:cNvPr id="7" name="Slide Number Placeholder 6"/>
          <p:cNvSpPr>
            <a:spLocks noGrp="1"/>
          </p:cNvSpPr>
          <p:nvPr>
            <p:ph type="sldNum" sz="quarter" idx="12"/>
          </p:nvPr>
        </p:nvSpPr>
        <p:spPr/>
        <p:txBody>
          <a:bodyPr/>
          <a:lstStyle/>
          <a:p>
            <a:fld id="{D396DC21-D2FC-42F0-BABA-357A9F2DF733}" type="slidenum">
              <a:rPr lang="en-US" smtClean="0"/>
              <a:t>‹#›</a:t>
            </a:fld>
            <a:endParaRPr lang="en-US"/>
          </a:p>
        </p:txBody>
      </p:sp>
    </p:spTree>
    <p:extLst>
      <p:ext uri="{BB962C8B-B14F-4D97-AF65-F5344CB8AC3E}">
        <p14:creationId xmlns:p14="http://schemas.microsoft.com/office/powerpoint/2010/main" val="821985538"/>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5AA0537-C49F-47EF-B3EB-C7463C378086}" type="datetime1">
              <a:rPr lang="en-US" smtClean="0"/>
              <a:t>11/12/2024</a:t>
            </a:fld>
            <a:endParaRPr lang="en-US"/>
          </a:p>
        </p:txBody>
      </p:sp>
      <p:sp>
        <p:nvSpPr>
          <p:cNvPr id="4" name="Footer Placeholder 3"/>
          <p:cNvSpPr>
            <a:spLocks noGrp="1"/>
          </p:cNvSpPr>
          <p:nvPr>
            <p:ph type="ftr" sz="quarter" idx="11"/>
          </p:nvPr>
        </p:nvSpPr>
        <p:spPr/>
        <p:txBody>
          <a:bodyPr/>
          <a:lstStyle/>
          <a:p>
            <a:r>
              <a:rPr lang="vi-VN"/>
              <a:t>GV: Nguyễn Thị Hương Giang</a:t>
            </a:r>
            <a:endParaRPr lang="en-US"/>
          </a:p>
        </p:txBody>
      </p:sp>
      <p:sp>
        <p:nvSpPr>
          <p:cNvPr id="5" name="Slide Number Placeholder 4"/>
          <p:cNvSpPr>
            <a:spLocks noGrp="1"/>
          </p:cNvSpPr>
          <p:nvPr>
            <p:ph type="sldNum" sz="quarter" idx="12"/>
          </p:nvPr>
        </p:nvSpPr>
        <p:spPr/>
        <p:txBody>
          <a:bodyPr/>
          <a:lstStyle/>
          <a:p>
            <a:fld id="{D396DC21-D2FC-42F0-BABA-357A9F2DF733}" type="slidenum">
              <a:rPr lang="en-US" smtClean="0"/>
              <a:t>‹#›</a:t>
            </a:fld>
            <a:endParaRPr lang="en-US"/>
          </a:p>
        </p:txBody>
      </p:sp>
    </p:spTree>
    <p:extLst>
      <p:ext uri="{BB962C8B-B14F-4D97-AF65-F5344CB8AC3E}">
        <p14:creationId xmlns:p14="http://schemas.microsoft.com/office/powerpoint/2010/main" val="2387485903"/>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5AA0537-C49F-47EF-B3EB-C7463C378086}" type="datetime1">
              <a:rPr lang="en-US" smtClean="0"/>
              <a:t>11/12/2024</a:t>
            </a:fld>
            <a:endParaRPr lang="en-US"/>
          </a:p>
        </p:txBody>
      </p:sp>
      <p:sp>
        <p:nvSpPr>
          <p:cNvPr id="4" name="Footer Placeholder 3"/>
          <p:cNvSpPr>
            <a:spLocks noGrp="1"/>
          </p:cNvSpPr>
          <p:nvPr>
            <p:ph type="ftr" sz="quarter" idx="11"/>
          </p:nvPr>
        </p:nvSpPr>
        <p:spPr/>
        <p:txBody>
          <a:bodyPr/>
          <a:lstStyle/>
          <a:p>
            <a:r>
              <a:rPr lang="vi-VN"/>
              <a:t>GV: Nguyễn Thị Hương Giang</a:t>
            </a:r>
            <a:endParaRPr lang="en-US"/>
          </a:p>
        </p:txBody>
      </p:sp>
      <p:sp>
        <p:nvSpPr>
          <p:cNvPr id="5" name="Slide Number Placeholder 4"/>
          <p:cNvSpPr>
            <a:spLocks noGrp="1"/>
          </p:cNvSpPr>
          <p:nvPr>
            <p:ph type="sldNum" sz="quarter" idx="12"/>
          </p:nvPr>
        </p:nvSpPr>
        <p:spPr/>
        <p:txBody>
          <a:bodyPr/>
          <a:lstStyle/>
          <a:p>
            <a:fld id="{D396DC21-D2FC-42F0-BABA-357A9F2DF733}" type="slidenum">
              <a:rPr lang="en-US" smtClean="0"/>
              <a:t>‹#›</a:t>
            </a:fld>
            <a:endParaRPr lang="en-US"/>
          </a:p>
        </p:txBody>
      </p:sp>
    </p:spTree>
    <p:extLst>
      <p:ext uri="{BB962C8B-B14F-4D97-AF65-F5344CB8AC3E}">
        <p14:creationId xmlns:p14="http://schemas.microsoft.com/office/powerpoint/2010/main" val="363163593"/>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AA0537-C49F-47EF-B3EB-C7463C378086}" type="datetime1">
              <a:rPr lang="en-US" smtClean="0"/>
              <a:t>11/12/2024</a:t>
            </a:fld>
            <a:endParaRPr lang="en-US"/>
          </a:p>
        </p:txBody>
      </p:sp>
      <p:sp>
        <p:nvSpPr>
          <p:cNvPr id="5" name="Footer Placeholder 4"/>
          <p:cNvSpPr>
            <a:spLocks noGrp="1"/>
          </p:cNvSpPr>
          <p:nvPr>
            <p:ph type="ftr" sz="quarter" idx="11"/>
          </p:nvPr>
        </p:nvSpPr>
        <p:spPr/>
        <p:txBody>
          <a:bodyPr/>
          <a:lstStyle/>
          <a:p>
            <a:r>
              <a:rPr lang="vi-VN"/>
              <a:t>GV: Nguyễn Thị Hương Giang</a:t>
            </a:r>
            <a:endParaRPr lang="en-US"/>
          </a:p>
        </p:txBody>
      </p:sp>
      <p:sp>
        <p:nvSpPr>
          <p:cNvPr id="6" name="Slide Number Placeholder 5"/>
          <p:cNvSpPr>
            <a:spLocks noGrp="1"/>
          </p:cNvSpPr>
          <p:nvPr>
            <p:ph type="sldNum" sz="quarter" idx="12"/>
          </p:nvPr>
        </p:nvSpPr>
        <p:spPr/>
        <p:txBody>
          <a:bodyPr/>
          <a:lstStyle/>
          <a:p>
            <a:fld id="{D396DC21-D2FC-42F0-BABA-357A9F2DF733}" type="slidenum">
              <a:rPr lang="en-US" smtClean="0"/>
              <a:t>‹#›</a:t>
            </a:fld>
            <a:endParaRPr lang="en-US"/>
          </a:p>
        </p:txBody>
      </p:sp>
    </p:spTree>
    <p:extLst>
      <p:ext uri="{BB962C8B-B14F-4D97-AF65-F5344CB8AC3E}">
        <p14:creationId xmlns:p14="http://schemas.microsoft.com/office/powerpoint/2010/main" val="2994591737"/>
      </p:ext>
    </p:extLst>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AA0537-C49F-47EF-B3EB-C7463C378086}" type="datetime1">
              <a:rPr lang="en-US" smtClean="0"/>
              <a:t>11/12/2024</a:t>
            </a:fld>
            <a:endParaRPr lang="en-US"/>
          </a:p>
        </p:txBody>
      </p:sp>
      <p:sp>
        <p:nvSpPr>
          <p:cNvPr id="5" name="Footer Placeholder 4"/>
          <p:cNvSpPr>
            <a:spLocks noGrp="1"/>
          </p:cNvSpPr>
          <p:nvPr>
            <p:ph type="ftr" sz="quarter" idx="11"/>
          </p:nvPr>
        </p:nvSpPr>
        <p:spPr/>
        <p:txBody>
          <a:bodyPr/>
          <a:lstStyle/>
          <a:p>
            <a:r>
              <a:rPr lang="vi-VN"/>
              <a:t>GV: Nguyễn Thị Hương Giang</a:t>
            </a:r>
            <a:endParaRPr lang="en-US"/>
          </a:p>
        </p:txBody>
      </p:sp>
      <p:sp>
        <p:nvSpPr>
          <p:cNvPr id="6" name="Slide Number Placeholder 5"/>
          <p:cNvSpPr>
            <a:spLocks noGrp="1"/>
          </p:cNvSpPr>
          <p:nvPr>
            <p:ph type="sldNum" sz="quarter" idx="12"/>
          </p:nvPr>
        </p:nvSpPr>
        <p:spPr/>
        <p:txBody>
          <a:bodyPr/>
          <a:lstStyle/>
          <a:p>
            <a:fld id="{D396DC21-D2FC-42F0-BABA-357A9F2DF733}" type="slidenum">
              <a:rPr lang="en-US" smtClean="0"/>
              <a:t>‹#›</a:t>
            </a:fld>
            <a:endParaRPr lang="en-US"/>
          </a:p>
        </p:txBody>
      </p:sp>
    </p:spTree>
    <p:extLst>
      <p:ext uri="{BB962C8B-B14F-4D97-AF65-F5344CB8AC3E}">
        <p14:creationId xmlns:p14="http://schemas.microsoft.com/office/powerpoint/2010/main" val="2315082813"/>
      </p:ext>
    </p:extLst>
  </p:cSld>
  <p:clrMapOvr>
    <a:masterClrMapping/>
  </p:clrMapOvr>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E7EE23-048D-46E0-B8F1-8C0ECA452B50}" type="datetime1">
              <a:rPr lang="en-US" smtClean="0"/>
              <a:t>11/12/2024</a:t>
            </a:fld>
            <a:endParaRPr lang="en-US"/>
          </a:p>
        </p:txBody>
      </p:sp>
      <p:sp>
        <p:nvSpPr>
          <p:cNvPr id="5" name="Footer Placeholder 4"/>
          <p:cNvSpPr>
            <a:spLocks noGrp="1"/>
          </p:cNvSpPr>
          <p:nvPr>
            <p:ph type="ftr" sz="quarter" idx="11"/>
          </p:nvPr>
        </p:nvSpPr>
        <p:spPr/>
        <p:txBody>
          <a:bodyPr/>
          <a:lstStyle/>
          <a:p>
            <a:r>
              <a:rPr lang="vi-VN"/>
              <a:t>GV: Nguyễn Thị Hương Giang</a:t>
            </a:r>
            <a:endParaRPr lang="en-US"/>
          </a:p>
        </p:txBody>
      </p:sp>
      <p:sp>
        <p:nvSpPr>
          <p:cNvPr id="6" name="Slide Number Placeholder 5"/>
          <p:cNvSpPr>
            <a:spLocks noGrp="1"/>
          </p:cNvSpPr>
          <p:nvPr>
            <p:ph type="sldNum" sz="quarter" idx="12"/>
          </p:nvPr>
        </p:nvSpPr>
        <p:spPr/>
        <p:txBody>
          <a:bodyPr/>
          <a:lstStyle/>
          <a:p>
            <a:fld id="{D396DC21-D2FC-42F0-BABA-357A9F2DF733}" type="slidenum">
              <a:rPr lang="en-US" smtClean="0"/>
              <a:t>‹#›</a:t>
            </a:fld>
            <a:endParaRPr lang="en-US"/>
          </a:p>
        </p:txBody>
      </p:sp>
    </p:spTree>
    <p:extLst>
      <p:ext uri="{BB962C8B-B14F-4D97-AF65-F5344CB8AC3E}">
        <p14:creationId xmlns:p14="http://schemas.microsoft.com/office/powerpoint/2010/main" val="2327613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AA0537-C49F-47EF-B3EB-C7463C378086}" type="datetime1">
              <a:rPr lang="en-US" smtClean="0"/>
              <a:t>11/12/2024</a:t>
            </a:fld>
            <a:endParaRPr lang="en-US"/>
          </a:p>
        </p:txBody>
      </p:sp>
      <p:sp>
        <p:nvSpPr>
          <p:cNvPr id="5" name="Footer Placeholder 4"/>
          <p:cNvSpPr>
            <a:spLocks noGrp="1"/>
          </p:cNvSpPr>
          <p:nvPr>
            <p:ph type="ftr" sz="quarter" idx="11"/>
          </p:nvPr>
        </p:nvSpPr>
        <p:spPr/>
        <p:txBody>
          <a:bodyPr/>
          <a:lstStyle/>
          <a:p>
            <a:r>
              <a:rPr lang="vi-VN"/>
              <a:t>GV: Nguyễn Thị Hương Giang</a:t>
            </a:r>
            <a:endParaRPr lang="en-US"/>
          </a:p>
        </p:txBody>
      </p:sp>
      <p:sp>
        <p:nvSpPr>
          <p:cNvPr id="6" name="Slide Number Placeholder 5"/>
          <p:cNvSpPr>
            <a:spLocks noGrp="1"/>
          </p:cNvSpPr>
          <p:nvPr>
            <p:ph type="sldNum" sz="quarter" idx="12"/>
          </p:nvPr>
        </p:nvSpPr>
        <p:spPr/>
        <p:txBody>
          <a:bodyPr/>
          <a:lstStyle/>
          <a:p>
            <a:fld id="{D396DC21-D2FC-42F0-BABA-357A9F2DF733}" type="slidenum">
              <a:rPr lang="en-US" smtClean="0"/>
              <a:t>‹#›</a:t>
            </a:fld>
            <a:endParaRPr lang="en-US"/>
          </a:p>
        </p:txBody>
      </p:sp>
    </p:spTree>
    <p:extLst>
      <p:ext uri="{BB962C8B-B14F-4D97-AF65-F5344CB8AC3E}">
        <p14:creationId xmlns:p14="http://schemas.microsoft.com/office/powerpoint/2010/main" val="3130935697"/>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7970E4-1817-42DD-B537-ECF350A3665B}" type="datetime1">
              <a:rPr lang="en-US" smtClean="0"/>
              <a:t>11/12/2024</a:t>
            </a:fld>
            <a:endParaRPr lang="en-US"/>
          </a:p>
        </p:txBody>
      </p:sp>
      <p:sp>
        <p:nvSpPr>
          <p:cNvPr id="5" name="Footer Placeholder 4"/>
          <p:cNvSpPr>
            <a:spLocks noGrp="1"/>
          </p:cNvSpPr>
          <p:nvPr>
            <p:ph type="ftr" sz="quarter" idx="11"/>
          </p:nvPr>
        </p:nvSpPr>
        <p:spPr/>
        <p:txBody>
          <a:bodyPr/>
          <a:lstStyle/>
          <a:p>
            <a:r>
              <a:rPr lang="vi-VN"/>
              <a:t>GV: Nguyễn Thị Hương Giang</a:t>
            </a:r>
            <a:endParaRPr lang="en-US"/>
          </a:p>
        </p:txBody>
      </p:sp>
      <p:sp>
        <p:nvSpPr>
          <p:cNvPr id="6" name="Slide Number Placeholder 5"/>
          <p:cNvSpPr>
            <a:spLocks noGrp="1"/>
          </p:cNvSpPr>
          <p:nvPr>
            <p:ph type="sldNum" sz="quarter" idx="12"/>
          </p:nvPr>
        </p:nvSpPr>
        <p:spPr/>
        <p:txBody>
          <a:bodyPr/>
          <a:lstStyle/>
          <a:p>
            <a:fld id="{D396DC21-D2FC-42F0-BABA-357A9F2DF733}" type="slidenum">
              <a:rPr lang="en-US" smtClean="0"/>
              <a:t>‹#›</a:t>
            </a:fld>
            <a:endParaRPr lang="en-US"/>
          </a:p>
        </p:txBody>
      </p:sp>
    </p:spTree>
    <p:extLst>
      <p:ext uri="{BB962C8B-B14F-4D97-AF65-F5344CB8AC3E}">
        <p14:creationId xmlns:p14="http://schemas.microsoft.com/office/powerpoint/2010/main" val="2541993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AA0537-C49F-47EF-B3EB-C7463C378086}" type="datetime1">
              <a:rPr lang="en-US" smtClean="0"/>
              <a:t>11/12/2024</a:t>
            </a:fld>
            <a:endParaRPr lang="en-US"/>
          </a:p>
        </p:txBody>
      </p:sp>
      <p:sp>
        <p:nvSpPr>
          <p:cNvPr id="6" name="Footer Placeholder 5"/>
          <p:cNvSpPr>
            <a:spLocks noGrp="1"/>
          </p:cNvSpPr>
          <p:nvPr>
            <p:ph type="ftr" sz="quarter" idx="11"/>
          </p:nvPr>
        </p:nvSpPr>
        <p:spPr/>
        <p:txBody>
          <a:bodyPr/>
          <a:lstStyle/>
          <a:p>
            <a:r>
              <a:rPr lang="vi-VN"/>
              <a:t>GV: Nguyễn Thị Hương Giang</a:t>
            </a:r>
            <a:endParaRPr lang="en-US"/>
          </a:p>
        </p:txBody>
      </p:sp>
      <p:sp>
        <p:nvSpPr>
          <p:cNvPr id="7" name="Slide Number Placeholder 6"/>
          <p:cNvSpPr>
            <a:spLocks noGrp="1"/>
          </p:cNvSpPr>
          <p:nvPr>
            <p:ph type="sldNum" sz="quarter" idx="12"/>
          </p:nvPr>
        </p:nvSpPr>
        <p:spPr/>
        <p:txBody>
          <a:bodyPr/>
          <a:lstStyle/>
          <a:p>
            <a:fld id="{D396DC21-D2FC-42F0-BABA-357A9F2DF733}" type="slidenum">
              <a:rPr lang="en-US" smtClean="0"/>
              <a:t>‹#›</a:t>
            </a:fld>
            <a:endParaRPr lang="en-US"/>
          </a:p>
        </p:txBody>
      </p:sp>
    </p:spTree>
    <p:extLst>
      <p:ext uri="{BB962C8B-B14F-4D97-AF65-F5344CB8AC3E}">
        <p14:creationId xmlns:p14="http://schemas.microsoft.com/office/powerpoint/2010/main" val="518317085"/>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AA0537-C49F-47EF-B3EB-C7463C378086}" type="datetime1">
              <a:rPr lang="en-US" smtClean="0"/>
              <a:t>11/12/2024</a:t>
            </a:fld>
            <a:endParaRPr lang="en-US"/>
          </a:p>
        </p:txBody>
      </p:sp>
      <p:sp>
        <p:nvSpPr>
          <p:cNvPr id="8" name="Footer Placeholder 7"/>
          <p:cNvSpPr>
            <a:spLocks noGrp="1"/>
          </p:cNvSpPr>
          <p:nvPr>
            <p:ph type="ftr" sz="quarter" idx="11"/>
          </p:nvPr>
        </p:nvSpPr>
        <p:spPr/>
        <p:txBody>
          <a:bodyPr/>
          <a:lstStyle/>
          <a:p>
            <a:r>
              <a:rPr lang="vi-VN"/>
              <a:t>GV: Nguyễn Thị Hương Giang</a:t>
            </a:r>
            <a:endParaRPr lang="en-US"/>
          </a:p>
        </p:txBody>
      </p:sp>
      <p:sp>
        <p:nvSpPr>
          <p:cNvPr id="9" name="Slide Number Placeholder 8"/>
          <p:cNvSpPr>
            <a:spLocks noGrp="1"/>
          </p:cNvSpPr>
          <p:nvPr>
            <p:ph type="sldNum" sz="quarter" idx="12"/>
          </p:nvPr>
        </p:nvSpPr>
        <p:spPr/>
        <p:txBody>
          <a:bodyPr/>
          <a:lstStyle/>
          <a:p>
            <a:fld id="{D396DC21-D2FC-42F0-BABA-357A9F2DF733}" type="slidenum">
              <a:rPr lang="en-US" smtClean="0"/>
              <a:t>‹#›</a:t>
            </a:fld>
            <a:endParaRPr lang="en-US"/>
          </a:p>
        </p:txBody>
      </p:sp>
    </p:spTree>
    <p:extLst>
      <p:ext uri="{BB962C8B-B14F-4D97-AF65-F5344CB8AC3E}">
        <p14:creationId xmlns:p14="http://schemas.microsoft.com/office/powerpoint/2010/main" val="690941339"/>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C9BFE1D-EFA3-4D54-824E-2F707FCF76F0}" type="datetime1">
              <a:rPr lang="en-US" smtClean="0"/>
              <a:t>11/12/2024</a:t>
            </a:fld>
            <a:endParaRPr lang="en-US"/>
          </a:p>
        </p:txBody>
      </p:sp>
      <p:sp>
        <p:nvSpPr>
          <p:cNvPr id="4" name="Footer Placeholder 3"/>
          <p:cNvSpPr>
            <a:spLocks noGrp="1"/>
          </p:cNvSpPr>
          <p:nvPr>
            <p:ph type="ftr" sz="quarter" idx="11"/>
          </p:nvPr>
        </p:nvSpPr>
        <p:spPr/>
        <p:txBody>
          <a:bodyPr/>
          <a:lstStyle/>
          <a:p>
            <a:r>
              <a:rPr lang="vi-VN"/>
              <a:t>GV: Nguyễn Thị Hương Giang</a:t>
            </a:r>
            <a:endParaRPr lang="en-US"/>
          </a:p>
        </p:txBody>
      </p:sp>
      <p:sp>
        <p:nvSpPr>
          <p:cNvPr id="5" name="Slide Number Placeholder 4"/>
          <p:cNvSpPr>
            <a:spLocks noGrp="1"/>
          </p:cNvSpPr>
          <p:nvPr>
            <p:ph type="sldNum" sz="quarter" idx="12"/>
          </p:nvPr>
        </p:nvSpPr>
        <p:spPr/>
        <p:txBody>
          <a:bodyPr/>
          <a:lstStyle/>
          <a:p>
            <a:fld id="{D396DC21-D2FC-42F0-BABA-357A9F2DF733}" type="slidenum">
              <a:rPr lang="en-US" smtClean="0"/>
              <a:t>‹#›</a:t>
            </a:fld>
            <a:endParaRPr lang="en-US"/>
          </a:p>
        </p:txBody>
      </p:sp>
    </p:spTree>
    <p:extLst>
      <p:ext uri="{BB962C8B-B14F-4D97-AF65-F5344CB8AC3E}">
        <p14:creationId xmlns:p14="http://schemas.microsoft.com/office/powerpoint/2010/main" val="2794693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2A849713-2337-418D-BF82-096F55F7FFA1}" type="datetime1">
              <a:rPr lang="en-US" smtClean="0"/>
              <a:t>11/12/2024</a:t>
            </a:fld>
            <a:endParaRPr lang="en-US"/>
          </a:p>
        </p:txBody>
      </p:sp>
      <p:sp>
        <p:nvSpPr>
          <p:cNvPr id="3" name="Footer Placeholder 2"/>
          <p:cNvSpPr>
            <a:spLocks noGrp="1"/>
          </p:cNvSpPr>
          <p:nvPr>
            <p:ph type="ftr" sz="quarter" idx="11"/>
          </p:nvPr>
        </p:nvSpPr>
        <p:spPr/>
        <p:txBody>
          <a:bodyPr/>
          <a:lstStyle/>
          <a:p>
            <a:r>
              <a:rPr lang="vi-VN"/>
              <a:t>GV: Nguyễn Thị Hương Giang</a:t>
            </a:r>
            <a:endParaRPr lang="en-US"/>
          </a:p>
        </p:txBody>
      </p:sp>
      <p:sp>
        <p:nvSpPr>
          <p:cNvPr id="4" name="Slide Number Placeholder 3"/>
          <p:cNvSpPr>
            <a:spLocks noGrp="1"/>
          </p:cNvSpPr>
          <p:nvPr>
            <p:ph type="sldNum" sz="quarter" idx="12"/>
          </p:nvPr>
        </p:nvSpPr>
        <p:spPr/>
        <p:txBody>
          <a:bodyPr/>
          <a:lstStyle/>
          <a:p>
            <a:fld id="{D396DC21-D2FC-42F0-BABA-357A9F2DF733}" type="slidenum">
              <a:rPr lang="en-US" smtClean="0"/>
              <a:t>‹#›</a:t>
            </a:fld>
            <a:endParaRPr lang="en-US"/>
          </a:p>
        </p:txBody>
      </p:sp>
    </p:spTree>
    <p:extLst>
      <p:ext uri="{BB962C8B-B14F-4D97-AF65-F5344CB8AC3E}">
        <p14:creationId xmlns:p14="http://schemas.microsoft.com/office/powerpoint/2010/main" val="290659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AA0537-C49F-47EF-B3EB-C7463C378086}" type="datetime1">
              <a:rPr lang="en-US" smtClean="0"/>
              <a:t>11/12/2024</a:t>
            </a:fld>
            <a:endParaRPr lang="en-US"/>
          </a:p>
        </p:txBody>
      </p:sp>
      <p:sp>
        <p:nvSpPr>
          <p:cNvPr id="6" name="Footer Placeholder 5"/>
          <p:cNvSpPr>
            <a:spLocks noGrp="1"/>
          </p:cNvSpPr>
          <p:nvPr>
            <p:ph type="ftr" sz="quarter" idx="11"/>
          </p:nvPr>
        </p:nvSpPr>
        <p:spPr/>
        <p:txBody>
          <a:bodyPr/>
          <a:lstStyle/>
          <a:p>
            <a:r>
              <a:rPr lang="vi-VN"/>
              <a:t>GV: Nguyễn Thị Hương Giang</a:t>
            </a:r>
            <a:endParaRPr lang="en-US"/>
          </a:p>
        </p:txBody>
      </p:sp>
      <p:sp>
        <p:nvSpPr>
          <p:cNvPr id="7" name="Slide Number Placeholder 6"/>
          <p:cNvSpPr>
            <a:spLocks noGrp="1"/>
          </p:cNvSpPr>
          <p:nvPr>
            <p:ph type="sldNum" sz="quarter" idx="12"/>
          </p:nvPr>
        </p:nvSpPr>
        <p:spPr/>
        <p:txBody>
          <a:bodyPr/>
          <a:lstStyle/>
          <a:p>
            <a:fld id="{D396DC21-D2FC-42F0-BABA-357A9F2DF733}" type="slidenum">
              <a:rPr lang="en-US" smtClean="0"/>
              <a:t>‹#›</a:t>
            </a:fld>
            <a:endParaRPr lang="en-US"/>
          </a:p>
        </p:txBody>
      </p:sp>
    </p:spTree>
    <p:extLst>
      <p:ext uri="{BB962C8B-B14F-4D97-AF65-F5344CB8AC3E}">
        <p14:creationId xmlns:p14="http://schemas.microsoft.com/office/powerpoint/2010/main" val="3197840001"/>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A41F95-B4B9-4DD1-AD61-DFC44B0A9EE2}" type="datetime1">
              <a:rPr lang="en-US" smtClean="0"/>
              <a:t>11/12/2024</a:t>
            </a:fld>
            <a:endParaRPr lang="en-US"/>
          </a:p>
        </p:txBody>
      </p:sp>
      <p:sp>
        <p:nvSpPr>
          <p:cNvPr id="6" name="Footer Placeholder 5"/>
          <p:cNvSpPr>
            <a:spLocks noGrp="1"/>
          </p:cNvSpPr>
          <p:nvPr>
            <p:ph type="ftr" sz="quarter" idx="11"/>
          </p:nvPr>
        </p:nvSpPr>
        <p:spPr/>
        <p:txBody>
          <a:bodyPr/>
          <a:lstStyle/>
          <a:p>
            <a:r>
              <a:rPr lang="vi-VN"/>
              <a:t>GV: Nguyễn Thị Hương Giang</a:t>
            </a:r>
            <a:endParaRPr lang="en-US"/>
          </a:p>
        </p:txBody>
      </p:sp>
      <p:sp>
        <p:nvSpPr>
          <p:cNvPr id="7" name="Slide Number Placeholder 6"/>
          <p:cNvSpPr>
            <a:spLocks noGrp="1"/>
          </p:cNvSpPr>
          <p:nvPr>
            <p:ph type="sldNum" sz="quarter" idx="12"/>
          </p:nvPr>
        </p:nvSpPr>
        <p:spPr/>
        <p:txBody>
          <a:bodyPr/>
          <a:lstStyle/>
          <a:p>
            <a:fld id="{D396DC21-D2FC-42F0-BABA-357A9F2DF733}" type="slidenum">
              <a:rPr lang="en-US" smtClean="0"/>
              <a:t>‹#›</a:t>
            </a:fld>
            <a:endParaRPr lang="en-US"/>
          </a:p>
        </p:txBody>
      </p:sp>
    </p:spTree>
    <p:extLst>
      <p:ext uri="{BB962C8B-B14F-4D97-AF65-F5344CB8AC3E}">
        <p14:creationId xmlns:p14="http://schemas.microsoft.com/office/powerpoint/2010/main" val="3641159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6000">
              <a:schemeClr val="accent5">
                <a:lumMod val="20000"/>
                <a:lumOff val="80000"/>
              </a:schemeClr>
            </a:gs>
            <a:gs pos="16000">
              <a:schemeClr val="accent3">
                <a:lumMod val="20000"/>
                <a:lumOff val="80000"/>
              </a:schemeClr>
            </a:gs>
            <a:gs pos="7692">
              <a:schemeClr val="accent4">
                <a:lumMod val="20000"/>
                <a:lumOff val="80000"/>
              </a:schemeClr>
            </a:gs>
            <a:gs pos="100000">
              <a:schemeClr val="accent2">
                <a:lumMod val="40000"/>
                <a:lumOff val="60000"/>
              </a:schemeClr>
            </a:gs>
          </a:gsLst>
          <a:lin ang="5400000" scaled="0"/>
          <a:tileRect/>
        </a:gra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55AA0537-C49F-47EF-B3EB-C7463C378086}" type="datetime1">
              <a:rPr lang="en-US" smtClean="0"/>
              <a:t>11/12/2024</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r>
              <a:rPr lang="vi-VN"/>
              <a:t>GV: Nguyễn Thị Hương Giang</a:t>
            </a:r>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D396DC21-D2FC-42F0-BABA-357A9F2DF733}" type="slidenum">
              <a:rPr lang="en-US" smtClean="0"/>
              <a:t>‹#›</a:t>
            </a:fld>
            <a:endParaRPr lang="en-US"/>
          </a:p>
        </p:txBody>
      </p:sp>
    </p:spTree>
    <p:extLst>
      <p:ext uri="{BB962C8B-B14F-4D97-AF65-F5344CB8AC3E}">
        <p14:creationId xmlns:p14="http://schemas.microsoft.com/office/powerpoint/2010/main" val="337113223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Lst>
  <p:hf sldNum="0" hd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0.png"/><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1504" y="116632"/>
            <a:ext cx="8784976" cy="864096"/>
          </a:xfrm>
        </p:spPr>
        <p:txBody>
          <a:bodyPr>
            <a:normAutofit fontScale="90000"/>
          </a:bodyPr>
          <a:lstStyle/>
          <a:p>
            <a:r>
              <a:rPr lang="en-US" dirty="0" err="1">
                <a:solidFill>
                  <a:srgbClr val="0000FF"/>
                </a:solidFill>
                <a:latin typeface="Arial" pitchFamily="34" charset="0"/>
                <a:cs typeface="Arial" pitchFamily="34" charset="0"/>
              </a:rPr>
              <a:t>Các</a:t>
            </a:r>
            <a:r>
              <a:rPr lang="en-US" dirty="0">
                <a:solidFill>
                  <a:srgbClr val="0000FF"/>
                </a:solidFill>
                <a:latin typeface="Arial" pitchFamily="34" charset="0"/>
                <a:cs typeface="Arial" pitchFamily="34" charset="0"/>
              </a:rPr>
              <a:t> </a:t>
            </a:r>
            <a:r>
              <a:rPr lang="en-US" dirty="0" err="1">
                <a:solidFill>
                  <a:srgbClr val="0000FF"/>
                </a:solidFill>
                <a:latin typeface="Arial" pitchFamily="34" charset="0"/>
                <a:cs typeface="Arial" pitchFamily="34" charset="0"/>
              </a:rPr>
              <a:t>loại</a:t>
            </a:r>
            <a:r>
              <a:rPr lang="en-US" dirty="0">
                <a:solidFill>
                  <a:srgbClr val="0000FF"/>
                </a:solidFill>
                <a:latin typeface="Arial" pitchFamily="34" charset="0"/>
                <a:cs typeface="Arial" pitchFamily="34" charset="0"/>
              </a:rPr>
              <a:t> </a:t>
            </a:r>
            <a:r>
              <a:rPr lang="en-US" dirty="0" err="1">
                <a:solidFill>
                  <a:srgbClr val="0000FF"/>
                </a:solidFill>
                <a:latin typeface="Arial" pitchFamily="34" charset="0"/>
                <a:cs typeface="Arial" pitchFamily="34" charset="0"/>
              </a:rPr>
              <a:t>đối</a:t>
            </a:r>
            <a:r>
              <a:rPr lang="en-US" dirty="0">
                <a:solidFill>
                  <a:srgbClr val="0000FF"/>
                </a:solidFill>
                <a:latin typeface="Arial" pitchFamily="34" charset="0"/>
                <a:cs typeface="Arial" pitchFamily="34" charset="0"/>
              </a:rPr>
              <a:t> </a:t>
            </a:r>
            <a:r>
              <a:rPr lang="en-US" dirty="0" err="1">
                <a:solidFill>
                  <a:srgbClr val="0000FF"/>
                </a:solidFill>
                <a:latin typeface="Arial" pitchFamily="34" charset="0"/>
                <a:cs typeface="Arial" pitchFamily="34" charset="0"/>
              </a:rPr>
              <a:t>tượng</a:t>
            </a:r>
            <a:r>
              <a:rPr lang="en-US" dirty="0">
                <a:solidFill>
                  <a:srgbClr val="0000FF"/>
                </a:solidFill>
                <a:latin typeface="Arial" pitchFamily="34" charset="0"/>
                <a:cs typeface="Arial" pitchFamily="34" charset="0"/>
              </a:rPr>
              <a:t> </a:t>
            </a:r>
            <a:r>
              <a:rPr lang="en-US" dirty="0" err="1">
                <a:solidFill>
                  <a:srgbClr val="0000FF"/>
                </a:solidFill>
                <a:latin typeface="Arial" pitchFamily="34" charset="0"/>
                <a:cs typeface="Arial" pitchFamily="34" charset="0"/>
              </a:rPr>
              <a:t>chính</a:t>
            </a:r>
            <a:r>
              <a:rPr lang="en-US" dirty="0">
                <a:solidFill>
                  <a:srgbClr val="0000FF"/>
                </a:solidFill>
                <a:latin typeface="Arial" pitchFamily="34" charset="0"/>
                <a:cs typeface="Arial" pitchFamily="34" charset="0"/>
              </a:rPr>
              <a:t> </a:t>
            </a:r>
            <a:r>
              <a:rPr lang="en-US" dirty="0" err="1">
                <a:solidFill>
                  <a:srgbClr val="0000FF"/>
                </a:solidFill>
                <a:latin typeface="Arial" pitchFamily="34" charset="0"/>
                <a:cs typeface="Arial" pitchFamily="34" charset="0"/>
              </a:rPr>
              <a:t>của</a:t>
            </a:r>
            <a:r>
              <a:rPr lang="en-US" dirty="0">
                <a:solidFill>
                  <a:srgbClr val="0000FF"/>
                </a:solidFill>
                <a:latin typeface="Arial" pitchFamily="34" charset="0"/>
                <a:cs typeface="Arial" pitchFamily="34" charset="0"/>
              </a:rPr>
              <a:t> Access</a:t>
            </a:r>
          </a:p>
        </p:txBody>
      </p:sp>
      <p:graphicFrame>
        <p:nvGraphicFramePr>
          <p:cNvPr id="9" name="Table 8"/>
          <p:cNvGraphicFramePr>
            <a:graphicFrameLocks noGrp="1"/>
          </p:cNvGraphicFramePr>
          <p:nvPr>
            <p:extLst>
              <p:ext uri="{D42A27DB-BD31-4B8C-83A1-F6EECF244321}">
                <p14:modId xmlns:p14="http://schemas.microsoft.com/office/powerpoint/2010/main" val="3084740689"/>
              </p:ext>
            </p:extLst>
          </p:nvPr>
        </p:nvGraphicFramePr>
        <p:xfrm>
          <a:off x="4223791" y="1124745"/>
          <a:ext cx="3240361" cy="1440160"/>
        </p:xfrm>
        <a:graphic>
          <a:graphicData uri="http://schemas.openxmlformats.org/drawingml/2006/table">
            <a:tbl>
              <a:tblPr firstRow="1" bandRow="1">
                <a:tableStyleId>{5C22544A-7EE6-4342-B048-85BDC9FD1C3A}</a:tableStyleId>
              </a:tblPr>
              <a:tblGrid>
                <a:gridCol w="3240361">
                  <a:extLst>
                    <a:ext uri="{9D8B030D-6E8A-4147-A177-3AD203B41FA5}">
                      <a16:colId xmlns:a16="http://schemas.microsoft.com/office/drawing/2014/main" val="20000"/>
                    </a:ext>
                  </a:extLst>
                </a:gridCol>
              </a:tblGrid>
              <a:tr h="8694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err="1">
                          <a:latin typeface="Arial" pitchFamily="34" charset="0"/>
                          <a:cs typeface="Arial" pitchFamily="34" charset="0"/>
                        </a:rPr>
                        <a:t>Bảng</a:t>
                      </a:r>
                      <a:r>
                        <a:rPr lang="en-US" sz="3200" dirty="0">
                          <a:latin typeface="Arial" pitchFamily="34" charset="0"/>
                          <a:cs typeface="Arial" pitchFamily="34" charset="0"/>
                        </a:rPr>
                        <a:t> (Table)</a:t>
                      </a:r>
                    </a:p>
                  </a:txBody>
                  <a:tcPr anchor="ctr">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0" scaled="1"/>
                      <a:tileRect/>
                    </a:gradFill>
                  </a:tcPr>
                </a:tc>
                <a:extLst>
                  <a:ext uri="{0D108BD9-81ED-4DB2-BD59-A6C34878D82A}">
                    <a16:rowId xmlns:a16="http://schemas.microsoft.com/office/drawing/2014/main" val="10000"/>
                  </a:ext>
                </a:extLst>
              </a:tr>
              <a:tr h="57071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err="1">
                          <a:solidFill>
                            <a:schemeClr val="bg1"/>
                          </a:solidFill>
                          <a:latin typeface="Arial" pitchFamily="34" charset="0"/>
                          <a:cs typeface="Arial" pitchFamily="34" charset="0"/>
                        </a:rPr>
                        <a:t>Lưu</a:t>
                      </a:r>
                      <a:r>
                        <a:rPr lang="en-US" sz="2400" b="1" dirty="0">
                          <a:solidFill>
                            <a:schemeClr val="bg1"/>
                          </a:solidFill>
                          <a:latin typeface="Arial" pitchFamily="34" charset="0"/>
                          <a:cs typeface="Arial" pitchFamily="34" charset="0"/>
                        </a:rPr>
                        <a:t> </a:t>
                      </a:r>
                      <a:r>
                        <a:rPr lang="en-US" sz="2400" b="1" dirty="0" err="1">
                          <a:solidFill>
                            <a:schemeClr val="bg1"/>
                          </a:solidFill>
                          <a:latin typeface="Arial" pitchFamily="34" charset="0"/>
                          <a:cs typeface="Arial" pitchFamily="34" charset="0"/>
                        </a:rPr>
                        <a:t>dữ</a:t>
                      </a:r>
                      <a:r>
                        <a:rPr lang="en-US" sz="2400" b="1" dirty="0">
                          <a:solidFill>
                            <a:schemeClr val="bg1"/>
                          </a:solidFill>
                          <a:latin typeface="Arial" pitchFamily="34" charset="0"/>
                          <a:cs typeface="Arial" pitchFamily="34" charset="0"/>
                        </a:rPr>
                        <a:t> </a:t>
                      </a:r>
                      <a:r>
                        <a:rPr lang="en-US" sz="2400" b="1" dirty="0" err="1">
                          <a:solidFill>
                            <a:schemeClr val="bg1"/>
                          </a:solidFill>
                          <a:latin typeface="Arial" pitchFamily="34" charset="0"/>
                          <a:cs typeface="Arial" pitchFamily="34" charset="0"/>
                        </a:rPr>
                        <a:t>liệu</a:t>
                      </a:r>
                      <a:endParaRPr lang="en-US" sz="2400" b="1" dirty="0">
                        <a:solidFill>
                          <a:schemeClr val="bg1"/>
                        </a:solidFill>
                        <a:latin typeface="Arial" pitchFamily="34" charset="0"/>
                        <a:cs typeface="Arial" pitchFamily="34" charset="0"/>
                      </a:endParaRPr>
                    </a:p>
                  </a:txBody>
                  <a:tcPr anchor="ctr">
                    <a:solidFill>
                      <a:srgbClr val="00B0F0"/>
                    </a:solidFill>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453906396"/>
              </p:ext>
            </p:extLst>
          </p:nvPr>
        </p:nvGraphicFramePr>
        <p:xfrm>
          <a:off x="6960095" y="2780928"/>
          <a:ext cx="4536499" cy="1874762"/>
        </p:xfrm>
        <a:graphic>
          <a:graphicData uri="http://schemas.openxmlformats.org/drawingml/2006/table">
            <a:tbl>
              <a:tblPr firstRow="1" bandRow="1">
                <a:tableStyleId>{5C22544A-7EE6-4342-B048-85BDC9FD1C3A}</a:tableStyleId>
              </a:tblPr>
              <a:tblGrid>
                <a:gridCol w="4536499">
                  <a:extLst>
                    <a:ext uri="{9D8B030D-6E8A-4147-A177-3AD203B41FA5}">
                      <a16:colId xmlns:a16="http://schemas.microsoft.com/office/drawing/2014/main" val="20000"/>
                    </a:ext>
                  </a:extLst>
                </a:gridCol>
              </a:tblGrid>
              <a:tr h="68604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err="1">
                          <a:latin typeface="Arial" pitchFamily="34" charset="0"/>
                          <a:cs typeface="Arial" pitchFamily="34" charset="0"/>
                        </a:rPr>
                        <a:t>Mẫu</a:t>
                      </a:r>
                      <a:r>
                        <a:rPr lang="en-US" sz="3200" baseline="0" dirty="0">
                          <a:latin typeface="Arial" pitchFamily="34" charset="0"/>
                          <a:cs typeface="Arial" pitchFamily="34" charset="0"/>
                        </a:rPr>
                        <a:t> </a:t>
                      </a:r>
                      <a:r>
                        <a:rPr lang="en-US" sz="3200" baseline="0" dirty="0" err="1">
                          <a:latin typeface="Arial" pitchFamily="34" charset="0"/>
                          <a:cs typeface="Arial" pitchFamily="34" charset="0"/>
                        </a:rPr>
                        <a:t>hỏi</a:t>
                      </a:r>
                      <a:r>
                        <a:rPr lang="en-US" sz="3200" dirty="0">
                          <a:latin typeface="Arial" pitchFamily="34" charset="0"/>
                          <a:cs typeface="Arial" pitchFamily="34" charset="0"/>
                        </a:rPr>
                        <a:t> (Query)</a:t>
                      </a:r>
                    </a:p>
                  </a:txBody>
                  <a:tcPr anchor="ctr">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0" scaled="1"/>
                      <a:tileRect/>
                    </a:gradFill>
                  </a:tcPr>
                </a:tc>
                <a:extLst>
                  <a:ext uri="{0D108BD9-81ED-4DB2-BD59-A6C34878D82A}">
                    <a16:rowId xmlns:a16="http://schemas.microsoft.com/office/drawing/2014/main" val="10000"/>
                  </a:ext>
                </a:extLst>
              </a:tr>
              <a:tr h="4909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schemeClr val="bg1"/>
                          </a:solidFill>
                          <a:latin typeface="Arial" pitchFamily="34" charset="0"/>
                          <a:cs typeface="Arial" pitchFamily="34" charset="0"/>
                        </a:rPr>
                        <a:t>Sắp</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xếp</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tìm</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kiếm</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và</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kết</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xuất</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dữ</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liệu</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xác</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định</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từ</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một</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hoặc</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nhiều</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bảng</a:t>
                      </a:r>
                      <a:endParaRPr lang="en-US" sz="2400" dirty="0">
                        <a:solidFill>
                          <a:schemeClr val="bg1"/>
                        </a:solidFill>
                        <a:latin typeface="Arial" pitchFamily="34" charset="0"/>
                        <a:cs typeface="Arial" pitchFamily="34" charset="0"/>
                      </a:endParaRPr>
                    </a:p>
                  </a:txBody>
                  <a:tcPr anchor="ctr">
                    <a:solidFill>
                      <a:srgbClr val="0070C0"/>
                    </a:solidFill>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209629155"/>
              </p:ext>
            </p:extLst>
          </p:nvPr>
        </p:nvGraphicFramePr>
        <p:xfrm>
          <a:off x="1775520" y="2924944"/>
          <a:ext cx="3456384" cy="1543028"/>
        </p:xfrm>
        <a:graphic>
          <a:graphicData uri="http://schemas.openxmlformats.org/drawingml/2006/table">
            <a:tbl>
              <a:tblPr firstRow="1" bandRow="1">
                <a:tableStyleId>{5C22544A-7EE6-4342-B048-85BDC9FD1C3A}</a:tableStyleId>
              </a:tblPr>
              <a:tblGrid>
                <a:gridCol w="3456384">
                  <a:extLst>
                    <a:ext uri="{9D8B030D-6E8A-4147-A177-3AD203B41FA5}">
                      <a16:colId xmlns:a16="http://schemas.microsoft.com/office/drawing/2014/main" val="20000"/>
                    </a:ext>
                  </a:extLst>
                </a:gridCol>
              </a:tblGrid>
              <a:tr h="7920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err="1">
                          <a:latin typeface="Arial" pitchFamily="34" charset="0"/>
                          <a:cs typeface="Arial" pitchFamily="34" charset="0"/>
                        </a:rPr>
                        <a:t>Biểu</a:t>
                      </a:r>
                      <a:r>
                        <a:rPr lang="en-US" sz="3200" baseline="0" dirty="0">
                          <a:latin typeface="Arial" pitchFamily="34" charset="0"/>
                          <a:cs typeface="Arial" pitchFamily="34" charset="0"/>
                        </a:rPr>
                        <a:t> </a:t>
                      </a:r>
                      <a:r>
                        <a:rPr lang="en-US" sz="3200" baseline="0" dirty="0" err="1">
                          <a:latin typeface="Arial" pitchFamily="34" charset="0"/>
                          <a:cs typeface="Arial" pitchFamily="34" charset="0"/>
                        </a:rPr>
                        <a:t>mẫu</a:t>
                      </a:r>
                      <a:r>
                        <a:rPr lang="en-US" sz="3200" dirty="0">
                          <a:latin typeface="Arial" pitchFamily="34" charset="0"/>
                          <a:cs typeface="Arial" pitchFamily="34" charset="0"/>
                        </a:rPr>
                        <a:t>(Form)</a:t>
                      </a:r>
                    </a:p>
                  </a:txBody>
                  <a:tcPr anchor="ctr">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2700000" scaled="1"/>
                      <a:tileRect/>
                    </a:gradFill>
                  </a:tcPr>
                </a:tc>
                <a:extLst>
                  <a:ext uri="{0D108BD9-81ED-4DB2-BD59-A6C34878D82A}">
                    <a16:rowId xmlns:a16="http://schemas.microsoft.com/office/drawing/2014/main" val="10000"/>
                  </a:ext>
                </a:extLst>
              </a:tr>
              <a:tr h="7509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schemeClr val="bg1"/>
                          </a:solidFill>
                          <a:latin typeface="Arial" pitchFamily="34" charset="0"/>
                          <a:cs typeface="Arial" pitchFamily="34" charset="0"/>
                        </a:rPr>
                        <a:t>Nhập</a:t>
                      </a:r>
                      <a:r>
                        <a:rPr lang="en-US" sz="2400" dirty="0">
                          <a:solidFill>
                            <a:schemeClr val="bg1"/>
                          </a:solidFill>
                          <a:latin typeface="Arial" pitchFamily="34" charset="0"/>
                          <a:cs typeface="Arial" pitchFamily="34" charset="0"/>
                        </a:rPr>
                        <a:t>,</a:t>
                      </a:r>
                      <a:r>
                        <a:rPr lang="en-US" sz="2400" baseline="0" dirty="0">
                          <a:solidFill>
                            <a:schemeClr val="bg1"/>
                          </a:solidFill>
                          <a:latin typeface="Arial" pitchFamily="34" charset="0"/>
                          <a:cs typeface="Arial" pitchFamily="34" charset="0"/>
                        </a:rPr>
                        <a:t> </a:t>
                      </a:r>
                      <a:r>
                        <a:rPr lang="en-US" sz="2400" baseline="0" dirty="0" err="1">
                          <a:solidFill>
                            <a:schemeClr val="bg1"/>
                          </a:solidFill>
                          <a:latin typeface="Arial" pitchFamily="34" charset="0"/>
                          <a:cs typeface="Arial" pitchFamily="34" charset="0"/>
                        </a:rPr>
                        <a:t>hiển</a:t>
                      </a:r>
                      <a:r>
                        <a:rPr lang="en-US" sz="2400" baseline="0" dirty="0">
                          <a:solidFill>
                            <a:schemeClr val="bg1"/>
                          </a:solidFill>
                          <a:latin typeface="Arial" pitchFamily="34" charset="0"/>
                          <a:cs typeface="Arial" pitchFamily="34" charset="0"/>
                        </a:rPr>
                        <a:t> </a:t>
                      </a:r>
                      <a:r>
                        <a:rPr lang="en-US" sz="2400" baseline="0" dirty="0" err="1">
                          <a:solidFill>
                            <a:schemeClr val="bg1"/>
                          </a:solidFill>
                          <a:latin typeface="Arial" pitchFamily="34" charset="0"/>
                          <a:cs typeface="Arial" pitchFamily="34" charset="0"/>
                        </a:rPr>
                        <a:t>thị</a:t>
                      </a:r>
                      <a:r>
                        <a:rPr lang="en-US" sz="2400" baseline="0" dirty="0">
                          <a:solidFill>
                            <a:schemeClr val="bg1"/>
                          </a:solidFill>
                          <a:latin typeface="Arial" pitchFamily="34" charset="0"/>
                          <a:cs typeface="Arial" pitchFamily="34" charset="0"/>
                        </a:rPr>
                        <a:t> </a:t>
                      </a:r>
                      <a:r>
                        <a:rPr lang="en-US" sz="2400" baseline="0" dirty="0" err="1">
                          <a:solidFill>
                            <a:schemeClr val="bg1"/>
                          </a:solidFill>
                          <a:latin typeface="Arial" pitchFamily="34" charset="0"/>
                          <a:cs typeface="Arial" pitchFamily="34" charset="0"/>
                        </a:rPr>
                        <a:t>thông</a:t>
                      </a:r>
                      <a:r>
                        <a:rPr lang="en-US" sz="2400" baseline="0" dirty="0">
                          <a:solidFill>
                            <a:schemeClr val="bg1"/>
                          </a:solidFill>
                          <a:latin typeface="Arial" pitchFamily="34" charset="0"/>
                          <a:cs typeface="Arial" pitchFamily="34" charset="0"/>
                        </a:rPr>
                        <a:t> tin</a:t>
                      </a:r>
                      <a:endParaRPr lang="en-US" sz="2400" dirty="0">
                        <a:solidFill>
                          <a:schemeClr val="bg1"/>
                        </a:solidFill>
                        <a:latin typeface="Arial" pitchFamily="34" charset="0"/>
                        <a:cs typeface="Arial" pitchFamily="34" charset="0"/>
                      </a:endParaRPr>
                    </a:p>
                  </a:txBody>
                  <a:tcPr anchor="ctr">
                    <a:solidFill>
                      <a:srgbClr val="00B050">
                        <a:alpha val="85000"/>
                      </a:srgbClr>
                    </a:solidFill>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436970640"/>
              </p:ext>
            </p:extLst>
          </p:nvPr>
        </p:nvGraphicFramePr>
        <p:xfrm>
          <a:off x="4223791" y="4725145"/>
          <a:ext cx="3456383" cy="1874761"/>
        </p:xfrm>
        <a:graphic>
          <a:graphicData uri="http://schemas.openxmlformats.org/drawingml/2006/table">
            <a:tbl>
              <a:tblPr firstRow="1" bandRow="1">
                <a:tableStyleId>{5C22544A-7EE6-4342-B048-85BDC9FD1C3A}</a:tableStyleId>
              </a:tblPr>
              <a:tblGrid>
                <a:gridCol w="3456383">
                  <a:extLst>
                    <a:ext uri="{9D8B030D-6E8A-4147-A177-3AD203B41FA5}">
                      <a16:colId xmlns:a16="http://schemas.microsoft.com/office/drawing/2014/main" val="20000"/>
                    </a:ext>
                  </a:extLst>
                </a:gridCol>
              </a:tblGrid>
              <a:tr h="122464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err="1">
                          <a:latin typeface="Arial" pitchFamily="34" charset="0"/>
                          <a:cs typeface="Arial" pitchFamily="34" charset="0"/>
                        </a:rPr>
                        <a:t>Báo</a:t>
                      </a:r>
                      <a:r>
                        <a:rPr lang="en-US" sz="3200" baseline="0" dirty="0">
                          <a:latin typeface="Arial" pitchFamily="34" charset="0"/>
                          <a:cs typeface="Arial" pitchFamily="34" charset="0"/>
                        </a:rPr>
                        <a:t> </a:t>
                      </a:r>
                      <a:r>
                        <a:rPr lang="en-US" sz="3200" baseline="0" dirty="0" err="1">
                          <a:latin typeface="Arial" pitchFamily="34" charset="0"/>
                          <a:cs typeface="Arial" pitchFamily="34" charset="0"/>
                        </a:rPr>
                        <a:t>cáo</a:t>
                      </a:r>
                      <a:r>
                        <a:rPr lang="en-US" sz="3200" dirty="0">
                          <a:latin typeface="Arial" pitchFamily="34" charset="0"/>
                          <a:cs typeface="Arial" pitchFamily="34" charset="0"/>
                        </a:rPr>
                        <a:t> (Report)</a:t>
                      </a:r>
                    </a:p>
                  </a:txBody>
                  <a:tcPr anchor="ctr">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tcPr>
                </a:tc>
                <a:extLst>
                  <a:ext uri="{0D108BD9-81ED-4DB2-BD59-A6C34878D82A}">
                    <a16:rowId xmlns:a16="http://schemas.microsoft.com/office/drawing/2014/main" val="10000"/>
                  </a:ext>
                </a:extLst>
              </a:tr>
              <a:tr h="65011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err="1">
                          <a:solidFill>
                            <a:schemeClr val="bg1"/>
                          </a:solidFill>
                          <a:latin typeface="Arial" pitchFamily="34" charset="0"/>
                          <a:cs typeface="Arial" pitchFamily="34" charset="0"/>
                        </a:rPr>
                        <a:t>Tổng</a:t>
                      </a:r>
                      <a:r>
                        <a:rPr lang="en-US" sz="2400" b="1" baseline="0" dirty="0">
                          <a:solidFill>
                            <a:schemeClr val="bg1"/>
                          </a:solidFill>
                          <a:latin typeface="Arial" pitchFamily="34" charset="0"/>
                          <a:cs typeface="Arial" pitchFamily="34" charset="0"/>
                        </a:rPr>
                        <a:t> </a:t>
                      </a:r>
                      <a:r>
                        <a:rPr lang="en-US" sz="2400" b="1" baseline="0" dirty="0" err="1">
                          <a:solidFill>
                            <a:schemeClr val="bg1"/>
                          </a:solidFill>
                          <a:latin typeface="Arial" pitchFamily="34" charset="0"/>
                          <a:cs typeface="Arial" pitchFamily="34" charset="0"/>
                        </a:rPr>
                        <a:t>hợp</a:t>
                      </a:r>
                      <a:r>
                        <a:rPr lang="en-US" sz="2400" b="1" baseline="0" dirty="0">
                          <a:solidFill>
                            <a:schemeClr val="bg1"/>
                          </a:solidFill>
                          <a:latin typeface="Arial" pitchFamily="34" charset="0"/>
                          <a:cs typeface="Arial" pitchFamily="34" charset="0"/>
                        </a:rPr>
                        <a:t>, in </a:t>
                      </a:r>
                      <a:r>
                        <a:rPr lang="en-US" sz="2400" b="1" baseline="0" dirty="0" err="1">
                          <a:solidFill>
                            <a:schemeClr val="bg1"/>
                          </a:solidFill>
                          <a:latin typeface="Arial" pitchFamily="34" charset="0"/>
                          <a:cs typeface="Arial" pitchFamily="34" charset="0"/>
                        </a:rPr>
                        <a:t>dữ</a:t>
                      </a:r>
                      <a:r>
                        <a:rPr lang="en-US" sz="2400" b="1" baseline="0" dirty="0">
                          <a:solidFill>
                            <a:schemeClr val="bg1"/>
                          </a:solidFill>
                          <a:latin typeface="Arial" pitchFamily="34" charset="0"/>
                          <a:cs typeface="Arial" pitchFamily="34" charset="0"/>
                        </a:rPr>
                        <a:t> </a:t>
                      </a:r>
                      <a:r>
                        <a:rPr lang="en-US" sz="2400" b="1" baseline="0" dirty="0" err="1">
                          <a:solidFill>
                            <a:schemeClr val="bg1"/>
                          </a:solidFill>
                          <a:latin typeface="Arial" pitchFamily="34" charset="0"/>
                          <a:cs typeface="Arial" pitchFamily="34" charset="0"/>
                        </a:rPr>
                        <a:t>liệu</a:t>
                      </a:r>
                      <a:endParaRPr lang="en-US" sz="2400" b="1" dirty="0">
                        <a:solidFill>
                          <a:schemeClr val="bg1"/>
                        </a:solidFill>
                        <a:latin typeface="Arial" pitchFamily="34" charset="0"/>
                        <a:cs typeface="Arial" pitchFamily="34" charset="0"/>
                      </a:endParaRPr>
                    </a:p>
                  </a:txBody>
                  <a:tcPr anchor="ctr">
                    <a:solidFill>
                      <a:schemeClr val="tx2"/>
                    </a:solidFill>
                  </a:tcPr>
                </a:tc>
                <a:extLst>
                  <a:ext uri="{0D108BD9-81ED-4DB2-BD59-A6C34878D82A}">
                    <a16:rowId xmlns:a16="http://schemas.microsoft.com/office/drawing/2014/main" val="10001"/>
                  </a:ext>
                </a:extLst>
              </a:tr>
            </a:tbl>
          </a:graphicData>
        </a:graphic>
      </p:graphicFrame>
      <p:cxnSp>
        <p:nvCxnSpPr>
          <p:cNvPr id="14" name="Straight Arrow Connector 13"/>
          <p:cNvCxnSpPr/>
          <p:nvPr/>
        </p:nvCxnSpPr>
        <p:spPr>
          <a:xfrm>
            <a:off x="7536160" y="1700808"/>
            <a:ext cx="1152128" cy="93610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7824192" y="4581128"/>
            <a:ext cx="1368152" cy="100811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023992" y="2636912"/>
            <a:ext cx="0" cy="194421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3215680" y="1628234"/>
            <a:ext cx="1008112" cy="1224136"/>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36158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par>
                                <p:cTn id="13" presetID="16" presetClass="entr" presetSubtype="2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barn(inVertical)">
                                      <p:cBhvr>
                                        <p:cTn id="20" dur="500"/>
                                        <p:tgtEl>
                                          <p:spTgt spid="20"/>
                                        </p:tgtEl>
                                      </p:cBhvr>
                                    </p:animEffect>
                                  </p:childTnLst>
                                </p:cTn>
                              </p:par>
                              <p:par>
                                <p:cTn id="21" presetID="16" presetClass="entr" presetSubtype="21"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arn(inVertical)">
                                      <p:cBhvr>
                                        <p:cTn id="28" dur="500"/>
                                        <p:tgtEl>
                                          <p:spTgt spid="18"/>
                                        </p:tgtEl>
                                      </p:cBhvr>
                                    </p:animEffect>
                                  </p:childTnLst>
                                </p:cTn>
                              </p:par>
                              <p:par>
                                <p:cTn id="29" presetID="16" presetClass="entr" presetSubtype="21"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par>
                                <p:cTn id="32" presetID="16" presetClass="entr" presetSubtype="21"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arn(inVertical)">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F1C33FE-F512-08B8-F017-FF72590339A9}"/>
              </a:ext>
            </a:extLst>
          </p:cNvPr>
          <p:cNvSpPr>
            <a:spLocks noGrp="1"/>
          </p:cNvSpPr>
          <p:nvPr>
            <p:ph type="title"/>
          </p:nvPr>
        </p:nvSpPr>
        <p:spPr>
          <a:xfrm>
            <a:off x="884078" y="188640"/>
            <a:ext cx="4462145" cy="650243"/>
          </a:xfrm>
        </p:spPr>
        <p:txBody>
          <a:bodyPr>
            <a:normAutofit fontScale="90000"/>
          </a:bodyPr>
          <a:lstStyle/>
          <a:p>
            <a:pPr algn="just"/>
            <a:r>
              <a:rPr lang="en-US" b="1" cap="none">
                <a:solidFill>
                  <a:srgbClr val="FF0000"/>
                </a:solidFill>
                <a:latin typeface="Times New Roman" panose="02020603050405020304" pitchFamily="18" charset="0"/>
                <a:cs typeface="Times New Roman" panose="02020603050405020304" pitchFamily="18" charset="0"/>
              </a:rPr>
              <a:t>2. Khóa của một bảng</a:t>
            </a:r>
            <a:endParaRPr lang="vi-VN" b="1" cap="none">
              <a:solidFill>
                <a:srgbClr val="FF0000"/>
              </a:solidFill>
              <a:latin typeface="Times New Roman" panose="02020603050405020304" pitchFamily="18" charset="0"/>
              <a:cs typeface="Times New Roman" panose="02020603050405020304" pitchFamily="18" charset="0"/>
            </a:endParaRPr>
          </a:p>
        </p:txBody>
      </p:sp>
      <p:sp>
        <p:nvSpPr>
          <p:cNvPr id="3" name="Chỗ dành sẵn cho Nội dung 2">
            <a:extLst>
              <a:ext uri="{FF2B5EF4-FFF2-40B4-BE49-F238E27FC236}">
                <a16:creationId xmlns:a16="http://schemas.microsoft.com/office/drawing/2014/main" id="{8C525B44-2640-7BC7-0E28-4C4BBBE07B74}"/>
              </a:ext>
            </a:extLst>
          </p:cNvPr>
          <p:cNvSpPr>
            <a:spLocks noGrp="1"/>
          </p:cNvSpPr>
          <p:nvPr>
            <p:ph idx="1"/>
          </p:nvPr>
        </p:nvSpPr>
        <p:spPr>
          <a:xfrm>
            <a:off x="807250" y="980729"/>
            <a:ext cx="10977381" cy="3024336"/>
          </a:xfrm>
        </p:spPr>
        <p:txBody>
          <a:bodyPr>
            <a:normAutofit fontScale="77500" lnSpcReduction="20000"/>
          </a:bodyPr>
          <a:lstStyle/>
          <a:p>
            <a:pPr indent="0" algn="just">
              <a:lnSpc>
                <a:spcPct val="120000"/>
              </a:lnSpc>
              <a:spcBef>
                <a:spcPts val="600"/>
              </a:spcBef>
              <a:spcAft>
                <a:spcPts val="600"/>
              </a:spcAft>
              <a:buNone/>
            </a:pPr>
            <a:r>
              <a:rPr lang="pt-BR" sz="4200" cap="none">
                <a:solidFill>
                  <a:srgbClr val="000000"/>
                </a:solidFill>
                <a:effectLst/>
                <a:latin typeface="Times New Roman" panose="02020603050405020304" pitchFamily="18" charset="0"/>
                <a:ea typeface="Times New Roman" panose="02020603050405020304" pitchFamily="18" charset="0"/>
              </a:rPr>
              <a:t>- Là tập hợp các trường hoặc chỉ là một trường mà bộ giá trị của nó được xác định là duy nhất một bản ghi ở trong bảng.</a:t>
            </a:r>
            <a:endParaRPr lang="vi-VN" sz="4200" cap="none">
              <a:effectLst/>
              <a:latin typeface="Times New Roman" panose="02020603050405020304" pitchFamily="18" charset="0"/>
              <a:ea typeface="Times New Roman" panose="02020603050405020304" pitchFamily="18" charset="0"/>
            </a:endParaRPr>
          </a:p>
          <a:p>
            <a:pPr indent="0" algn="just">
              <a:lnSpc>
                <a:spcPct val="120000"/>
              </a:lnSpc>
              <a:spcBef>
                <a:spcPts val="600"/>
              </a:spcBef>
              <a:spcAft>
                <a:spcPts val="600"/>
              </a:spcAft>
              <a:buNone/>
            </a:pPr>
            <a:r>
              <a:rPr lang="pt-BR" sz="4200" cap="none">
                <a:solidFill>
                  <a:srgbClr val="000000"/>
                </a:solidFill>
                <a:effectLst/>
                <a:latin typeface="Times New Roman" panose="02020603050405020304" pitchFamily="18" charset="0"/>
                <a:ea typeface="Times New Roman" panose="02020603050405020304" pitchFamily="18" charset="0"/>
              </a:rPr>
              <a:t>- Không thể bỏ đi bất kì trường nào mà tập hợp các trường còn lại vẫn còn có tính chất xác định duy nhất một bản ghi trong bảng.</a:t>
            </a:r>
            <a:endParaRPr lang="vi-VN" sz="4200" cap="none">
              <a:effectLst/>
              <a:latin typeface="Times New Roman" panose="02020603050405020304" pitchFamily="18" charset="0"/>
              <a:ea typeface="Times New Roman" panose="02020603050405020304" pitchFamily="18" charset="0"/>
            </a:endParaRPr>
          </a:p>
        </p:txBody>
      </p:sp>
      <p:pic>
        <p:nvPicPr>
          <p:cNvPr id="5" name="Hình ảnh 4" descr="Ảnh có chứa văn bản, ảnh chụp màn hình, Phông chữ, số&#10;&#10;Mô tả được tạo tự động">
            <a:extLst>
              <a:ext uri="{FF2B5EF4-FFF2-40B4-BE49-F238E27FC236}">
                <a16:creationId xmlns:a16="http://schemas.microsoft.com/office/drawing/2014/main" id="{EECDBAF2-B4A1-99EC-B581-2E85946AAC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440" y="4005064"/>
            <a:ext cx="10441160" cy="2664296"/>
          </a:xfrm>
          <a:prstGeom prst="rect">
            <a:avLst/>
          </a:prstGeom>
        </p:spPr>
      </p:pic>
    </p:spTree>
    <p:extLst>
      <p:ext uri="{BB962C8B-B14F-4D97-AF65-F5344CB8AC3E}">
        <p14:creationId xmlns:p14="http://schemas.microsoft.com/office/powerpoint/2010/main" val="1176674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3E02992-1DB4-9F71-D7EA-A99F007729F4}"/>
              </a:ext>
            </a:extLst>
          </p:cNvPr>
          <p:cNvSpPr>
            <a:spLocks noGrp="1"/>
          </p:cNvSpPr>
          <p:nvPr>
            <p:ph type="title"/>
          </p:nvPr>
        </p:nvSpPr>
        <p:spPr>
          <a:xfrm>
            <a:off x="536613" y="240376"/>
            <a:ext cx="10364451" cy="650243"/>
          </a:xfrm>
        </p:spPr>
        <p:txBody>
          <a:bodyPr>
            <a:normAutofit fontScale="90000"/>
          </a:bodyPr>
          <a:lstStyle/>
          <a:p>
            <a:pPr indent="269875" algn="just">
              <a:lnSpc>
                <a:spcPct val="120000"/>
              </a:lnSpc>
              <a:spcBef>
                <a:spcPts val="600"/>
              </a:spcBef>
              <a:spcAft>
                <a:spcPts val="600"/>
              </a:spcAft>
            </a:pPr>
            <a:r>
              <a:rPr lang="pt-BR" b="1" cap="none">
                <a:solidFill>
                  <a:srgbClr val="FF0000"/>
                </a:solidFill>
                <a:effectLst/>
                <a:latin typeface="Times New Roman" panose="02020603050405020304" pitchFamily="18" charset="0"/>
                <a:ea typeface="Times New Roman" panose="02020603050405020304" pitchFamily="18" charset="0"/>
              </a:rPr>
              <a:t>3. Hệ quản trị CSDL đảm bảo ràng buộc khó</a:t>
            </a:r>
            <a:r>
              <a:rPr lang="vi-VN" b="1" cap="none">
                <a:solidFill>
                  <a:srgbClr val="FF0000"/>
                </a:solidFill>
                <a:effectLst/>
                <a:latin typeface="Times New Roman" panose="02020603050405020304" pitchFamily="18" charset="0"/>
                <a:ea typeface="Times New Roman" panose="02020603050405020304" pitchFamily="18" charset="0"/>
              </a:rPr>
              <a:t>a</a:t>
            </a:r>
            <a:endParaRPr lang="vi-VN" cap="none"/>
          </a:p>
        </p:txBody>
      </p:sp>
      <p:sp>
        <p:nvSpPr>
          <p:cNvPr id="6" name="Hộp Văn bản 5">
            <a:extLst>
              <a:ext uri="{FF2B5EF4-FFF2-40B4-BE49-F238E27FC236}">
                <a16:creationId xmlns:a16="http://schemas.microsoft.com/office/drawing/2014/main" id="{A18F5C2B-DCC6-34AA-1AFD-6F47F626C301}"/>
              </a:ext>
            </a:extLst>
          </p:cNvPr>
          <p:cNvSpPr txBox="1"/>
          <p:nvPr/>
        </p:nvSpPr>
        <p:spPr>
          <a:xfrm>
            <a:off x="536613" y="997629"/>
            <a:ext cx="11464043" cy="5601533"/>
          </a:xfrm>
          <a:prstGeom prst="rect">
            <a:avLst/>
          </a:prstGeom>
          <a:noFill/>
        </p:spPr>
        <p:txBody>
          <a:bodyPr wrap="square">
            <a:spAutoFit/>
          </a:bodyPr>
          <a:lstStyle/>
          <a:p>
            <a:pPr marL="571500" indent="-571500" algn="just">
              <a:spcBef>
                <a:spcPts val="600"/>
              </a:spcBef>
              <a:spcAft>
                <a:spcPts val="600"/>
              </a:spcAft>
              <a:buFontTx/>
              <a:buChar char="-"/>
            </a:pPr>
            <a:r>
              <a:rPr lang="vi-VN" sz="2800" cap="none">
                <a:effectLst/>
                <a:latin typeface="+mj-lt"/>
                <a:ea typeface="Times New Roman" panose="02020603050405020304" pitchFamily="18" charset="0"/>
              </a:rPr>
              <a:t>T</a:t>
            </a:r>
            <a:r>
              <a:rPr lang="pt-BR" sz="2800" cap="none">
                <a:effectLst/>
                <a:latin typeface="+mj-lt"/>
                <a:ea typeface="Times New Roman" panose="02020603050405020304" pitchFamily="18" charset="0"/>
              </a:rPr>
              <a:t>rong bảng mỗi bản ghi phải là duy nhất, nghĩa là không có hai hàng dữ liệu giống hệt nhau. Vì vậy khi xây dựng bảng trong access ta cần xác định một trường mà giá trị của nó dùng để xác định tính duy nhất của mỗi bản ghi và nó được gọi là khoá chính.</a:t>
            </a:r>
          </a:p>
          <a:p>
            <a:pPr marL="0" marR="0" lvl="0" indent="0" algn="l" defTabSz="914400" rtl="0" eaLnBrk="0" fontAlgn="base" latinLnBrk="0" hangingPunct="0">
              <a:lnSpc>
                <a:spcPct val="100000"/>
              </a:lnSpc>
              <a:spcBef>
                <a:spcPts val="600"/>
              </a:spcBef>
              <a:spcAft>
                <a:spcPts val="600"/>
              </a:spcAft>
              <a:buClrTx/>
              <a:buSzTx/>
              <a:buFontTx/>
              <a:buNone/>
              <a:tabLst/>
            </a:pPr>
            <a:r>
              <a:rPr kumimoji="0" lang="en-US" altLang="vi-VN" sz="2800" b="0" i="0" u="none" strike="noStrike" cap="none" normalizeH="0" baseline="0">
                <a:ln>
                  <a:noFill/>
                </a:ln>
                <a:solidFill>
                  <a:schemeClr val="tx1"/>
                </a:solidFill>
                <a:effectLst/>
                <a:latin typeface="+mj-lt"/>
                <a:ea typeface="Calibri" panose="020F0502020204030204" pitchFamily="34" charset="0"/>
                <a:cs typeface="Times New Roman" panose="02020603050405020304" pitchFamily="18" charset="0"/>
              </a:rPr>
              <a:t>1. </a:t>
            </a:r>
            <a:r>
              <a:rPr kumimoji="0" lang="en-US" altLang="vi-VN"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Chọn trư­ờng làm khoá chính</a:t>
            </a:r>
            <a:endParaRPr kumimoji="0" lang="vi-VN" altLang="vi-VN"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ts val="600"/>
              </a:spcBef>
              <a:spcAft>
                <a:spcPts val="600"/>
              </a:spcAft>
              <a:buClrTx/>
              <a:buSzTx/>
              <a:buFontTx/>
              <a:buNone/>
              <a:tabLst/>
            </a:pPr>
            <a:r>
              <a:rPr kumimoji="0" lang="en-US" altLang="vi-VN"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 Nháy nút </a:t>
            </a:r>
          </a:p>
          <a:p>
            <a:pPr marL="0" marR="0" lvl="0" indent="0" algn="l" defTabSz="914400" rtl="0" eaLnBrk="0" fontAlgn="base" latinLnBrk="0" hangingPunct="0">
              <a:lnSpc>
                <a:spcPct val="100000"/>
              </a:lnSpc>
              <a:spcBef>
                <a:spcPts val="600"/>
              </a:spcBef>
              <a:spcAft>
                <a:spcPts val="600"/>
              </a:spcAft>
              <a:buClrTx/>
              <a:buSzTx/>
              <a:buFontTx/>
              <a:buNone/>
              <a:tabLst/>
            </a:pPr>
            <a:r>
              <a:rPr kumimoji="0" lang="en-US" altLang="vi-VN"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hoặc chọn Edit </a:t>
            </a:r>
            <a:r>
              <a:rPr kumimoji="0" lang="en-US" altLang="vi-VN"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kumimoji="0" lang="en-US" altLang="vi-VN"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Primary Key</a:t>
            </a:r>
          </a:p>
          <a:p>
            <a:pPr marL="0" marR="0" lvl="0" indent="0" algn="just" defTabSz="914400" rtl="0" eaLnBrk="0" fontAlgn="base" latinLnBrk="0" hangingPunct="0">
              <a:lnSpc>
                <a:spcPct val="100000"/>
              </a:lnSpc>
              <a:spcBef>
                <a:spcPts val="600"/>
              </a:spcBef>
              <a:spcAft>
                <a:spcPts val="600"/>
              </a:spcAft>
              <a:buClrTx/>
              <a:buSzTx/>
              <a:buFontTx/>
              <a:buNone/>
              <a:tabLst/>
            </a:pPr>
            <a:r>
              <a:rPr kumimoji="0" lang="en-US" altLang="vi-VN" sz="2800" b="0" i="1"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kumimoji="0" lang="en-US" altLang="vi-VN" sz="2800" b="0" i="1"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Nếu không chỉ định khoá chính, Access sẽ tự động tạo một tr­ường khoá chính có tên ID với kiểu AutoNumber. </a:t>
            </a:r>
            <a:endParaRPr kumimoji="0" lang="vi-VN" altLang="vi-VN"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endParaRPr>
          </a:p>
          <a:p>
            <a:pPr marL="0" marR="0" lvl="0" indent="0" algn="just" defTabSz="914400" rtl="0" eaLnBrk="0" fontAlgn="base" latinLnBrk="0" hangingPunct="0">
              <a:lnSpc>
                <a:spcPct val="100000"/>
              </a:lnSpc>
              <a:spcBef>
                <a:spcPts val="600"/>
              </a:spcBef>
              <a:spcAft>
                <a:spcPts val="600"/>
              </a:spcAft>
              <a:buClrTx/>
              <a:buSzTx/>
              <a:buFontTx/>
              <a:buNone/>
              <a:tabLst/>
            </a:pPr>
            <a:r>
              <a:rPr kumimoji="0" lang="en-US" altLang="vi-VN" sz="2800" b="0" i="1"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kumimoji="0" lang="en-US" altLang="vi-VN" sz="2800" b="0" i="1"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Access không cho phép nhập giá trị trùng hoặc để trống giá trị trong trường khoá chính.</a:t>
            </a:r>
            <a:endParaRPr kumimoji="0" lang="en-US" altLang="vi-VN" sz="4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pic>
        <p:nvPicPr>
          <p:cNvPr id="1025" name="Picture 34">
            <a:extLst>
              <a:ext uri="{FF2B5EF4-FFF2-40B4-BE49-F238E27FC236}">
                <a16:creationId xmlns:a16="http://schemas.microsoft.com/office/drawing/2014/main" id="{7A1E3934-1BE4-440B-577F-228832E57C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5640" y="3455496"/>
            <a:ext cx="720080" cy="549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3084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1CA8E7-948D-34E0-638D-71769B5360FE}"/>
              </a:ext>
            </a:extLst>
          </p:cNvPr>
          <p:cNvSpPr>
            <a:spLocks noGrp="1"/>
          </p:cNvSpPr>
          <p:nvPr>
            <p:ph type="title"/>
          </p:nvPr>
        </p:nvSpPr>
        <p:spPr>
          <a:xfrm>
            <a:off x="623392" y="293864"/>
            <a:ext cx="8424936" cy="504056"/>
          </a:xfrm>
        </p:spPr>
        <p:txBody>
          <a:bodyPr>
            <a:normAutofit fontScale="90000"/>
          </a:bodyPr>
          <a:lstStyle/>
          <a:p>
            <a:pPr marL="108000" algn="l"/>
            <a:r>
              <a:rPr lang="en-US" b="1" cap="none">
                <a:solidFill>
                  <a:srgbClr val="FF0000"/>
                </a:solidFill>
                <a:latin typeface="Times New Roman" panose="02020603050405020304" pitchFamily="18" charset="0"/>
                <a:cs typeface="Times New Roman" panose="02020603050405020304" pitchFamily="18" charset="0"/>
              </a:rPr>
              <a:t>4. Thực hành với khóa của bảng trong CSDL</a:t>
            </a:r>
            <a:endParaRPr lang="en-US" b="1" cap="none" dirty="0">
              <a:solidFill>
                <a:srgbClr val="FF0000"/>
              </a:solidFill>
              <a:latin typeface="Times New Roman" panose="02020603050405020304" pitchFamily="18" charset="0"/>
              <a:cs typeface="Times New Roman" panose="02020603050405020304" pitchFamily="18" charset="0"/>
            </a:endParaRPr>
          </a:p>
        </p:txBody>
      </p:sp>
      <p:sp>
        <p:nvSpPr>
          <p:cNvPr id="8" name="Rectangle 17">
            <a:extLst>
              <a:ext uri="{FF2B5EF4-FFF2-40B4-BE49-F238E27FC236}">
                <a16:creationId xmlns:a16="http://schemas.microsoft.com/office/drawing/2014/main" id="{5C426979-B9F4-9388-F250-22353AC08815}"/>
              </a:ext>
            </a:extLst>
          </p:cNvPr>
          <p:cNvSpPr>
            <a:spLocks noChangeArrowheads="1"/>
          </p:cNvSpPr>
          <p:nvPr/>
        </p:nvSpPr>
        <p:spPr bwMode="auto">
          <a:xfrm>
            <a:off x="767408" y="1124744"/>
            <a:ext cx="10210800" cy="3846513"/>
          </a:xfrm>
          <a:prstGeom prst="rect">
            <a:avLst/>
          </a:prstGeom>
          <a:noFill/>
          <a:ln>
            <a:noFill/>
          </a:ln>
        </p:spPr>
        <p:txBody>
          <a:bodyPr>
            <a:spAutoFit/>
          </a:bodyPr>
          <a:lstStyle/>
          <a:p>
            <a:pPr marL="514350" indent="-514350" algn="just" eaLnBrk="1" hangingPunct="1">
              <a:buFontTx/>
              <a:buAutoNum type="alphaLcPeriod"/>
              <a:defRPr/>
            </a:pPr>
            <a:r>
              <a:rPr lang="en-US" altLang="vi-VN" sz="3600" b="1">
                <a:solidFill>
                  <a:srgbClr val="FF0000"/>
                </a:solidFill>
                <a:latin typeface="Times New Roman" pitchFamily="18" charset="0"/>
                <a:cs typeface="Times New Roman" pitchFamily="18" charset="0"/>
              </a:rPr>
              <a:t>Khởi động Access</a:t>
            </a:r>
          </a:p>
          <a:p>
            <a:pPr algn="just" eaLnBrk="1" hangingPunct="1">
              <a:defRPr/>
            </a:pPr>
            <a:endParaRPr lang="en-US" altLang="vi-VN" sz="2800" b="1">
              <a:solidFill>
                <a:srgbClr val="FF0000"/>
              </a:solidFill>
              <a:latin typeface="Times New Roman" pitchFamily="18" charset="0"/>
              <a:cs typeface="Times New Roman" pitchFamily="18" charset="0"/>
            </a:endParaRPr>
          </a:p>
          <a:p>
            <a:pPr algn="just" eaLnBrk="1" hangingPunct="1">
              <a:defRPr/>
            </a:pPr>
            <a:r>
              <a:rPr lang="en-US" altLang="vi-VN" sz="3600" b="1">
                <a:solidFill>
                  <a:srgbClr val="1E0363"/>
                </a:solidFill>
                <a:latin typeface="Times New Roman" pitchFamily="18" charset="0"/>
                <a:cs typeface="Times New Roman" pitchFamily="18" charset="0"/>
              </a:rPr>
              <a:t>Cách 1: Vào Start/ All Programs/ Microsoft Office/ Microsoft Access</a:t>
            </a:r>
          </a:p>
          <a:p>
            <a:pPr algn="just" eaLnBrk="1" hangingPunct="1">
              <a:defRPr/>
            </a:pPr>
            <a:endParaRPr lang="en-US" altLang="vi-VN" sz="3600" b="1">
              <a:solidFill>
                <a:srgbClr val="1E0363"/>
              </a:solidFill>
              <a:latin typeface="Times New Roman" pitchFamily="18" charset="0"/>
              <a:cs typeface="Times New Roman" pitchFamily="18" charset="0"/>
            </a:endParaRPr>
          </a:p>
          <a:p>
            <a:pPr algn="just" eaLnBrk="1" hangingPunct="1">
              <a:defRPr/>
            </a:pPr>
            <a:r>
              <a:rPr lang="en-US" altLang="vi-VN" sz="3600" b="1">
                <a:solidFill>
                  <a:srgbClr val="1E0363"/>
                </a:solidFill>
                <a:latin typeface="Times New Roman" pitchFamily="18" charset="0"/>
                <a:cs typeface="Times New Roman" pitchFamily="18" charset="0"/>
              </a:rPr>
              <a:t>Cách 2: Nhấp đúp biểu tượng Access trên màn hình nền</a:t>
            </a:r>
          </a:p>
        </p:txBody>
      </p:sp>
    </p:spTree>
    <p:extLst>
      <p:ext uri="{BB962C8B-B14F-4D97-AF65-F5344CB8AC3E}">
        <p14:creationId xmlns:p14="http://schemas.microsoft.com/office/powerpoint/2010/main" val="3100357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linds(horizontal)">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blinds(horizontal)">
                                      <p:cBhvr>
                                        <p:cTn id="1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15B33C-B17E-4FB5-36AA-8E6BA1A4F1F7}"/>
              </a:ext>
            </a:extLst>
          </p:cNvPr>
          <p:cNvSpPr>
            <a:spLocks noChangeArrowheads="1"/>
          </p:cNvSpPr>
          <p:nvPr/>
        </p:nvSpPr>
        <p:spPr bwMode="auto">
          <a:xfrm>
            <a:off x="767408" y="188640"/>
            <a:ext cx="4038600" cy="646113"/>
          </a:xfrm>
          <a:prstGeom prst="rect">
            <a:avLst/>
          </a:prstGeom>
          <a:noFill/>
          <a:ln>
            <a:noFill/>
          </a:ln>
        </p:spPr>
        <p:txBody>
          <a:bodyPr>
            <a:spAutoFit/>
          </a:bodyPr>
          <a:lstStyle>
            <a:lvl1pPr>
              <a:spcBef>
                <a:spcPct val="20000"/>
              </a:spcBef>
              <a:buClr>
                <a:schemeClr val="hlink"/>
              </a:buClr>
              <a:buFont typeface="Wingdings" panose="05000000000000000000" pitchFamily="2" charset="2"/>
              <a:buChar char="v"/>
              <a:defRPr sz="3200">
                <a:solidFill>
                  <a:schemeClr val="tx1"/>
                </a:solidFill>
                <a:latin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ClrTx/>
              <a:buFontTx/>
              <a:buNone/>
              <a:defRPr/>
            </a:pPr>
            <a:r>
              <a:rPr lang="en-US" altLang="vi-VN" sz="3600" b="1">
                <a:solidFill>
                  <a:schemeClr val="accent5">
                    <a:lumMod val="50000"/>
                  </a:schemeClr>
                </a:solidFill>
                <a:latin typeface="Times New Roman" panose="02020603050405020304" pitchFamily="18" charset="0"/>
                <a:cs typeface="Times New Roman" panose="02020603050405020304" pitchFamily="18" charset="0"/>
              </a:rPr>
              <a:t>b. Tạo CSDL mới</a:t>
            </a:r>
          </a:p>
        </p:txBody>
      </p:sp>
      <p:sp>
        <p:nvSpPr>
          <p:cNvPr id="6" name="Rounded Rectangle 5">
            <a:extLst>
              <a:ext uri="{FF2B5EF4-FFF2-40B4-BE49-F238E27FC236}">
                <a16:creationId xmlns:a16="http://schemas.microsoft.com/office/drawing/2014/main" id="{3336B7AE-DFE4-DDE1-9373-9BEAB7B787A1}"/>
              </a:ext>
            </a:extLst>
          </p:cNvPr>
          <p:cNvSpPr/>
          <p:nvPr/>
        </p:nvSpPr>
        <p:spPr>
          <a:xfrm>
            <a:off x="1343472" y="1103313"/>
            <a:ext cx="10134600" cy="423227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US" sz="1200" b="1" i="1">
              <a:solidFill>
                <a:schemeClr val="tx1"/>
              </a:solidFill>
              <a:latin typeface="Times New Roman" pitchFamily="18" charset="0"/>
              <a:cs typeface="Times New Roman" pitchFamily="18" charset="0"/>
            </a:endParaRPr>
          </a:p>
          <a:p>
            <a:pPr eaLnBrk="1" hangingPunct="1">
              <a:defRPr/>
            </a:pPr>
            <a:r>
              <a:rPr lang="en-US" sz="3600">
                <a:solidFill>
                  <a:schemeClr val="tx1"/>
                </a:solidFill>
                <a:latin typeface="Times New Roman" pitchFamily="18" charset="0"/>
                <a:cs typeface="Times New Roman" pitchFamily="18" charset="0"/>
              </a:rPr>
              <a:t>B1: Chọn lệnh File -&gt; New</a:t>
            </a:r>
          </a:p>
          <a:p>
            <a:pPr eaLnBrk="1" hangingPunct="1">
              <a:defRPr/>
            </a:pPr>
            <a:r>
              <a:rPr lang="en-US" sz="3600">
                <a:solidFill>
                  <a:schemeClr val="tx1"/>
                </a:solidFill>
                <a:latin typeface="Times New Roman" pitchFamily="18" charset="0"/>
                <a:cs typeface="Times New Roman" pitchFamily="18" charset="0"/>
              </a:rPr>
              <a:t>B2: Chọn Blank Database</a:t>
            </a:r>
          </a:p>
          <a:p>
            <a:pPr eaLnBrk="1" hangingPunct="1">
              <a:defRPr/>
            </a:pPr>
            <a:r>
              <a:rPr lang="en-US" sz="3600">
                <a:solidFill>
                  <a:schemeClr val="tx1"/>
                </a:solidFill>
                <a:latin typeface="Times New Roman" pitchFamily="18" charset="0"/>
                <a:cs typeface="Times New Roman" pitchFamily="18" charset="0"/>
              </a:rPr>
              <a:t>B3: Trong hộp thoại File New Database, </a:t>
            </a:r>
          </a:p>
          <a:p>
            <a:pPr eaLnBrk="1" hangingPunct="1">
              <a:defRPr/>
            </a:pPr>
            <a:r>
              <a:rPr lang="en-US" sz="3600">
                <a:solidFill>
                  <a:schemeClr val="tx1"/>
                </a:solidFill>
                <a:latin typeface="Times New Roman" pitchFamily="18" charset="0"/>
                <a:cs typeface="Times New Roman" pitchFamily="18" charset="0"/>
              </a:rPr>
              <a:t>	+ Save in: chọn vị trí lưu CSDL</a:t>
            </a:r>
          </a:p>
          <a:p>
            <a:pPr eaLnBrk="1" hangingPunct="1">
              <a:defRPr/>
            </a:pPr>
            <a:r>
              <a:rPr lang="en-US" sz="3600">
                <a:solidFill>
                  <a:schemeClr val="tx1"/>
                </a:solidFill>
                <a:latin typeface="Times New Roman" pitchFamily="18" charset="0"/>
                <a:cs typeface="Times New Roman" pitchFamily="18" charset="0"/>
              </a:rPr>
              <a:t>	+ File name: đặt tên CSDL </a:t>
            </a:r>
          </a:p>
          <a:p>
            <a:pPr eaLnBrk="1" hangingPunct="1">
              <a:defRPr/>
            </a:pPr>
            <a:r>
              <a:rPr lang="en-US" sz="3600">
                <a:solidFill>
                  <a:schemeClr val="tx1"/>
                </a:solidFill>
                <a:latin typeface="Times New Roman" pitchFamily="18" charset="0"/>
                <a:cs typeface="Times New Roman" pitchFamily="18" charset="0"/>
              </a:rPr>
              <a:t>	+ Nhấp Create để xác nhận tạo CSDL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408" y="1196752"/>
            <a:ext cx="11017224" cy="351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271464" y="3523726"/>
            <a:ext cx="1512168" cy="4813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ular Callout 7"/>
          <p:cNvSpPr/>
          <p:nvPr/>
        </p:nvSpPr>
        <p:spPr>
          <a:xfrm>
            <a:off x="1055440" y="4553904"/>
            <a:ext cx="2736304" cy="2160240"/>
          </a:xfrm>
          <a:prstGeom prst="wedgeRectCallout">
            <a:avLst>
              <a:gd name="adj1" fmla="val -22624"/>
              <a:gd name="adj2" fmla="val -63311"/>
            </a:avLst>
          </a:prstGeom>
          <a:solidFill>
            <a:schemeClr val="accent4">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Times New Roman" pitchFamily="18" charset="0"/>
                <a:cs typeface="Times New Roman" pitchFamily="18" charset="0"/>
              </a:rPr>
              <a:t>Mặc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định</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tạo</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ra</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bảng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có</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tên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là</a:t>
            </a:r>
            <a:r>
              <a:rPr lang="en-US" sz="3200" dirty="0">
                <a:solidFill>
                  <a:schemeClr val="tx1"/>
                </a:solidFill>
                <a:latin typeface="Times New Roman" pitchFamily="18" charset="0"/>
                <a:cs typeface="Times New Roman" pitchFamily="18" charset="0"/>
              </a:rPr>
              <a:t> Table 1</a:t>
            </a:r>
          </a:p>
        </p:txBody>
      </p:sp>
      <p:sp>
        <p:nvSpPr>
          <p:cNvPr id="12" name="Rectangular Callout 11"/>
          <p:cNvSpPr/>
          <p:nvPr/>
        </p:nvSpPr>
        <p:spPr>
          <a:xfrm>
            <a:off x="5733213" y="3140968"/>
            <a:ext cx="4611259" cy="1354866"/>
          </a:xfrm>
          <a:prstGeom prst="wedgeRectCallout">
            <a:avLst>
              <a:gd name="adj1" fmla="val -114132"/>
              <a:gd name="adj2" fmla="val -17191"/>
            </a:avLst>
          </a:prstGeom>
          <a:solidFill>
            <a:schemeClr val="accent4">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Times New Roman" pitchFamily="18" charset="0"/>
                <a:cs typeface="Times New Roman" pitchFamily="18" charset="0"/>
              </a:rPr>
              <a:t>Cách</a:t>
            </a:r>
            <a:r>
              <a:rPr lang="en-US" sz="3200" dirty="0">
                <a:solidFill>
                  <a:schemeClr val="tx1"/>
                </a:solidFill>
                <a:latin typeface="Times New Roman" pitchFamily="18" charset="0"/>
                <a:cs typeface="Times New Roman" pitchFamily="18" charset="0"/>
              </a:rPr>
              <a:t> 1: </a:t>
            </a:r>
            <a:r>
              <a:rPr lang="en-US" sz="3200" dirty="0" err="1">
                <a:solidFill>
                  <a:schemeClr val="tx1"/>
                </a:solidFill>
                <a:latin typeface="Times New Roman" pitchFamily="18" charset="0"/>
                <a:cs typeface="Times New Roman" pitchFamily="18" charset="0"/>
              </a:rPr>
              <a:t>Tạo</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cấu</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trúc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bảng</a:t>
            </a:r>
            <a:r>
              <a:rPr lang="en-US" sz="3200" dirty="0">
                <a:solidFill>
                  <a:schemeClr val="tx1"/>
                </a:solidFill>
                <a:latin typeface="Times New Roman" pitchFamily="18" charset="0"/>
                <a:cs typeface="Times New Roman" pitchFamily="18" charset="0"/>
              </a:rPr>
              <a:t> ở </a:t>
            </a:r>
            <a:r>
              <a:rPr lang="en-US" sz="3200" dirty="0" err="1">
                <a:solidFill>
                  <a:schemeClr val="tx1"/>
                </a:solidFill>
                <a:latin typeface="Times New Roman" pitchFamily="18" charset="0"/>
                <a:cs typeface="Times New Roman" pitchFamily="18" charset="0"/>
              </a:rPr>
              <a:t>chế</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độ</a:t>
            </a:r>
            <a:r>
              <a:rPr lang="en-US" sz="3200" dirty="0">
                <a:solidFill>
                  <a:schemeClr val="tx1"/>
                </a:solidFill>
                <a:latin typeface="Times New Roman" pitchFamily="18" charset="0"/>
                <a:cs typeface="Times New Roman" pitchFamily="18" charset="0"/>
              </a:rPr>
              <a:t> Design View</a:t>
            </a:r>
          </a:p>
        </p:txBody>
      </p:sp>
      <p:sp>
        <p:nvSpPr>
          <p:cNvPr id="13" name="Rectangular Callout 12"/>
          <p:cNvSpPr/>
          <p:nvPr/>
        </p:nvSpPr>
        <p:spPr>
          <a:xfrm>
            <a:off x="5231904" y="5164416"/>
            <a:ext cx="3672408" cy="1449896"/>
          </a:xfrm>
          <a:prstGeom prst="wedgeRectCallout">
            <a:avLst>
              <a:gd name="adj1" fmla="val -118037"/>
              <a:gd name="adj2" fmla="val -168572"/>
            </a:avLst>
          </a:prstGeom>
          <a:solidFill>
            <a:schemeClr val="accent4">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Times New Roman" pitchFamily="18" charset="0"/>
                <a:cs typeface="Times New Roman" pitchFamily="18" charset="0"/>
              </a:rPr>
              <a:t>Cách</a:t>
            </a:r>
            <a:r>
              <a:rPr lang="en-US" sz="3200" dirty="0">
                <a:solidFill>
                  <a:schemeClr val="tx1"/>
                </a:solidFill>
                <a:latin typeface="Times New Roman" pitchFamily="18" charset="0"/>
                <a:cs typeface="Times New Roman" pitchFamily="18" charset="0"/>
              </a:rPr>
              <a:t> 2: </a:t>
            </a:r>
            <a:r>
              <a:rPr lang="en-US" sz="3200" dirty="0" err="1">
                <a:solidFill>
                  <a:schemeClr val="tx1"/>
                </a:solidFill>
                <a:latin typeface="Times New Roman" pitchFamily="18" charset="0"/>
                <a:cs typeface="Times New Roman" pitchFamily="18" charset="0"/>
              </a:rPr>
              <a:t>Tạo</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cấu</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trúc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bảng</a:t>
            </a:r>
            <a:r>
              <a:rPr lang="en-US" sz="3200" dirty="0">
                <a:solidFill>
                  <a:schemeClr val="tx1"/>
                </a:solidFill>
                <a:latin typeface="Times New Roman" pitchFamily="18" charset="0"/>
                <a:cs typeface="Times New Roman" pitchFamily="18" charset="0"/>
              </a:rPr>
              <a:t> ở </a:t>
            </a:r>
            <a:r>
              <a:rPr lang="en-US" sz="3200" dirty="0" err="1">
                <a:solidFill>
                  <a:schemeClr val="tx1"/>
                </a:solidFill>
                <a:latin typeface="Times New Roman" pitchFamily="18" charset="0"/>
                <a:cs typeface="Times New Roman" pitchFamily="18" charset="0"/>
              </a:rPr>
              <a:t>chế</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độ</a:t>
            </a:r>
            <a:r>
              <a:rPr lang="en-US" sz="3200" dirty="0">
                <a:solidFill>
                  <a:schemeClr val="tx1"/>
                </a:solidFill>
                <a:latin typeface="Times New Roman" pitchFamily="18" charset="0"/>
                <a:cs typeface="Times New Roman" pitchFamily="18" charset="0"/>
              </a:rPr>
              <a:t> Datasheet View</a:t>
            </a:r>
          </a:p>
        </p:txBody>
      </p:sp>
      <p:sp>
        <p:nvSpPr>
          <p:cNvPr id="7" name="Rectangle 4">
            <a:extLst>
              <a:ext uri="{FF2B5EF4-FFF2-40B4-BE49-F238E27FC236}">
                <a16:creationId xmlns:a16="http://schemas.microsoft.com/office/drawing/2014/main" id="{C03D9847-D84E-0736-EA33-7089730F1B63}"/>
              </a:ext>
            </a:extLst>
          </p:cNvPr>
          <p:cNvSpPr>
            <a:spLocks noChangeArrowheads="1"/>
          </p:cNvSpPr>
          <p:nvPr/>
        </p:nvSpPr>
        <p:spPr bwMode="auto">
          <a:xfrm>
            <a:off x="767408" y="188640"/>
            <a:ext cx="4038600" cy="646113"/>
          </a:xfrm>
          <a:prstGeom prst="rect">
            <a:avLst/>
          </a:prstGeom>
          <a:noFill/>
          <a:ln>
            <a:noFill/>
          </a:ln>
        </p:spPr>
        <p:txBody>
          <a:bodyPr>
            <a:spAutoFit/>
          </a:bodyPr>
          <a:lstStyle>
            <a:lvl1pPr>
              <a:spcBef>
                <a:spcPct val="20000"/>
              </a:spcBef>
              <a:buClr>
                <a:schemeClr val="hlink"/>
              </a:buClr>
              <a:buFont typeface="Wingdings" panose="05000000000000000000" pitchFamily="2" charset="2"/>
              <a:buChar char="v"/>
              <a:defRPr sz="3200">
                <a:solidFill>
                  <a:schemeClr val="tx1"/>
                </a:solidFill>
                <a:latin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ClrTx/>
              <a:buFontTx/>
              <a:buNone/>
              <a:defRPr/>
            </a:pPr>
            <a:r>
              <a:rPr lang="en-US" altLang="vi-VN" sz="3600" b="1">
                <a:solidFill>
                  <a:schemeClr val="accent5">
                    <a:lumMod val="50000"/>
                  </a:schemeClr>
                </a:solidFill>
                <a:latin typeface="Times New Roman" panose="02020603050405020304" pitchFamily="18" charset="0"/>
                <a:cs typeface="Times New Roman" panose="02020603050405020304" pitchFamily="18" charset="0"/>
              </a:rPr>
              <a:t>c. Tạo bảng</a:t>
            </a:r>
          </a:p>
        </p:txBody>
      </p:sp>
    </p:spTree>
    <p:extLst>
      <p:ext uri="{BB962C8B-B14F-4D97-AF65-F5344CB8AC3E}">
        <p14:creationId xmlns:p14="http://schemas.microsoft.com/office/powerpoint/2010/main" val="14859266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blinds(horizontal)">
                                      <p:cBhvr>
                                        <p:cTn id="28"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424" y="1079130"/>
            <a:ext cx="10873207" cy="4078062"/>
          </a:xfrm>
          <a:prstGeom prst="rect">
            <a:avLst/>
          </a:prstGeom>
          <a:solidFill>
            <a:schemeClr val="accent5">
              <a:lumMod val="20000"/>
              <a:lumOff val="80000"/>
            </a:schemeClr>
          </a:solidFill>
          <a:ln>
            <a:noFill/>
          </a:ln>
          <a:effectLst/>
        </p:spPr>
      </p:pic>
      <p:sp>
        <p:nvSpPr>
          <p:cNvPr id="12" name="Rectangular Callout 11"/>
          <p:cNvSpPr/>
          <p:nvPr/>
        </p:nvSpPr>
        <p:spPr>
          <a:xfrm>
            <a:off x="3526636" y="1811917"/>
            <a:ext cx="3323196" cy="1008112"/>
          </a:xfrm>
          <a:prstGeom prst="wedgeRectCallout">
            <a:avLst>
              <a:gd name="adj1" fmla="val -90100"/>
              <a:gd name="adj2" fmla="val 156129"/>
            </a:avLst>
          </a:prstGeom>
          <a:solidFill>
            <a:schemeClr val="accent3">
              <a:lumMod val="40000"/>
              <a:lumOff val="6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latin typeface="Times New Roman" pitchFamily="18" charset="0"/>
                <a:cs typeface="Times New Roman" pitchFamily="18" charset="0"/>
              </a:rPr>
              <a:t>Nhấn</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chọn</a:t>
            </a:r>
            <a:r>
              <a:rPr lang="en-US" sz="3600" dirty="0">
                <a:solidFill>
                  <a:schemeClr val="tx1"/>
                </a:solidFill>
                <a:latin typeface="Times New Roman" pitchFamily="18" charset="0"/>
                <a:cs typeface="Times New Roman" pitchFamily="18" charset="0"/>
              </a:rPr>
              <a:t> Design View</a:t>
            </a:r>
          </a:p>
        </p:txBody>
      </p:sp>
      <p:sp>
        <p:nvSpPr>
          <p:cNvPr id="10" name="TextBox 9"/>
          <p:cNvSpPr txBox="1"/>
          <p:nvPr/>
        </p:nvSpPr>
        <p:spPr>
          <a:xfrm>
            <a:off x="502302" y="153506"/>
            <a:ext cx="8484846" cy="646331"/>
          </a:xfrm>
          <a:prstGeom prst="rect">
            <a:avLst/>
          </a:prstGeom>
          <a:noFill/>
        </p:spPr>
        <p:txBody>
          <a:bodyPr wrap="square" rtlCol="0">
            <a:spAutoFit/>
          </a:bodyPr>
          <a:lstStyle/>
          <a:p>
            <a:r>
              <a:rPr lang="en-US" sz="3600" dirty="0" err="1">
                <a:latin typeface="Arial" pitchFamily="34" charset="0"/>
                <a:cs typeface="Arial" pitchFamily="34" charset="0"/>
              </a:rPr>
              <a:t>Tạo</a:t>
            </a:r>
            <a:r>
              <a:rPr lang="en-US" sz="3600" dirty="0">
                <a:latin typeface="Arial" pitchFamily="34" charset="0"/>
                <a:cs typeface="Arial" pitchFamily="34" charset="0"/>
              </a:rPr>
              <a:t> </a:t>
            </a:r>
            <a:r>
              <a:rPr lang="en-US" sz="3600" dirty="0" err="1">
                <a:latin typeface="Arial" pitchFamily="34" charset="0"/>
                <a:cs typeface="Arial" pitchFamily="34" charset="0"/>
              </a:rPr>
              <a:t>cấu</a:t>
            </a:r>
            <a:r>
              <a:rPr lang="en-US" sz="3600" dirty="0">
                <a:latin typeface="Arial" pitchFamily="34" charset="0"/>
                <a:cs typeface="Arial" pitchFamily="34" charset="0"/>
              </a:rPr>
              <a:t> </a:t>
            </a:r>
            <a:r>
              <a:rPr lang="en-US" sz="3600" dirty="0" err="1">
                <a:latin typeface="Arial" pitchFamily="34" charset="0"/>
                <a:cs typeface="Arial" pitchFamily="34" charset="0"/>
              </a:rPr>
              <a:t>trúc</a:t>
            </a:r>
            <a:r>
              <a:rPr lang="en-US" sz="3600" dirty="0">
                <a:latin typeface="Arial" pitchFamily="34" charset="0"/>
                <a:cs typeface="Arial" pitchFamily="34" charset="0"/>
              </a:rPr>
              <a:t> </a:t>
            </a:r>
            <a:r>
              <a:rPr lang="en-US" sz="3600" dirty="0" err="1">
                <a:latin typeface="Arial" pitchFamily="34" charset="0"/>
                <a:cs typeface="Arial" pitchFamily="34" charset="0"/>
              </a:rPr>
              <a:t>bảng</a:t>
            </a:r>
            <a:r>
              <a:rPr lang="en-US" sz="3600" dirty="0">
                <a:latin typeface="Arial" pitchFamily="34" charset="0"/>
                <a:cs typeface="Arial" pitchFamily="34" charset="0"/>
              </a:rPr>
              <a:t> ở </a:t>
            </a:r>
            <a:r>
              <a:rPr lang="en-US" sz="3600" dirty="0" err="1">
                <a:latin typeface="Arial" pitchFamily="34" charset="0"/>
                <a:cs typeface="Arial" pitchFamily="34" charset="0"/>
              </a:rPr>
              <a:t>chế</a:t>
            </a:r>
            <a:r>
              <a:rPr lang="en-US" sz="3600" dirty="0">
                <a:latin typeface="Arial" pitchFamily="34" charset="0"/>
                <a:cs typeface="Arial" pitchFamily="34" charset="0"/>
              </a:rPr>
              <a:t> </a:t>
            </a:r>
            <a:r>
              <a:rPr lang="en-US" sz="3600" dirty="0" err="1">
                <a:latin typeface="Arial" pitchFamily="34" charset="0"/>
                <a:cs typeface="Arial" pitchFamily="34" charset="0"/>
              </a:rPr>
              <a:t>độ</a:t>
            </a:r>
            <a:r>
              <a:rPr lang="en-US" sz="3600" dirty="0">
                <a:latin typeface="Arial" pitchFamily="34" charset="0"/>
                <a:cs typeface="Arial" pitchFamily="34" charset="0"/>
              </a:rPr>
              <a:t> Design View</a:t>
            </a:r>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336609946"/>
              </p:ext>
            </p:extLst>
          </p:nvPr>
        </p:nvGraphicFramePr>
        <p:xfrm>
          <a:off x="4079776" y="4542027"/>
          <a:ext cx="2770056" cy="1656184"/>
        </p:xfrm>
        <a:graphic>
          <a:graphicData uri="http://schemas.openxmlformats.org/presentationml/2006/ole">
            <mc:AlternateContent xmlns:mc="http://schemas.openxmlformats.org/markup-compatibility/2006">
              <mc:Choice xmlns:v="urn:schemas-microsoft-com:vml" Requires="v">
                <p:oleObj name="Bitmap Image" r:id="rId3" imgW="2666667" imgH="1219370" progId="Paint.Picture">
                  <p:embed/>
                </p:oleObj>
              </mc:Choice>
              <mc:Fallback>
                <p:oleObj name="Bitmap Image" r:id="rId3" imgW="2666667" imgH="1219370" progId="Paint.Picture">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9776" y="4542027"/>
                        <a:ext cx="2770056" cy="1656184"/>
                      </a:xfrm>
                      <a:prstGeom prst="rect">
                        <a:avLst/>
                      </a:prstGeom>
                      <a:noFill/>
                    </p:spPr>
                  </p:pic>
                </p:oleObj>
              </mc:Fallback>
            </mc:AlternateContent>
          </a:graphicData>
        </a:graphic>
      </p:graphicFrame>
      <p:sp>
        <p:nvSpPr>
          <p:cNvPr id="14" name="Rectangular Callout 13"/>
          <p:cNvSpPr/>
          <p:nvPr/>
        </p:nvSpPr>
        <p:spPr>
          <a:xfrm>
            <a:off x="7248128" y="4924193"/>
            <a:ext cx="3096344" cy="1152128"/>
          </a:xfrm>
          <a:prstGeom prst="wedgeRectCallout">
            <a:avLst>
              <a:gd name="adj1" fmla="val -79903"/>
              <a:gd name="adj2" fmla="val -6477"/>
            </a:avLst>
          </a:prstGeom>
          <a:solidFill>
            <a:schemeClr val="accent3">
              <a:lumMod val="40000"/>
              <a:lumOff val="6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latin typeface="Times New Roman" pitchFamily="18" charset="0"/>
                <a:cs typeface="Times New Roman" pitchFamily="18" charset="0"/>
              </a:rPr>
              <a:t>Đặt</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tên</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cho</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bảng</a:t>
            </a:r>
            <a:endParaRPr lang="en-US" sz="36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0043824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circle(in)">
                                      <p:cBhvr>
                                        <p:cTn id="25"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0FFEB3C-B47B-06A6-FFEF-8B33D5B573D4}"/>
              </a:ext>
            </a:extLst>
          </p:cNvPr>
          <p:cNvSpPr>
            <a:spLocks noChangeArrowheads="1"/>
          </p:cNvSpPr>
          <p:nvPr/>
        </p:nvSpPr>
        <p:spPr bwMode="auto">
          <a:xfrm>
            <a:off x="767408" y="188640"/>
            <a:ext cx="4038600" cy="646113"/>
          </a:xfrm>
          <a:prstGeom prst="rect">
            <a:avLst/>
          </a:prstGeom>
          <a:noFill/>
          <a:ln>
            <a:noFill/>
          </a:ln>
        </p:spPr>
        <p:txBody>
          <a:bodyPr>
            <a:spAutoFit/>
          </a:bodyPr>
          <a:lstStyle>
            <a:lvl1pPr>
              <a:spcBef>
                <a:spcPct val="20000"/>
              </a:spcBef>
              <a:buClr>
                <a:schemeClr val="hlink"/>
              </a:buClr>
              <a:buFont typeface="Wingdings" panose="05000000000000000000" pitchFamily="2" charset="2"/>
              <a:buChar char="v"/>
              <a:defRPr sz="3200">
                <a:solidFill>
                  <a:schemeClr val="tx1"/>
                </a:solidFill>
                <a:latin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ClrTx/>
              <a:buFontTx/>
              <a:buNone/>
              <a:defRPr/>
            </a:pPr>
            <a:r>
              <a:rPr lang="en-US" altLang="vi-VN" sz="3600" b="1">
                <a:solidFill>
                  <a:schemeClr val="accent5">
                    <a:lumMod val="50000"/>
                  </a:schemeClr>
                </a:solidFill>
                <a:latin typeface="Times New Roman" panose="02020603050405020304" pitchFamily="18" charset="0"/>
                <a:cs typeface="Times New Roman" panose="02020603050405020304" pitchFamily="18" charset="0"/>
              </a:rPr>
              <a:t>c. Tạo khóa chính</a:t>
            </a:r>
          </a:p>
        </p:txBody>
      </p:sp>
      <p:pic>
        <p:nvPicPr>
          <p:cNvPr id="6" name="Hình ảnh 5" descr="Ảnh có chứa văn bản, Phông chữ, số, hàng&#10;&#10;Mô tả được tạo tự động">
            <a:extLst>
              <a:ext uri="{FF2B5EF4-FFF2-40B4-BE49-F238E27FC236}">
                <a16:creationId xmlns:a16="http://schemas.microsoft.com/office/drawing/2014/main" id="{3692FA78-9CB9-B704-C88A-A87802799A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408" y="1052736"/>
            <a:ext cx="10225136" cy="4968552"/>
          </a:xfrm>
          <a:prstGeom prst="rect">
            <a:avLst/>
          </a:prstGeom>
        </p:spPr>
      </p:pic>
    </p:spTree>
    <p:extLst>
      <p:ext uri="{BB962C8B-B14F-4D97-AF65-F5344CB8AC3E}">
        <p14:creationId xmlns:p14="http://schemas.microsoft.com/office/powerpoint/2010/main" val="3606831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35360" y="206778"/>
            <a:ext cx="11593288" cy="1077218"/>
          </a:xfrm>
          <a:prstGeom prst="rect">
            <a:avLst/>
          </a:prstGeom>
          <a:noFill/>
        </p:spPr>
        <p:txBody>
          <a:bodyPr wrap="square" rtlCol="0">
            <a:spAutoFit/>
          </a:bodyPr>
          <a:lstStyle/>
          <a:p>
            <a:pPr marL="457200" indent="-457200" algn="just">
              <a:buFont typeface="Wingdings" pitchFamily="2" charset="2"/>
              <a:buChar char="v"/>
            </a:pPr>
            <a:r>
              <a:rPr lang="en-US" sz="3200" b="1" i="1" dirty="0" err="1">
                <a:latin typeface="Arial" pitchFamily="34" charset="0"/>
                <a:cs typeface="Arial" pitchFamily="34" charset="0"/>
              </a:rPr>
              <a:t>Khóa</a:t>
            </a:r>
            <a:r>
              <a:rPr lang="en-US" sz="3200" b="1" i="1" dirty="0">
                <a:latin typeface="Arial" pitchFamily="34" charset="0"/>
                <a:cs typeface="Arial" pitchFamily="34" charset="0"/>
              </a:rPr>
              <a:t> </a:t>
            </a:r>
            <a:r>
              <a:rPr lang="en-US" sz="3200" b="1" i="1" dirty="0" err="1">
                <a:latin typeface="Arial" pitchFamily="34" charset="0"/>
                <a:cs typeface="Arial" pitchFamily="34" charset="0"/>
              </a:rPr>
              <a:t>chính</a:t>
            </a:r>
            <a:r>
              <a:rPr lang="en-US" sz="3200" b="1" i="1" dirty="0">
                <a:latin typeface="Arial" pitchFamily="34" charset="0"/>
                <a:cs typeface="Arial" pitchFamily="34" charset="0"/>
              </a:rPr>
              <a:t>: </a:t>
            </a:r>
            <a:r>
              <a:rPr lang="en-US" sz="3200" dirty="0" err="1">
                <a:latin typeface="Arial" pitchFamily="34" charset="0"/>
                <a:cs typeface="Arial" pitchFamily="34" charset="0"/>
              </a:rPr>
              <a:t>Là</a:t>
            </a:r>
            <a:r>
              <a:rPr lang="en-US" sz="3200" dirty="0">
                <a:latin typeface="Arial" pitchFamily="34" charset="0"/>
                <a:cs typeface="Arial" pitchFamily="34" charset="0"/>
              </a:rPr>
              <a:t> </a:t>
            </a:r>
            <a:r>
              <a:rPr lang="en-US" sz="3200" dirty="0" err="1">
                <a:latin typeface="Arial" pitchFamily="34" charset="0"/>
                <a:cs typeface="Arial" pitchFamily="34" charset="0"/>
              </a:rPr>
              <a:t>trường</a:t>
            </a:r>
            <a:r>
              <a:rPr lang="en-US" sz="3200" dirty="0">
                <a:latin typeface="Arial" pitchFamily="34" charset="0"/>
                <a:cs typeface="Arial" pitchFamily="34" charset="0"/>
              </a:rPr>
              <a:t> </a:t>
            </a:r>
            <a:r>
              <a:rPr lang="en-US" sz="3200" dirty="0" err="1">
                <a:latin typeface="Arial" pitchFamily="34" charset="0"/>
                <a:cs typeface="Arial" pitchFamily="34" charset="0"/>
              </a:rPr>
              <a:t>mà</a:t>
            </a:r>
            <a:r>
              <a:rPr lang="en-US" sz="3200" dirty="0">
                <a:latin typeface="Arial" pitchFamily="34" charset="0"/>
                <a:cs typeface="Arial" pitchFamily="34" charset="0"/>
              </a:rPr>
              <a:t> </a:t>
            </a:r>
            <a:r>
              <a:rPr lang="en-US" sz="3200" dirty="0" err="1">
                <a:latin typeface="Arial" pitchFamily="34" charset="0"/>
                <a:cs typeface="Arial" pitchFamily="34" charset="0"/>
              </a:rPr>
              <a:t>mỗi</a:t>
            </a:r>
            <a:r>
              <a:rPr lang="en-US" sz="3200" dirty="0">
                <a:latin typeface="Arial" pitchFamily="34" charset="0"/>
                <a:cs typeface="Arial" pitchFamily="34" charset="0"/>
              </a:rPr>
              <a:t> </a:t>
            </a:r>
            <a:r>
              <a:rPr lang="en-US" sz="3200" dirty="0" err="1">
                <a:latin typeface="Arial" pitchFamily="34" charset="0"/>
                <a:cs typeface="Arial" pitchFamily="34" charset="0"/>
              </a:rPr>
              <a:t>giá</a:t>
            </a:r>
            <a:r>
              <a:rPr lang="en-US" sz="3200" dirty="0">
                <a:latin typeface="Arial" pitchFamily="34" charset="0"/>
                <a:cs typeface="Arial" pitchFamily="34" charset="0"/>
              </a:rPr>
              <a:t> </a:t>
            </a:r>
            <a:r>
              <a:rPr lang="en-US" sz="3200" dirty="0" err="1">
                <a:latin typeface="Arial" pitchFamily="34" charset="0"/>
                <a:cs typeface="Arial" pitchFamily="34" charset="0"/>
              </a:rPr>
              <a:t>trị</a:t>
            </a:r>
            <a:r>
              <a:rPr lang="en-US" sz="3200" dirty="0">
                <a:latin typeface="Arial" pitchFamily="34" charset="0"/>
                <a:cs typeface="Arial" pitchFamily="34" charset="0"/>
              </a:rPr>
              <a:t> </a:t>
            </a:r>
            <a:r>
              <a:rPr lang="en-US" sz="3200" dirty="0" err="1">
                <a:latin typeface="Arial" pitchFamily="34" charset="0"/>
                <a:cs typeface="Arial" pitchFamily="34" charset="0"/>
              </a:rPr>
              <a:t>của</a:t>
            </a:r>
            <a:r>
              <a:rPr lang="en-US" sz="3200" dirty="0">
                <a:latin typeface="Arial" pitchFamily="34" charset="0"/>
                <a:cs typeface="Arial" pitchFamily="34" charset="0"/>
              </a:rPr>
              <a:t> </a:t>
            </a:r>
            <a:r>
              <a:rPr lang="en-US" sz="3200" dirty="0" err="1">
                <a:latin typeface="Arial" pitchFamily="34" charset="0"/>
                <a:cs typeface="Arial" pitchFamily="34" charset="0"/>
              </a:rPr>
              <a:t>nó</a:t>
            </a:r>
            <a:r>
              <a:rPr lang="en-US" sz="3200" dirty="0">
                <a:latin typeface="Arial" pitchFamily="34" charset="0"/>
                <a:cs typeface="Arial" pitchFamily="34" charset="0"/>
              </a:rPr>
              <a:t> </a:t>
            </a:r>
            <a:r>
              <a:rPr lang="en-US" sz="3200" dirty="0" err="1">
                <a:latin typeface="Arial" pitchFamily="34" charset="0"/>
                <a:cs typeface="Arial" pitchFamily="34" charset="0"/>
              </a:rPr>
              <a:t>xác</a:t>
            </a:r>
            <a:r>
              <a:rPr lang="en-US" sz="3200" dirty="0">
                <a:latin typeface="Arial" pitchFamily="34" charset="0"/>
                <a:cs typeface="Arial" pitchFamily="34" charset="0"/>
              </a:rPr>
              <a:t> </a:t>
            </a:r>
            <a:r>
              <a:rPr lang="en-US" sz="3200" dirty="0" err="1">
                <a:latin typeface="Arial" pitchFamily="34" charset="0"/>
                <a:cs typeface="Arial" pitchFamily="34" charset="0"/>
              </a:rPr>
              <a:t>định</a:t>
            </a:r>
            <a:r>
              <a:rPr lang="en-US" sz="3200" dirty="0">
                <a:latin typeface="Arial" pitchFamily="34" charset="0"/>
                <a:cs typeface="Arial" pitchFamily="34" charset="0"/>
              </a:rPr>
              <a:t> </a:t>
            </a:r>
            <a:r>
              <a:rPr lang="en-US" sz="3200" dirty="0" err="1">
                <a:latin typeface="Arial" pitchFamily="34" charset="0"/>
                <a:cs typeface="Arial" pitchFamily="34" charset="0"/>
              </a:rPr>
              <a:t>duy</a:t>
            </a:r>
            <a:r>
              <a:rPr lang="en-US" sz="3200" dirty="0">
                <a:latin typeface="Arial" pitchFamily="34" charset="0"/>
                <a:cs typeface="Arial" pitchFamily="34" charset="0"/>
              </a:rPr>
              <a:t> </a:t>
            </a:r>
            <a:r>
              <a:rPr lang="en-US" sz="3200" dirty="0" err="1">
                <a:latin typeface="Arial" pitchFamily="34" charset="0"/>
                <a:cs typeface="Arial" pitchFamily="34" charset="0"/>
              </a:rPr>
              <a:t>nhất</a:t>
            </a:r>
            <a:r>
              <a:rPr lang="en-US" sz="3200" dirty="0">
                <a:latin typeface="Arial" pitchFamily="34" charset="0"/>
                <a:cs typeface="Arial" pitchFamily="34" charset="0"/>
              </a:rPr>
              <a:t> </a:t>
            </a:r>
            <a:r>
              <a:rPr lang="en-US" sz="3200" dirty="0" err="1">
                <a:latin typeface="Arial" pitchFamily="34" charset="0"/>
                <a:cs typeface="Arial" pitchFamily="34" charset="0"/>
              </a:rPr>
              <a:t>mỗi</a:t>
            </a:r>
            <a:r>
              <a:rPr lang="en-US" sz="3200" dirty="0">
                <a:latin typeface="Arial" pitchFamily="34" charset="0"/>
                <a:cs typeface="Arial" pitchFamily="34" charset="0"/>
              </a:rPr>
              <a:t> </a:t>
            </a:r>
            <a:r>
              <a:rPr lang="en-US" sz="3200" dirty="0" err="1">
                <a:latin typeface="Arial" pitchFamily="34" charset="0"/>
                <a:cs typeface="Arial" pitchFamily="34" charset="0"/>
              </a:rPr>
              <a:t>hàng</a:t>
            </a:r>
            <a:r>
              <a:rPr lang="en-US" sz="3200" dirty="0">
                <a:latin typeface="Arial" pitchFamily="34" charset="0"/>
                <a:cs typeface="Arial" pitchFamily="34" charset="0"/>
              </a:rPr>
              <a:t> </a:t>
            </a:r>
            <a:r>
              <a:rPr lang="en-US" sz="3200" dirty="0" err="1">
                <a:latin typeface="Arial" pitchFamily="34" charset="0"/>
                <a:cs typeface="Arial" pitchFamily="34" charset="0"/>
              </a:rPr>
              <a:t>của</a:t>
            </a:r>
            <a:r>
              <a:rPr lang="en-US" sz="3200" dirty="0">
                <a:latin typeface="Arial" pitchFamily="34" charset="0"/>
                <a:cs typeface="Arial" pitchFamily="34" charset="0"/>
              </a:rPr>
              <a:t> </a:t>
            </a:r>
            <a:r>
              <a:rPr lang="en-US" sz="3200" dirty="0" err="1">
                <a:latin typeface="Arial" pitchFamily="34" charset="0"/>
                <a:cs typeface="Arial" pitchFamily="34" charset="0"/>
              </a:rPr>
              <a:t>bảng</a:t>
            </a:r>
            <a:r>
              <a:rPr lang="en-US" sz="3200" dirty="0">
                <a:latin typeface="Arial" pitchFamily="34" charset="0"/>
                <a:cs typeface="Arial" pitchFamily="34" charset="0"/>
              </a:rPr>
              <a:t>, </a:t>
            </a:r>
            <a:r>
              <a:rPr lang="en-US" sz="3200" dirty="0" err="1">
                <a:latin typeface="Arial" pitchFamily="34" charset="0"/>
                <a:cs typeface="Arial" pitchFamily="34" charset="0"/>
              </a:rPr>
              <a:t>không</a:t>
            </a:r>
            <a:r>
              <a:rPr lang="en-US" sz="3200" dirty="0">
                <a:latin typeface="Arial" pitchFamily="34" charset="0"/>
                <a:cs typeface="Arial" pitchFamily="34" charset="0"/>
              </a:rPr>
              <a:t> </a:t>
            </a:r>
            <a:r>
              <a:rPr lang="en-US" sz="3200" dirty="0" err="1">
                <a:latin typeface="Arial" pitchFamily="34" charset="0"/>
                <a:cs typeface="Arial" pitchFamily="34" charset="0"/>
              </a:rPr>
              <a:t>có</a:t>
            </a:r>
            <a:r>
              <a:rPr lang="en-US" sz="3200" dirty="0">
                <a:latin typeface="Arial" pitchFamily="34" charset="0"/>
                <a:cs typeface="Arial" pitchFamily="34" charset="0"/>
              </a:rPr>
              <a:t> </a:t>
            </a:r>
            <a:r>
              <a:rPr lang="en-US" sz="3200" dirty="0" err="1">
                <a:latin typeface="Arial" pitchFamily="34" charset="0"/>
                <a:cs typeface="Arial" pitchFamily="34" charset="0"/>
              </a:rPr>
              <a:t>hai</a:t>
            </a:r>
            <a:r>
              <a:rPr lang="en-US" sz="3200" dirty="0">
                <a:latin typeface="Arial" pitchFamily="34" charset="0"/>
                <a:cs typeface="Arial" pitchFamily="34" charset="0"/>
              </a:rPr>
              <a:t> </a:t>
            </a:r>
            <a:r>
              <a:rPr lang="en-US" sz="3200" dirty="0" err="1">
                <a:latin typeface="Arial" pitchFamily="34" charset="0"/>
                <a:cs typeface="Arial" pitchFamily="34" charset="0"/>
              </a:rPr>
              <a:t>hàng</a:t>
            </a:r>
            <a:r>
              <a:rPr lang="en-US" sz="3200" dirty="0">
                <a:latin typeface="Arial" pitchFamily="34" charset="0"/>
                <a:cs typeface="Arial" pitchFamily="34" charset="0"/>
              </a:rPr>
              <a:t> </a:t>
            </a:r>
            <a:r>
              <a:rPr lang="en-US" sz="3200" dirty="0" err="1">
                <a:latin typeface="Arial" pitchFamily="34" charset="0"/>
                <a:cs typeface="Arial" pitchFamily="34" charset="0"/>
              </a:rPr>
              <a:t>giống</a:t>
            </a:r>
            <a:r>
              <a:rPr lang="en-US" sz="3200" dirty="0">
                <a:latin typeface="Arial" pitchFamily="34" charset="0"/>
                <a:cs typeface="Arial" pitchFamily="34" charset="0"/>
              </a:rPr>
              <a:t> </a:t>
            </a:r>
            <a:r>
              <a:rPr lang="en-US" sz="3200" dirty="0" err="1">
                <a:latin typeface="Arial" pitchFamily="34" charset="0"/>
                <a:cs typeface="Arial" pitchFamily="34" charset="0"/>
              </a:rPr>
              <a:t>hệt</a:t>
            </a:r>
            <a:r>
              <a:rPr lang="en-US" sz="3200" dirty="0">
                <a:latin typeface="Arial" pitchFamily="34" charset="0"/>
                <a:cs typeface="Arial" pitchFamily="34" charset="0"/>
              </a:rPr>
              <a:t> </a:t>
            </a:r>
            <a:r>
              <a:rPr lang="en-US" sz="3200" dirty="0" err="1">
                <a:latin typeface="Arial" pitchFamily="34" charset="0"/>
                <a:cs typeface="Arial" pitchFamily="34" charset="0"/>
              </a:rPr>
              <a:t>nhau</a:t>
            </a:r>
            <a:r>
              <a:rPr lang="en-US" sz="3200" dirty="0">
                <a:latin typeface="Arial" pitchFamily="34" charset="0"/>
                <a:cs typeface="Arial" pitchFamily="34" charset="0"/>
              </a:rPr>
              <a:t>. </a:t>
            </a:r>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TextBox 12"/>
          <p:cNvSpPr txBox="1"/>
          <p:nvPr/>
        </p:nvSpPr>
        <p:spPr>
          <a:xfrm>
            <a:off x="555279" y="1762721"/>
            <a:ext cx="10799224" cy="2308324"/>
          </a:xfrm>
          <a:prstGeom prst="rect">
            <a:avLst/>
          </a:prstGeom>
          <a:noFill/>
        </p:spPr>
        <p:txBody>
          <a:bodyPr wrap="square" rtlCol="0">
            <a:spAutoFit/>
          </a:bodyPr>
          <a:lstStyle/>
          <a:p>
            <a:pPr algn="just"/>
            <a:r>
              <a:rPr lang="en-US" sz="3600" b="1" i="1" dirty="0" err="1">
                <a:latin typeface="Times New Roman" panose="02020603050405020304" pitchFamily="18" charset="0"/>
                <a:cs typeface="Times New Roman" panose="02020603050405020304" pitchFamily="18" charset="0"/>
              </a:rPr>
              <a:t>Chỉ</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định</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khóa</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chính</a:t>
            </a:r>
            <a:r>
              <a:rPr lang="en-US" sz="3600" b="1" i="1" dirty="0">
                <a:latin typeface="Times New Roman" panose="02020603050405020304" pitchFamily="18" charset="0"/>
                <a:cs typeface="Times New Roman" panose="02020603050405020304" pitchFamily="18" charset="0"/>
              </a:rPr>
              <a:t>:</a:t>
            </a:r>
          </a:p>
          <a:p>
            <a:pPr algn="just"/>
            <a:r>
              <a:rPr lang="en-US" sz="3600" dirty="0" err="1">
                <a:latin typeface="Times New Roman" panose="02020603050405020304" pitchFamily="18" charset="0"/>
                <a:cs typeface="Times New Roman" panose="02020603050405020304" pitchFamily="18" charset="0"/>
              </a:rPr>
              <a:t>Bước</a:t>
            </a:r>
            <a:r>
              <a:rPr lang="en-US" sz="3600" dirty="0">
                <a:latin typeface="Times New Roman" panose="02020603050405020304" pitchFamily="18" charset="0"/>
                <a:cs typeface="Times New Roman" panose="02020603050405020304" pitchFamily="18" charset="0"/>
              </a:rPr>
              <a:t> 1: </a:t>
            </a:r>
            <a:r>
              <a:rPr lang="en-US" sz="3600" dirty="0" err="1">
                <a:latin typeface="Times New Roman" panose="02020603050405020304" pitchFamily="18" charset="0"/>
                <a:cs typeface="Times New Roman" panose="02020603050405020304" pitchFamily="18" charset="0"/>
              </a:rPr>
              <a:t>Chọn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trường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khóa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chính</a:t>
            </a:r>
            <a:r>
              <a:rPr lang="en-US" sz="3600" dirty="0">
                <a:latin typeface="Times New Roman" panose="02020603050405020304" pitchFamily="18" charset="0"/>
                <a:cs typeface="Times New Roman" panose="02020603050405020304" pitchFamily="18" charset="0"/>
              </a:rPr>
              <a:t>;</a:t>
            </a:r>
          </a:p>
          <a:p>
            <a:pPr algn="just"/>
            <a:r>
              <a:rPr lang="en-US" sz="3600" dirty="0" err="1">
                <a:latin typeface="Times New Roman" panose="02020603050405020304" pitchFamily="18" charset="0"/>
                <a:cs typeface="Times New Roman" panose="02020603050405020304" pitchFamily="18" charset="0"/>
              </a:rPr>
              <a:t>Bước</a:t>
            </a:r>
            <a:r>
              <a:rPr lang="en-US" sz="3600" dirty="0">
                <a:latin typeface="Times New Roman" panose="02020603050405020304" pitchFamily="18" charset="0"/>
                <a:cs typeface="Times New Roman" panose="02020603050405020304" pitchFamily="18" charset="0"/>
              </a:rPr>
              <a:t> 2: </a:t>
            </a:r>
            <a:r>
              <a:rPr lang="en-US" sz="3600" dirty="0" err="1">
                <a:latin typeface="Times New Roman" panose="02020603050405020304" pitchFamily="18" charset="0"/>
                <a:cs typeface="Times New Roman" panose="02020603050405020304" pitchFamily="18" charset="0"/>
              </a:rPr>
              <a:t>Chọn</a:t>
            </a:r>
            <a:r>
              <a:rPr lang="en-US" sz="3600" dirty="0">
                <a:latin typeface="Times New Roman" panose="02020603050405020304" pitchFamily="18" charset="0"/>
                <a:cs typeface="Times New Roman" panose="02020603050405020304" pitchFamily="18" charset="0"/>
              </a:rPr>
              <a:t> Design/Primary Key </a:t>
            </a:r>
            <a:r>
              <a:rPr lang="en-US" sz="3600" dirty="0" err="1">
                <a:latin typeface="Times New Roman" panose="02020603050405020304" pitchFamily="18" charset="0"/>
                <a:cs typeface="Times New Roman" panose="02020603050405020304" pitchFamily="18" charset="0"/>
              </a:rPr>
              <a:t>hoặc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kích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phải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chuột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chọn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Primay</a:t>
            </a:r>
            <a:r>
              <a:rPr lang="en-US" sz="3600" dirty="0">
                <a:latin typeface="Times New Roman" panose="02020603050405020304" pitchFamily="18" charset="0"/>
                <a:cs typeface="Times New Roman" panose="02020603050405020304" pitchFamily="18" charset="0"/>
              </a:rPr>
              <a:t> Key</a:t>
            </a:r>
          </a:p>
        </p:txBody>
      </p:sp>
      <p:sp>
        <p:nvSpPr>
          <p:cNvPr id="14" name="TextBox 13"/>
          <p:cNvSpPr txBox="1"/>
          <p:nvPr/>
        </p:nvSpPr>
        <p:spPr>
          <a:xfrm>
            <a:off x="695400" y="4365103"/>
            <a:ext cx="7848872" cy="1569660"/>
          </a:xfrm>
          <a:prstGeom prst="rect">
            <a:avLst/>
          </a:prstGeom>
          <a:noFill/>
        </p:spPr>
        <p:txBody>
          <a:bodyPr wrap="square" rtlCol="0">
            <a:spAutoFit/>
          </a:bodyPr>
          <a:lstStyle/>
          <a:p>
            <a:pPr algn="just"/>
            <a:r>
              <a:rPr lang="en-US" sz="3200" b="1" i="1" dirty="0" err="1">
                <a:latin typeface="Arial" pitchFamily="34" charset="0"/>
                <a:cs typeface="Arial" pitchFamily="34" charset="0"/>
              </a:rPr>
              <a:t>Lưu</a:t>
            </a:r>
            <a:r>
              <a:rPr lang="en-US" sz="3200" b="1" i="1" dirty="0">
                <a:latin typeface="Arial" pitchFamily="34" charset="0"/>
                <a:cs typeface="Arial" pitchFamily="34" charset="0"/>
              </a:rPr>
              <a:t> </a:t>
            </a:r>
            <a:r>
              <a:rPr lang="en-US" sz="3200" b="1" i="1" dirty="0" err="1">
                <a:latin typeface="Arial" pitchFamily="34" charset="0"/>
                <a:cs typeface="Arial" pitchFamily="34" charset="0"/>
              </a:rPr>
              <a:t>cấu</a:t>
            </a:r>
            <a:r>
              <a:rPr lang="en-US" sz="3200" b="1" i="1" dirty="0">
                <a:latin typeface="Arial" pitchFamily="34" charset="0"/>
                <a:cs typeface="Arial" pitchFamily="34" charset="0"/>
              </a:rPr>
              <a:t> </a:t>
            </a:r>
            <a:r>
              <a:rPr lang="en-US" sz="3200" b="1" i="1" dirty="0" err="1">
                <a:latin typeface="Arial" pitchFamily="34" charset="0"/>
                <a:cs typeface="Arial" pitchFamily="34" charset="0"/>
              </a:rPr>
              <a:t>trúc</a:t>
            </a:r>
            <a:r>
              <a:rPr lang="en-US" sz="3200" b="1" i="1" dirty="0">
                <a:latin typeface="Arial" pitchFamily="34" charset="0"/>
                <a:cs typeface="Arial" pitchFamily="34" charset="0"/>
              </a:rPr>
              <a:t> </a:t>
            </a:r>
            <a:r>
              <a:rPr lang="en-US" sz="3200" b="1" i="1" dirty="0" err="1">
                <a:latin typeface="Arial" pitchFamily="34" charset="0"/>
                <a:cs typeface="Arial" pitchFamily="34" charset="0"/>
              </a:rPr>
              <a:t>bảng</a:t>
            </a:r>
            <a:r>
              <a:rPr lang="en-US" sz="3200" b="1" i="1" dirty="0">
                <a:latin typeface="Arial" pitchFamily="34" charset="0"/>
                <a:cs typeface="Arial" pitchFamily="34" charset="0"/>
              </a:rPr>
              <a:t>:</a:t>
            </a:r>
          </a:p>
          <a:p>
            <a:pPr algn="just"/>
            <a:r>
              <a:rPr lang="en-US" sz="3200" dirty="0" err="1">
                <a:latin typeface="Arial" pitchFamily="34" charset="0"/>
                <a:cs typeface="Arial" pitchFamily="34" charset="0"/>
              </a:rPr>
              <a:t>Chọn</a:t>
            </a:r>
            <a:r>
              <a:rPr lang="en-US" sz="3200" dirty="0">
                <a:latin typeface="Arial" pitchFamily="34" charset="0"/>
                <a:cs typeface="Arial" pitchFamily="34" charset="0"/>
              </a:rPr>
              <a:t> File → Save </a:t>
            </a:r>
            <a:r>
              <a:rPr lang="en-US" sz="3200" dirty="0" err="1">
                <a:latin typeface="Arial" pitchFamily="34" charset="0"/>
                <a:cs typeface="Arial" pitchFamily="34" charset="0"/>
              </a:rPr>
              <a:t>hoặc</a:t>
            </a:r>
            <a:r>
              <a:rPr lang="en-US" sz="3200" dirty="0">
                <a:latin typeface="Arial" pitchFamily="34" charset="0"/>
                <a:cs typeface="Arial" pitchFamily="34" charset="0"/>
              </a:rPr>
              <a:t> </a:t>
            </a:r>
            <a:r>
              <a:rPr lang="en-US" sz="3200" dirty="0" err="1">
                <a:latin typeface="Arial" pitchFamily="34" charset="0"/>
                <a:cs typeface="Arial" pitchFamily="34" charset="0"/>
              </a:rPr>
              <a:t>nháy</a:t>
            </a:r>
            <a:r>
              <a:rPr lang="en-US" sz="3200" dirty="0">
                <a:latin typeface="Arial" pitchFamily="34" charset="0"/>
                <a:cs typeface="Arial" pitchFamily="34" charset="0"/>
              </a:rPr>
              <a:t> </a:t>
            </a:r>
            <a:r>
              <a:rPr lang="en-US" sz="3200" dirty="0" err="1">
                <a:latin typeface="Arial" pitchFamily="34" charset="0"/>
                <a:cs typeface="Arial" pitchFamily="34" charset="0"/>
              </a:rPr>
              <a:t>nút</a:t>
            </a:r>
            <a:r>
              <a:rPr lang="en-US" sz="3200" dirty="0">
                <a:latin typeface="Arial" pitchFamily="34" charset="0"/>
                <a:cs typeface="Arial" pitchFamily="34" charset="0"/>
              </a:rPr>
              <a:t> </a:t>
            </a:r>
            <a:r>
              <a:rPr lang="en-US" sz="3200" dirty="0" err="1">
                <a:latin typeface="Arial" pitchFamily="34" charset="0"/>
                <a:cs typeface="Arial" pitchFamily="34" charset="0"/>
              </a:rPr>
              <a:t>lệnh</a:t>
            </a:r>
            <a:r>
              <a:rPr lang="en-US" sz="3200" dirty="0">
                <a:latin typeface="Arial" pitchFamily="34" charset="0"/>
                <a:cs typeface="Arial" pitchFamily="34" charset="0"/>
              </a:rPr>
              <a:t>   , </a:t>
            </a:r>
            <a:r>
              <a:rPr lang="en-US" sz="3200" dirty="0" err="1">
                <a:latin typeface="Arial" pitchFamily="34" charset="0"/>
                <a:cs typeface="Arial" pitchFamily="34" charset="0"/>
              </a:rPr>
              <a:t>hoặc</a:t>
            </a:r>
            <a:r>
              <a:rPr lang="en-US" sz="3200" dirty="0">
                <a:latin typeface="Arial" pitchFamily="34" charset="0"/>
                <a:cs typeface="Arial" pitchFamily="34" charset="0"/>
              </a:rPr>
              <a:t> </a:t>
            </a:r>
            <a:r>
              <a:rPr lang="en-US" sz="3200" dirty="0" err="1">
                <a:latin typeface="Arial" pitchFamily="34" charset="0"/>
                <a:cs typeface="Arial" pitchFamily="34" charset="0"/>
              </a:rPr>
              <a:t>dùng</a:t>
            </a:r>
            <a:r>
              <a:rPr lang="en-US" sz="3200" dirty="0">
                <a:latin typeface="Arial" pitchFamily="34" charset="0"/>
                <a:cs typeface="Arial" pitchFamily="34" charset="0"/>
              </a:rPr>
              <a:t> </a:t>
            </a:r>
            <a:r>
              <a:rPr lang="en-US" sz="3200" dirty="0" err="1">
                <a:latin typeface="Arial" pitchFamily="34" charset="0"/>
                <a:cs typeface="Arial" pitchFamily="34" charset="0"/>
              </a:rPr>
              <a:t>tổ</a:t>
            </a:r>
            <a:r>
              <a:rPr lang="en-US" sz="3200" dirty="0">
                <a:latin typeface="Arial" pitchFamily="34" charset="0"/>
                <a:cs typeface="Arial" pitchFamily="34" charset="0"/>
              </a:rPr>
              <a:t> </a:t>
            </a:r>
            <a:r>
              <a:rPr lang="en-US" sz="3200" dirty="0" err="1">
                <a:latin typeface="Arial" pitchFamily="34" charset="0"/>
                <a:cs typeface="Arial" pitchFamily="34" charset="0"/>
              </a:rPr>
              <a:t>hợp</a:t>
            </a:r>
            <a:r>
              <a:rPr lang="en-US" sz="3200" dirty="0">
                <a:latin typeface="Arial" pitchFamily="34" charset="0"/>
                <a:cs typeface="Arial" pitchFamily="34" charset="0"/>
              </a:rPr>
              <a:t> </a:t>
            </a:r>
            <a:r>
              <a:rPr lang="en-US" sz="3200" dirty="0" err="1">
                <a:latin typeface="Arial" pitchFamily="34" charset="0"/>
                <a:cs typeface="Arial" pitchFamily="34" charset="0"/>
              </a:rPr>
              <a:t>phím</a:t>
            </a:r>
            <a:r>
              <a:rPr lang="en-US" sz="3200" dirty="0">
                <a:latin typeface="Arial" pitchFamily="34" charset="0"/>
                <a:cs typeface="Arial" pitchFamily="34" charset="0"/>
              </a:rPr>
              <a:t> Ctrl +S</a:t>
            </a:r>
          </a:p>
        </p:txBody>
      </p:sp>
      <p:sp>
        <p:nvSpPr>
          <p:cNvPr id="7"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6200" y="4956130"/>
            <a:ext cx="34290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21537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down)">
                                      <p:cBhvr>
                                        <p:cTn id="12" dur="500"/>
                                        <p:tgtEl>
                                          <p:spTgt spid="13">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Effect transition="in" filter="wipe(down)">
                                      <p:cBhvr>
                                        <p:cTn id="15" dur="500"/>
                                        <p:tgtEl>
                                          <p:spTgt spid="13">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13">
                                            <p:txEl>
                                              <p:pRg st="2" end="2"/>
                                            </p:txEl>
                                          </p:spTgt>
                                        </p:tgtEl>
                                        <p:attrNameLst>
                                          <p:attrName>style.visibility</p:attrName>
                                        </p:attrNameLst>
                                      </p:cBhvr>
                                      <p:to>
                                        <p:strVal val="visible"/>
                                      </p:to>
                                    </p:set>
                                    <p:animEffect transition="in" filter="wipe(down)">
                                      <p:cBhvr>
                                        <p:cTn id="18" dur="500"/>
                                        <p:tgtEl>
                                          <p:spTgt spid="1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Effect transition="in" filter="wipe(down)">
                                      <p:cBhvr>
                                        <p:cTn id="23" dur="500"/>
                                        <p:tgtEl>
                                          <p:spTgt spid="14">
                                            <p:txEl>
                                              <p:pRg st="0" end="0"/>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14">
                                            <p:txEl>
                                              <p:pRg st="1" end="1"/>
                                            </p:txEl>
                                          </p:spTgt>
                                        </p:tgtEl>
                                        <p:attrNameLst>
                                          <p:attrName>style.visibility</p:attrName>
                                        </p:attrNameLst>
                                      </p:cBhvr>
                                      <p:to>
                                        <p:strVal val="visible"/>
                                      </p:to>
                                    </p:set>
                                    <p:animEffect transition="in" filter="wipe(down)">
                                      <p:cBhvr>
                                        <p:cTn id="26"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981200" y="274638"/>
            <a:ext cx="6851104" cy="850106"/>
          </a:xfrm>
        </p:spPr>
        <p:txBody>
          <a:bodyPr>
            <a:normAutofit/>
          </a:bodyPr>
          <a:lstStyle/>
          <a:p>
            <a:pPr algn="l"/>
            <a:r>
              <a:rPr lang="en-US" sz="3200" b="1" dirty="0" err="1">
                <a:solidFill>
                  <a:srgbClr val="0000FF"/>
                </a:solidFill>
                <a:latin typeface="Arial" pitchFamily="34" charset="0"/>
                <a:cs typeface="Arial" pitchFamily="34" charset="0"/>
              </a:rPr>
              <a:t>Củng</a:t>
            </a:r>
            <a:r>
              <a:rPr lang="en-US" sz="3200" b="1" dirty="0">
                <a:solidFill>
                  <a:srgbClr val="0000FF"/>
                </a:solidFill>
                <a:latin typeface="Arial" pitchFamily="34" charset="0"/>
                <a:cs typeface="Arial" pitchFamily="34" charset="0"/>
              </a:rPr>
              <a:t> </a:t>
            </a:r>
            <a:r>
              <a:rPr lang="en-US" sz="3200" b="1" dirty="0" err="1">
                <a:solidFill>
                  <a:srgbClr val="0000FF"/>
                </a:solidFill>
                <a:latin typeface="Arial" pitchFamily="34" charset="0"/>
                <a:cs typeface="Arial" pitchFamily="34" charset="0"/>
              </a:rPr>
              <a:t>cố</a:t>
            </a:r>
            <a:endParaRPr lang="en-US" sz="3200" b="1" dirty="0">
              <a:solidFill>
                <a:srgbClr val="0000FF"/>
              </a:solidFill>
              <a:latin typeface="Arial" pitchFamily="34" charset="0"/>
              <a:cs typeface="Arial" pitchFamily="34" charset="0"/>
            </a:endParaRPr>
          </a:p>
        </p:txBody>
      </p:sp>
      <p:sp>
        <p:nvSpPr>
          <p:cNvPr id="6" name="Title 1"/>
          <p:cNvSpPr txBox="1">
            <a:spLocks/>
          </p:cNvSpPr>
          <p:nvPr/>
        </p:nvSpPr>
        <p:spPr>
          <a:xfrm>
            <a:off x="767408" y="1268760"/>
            <a:ext cx="10873208" cy="531460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r>
              <a:rPr lang="en-US" sz="2800" b="1" dirty="0" err="1">
                <a:latin typeface="Arial" pitchFamily="34" charset="0"/>
                <a:cs typeface="Arial" pitchFamily="34" charset="0"/>
              </a:rPr>
              <a:t>Câu</a:t>
            </a:r>
            <a:r>
              <a:rPr lang="en-US" sz="2800" b="1" dirty="0">
                <a:latin typeface="Arial" pitchFamily="34" charset="0"/>
                <a:cs typeface="Arial" pitchFamily="34" charset="0"/>
              </a:rPr>
              <a:t> 1: </a:t>
            </a:r>
            <a:r>
              <a:rPr lang="en-US" sz="2800" b="1" dirty="0" err="1">
                <a:latin typeface="Arial" pitchFamily="34" charset="0"/>
                <a:cs typeface="Arial" pitchFamily="34" charset="0"/>
              </a:rPr>
              <a:t>Khi</a:t>
            </a:r>
            <a:r>
              <a:rPr lang="en-US" sz="2800" b="1" dirty="0">
                <a:latin typeface="Arial" pitchFamily="34" charset="0"/>
                <a:cs typeface="Arial" pitchFamily="34" charset="0"/>
              </a:rPr>
              <a:t> </a:t>
            </a:r>
            <a:r>
              <a:rPr lang="en-US" sz="2800" b="1" dirty="0" err="1">
                <a:latin typeface="Arial" pitchFamily="34" charset="0"/>
                <a:cs typeface="Arial" pitchFamily="34" charset="0"/>
              </a:rPr>
              <a:t>chọn</a:t>
            </a:r>
            <a:r>
              <a:rPr lang="en-US" sz="2800" b="1" dirty="0">
                <a:latin typeface="Arial" pitchFamily="34" charset="0"/>
                <a:cs typeface="Arial" pitchFamily="34" charset="0"/>
              </a:rPr>
              <a:t> </a:t>
            </a:r>
            <a:r>
              <a:rPr lang="en-US" sz="2800" b="1" dirty="0" err="1">
                <a:latin typeface="Arial" pitchFamily="34" charset="0"/>
                <a:cs typeface="Arial" pitchFamily="34" charset="0"/>
              </a:rPr>
              <a:t>kiểu</a:t>
            </a:r>
            <a:r>
              <a:rPr lang="en-US" sz="2800" b="1" dirty="0">
                <a:latin typeface="Arial" pitchFamily="34" charset="0"/>
                <a:cs typeface="Arial" pitchFamily="34" charset="0"/>
              </a:rPr>
              <a:t> </a:t>
            </a:r>
            <a:r>
              <a:rPr lang="en-US" sz="2800" b="1" dirty="0" err="1">
                <a:latin typeface="Arial" pitchFamily="34" charset="0"/>
                <a:cs typeface="Arial" pitchFamily="34" charset="0"/>
              </a:rPr>
              <a:t>dữ</a:t>
            </a:r>
            <a:r>
              <a:rPr lang="en-US" sz="2800" b="1" dirty="0">
                <a:latin typeface="Arial" pitchFamily="34" charset="0"/>
                <a:cs typeface="Arial" pitchFamily="34" charset="0"/>
              </a:rPr>
              <a:t> </a:t>
            </a:r>
            <a:r>
              <a:rPr lang="en-US" sz="2800" b="1" dirty="0" err="1">
                <a:latin typeface="Arial" pitchFamily="34" charset="0"/>
                <a:cs typeface="Arial" pitchFamily="34" charset="0"/>
              </a:rPr>
              <a:t>liệu</a:t>
            </a:r>
            <a:r>
              <a:rPr lang="en-US" sz="2800" b="1" dirty="0">
                <a:latin typeface="Arial" pitchFamily="34" charset="0"/>
                <a:cs typeface="Arial" pitchFamily="34" charset="0"/>
              </a:rPr>
              <a:t> </a:t>
            </a:r>
            <a:r>
              <a:rPr lang="en-US" sz="2800" b="1" dirty="0" err="1">
                <a:latin typeface="Arial" pitchFamily="34" charset="0"/>
                <a:cs typeface="Arial" pitchFamily="34" charset="0"/>
              </a:rPr>
              <a:t>cho</a:t>
            </a:r>
            <a:r>
              <a:rPr lang="en-US" sz="2800" b="1" dirty="0">
                <a:latin typeface="Arial" pitchFamily="34" charset="0"/>
                <a:cs typeface="Arial" pitchFamily="34" charset="0"/>
              </a:rPr>
              <a:t> </a:t>
            </a:r>
            <a:r>
              <a:rPr lang="en-US" sz="2800" b="1" dirty="0" err="1">
                <a:latin typeface="Arial" pitchFamily="34" charset="0"/>
                <a:cs typeface="Arial" pitchFamily="34" charset="0"/>
              </a:rPr>
              <a:t>trường</a:t>
            </a:r>
            <a:r>
              <a:rPr lang="en-US" sz="2800" b="1" dirty="0">
                <a:latin typeface="Arial" pitchFamily="34" charset="0"/>
                <a:cs typeface="Arial" pitchFamily="34" charset="0"/>
              </a:rPr>
              <a:t> </a:t>
            </a:r>
            <a:r>
              <a:rPr lang="en-US" sz="2800" b="1" dirty="0" err="1">
                <a:latin typeface="Arial" pitchFamily="34" charset="0"/>
                <a:cs typeface="Arial" pitchFamily="34" charset="0"/>
              </a:rPr>
              <a:t>số</a:t>
            </a:r>
            <a:r>
              <a:rPr lang="en-US" sz="2800" b="1" dirty="0">
                <a:latin typeface="Arial" pitchFamily="34" charset="0"/>
                <a:cs typeface="Arial" pitchFamily="34" charset="0"/>
              </a:rPr>
              <a:t> </a:t>
            </a:r>
            <a:r>
              <a:rPr lang="en-US" sz="2800" b="1" dirty="0" err="1">
                <a:latin typeface="Arial" pitchFamily="34" charset="0"/>
                <a:cs typeface="Arial" pitchFamily="34" charset="0"/>
              </a:rPr>
              <a:t>điện</a:t>
            </a:r>
            <a:r>
              <a:rPr lang="en-US" sz="2800" b="1" dirty="0">
                <a:latin typeface="Arial" pitchFamily="34" charset="0"/>
                <a:cs typeface="Arial" pitchFamily="34" charset="0"/>
              </a:rPr>
              <a:t> </a:t>
            </a:r>
            <a:r>
              <a:rPr lang="en-US" sz="2800" b="1" dirty="0" err="1">
                <a:latin typeface="Arial" pitchFamily="34" charset="0"/>
                <a:cs typeface="Arial" pitchFamily="34" charset="0"/>
              </a:rPr>
              <a:t>thoại</a:t>
            </a:r>
            <a:r>
              <a:rPr lang="en-US" sz="2800" b="1" dirty="0">
                <a:latin typeface="Arial" pitchFamily="34" charset="0"/>
                <a:cs typeface="Arial" pitchFamily="34" charset="0"/>
              </a:rPr>
              <a:t> </a:t>
            </a:r>
            <a:r>
              <a:rPr lang="en-US" sz="2800" b="1" dirty="0" err="1">
                <a:latin typeface="Arial" pitchFamily="34" charset="0"/>
                <a:cs typeface="Arial" pitchFamily="34" charset="0"/>
              </a:rPr>
              <a:t>nên</a:t>
            </a:r>
            <a:r>
              <a:rPr lang="en-US" sz="2800" b="1" dirty="0">
                <a:latin typeface="Arial" pitchFamily="34" charset="0"/>
                <a:cs typeface="Arial" pitchFamily="34" charset="0"/>
              </a:rPr>
              <a:t> </a:t>
            </a:r>
            <a:r>
              <a:rPr lang="en-US" sz="2800" b="1" dirty="0" err="1">
                <a:latin typeface="Arial" pitchFamily="34" charset="0"/>
                <a:cs typeface="Arial" pitchFamily="34" charset="0"/>
              </a:rPr>
              <a:t>chọn</a:t>
            </a:r>
            <a:r>
              <a:rPr lang="en-US" sz="2800" b="1" dirty="0">
                <a:latin typeface="Arial" pitchFamily="34" charset="0"/>
                <a:cs typeface="Arial" pitchFamily="34" charset="0"/>
              </a:rPr>
              <a:t> </a:t>
            </a:r>
            <a:r>
              <a:rPr lang="en-US" sz="2800" b="1" dirty="0" err="1">
                <a:latin typeface="Arial" pitchFamily="34" charset="0"/>
                <a:cs typeface="Arial" pitchFamily="34" charset="0"/>
              </a:rPr>
              <a:t>loại</a:t>
            </a:r>
            <a:r>
              <a:rPr lang="en-US" sz="2800" b="1" dirty="0">
                <a:latin typeface="Arial" pitchFamily="34" charset="0"/>
                <a:cs typeface="Arial" pitchFamily="34" charset="0"/>
              </a:rPr>
              <a:t> </a:t>
            </a:r>
            <a:r>
              <a:rPr lang="en-US" sz="2800" b="1" dirty="0" err="1">
                <a:latin typeface="Arial" pitchFamily="34" charset="0"/>
                <a:cs typeface="Arial" pitchFamily="34" charset="0"/>
              </a:rPr>
              <a:t>nào</a:t>
            </a:r>
            <a:r>
              <a:rPr lang="en-US" sz="2800" b="1" dirty="0">
                <a:latin typeface="Arial" pitchFamily="34" charset="0"/>
                <a:cs typeface="Arial" pitchFamily="34" charset="0"/>
              </a:rPr>
              <a:t>?</a:t>
            </a:r>
          </a:p>
          <a:p>
            <a:pPr marL="514350" indent="-514350" algn="l">
              <a:lnSpc>
                <a:spcPct val="150000"/>
              </a:lnSpc>
              <a:buFont typeface="+mj-lt"/>
              <a:buAutoNum type="alphaLcParenR"/>
            </a:pPr>
            <a:r>
              <a:rPr lang="en-US" sz="2800" b="1" dirty="0">
                <a:latin typeface="Arial" pitchFamily="34" charset="0"/>
                <a:cs typeface="Arial" pitchFamily="34" charset="0"/>
              </a:rPr>
              <a:t>Date/Time</a:t>
            </a:r>
          </a:p>
          <a:p>
            <a:pPr marL="514350" indent="-514350" algn="l">
              <a:lnSpc>
                <a:spcPct val="150000"/>
              </a:lnSpc>
              <a:buFont typeface="+mj-lt"/>
              <a:buAutoNum type="alphaLcParenR"/>
            </a:pPr>
            <a:r>
              <a:rPr lang="en-US" sz="2800" b="1" dirty="0">
                <a:latin typeface="Arial" pitchFamily="34" charset="0"/>
                <a:cs typeface="Arial" pitchFamily="34" charset="0"/>
              </a:rPr>
              <a:t>Number</a:t>
            </a:r>
          </a:p>
          <a:p>
            <a:pPr marL="514350" indent="-514350" algn="l">
              <a:lnSpc>
                <a:spcPct val="150000"/>
              </a:lnSpc>
              <a:buFont typeface="+mj-lt"/>
              <a:buAutoNum type="alphaLcParenR"/>
            </a:pPr>
            <a:r>
              <a:rPr lang="en-US" sz="2800" b="1" dirty="0">
                <a:latin typeface="Arial" pitchFamily="34" charset="0"/>
                <a:cs typeface="Arial" pitchFamily="34" charset="0"/>
              </a:rPr>
              <a:t>Text</a:t>
            </a:r>
          </a:p>
          <a:p>
            <a:pPr marL="514350" indent="-514350" algn="l">
              <a:lnSpc>
                <a:spcPct val="150000"/>
              </a:lnSpc>
              <a:buFont typeface="+mj-lt"/>
              <a:buAutoNum type="alphaLcParenR"/>
            </a:pPr>
            <a:r>
              <a:rPr lang="en-US" sz="2800" b="1" dirty="0">
                <a:latin typeface="Arial" pitchFamily="34" charset="0"/>
                <a:cs typeface="Arial" pitchFamily="34" charset="0"/>
              </a:rPr>
              <a:t>AutoNumber</a:t>
            </a:r>
          </a:p>
        </p:txBody>
      </p:sp>
      <p:sp>
        <p:nvSpPr>
          <p:cNvPr id="8" name="Oval 7"/>
          <p:cNvSpPr/>
          <p:nvPr/>
        </p:nvSpPr>
        <p:spPr>
          <a:xfrm>
            <a:off x="767408" y="4725144"/>
            <a:ext cx="504056"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16811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iterate type="lt">
                                    <p:tmPct val="10000"/>
                                  </p:iterate>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iterate type="lt">
                                    <p:tmPct val="10000"/>
                                  </p:iterate>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nodeType="withEffect">
                                  <p:stCondLst>
                                    <p:cond delay="0"/>
                                  </p:stCondLst>
                                  <p:iterate type="lt">
                                    <p:tmPct val="10000"/>
                                  </p:iterate>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par>
                                <p:cTn id="17" presetID="10" presetClass="entr" presetSubtype="0" fill="hold" nodeType="withEffect">
                                  <p:stCondLst>
                                    <p:cond delay="0"/>
                                  </p:stCondLst>
                                  <p:iterate type="lt">
                                    <p:tmPct val="10000"/>
                                  </p:iterate>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heel(1)">
                                      <p:cBhvr>
                                        <p:cTn id="2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981200" y="274638"/>
            <a:ext cx="6851104" cy="850106"/>
          </a:xfrm>
        </p:spPr>
        <p:txBody>
          <a:bodyPr>
            <a:normAutofit/>
          </a:bodyPr>
          <a:lstStyle/>
          <a:p>
            <a:pPr algn="l"/>
            <a:r>
              <a:rPr lang="en-US" sz="3200" b="1" dirty="0" err="1">
                <a:solidFill>
                  <a:srgbClr val="0000FF"/>
                </a:solidFill>
                <a:latin typeface="Arial" pitchFamily="34" charset="0"/>
                <a:cs typeface="Arial" pitchFamily="34" charset="0"/>
              </a:rPr>
              <a:t>Củng</a:t>
            </a:r>
            <a:r>
              <a:rPr lang="en-US" sz="3200" b="1" dirty="0">
                <a:solidFill>
                  <a:srgbClr val="0000FF"/>
                </a:solidFill>
                <a:latin typeface="Arial" pitchFamily="34" charset="0"/>
                <a:cs typeface="Arial" pitchFamily="34" charset="0"/>
              </a:rPr>
              <a:t> </a:t>
            </a:r>
            <a:r>
              <a:rPr lang="en-US" sz="3200" b="1" dirty="0" err="1">
                <a:solidFill>
                  <a:srgbClr val="0000FF"/>
                </a:solidFill>
                <a:latin typeface="Arial" pitchFamily="34" charset="0"/>
                <a:cs typeface="Arial" pitchFamily="34" charset="0"/>
              </a:rPr>
              <a:t>cố</a:t>
            </a:r>
            <a:endParaRPr lang="en-US" sz="3200" b="1" dirty="0">
              <a:solidFill>
                <a:srgbClr val="0000FF"/>
              </a:solidFill>
              <a:latin typeface="Arial" pitchFamily="34" charset="0"/>
              <a:cs typeface="Arial" pitchFamily="34" charset="0"/>
            </a:endParaRPr>
          </a:p>
        </p:txBody>
      </p:sp>
      <p:sp>
        <p:nvSpPr>
          <p:cNvPr id="6" name="Title 1"/>
          <p:cNvSpPr txBox="1">
            <a:spLocks/>
          </p:cNvSpPr>
          <p:nvPr/>
        </p:nvSpPr>
        <p:spPr>
          <a:xfrm>
            <a:off x="1559496" y="1268760"/>
            <a:ext cx="8928992" cy="48965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lnSpc>
                <a:spcPct val="150000"/>
              </a:lnSpc>
            </a:pPr>
            <a:r>
              <a:rPr lang="en-US" sz="2800" b="1" dirty="0" err="1">
                <a:latin typeface="Arial" pitchFamily="34" charset="0"/>
                <a:cs typeface="Arial" pitchFamily="34" charset="0"/>
              </a:rPr>
              <a:t>Câu</a:t>
            </a:r>
            <a:r>
              <a:rPr lang="en-US" sz="2800" b="1" dirty="0">
                <a:latin typeface="Arial" pitchFamily="34" charset="0"/>
                <a:cs typeface="Arial" pitchFamily="34" charset="0"/>
              </a:rPr>
              <a:t> 2: “</a:t>
            </a:r>
            <a:r>
              <a:rPr lang="en-US" sz="2800" b="1" dirty="0" err="1">
                <a:latin typeface="Arial" pitchFamily="34" charset="0"/>
                <a:cs typeface="Arial" pitchFamily="34" charset="0"/>
              </a:rPr>
              <a:t>Một</a:t>
            </a:r>
            <a:r>
              <a:rPr lang="en-US" sz="2800" b="1" dirty="0">
                <a:latin typeface="Arial" pitchFamily="34" charset="0"/>
                <a:cs typeface="Arial" pitchFamily="34" charset="0"/>
              </a:rPr>
              <a:t> </a:t>
            </a:r>
            <a:r>
              <a:rPr lang="en-US" sz="2800" b="1" dirty="0" err="1">
                <a:latin typeface="Arial" pitchFamily="34" charset="0"/>
                <a:cs typeface="Arial" pitchFamily="34" charset="0"/>
              </a:rPr>
              <a:t>bảng</a:t>
            </a:r>
            <a:r>
              <a:rPr lang="en-US" sz="2800" b="1" dirty="0">
                <a:latin typeface="Arial" pitchFamily="34" charset="0"/>
                <a:cs typeface="Arial" pitchFamily="34" charset="0"/>
              </a:rPr>
              <a:t> </a:t>
            </a:r>
            <a:r>
              <a:rPr lang="en-US" sz="2800" b="1" dirty="0" err="1">
                <a:latin typeface="Arial" pitchFamily="34" charset="0"/>
                <a:cs typeface="Arial" pitchFamily="34" charset="0"/>
              </a:rPr>
              <a:t>có</a:t>
            </a:r>
            <a:r>
              <a:rPr lang="en-US" sz="2800" b="1" dirty="0">
                <a:latin typeface="Arial" pitchFamily="34" charset="0"/>
                <a:cs typeface="Arial" pitchFamily="34" charset="0"/>
              </a:rPr>
              <a:t> </a:t>
            </a:r>
            <a:r>
              <a:rPr lang="en-US" sz="2800" b="1" dirty="0" err="1">
                <a:latin typeface="Arial" pitchFamily="34" charset="0"/>
                <a:cs typeface="Arial" pitchFamily="34" charset="0"/>
              </a:rPr>
              <a:t>thể</a:t>
            </a:r>
            <a:r>
              <a:rPr lang="en-US" sz="2800" b="1" dirty="0">
                <a:latin typeface="Arial" pitchFamily="34" charset="0"/>
                <a:cs typeface="Arial" pitchFamily="34" charset="0"/>
              </a:rPr>
              <a:t> </a:t>
            </a:r>
            <a:r>
              <a:rPr lang="en-US" sz="2800" b="1" dirty="0" err="1">
                <a:latin typeface="Arial" pitchFamily="34" charset="0"/>
                <a:cs typeface="Arial" pitchFamily="34" charset="0"/>
              </a:rPr>
              <a:t>có</a:t>
            </a:r>
            <a:r>
              <a:rPr lang="en-US" sz="2800" b="1" dirty="0">
                <a:latin typeface="Arial" pitchFamily="34" charset="0"/>
                <a:cs typeface="Arial" pitchFamily="34" charset="0"/>
              </a:rPr>
              <a:t> </a:t>
            </a:r>
            <a:r>
              <a:rPr lang="en-US" sz="2800" b="1" dirty="0" err="1">
                <a:latin typeface="Arial" pitchFamily="34" charset="0"/>
                <a:cs typeface="Arial" pitchFamily="34" charset="0"/>
              </a:rPr>
              <a:t>hai</a:t>
            </a:r>
            <a:r>
              <a:rPr lang="en-US" sz="2800" b="1" dirty="0">
                <a:latin typeface="Arial" pitchFamily="34" charset="0"/>
                <a:cs typeface="Arial" pitchFamily="34" charset="0"/>
              </a:rPr>
              <a:t> </a:t>
            </a:r>
            <a:r>
              <a:rPr lang="en-US" sz="2800" b="1" dirty="0" err="1">
                <a:latin typeface="Arial" pitchFamily="34" charset="0"/>
                <a:cs typeface="Arial" pitchFamily="34" charset="0"/>
              </a:rPr>
              <a:t>trường</a:t>
            </a:r>
            <a:r>
              <a:rPr lang="en-US" sz="2800" b="1" dirty="0">
                <a:latin typeface="Arial" pitchFamily="34" charset="0"/>
                <a:cs typeface="Arial" pitchFamily="34" charset="0"/>
              </a:rPr>
              <a:t> </a:t>
            </a:r>
            <a:r>
              <a:rPr lang="en-US" sz="2800" b="1" dirty="0" err="1">
                <a:latin typeface="Arial" pitchFamily="34" charset="0"/>
                <a:cs typeface="Arial" pitchFamily="34" charset="0"/>
              </a:rPr>
              <a:t>khác</a:t>
            </a:r>
            <a:r>
              <a:rPr lang="en-US" sz="2800" b="1" dirty="0">
                <a:latin typeface="Arial" pitchFamily="34" charset="0"/>
                <a:cs typeface="Arial" pitchFamily="34" charset="0"/>
              </a:rPr>
              <a:t> </a:t>
            </a:r>
            <a:r>
              <a:rPr lang="en-US" sz="2800" b="1" dirty="0" err="1">
                <a:latin typeface="Arial" pitchFamily="34" charset="0"/>
                <a:cs typeface="Arial" pitchFamily="34" charset="0"/>
              </a:rPr>
              <a:t>nhau</a:t>
            </a:r>
            <a:r>
              <a:rPr lang="en-US" sz="2800" b="1" dirty="0">
                <a:latin typeface="Arial" pitchFamily="34" charset="0"/>
                <a:cs typeface="Arial" pitchFamily="34" charset="0"/>
              </a:rPr>
              <a:t> </a:t>
            </a:r>
            <a:r>
              <a:rPr lang="en-US" sz="2800" b="1" dirty="0" err="1">
                <a:latin typeface="Arial" pitchFamily="34" charset="0"/>
                <a:cs typeface="Arial" pitchFamily="34" charset="0"/>
              </a:rPr>
              <a:t>nhưng</a:t>
            </a:r>
            <a:r>
              <a:rPr lang="en-US" sz="2800" b="1" dirty="0">
                <a:latin typeface="Arial" pitchFamily="34" charset="0"/>
                <a:cs typeface="Arial" pitchFamily="34" charset="0"/>
              </a:rPr>
              <a:t> </a:t>
            </a:r>
            <a:r>
              <a:rPr lang="en-US" sz="2800" b="1" dirty="0" err="1">
                <a:latin typeface="Arial" pitchFamily="34" charset="0"/>
                <a:cs typeface="Arial" pitchFamily="34" charset="0"/>
              </a:rPr>
              <a:t>cùng</a:t>
            </a:r>
            <a:r>
              <a:rPr lang="en-US" sz="2800" b="1" dirty="0">
                <a:latin typeface="Arial" pitchFamily="34" charset="0"/>
                <a:cs typeface="Arial" pitchFamily="34" charset="0"/>
              </a:rPr>
              <a:t> </a:t>
            </a:r>
            <a:r>
              <a:rPr lang="en-US" sz="2800" b="1" dirty="0" err="1">
                <a:latin typeface="Arial" pitchFamily="34" charset="0"/>
                <a:cs typeface="Arial" pitchFamily="34" charset="0"/>
              </a:rPr>
              <a:t>kiểu</a:t>
            </a:r>
            <a:r>
              <a:rPr lang="en-US" sz="2800" b="1" dirty="0">
                <a:latin typeface="Arial" pitchFamily="34" charset="0"/>
                <a:cs typeface="Arial" pitchFamily="34" charset="0"/>
              </a:rPr>
              <a:t> </a:t>
            </a:r>
            <a:r>
              <a:rPr lang="en-US" sz="2800" b="1" dirty="0" err="1">
                <a:latin typeface="Arial" pitchFamily="34" charset="0"/>
                <a:cs typeface="Arial" pitchFamily="34" charset="0"/>
              </a:rPr>
              <a:t>dữ</a:t>
            </a:r>
            <a:r>
              <a:rPr lang="en-US" sz="2800" b="1" dirty="0">
                <a:latin typeface="Arial" pitchFamily="34" charset="0"/>
                <a:cs typeface="Arial" pitchFamily="34" charset="0"/>
              </a:rPr>
              <a:t> </a:t>
            </a:r>
            <a:r>
              <a:rPr lang="en-US" sz="2800" b="1" dirty="0" err="1">
                <a:latin typeface="Arial" pitchFamily="34" charset="0"/>
                <a:cs typeface="Arial" pitchFamily="34" charset="0"/>
              </a:rPr>
              <a:t>liệu</a:t>
            </a:r>
            <a:r>
              <a:rPr lang="en-US" sz="2800" b="1" dirty="0">
                <a:latin typeface="Arial" pitchFamily="34" charset="0"/>
                <a:cs typeface="Arial" pitchFamily="34" charset="0"/>
              </a:rPr>
              <a:t>”. Theo </a:t>
            </a:r>
            <a:r>
              <a:rPr lang="en-US" sz="2800" b="1" dirty="0" err="1">
                <a:latin typeface="Arial" pitchFamily="34" charset="0"/>
                <a:cs typeface="Arial" pitchFamily="34" charset="0"/>
              </a:rPr>
              <a:t>em</a:t>
            </a:r>
            <a:r>
              <a:rPr lang="en-US" sz="2800" b="1" dirty="0">
                <a:latin typeface="Arial" pitchFamily="34" charset="0"/>
                <a:cs typeface="Arial" pitchFamily="34" charset="0"/>
              </a:rPr>
              <a:t> </a:t>
            </a:r>
            <a:r>
              <a:rPr lang="en-US" sz="2800" b="1" dirty="0" err="1">
                <a:latin typeface="Arial" pitchFamily="34" charset="0"/>
                <a:cs typeface="Arial" pitchFamily="34" charset="0"/>
              </a:rPr>
              <a:t>phát</a:t>
            </a:r>
            <a:r>
              <a:rPr lang="en-US" sz="2800" b="1" dirty="0">
                <a:latin typeface="Arial" pitchFamily="34" charset="0"/>
                <a:cs typeface="Arial" pitchFamily="34" charset="0"/>
              </a:rPr>
              <a:t> </a:t>
            </a:r>
            <a:r>
              <a:rPr lang="en-US" sz="2800" b="1" dirty="0" err="1">
                <a:latin typeface="Arial" pitchFamily="34" charset="0"/>
                <a:cs typeface="Arial" pitchFamily="34" charset="0"/>
              </a:rPr>
              <a:t>biểu</a:t>
            </a:r>
            <a:r>
              <a:rPr lang="en-US" sz="2800" b="1" dirty="0">
                <a:latin typeface="Arial" pitchFamily="34" charset="0"/>
                <a:cs typeface="Arial" pitchFamily="34" charset="0"/>
              </a:rPr>
              <a:t> </a:t>
            </a:r>
            <a:r>
              <a:rPr lang="en-US" sz="2800" b="1" dirty="0" err="1">
                <a:latin typeface="Arial" pitchFamily="34" charset="0"/>
                <a:cs typeface="Arial" pitchFamily="34" charset="0"/>
              </a:rPr>
              <a:t>đó</a:t>
            </a:r>
            <a:r>
              <a:rPr lang="en-US" sz="2800" b="1" dirty="0">
                <a:latin typeface="Arial" pitchFamily="34" charset="0"/>
                <a:cs typeface="Arial" pitchFamily="34" charset="0"/>
              </a:rPr>
              <a:t> </a:t>
            </a:r>
            <a:r>
              <a:rPr lang="en-US" sz="2800" b="1" dirty="0" err="1">
                <a:latin typeface="Arial" pitchFamily="34" charset="0"/>
                <a:cs typeface="Arial" pitchFamily="34" charset="0"/>
              </a:rPr>
              <a:t>đúng</a:t>
            </a:r>
            <a:r>
              <a:rPr lang="en-US" sz="2800" b="1" dirty="0">
                <a:latin typeface="Arial" pitchFamily="34" charset="0"/>
                <a:cs typeface="Arial" pitchFamily="34" charset="0"/>
              </a:rPr>
              <a:t> hay </a:t>
            </a:r>
            <a:r>
              <a:rPr lang="en-US" sz="2800" b="1" dirty="0" err="1">
                <a:latin typeface="Arial" pitchFamily="34" charset="0"/>
                <a:cs typeface="Arial" pitchFamily="34" charset="0"/>
              </a:rPr>
              <a:t>sai</a:t>
            </a:r>
            <a:r>
              <a:rPr lang="en-US" sz="2800" b="1" dirty="0">
                <a:latin typeface="Arial" pitchFamily="34" charset="0"/>
                <a:cs typeface="Arial" pitchFamily="34" charset="0"/>
              </a:rPr>
              <a:t>?</a:t>
            </a:r>
          </a:p>
          <a:p>
            <a:pPr marL="514350" indent="-514350" algn="just">
              <a:lnSpc>
                <a:spcPct val="150000"/>
              </a:lnSpc>
              <a:buFont typeface="+mj-lt"/>
              <a:buAutoNum type="alphaLcParenR"/>
            </a:pPr>
            <a:r>
              <a:rPr lang="en-US" sz="2800" b="1" dirty="0" err="1">
                <a:latin typeface="Arial" pitchFamily="34" charset="0"/>
                <a:cs typeface="Arial" pitchFamily="34" charset="0"/>
              </a:rPr>
              <a:t>Đúng</a:t>
            </a:r>
            <a:endParaRPr lang="en-US" sz="2800" b="1" dirty="0">
              <a:latin typeface="Arial" pitchFamily="34" charset="0"/>
              <a:cs typeface="Arial" pitchFamily="34" charset="0"/>
            </a:endParaRPr>
          </a:p>
          <a:p>
            <a:pPr marL="514350" indent="-514350" algn="just">
              <a:lnSpc>
                <a:spcPct val="150000"/>
              </a:lnSpc>
              <a:buFont typeface="+mj-lt"/>
              <a:buAutoNum type="alphaLcParenR"/>
            </a:pPr>
            <a:r>
              <a:rPr lang="en-US" sz="2800" b="1" dirty="0" err="1">
                <a:latin typeface="Arial" pitchFamily="34" charset="0"/>
                <a:cs typeface="Arial" pitchFamily="34" charset="0"/>
              </a:rPr>
              <a:t>Sai</a:t>
            </a:r>
            <a:endParaRPr lang="en-US" sz="2800" b="1" dirty="0">
              <a:latin typeface="Arial" pitchFamily="34" charset="0"/>
              <a:cs typeface="Arial" pitchFamily="34" charset="0"/>
            </a:endParaRPr>
          </a:p>
        </p:txBody>
      </p:sp>
      <p:sp>
        <p:nvSpPr>
          <p:cNvPr id="8" name="Oval 7"/>
          <p:cNvSpPr/>
          <p:nvPr/>
        </p:nvSpPr>
        <p:spPr>
          <a:xfrm>
            <a:off x="1477144" y="4208317"/>
            <a:ext cx="504056" cy="5091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18590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10" presetClass="entr" presetSubtype="0" fill="hold" nodeType="withEffect">
                                  <p:stCondLst>
                                    <p:cond delay="0"/>
                                  </p:stCondLst>
                                  <p:iterate type="lt">
                                    <p:tmPct val="10000"/>
                                  </p:iterate>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heel(1)">
                                      <p:cBhvr>
                                        <p:cTn id="2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06090"/>
          </a:xfrm>
        </p:spPr>
        <p:txBody>
          <a:bodyPr>
            <a:normAutofit/>
          </a:bodyPr>
          <a:lstStyle/>
          <a:p>
            <a:pPr algn="l"/>
            <a:r>
              <a:rPr lang="en-US" b="1">
                <a:solidFill>
                  <a:srgbClr val="0000FF"/>
                </a:solidFill>
                <a:latin typeface="Arial" pitchFamily="34" charset="0"/>
                <a:cs typeface="Arial" pitchFamily="34" charset="0"/>
              </a:rPr>
              <a:t>Bảng danh sách học sinh</a:t>
            </a:r>
            <a:endParaRPr lang="en-US" b="1" dirty="0">
              <a:solidFill>
                <a:srgbClr val="0000FF"/>
              </a:solidFill>
              <a:latin typeface="Arial" pitchFamily="34" charset="0"/>
              <a:cs typeface="Arial" pitchFamily="34" charset="0"/>
            </a:endParaRPr>
          </a:p>
        </p:txBody>
      </p:sp>
      <p:pic>
        <p:nvPicPr>
          <p:cNvPr id="4" name="Hình ảnh 3" descr="Ảnh có chứa văn bản, ảnh chụp màn hình, Phông chữ, số&#10;&#10;Mô tả được tạo tự động">
            <a:extLst>
              <a:ext uri="{FF2B5EF4-FFF2-40B4-BE49-F238E27FC236}">
                <a16:creationId xmlns:a16="http://schemas.microsoft.com/office/drawing/2014/main" id="{15AEAD25-3184-E450-DBDB-D0A1658D5E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368" y="1196752"/>
            <a:ext cx="11377264" cy="4968552"/>
          </a:xfrm>
          <a:prstGeom prst="rect">
            <a:avLst/>
          </a:prstGeom>
        </p:spPr>
      </p:pic>
    </p:spTree>
    <p:extLst>
      <p:ext uri="{BB962C8B-B14F-4D97-AF65-F5344CB8AC3E}">
        <p14:creationId xmlns:p14="http://schemas.microsoft.com/office/powerpoint/2010/main" val="14892668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981200" y="274638"/>
            <a:ext cx="6851104" cy="850106"/>
          </a:xfrm>
        </p:spPr>
        <p:txBody>
          <a:bodyPr>
            <a:normAutofit/>
          </a:bodyPr>
          <a:lstStyle/>
          <a:p>
            <a:pPr algn="l"/>
            <a:r>
              <a:rPr lang="en-US" sz="3200" b="1" dirty="0" err="1">
                <a:solidFill>
                  <a:srgbClr val="0000FF"/>
                </a:solidFill>
                <a:latin typeface="Arial" pitchFamily="34" charset="0"/>
                <a:cs typeface="Arial" pitchFamily="34" charset="0"/>
              </a:rPr>
              <a:t>Củng</a:t>
            </a:r>
            <a:r>
              <a:rPr lang="en-US" sz="3200" b="1" dirty="0">
                <a:solidFill>
                  <a:srgbClr val="0000FF"/>
                </a:solidFill>
                <a:latin typeface="Arial" pitchFamily="34" charset="0"/>
                <a:cs typeface="Arial" pitchFamily="34" charset="0"/>
              </a:rPr>
              <a:t> </a:t>
            </a:r>
            <a:r>
              <a:rPr lang="en-US" sz="3200" b="1" dirty="0" err="1">
                <a:solidFill>
                  <a:srgbClr val="0000FF"/>
                </a:solidFill>
                <a:latin typeface="Arial" pitchFamily="34" charset="0"/>
                <a:cs typeface="Arial" pitchFamily="34" charset="0"/>
              </a:rPr>
              <a:t>cố</a:t>
            </a:r>
            <a:endParaRPr lang="en-US" sz="3200" b="1" dirty="0">
              <a:solidFill>
                <a:srgbClr val="0000FF"/>
              </a:solidFill>
              <a:latin typeface="Arial" pitchFamily="34" charset="0"/>
              <a:cs typeface="Arial" pitchFamily="34" charset="0"/>
            </a:endParaRPr>
          </a:p>
        </p:txBody>
      </p:sp>
      <p:sp>
        <p:nvSpPr>
          <p:cNvPr id="6" name="Title 1"/>
          <p:cNvSpPr txBox="1">
            <a:spLocks/>
          </p:cNvSpPr>
          <p:nvPr/>
        </p:nvSpPr>
        <p:spPr>
          <a:xfrm>
            <a:off x="1991544" y="1268760"/>
            <a:ext cx="8496944" cy="864096"/>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r>
              <a:rPr lang="en-US" sz="2800" b="1" dirty="0" err="1">
                <a:latin typeface="Arial" pitchFamily="34" charset="0"/>
                <a:cs typeface="Arial" pitchFamily="34" charset="0"/>
              </a:rPr>
              <a:t>Câu</a:t>
            </a:r>
            <a:r>
              <a:rPr lang="en-US" sz="2800" b="1" dirty="0">
                <a:latin typeface="Arial" pitchFamily="34" charset="0"/>
                <a:cs typeface="Arial" pitchFamily="34" charset="0"/>
              </a:rPr>
              <a:t> 3: </a:t>
            </a:r>
            <a:r>
              <a:rPr lang="en-US" sz="2800" b="1" dirty="0" err="1">
                <a:latin typeface="Arial" pitchFamily="34" charset="0"/>
                <a:cs typeface="Arial" pitchFamily="34" charset="0"/>
              </a:rPr>
              <a:t>Nối</a:t>
            </a:r>
            <a:r>
              <a:rPr lang="en-US" sz="2800" b="1" dirty="0">
                <a:latin typeface="Arial" pitchFamily="34" charset="0"/>
                <a:cs typeface="Arial" pitchFamily="34" charset="0"/>
              </a:rPr>
              <a:t> </a:t>
            </a:r>
            <a:r>
              <a:rPr lang="en-US" sz="2800" b="1" dirty="0" err="1">
                <a:latin typeface="Arial" pitchFamily="34" charset="0"/>
                <a:cs typeface="Arial" pitchFamily="34" charset="0"/>
              </a:rPr>
              <a:t>nội</a:t>
            </a:r>
            <a:r>
              <a:rPr lang="en-US" sz="2800" b="1" dirty="0">
                <a:latin typeface="Arial" pitchFamily="34" charset="0"/>
                <a:cs typeface="Arial" pitchFamily="34" charset="0"/>
              </a:rPr>
              <a:t> dung ở </a:t>
            </a:r>
            <a:r>
              <a:rPr lang="en-US" sz="2800" b="1" dirty="0" err="1">
                <a:latin typeface="Arial" pitchFamily="34" charset="0"/>
                <a:cs typeface="Arial" pitchFamily="34" charset="0"/>
              </a:rPr>
              <a:t>cột</a:t>
            </a:r>
            <a:r>
              <a:rPr lang="en-US" sz="2800" b="1" dirty="0">
                <a:latin typeface="Arial" pitchFamily="34" charset="0"/>
                <a:cs typeface="Arial" pitchFamily="34" charset="0"/>
              </a:rPr>
              <a:t> 1 </a:t>
            </a:r>
            <a:r>
              <a:rPr lang="en-US" sz="2800" b="1" dirty="0" err="1">
                <a:latin typeface="Arial" pitchFamily="34" charset="0"/>
                <a:cs typeface="Arial" pitchFamily="34" charset="0"/>
              </a:rPr>
              <a:t>với</a:t>
            </a:r>
            <a:r>
              <a:rPr lang="en-US" sz="2800" b="1" dirty="0">
                <a:latin typeface="Arial" pitchFamily="34" charset="0"/>
                <a:cs typeface="Arial" pitchFamily="34" charset="0"/>
              </a:rPr>
              <a:t> </a:t>
            </a:r>
            <a:r>
              <a:rPr lang="en-US" sz="2800" b="1" dirty="0" err="1">
                <a:latin typeface="Arial" pitchFamily="34" charset="0"/>
                <a:cs typeface="Arial" pitchFamily="34" charset="0"/>
              </a:rPr>
              <a:t>cột</a:t>
            </a:r>
            <a:r>
              <a:rPr lang="en-US" sz="2800" b="1" dirty="0">
                <a:latin typeface="Arial" pitchFamily="34" charset="0"/>
                <a:cs typeface="Arial" pitchFamily="34" charset="0"/>
              </a:rPr>
              <a:t> 2 </a:t>
            </a:r>
            <a:r>
              <a:rPr lang="en-US" sz="2800" b="1" dirty="0" err="1">
                <a:latin typeface="Arial" pitchFamily="34" charset="0"/>
                <a:cs typeface="Arial" pitchFamily="34" charset="0"/>
              </a:rPr>
              <a:t>cho</a:t>
            </a:r>
            <a:r>
              <a:rPr lang="en-US" sz="2800" b="1" dirty="0">
                <a:latin typeface="Arial" pitchFamily="34" charset="0"/>
                <a:cs typeface="Arial" pitchFamily="34" charset="0"/>
              </a:rPr>
              <a:t> </a:t>
            </a:r>
            <a:r>
              <a:rPr lang="en-US" sz="2800" b="1" dirty="0" err="1">
                <a:latin typeface="Arial" pitchFamily="34" charset="0"/>
                <a:cs typeface="Arial" pitchFamily="34" charset="0"/>
              </a:rPr>
              <a:t>thích</a:t>
            </a:r>
            <a:r>
              <a:rPr lang="en-US" sz="2800" b="1" dirty="0">
                <a:latin typeface="Arial" pitchFamily="34" charset="0"/>
                <a:cs typeface="Arial" pitchFamily="34" charset="0"/>
              </a:rPr>
              <a:t> </a:t>
            </a:r>
            <a:r>
              <a:rPr lang="en-US" sz="2800" b="1" dirty="0" err="1">
                <a:latin typeface="Arial" pitchFamily="34" charset="0"/>
                <a:cs typeface="Arial" pitchFamily="34" charset="0"/>
              </a:rPr>
              <a:t>hợp</a:t>
            </a:r>
            <a:r>
              <a:rPr lang="en-US" sz="2800" b="1" dirty="0">
                <a:latin typeface="Arial" pitchFamily="34" charset="0"/>
                <a:cs typeface="Arial" pitchFamily="34" charset="0"/>
              </a:rPr>
              <a:t>.</a:t>
            </a:r>
          </a:p>
          <a:p>
            <a:pPr algn="l">
              <a:lnSpc>
                <a:spcPct val="150000"/>
              </a:lnSpc>
            </a:pPr>
            <a:endParaRPr lang="en-US" sz="2800" b="1" dirty="0">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053726040"/>
              </p:ext>
            </p:extLst>
          </p:nvPr>
        </p:nvGraphicFramePr>
        <p:xfrm>
          <a:off x="2063552" y="1844825"/>
          <a:ext cx="8064896" cy="4308479"/>
        </p:xfrm>
        <a:graphic>
          <a:graphicData uri="http://schemas.openxmlformats.org/drawingml/2006/table">
            <a:tbl>
              <a:tblPr firstRow="1" bandRow="1">
                <a:tableStyleId>{5C22544A-7EE6-4342-B048-85BDC9FD1C3A}</a:tableStyleId>
              </a:tblPr>
              <a:tblGrid>
                <a:gridCol w="5112568">
                  <a:extLst>
                    <a:ext uri="{9D8B030D-6E8A-4147-A177-3AD203B41FA5}">
                      <a16:colId xmlns:a16="http://schemas.microsoft.com/office/drawing/2014/main" val="20000"/>
                    </a:ext>
                  </a:extLst>
                </a:gridCol>
                <a:gridCol w="2952328">
                  <a:extLst>
                    <a:ext uri="{9D8B030D-6E8A-4147-A177-3AD203B41FA5}">
                      <a16:colId xmlns:a16="http://schemas.microsoft.com/office/drawing/2014/main" val="20001"/>
                    </a:ext>
                  </a:extLst>
                </a:gridCol>
              </a:tblGrid>
              <a:tr h="708079">
                <a:tc>
                  <a:txBody>
                    <a:bodyPr/>
                    <a:lstStyle/>
                    <a:p>
                      <a:pPr algn="ctr"/>
                      <a:r>
                        <a:rPr lang="en-US" sz="2800" b="0" i="0" dirty="0" err="1">
                          <a:solidFill>
                            <a:srgbClr val="FF0000"/>
                          </a:solidFill>
                          <a:latin typeface="Arial" pitchFamily="34" charset="0"/>
                        </a:rPr>
                        <a:t>Cột</a:t>
                      </a:r>
                      <a:r>
                        <a:rPr lang="en-US" sz="2800" b="0" i="0" baseline="0" dirty="0">
                          <a:solidFill>
                            <a:srgbClr val="FF0000"/>
                          </a:solidFill>
                          <a:latin typeface="Arial" pitchFamily="34" charset="0"/>
                        </a:rPr>
                        <a:t> 1</a:t>
                      </a:r>
                      <a:endParaRPr lang="en-US" sz="2800" b="0" i="0" dirty="0">
                        <a:solidFill>
                          <a:srgbClr val="FF0000"/>
                        </a:solidFill>
                        <a:latin typeface="Arial" pitchFamily="34" charset="0"/>
                      </a:endParaRPr>
                    </a:p>
                  </a:txBody>
                  <a:tcPr>
                    <a:solidFill>
                      <a:schemeClr val="accent1">
                        <a:lumMod val="40000"/>
                        <a:lumOff val="60000"/>
                      </a:schemeClr>
                    </a:solidFill>
                  </a:tcPr>
                </a:tc>
                <a:tc>
                  <a:txBody>
                    <a:bodyPr/>
                    <a:lstStyle/>
                    <a:p>
                      <a:pPr algn="ctr"/>
                      <a:r>
                        <a:rPr lang="en-US" sz="2800" b="0" i="0" dirty="0" err="1">
                          <a:solidFill>
                            <a:srgbClr val="FF0000"/>
                          </a:solidFill>
                          <a:latin typeface="Arial" pitchFamily="34" charset="0"/>
                        </a:rPr>
                        <a:t>Cột</a:t>
                      </a:r>
                      <a:r>
                        <a:rPr lang="en-US" sz="2800" b="0" i="0" baseline="0" dirty="0">
                          <a:solidFill>
                            <a:srgbClr val="FF0000"/>
                          </a:solidFill>
                          <a:latin typeface="Arial" pitchFamily="34" charset="0"/>
                        </a:rPr>
                        <a:t> 2</a:t>
                      </a:r>
                      <a:endParaRPr lang="en-US" sz="2800" b="0" i="0" dirty="0">
                        <a:solidFill>
                          <a:srgbClr val="FF0000"/>
                        </a:solidFill>
                        <a:latin typeface="Arial" pitchFamily="34" charset="0"/>
                      </a:endParaRPr>
                    </a:p>
                  </a:txBody>
                  <a:tcPr>
                    <a:solidFill>
                      <a:schemeClr val="accent3">
                        <a:lumMod val="40000"/>
                        <a:lumOff val="60000"/>
                      </a:schemeClr>
                    </a:solidFill>
                  </a:tcPr>
                </a:tc>
                <a:extLst>
                  <a:ext uri="{0D108BD9-81ED-4DB2-BD59-A6C34878D82A}">
                    <a16:rowId xmlns:a16="http://schemas.microsoft.com/office/drawing/2014/main" val="10000"/>
                  </a:ext>
                </a:extLst>
              </a:tr>
              <a:tr h="708079">
                <a:tc>
                  <a:txBody>
                    <a:bodyPr/>
                    <a:lstStyle/>
                    <a:p>
                      <a:pPr algn="l"/>
                      <a:r>
                        <a:rPr lang="en-US" sz="2800" b="0" i="0" dirty="0">
                          <a:solidFill>
                            <a:srgbClr val="FF0000"/>
                          </a:solidFill>
                          <a:latin typeface="Arial" pitchFamily="34" charset="0"/>
                        </a:rPr>
                        <a:t>      </a:t>
                      </a:r>
                      <a:r>
                        <a:rPr lang="en-US" sz="2800" b="0" i="0" dirty="0" err="1">
                          <a:solidFill>
                            <a:srgbClr val="FF0000"/>
                          </a:solidFill>
                          <a:latin typeface="Arial" pitchFamily="34" charset="0"/>
                        </a:rPr>
                        <a:t>Giới</a:t>
                      </a:r>
                      <a:r>
                        <a:rPr lang="en-US" sz="2800" b="0" i="0" baseline="0" dirty="0">
                          <a:solidFill>
                            <a:srgbClr val="FF0000"/>
                          </a:solidFill>
                          <a:latin typeface="Arial" pitchFamily="34" charset="0"/>
                        </a:rPr>
                        <a:t> </a:t>
                      </a:r>
                      <a:r>
                        <a:rPr lang="en-US" sz="2800" b="0" i="0" baseline="0" dirty="0" err="1">
                          <a:solidFill>
                            <a:srgbClr val="FF0000"/>
                          </a:solidFill>
                          <a:latin typeface="Arial" pitchFamily="34" charset="0"/>
                        </a:rPr>
                        <a:t>tính</a:t>
                      </a:r>
                      <a:r>
                        <a:rPr lang="en-US" sz="2800" b="0" i="0" baseline="0" dirty="0">
                          <a:solidFill>
                            <a:srgbClr val="FF0000"/>
                          </a:solidFill>
                          <a:latin typeface="Arial" pitchFamily="34" charset="0"/>
                        </a:rPr>
                        <a:t> </a:t>
                      </a:r>
                      <a:r>
                        <a:rPr lang="en-US" sz="2800" b="0" i="0" baseline="0" dirty="0" err="1">
                          <a:solidFill>
                            <a:srgbClr val="FF0000"/>
                          </a:solidFill>
                          <a:latin typeface="Arial" pitchFamily="34" charset="0"/>
                        </a:rPr>
                        <a:t>là</a:t>
                      </a:r>
                      <a:r>
                        <a:rPr lang="en-US" sz="2800" b="0" i="0" baseline="0" dirty="0">
                          <a:solidFill>
                            <a:srgbClr val="FF0000"/>
                          </a:solidFill>
                          <a:latin typeface="Arial" pitchFamily="34" charset="0"/>
                        </a:rPr>
                        <a:t> Nam </a:t>
                      </a:r>
                      <a:r>
                        <a:rPr lang="en-US" sz="2800" b="0" i="0" baseline="0" dirty="0" err="1">
                          <a:solidFill>
                            <a:srgbClr val="FF0000"/>
                          </a:solidFill>
                          <a:latin typeface="Arial" pitchFamily="34" charset="0"/>
                        </a:rPr>
                        <a:t>hoặc</a:t>
                      </a:r>
                      <a:r>
                        <a:rPr lang="en-US" sz="2800" b="0" i="0" baseline="0" dirty="0">
                          <a:solidFill>
                            <a:srgbClr val="FF0000"/>
                          </a:solidFill>
                          <a:latin typeface="Arial" pitchFamily="34" charset="0"/>
                        </a:rPr>
                        <a:t> </a:t>
                      </a:r>
                      <a:r>
                        <a:rPr lang="en-US" sz="2800" b="0" i="0" baseline="0" dirty="0" err="1">
                          <a:solidFill>
                            <a:srgbClr val="FF0000"/>
                          </a:solidFill>
                          <a:latin typeface="Arial" pitchFamily="34" charset="0"/>
                        </a:rPr>
                        <a:t>Nữ</a:t>
                      </a:r>
                      <a:endParaRPr lang="en-US" sz="2800" b="0" i="0" dirty="0">
                        <a:solidFill>
                          <a:srgbClr val="FF0000"/>
                        </a:solidFill>
                        <a:latin typeface="Arial" pitchFamily="34" charset="0"/>
                      </a:endParaRPr>
                    </a:p>
                  </a:txBody>
                  <a:tcPr>
                    <a:solidFill>
                      <a:schemeClr val="accent1">
                        <a:lumMod val="40000"/>
                        <a:lumOff val="60000"/>
                      </a:schemeClr>
                    </a:solidFill>
                  </a:tcPr>
                </a:tc>
                <a:tc>
                  <a:txBody>
                    <a:bodyPr/>
                    <a:lstStyle/>
                    <a:p>
                      <a:pPr marL="514350" indent="-514350" algn="l">
                        <a:buFont typeface="+mj-lt"/>
                        <a:buAutoNum type="alphaUcPeriod"/>
                      </a:pPr>
                      <a:r>
                        <a:rPr lang="en-US" sz="2800" b="0" i="0" dirty="0" err="1">
                          <a:solidFill>
                            <a:srgbClr val="FF0000"/>
                          </a:solidFill>
                          <a:latin typeface="Arial" pitchFamily="34" charset="0"/>
                        </a:rPr>
                        <a:t>Autonumber</a:t>
                      </a:r>
                      <a:endParaRPr lang="en-US" sz="2800" b="0" i="0" dirty="0">
                        <a:solidFill>
                          <a:srgbClr val="FF0000"/>
                        </a:solidFill>
                        <a:latin typeface="Arial" pitchFamily="34" charset="0"/>
                      </a:endParaRPr>
                    </a:p>
                  </a:txBody>
                  <a:tcPr>
                    <a:solidFill>
                      <a:schemeClr val="accent3">
                        <a:lumMod val="40000"/>
                        <a:lumOff val="60000"/>
                      </a:schemeClr>
                    </a:solidFill>
                  </a:tcPr>
                </a:tc>
                <a:extLst>
                  <a:ext uri="{0D108BD9-81ED-4DB2-BD59-A6C34878D82A}">
                    <a16:rowId xmlns:a16="http://schemas.microsoft.com/office/drawing/2014/main" val="10001"/>
                  </a:ext>
                </a:extLst>
              </a:tr>
              <a:tr h="708079">
                <a:tc>
                  <a:txBody>
                    <a:bodyPr/>
                    <a:lstStyle/>
                    <a:p>
                      <a:pPr algn="ctr"/>
                      <a:r>
                        <a:rPr lang="en-US" sz="2800" b="0" i="0" dirty="0">
                          <a:solidFill>
                            <a:srgbClr val="FF0000"/>
                          </a:solidFill>
                          <a:latin typeface="Arial" pitchFamily="34" charset="0"/>
                        </a:rPr>
                        <a:t>    </a:t>
                      </a:r>
                      <a:r>
                        <a:rPr lang="en-US" sz="2800" b="0" i="0" dirty="0" err="1">
                          <a:solidFill>
                            <a:srgbClr val="FF0000"/>
                          </a:solidFill>
                          <a:latin typeface="Arial" pitchFamily="34" charset="0"/>
                        </a:rPr>
                        <a:t>Ngày</a:t>
                      </a:r>
                      <a:r>
                        <a:rPr lang="en-US" sz="2800" b="0" i="0" baseline="0" dirty="0">
                          <a:solidFill>
                            <a:srgbClr val="FF0000"/>
                          </a:solidFill>
                          <a:latin typeface="Arial" pitchFamily="34" charset="0"/>
                        </a:rPr>
                        <a:t> </a:t>
                      </a:r>
                      <a:r>
                        <a:rPr lang="en-US" sz="2800" b="0" i="0" baseline="0" dirty="0" err="1">
                          <a:solidFill>
                            <a:srgbClr val="FF0000"/>
                          </a:solidFill>
                          <a:latin typeface="Arial" pitchFamily="34" charset="0"/>
                        </a:rPr>
                        <a:t>tháng</a:t>
                      </a:r>
                      <a:r>
                        <a:rPr lang="en-US" sz="2800" b="0" i="0" baseline="0" dirty="0">
                          <a:solidFill>
                            <a:srgbClr val="FF0000"/>
                          </a:solidFill>
                          <a:latin typeface="Arial" pitchFamily="34" charset="0"/>
                        </a:rPr>
                        <a:t> </a:t>
                      </a:r>
                      <a:r>
                        <a:rPr lang="en-US" sz="2800" b="0" i="0" baseline="0" dirty="0" err="1">
                          <a:solidFill>
                            <a:srgbClr val="FF0000"/>
                          </a:solidFill>
                          <a:latin typeface="Arial" pitchFamily="34" charset="0"/>
                        </a:rPr>
                        <a:t>xuất</a:t>
                      </a:r>
                      <a:r>
                        <a:rPr lang="en-US" sz="2800" b="0" i="0" baseline="0" dirty="0">
                          <a:solidFill>
                            <a:srgbClr val="FF0000"/>
                          </a:solidFill>
                          <a:latin typeface="Arial" pitchFamily="34" charset="0"/>
                        </a:rPr>
                        <a:t> </a:t>
                      </a:r>
                      <a:r>
                        <a:rPr lang="en-US" sz="2800" b="0" i="0" baseline="0" dirty="0" err="1">
                          <a:solidFill>
                            <a:srgbClr val="FF0000"/>
                          </a:solidFill>
                          <a:latin typeface="Arial" pitchFamily="34" charset="0"/>
                        </a:rPr>
                        <a:t>bản</a:t>
                      </a:r>
                      <a:r>
                        <a:rPr lang="en-US" sz="2800" b="0" i="0" baseline="0" dirty="0">
                          <a:solidFill>
                            <a:srgbClr val="FF0000"/>
                          </a:solidFill>
                          <a:latin typeface="Arial" pitchFamily="34" charset="0"/>
                        </a:rPr>
                        <a:t> </a:t>
                      </a:r>
                      <a:r>
                        <a:rPr lang="en-US" sz="2800" b="0" i="0" baseline="0" dirty="0" err="1">
                          <a:solidFill>
                            <a:srgbClr val="FF0000"/>
                          </a:solidFill>
                          <a:latin typeface="Arial" pitchFamily="34" charset="0"/>
                        </a:rPr>
                        <a:t>sách</a:t>
                      </a:r>
                      <a:endParaRPr lang="en-US" sz="2800" b="0" i="0" dirty="0">
                        <a:solidFill>
                          <a:srgbClr val="FF0000"/>
                        </a:solidFill>
                        <a:latin typeface="Arial" pitchFamily="34" charset="0"/>
                      </a:endParaRPr>
                    </a:p>
                  </a:txBody>
                  <a:tcPr>
                    <a:solidFill>
                      <a:schemeClr val="accent1">
                        <a:lumMod val="40000"/>
                        <a:lumOff val="60000"/>
                      </a:schemeClr>
                    </a:solidFill>
                  </a:tcPr>
                </a:tc>
                <a:tc>
                  <a:txBody>
                    <a:bodyPr/>
                    <a:lstStyle/>
                    <a:p>
                      <a:pPr marL="514350" indent="-514350" algn="l">
                        <a:buFont typeface="+mj-lt"/>
                        <a:buAutoNum type="alphaUcPeriod" startAt="2"/>
                      </a:pPr>
                      <a:r>
                        <a:rPr lang="en-US" sz="2800" b="0" i="0" dirty="0">
                          <a:solidFill>
                            <a:srgbClr val="FF0000"/>
                          </a:solidFill>
                          <a:latin typeface="Arial" pitchFamily="34" charset="0"/>
                        </a:rPr>
                        <a:t>Text</a:t>
                      </a:r>
                    </a:p>
                  </a:txBody>
                  <a:tcPr>
                    <a:solidFill>
                      <a:schemeClr val="accent3">
                        <a:lumMod val="40000"/>
                        <a:lumOff val="60000"/>
                      </a:schemeClr>
                    </a:solidFill>
                  </a:tcPr>
                </a:tc>
                <a:extLst>
                  <a:ext uri="{0D108BD9-81ED-4DB2-BD59-A6C34878D82A}">
                    <a16:rowId xmlns:a16="http://schemas.microsoft.com/office/drawing/2014/main" val="10002"/>
                  </a:ext>
                </a:extLst>
              </a:tr>
              <a:tr h="708079">
                <a:tc>
                  <a:txBody>
                    <a:bodyPr/>
                    <a:lstStyle/>
                    <a:p>
                      <a:pPr algn="l"/>
                      <a:r>
                        <a:rPr lang="en-US" sz="2800" b="0" i="0" dirty="0">
                          <a:solidFill>
                            <a:srgbClr val="FF0000"/>
                          </a:solidFill>
                          <a:latin typeface="Arial" pitchFamily="34" charset="0"/>
                        </a:rPr>
                        <a:t>      </a:t>
                      </a:r>
                      <a:r>
                        <a:rPr lang="en-US" sz="2800" b="0" i="0" dirty="0" err="1">
                          <a:solidFill>
                            <a:srgbClr val="FF0000"/>
                          </a:solidFill>
                          <a:latin typeface="Arial" pitchFamily="34" charset="0"/>
                        </a:rPr>
                        <a:t>Điểm</a:t>
                      </a:r>
                      <a:r>
                        <a:rPr lang="en-US" sz="2800" b="0" i="0" baseline="0" dirty="0">
                          <a:solidFill>
                            <a:srgbClr val="FF0000"/>
                          </a:solidFill>
                          <a:latin typeface="Arial" pitchFamily="34" charset="0"/>
                        </a:rPr>
                        <a:t> </a:t>
                      </a:r>
                      <a:r>
                        <a:rPr lang="en-US" sz="2800" b="0" i="0" baseline="0" dirty="0" err="1">
                          <a:solidFill>
                            <a:srgbClr val="FF0000"/>
                          </a:solidFill>
                          <a:latin typeface="Arial" pitchFamily="34" charset="0"/>
                        </a:rPr>
                        <a:t>Toán</a:t>
                      </a:r>
                      <a:endParaRPr lang="en-US" sz="2800" b="0" i="0" dirty="0">
                        <a:solidFill>
                          <a:srgbClr val="FF0000"/>
                        </a:solidFill>
                        <a:latin typeface="Arial" pitchFamily="34" charset="0"/>
                      </a:endParaRPr>
                    </a:p>
                  </a:txBody>
                  <a:tcPr>
                    <a:solidFill>
                      <a:schemeClr val="accent1">
                        <a:lumMod val="40000"/>
                        <a:lumOff val="60000"/>
                      </a:schemeClr>
                    </a:solidFill>
                  </a:tcPr>
                </a:tc>
                <a:tc>
                  <a:txBody>
                    <a:bodyPr/>
                    <a:lstStyle/>
                    <a:p>
                      <a:pPr marL="514350" indent="-514350" algn="l">
                        <a:buFont typeface="+mj-lt"/>
                        <a:buAutoNum type="alphaUcPeriod" startAt="3"/>
                      </a:pPr>
                      <a:r>
                        <a:rPr lang="en-US" sz="2800" b="0" i="0" dirty="0">
                          <a:solidFill>
                            <a:srgbClr val="FF0000"/>
                          </a:solidFill>
                          <a:latin typeface="Arial" pitchFamily="34" charset="0"/>
                        </a:rPr>
                        <a:t>Yes/No</a:t>
                      </a:r>
                    </a:p>
                  </a:txBody>
                  <a:tcPr>
                    <a:solidFill>
                      <a:schemeClr val="accent3">
                        <a:lumMod val="40000"/>
                        <a:lumOff val="60000"/>
                      </a:schemeClr>
                    </a:solidFill>
                  </a:tcPr>
                </a:tc>
                <a:extLst>
                  <a:ext uri="{0D108BD9-81ED-4DB2-BD59-A6C34878D82A}">
                    <a16:rowId xmlns:a16="http://schemas.microsoft.com/office/drawing/2014/main" val="10003"/>
                  </a:ext>
                </a:extLst>
              </a:tr>
              <a:tr h="7680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i="0" dirty="0">
                          <a:solidFill>
                            <a:srgbClr val="FF0000"/>
                          </a:solidFill>
                          <a:latin typeface="Arial" pitchFamily="34" charset="0"/>
                        </a:rPr>
                        <a:t>      </a:t>
                      </a:r>
                      <a:r>
                        <a:rPr lang="en-US" sz="2800" b="0" i="0" dirty="0" err="1">
                          <a:solidFill>
                            <a:srgbClr val="FF0000"/>
                          </a:solidFill>
                          <a:latin typeface="Arial" pitchFamily="34" charset="0"/>
                        </a:rPr>
                        <a:t>Tên</a:t>
                      </a:r>
                      <a:r>
                        <a:rPr lang="en-US" sz="2800" b="0" i="0" baseline="0" dirty="0">
                          <a:solidFill>
                            <a:srgbClr val="FF0000"/>
                          </a:solidFill>
                          <a:latin typeface="Arial" pitchFamily="34" charset="0"/>
                        </a:rPr>
                        <a:t> </a:t>
                      </a:r>
                      <a:r>
                        <a:rPr lang="en-US" sz="2800" b="0" i="0" baseline="0" dirty="0" err="1">
                          <a:solidFill>
                            <a:srgbClr val="FF0000"/>
                          </a:solidFill>
                          <a:latin typeface="Arial" pitchFamily="34" charset="0"/>
                        </a:rPr>
                        <a:t>học</a:t>
                      </a:r>
                      <a:r>
                        <a:rPr lang="en-US" sz="2800" b="0" i="0" baseline="0" dirty="0">
                          <a:solidFill>
                            <a:srgbClr val="FF0000"/>
                          </a:solidFill>
                          <a:latin typeface="Arial" pitchFamily="34" charset="0"/>
                        </a:rPr>
                        <a:t> </a:t>
                      </a:r>
                      <a:r>
                        <a:rPr lang="en-US" sz="2800" b="0" i="0" baseline="0" dirty="0" err="1">
                          <a:solidFill>
                            <a:srgbClr val="FF0000"/>
                          </a:solidFill>
                          <a:latin typeface="Arial" pitchFamily="34" charset="0"/>
                        </a:rPr>
                        <a:t>sinh</a:t>
                      </a:r>
                      <a:endParaRPr lang="en-US" sz="2800" b="0" i="0" dirty="0">
                        <a:solidFill>
                          <a:srgbClr val="FF0000"/>
                        </a:solidFill>
                        <a:latin typeface="Arial" pitchFamily="34" charset="0"/>
                      </a:endParaRPr>
                    </a:p>
                  </a:txBody>
                  <a:tcPr>
                    <a:solidFill>
                      <a:schemeClr val="accent1">
                        <a:lumMod val="40000"/>
                        <a:lumOff val="60000"/>
                      </a:schemeClr>
                    </a:solidFill>
                  </a:tcPr>
                </a:tc>
                <a:tc>
                  <a:txBody>
                    <a:bodyPr/>
                    <a:lstStyle/>
                    <a:p>
                      <a:pPr marL="514350" indent="-514350" algn="l">
                        <a:buFont typeface="+mj-lt"/>
                        <a:buAutoNum type="alphaUcPeriod" startAt="4"/>
                      </a:pPr>
                      <a:r>
                        <a:rPr lang="en-US" sz="2800" b="0" i="0" dirty="0">
                          <a:solidFill>
                            <a:srgbClr val="FF0000"/>
                          </a:solidFill>
                          <a:latin typeface="Arial" pitchFamily="34" charset="0"/>
                        </a:rPr>
                        <a:t>Date/Time</a:t>
                      </a:r>
                    </a:p>
                  </a:txBody>
                  <a:tcPr>
                    <a:solidFill>
                      <a:schemeClr val="accent3">
                        <a:lumMod val="40000"/>
                        <a:lumOff val="60000"/>
                      </a:schemeClr>
                    </a:solidFill>
                  </a:tcPr>
                </a:tc>
                <a:extLst>
                  <a:ext uri="{0D108BD9-81ED-4DB2-BD59-A6C34878D82A}">
                    <a16:rowId xmlns:a16="http://schemas.microsoft.com/office/drawing/2014/main" val="10004"/>
                  </a:ext>
                </a:extLst>
              </a:tr>
              <a:tr h="708079">
                <a:tc>
                  <a:txBody>
                    <a:bodyPr/>
                    <a:lstStyle/>
                    <a:p>
                      <a:pPr algn="l"/>
                      <a:r>
                        <a:rPr lang="en-US" sz="2800" b="0" i="0" dirty="0">
                          <a:solidFill>
                            <a:srgbClr val="FF0000"/>
                          </a:solidFill>
                          <a:latin typeface="Arial" pitchFamily="34" charset="0"/>
                        </a:rPr>
                        <a:t>      </a:t>
                      </a:r>
                      <a:r>
                        <a:rPr lang="en-US" sz="2800" b="0" i="0" dirty="0" err="1">
                          <a:solidFill>
                            <a:srgbClr val="FF0000"/>
                          </a:solidFill>
                          <a:latin typeface="Arial" pitchFamily="34" charset="0"/>
                        </a:rPr>
                        <a:t>Số</a:t>
                      </a:r>
                      <a:r>
                        <a:rPr lang="en-US" sz="2800" b="0" i="0" baseline="0" dirty="0">
                          <a:solidFill>
                            <a:srgbClr val="FF0000"/>
                          </a:solidFill>
                          <a:latin typeface="Arial" pitchFamily="34" charset="0"/>
                        </a:rPr>
                        <a:t> </a:t>
                      </a:r>
                      <a:r>
                        <a:rPr lang="en-US" sz="2800" b="0" i="0" baseline="0" dirty="0" err="1">
                          <a:solidFill>
                            <a:srgbClr val="FF0000"/>
                          </a:solidFill>
                          <a:latin typeface="Arial" pitchFamily="34" charset="0"/>
                        </a:rPr>
                        <a:t>thứ</a:t>
                      </a:r>
                      <a:r>
                        <a:rPr lang="en-US" sz="2800" b="0" i="0" baseline="0" dirty="0">
                          <a:solidFill>
                            <a:srgbClr val="FF0000"/>
                          </a:solidFill>
                          <a:latin typeface="Arial" pitchFamily="34" charset="0"/>
                        </a:rPr>
                        <a:t> </a:t>
                      </a:r>
                      <a:r>
                        <a:rPr lang="en-US" sz="2800" b="0" i="0" baseline="0" dirty="0" err="1">
                          <a:solidFill>
                            <a:srgbClr val="FF0000"/>
                          </a:solidFill>
                          <a:latin typeface="Arial" pitchFamily="34" charset="0"/>
                        </a:rPr>
                        <a:t>tự</a:t>
                      </a:r>
                      <a:r>
                        <a:rPr lang="en-US" sz="2800" b="0" i="0" baseline="0" dirty="0">
                          <a:solidFill>
                            <a:srgbClr val="FF0000"/>
                          </a:solidFill>
                          <a:latin typeface="Arial" pitchFamily="34" charset="0"/>
                        </a:rPr>
                        <a:t> </a:t>
                      </a:r>
                      <a:r>
                        <a:rPr lang="en-US" sz="2800" b="0" i="0" baseline="0" dirty="0" err="1">
                          <a:solidFill>
                            <a:srgbClr val="FF0000"/>
                          </a:solidFill>
                          <a:latin typeface="Arial" pitchFamily="34" charset="0"/>
                        </a:rPr>
                        <a:t>học</a:t>
                      </a:r>
                      <a:r>
                        <a:rPr lang="en-US" sz="2800" b="0" i="0" baseline="0" dirty="0">
                          <a:solidFill>
                            <a:srgbClr val="FF0000"/>
                          </a:solidFill>
                          <a:latin typeface="Arial" pitchFamily="34" charset="0"/>
                        </a:rPr>
                        <a:t> </a:t>
                      </a:r>
                      <a:r>
                        <a:rPr lang="en-US" sz="2800" b="0" i="0" baseline="0" dirty="0" err="1">
                          <a:solidFill>
                            <a:srgbClr val="FF0000"/>
                          </a:solidFill>
                          <a:latin typeface="Arial" pitchFamily="34" charset="0"/>
                        </a:rPr>
                        <a:t>sinh</a:t>
                      </a:r>
                      <a:endParaRPr lang="en-US" sz="2800" b="0" i="0" dirty="0">
                        <a:solidFill>
                          <a:srgbClr val="FF0000"/>
                        </a:solidFill>
                        <a:latin typeface="Arial" pitchFamily="34" charset="0"/>
                      </a:endParaRPr>
                    </a:p>
                  </a:txBody>
                  <a:tcPr>
                    <a:solidFill>
                      <a:schemeClr val="accent1">
                        <a:lumMod val="40000"/>
                        <a:lumOff val="60000"/>
                      </a:schemeClr>
                    </a:solidFill>
                  </a:tcPr>
                </a:tc>
                <a:tc>
                  <a:txBody>
                    <a:bodyPr/>
                    <a:lstStyle/>
                    <a:p>
                      <a:pPr marL="514350" indent="-514350" algn="l">
                        <a:buFont typeface="+mj-lt"/>
                        <a:buAutoNum type="alphaUcPeriod" startAt="5"/>
                      </a:pPr>
                      <a:r>
                        <a:rPr lang="en-US" sz="2800" b="0" i="0" dirty="0">
                          <a:solidFill>
                            <a:srgbClr val="FF0000"/>
                          </a:solidFill>
                          <a:latin typeface="Arial" pitchFamily="34" charset="0"/>
                        </a:rPr>
                        <a:t>Number</a:t>
                      </a:r>
                    </a:p>
                  </a:txBody>
                  <a:tcPr>
                    <a:solidFill>
                      <a:schemeClr val="accent3">
                        <a:lumMod val="40000"/>
                        <a:lumOff val="60000"/>
                      </a:schemeClr>
                    </a:solidFill>
                  </a:tcPr>
                </a:tc>
                <a:extLst>
                  <a:ext uri="{0D108BD9-81ED-4DB2-BD59-A6C34878D82A}">
                    <a16:rowId xmlns:a16="http://schemas.microsoft.com/office/drawing/2014/main" val="10005"/>
                  </a:ext>
                </a:extLst>
              </a:tr>
            </a:tbl>
          </a:graphicData>
        </a:graphic>
      </p:graphicFrame>
      <p:sp>
        <p:nvSpPr>
          <p:cNvPr id="3" name="Rectangle 2"/>
          <p:cNvSpPr/>
          <p:nvPr/>
        </p:nvSpPr>
        <p:spPr>
          <a:xfrm>
            <a:off x="2100680" y="2704137"/>
            <a:ext cx="504056"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latin typeface="Arial" pitchFamily="34" charset="0"/>
              </a:rPr>
              <a:t>C</a:t>
            </a:r>
          </a:p>
        </p:txBody>
      </p:sp>
      <p:sp>
        <p:nvSpPr>
          <p:cNvPr id="13" name="Rectangle 12"/>
          <p:cNvSpPr/>
          <p:nvPr/>
        </p:nvSpPr>
        <p:spPr>
          <a:xfrm>
            <a:off x="2105393" y="3356992"/>
            <a:ext cx="504056"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latin typeface="Arial" pitchFamily="34" charset="0"/>
              </a:rPr>
              <a:t>D</a:t>
            </a:r>
          </a:p>
        </p:txBody>
      </p:sp>
      <p:sp>
        <p:nvSpPr>
          <p:cNvPr id="14" name="Rectangle 13"/>
          <p:cNvSpPr/>
          <p:nvPr/>
        </p:nvSpPr>
        <p:spPr>
          <a:xfrm>
            <a:off x="2147724" y="4077072"/>
            <a:ext cx="504056"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latin typeface="Arial" pitchFamily="34" charset="0"/>
              </a:rPr>
              <a:t>E</a:t>
            </a:r>
          </a:p>
        </p:txBody>
      </p:sp>
      <p:sp>
        <p:nvSpPr>
          <p:cNvPr id="15" name="Rectangle 14"/>
          <p:cNvSpPr/>
          <p:nvPr/>
        </p:nvSpPr>
        <p:spPr>
          <a:xfrm>
            <a:off x="2147724" y="4797152"/>
            <a:ext cx="504056"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latin typeface="Arial" pitchFamily="34" charset="0"/>
              </a:rPr>
              <a:t>B</a:t>
            </a:r>
          </a:p>
        </p:txBody>
      </p:sp>
      <p:sp>
        <p:nvSpPr>
          <p:cNvPr id="16" name="Rectangle 15"/>
          <p:cNvSpPr/>
          <p:nvPr/>
        </p:nvSpPr>
        <p:spPr>
          <a:xfrm>
            <a:off x="2147724" y="5589240"/>
            <a:ext cx="504056"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latin typeface="Arial" pitchFamily="34" charset="0"/>
              </a:rPr>
              <a:t>A</a:t>
            </a:r>
          </a:p>
        </p:txBody>
      </p:sp>
      <p:cxnSp>
        <p:nvCxnSpPr>
          <p:cNvPr id="18" name="Straight Connector 17"/>
          <p:cNvCxnSpPr/>
          <p:nvPr/>
        </p:nvCxnSpPr>
        <p:spPr>
          <a:xfrm>
            <a:off x="6964442" y="2884158"/>
            <a:ext cx="499711" cy="119291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964441" y="3640241"/>
            <a:ext cx="432048" cy="119291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583832" y="4380714"/>
            <a:ext cx="2664296" cy="120852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4871864" y="3717033"/>
            <a:ext cx="2376264" cy="126794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5591944" y="2884158"/>
            <a:ext cx="1656184" cy="2705083"/>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49426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par>
                                <p:cTn id="18" presetID="16" presetClass="entr" presetSubtype="21" fill="hold" nodeType="withEffect">
                                  <p:stCondLst>
                                    <p:cond delay="50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2000"/>
                                        <p:tgtEl>
                                          <p:spTgt spid="18"/>
                                        </p:tgtEl>
                                      </p:cBhvr>
                                    </p:animEffect>
                                  </p:childTnLst>
                                  <p:subTnLst>
                                    <p:set>
                                      <p:cBhvr override="childStyle">
                                        <p:cTn dur="1" fill="hold" display="0" masterRel="sameClick" afterEffect="1">
                                          <p:stCondLst>
                                            <p:cond evt="end" delay="0">
                                              <p:tn val="18"/>
                                            </p:cond>
                                          </p:stCondLst>
                                        </p:cTn>
                                        <p:tgtEl>
                                          <p:spTgt spid="18"/>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par>
                                <p:cTn id="26" presetID="16" presetClass="entr" presetSubtype="21" fill="hold" nodeType="withEffect">
                                  <p:stCondLst>
                                    <p:cond delay="100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500"/>
                                        <p:tgtEl>
                                          <p:spTgt spid="19"/>
                                        </p:tgtEl>
                                      </p:cBhvr>
                                    </p:animEffect>
                                  </p:childTnLst>
                                  <p:subTnLst>
                                    <p:set>
                                      <p:cBhvr override="childStyle">
                                        <p:cTn dur="1" fill="hold" display="0" masterRel="sameClick" afterEffect="1">
                                          <p:stCondLst>
                                            <p:cond evt="end" delay="0">
                                              <p:tn val="26"/>
                                            </p:cond>
                                          </p:stCondLst>
                                        </p:cTn>
                                        <p:tgtEl>
                                          <p:spTgt spid="19"/>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inVertical)">
                                      <p:cBhvr>
                                        <p:cTn id="33" dur="500"/>
                                        <p:tgtEl>
                                          <p:spTgt spid="14"/>
                                        </p:tgtEl>
                                      </p:cBhvr>
                                    </p:animEffect>
                                  </p:childTnLst>
                                </p:cTn>
                              </p:par>
                              <p:par>
                                <p:cTn id="34" presetID="16" presetClass="entr" presetSubtype="21" fill="hold" nodeType="withEffect">
                                  <p:stCondLst>
                                    <p:cond delay="1000"/>
                                  </p:stCondLst>
                                  <p:childTnLst>
                                    <p:set>
                                      <p:cBhvr>
                                        <p:cTn id="35" dur="1" fill="hold">
                                          <p:stCondLst>
                                            <p:cond delay="0"/>
                                          </p:stCondLst>
                                        </p:cTn>
                                        <p:tgtEl>
                                          <p:spTgt spid="20"/>
                                        </p:tgtEl>
                                        <p:attrNameLst>
                                          <p:attrName>style.visibility</p:attrName>
                                        </p:attrNameLst>
                                      </p:cBhvr>
                                      <p:to>
                                        <p:strVal val="visible"/>
                                      </p:to>
                                    </p:set>
                                    <p:animEffect transition="in" filter="barn(inVertical)">
                                      <p:cBhvr>
                                        <p:cTn id="36" dur="500"/>
                                        <p:tgtEl>
                                          <p:spTgt spid="20"/>
                                        </p:tgtEl>
                                      </p:cBhvr>
                                    </p:animEffect>
                                  </p:childTnLst>
                                  <p:subTnLst>
                                    <p:set>
                                      <p:cBhvr override="childStyle">
                                        <p:cTn dur="1" fill="hold" display="0" masterRel="sameClick" afterEffect="1">
                                          <p:stCondLst>
                                            <p:cond evt="end" delay="0">
                                              <p:tn val="34"/>
                                            </p:cond>
                                          </p:stCondLst>
                                        </p:cTn>
                                        <p:tgtEl>
                                          <p:spTgt spid="20"/>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arn(inVertical)">
                                      <p:cBhvr>
                                        <p:cTn id="41" dur="500"/>
                                        <p:tgtEl>
                                          <p:spTgt spid="15"/>
                                        </p:tgtEl>
                                      </p:cBhvr>
                                    </p:animEffect>
                                  </p:childTnLst>
                                </p:cTn>
                              </p:par>
                              <p:par>
                                <p:cTn id="42" presetID="16" presetClass="entr" presetSubtype="21" fill="hold" nodeType="withEffect">
                                  <p:stCondLst>
                                    <p:cond delay="1000"/>
                                  </p:stCondLst>
                                  <p:childTnLst>
                                    <p:set>
                                      <p:cBhvr>
                                        <p:cTn id="43" dur="1" fill="hold">
                                          <p:stCondLst>
                                            <p:cond delay="0"/>
                                          </p:stCondLst>
                                        </p:cTn>
                                        <p:tgtEl>
                                          <p:spTgt spid="22"/>
                                        </p:tgtEl>
                                        <p:attrNameLst>
                                          <p:attrName>style.visibility</p:attrName>
                                        </p:attrNameLst>
                                      </p:cBhvr>
                                      <p:to>
                                        <p:strVal val="visible"/>
                                      </p:to>
                                    </p:set>
                                    <p:animEffect transition="in" filter="barn(inVertical)">
                                      <p:cBhvr>
                                        <p:cTn id="44" dur="500"/>
                                        <p:tgtEl>
                                          <p:spTgt spid="22"/>
                                        </p:tgtEl>
                                      </p:cBhvr>
                                    </p:animEffect>
                                  </p:childTnLst>
                                  <p:subTnLst>
                                    <p:set>
                                      <p:cBhvr override="childStyle">
                                        <p:cTn dur="1" fill="hold" display="0" masterRel="sameClick" afterEffect="1">
                                          <p:stCondLst>
                                            <p:cond evt="end" delay="0">
                                              <p:tn val="42"/>
                                            </p:cond>
                                          </p:stCondLst>
                                        </p:cTn>
                                        <p:tgtEl>
                                          <p:spTgt spid="22"/>
                                        </p:tgtEl>
                                        <p:attrNameLst>
                                          <p:attrName>style.visibility</p:attrName>
                                        </p:attrNameLst>
                                      </p:cBhvr>
                                      <p:to>
                                        <p:strVal val="hidden"/>
                                      </p:to>
                                    </p:set>
                                  </p:sub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barn(inVertical)">
                                      <p:cBhvr>
                                        <p:cTn id="49" dur="500"/>
                                        <p:tgtEl>
                                          <p:spTgt spid="16"/>
                                        </p:tgtEl>
                                      </p:cBhvr>
                                    </p:animEffect>
                                  </p:childTnLst>
                                </p:cTn>
                              </p:par>
                              <p:par>
                                <p:cTn id="50" presetID="16" presetClass="entr" presetSubtype="21" fill="hold" nodeType="withEffect">
                                  <p:stCondLst>
                                    <p:cond delay="1000"/>
                                  </p:stCondLst>
                                  <p:childTnLst>
                                    <p:set>
                                      <p:cBhvr>
                                        <p:cTn id="51" dur="1" fill="hold">
                                          <p:stCondLst>
                                            <p:cond delay="0"/>
                                          </p:stCondLst>
                                        </p:cTn>
                                        <p:tgtEl>
                                          <p:spTgt spid="26"/>
                                        </p:tgtEl>
                                        <p:attrNameLst>
                                          <p:attrName>style.visibility</p:attrName>
                                        </p:attrNameLst>
                                      </p:cBhvr>
                                      <p:to>
                                        <p:strVal val="visible"/>
                                      </p:to>
                                    </p:set>
                                    <p:animEffect transition="in" filter="barn(inVertical)">
                                      <p:cBhvr>
                                        <p:cTn id="52" dur="500"/>
                                        <p:tgtEl>
                                          <p:spTgt spid="26"/>
                                        </p:tgtEl>
                                      </p:cBhvr>
                                    </p:animEffect>
                                  </p:childTnLst>
                                  <p:subTnLst>
                                    <p:set>
                                      <p:cBhvr override="childStyle">
                                        <p:cTn dur="1" fill="hold" display="0" masterRel="sameClick" afterEffect="1">
                                          <p:stCondLst>
                                            <p:cond evt="end" delay="0">
                                              <p:tn val="50"/>
                                            </p:cond>
                                          </p:stCondLst>
                                        </p:cTn>
                                        <p:tgtEl>
                                          <p:spTgt spid="2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4" grpId="0" animBg="1"/>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130000"/>
                <a:satMod val="150000"/>
                <a:lumMod val="112000"/>
              </a:schemeClr>
            </a:gs>
            <a:gs pos="100000">
              <a:schemeClr val="bg2">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64672EB-02A8-48AB-BCFB-00B78DBA6A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255A803-13A1-44E9-ACA9-889A5CC39B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98" y="0"/>
            <a:ext cx="12192000" cy="6858000"/>
          </a:xfrm>
          <a:prstGeom prst="rect">
            <a:avLst/>
          </a:prstGeom>
          <a:solidFill>
            <a:srgbClr val="0D0D0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BC82C52F-0333-430E-AF00-FA48A518A1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286708"/>
          </a:xfrm>
          <a:prstGeom prst="rect">
            <a:avLst/>
          </a:prstGeom>
          <a:ln>
            <a:noFill/>
          </a:ln>
          <a:effectLst>
            <a:outerShdw blurRad="889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BE9CCFFE-A385-4D35-8504-960F050EF7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76269"/>
          <a:stretch/>
        </p:blipFill>
        <p:spPr>
          <a:xfrm>
            <a:off x="0" y="0"/>
            <a:ext cx="12192000" cy="1627464"/>
          </a:xfrm>
          <a:prstGeom prst="rect">
            <a:avLst/>
          </a:prstGeom>
        </p:spPr>
      </p:pic>
      <p:pic>
        <p:nvPicPr>
          <p:cNvPr id="23" name="Picture 22">
            <a:extLst>
              <a:ext uri="{FF2B5EF4-FFF2-40B4-BE49-F238E27FC236}">
                <a16:creationId xmlns:a16="http://schemas.microsoft.com/office/drawing/2014/main" id="{1AD41804-3572-46FD-8124-D3079B64271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48251" t="72447" r="32841"/>
          <a:stretch/>
        </p:blipFill>
        <p:spPr>
          <a:xfrm>
            <a:off x="6526134" y="3384053"/>
            <a:ext cx="2305206" cy="1889621"/>
          </a:xfrm>
          <a:custGeom>
            <a:avLst/>
            <a:gdLst>
              <a:gd name="connsiteX0" fmla="*/ 8425821 w 12192000"/>
              <a:gd name="connsiteY0" fmla="*/ 2921316 h 3611460"/>
              <a:gd name="connsiteX1" fmla="*/ 8425821 w 12192000"/>
              <a:gd name="connsiteY1" fmla="*/ 3598426 h 3611460"/>
              <a:gd name="connsiteX2" fmla="*/ 9652455 w 12192000"/>
              <a:gd name="connsiteY2" fmla="*/ 3598426 h 3611460"/>
              <a:gd name="connsiteX3" fmla="*/ 9652455 w 12192000"/>
              <a:gd name="connsiteY3" fmla="*/ 2921316 h 3611460"/>
              <a:gd name="connsiteX4" fmla="*/ 0 w 12192000"/>
              <a:gd name="connsiteY4" fmla="*/ 0 h 3611460"/>
              <a:gd name="connsiteX5" fmla="*/ 12192000 w 12192000"/>
              <a:gd name="connsiteY5" fmla="*/ 0 h 3611460"/>
              <a:gd name="connsiteX6" fmla="*/ 12192000 w 12192000"/>
              <a:gd name="connsiteY6" fmla="*/ 3611460 h 3611460"/>
              <a:gd name="connsiteX7" fmla="*/ 0 w 12192000"/>
              <a:gd name="connsiteY7" fmla="*/ 3611460 h 36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611460">
                <a:moveTo>
                  <a:pt x="8425821" y="2921316"/>
                </a:moveTo>
                <a:lnTo>
                  <a:pt x="8425821" y="3598426"/>
                </a:lnTo>
                <a:lnTo>
                  <a:pt x="9652455" y="3598426"/>
                </a:lnTo>
                <a:lnTo>
                  <a:pt x="9652455" y="2921316"/>
                </a:lnTo>
                <a:close/>
                <a:moveTo>
                  <a:pt x="0" y="0"/>
                </a:moveTo>
                <a:lnTo>
                  <a:pt x="12192000" y="0"/>
                </a:lnTo>
                <a:lnTo>
                  <a:pt x="12192000" y="3611460"/>
                </a:lnTo>
                <a:lnTo>
                  <a:pt x="0" y="3611460"/>
                </a:lnTo>
                <a:close/>
              </a:path>
            </a:pathLst>
          </a:custGeom>
        </p:spPr>
      </p:pic>
      <p:pic>
        <p:nvPicPr>
          <p:cNvPr id="25" name="Picture 24">
            <a:extLst>
              <a:ext uri="{FF2B5EF4-FFF2-40B4-BE49-F238E27FC236}">
                <a16:creationId xmlns:a16="http://schemas.microsoft.com/office/drawing/2014/main" id="{5316A1D8-3445-4B94-B595-2285C05EEEB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25269" t="72447" r="62822"/>
          <a:stretch/>
        </p:blipFill>
        <p:spPr>
          <a:xfrm>
            <a:off x="5443064" y="3371019"/>
            <a:ext cx="1451918" cy="1889621"/>
          </a:xfrm>
          <a:custGeom>
            <a:avLst/>
            <a:gdLst>
              <a:gd name="connsiteX0" fmla="*/ 8425821 w 12192000"/>
              <a:gd name="connsiteY0" fmla="*/ 2921316 h 3611460"/>
              <a:gd name="connsiteX1" fmla="*/ 8425821 w 12192000"/>
              <a:gd name="connsiteY1" fmla="*/ 3598426 h 3611460"/>
              <a:gd name="connsiteX2" fmla="*/ 9652455 w 12192000"/>
              <a:gd name="connsiteY2" fmla="*/ 3598426 h 3611460"/>
              <a:gd name="connsiteX3" fmla="*/ 9652455 w 12192000"/>
              <a:gd name="connsiteY3" fmla="*/ 2921316 h 3611460"/>
              <a:gd name="connsiteX4" fmla="*/ 0 w 12192000"/>
              <a:gd name="connsiteY4" fmla="*/ 0 h 3611460"/>
              <a:gd name="connsiteX5" fmla="*/ 12192000 w 12192000"/>
              <a:gd name="connsiteY5" fmla="*/ 0 h 3611460"/>
              <a:gd name="connsiteX6" fmla="*/ 12192000 w 12192000"/>
              <a:gd name="connsiteY6" fmla="*/ 3611460 h 3611460"/>
              <a:gd name="connsiteX7" fmla="*/ 0 w 12192000"/>
              <a:gd name="connsiteY7" fmla="*/ 3611460 h 36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611460">
                <a:moveTo>
                  <a:pt x="8425821" y="2921316"/>
                </a:moveTo>
                <a:lnTo>
                  <a:pt x="8425821" y="3598426"/>
                </a:lnTo>
                <a:lnTo>
                  <a:pt x="9652455" y="3598426"/>
                </a:lnTo>
                <a:lnTo>
                  <a:pt x="9652455" y="2921316"/>
                </a:lnTo>
                <a:close/>
                <a:moveTo>
                  <a:pt x="0" y="0"/>
                </a:moveTo>
                <a:lnTo>
                  <a:pt x="12192000" y="0"/>
                </a:lnTo>
                <a:lnTo>
                  <a:pt x="12192000" y="3611460"/>
                </a:lnTo>
                <a:lnTo>
                  <a:pt x="0" y="3611460"/>
                </a:lnTo>
                <a:close/>
              </a:path>
            </a:pathLst>
          </a:custGeom>
        </p:spPr>
      </p:pic>
      <p:pic>
        <p:nvPicPr>
          <p:cNvPr id="27" name="Picture 26">
            <a:extLst>
              <a:ext uri="{FF2B5EF4-FFF2-40B4-BE49-F238E27FC236}">
                <a16:creationId xmlns:a16="http://schemas.microsoft.com/office/drawing/2014/main" id="{2FA7483C-C90B-453F-AB53-60D8FDE6D3F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3445" t="47340"/>
          <a:stretch/>
        </p:blipFill>
        <p:spPr>
          <a:xfrm>
            <a:off x="8965579" y="1675248"/>
            <a:ext cx="3237619" cy="3611460"/>
          </a:xfrm>
          <a:custGeom>
            <a:avLst/>
            <a:gdLst>
              <a:gd name="connsiteX0" fmla="*/ 2237500 w 3237619"/>
              <a:gd name="connsiteY0" fmla="*/ 2921316 h 3611460"/>
              <a:gd name="connsiteX1" fmla="*/ 2237500 w 3237619"/>
              <a:gd name="connsiteY1" fmla="*/ 3598426 h 3611460"/>
              <a:gd name="connsiteX2" fmla="*/ 2563236 w 3237619"/>
              <a:gd name="connsiteY2" fmla="*/ 3598426 h 3611460"/>
              <a:gd name="connsiteX3" fmla="*/ 2563236 w 3237619"/>
              <a:gd name="connsiteY3" fmla="*/ 2921316 h 3611460"/>
              <a:gd name="connsiteX4" fmla="*/ 0 w 3237619"/>
              <a:gd name="connsiteY4" fmla="*/ 0 h 3611460"/>
              <a:gd name="connsiteX5" fmla="*/ 3237619 w 3237619"/>
              <a:gd name="connsiteY5" fmla="*/ 0 h 3611460"/>
              <a:gd name="connsiteX6" fmla="*/ 3237619 w 3237619"/>
              <a:gd name="connsiteY6" fmla="*/ 3611460 h 3611460"/>
              <a:gd name="connsiteX7" fmla="*/ 557562 w 3237619"/>
              <a:gd name="connsiteY7" fmla="*/ 3611460 h 3611460"/>
              <a:gd name="connsiteX8" fmla="*/ 557562 w 3237619"/>
              <a:gd name="connsiteY8" fmla="*/ 2822752 h 3611460"/>
              <a:gd name="connsiteX9" fmla="*/ 0 w 3237619"/>
              <a:gd name="connsiteY9" fmla="*/ 2822752 h 36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37619" h="3611460">
                <a:moveTo>
                  <a:pt x="2237500" y="2921316"/>
                </a:moveTo>
                <a:lnTo>
                  <a:pt x="2237500" y="3598426"/>
                </a:lnTo>
                <a:lnTo>
                  <a:pt x="2563236" y="3598426"/>
                </a:lnTo>
                <a:lnTo>
                  <a:pt x="2563236" y="2921316"/>
                </a:lnTo>
                <a:close/>
                <a:moveTo>
                  <a:pt x="0" y="0"/>
                </a:moveTo>
                <a:lnTo>
                  <a:pt x="3237619" y="0"/>
                </a:lnTo>
                <a:lnTo>
                  <a:pt x="3237619" y="3611460"/>
                </a:lnTo>
                <a:lnTo>
                  <a:pt x="557562" y="3611460"/>
                </a:lnTo>
                <a:lnTo>
                  <a:pt x="557562" y="2822752"/>
                </a:lnTo>
                <a:lnTo>
                  <a:pt x="0" y="2822752"/>
                </a:lnTo>
                <a:close/>
              </a:path>
            </a:pathLst>
          </a:custGeom>
        </p:spPr>
      </p:pic>
      <p:sp>
        <p:nvSpPr>
          <p:cNvPr id="2" name="Title 1"/>
          <p:cNvSpPr>
            <a:spLocks noGrp="1"/>
          </p:cNvSpPr>
          <p:nvPr>
            <p:ph type="ctrTitle"/>
          </p:nvPr>
        </p:nvSpPr>
        <p:spPr>
          <a:xfrm>
            <a:off x="1835233" y="1124125"/>
            <a:ext cx="8689976" cy="1844385"/>
          </a:xfrm>
        </p:spPr>
        <p:txBody>
          <a:bodyPr>
            <a:prstTxWarp prst="textPlain">
              <a:avLst/>
            </a:prstTxWarp>
            <a:normAutofit/>
          </a:bodyPr>
          <a:lstStyle/>
          <a:p>
            <a:r>
              <a:rPr lang="en-US" sz="4000">
                <a:latin typeface="#9Slide03 AllRoundGothic" panose="020B0703020202020104" pitchFamily="34" charset="0"/>
              </a:rPr>
              <a:t>BÀI 2: BẢNG VÀ KHÓA CHÍNH TRONG CSDL QUAN HỆ</a:t>
            </a:r>
          </a:p>
        </p:txBody>
      </p:sp>
    </p:spTree>
    <p:extLst>
      <p:ext uri="{BB962C8B-B14F-4D97-AF65-F5344CB8AC3E}">
        <p14:creationId xmlns:p14="http://schemas.microsoft.com/office/powerpoint/2010/main" val="22384797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408" y="170424"/>
            <a:ext cx="11017224" cy="738296"/>
          </a:xfrm>
        </p:spPr>
        <p:txBody>
          <a:bodyPr>
            <a:normAutofit fontScale="90000"/>
          </a:bodyPr>
          <a:lstStyle/>
          <a:p>
            <a:pPr algn="l"/>
            <a:r>
              <a:rPr lang="en-US" sz="3200" b="1" dirty="0">
                <a:solidFill>
                  <a:srgbClr val="0000FF"/>
                </a:solidFill>
                <a:latin typeface="Arial" pitchFamily="34" charset="0"/>
                <a:cs typeface="Arial" pitchFamily="34" charset="0"/>
              </a:rPr>
              <a:t>1</a:t>
            </a:r>
            <a:r>
              <a:rPr lang="en-US" sz="3200" b="1">
                <a:solidFill>
                  <a:srgbClr val="0000FF"/>
                </a:solidFill>
                <a:latin typeface="Arial" pitchFamily="34" charset="0"/>
                <a:cs typeface="Arial" pitchFamily="34" charset="0"/>
              </a:rPr>
              <a:t>. TỔ CHỨC DỮ LIỆU TRONG CSDL QUAN HỆ VÀ CÁC THAO TÁC TRÊN DỮ LIỆU</a:t>
            </a:r>
            <a:endParaRPr lang="en-US" sz="3200" b="1" dirty="0">
              <a:solidFill>
                <a:srgbClr val="0000FF"/>
              </a:solidFill>
              <a:latin typeface="Arial" pitchFamily="34" charset="0"/>
              <a:cs typeface="Arial" pitchFamily="34" charset="0"/>
            </a:endParaRPr>
          </a:p>
        </p:txBody>
      </p:sp>
      <p:sp>
        <p:nvSpPr>
          <p:cNvPr id="6" name="Rectangle 5"/>
          <p:cNvSpPr/>
          <p:nvPr/>
        </p:nvSpPr>
        <p:spPr>
          <a:xfrm>
            <a:off x="983432" y="1165508"/>
            <a:ext cx="6192688" cy="584775"/>
          </a:xfrm>
          <a:prstGeom prst="rect">
            <a:avLst/>
          </a:prstGeom>
          <a:solidFill>
            <a:schemeClr val="accent5">
              <a:lumMod val="20000"/>
              <a:lumOff val="80000"/>
            </a:schemeClr>
          </a:solidFill>
        </p:spPr>
        <p:txBody>
          <a:bodyPr wrap="square">
            <a:spAutoFit/>
          </a:bodyPr>
          <a:lstStyle/>
          <a:p>
            <a:r>
              <a:rPr lang="en-US" sz="3200">
                <a:latin typeface="Arial" pitchFamily="34" charset="0"/>
                <a:cs typeface="Arial" pitchFamily="34" charset="0"/>
              </a:rPr>
              <a:t>a.  Cơ sở dữ liệu quan hệ</a:t>
            </a:r>
            <a:endParaRPr lang="en-US" dirty="0">
              <a:latin typeface="Arial" pitchFamily="34" charset="0"/>
              <a:cs typeface="Arial" pitchFamily="34" charset="0"/>
            </a:endParaRPr>
          </a:p>
        </p:txBody>
      </p:sp>
      <p:sp>
        <p:nvSpPr>
          <p:cNvPr id="7" name="Rectangle 6"/>
          <p:cNvSpPr/>
          <p:nvPr/>
        </p:nvSpPr>
        <p:spPr>
          <a:xfrm>
            <a:off x="439024" y="1916832"/>
            <a:ext cx="11377264" cy="1200329"/>
          </a:xfrm>
          <a:prstGeom prst="rect">
            <a:avLst/>
          </a:prstGeom>
        </p:spPr>
        <p:txBody>
          <a:bodyPr wrap="square">
            <a:spAutoFit/>
          </a:bodyPr>
          <a:lstStyle/>
          <a:p>
            <a:pPr indent="274320" algn="just"/>
            <a:r>
              <a:rPr lang="pt-BR" sz="3600">
                <a:latin typeface="Times New Roman" panose="02020603050405020304" pitchFamily="18" charset="0"/>
                <a:cs typeface="Times New Roman" panose="02020603050405020304" pitchFamily="18" charset="0"/>
              </a:rPr>
              <a:t>CSDL quan hệ là tập hợp dữ liệu về một chủ thể nào đó gồm có nhiều hàng và nhiều cột</a:t>
            </a:r>
            <a:r>
              <a:rPr lang="pt-BR"/>
              <a:t>.</a:t>
            </a:r>
            <a:endParaRPr lang="en-US" sz="3200" dirty="0">
              <a:latin typeface="Times New Roman" panose="02020603050405020304" pitchFamily="18" charset="0"/>
              <a:cs typeface="Times New Roman" panose="02020603050405020304" pitchFamily="18" charset="0"/>
            </a:endParaRPr>
          </a:p>
        </p:txBody>
      </p:sp>
      <p:pic>
        <p:nvPicPr>
          <p:cNvPr id="5" name="Hình ảnh 4" descr="Ảnh có chứa văn bản, Phông chữ, ảnh chụp màn hình, số&#10;&#10;Mô tả được tạo tự động">
            <a:extLst>
              <a:ext uri="{FF2B5EF4-FFF2-40B4-BE49-F238E27FC236}">
                <a16:creationId xmlns:a16="http://schemas.microsoft.com/office/drawing/2014/main" id="{F74E49B3-3206-CC17-97C7-A4942C3AC8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020" y="3223887"/>
            <a:ext cx="11377264" cy="3463689"/>
          </a:xfrm>
          <a:prstGeom prst="rect">
            <a:avLst/>
          </a:prstGeom>
        </p:spPr>
      </p:pic>
    </p:spTree>
    <p:extLst>
      <p:ext uri="{BB962C8B-B14F-4D97-AF65-F5344CB8AC3E}">
        <p14:creationId xmlns:p14="http://schemas.microsoft.com/office/powerpoint/2010/main" val="7954704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iterate type="lt">
                                    <p:tmPct val="10000"/>
                                  </p:iterate>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7388" y="379659"/>
            <a:ext cx="11017224" cy="1569660"/>
          </a:xfrm>
          <a:prstGeom prst="rect">
            <a:avLst/>
          </a:prstGeom>
          <a:noFill/>
        </p:spPr>
        <p:txBody>
          <a:bodyPr wrap="square" rtlCol="0">
            <a:spAutoFit/>
          </a:bodyPr>
          <a:lstStyle/>
          <a:p>
            <a:pPr algn="just"/>
            <a:r>
              <a:rPr lang="en-US" sz="3200" b="1" dirty="0" err="1">
                <a:solidFill>
                  <a:srgbClr val="FF0000"/>
                </a:solidFill>
                <a:latin typeface="Arial" pitchFamily="34" charset="0"/>
                <a:cs typeface="Arial" pitchFamily="34" charset="0"/>
              </a:rPr>
              <a:t>Trường</a:t>
            </a:r>
            <a:r>
              <a:rPr lang="en-US" sz="3200" b="1" dirty="0">
                <a:solidFill>
                  <a:srgbClr val="FF0000"/>
                </a:solidFill>
                <a:latin typeface="Arial" pitchFamily="34" charset="0"/>
                <a:cs typeface="Arial" pitchFamily="34" charset="0"/>
              </a:rPr>
              <a:t> (field): </a:t>
            </a:r>
            <a:r>
              <a:rPr lang="en-US" sz="3200" dirty="0" err="1">
                <a:latin typeface="Arial" pitchFamily="34" charset="0"/>
                <a:cs typeface="Arial" pitchFamily="34" charset="0"/>
              </a:rPr>
              <a:t>Là</a:t>
            </a:r>
            <a:r>
              <a:rPr lang="en-US" sz="3200" b="1" dirty="0">
                <a:latin typeface="Arial" pitchFamily="34" charset="0"/>
                <a:cs typeface="Arial" pitchFamily="34" charset="0"/>
              </a:rPr>
              <a:t> </a:t>
            </a:r>
            <a:r>
              <a:rPr lang="en-US" sz="3200" dirty="0" err="1">
                <a:latin typeface="Arial" pitchFamily="34" charset="0"/>
                <a:cs typeface="Arial" pitchFamily="34" charset="0"/>
              </a:rPr>
              <a:t>một</a:t>
            </a:r>
            <a:r>
              <a:rPr lang="en-US" sz="3200" dirty="0">
                <a:latin typeface="Arial" pitchFamily="34" charset="0"/>
                <a:cs typeface="Arial" pitchFamily="34" charset="0"/>
              </a:rPr>
              <a:t> </a:t>
            </a:r>
            <a:r>
              <a:rPr lang="en-US" sz="3200" dirty="0" err="1">
                <a:latin typeface="Arial" pitchFamily="34" charset="0"/>
                <a:cs typeface="Arial" pitchFamily="34" charset="0"/>
              </a:rPr>
              <a:t>cột</a:t>
            </a:r>
            <a:r>
              <a:rPr lang="en-US" sz="3200" dirty="0">
                <a:latin typeface="Arial" pitchFamily="34" charset="0"/>
                <a:cs typeface="Arial" pitchFamily="34" charset="0"/>
              </a:rPr>
              <a:t> </a:t>
            </a:r>
            <a:r>
              <a:rPr lang="en-US" sz="3200" dirty="0" err="1">
                <a:latin typeface="Arial" pitchFamily="34" charset="0"/>
                <a:cs typeface="Arial" pitchFamily="34" charset="0"/>
              </a:rPr>
              <a:t>của</a:t>
            </a:r>
            <a:r>
              <a:rPr lang="en-US" sz="3200" dirty="0">
                <a:latin typeface="Arial" pitchFamily="34" charset="0"/>
                <a:cs typeface="Arial" pitchFamily="34" charset="0"/>
              </a:rPr>
              <a:t> </a:t>
            </a:r>
            <a:r>
              <a:rPr lang="en-US" sz="3200" dirty="0" err="1">
                <a:latin typeface="Arial" pitchFamily="34" charset="0"/>
                <a:cs typeface="Arial" pitchFamily="34" charset="0"/>
              </a:rPr>
              <a:t>bảng</a:t>
            </a:r>
            <a:r>
              <a:rPr lang="en-US" sz="3200" dirty="0">
                <a:latin typeface="Arial" pitchFamily="34" charset="0"/>
                <a:cs typeface="Arial" pitchFamily="34" charset="0"/>
              </a:rPr>
              <a:t> </a:t>
            </a:r>
            <a:r>
              <a:rPr lang="en-US" sz="3200" dirty="0" err="1">
                <a:latin typeface="Arial" pitchFamily="34" charset="0"/>
                <a:cs typeface="Arial" pitchFamily="34" charset="0"/>
              </a:rPr>
              <a:t>thể</a:t>
            </a:r>
            <a:r>
              <a:rPr lang="en-US" sz="3200" dirty="0">
                <a:latin typeface="Arial" pitchFamily="34" charset="0"/>
                <a:cs typeface="Arial" pitchFamily="34" charset="0"/>
              </a:rPr>
              <a:t> </a:t>
            </a:r>
            <a:r>
              <a:rPr lang="en-US" sz="3200" dirty="0" err="1">
                <a:latin typeface="Arial" pitchFamily="34" charset="0"/>
                <a:cs typeface="Arial" pitchFamily="34" charset="0"/>
              </a:rPr>
              <a:t>hiện</a:t>
            </a:r>
            <a:r>
              <a:rPr lang="en-US" sz="3200" dirty="0">
                <a:latin typeface="Arial" pitchFamily="34" charset="0"/>
                <a:cs typeface="Arial" pitchFamily="34" charset="0"/>
              </a:rPr>
              <a:t> </a:t>
            </a:r>
            <a:r>
              <a:rPr lang="en-US" sz="3200" dirty="0" err="1">
                <a:latin typeface="Arial" pitchFamily="34" charset="0"/>
                <a:cs typeface="Arial" pitchFamily="34" charset="0"/>
              </a:rPr>
              <a:t>một</a:t>
            </a:r>
            <a:r>
              <a:rPr lang="en-US" sz="3200" dirty="0">
                <a:latin typeface="Arial" pitchFamily="34" charset="0"/>
                <a:cs typeface="Arial" pitchFamily="34" charset="0"/>
              </a:rPr>
              <a:t> </a:t>
            </a:r>
            <a:r>
              <a:rPr lang="en-US" sz="3200" dirty="0" err="1">
                <a:latin typeface="Arial" pitchFamily="34" charset="0"/>
                <a:cs typeface="Arial" pitchFamily="34" charset="0"/>
              </a:rPr>
              <a:t>thuộc</a:t>
            </a:r>
            <a:r>
              <a:rPr lang="en-US" sz="3200" dirty="0">
                <a:latin typeface="Arial" pitchFamily="34" charset="0"/>
                <a:cs typeface="Arial" pitchFamily="34" charset="0"/>
              </a:rPr>
              <a:t> </a:t>
            </a:r>
            <a:r>
              <a:rPr lang="en-US" sz="3200" dirty="0" err="1">
                <a:latin typeface="Arial" pitchFamily="34" charset="0"/>
                <a:cs typeface="Arial" pitchFamily="34" charset="0"/>
              </a:rPr>
              <a:t>tính</a:t>
            </a:r>
            <a:r>
              <a:rPr lang="en-US" sz="3200" dirty="0">
                <a:latin typeface="Arial" pitchFamily="34" charset="0"/>
                <a:cs typeface="Arial" pitchFamily="34" charset="0"/>
              </a:rPr>
              <a:t> </a:t>
            </a:r>
            <a:r>
              <a:rPr lang="en-US" sz="3200" dirty="0" err="1">
                <a:latin typeface="Arial" pitchFamily="34" charset="0"/>
                <a:cs typeface="Arial" pitchFamily="34" charset="0"/>
              </a:rPr>
              <a:t>của</a:t>
            </a:r>
            <a:r>
              <a:rPr lang="en-US" sz="3200" dirty="0">
                <a:latin typeface="Arial" pitchFamily="34" charset="0"/>
                <a:cs typeface="Arial" pitchFamily="34" charset="0"/>
              </a:rPr>
              <a:t> </a:t>
            </a:r>
            <a:r>
              <a:rPr lang="en-US" sz="3200" dirty="0" err="1">
                <a:latin typeface="Arial" pitchFamily="34" charset="0"/>
                <a:cs typeface="Arial" pitchFamily="34" charset="0"/>
              </a:rPr>
              <a:t>chủ</a:t>
            </a:r>
            <a:r>
              <a:rPr lang="en-US" sz="3200" dirty="0">
                <a:latin typeface="Arial" pitchFamily="34" charset="0"/>
                <a:cs typeface="Arial" pitchFamily="34" charset="0"/>
              </a:rPr>
              <a:t> </a:t>
            </a:r>
            <a:r>
              <a:rPr lang="en-US" sz="3200" dirty="0" err="1">
                <a:latin typeface="Arial" pitchFamily="34" charset="0"/>
                <a:cs typeface="Arial" pitchFamily="34" charset="0"/>
              </a:rPr>
              <a:t>thể</a:t>
            </a:r>
            <a:r>
              <a:rPr lang="en-US" sz="3200" dirty="0">
                <a:latin typeface="Arial" pitchFamily="34" charset="0"/>
                <a:cs typeface="Arial" pitchFamily="34" charset="0"/>
              </a:rPr>
              <a:t> </a:t>
            </a:r>
            <a:r>
              <a:rPr lang="en-US" sz="3200" dirty="0" err="1">
                <a:latin typeface="Arial" pitchFamily="34" charset="0"/>
                <a:cs typeface="Arial" pitchFamily="34" charset="0"/>
              </a:rPr>
              <a:t>cần</a:t>
            </a:r>
            <a:r>
              <a:rPr lang="en-US" sz="3200" dirty="0">
                <a:latin typeface="Arial" pitchFamily="34" charset="0"/>
                <a:cs typeface="Arial" pitchFamily="34" charset="0"/>
              </a:rPr>
              <a:t> </a:t>
            </a:r>
            <a:r>
              <a:rPr lang="en-US" sz="3200" dirty="0" err="1">
                <a:latin typeface="Arial" pitchFamily="34" charset="0"/>
                <a:cs typeface="Arial" pitchFamily="34" charset="0"/>
              </a:rPr>
              <a:t>quản</a:t>
            </a:r>
            <a:r>
              <a:rPr lang="en-US" sz="3200" dirty="0">
                <a:latin typeface="Arial" pitchFamily="34" charset="0"/>
                <a:cs typeface="Arial" pitchFamily="34" charset="0"/>
              </a:rPr>
              <a:t> </a:t>
            </a:r>
            <a:r>
              <a:rPr lang="en-US" sz="3200" dirty="0" err="1">
                <a:latin typeface="Arial" pitchFamily="34" charset="0"/>
                <a:cs typeface="Arial" pitchFamily="34" charset="0"/>
              </a:rPr>
              <a:t>lí</a:t>
            </a:r>
            <a:r>
              <a:rPr lang="en-US" sz="3200" dirty="0">
                <a:latin typeface="Arial" pitchFamily="34" charset="0"/>
                <a:cs typeface="Arial" pitchFamily="34" charset="0"/>
              </a:rPr>
              <a:t>, </a:t>
            </a:r>
            <a:r>
              <a:rPr lang="en-US" sz="3200" dirty="0" err="1">
                <a:latin typeface="Arial" pitchFamily="34" charset="0"/>
                <a:cs typeface="Arial" pitchFamily="34" charset="0"/>
              </a:rPr>
              <a:t>mỗi</a:t>
            </a:r>
            <a:r>
              <a:rPr lang="en-US" sz="3200" dirty="0">
                <a:latin typeface="Arial" pitchFamily="34" charset="0"/>
                <a:cs typeface="Arial" pitchFamily="34" charset="0"/>
              </a:rPr>
              <a:t> </a:t>
            </a:r>
            <a:r>
              <a:rPr lang="en-US" sz="3200" dirty="0" err="1">
                <a:latin typeface="Arial" pitchFamily="34" charset="0"/>
                <a:cs typeface="Arial" pitchFamily="34" charset="0"/>
              </a:rPr>
              <a:t>trường</a:t>
            </a:r>
            <a:r>
              <a:rPr lang="en-US" sz="3200" dirty="0">
                <a:latin typeface="Arial" pitchFamily="34" charset="0"/>
                <a:cs typeface="Arial" pitchFamily="34" charset="0"/>
              </a:rPr>
              <a:t> </a:t>
            </a:r>
            <a:r>
              <a:rPr lang="en-US" sz="3200" dirty="0" err="1">
                <a:latin typeface="Arial" pitchFamily="34" charset="0"/>
                <a:cs typeface="Arial" pitchFamily="34" charset="0"/>
              </a:rPr>
              <a:t>cần</a:t>
            </a:r>
            <a:r>
              <a:rPr lang="en-US" sz="3200" dirty="0">
                <a:latin typeface="Arial" pitchFamily="34" charset="0"/>
                <a:cs typeface="Arial" pitchFamily="34" charset="0"/>
              </a:rPr>
              <a:t> </a:t>
            </a:r>
            <a:r>
              <a:rPr lang="en-US" sz="3200" dirty="0" err="1">
                <a:latin typeface="Arial" pitchFamily="34" charset="0"/>
                <a:cs typeface="Arial" pitchFamily="34" charset="0"/>
              </a:rPr>
              <a:t>được</a:t>
            </a:r>
            <a:r>
              <a:rPr lang="en-US" sz="3200" dirty="0">
                <a:latin typeface="Arial" pitchFamily="34" charset="0"/>
                <a:cs typeface="Arial" pitchFamily="34" charset="0"/>
              </a:rPr>
              <a:t> </a:t>
            </a:r>
            <a:r>
              <a:rPr lang="en-US" sz="3200" dirty="0" err="1">
                <a:latin typeface="Arial" pitchFamily="34" charset="0"/>
                <a:cs typeface="Arial" pitchFamily="34" charset="0"/>
              </a:rPr>
              <a:t>đặt</a:t>
            </a:r>
            <a:r>
              <a:rPr lang="en-US" sz="3200" dirty="0">
                <a:latin typeface="Arial" pitchFamily="34" charset="0"/>
                <a:cs typeface="Arial" pitchFamily="34" charset="0"/>
              </a:rPr>
              <a:t> </a:t>
            </a:r>
            <a:r>
              <a:rPr lang="en-US" sz="3200" dirty="0" err="1">
                <a:latin typeface="Arial" pitchFamily="34" charset="0"/>
                <a:cs typeface="Arial" pitchFamily="34" charset="0"/>
              </a:rPr>
              <a:t>tên</a:t>
            </a:r>
            <a:r>
              <a:rPr lang="en-US" sz="3200" dirty="0">
                <a:latin typeface="Arial" pitchFamily="34" charset="0"/>
                <a:cs typeface="Arial" pitchFamily="34" charset="0"/>
              </a:rPr>
              <a:t> </a:t>
            </a:r>
            <a:r>
              <a:rPr lang="en-US" sz="3200" dirty="0" err="1">
                <a:latin typeface="Arial" pitchFamily="34" charset="0"/>
                <a:cs typeface="Arial" pitchFamily="34" charset="0"/>
              </a:rPr>
              <a:t>có</a:t>
            </a:r>
            <a:r>
              <a:rPr lang="en-US" sz="3200" dirty="0">
                <a:latin typeface="Arial" pitchFamily="34" charset="0"/>
                <a:cs typeface="Arial" pitchFamily="34" charset="0"/>
              </a:rPr>
              <a:t> ý </a:t>
            </a:r>
            <a:r>
              <a:rPr lang="en-US" sz="3200" dirty="0" err="1">
                <a:latin typeface="Arial" pitchFamily="34" charset="0"/>
                <a:cs typeface="Arial" pitchFamily="34" charset="0"/>
              </a:rPr>
              <a:t>nghĩa</a:t>
            </a:r>
            <a:r>
              <a:rPr lang="en-US" sz="3200" dirty="0">
                <a:latin typeface="Arial" pitchFamily="34" charset="0"/>
                <a:cs typeface="Arial" pitchFamily="34" charset="0"/>
              </a:rPr>
              <a:t> </a:t>
            </a:r>
            <a:r>
              <a:rPr lang="en-US" sz="3200" dirty="0" err="1">
                <a:latin typeface="Arial" pitchFamily="34" charset="0"/>
                <a:cs typeface="Arial" pitchFamily="34" charset="0"/>
              </a:rPr>
              <a:t>thể</a:t>
            </a:r>
            <a:r>
              <a:rPr lang="en-US" sz="3200" dirty="0">
                <a:latin typeface="Arial" pitchFamily="34" charset="0"/>
                <a:cs typeface="Arial" pitchFamily="34" charset="0"/>
              </a:rPr>
              <a:t> </a:t>
            </a:r>
            <a:r>
              <a:rPr lang="en-US" sz="3200" dirty="0" err="1">
                <a:latin typeface="Arial" pitchFamily="34" charset="0"/>
                <a:cs typeface="Arial" pitchFamily="34" charset="0"/>
              </a:rPr>
              <a:t>hiện</a:t>
            </a:r>
            <a:r>
              <a:rPr lang="en-US" sz="3200" dirty="0">
                <a:latin typeface="Arial" pitchFamily="34" charset="0"/>
                <a:cs typeface="Arial" pitchFamily="34" charset="0"/>
              </a:rPr>
              <a:t> </a:t>
            </a:r>
            <a:r>
              <a:rPr lang="en-US" sz="3200" dirty="0" err="1">
                <a:latin typeface="Arial" pitchFamily="34" charset="0"/>
                <a:cs typeface="Arial" pitchFamily="34" charset="0"/>
              </a:rPr>
              <a:t>thuộc</a:t>
            </a:r>
            <a:r>
              <a:rPr lang="en-US" sz="3200" dirty="0">
                <a:latin typeface="Arial" pitchFamily="34" charset="0"/>
                <a:cs typeface="Arial" pitchFamily="34" charset="0"/>
              </a:rPr>
              <a:t> </a:t>
            </a:r>
            <a:r>
              <a:rPr lang="en-US" sz="3200" dirty="0" err="1">
                <a:latin typeface="Arial" pitchFamily="34" charset="0"/>
                <a:cs typeface="Arial" pitchFamily="34" charset="0"/>
              </a:rPr>
              <a:t>tính</a:t>
            </a:r>
            <a:r>
              <a:rPr lang="en-US" sz="3200" dirty="0">
                <a:latin typeface="Arial" pitchFamily="34" charset="0"/>
                <a:cs typeface="Arial" pitchFamily="34" charset="0"/>
              </a:rPr>
              <a:t> </a:t>
            </a:r>
            <a:r>
              <a:rPr lang="en-US" sz="3200" dirty="0" err="1">
                <a:latin typeface="Arial" pitchFamily="34" charset="0"/>
                <a:cs typeface="Arial" pitchFamily="34" charset="0"/>
              </a:rPr>
              <a:t>cần</a:t>
            </a:r>
            <a:r>
              <a:rPr lang="en-US" sz="3200" dirty="0">
                <a:latin typeface="Arial" pitchFamily="34" charset="0"/>
                <a:cs typeface="Arial" pitchFamily="34" charset="0"/>
              </a:rPr>
              <a:t> </a:t>
            </a:r>
            <a:r>
              <a:rPr lang="en-US" sz="3200" dirty="0" err="1">
                <a:latin typeface="Arial" pitchFamily="34" charset="0"/>
                <a:cs typeface="Arial" pitchFamily="34" charset="0"/>
              </a:rPr>
              <a:t>lưu</a:t>
            </a:r>
            <a:r>
              <a:rPr lang="en-US" sz="3200" dirty="0">
                <a:latin typeface="Arial" pitchFamily="34" charset="0"/>
                <a:cs typeface="Arial" pitchFamily="34" charset="0"/>
              </a:rPr>
              <a:t> </a:t>
            </a:r>
            <a:r>
              <a:rPr lang="en-US" sz="3200" dirty="0" err="1">
                <a:latin typeface="Arial" pitchFamily="34" charset="0"/>
                <a:cs typeface="Arial" pitchFamily="34" charset="0"/>
              </a:rPr>
              <a:t>trữ</a:t>
            </a:r>
            <a:r>
              <a:rPr lang="en-US" sz="3200" dirty="0">
                <a:latin typeface="Arial" pitchFamily="34" charset="0"/>
                <a:cs typeface="Arial" pitchFamily="34" charset="0"/>
              </a:rPr>
              <a:t>.</a:t>
            </a:r>
          </a:p>
        </p:txBody>
      </p:sp>
      <p:sp>
        <p:nvSpPr>
          <p:cNvPr id="5" name="Rounded Rectangular Callout 4"/>
          <p:cNvSpPr/>
          <p:nvPr/>
        </p:nvSpPr>
        <p:spPr>
          <a:xfrm>
            <a:off x="3935760" y="2025161"/>
            <a:ext cx="3334574" cy="898394"/>
          </a:xfrm>
          <a:prstGeom prst="wedgeRoundRectCallout">
            <a:avLst>
              <a:gd name="adj1" fmla="val 15227"/>
              <a:gd name="adj2" fmla="val 78016"/>
              <a:gd name="adj3" fmla="val 16667"/>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Times New Roman" pitchFamily="18" charset="0"/>
                <a:cs typeface="Times New Roman" pitchFamily="18" charset="0"/>
              </a:rPr>
              <a:t>Trường</a:t>
            </a:r>
            <a:r>
              <a:rPr lang="en-US" sz="3600" dirty="0">
                <a:latin typeface="Times New Roman" pitchFamily="18" charset="0"/>
                <a:cs typeface="Times New Roman" pitchFamily="18" charset="0"/>
              </a:rPr>
              <a:t> (field)</a:t>
            </a:r>
          </a:p>
        </p:txBody>
      </p:sp>
      <p:pic>
        <p:nvPicPr>
          <p:cNvPr id="2" name="Hình ảnh 1" descr="Ảnh có chứa văn bản, Phông chữ, ảnh chụp màn hình, số&#10;&#10;Mô tả được tạo tự động">
            <a:extLst>
              <a:ext uri="{FF2B5EF4-FFF2-40B4-BE49-F238E27FC236}">
                <a16:creationId xmlns:a16="http://schemas.microsoft.com/office/drawing/2014/main" id="{E99B4A8B-617E-A7AC-268E-7CECB4F2A6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432" y="3176837"/>
            <a:ext cx="11377264" cy="3463689"/>
          </a:xfrm>
          <a:prstGeom prst="rect">
            <a:avLst/>
          </a:prstGeom>
        </p:spPr>
      </p:pic>
      <p:sp>
        <p:nvSpPr>
          <p:cNvPr id="3" name="Hình chữ nhật 2">
            <a:extLst>
              <a:ext uri="{FF2B5EF4-FFF2-40B4-BE49-F238E27FC236}">
                <a16:creationId xmlns:a16="http://schemas.microsoft.com/office/drawing/2014/main" id="{402F29E3-03A3-76BF-92B0-73F0FD3ED4EC}"/>
              </a:ext>
            </a:extLst>
          </p:cNvPr>
          <p:cNvSpPr/>
          <p:nvPr/>
        </p:nvSpPr>
        <p:spPr>
          <a:xfrm>
            <a:off x="5231904" y="3176837"/>
            <a:ext cx="1440160" cy="3384376"/>
          </a:xfrm>
          <a:prstGeom prst="rect">
            <a:avLst/>
          </a:prstGeom>
          <a:noFill/>
          <a:ln w="57150" cap="flat" cmpd="sng" algn="ctr">
            <a:solidFill>
              <a:srgbClr val="0000FF"/>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dk1"/>
          </a:fontRef>
        </p:style>
        <p:txBody>
          <a:bodyPr rtlCol="0" anchor="ctr"/>
          <a:lstStyle/>
          <a:p>
            <a:pPr algn="ctr"/>
            <a:endParaRPr lang="vi-VN">
              <a:ln w="38100">
                <a:solidFill>
                  <a:srgbClr val="0000FF"/>
                </a:solidFill>
              </a:ln>
            </a:endParaRPr>
          </a:p>
        </p:txBody>
      </p:sp>
    </p:spTree>
    <p:extLst>
      <p:ext uri="{BB962C8B-B14F-4D97-AF65-F5344CB8AC3E}">
        <p14:creationId xmlns:p14="http://schemas.microsoft.com/office/powerpoint/2010/main" val="8937181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1972" y="268599"/>
            <a:ext cx="11210652" cy="1200329"/>
          </a:xfrm>
          <a:prstGeom prst="rect">
            <a:avLst/>
          </a:prstGeom>
          <a:noFill/>
        </p:spPr>
        <p:txBody>
          <a:bodyPr wrap="square" rtlCol="0">
            <a:spAutoFit/>
          </a:bodyPr>
          <a:lstStyle/>
          <a:p>
            <a:pPr algn="just"/>
            <a:r>
              <a:rPr lang="en-US" sz="3600" b="1" dirty="0" err="1">
                <a:latin typeface="Arial" pitchFamily="34" charset="0"/>
                <a:cs typeface="Arial" pitchFamily="34" charset="0"/>
              </a:rPr>
              <a:t>Bản</a:t>
            </a:r>
            <a:r>
              <a:rPr lang="en-US" sz="3600" b="1" dirty="0">
                <a:latin typeface="Arial" pitchFamily="34" charset="0"/>
                <a:cs typeface="Arial" pitchFamily="34" charset="0"/>
              </a:rPr>
              <a:t> </a:t>
            </a:r>
            <a:r>
              <a:rPr lang="en-US" sz="3600" b="1" dirty="0" err="1">
                <a:latin typeface="Arial" pitchFamily="34" charset="0"/>
                <a:cs typeface="Arial" pitchFamily="34" charset="0"/>
              </a:rPr>
              <a:t>ghi</a:t>
            </a:r>
            <a:r>
              <a:rPr lang="en-US" sz="3600" b="1" dirty="0">
                <a:latin typeface="Arial" pitchFamily="34" charset="0"/>
                <a:cs typeface="Arial" pitchFamily="34" charset="0"/>
              </a:rPr>
              <a:t> (record): </a:t>
            </a:r>
            <a:r>
              <a:rPr lang="en-US" sz="3600" dirty="0" err="1">
                <a:latin typeface="Arial" pitchFamily="34" charset="0"/>
                <a:cs typeface="Arial" pitchFamily="34" charset="0"/>
              </a:rPr>
              <a:t>Là</a:t>
            </a:r>
            <a:r>
              <a:rPr lang="en-US" sz="3600" dirty="0">
                <a:latin typeface="Arial" pitchFamily="34" charset="0"/>
                <a:cs typeface="Arial" pitchFamily="34" charset="0"/>
              </a:rPr>
              <a:t> </a:t>
            </a:r>
            <a:r>
              <a:rPr lang="en-US" sz="3600" dirty="0" err="1">
                <a:latin typeface="Arial" pitchFamily="34" charset="0"/>
                <a:cs typeface="Arial" pitchFamily="34" charset="0"/>
              </a:rPr>
              <a:t>một</a:t>
            </a:r>
            <a:r>
              <a:rPr lang="en-US" sz="3600" dirty="0">
                <a:latin typeface="Arial" pitchFamily="34" charset="0"/>
                <a:cs typeface="Arial" pitchFamily="34" charset="0"/>
              </a:rPr>
              <a:t> </a:t>
            </a:r>
            <a:r>
              <a:rPr lang="en-US" sz="3600" dirty="0" err="1">
                <a:latin typeface="Arial" pitchFamily="34" charset="0"/>
                <a:cs typeface="Arial" pitchFamily="34" charset="0"/>
              </a:rPr>
              <a:t>hàng</a:t>
            </a:r>
            <a:r>
              <a:rPr lang="en-US" sz="3600" dirty="0">
                <a:latin typeface="Arial" pitchFamily="34" charset="0"/>
                <a:cs typeface="Arial" pitchFamily="34" charset="0"/>
              </a:rPr>
              <a:t> </a:t>
            </a:r>
            <a:r>
              <a:rPr lang="en-US" sz="3600" dirty="0" err="1">
                <a:latin typeface="Arial" pitchFamily="34" charset="0"/>
                <a:cs typeface="Arial" pitchFamily="34" charset="0"/>
              </a:rPr>
              <a:t>của</a:t>
            </a:r>
            <a:r>
              <a:rPr lang="en-US" sz="3600" dirty="0">
                <a:latin typeface="Arial" pitchFamily="34" charset="0"/>
                <a:cs typeface="Arial" pitchFamily="34" charset="0"/>
              </a:rPr>
              <a:t> </a:t>
            </a:r>
            <a:r>
              <a:rPr lang="en-US" sz="3600" dirty="0" err="1">
                <a:latin typeface="Arial" pitchFamily="34" charset="0"/>
                <a:cs typeface="Arial" pitchFamily="34" charset="0"/>
              </a:rPr>
              <a:t>bảng</a:t>
            </a:r>
            <a:r>
              <a:rPr lang="en-US" sz="3600" dirty="0">
                <a:latin typeface="Arial" pitchFamily="34" charset="0"/>
                <a:cs typeface="Arial" pitchFamily="34" charset="0"/>
              </a:rPr>
              <a:t> </a:t>
            </a:r>
            <a:r>
              <a:rPr lang="en-US" sz="3600" dirty="0" err="1">
                <a:latin typeface="Arial" pitchFamily="34" charset="0"/>
                <a:cs typeface="Arial" pitchFamily="34" charset="0"/>
              </a:rPr>
              <a:t>gồm</a:t>
            </a:r>
            <a:r>
              <a:rPr lang="en-US" sz="3600" dirty="0">
                <a:latin typeface="Arial" pitchFamily="34" charset="0"/>
                <a:cs typeface="Arial" pitchFamily="34" charset="0"/>
              </a:rPr>
              <a:t> </a:t>
            </a:r>
            <a:r>
              <a:rPr lang="en-US" sz="3600" dirty="0" err="1">
                <a:latin typeface="Arial" pitchFamily="34" charset="0"/>
                <a:cs typeface="Arial" pitchFamily="34" charset="0"/>
              </a:rPr>
              <a:t>dữ</a:t>
            </a:r>
            <a:r>
              <a:rPr lang="en-US" sz="3600" dirty="0">
                <a:latin typeface="Arial" pitchFamily="34" charset="0"/>
                <a:cs typeface="Arial" pitchFamily="34" charset="0"/>
              </a:rPr>
              <a:t> </a:t>
            </a:r>
            <a:r>
              <a:rPr lang="en-US" sz="3600" dirty="0" err="1">
                <a:latin typeface="Arial" pitchFamily="34" charset="0"/>
                <a:cs typeface="Arial" pitchFamily="34" charset="0"/>
              </a:rPr>
              <a:t>liệu</a:t>
            </a:r>
            <a:r>
              <a:rPr lang="en-US" sz="3600" dirty="0">
                <a:latin typeface="Arial" pitchFamily="34" charset="0"/>
                <a:cs typeface="Arial" pitchFamily="34" charset="0"/>
              </a:rPr>
              <a:t> </a:t>
            </a:r>
            <a:r>
              <a:rPr lang="en-US" sz="3600" dirty="0" err="1">
                <a:latin typeface="Arial" pitchFamily="34" charset="0"/>
                <a:cs typeface="Arial" pitchFamily="34" charset="0"/>
              </a:rPr>
              <a:t>về</a:t>
            </a:r>
            <a:r>
              <a:rPr lang="en-US" sz="3600" dirty="0">
                <a:latin typeface="Arial" pitchFamily="34" charset="0"/>
                <a:cs typeface="Arial" pitchFamily="34" charset="0"/>
              </a:rPr>
              <a:t> </a:t>
            </a:r>
            <a:r>
              <a:rPr lang="en-US" sz="3600" dirty="0" err="1">
                <a:latin typeface="Arial" pitchFamily="34" charset="0"/>
                <a:cs typeface="Arial" pitchFamily="34" charset="0"/>
              </a:rPr>
              <a:t>các</a:t>
            </a:r>
            <a:r>
              <a:rPr lang="en-US" sz="3600" dirty="0">
                <a:latin typeface="Arial" pitchFamily="34" charset="0"/>
                <a:cs typeface="Arial" pitchFamily="34" charset="0"/>
              </a:rPr>
              <a:t> </a:t>
            </a:r>
            <a:r>
              <a:rPr lang="en-US" sz="3600" dirty="0" err="1">
                <a:latin typeface="Arial" pitchFamily="34" charset="0"/>
                <a:cs typeface="Arial" pitchFamily="34" charset="0"/>
              </a:rPr>
              <a:t>thuộc</a:t>
            </a:r>
            <a:r>
              <a:rPr lang="en-US" sz="3600" dirty="0">
                <a:latin typeface="Arial" pitchFamily="34" charset="0"/>
                <a:cs typeface="Arial" pitchFamily="34" charset="0"/>
              </a:rPr>
              <a:t> </a:t>
            </a:r>
            <a:r>
              <a:rPr lang="en-US" sz="3600" dirty="0" err="1">
                <a:latin typeface="Arial" pitchFamily="34" charset="0"/>
                <a:cs typeface="Arial" pitchFamily="34" charset="0"/>
              </a:rPr>
              <a:t>tính</a:t>
            </a:r>
            <a:r>
              <a:rPr lang="en-US" sz="3600" dirty="0">
                <a:latin typeface="Arial" pitchFamily="34" charset="0"/>
                <a:cs typeface="Arial" pitchFamily="34" charset="0"/>
              </a:rPr>
              <a:t> </a:t>
            </a:r>
            <a:r>
              <a:rPr lang="en-US" sz="3600" dirty="0" err="1">
                <a:latin typeface="Arial" pitchFamily="34" charset="0"/>
                <a:cs typeface="Arial" pitchFamily="34" charset="0"/>
              </a:rPr>
              <a:t>của</a:t>
            </a:r>
            <a:r>
              <a:rPr lang="en-US" sz="3600" dirty="0">
                <a:latin typeface="Arial" pitchFamily="34" charset="0"/>
                <a:cs typeface="Arial" pitchFamily="34" charset="0"/>
              </a:rPr>
              <a:t> </a:t>
            </a:r>
            <a:r>
              <a:rPr lang="en-US" sz="3600" dirty="0" err="1">
                <a:latin typeface="Arial" pitchFamily="34" charset="0"/>
                <a:cs typeface="Arial" pitchFamily="34" charset="0"/>
              </a:rPr>
              <a:t>một</a:t>
            </a:r>
            <a:r>
              <a:rPr lang="en-US" sz="3600" dirty="0">
                <a:latin typeface="Arial" pitchFamily="34" charset="0"/>
                <a:cs typeface="Arial" pitchFamily="34" charset="0"/>
              </a:rPr>
              <a:t> </a:t>
            </a:r>
            <a:r>
              <a:rPr lang="en-US" sz="3600" dirty="0" err="1">
                <a:latin typeface="Arial" pitchFamily="34" charset="0"/>
                <a:cs typeface="Arial" pitchFamily="34" charset="0"/>
              </a:rPr>
              <a:t>cá</a:t>
            </a:r>
            <a:r>
              <a:rPr lang="en-US" sz="3600" dirty="0">
                <a:latin typeface="Arial" pitchFamily="34" charset="0"/>
                <a:cs typeface="Arial" pitchFamily="34" charset="0"/>
              </a:rPr>
              <a:t> </a:t>
            </a:r>
            <a:r>
              <a:rPr lang="en-US" sz="3600" dirty="0" err="1">
                <a:latin typeface="Arial" pitchFamily="34" charset="0"/>
                <a:cs typeface="Arial" pitchFamily="34" charset="0"/>
              </a:rPr>
              <a:t>thể</a:t>
            </a:r>
            <a:r>
              <a:rPr lang="en-US" sz="3600" dirty="0">
                <a:latin typeface="Arial" pitchFamily="34" charset="0"/>
                <a:cs typeface="Arial" pitchFamily="34" charset="0"/>
              </a:rPr>
              <a:t> </a:t>
            </a:r>
            <a:r>
              <a:rPr lang="en-US" sz="3600" dirty="0" err="1">
                <a:latin typeface="Arial" pitchFamily="34" charset="0"/>
                <a:cs typeface="Arial" pitchFamily="34" charset="0"/>
              </a:rPr>
              <a:t>cần</a:t>
            </a:r>
            <a:r>
              <a:rPr lang="en-US" sz="3600" dirty="0">
                <a:latin typeface="Arial" pitchFamily="34" charset="0"/>
                <a:cs typeface="Arial" pitchFamily="34" charset="0"/>
              </a:rPr>
              <a:t> </a:t>
            </a:r>
            <a:r>
              <a:rPr lang="en-US" sz="3600" dirty="0" err="1">
                <a:latin typeface="Arial" pitchFamily="34" charset="0"/>
                <a:cs typeface="Arial" pitchFamily="34" charset="0"/>
              </a:rPr>
              <a:t>quản</a:t>
            </a:r>
            <a:r>
              <a:rPr lang="en-US" sz="3600" dirty="0">
                <a:latin typeface="Arial" pitchFamily="34" charset="0"/>
                <a:cs typeface="Arial" pitchFamily="34" charset="0"/>
              </a:rPr>
              <a:t> </a:t>
            </a:r>
            <a:r>
              <a:rPr lang="en-US" sz="3600" dirty="0" err="1">
                <a:latin typeface="Arial" pitchFamily="34" charset="0"/>
                <a:cs typeface="Arial" pitchFamily="34" charset="0"/>
              </a:rPr>
              <a:t>lí</a:t>
            </a:r>
            <a:r>
              <a:rPr lang="en-US" sz="3600" dirty="0">
                <a:latin typeface="Arial" pitchFamily="34" charset="0"/>
                <a:cs typeface="Arial" pitchFamily="34" charset="0"/>
              </a:rPr>
              <a:t>.</a:t>
            </a: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552" y="1844824"/>
            <a:ext cx="8352928"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ular Callout 7"/>
          <p:cNvSpPr/>
          <p:nvPr/>
        </p:nvSpPr>
        <p:spPr>
          <a:xfrm>
            <a:off x="1271464" y="4041069"/>
            <a:ext cx="3514984" cy="720079"/>
          </a:xfrm>
          <a:prstGeom prst="wedgeRoundRectCallout">
            <a:avLst>
              <a:gd name="adj1" fmla="val -169"/>
              <a:gd name="adj2" fmla="val -118109"/>
              <a:gd name="adj3" fmla="val 16667"/>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Times New Roman" pitchFamily="18" charset="0"/>
                <a:cs typeface="Times New Roman" pitchFamily="18" charset="0"/>
              </a:rPr>
              <a:t>Bản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ghi</a:t>
            </a:r>
            <a:r>
              <a:rPr lang="en-US" sz="3600" dirty="0">
                <a:latin typeface="Times New Roman" pitchFamily="18" charset="0"/>
                <a:cs typeface="Times New Roman" pitchFamily="18" charset="0"/>
              </a:rPr>
              <a:t> (record)</a:t>
            </a:r>
          </a:p>
        </p:txBody>
      </p:sp>
      <p:sp>
        <p:nvSpPr>
          <p:cNvPr id="9" name="Flowchart: Process 8"/>
          <p:cNvSpPr/>
          <p:nvPr/>
        </p:nvSpPr>
        <p:spPr>
          <a:xfrm>
            <a:off x="2783632" y="3248980"/>
            <a:ext cx="7488832" cy="324036"/>
          </a:xfrm>
          <a:prstGeom prst="flowChartProcess">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779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3392" y="289788"/>
            <a:ext cx="5256584" cy="646331"/>
          </a:xfrm>
          <a:prstGeom prst="rect">
            <a:avLst/>
          </a:prstGeom>
          <a:noFill/>
        </p:spPr>
        <p:txBody>
          <a:bodyPr wrap="square" rtlCol="0">
            <a:spAutoFit/>
          </a:bodyPr>
          <a:lstStyle/>
          <a:p>
            <a:r>
              <a:rPr lang="en-US" sz="3600" b="1">
                <a:solidFill>
                  <a:srgbClr val="FF0000"/>
                </a:solidFill>
                <a:latin typeface="Times New Roman" panose="02020603050405020304" pitchFamily="18" charset="0"/>
                <a:cs typeface="Times New Roman" panose="02020603050405020304" pitchFamily="18" charset="0"/>
              </a:rPr>
              <a:t>b. Cập nhật dữ liệu</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055440" y="1305396"/>
            <a:ext cx="10765196" cy="1754326"/>
          </a:xfrm>
          <a:prstGeom prst="rect">
            <a:avLst/>
          </a:prstGeom>
          <a:noFill/>
        </p:spPr>
        <p:txBody>
          <a:bodyPr wrap="square" rtlCol="0">
            <a:spAutoFit/>
          </a:bodyPr>
          <a:lstStyle/>
          <a:p>
            <a:r>
              <a:rPr lang="pt-BR" sz="3600">
                <a:latin typeface="Times New Roman" panose="02020603050405020304" pitchFamily="18" charset="0"/>
                <a:cs typeface="Times New Roman" panose="02020603050405020304" pitchFamily="18" charset="0"/>
              </a:rPr>
              <a:t>- Cập nhật CSDL bao gồm: thêm, sửa, xóa dữ liệu</a:t>
            </a:r>
            <a:endParaRPr lang="vi-VN" sz="3600">
              <a:latin typeface="Times New Roman" panose="02020603050405020304" pitchFamily="18" charset="0"/>
              <a:cs typeface="Times New Roman" panose="02020603050405020304" pitchFamily="18" charset="0"/>
            </a:endParaRPr>
          </a:p>
          <a:p>
            <a:r>
              <a:rPr lang="pt-BR" sz="3600">
                <a:latin typeface="Times New Roman" panose="02020603050405020304" pitchFamily="18" charset="0"/>
                <a:cs typeface="Times New Roman" panose="02020603050405020304" pitchFamily="18" charset="0"/>
              </a:rPr>
              <a:t>- Cập nhật dữ liệu của bảng không làm thay đổi cấu trúc của bảng đó.</a:t>
            </a:r>
            <a:endParaRPr lang="vi-VN" sz="3600">
              <a:latin typeface="Times New Roman" panose="02020603050405020304" pitchFamily="18" charset="0"/>
              <a:cs typeface="Times New Roman" panose="02020603050405020304" pitchFamily="18" charset="0"/>
            </a:endParaRPr>
          </a:p>
        </p:txBody>
      </p:sp>
      <p:sp>
        <p:nvSpPr>
          <p:cNvPr id="2" name="TextBox 3">
            <a:extLst>
              <a:ext uri="{FF2B5EF4-FFF2-40B4-BE49-F238E27FC236}">
                <a16:creationId xmlns:a16="http://schemas.microsoft.com/office/drawing/2014/main" id="{9499E1F5-4C6B-6FA2-83CD-8BA3DBAABAA7}"/>
              </a:ext>
            </a:extLst>
          </p:cNvPr>
          <p:cNvSpPr txBox="1"/>
          <p:nvPr/>
        </p:nvSpPr>
        <p:spPr>
          <a:xfrm>
            <a:off x="695400" y="3429000"/>
            <a:ext cx="7992888" cy="646331"/>
          </a:xfrm>
          <a:prstGeom prst="rect">
            <a:avLst/>
          </a:prstGeom>
          <a:noFill/>
        </p:spPr>
        <p:txBody>
          <a:bodyPr wrap="square" rtlCol="0">
            <a:spAutoFit/>
          </a:bodyPr>
          <a:lstStyle/>
          <a:p>
            <a:r>
              <a:rPr lang="en-US" sz="3600" b="1">
                <a:solidFill>
                  <a:srgbClr val="FF0000"/>
                </a:solidFill>
                <a:latin typeface="Times New Roman" panose="02020603050405020304" pitchFamily="18" charset="0"/>
                <a:cs typeface="Times New Roman" panose="02020603050405020304" pitchFamily="18" charset="0"/>
              </a:rPr>
              <a:t>c. Truy vấn trong CSDL quan hệ</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3" name="TextBox 4">
            <a:extLst>
              <a:ext uri="{FF2B5EF4-FFF2-40B4-BE49-F238E27FC236}">
                <a16:creationId xmlns:a16="http://schemas.microsoft.com/office/drawing/2014/main" id="{56A86A55-3C5B-696E-BF8A-A2A67C464F1A}"/>
              </a:ext>
            </a:extLst>
          </p:cNvPr>
          <p:cNvSpPr txBox="1"/>
          <p:nvPr/>
        </p:nvSpPr>
        <p:spPr>
          <a:xfrm>
            <a:off x="1199456" y="4293096"/>
            <a:ext cx="10765196" cy="1323439"/>
          </a:xfrm>
          <a:prstGeom prst="rect">
            <a:avLst/>
          </a:prstGeom>
          <a:noFill/>
        </p:spPr>
        <p:txBody>
          <a:bodyPr wrap="square" rtlCol="0">
            <a:spAutoFit/>
          </a:bodyPr>
          <a:lstStyle/>
          <a:p>
            <a:pPr algn="just"/>
            <a:r>
              <a:rPr lang="pt-BR" sz="4000">
                <a:latin typeface="Times New Roman" panose="02020603050405020304" pitchFamily="18" charset="0"/>
                <a:cs typeface="Times New Roman" panose="02020603050405020304" pitchFamily="18" charset="0"/>
              </a:rPr>
              <a:t> Là đối tượng cho phép tìm kiếm, thống kê, sắp xếp và kết xuất dữ liệu từ một hay nhiều bảng.</a:t>
            </a:r>
            <a:endParaRPr lang="vi-VN" sz="4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03746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lt">
                                    <p:tmPct val="10000"/>
                                  </p:iterate>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lt">
                                    <p:tmPct val="10000"/>
                                  </p:iterate>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wipe(down)">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iterate type="lt">
                                    <p:tmPct val="10000"/>
                                  </p:iterate>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2F61C-79CF-B912-EC1C-84A8570BADC3}"/>
              </a:ext>
            </a:extLst>
          </p:cNvPr>
          <p:cNvSpPr>
            <a:spLocks noGrp="1"/>
          </p:cNvSpPr>
          <p:nvPr>
            <p:ph type="title"/>
          </p:nvPr>
        </p:nvSpPr>
        <p:spPr/>
        <p:txBody>
          <a:bodyPr/>
          <a:lstStyle/>
          <a:p>
            <a:endParaRPr lang="en-SG"/>
          </a:p>
        </p:txBody>
      </p:sp>
      <p:pic>
        <p:nvPicPr>
          <p:cNvPr id="6" name="Content Placeholder 5">
            <a:extLst>
              <a:ext uri="{FF2B5EF4-FFF2-40B4-BE49-F238E27FC236}">
                <a16:creationId xmlns:a16="http://schemas.microsoft.com/office/drawing/2014/main" id="{C238669C-B7C9-44AC-BB7D-C5B1296A894F}"/>
              </a:ext>
            </a:extLst>
          </p:cNvPr>
          <p:cNvPicPr>
            <a:picLocks noGrp="1" noChangeAspect="1"/>
          </p:cNvPicPr>
          <p:nvPr>
            <p:ph idx="1"/>
          </p:nvPr>
        </p:nvPicPr>
        <p:blipFill>
          <a:blip r:embed="rId2"/>
          <a:stretch>
            <a:fillRect/>
          </a:stretch>
        </p:blipFill>
        <p:spPr>
          <a:xfrm>
            <a:off x="623392" y="260648"/>
            <a:ext cx="11087314" cy="6192688"/>
          </a:xfrm>
        </p:spPr>
      </p:pic>
    </p:spTree>
    <p:extLst>
      <p:ext uri="{BB962C8B-B14F-4D97-AF65-F5344CB8AC3E}">
        <p14:creationId xmlns:p14="http://schemas.microsoft.com/office/powerpoint/2010/main" val="2867594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Nội dung 2">
            <a:extLst>
              <a:ext uri="{FF2B5EF4-FFF2-40B4-BE49-F238E27FC236}">
                <a16:creationId xmlns:a16="http://schemas.microsoft.com/office/drawing/2014/main" id="{E2426CD1-920D-42A3-FFDB-12E0923AB7CE}"/>
              </a:ext>
            </a:extLst>
          </p:cNvPr>
          <p:cNvSpPr>
            <a:spLocks noGrp="1"/>
          </p:cNvSpPr>
          <p:nvPr>
            <p:ph idx="1"/>
          </p:nvPr>
        </p:nvSpPr>
        <p:spPr>
          <a:xfrm>
            <a:off x="623392" y="980728"/>
            <a:ext cx="11233248" cy="5328592"/>
          </a:xfrm>
        </p:spPr>
        <p:txBody>
          <a:bodyPr>
            <a:noAutofit/>
          </a:bodyPr>
          <a:lstStyle/>
          <a:p>
            <a:pPr indent="0" algn="just">
              <a:lnSpc>
                <a:spcPct val="120000"/>
              </a:lnSpc>
              <a:spcBef>
                <a:spcPts val="600"/>
              </a:spcBef>
              <a:spcAft>
                <a:spcPts val="600"/>
              </a:spcAft>
              <a:buNone/>
            </a:pPr>
            <a:r>
              <a:rPr lang="pt-BR" sz="3600" cap="none">
                <a:solidFill>
                  <a:srgbClr val="000000"/>
                </a:solidFill>
                <a:effectLst/>
                <a:latin typeface="Times New Roman" panose="02020603050405020304" pitchFamily="18" charset="0"/>
                <a:ea typeface="Times New Roman" panose="02020603050405020304" pitchFamily="18" charset="0"/>
              </a:rPr>
              <a:t>- Trong một bảng không có hai bản ghi nào giống nhau hoàn toàn</a:t>
            </a:r>
            <a:endParaRPr lang="vi-VN" sz="3600" cap="none">
              <a:effectLst/>
              <a:latin typeface="Times New Roman" panose="02020603050405020304" pitchFamily="18" charset="0"/>
              <a:ea typeface="Times New Roman" panose="02020603050405020304" pitchFamily="18" charset="0"/>
            </a:endParaRPr>
          </a:p>
          <a:p>
            <a:pPr indent="0" algn="just">
              <a:lnSpc>
                <a:spcPct val="120000"/>
              </a:lnSpc>
              <a:spcBef>
                <a:spcPts val="600"/>
              </a:spcBef>
              <a:spcAft>
                <a:spcPts val="600"/>
              </a:spcAft>
              <a:buNone/>
            </a:pPr>
            <a:r>
              <a:rPr lang="pt-BR" sz="3600" cap="none">
                <a:solidFill>
                  <a:srgbClr val="000000"/>
                </a:solidFill>
                <a:effectLst/>
                <a:latin typeface="Times New Roman" panose="02020603050405020304" pitchFamily="18" charset="0"/>
                <a:ea typeface="Times New Roman" panose="02020603050405020304" pitchFamily="18" charset="0"/>
              </a:rPr>
              <a:t>- Trong một bảng mỗi trường có một tên để phân biệt với tất cả các trường khác</a:t>
            </a:r>
            <a:endParaRPr lang="vi-VN" sz="3600" cap="none">
              <a:effectLst/>
              <a:latin typeface="Times New Roman" panose="02020603050405020304" pitchFamily="18" charset="0"/>
              <a:ea typeface="Times New Roman" panose="02020603050405020304" pitchFamily="18" charset="0"/>
            </a:endParaRPr>
          </a:p>
          <a:p>
            <a:pPr indent="0" algn="just">
              <a:lnSpc>
                <a:spcPct val="120000"/>
              </a:lnSpc>
              <a:spcBef>
                <a:spcPts val="600"/>
              </a:spcBef>
              <a:spcAft>
                <a:spcPts val="600"/>
              </a:spcAft>
              <a:buNone/>
            </a:pPr>
            <a:r>
              <a:rPr lang="pt-BR" sz="3600" cap="none">
                <a:solidFill>
                  <a:srgbClr val="000000"/>
                </a:solidFill>
                <a:effectLst/>
                <a:latin typeface="Times New Roman" panose="02020603050405020304" pitchFamily="18" charset="0"/>
                <a:ea typeface="Times New Roman" panose="02020603050405020304" pitchFamily="18" charset="0"/>
              </a:rPr>
              <a:t>- Mỗi bảng có một tên để phân biệt với các bảng khác trong cùng CSDL</a:t>
            </a:r>
            <a:endParaRPr lang="vi-VN" sz="3600" cap="none">
              <a:effectLst/>
              <a:latin typeface="Times New Roman" panose="02020603050405020304" pitchFamily="18" charset="0"/>
              <a:ea typeface="Times New Roman" panose="02020603050405020304" pitchFamily="18" charset="0"/>
            </a:endParaRPr>
          </a:p>
          <a:p>
            <a:pPr marL="0" indent="0">
              <a:buNone/>
            </a:pPr>
            <a:r>
              <a:rPr lang="pt-BR" sz="3600" cap="none">
                <a:solidFill>
                  <a:srgbClr val="000000"/>
                </a:solidFill>
                <a:effectLst/>
                <a:latin typeface="Times New Roman" panose="02020603050405020304" pitchFamily="18" charset="0"/>
                <a:ea typeface="Times New Roman" panose="02020603050405020304" pitchFamily="18" charset="0"/>
              </a:rPr>
              <a:t>- Mỗi ô của bảng chỉ chứa một giá trị.</a:t>
            </a:r>
            <a:endParaRPr lang="vi-VN" sz="3600" cap="none"/>
          </a:p>
        </p:txBody>
      </p:sp>
      <p:sp>
        <p:nvSpPr>
          <p:cNvPr id="5" name="TextBox 3">
            <a:extLst>
              <a:ext uri="{FF2B5EF4-FFF2-40B4-BE49-F238E27FC236}">
                <a16:creationId xmlns:a16="http://schemas.microsoft.com/office/drawing/2014/main" id="{20B1A0DF-569A-09C2-588A-FCA534B54F34}"/>
              </a:ext>
            </a:extLst>
          </p:cNvPr>
          <p:cNvSpPr txBox="1">
            <a:spLocks noGrp="1"/>
          </p:cNvSpPr>
          <p:nvPr>
            <p:ph type="title"/>
          </p:nvPr>
        </p:nvSpPr>
        <p:spPr>
          <a:xfrm>
            <a:off x="913774" y="314134"/>
            <a:ext cx="10364787" cy="590931"/>
          </a:xfrm>
          <a:prstGeom prst="rect">
            <a:avLst/>
          </a:prstGeom>
          <a:noFill/>
        </p:spPr>
        <p:txBody>
          <a:bodyPr wrap="square" rtlCol="0">
            <a:spAutoFit/>
          </a:bodyPr>
          <a:lstStyle/>
          <a:p>
            <a:pPr algn="just"/>
            <a:r>
              <a:rPr lang="en-US" sz="3600" b="1" cap="none">
                <a:solidFill>
                  <a:srgbClr val="FF0000"/>
                </a:solidFill>
                <a:latin typeface="Times New Roman" panose="02020603050405020304" pitchFamily="18" charset="0"/>
                <a:cs typeface="Times New Roman" panose="02020603050405020304" pitchFamily="18" charset="0"/>
              </a:rPr>
              <a:t>d. Các ràng buộc dữ liệu trong CSDL quan hệ</a:t>
            </a:r>
            <a:endParaRPr lang="en-US" sz="3600" b="1" cap="none"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413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Droplet</Template>
  <TotalTime>2926</TotalTime>
  <Words>904</Words>
  <Application>Microsoft Office PowerPoint</Application>
  <PresentationFormat>Widescreen</PresentationFormat>
  <Paragraphs>99</Paragraphs>
  <Slides>20</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8" baseType="lpstr">
      <vt:lpstr>#9Slide03 AllRoundGothic</vt:lpstr>
      <vt:lpstr>Arial</vt:lpstr>
      <vt:lpstr>Calibri</vt:lpstr>
      <vt:lpstr>Times New Roman</vt:lpstr>
      <vt:lpstr>Tw Cen MT</vt:lpstr>
      <vt:lpstr>Wingdings</vt:lpstr>
      <vt:lpstr>Droplet</vt:lpstr>
      <vt:lpstr>Bitmap Image</vt:lpstr>
      <vt:lpstr>Các loại đối tượng chính của Access</vt:lpstr>
      <vt:lpstr>Bảng danh sách học sinh</vt:lpstr>
      <vt:lpstr>BÀI 2: BẢNG VÀ KHÓA CHÍNH TRONG CSDL QUAN HỆ</vt:lpstr>
      <vt:lpstr>1. TỔ CHỨC DỮ LIỆU TRONG CSDL QUAN HỆ VÀ CÁC THAO TÁC TRÊN DỮ LIỆU</vt:lpstr>
      <vt:lpstr>PowerPoint Presentation</vt:lpstr>
      <vt:lpstr>PowerPoint Presentation</vt:lpstr>
      <vt:lpstr>PowerPoint Presentation</vt:lpstr>
      <vt:lpstr>PowerPoint Presentation</vt:lpstr>
      <vt:lpstr>d. Các ràng buộc dữ liệu trong CSDL quan hệ</vt:lpstr>
      <vt:lpstr>2. Khóa của một bảng</vt:lpstr>
      <vt:lpstr>3. Hệ quản trị CSDL đảm bảo ràng buộc khóa</vt:lpstr>
      <vt:lpstr>4. Thực hành với khóa của bảng trong CSDL</vt:lpstr>
      <vt:lpstr>PowerPoint Presentation</vt:lpstr>
      <vt:lpstr>PowerPoint Presentation</vt:lpstr>
      <vt:lpstr>PowerPoint Presentation</vt:lpstr>
      <vt:lpstr>PowerPoint Presentation</vt:lpstr>
      <vt:lpstr>PowerPoint Presentation</vt:lpstr>
      <vt:lpstr>Củng cố</vt:lpstr>
      <vt:lpstr>Củng cố</vt:lpstr>
      <vt:lpstr>Củng cố</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X202E</dc:creator>
  <cp:lastModifiedBy>Trang Thuy</cp:lastModifiedBy>
  <cp:revision>95</cp:revision>
  <dcterms:created xsi:type="dcterms:W3CDTF">2014-10-07T00:53:53Z</dcterms:created>
  <dcterms:modified xsi:type="dcterms:W3CDTF">2024-11-12T17:03:44Z</dcterms:modified>
</cp:coreProperties>
</file>