
<file path=[Content_Types].xml><?xml version="1.0" encoding="utf-8"?>
<Types xmlns="http://schemas.openxmlformats.org/package/2006/content-types">
  <Default Extension="fntdata" ContentType="application/x-fontdata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25" r:id="rId2"/>
    <p:sldId id="805" r:id="rId3"/>
    <p:sldId id="767" r:id="rId4"/>
    <p:sldId id="806" r:id="rId5"/>
    <p:sldId id="807" r:id="rId6"/>
    <p:sldId id="808" r:id="rId7"/>
    <p:sldId id="809" r:id="rId8"/>
    <p:sldId id="811" r:id="rId9"/>
    <p:sldId id="812" r:id="rId10"/>
    <p:sldId id="779" r:id="rId11"/>
    <p:sldId id="810" r:id="rId12"/>
    <p:sldId id="770" r:id="rId13"/>
  </p:sldIdLst>
  <p:sldSz cx="9144000" cy="5143500" type="screen16x9"/>
  <p:notesSz cx="6858000" cy="9144000"/>
  <p:embeddedFontLst>
    <p:embeddedFont>
      <p:font typeface=".VnArial NarrowH" panose="020B7200000000000000" pitchFamily="34" charset="0"/>
      <p:regular r:id="rId16"/>
    </p:embeddedFont>
    <p:embeddedFont>
      <p:font typeface=".VnAristote" panose="020B7200000000000000" pitchFamily="34" charset="0"/>
      <p:regular r:id="rId17"/>
    </p:embeddedFont>
    <p:embeddedFont>
      <p:font typeface=".VnBodoni" panose="020B7200000000000000" pitchFamily="34" charset="0"/>
      <p:regular r:id="rId18"/>
    </p:embeddedFont>
    <p:embeddedFont>
      <p:font typeface=".VnBook-Antiqua" panose="020B7200000000000000" pitchFamily="34" charset="0"/>
      <p:regular r:id="rId19"/>
      <p:bold r:id="rId20"/>
    </p:embeddedFont>
    <p:embeddedFont>
      <p:font typeface=".VnHelvetIns" panose="020B7200000000000000" pitchFamily="34" charset="0"/>
      <p:regular r:id="rId21"/>
    </p:embeddedFont>
    <p:embeddedFont>
      <p:font typeface=".VnHelvetInsH" panose="020B7200000000000000" pitchFamily="34" charset="0"/>
      <p:regular r:id="rId22"/>
    </p:embeddedFont>
    <p:embeddedFont>
      <p:font typeface=".VnSouthern" panose="020B7200000000000000" pitchFamily="34" charset="0"/>
      <p:regular r:id="rId23"/>
      <p:bold r:id="rId24"/>
      <p:italic r:id="rId25"/>
      <p:boldItalic r:id="rId26"/>
    </p:embeddedFont>
    <p:embeddedFont>
      <p:font typeface=".VnTifani HeavyH" panose="020B7200000000000000" pitchFamily="34" charset="0"/>
      <p:regular r:id="rId27"/>
    </p:embeddedFont>
    <p:embeddedFont>
      <p:font typeface=".VnVogue" panose="020B7200000000000000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ato Regular" panose="020F0502020204030203" pitchFamily="34" charset="0"/>
      <p:regular r:id="rId33"/>
    </p:embeddedFont>
    <p:embeddedFont>
      <p:font typeface="Raleway Black" pitchFamily="2" charset="0"/>
      <p:bold r:id="rId34"/>
      <p:boldItalic r:id="rId35"/>
    </p:embeddedFont>
    <p:embeddedFont>
      <p:font typeface="Roboto Condensed" panose="02000000000000000000" pitchFamily="2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F8F4A180-930F-494D-8371-9B56F4EFA464}">
          <p14:sldIdLst>
            <p14:sldId id="525"/>
            <p14:sldId id="805"/>
            <p14:sldId id="767"/>
            <p14:sldId id="806"/>
            <p14:sldId id="807"/>
            <p14:sldId id="808"/>
            <p14:sldId id="809"/>
            <p14:sldId id="811"/>
            <p14:sldId id="812"/>
            <p14:sldId id="779"/>
            <p14:sldId id="810"/>
            <p14:sldId id="7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4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E9B"/>
    <a:srgbClr val="E5E6EA"/>
    <a:srgbClr val="101318"/>
    <a:srgbClr val="12161C"/>
    <a:srgbClr val="FFFFFF"/>
    <a:srgbClr val="292D34"/>
    <a:srgbClr val="F3644D"/>
    <a:srgbClr val="344152"/>
    <a:srgbClr val="F2F1F6"/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3" autoAdjust="0"/>
    <p:restoredTop sz="87638" autoAdjust="0"/>
  </p:normalViewPr>
  <p:slideViewPr>
    <p:cSldViewPr snapToGrid="0" showGuides="1">
      <p:cViewPr varScale="1">
        <p:scale>
          <a:sx n="76" d="100"/>
          <a:sy n="76" d="100"/>
        </p:scale>
        <p:origin x="660" y="90"/>
      </p:cViewPr>
      <p:guideLst>
        <p:guide orient="horz" pos="1644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-192"/>
    </p:cViewPr>
  </p:sorterViewPr>
  <p:notesViewPr>
    <p:cSldViewPr snapToGrid="0" showGuide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1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08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4210495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72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1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1526" y="1494542"/>
            <a:ext cx="4564314" cy="3027516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75843" y="1494542"/>
            <a:ext cx="1521439" cy="15137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97281" y="1494542"/>
            <a:ext cx="1521439" cy="1513758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618720" y="1494542"/>
            <a:ext cx="1521439" cy="15137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75842" y="3008300"/>
            <a:ext cx="1521439" cy="1513758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6097280" y="3008300"/>
            <a:ext cx="1521439" cy="1513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618719" y="3008300"/>
            <a:ext cx="1521439" cy="1513758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12" name="Conector recto 11"/>
          <p:cNvCxnSpPr/>
          <p:nvPr userDrawn="1"/>
        </p:nvCxnSpPr>
        <p:spPr>
          <a:xfrm>
            <a:off x="4210495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61483" y="1851849"/>
            <a:ext cx="3224516" cy="199699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8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87506" y="2002195"/>
            <a:ext cx="2213002" cy="128849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94314" y="2002195"/>
            <a:ext cx="2213002" cy="128849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01122" y="2002195"/>
            <a:ext cx="2213002" cy="128849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4210495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777012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13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7697674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36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369" y="1483522"/>
            <a:ext cx="2005532" cy="2005532"/>
          </a:xfrm>
          <a:prstGeom prst="round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777012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278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0559" y="1483523"/>
            <a:ext cx="1602121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812357" y="1483523"/>
            <a:ext cx="1602121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14155" y="1483523"/>
            <a:ext cx="1602121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615954" y="1483523"/>
            <a:ext cx="1602121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777012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458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0559" y="1483523"/>
            <a:ext cx="1602121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10559" y="3212435"/>
            <a:ext cx="1602121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16184" y="1483523"/>
            <a:ext cx="1602121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16184" y="3212435"/>
            <a:ext cx="1602121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777012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502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10559" y="1483523"/>
            <a:ext cx="2103504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29001" y="1483523"/>
            <a:ext cx="2103504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47443" y="1483523"/>
            <a:ext cx="2103504" cy="1346124"/>
          </a:xfrm>
          <a:prstGeom prst="roundRect">
            <a:avLst>
              <a:gd name="adj" fmla="val 8034"/>
            </a:avLst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777012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1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55249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00923" y="464183"/>
            <a:ext cx="4292203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00923" y="1082202"/>
            <a:ext cx="4292203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4592427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2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1676" y="1460107"/>
            <a:ext cx="1375923" cy="2038049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986688" y="1460107"/>
            <a:ext cx="1375923" cy="2038049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61699" y="1460107"/>
            <a:ext cx="1375923" cy="2038049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536710" y="1460107"/>
            <a:ext cx="1375923" cy="2038049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210495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18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33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11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F7B47-9D3E-2748-9CA4-B6C213F26F84}" type="slidenum">
              <a:rPr lang="es-ES"/>
              <a:pPr>
                <a:defRPr/>
              </a:pPr>
              <a:t>‹#›</a:t>
            </a:fld>
            <a:endParaRPr lang="es-ES" sz="1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144000" cy="2322500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9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8502" y="1342432"/>
            <a:ext cx="1883832" cy="1928182"/>
          </a:xfrm>
          <a:prstGeom prst="ellipse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9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7164743" y="-634998"/>
            <a:ext cx="1701172" cy="5234290"/>
            <a:chOff x="5364693" y="-1913365"/>
            <a:chExt cx="1183255" cy="3640753"/>
          </a:xfrm>
          <a:noFill/>
        </p:grpSpPr>
        <p:sp>
          <p:nvSpPr>
            <p:cNvPr id="20" name="Rounded Rectangle 19"/>
            <p:cNvSpPr/>
            <p:nvPr/>
          </p:nvSpPr>
          <p:spPr>
            <a:xfrm rot="12600000">
              <a:off x="5661174" y="-1543419"/>
              <a:ext cx="507999" cy="29667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/>
            <p:cNvSpPr/>
            <p:nvPr userDrawn="1"/>
          </p:nvSpPr>
          <p:spPr>
            <a:xfrm rot="12600000">
              <a:off x="5364693" y="-1913365"/>
              <a:ext cx="295165" cy="172377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 userDrawn="1"/>
          </p:nvSpPr>
          <p:spPr>
            <a:xfrm rot="12600000">
              <a:off x="6252783" y="3618"/>
              <a:ext cx="295165" cy="172377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731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47780" y="0"/>
            <a:ext cx="6087665" cy="5161583"/>
          </a:xfrm>
          <a:custGeom>
            <a:avLst/>
            <a:gdLst/>
            <a:ahLst/>
            <a:cxnLst/>
            <a:rect l="l" t="t" r="r" b="b"/>
            <a:pathLst>
              <a:path w="6087665" h="5161583">
                <a:moveTo>
                  <a:pt x="2932000" y="0"/>
                </a:moveTo>
                <a:lnTo>
                  <a:pt x="3457717" y="1763"/>
                </a:lnTo>
                <a:lnTo>
                  <a:pt x="2616927" y="1458054"/>
                </a:lnTo>
                <a:cubicBezTo>
                  <a:pt x="2541213" y="1589195"/>
                  <a:pt x="2586145" y="1756884"/>
                  <a:pt x="2717286" y="1832598"/>
                </a:cubicBezTo>
                <a:cubicBezTo>
                  <a:pt x="2848426" y="1908312"/>
                  <a:pt x="3016115" y="1863380"/>
                  <a:pt x="3091829" y="1732239"/>
                </a:cubicBezTo>
                <a:lnTo>
                  <a:pt x="4089696" y="3882"/>
                </a:lnTo>
                <a:lnTo>
                  <a:pt x="6087665" y="10583"/>
                </a:lnTo>
                <a:lnTo>
                  <a:pt x="6087665" y="5154083"/>
                </a:lnTo>
                <a:lnTo>
                  <a:pt x="1111540" y="5160214"/>
                </a:lnTo>
                <a:lnTo>
                  <a:pt x="1913017" y="3772014"/>
                </a:lnTo>
                <a:cubicBezTo>
                  <a:pt x="1986908" y="3644032"/>
                  <a:pt x="1943058" y="3480381"/>
                  <a:pt x="1815075" y="3406490"/>
                </a:cubicBezTo>
                <a:lnTo>
                  <a:pt x="1815077" y="3406490"/>
                </a:lnTo>
                <a:cubicBezTo>
                  <a:pt x="1687095" y="3332600"/>
                  <a:pt x="1523444" y="3376450"/>
                  <a:pt x="1449553" y="3504432"/>
                </a:cubicBezTo>
                <a:lnTo>
                  <a:pt x="493146" y="5160976"/>
                </a:lnTo>
                <a:lnTo>
                  <a:pt x="0" y="5161583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2894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777012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83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0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5801" y="1545647"/>
            <a:ext cx="2097741" cy="3006381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829646" y="1545647"/>
            <a:ext cx="2097741" cy="1582913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73491" y="1545647"/>
            <a:ext cx="3484709" cy="1582913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73491" y="3165057"/>
            <a:ext cx="3484709" cy="1386971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29646" y="3165056"/>
            <a:ext cx="2097741" cy="1386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4210495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7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07009" y="1373519"/>
            <a:ext cx="2097741" cy="1777597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801" y="1373519"/>
            <a:ext cx="3484709" cy="1777597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08621" y="3197328"/>
            <a:ext cx="3596129" cy="1557556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41249" y="1373519"/>
            <a:ext cx="2116950" cy="1777597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5800" y="3197328"/>
            <a:ext cx="1976718" cy="1557556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41249" y="3197328"/>
            <a:ext cx="2116950" cy="1557556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13" name="Conector recto 12"/>
          <p:cNvCxnSpPr/>
          <p:nvPr userDrawn="1"/>
        </p:nvCxnSpPr>
        <p:spPr>
          <a:xfrm>
            <a:off x="4210495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9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57308" y="1494541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769249" y="1494541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81190" y="1494541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93131" y="1494541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05072" y="1494541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417013" y="1494541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57308" y="3148916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769249" y="3148916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181190" y="3148916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593131" y="3148916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005072" y="3148916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417013" y="3148916"/>
            <a:ext cx="1371600" cy="1616724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22" name="Conector recto 21"/>
          <p:cNvCxnSpPr/>
          <p:nvPr userDrawn="1"/>
        </p:nvCxnSpPr>
        <p:spPr>
          <a:xfrm>
            <a:off x="4210495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22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464183"/>
            <a:ext cx="7772400" cy="61317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b="1" i="0">
                <a:solidFill>
                  <a:schemeClr val="accent1"/>
                </a:solidFill>
                <a:latin typeface="Raleway Black" charset="0"/>
                <a:ea typeface="Raleway Black" charset="0"/>
                <a:cs typeface="Raleway Black" charset="0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082202"/>
            <a:ext cx="7772400" cy="14890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alpha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1526" y="1494542"/>
            <a:ext cx="1521439" cy="1513758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532965" y="1494542"/>
            <a:ext cx="1521439" cy="1513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054404" y="1494542"/>
            <a:ext cx="1521439" cy="1513758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75843" y="1494542"/>
            <a:ext cx="1521439" cy="15137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97281" y="1494542"/>
            <a:ext cx="1521439" cy="1513758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618720" y="1494542"/>
            <a:ext cx="1521439" cy="15137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 userDrawn="1"/>
        </p:nvSpPr>
        <p:spPr>
          <a:xfrm>
            <a:off x="11526" y="3008300"/>
            <a:ext cx="1521439" cy="1513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532965" y="3008300"/>
            <a:ext cx="1521439" cy="1513758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3054403" y="3008300"/>
            <a:ext cx="1521439" cy="1513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575842" y="3008300"/>
            <a:ext cx="1521439" cy="1513758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6097280" y="3008300"/>
            <a:ext cx="1521439" cy="1513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618719" y="3008300"/>
            <a:ext cx="1521439" cy="1513758"/>
          </a:xfrm>
          <a:prstGeom prst="rect">
            <a:avLst/>
          </a:prstGeom>
          <a:solidFill>
            <a:srgbClr val="E5E6EA"/>
          </a:solidFill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4210495" y="1013637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62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81301" y="986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accent1">
                    <a:alpha val="50000"/>
                  </a:schemeClr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pPr algn="l"/>
              <a:t>‹#›</a:t>
            </a:fld>
            <a:endParaRPr lang="en-US" sz="900" dirty="0">
              <a:solidFill>
                <a:schemeClr val="accent1">
                  <a:alpha val="50000"/>
                </a:schemeClr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F2D6A-87C4-4712-9BD6-9846CEBA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83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53" r:id="rId2"/>
    <p:sldLayoutId id="2147483750" r:id="rId3"/>
    <p:sldLayoutId id="2147483756" r:id="rId4"/>
    <p:sldLayoutId id="2147483754" r:id="rId5"/>
    <p:sldLayoutId id="2147483718" r:id="rId6"/>
    <p:sldLayoutId id="2147483719" r:id="rId7"/>
    <p:sldLayoutId id="2147483725" r:id="rId8"/>
    <p:sldLayoutId id="2147483726" r:id="rId9"/>
    <p:sldLayoutId id="2147483728" r:id="rId10"/>
    <p:sldLayoutId id="2147483716" r:id="rId11"/>
    <p:sldLayoutId id="2147483698" r:id="rId12"/>
    <p:sldLayoutId id="2147483695" r:id="rId13"/>
    <p:sldLayoutId id="2147483715" r:id="rId14"/>
    <p:sldLayoutId id="2147483710" r:id="rId15"/>
    <p:sldLayoutId id="2147483711" r:id="rId16"/>
    <p:sldLayoutId id="2147483714" r:id="rId17"/>
    <p:sldLayoutId id="2147483712" r:id="rId18"/>
    <p:sldLayoutId id="2147483709" r:id="rId19"/>
    <p:sldLayoutId id="2147483691" r:id="rId20"/>
    <p:sldLayoutId id="2147483692" r:id="rId21"/>
    <p:sldLayoutId id="2147483758" r:id="rId2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0" i="0" u="none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KHỞI ĐỘNG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2600000">
            <a:off x="6366954" y="3234613"/>
            <a:ext cx="348334" cy="246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2600000">
            <a:off x="8284032" y="-291073"/>
            <a:ext cx="348334" cy="2469494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7AD2D-1C79-4C45-AA96-EC48D65C6821}"/>
              </a:ext>
            </a:extLst>
          </p:cNvPr>
          <p:cNvSpPr txBox="1"/>
          <p:nvPr/>
        </p:nvSpPr>
        <p:spPr>
          <a:xfrm>
            <a:off x="466799" y="1334328"/>
            <a:ext cx="7058843" cy="869451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1/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1C2646-BFBB-4BE3-BF40-9C5AECCC01D3}"/>
              </a:ext>
            </a:extLst>
          </p:cNvPr>
          <p:cNvSpPr txBox="1"/>
          <p:nvPr/>
        </p:nvSpPr>
        <p:spPr>
          <a:xfrm>
            <a:off x="438913" y="2460753"/>
            <a:ext cx="5130964" cy="2377556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>
              <a:buFontTx/>
              <a:buChar char="-"/>
            </a:pPr>
            <a:r>
              <a:rPr lang="en-US" sz="2200" dirty="0"/>
              <a:t> </a:t>
            </a:r>
            <a:r>
              <a:rPr lang="en-US" sz="2200" dirty="0" err="1"/>
              <a:t>Quản</a:t>
            </a:r>
            <a:r>
              <a:rPr lang="en-US" sz="2200" dirty="0"/>
              <a:t> </a:t>
            </a:r>
            <a:r>
              <a:rPr lang="en-US" sz="2200" dirty="0" err="1"/>
              <a:t>lí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sinh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nhà</a:t>
            </a:r>
            <a:r>
              <a:rPr lang="en-US" sz="2200" dirty="0"/>
              <a:t> </a:t>
            </a:r>
            <a:r>
              <a:rPr lang="en-US" sz="2200" dirty="0" err="1"/>
              <a:t>trường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/>
              <a:t> </a:t>
            </a:r>
            <a:r>
              <a:rPr lang="en-US" sz="2200" dirty="0" err="1"/>
              <a:t>Quản</a:t>
            </a:r>
            <a:r>
              <a:rPr lang="en-US" sz="2200" dirty="0"/>
              <a:t> </a:t>
            </a:r>
            <a:r>
              <a:rPr lang="en-US" sz="2200" dirty="0" err="1"/>
              <a:t>lí</a:t>
            </a:r>
            <a:r>
              <a:rPr lang="en-US" sz="2200" dirty="0"/>
              <a:t> </a:t>
            </a:r>
            <a:r>
              <a:rPr lang="en-US" sz="2200" err="1"/>
              <a:t>thư</a:t>
            </a:r>
            <a:r>
              <a:rPr lang="en-US" sz="2200"/>
              <a:t> viện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/>
              <a:t> </a:t>
            </a:r>
            <a:r>
              <a:rPr lang="en-US" sz="2200" dirty="0" err="1"/>
              <a:t>Quản</a:t>
            </a:r>
            <a:r>
              <a:rPr lang="en-US" sz="2200" dirty="0"/>
              <a:t> </a:t>
            </a:r>
            <a:r>
              <a:rPr lang="en-US" sz="2200" dirty="0" err="1"/>
              <a:t>lí</a:t>
            </a:r>
            <a:r>
              <a:rPr lang="en-US" sz="2200" dirty="0"/>
              <a:t> </a:t>
            </a:r>
            <a:r>
              <a:rPr lang="en-US" sz="2200" dirty="0" err="1"/>
              <a:t>bán</a:t>
            </a:r>
            <a:r>
              <a:rPr lang="en-US" sz="2200" dirty="0"/>
              <a:t> </a:t>
            </a:r>
            <a:r>
              <a:rPr lang="en-US" sz="2200" dirty="0" err="1"/>
              <a:t>hàng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/>
              <a:t> </a:t>
            </a:r>
            <a:r>
              <a:rPr lang="en-US" sz="2200" dirty="0" err="1"/>
              <a:t>Quản</a:t>
            </a:r>
            <a:r>
              <a:rPr lang="en-US" sz="2200" dirty="0"/>
              <a:t> </a:t>
            </a:r>
            <a:r>
              <a:rPr lang="en-US" sz="2200" dirty="0" err="1"/>
              <a:t>lí</a:t>
            </a:r>
            <a:r>
              <a:rPr lang="en-US" sz="2200" dirty="0"/>
              <a:t> </a:t>
            </a:r>
            <a:r>
              <a:rPr lang="en-US" sz="2200" dirty="0" err="1"/>
              <a:t>thuốc</a:t>
            </a:r>
            <a:r>
              <a:rPr lang="en-US" sz="2200" dirty="0"/>
              <a:t>, </a:t>
            </a:r>
            <a:r>
              <a:rPr lang="en-US" sz="2200" dirty="0" err="1"/>
              <a:t>bệnh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, </a:t>
            </a:r>
            <a:r>
              <a:rPr lang="en-US" sz="2200" dirty="0" err="1"/>
              <a:t>thiết</a:t>
            </a:r>
            <a:r>
              <a:rPr lang="en-US" sz="2200" dirty="0"/>
              <a:t> </a:t>
            </a:r>
            <a:r>
              <a:rPr lang="en-US" sz="2200" dirty="0" err="1"/>
              <a:t>bị</a:t>
            </a:r>
            <a:r>
              <a:rPr lang="en-US" sz="2200" dirty="0"/>
              <a:t> y </a:t>
            </a:r>
            <a:r>
              <a:rPr lang="en-US" sz="2200" dirty="0" err="1"/>
              <a:t>tế</a:t>
            </a:r>
            <a:endParaRPr lang="en-US" sz="2200" dirty="0"/>
          </a:p>
          <a:p>
            <a:pPr>
              <a:buFontTx/>
              <a:buChar char="-"/>
            </a:pPr>
            <a:r>
              <a:rPr lang="en-US" sz="2200" dirty="0"/>
              <a:t> </a:t>
            </a:r>
            <a:r>
              <a:rPr lang="en-US" sz="2200" dirty="0" err="1"/>
              <a:t>Quản</a:t>
            </a:r>
            <a:r>
              <a:rPr lang="en-US" sz="2200" dirty="0"/>
              <a:t> </a:t>
            </a:r>
            <a:r>
              <a:rPr lang="en-US" sz="2200" dirty="0" err="1"/>
              <a:t>lí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 </a:t>
            </a:r>
            <a:r>
              <a:rPr lang="en-US" sz="2200" dirty="0" err="1"/>
              <a:t>sự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công</a:t>
            </a:r>
            <a:r>
              <a:rPr lang="en-US" sz="2200" dirty="0"/>
              <a:t> </a:t>
            </a:r>
            <a:r>
              <a:rPr lang="en-US" sz="2200" dirty="0" err="1"/>
              <a:t>ty</a:t>
            </a:r>
            <a:endParaRPr lang="en-US" sz="2200" dirty="0"/>
          </a:p>
          <a:p>
            <a:r>
              <a:rPr lang="en-US" sz="2200" dirty="0"/>
              <a:t>...</a:t>
            </a:r>
          </a:p>
          <a:p>
            <a:pPr>
              <a:buFontTx/>
              <a:buChar char="-"/>
            </a:pPr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2EA642-CE49-43A7-9A55-563596923E48}"/>
              </a:ext>
            </a:extLst>
          </p:cNvPr>
          <p:cNvSpPr txBox="1"/>
          <p:nvPr/>
        </p:nvSpPr>
        <p:spPr>
          <a:xfrm>
            <a:off x="444500" y="4530605"/>
            <a:ext cx="8037095" cy="469341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vực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B9CE5E4-C881-4280-9E63-10C87977C487}"/>
              </a:ext>
            </a:extLst>
          </p:cNvPr>
          <p:cNvSpPr/>
          <p:nvPr/>
        </p:nvSpPr>
        <p:spPr>
          <a:xfrm>
            <a:off x="101600" y="4679317"/>
            <a:ext cx="228600" cy="2736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4"/>
          <p:cNvCxnSpPr>
            <a:cxnSpLocks/>
          </p:cNvCxnSpPr>
          <p:nvPr/>
        </p:nvCxnSpPr>
        <p:spPr>
          <a:xfrm>
            <a:off x="777968" y="1289050"/>
            <a:ext cx="2447832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2"/>
          <p:cNvSpPr txBox="1">
            <a:spLocks/>
          </p:cNvSpPr>
          <p:nvPr/>
        </p:nvSpPr>
        <p:spPr>
          <a:xfrm>
            <a:off x="232834" y="294840"/>
            <a:ext cx="6485466" cy="613171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>
                <a:solidFill>
                  <a:schemeClr val="accent1"/>
                </a:solidFill>
                <a:latin typeface="Raleway Black" panose="020B0A03030101060003" pitchFamily="34" charset="0"/>
                <a:cs typeface="Lemon/Milk"/>
              </a:rPr>
              <a:t>4. </a:t>
            </a:r>
            <a:r>
              <a:rPr lang="en-US" sz="3000">
                <a:solidFill>
                  <a:srgbClr val="44BE9B"/>
                </a:solidFill>
                <a:latin typeface="Raleway Black" panose="020B0A03030101060003" pitchFamily="34" charset="0"/>
                <a:cs typeface="Lemon/Milk"/>
              </a:rPr>
              <a:t>THỰC HÀNH </a:t>
            </a:r>
            <a:r>
              <a:rPr lang="en-US" sz="3000">
                <a:solidFill>
                  <a:schemeClr val="accent1"/>
                </a:solidFill>
                <a:latin typeface="Raleway Black" panose="020B0A03030101060003" pitchFamily="34" charset="0"/>
                <a:cs typeface="Lemon/Milk"/>
              </a:rPr>
              <a:t>TÌM HIỂU CÁC YÊU CẦU CỦA MỘT BÀI TOÁN QUẢN LÍ</a:t>
            </a:r>
            <a:endParaRPr lang="en-US" sz="3000" dirty="0">
              <a:solidFill>
                <a:schemeClr val="accent1"/>
              </a:solidFill>
              <a:latin typeface="Raleway Black" panose="020B0A03030101060003" pitchFamily="34" charset="0"/>
              <a:cs typeface="Lemon/Milk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909BF3-F2C2-4405-94F3-006FC4E7850C}"/>
              </a:ext>
            </a:extLst>
          </p:cNvPr>
          <p:cNvSpPr txBox="1"/>
          <p:nvPr/>
        </p:nvSpPr>
        <p:spPr>
          <a:xfrm>
            <a:off x="458047" y="1701909"/>
            <a:ext cx="6035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dung </a:t>
            </a:r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quản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viện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,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01FB09-0C4C-49FA-B899-FA565A526C2F}"/>
              </a:ext>
            </a:extLst>
          </p:cNvPr>
          <p:cNvSpPr txBox="1"/>
          <p:nvPr/>
        </p:nvSpPr>
        <p:spPr>
          <a:xfrm>
            <a:off x="851095" y="3266985"/>
            <a:ext cx="7441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400"/>
              <a:t>Mô </a:t>
            </a:r>
            <a:r>
              <a:rPr lang="en-US" sz="2400" dirty="0" err="1"/>
              <a:t>tả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err="1"/>
              <a:t>thư</a:t>
            </a:r>
            <a:r>
              <a:rPr lang="en-US" sz="2400"/>
              <a:t> viện</a:t>
            </a:r>
          </a:p>
          <a:p>
            <a:pPr marL="342900" indent="-342900">
              <a:buAutoNum type="alphaLcPeriod"/>
            </a:pPr>
            <a:r>
              <a:rPr lang="en-US" sz="2400"/>
              <a:t>  Liệt kê những dữ liệu cần có trong CSDL</a:t>
            </a:r>
          </a:p>
          <a:p>
            <a:pPr marL="342900" indent="-342900">
              <a:buAutoNum type="alphaLcPeriod"/>
            </a:pPr>
            <a:r>
              <a:rPr lang="en-US" sz="2400"/>
              <a:t>  Nêu các ví dụ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Red Question mark">
                <a:extLst>
                  <a:ext uri="{FF2B5EF4-FFF2-40B4-BE49-F238E27FC236}">
                    <a16:creationId xmlns:a16="http://schemas.microsoft.com/office/drawing/2014/main" id="{F51A8246-27DC-4E1B-B0CE-7C91D4CD27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7933119"/>
                  </p:ext>
                </p:extLst>
              </p:nvPr>
            </p:nvGraphicFramePr>
            <p:xfrm>
              <a:off x="8620819" y="115686"/>
              <a:ext cx="580693" cy="97147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80693" cy="971477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-515112" ay="1403333" az="-20578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154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Red Question mark">
                <a:extLst>
                  <a:ext uri="{FF2B5EF4-FFF2-40B4-BE49-F238E27FC236}">
                    <a16:creationId xmlns:a16="http://schemas.microsoft.com/office/drawing/2014/main" id="{F51A8246-27DC-4E1B-B0CE-7C91D4CD27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0819" y="115686"/>
                <a:ext cx="580693" cy="971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4" name="3D Model 13" descr="Red Question mark">
                <a:extLst>
                  <a:ext uri="{FF2B5EF4-FFF2-40B4-BE49-F238E27FC236}">
                    <a16:creationId xmlns:a16="http://schemas.microsoft.com/office/drawing/2014/main" id="{9B1EE6A2-E040-4753-ABC2-753FDE799A7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4018912"/>
                  </p:ext>
                </p:extLst>
              </p:nvPr>
            </p:nvGraphicFramePr>
            <p:xfrm>
              <a:off x="8075685" y="1116021"/>
              <a:ext cx="580693" cy="97147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80693" cy="971477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-515112" ay="1403333" az="-20578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154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4" name="3D Model 13" descr="Red Question mark">
                <a:extLst>
                  <a:ext uri="{FF2B5EF4-FFF2-40B4-BE49-F238E27FC236}">
                    <a16:creationId xmlns:a16="http://schemas.microsoft.com/office/drawing/2014/main" id="{9B1EE6A2-E040-4753-ABC2-753FDE799A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5685" y="1116021"/>
                <a:ext cx="580693" cy="971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5" name="3D Model 14" descr="Red Question mark">
                <a:extLst>
                  <a:ext uri="{FF2B5EF4-FFF2-40B4-BE49-F238E27FC236}">
                    <a16:creationId xmlns:a16="http://schemas.microsoft.com/office/drawing/2014/main" id="{15B62B12-EEB6-4A02-9DEA-F0A34FFD1E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4052899"/>
                  </p:ext>
                </p:extLst>
              </p:nvPr>
            </p:nvGraphicFramePr>
            <p:xfrm>
              <a:off x="7441651" y="2116356"/>
              <a:ext cx="580693" cy="97147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80693" cy="971477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-515112" ay="1403333" az="-20578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154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3D Model 14" descr="Red Question mark">
                <a:extLst>
                  <a:ext uri="{FF2B5EF4-FFF2-40B4-BE49-F238E27FC236}">
                    <a16:creationId xmlns:a16="http://schemas.microsoft.com/office/drawing/2014/main" id="{15B62B12-EEB6-4A02-9DEA-F0A34FFD1E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1651" y="2116356"/>
                <a:ext cx="580693" cy="9714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8" name="3D Model 17" descr="Red Question mark">
                <a:extLst>
                  <a:ext uri="{FF2B5EF4-FFF2-40B4-BE49-F238E27FC236}">
                    <a16:creationId xmlns:a16="http://schemas.microsoft.com/office/drawing/2014/main" id="{9E3EAB10-E7A6-4BEB-8FFC-0F9DEB6D4E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1553314"/>
                  </p:ext>
                </p:extLst>
              </p:nvPr>
            </p:nvGraphicFramePr>
            <p:xfrm>
              <a:off x="6756817" y="3103991"/>
              <a:ext cx="580693" cy="97147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80693" cy="971477"/>
                    </a:xfrm>
                    <a:prstGeom prst="rect">
                      <a:avLst/>
                    </a:prstGeom>
                  </am3d:spPr>
                  <am3d:camera>
                    <am3d:pos x="0" y="0" z="5538953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517042" d="1000000"/>
                    <am3d:preTrans dx="0" dy="-18004113" dz="-4973"/>
                    <am3d:scale>
                      <am3d:sx n="1000000" d="1000000"/>
                      <am3d:sy n="1000000" d="1000000"/>
                      <am3d:sz n="1000000" d="1000000"/>
                    </am3d:scale>
                    <am3d:rot ax="-515112" ay="1403333" az="-20578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1154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8" name="3D Model 17" descr="Red Question mark">
                <a:extLst>
                  <a:ext uri="{FF2B5EF4-FFF2-40B4-BE49-F238E27FC236}">
                    <a16:creationId xmlns:a16="http://schemas.microsoft.com/office/drawing/2014/main" id="{9E3EAB10-E7A6-4BEB-8FFC-0F9DEB6D4E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56817" y="3103991"/>
                <a:ext cx="580693" cy="97147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04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557772" y="356777"/>
            <a:ext cx="4835761" cy="406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en-US" sz="3300">
                <a:solidFill>
                  <a:schemeClr val="tx1">
                    <a:lumMod val="50000"/>
                    <a:lumOff val="50000"/>
                  </a:schemeClr>
                </a:solidFill>
                <a:latin typeface="Raleway Black" panose="020B0A03030101060003" pitchFamily="34" charset="0"/>
                <a:cs typeface="Lemon/Milk"/>
              </a:rPr>
              <a:t>2. BÀI TOÁN</a:t>
            </a:r>
            <a:r>
              <a:rPr lang="en-US" sz="3300">
                <a:solidFill>
                  <a:schemeClr val="bg1"/>
                </a:solidFill>
                <a:latin typeface="Raleway Black" panose="020B0A03030101060003" pitchFamily="34" charset="0"/>
                <a:cs typeface="Lemon/Milk"/>
              </a:rPr>
              <a:t> </a:t>
            </a:r>
            <a:r>
              <a:rPr lang="en-US" sz="3300">
                <a:solidFill>
                  <a:schemeClr val="accent3"/>
                </a:solidFill>
                <a:latin typeface="Raleway Black" panose="020B0A03030101060003" pitchFamily="34" charset="0"/>
                <a:cs typeface="Lemon/Milk"/>
              </a:rPr>
              <a:t>QUẢN LÝ</a:t>
            </a:r>
            <a:endParaRPr lang="en-US" sz="3300" dirty="0">
              <a:solidFill>
                <a:schemeClr val="accent3"/>
              </a:solidFill>
              <a:latin typeface="Raleway Black" panose="020B0A03030101060003" pitchFamily="34" charset="0"/>
              <a:cs typeface="Lemon/Milk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776242" y="884933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1B8AD8-D605-4EB7-8535-8BFAC7B25561}"/>
              </a:ext>
            </a:extLst>
          </p:cNvPr>
          <p:cNvSpPr txBox="1"/>
          <p:nvPr/>
        </p:nvSpPr>
        <p:spPr>
          <a:xfrm>
            <a:off x="150055" y="990665"/>
            <a:ext cx="806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c. Khai thác thông tin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D5EF0-C249-440A-826C-E5004D8639C5}"/>
              </a:ext>
            </a:extLst>
          </p:cNvPr>
          <p:cNvSpPr txBox="1"/>
          <p:nvPr/>
        </p:nvSpPr>
        <p:spPr>
          <a:xfrm>
            <a:off x="400929" y="1488479"/>
            <a:ext cx="8588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/>
              <a:t>Tìm kiếm các thông tin thỏa mãn điều kiện nào đó</a:t>
            </a:r>
          </a:p>
          <a:p>
            <a:pPr marL="342900" indent="-342900">
              <a:buFontTx/>
              <a:buChar char="-"/>
            </a:pPr>
            <a:r>
              <a:rPr lang="en-US" sz="2400"/>
              <a:t>Lập báo cáo để tạo 1 hồ sơ mới có cấu trúc và khuôn dạng theo yêu cầu cụ thể</a:t>
            </a:r>
            <a:endParaRPr lang="en-US" sz="2400" dirty="0"/>
          </a:p>
        </p:txBody>
      </p:sp>
      <p:sp>
        <p:nvSpPr>
          <p:cNvPr id="18" name="Text Box 189">
            <a:extLst>
              <a:ext uri="{FF2B5EF4-FFF2-40B4-BE49-F238E27FC236}">
                <a16:creationId xmlns:a16="http://schemas.microsoft.com/office/drawing/2014/main" id="{FCD1486A-8CCA-4B00-9188-58EE3ECEF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378766"/>
            <a:ext cx="91439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25425" indent="-225425" algn="just">
              <a:spcBef>
                <a:spcPct val="50000"/>
              </a:spcBef>
              <a:buClr>
                <a:srgbClr val="3333FF"/>
              </a:buClr>
              <a:buFont typeface="Wingdings" pitchFamily="2" charset="2"/>
              <a:buNone/>
            </a:pPr>
            <a:r>
              <a:rPr lang="en-US" sz="2800" b="1" dirty="0">
                <a:latin typeface="+mj-lt"/>
              </a:rPr>
              <a:t>  </a:t>
            </a:r>
            <a:r>
              <a:rPr lang="en-US" sz="2800" b="1" dirty="0" err="1">
                <a:latin typeface="+mj-lt"/>
              </a:rPr>
              <a:t>Khai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thác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thông</a:t>
            </a:r>
            <a:r>
              <a:rPr lang="en-US" sz="2800" b="1" dirty="0">
                <a:latin typeface="+mj-lt"/>
              </a:rPr>
              <a:t> tin </a:t>
            </a:r>
            <a:r>
              <a:rPr lang="en-US" sz="2800" b="1" dirty="0" err="1">
                <a:latin typeface="+mj-lt"/>
              </a:rPr>
              <a:t>là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để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phục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vụ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kịp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thời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cho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công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tác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quản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lí</a:t>
            </a:r>
            <a:r>
              <a:rPr lang="en-US" sz="2800" b="1" dirty="0">
                <a:latin typeface="+mj-lt"/>
              </a:rPr>
              <a:t>. Do </a:t>
            </a:r>
            <a:r>
              <a:rPr lang="en-US" sz="2800" b="1" dirty="0" err="1">
                <a:latin typeface="+mj-lt"/>
              </a:rPr>
              <a:t>vậy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việc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xử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lí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dữ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liệu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trong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hồ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sơ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phải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nhanh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chóng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chính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xác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và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thông</a:t>
            </a:r>
            <a:r>
              <a:rPr lang="en-US" sz="2800" b="1" dirty="0">
                <a:latin typeface="+mj-lt"/>
              </a:rPr>
              <a:t> tin </a:t>
            </a:r>
            <a:r>
              <a:rPr lang="en-US" sz="2800" b="1" dirty="0" err="1">
                <a:latin typeface="+mj-lt"/>
              </a:rPr>
              <a:t>kết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xuất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ra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phải</a:t>
            </a:r>
            <a:r>
              <a:rPr lang="en-US" sz="2800" b="1" dirty="0">
                <a:latin typeface="+mj-lt"/>
              </a:rPr>
              <a:t> ở </a:t>
            </a:r>
            <a:r>
              <a:rPr lang="en-US" sz="2800" b="1" dirty="0" err="1">
                <a:latin typeface="+mj-lt"/>
              </a:rPr>
              <a:t>dạng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dễ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hiểu</a:t>
            </a:r>
            <a:r>
              <a:rPr lang="en-US" sz="2800" b="1" dirty="0">
                <a:latin typeface="+mj-lt"/>
              </a:rPr>
              <a:t>.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928B007-0BAE-4619-AFB6-5210CD6C75C3}"/>
              </a:ext>
            </a:extLst>
          </p:cNvPr>
          <p:cNvSpPr/>
          <p:nvPr/>
        </p:nvSpPr>
        <p:spPr>
          <a:xfrm>
            <a:off x="4332288" y="2609850"/>
            <a:ext cx="392112" cy="576772"/>
          </a:xfrm>
          <a:prstGeom prst="downArrow">
            <a:avLst/>
          </a:prstGeom>
          <a:solidFill>
            <a:srgbClr val="44B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8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09050" y="607034"/>
            <a:ext cx="1975197" cy="3929431"/>
            <a:chOff x="4288878" y="-1640302"/>
            <a:chExt cx="1874940" cy="3730009"/>
          </a:xfrm>
        </p:grpSpPr>
        <p:sp>
          <p:nvSpPr>
            <p:cNvPr id="14" name="Rounded Rectangle 13"/>
            <p:cNvSpPr/>
            <p:nvPr/>
          </p:nvSpPr>
          <p:spPr>
            <a:xfrm rot="12600000">
              <a:off x="4699527" y="-877025"/>
              <a:ext cx="507999" cy="29667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12600000">
              <a:off x="5655819" y="-1073936"/>
              <a:ext cx="507999" cy="2966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 rot="12600000">
              <a:off x="4288878" y="-1640302"/>
              <a:ext cx="507999" cy="296672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0" y="2349460"/>
            <a:ext cx="9144000" cy="10623"/>
          </a:xfrm>
          <a:prstGeom prst="line">
            <a:avLst/>
          </a:prstGeom>
          <a:ln w="762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56286" y="-19902"/>
            <a:ext cx="1975197" cy="3929431"/>
            <a:chOff x="4288878" y="-1640302"/>
            <a:chExt cx="1874940" cy="3730009"/>
          </a:xfrm>
          <a:noFill/>
        </p:grpSpPr>
        <p:sp>
          <p:nvSpPr>
            <p:cNvPr id="18" name="Rounded Rectangle 17"/>
            <p:cNvSpPr/>
            <p:nvPr/>
          </p:nvSpPr>
          <p:spPr>
            <a:xfrm rot="12600000">
              <a:off x="4699527" y="-877025"/>
              <a:ext cx="507999" cy="2966732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 rot="12600000">
              <a:off x="5655819" y="-1073936"/>
              <a:ext cx="507999" cy="2966730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 rot="12600000">
              <a:off x="4288878" y="-1640302"/>
              <a:ext cx="507999" cy="2966729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WordArt 4">
            <a:extLst>
              <a:ext uri="{FF2B5EF4-FFF2-40B4-BE49-F238E27FC236}">
                <a16:creationId xmlns:a16="http://schemas.microsoft.com/office/drawing/2014/main" id="{78E509C0-4466-496E-A671-69E9566B95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67261" y="232007"/>
            <a:ext cx="20764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.VnHelvetInsH"/>
              </a:rPr>
              <a:t>ghi</a:t>
            </a:r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.VnHelvetInsH"/>
              </a:rPr>
              <a:t> </a:t>
            </a:r>
            <a:r>
              <a:rPr lang="en-US" sz="3600" kern="10" dirty="0" err="1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CC6600"/>
                    </a:gs>
                  </a:gsLst>
                  <a:lin ang="5400000" scaled="1"/>
                </a:gradFill>
                <a:latin typeface=".VnHelvetInsH"/>
              </a:rPr>
              <a:t>nhí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CC6600"/>
                  </a:gs>
                </a:gsLst>
                <a:lin ang="5400000" scaled="1"/>
              </a:gradFill>
              <a:latin typeface=".VnHelvetInsH"/>
            </a:endParaRPr>
          </a:p>
        </p:txBody>
      </p:sp>
      <p:pic>
        <p:nvPicPr>
          <p:cNvPr id="22" name="Picture 5" descr="bang">
            <a:extLst>
              <a:ext uri="{FF2B5EF4-FFF2-40B4-BE49-F238E27FC236}">
                <a16:creationId xmlns:a16="http://schemas.microsoft.com/office/drawing/2014/main" id="{91AF13ED-7FF3-441E-86A5-92E61D37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6246" y="840733"/>
            <a:ext cx="3810000" cy="209551"/>
          </a:xfrm>
          <a:prstGeom prst="rect">
            <a:avLst/>
          </a:prstGeom>
          <a:noFill/>
        </p:spPr>
      </p:pic>
      <p:sp>
        <p:nvSpPr>
          <p:cNvPr id="23" name="Text Box 6">
            <a:extLst>
              <a:ext uri="{FF2B5EF4-FFF2-40B4-BE49-F238E27FC236}">
                <a16:creationId xmlns:a16="http://schemas.microsoft.com/office/drawing/2014/main" id="{DDB8A728-1BEE-45B4-ABC1-7157068C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971" y="2662087"/>
            <a:ext cx="59876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B45A00"/>
              </a:buClr>
              <a:buFont typeface="Wingdings" pitchFamily="2" charset="2"/>
              <a:buChar char="v"/>
            </a:pPr>
            <a:r>
              <a:rPr lang="en-US" sz="2200" dirty="0">
                <a:latin typeface=".VnHelvetIns" pitchFamily="34" charset="0"/>
              </a:rPr>
              <a:t> </a:t>
            </a:r>
            <a:r>
              <a:rPr lang="en-US" sz="2200" dirty="0" err="1">
                <a:latin typeface="+mj-lt"/>
              </a:rPr>
              <a:t>Công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quản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lí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rất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phổ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biến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trong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thực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tế</a:t>
            </a:r>
            <a:r>
              <a:rPr lang="en-US" sz="2200" dirty="0">
                <a:latin typeface="+mj-lt"/>
              </a:rPr>
              <a:t>. Tin </a:t>
            </a:r>
            <a:r>
              <a:rPr lang="en-US" sz="2200" dirty="0" err="1">
                <a:latin typeface="+mj-lt"/>
              </a:rPr>
              <a:t>học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hổ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trợ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đắc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lực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cho</a:t>
            </a:r>
            <a:r>
              <a:rPr lang="en-US" sz="2200" dirty="0">
                <a:latin typeface="+mj-lt"/>
              </a:rPr>
              <a:t> con </a:t>
            </a:r>
            <a:r>
              <a:rPr lang="en-US" sz="2200" dirty="0" err="1">
                <a:latin typeface="+mj-lt"/>
              </a:rPr>
              <a:t>người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trong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công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tác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quản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lí</a:t>
            </a:r>
            <a:r>
              <a:rPr lang="en-US" sz="2200" dirty="0">
                <a:latin typeface="+mj-lt"/>
              </a:rPr>
              <a:t>. 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C79C98DF-A390-450E-9242-1241B0165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765" y="3892733"/>
            <a:ext cx="6137548" cy="8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0838" indent="-350838" algn="just">
              <a:lnSpc>
                <a:spcPct val="120000"/>
              </a:lnSpc>
              <a:spcBef>
                <a:spcPct val="50000"/>
              </a:spcBef>
              <a:buClr>
                <a:srgbClr val="B45A00"/>
              </a:buClr>
              <a:buFont typeface="Wingdings" pitchFamily="2" charset="2"/>
              <a:buChar char="v"/>
            </a:pPr>
            <a:r>
              <a:rPr lang="en-US" sz="2200" dirty="0" err="1">
                <a:latin typeface="+mj-lt"/>
              </a:rPr>
              <a:t>Xử</a:t>
            </a:r>
            <a:r>
              <a:rPr lang="en-US" sz="2200" dirty="0">
                <a:latin typeface="+mj-lt"/>
              </a:rPr>
              <a:t> li </a:t>
            </a:r>
            <a:r>
              <a:rPr lang="en-US" sz="2200" dirty="0" err="1">
                <a:latin typeface="+mj-lt"/>
              </a:rPr>
              <a:t>thông</a:t>
            </a:r>
            <a:r>
              <a:rPr lang="en-US" sz="2200" dirty="0">
                <a:latin typeface="+mj-lt"/>
              </a:rPr>
              <a:t> tin </a:t>
            </a:r>
            <a:r>
              <a:rPr lang="en-US" sz="2200" dirty="0" err="1">
                <a:latin typeface="+mj-lt"/>
              </a:rPr>
              <a:t>trong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bài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toán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quản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err="1">
                <a:latin typeface="+mj-lt"/>
              </a:rPr>
              <a:t>lí</a:t>
            </a:r>
            <a:r>
              <a:rPr lang="en-US" sz="2200" dirty="0">
                <a:latin typeface="+mj-lt"/>
              </a:rPr>
              <a:t>: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Tạo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lập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hồ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sơ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cập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nhật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dữ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liệu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khai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thác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thông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tin.</a:t>
            </a:r>
          </a:p>
        </p:txBody>
      </p:sp>
      <p:sp>
        <p:nvSpPr>
          <p:cNvPr id="25" name="Text Box 9">
            <a:extLst>
              <a:ext uri="{FF2B5EF4-FFF2-40B4-BE49-F238E27FC236}">
                <a16:creationId xmlns:a16="http://schemas.microsoft.com/office/drawing/2014/main" id="{95BEA45F-B1FB-45E3-9644-08E1506A4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9650" y="1575482"/>
            <a:ext cx="16764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latin typeface=".VnBook-Antiqua" pitchFamily="34" charset="0"/>
              </a:rPr>
              <a:t>1 </a:t>
            </a:r>
            <a:r>
              <a:rPr lang="en-US" sz="1800" b="1" dirty="0" err="1">
                <a:latin typeface=".VnBook-Antiqua" pitchFamily="34" charset="0"/>
              </a:rPr>
              <a:t>hÖ</a:t>
            </a:r>
            <a:r>
              <a:rPr lang="en-US" sz="1800" b="1" dirty="0">
                <a:latin typeface=".VnBook-Antiqua" pitchFamily="34" charset="0"/>
              </a:rPr>
              <a:t> QTCSDL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F95E4E93-CEA4-4083-9253-379C9677E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250" y="1559608"/>
            <a:ext cx="2286000" cy="369332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spcBef>
                <a:spcPct val="70000"/>
              </a:spcBef>
              <a:spcAft>
                <a:spcPct val="30000"/>
              </a:spcAft>
            </a:pPr>
            <a:r>
              <a:rPr lang="en-US" sz="1800" dirty="0" err="1">
                <a:solidFill>
                  <a:srgbClr val="FF3300"/>
                </a:solidFill>
                <a:latin typeface=".VnBodoni" pitchFamily="34" charset="0"/>
              </a:rPr>
              <a:t>HÖ</a:t>
            </a:r>
            <a:r>
              <a:rPr lang="en-US" sz="1800" dirty="0">
                <a:solidFill>
                  <a:srgbClr val="FF3300"/>
                </a:solidFill>
                <a:latin typeface=".VnBodoni" pitchFamily="34" charset="0"/>
              </a:rPr>
              <a:t> c¬ </a:t>
            </a:r>
            <a:r>
              <a:rPr lang="en-US" sz="1800" dirty="0" err="1">
                <a:solidFill>
                  <a:srgbClr val="FF3300"/>
                </a:solidFill>
                <a:latin typeface=".VnBodoni" pitchFamily="34" charset="0"/>
              </a:rPr>
              <a:t>së</a:t>
            </a:r>
            <a:r>
              <a:rPr lang="en-US" sz="1800" dirty="0">
                <a:solidFill>
                  <a:srgbClr val="FF3300"/>
                </a:solidFill>
                <a:latin typeface=".VnBodoni" pitchFamily="34" charset="0"/>
              </a:rPr>
              <a:t> </a:t>
            </a:r>
            <a:r>
              <a:rPr lang="en-US" sz="1800" dirty="0" err="1">
                <a:solidFill>
                  <a:srgbClr val="FF3300"/>
                </a:solidFill>
                <a:latin typeface=".VnBodoni" pitchFamily="34" charset="0"/>
              </a:rPr>
              <a:t>d</a:t>
            </a:r>
            <a:r>
              <a:rPr lang="en-US" sz="1600" b="1" dirty="0" err="1">
                <a:solidFill>
                  <a:srgbClr val="FF3300"/>
                </a:solidFill>
                <a:latin typeface=".VnBodoni" pitchFamily="34" charset="0"/>
              </a:rPr>
              <a:t>ữ</a:t>
            </a:r>
            <a:r>
              <a:rPr lang="en-US" sz="1800" dirty="0">
                <a:solidFill>
                  <a:srgbClr val="FF3300"/>
                </a:solidFill>
                <a:latin typeface=".VnBodoni" pitchFamily="34" charset="0"/>
              </a:rPr>
              <a:t> </a:t>
            </a:r>
            <a:r>
              <a:rPr lang="en-US" sz="1800" dirty="0" err="1">
                <a:solidFill>
                  <a:srgbClr val="FF3300"/>
                </a:solidFill>
                <a:latin typeface=".VnBodoni" pitchFamily="34" charset="0"/>
              </a:rPr>
              <a:t>liÖu</a:t>
            </a:r>
            <a:endParaRPr lang="en-US" sz="1800" dirty="0">
              <a:solidFill>
                <a:srgbClr val="FF3300"/>
              </a:solidFill>
              <a:latin typeface=".VnBodoni" pitchFamily="34" charset="0"/>
            </a:endParaRP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A52AA8E8-9203-42D7-A231-9CD5257AC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250" y="1559607"/>
            <a:ext cx="114300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b="1" dirty="0">
                <a:latin typeface=".VnBook-Antiqua" pitchFamily="34" charset="0"/>
              </a:rPr>
              <a:t>1 CSDL</a:t>
            </a:r>
          </a:p>
        </p:txBody>
      </p:sp>
      <p:sp>
        <p:nvSpPr>
          <p:cNvPr id="29" name="Text Box 12">
            <a:extLst>
              <a:ext uri="{FF2B5EF4-FFF2-40B4-BE49-F238E27FC236}">
                <a16:creationId xmlns:a16="http://schemas.microsoft.com/office/drawing/2014/main" id="{92F7F3E9-0AA8-4865-B74B-742F57C6A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2450" y="1559608"/>
            <a:ext cx="38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.VnTifani HeavyH" pitchFamily="34" charset="0"/>
              </a:rPr>
              <a:t>+</a:t>
            </a:r>
          </a:p>
        </p:txBody>
      </p:sp>
      <p:sp>
        <p:nvSpPr>
          <p:cNvPr id="30" name="Line 13">
            <a:extLst>
              <a:ext uri="{FF2B5EF4-FFF2-40B4-BE49-F238E27FC236}">
                <a16:creationId xmlns:a16="http://schemas.microsoft.com/office/drawing/2014/main" id="{D3E3FE93-8AF2-44E9-98BC-44AA6AA594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8450" y="1788207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" name="Graphic 5" descr="Storytelling with solid fill">
            <a:extLst>
              <a:ext uri="{FF2B5EF4-FFF2-40B4-BE49-F238E27FC236}">
                <a16:creationId xmlns:a16="http://schemas.microsoft.com/office/drawing/2014/main" id="{920949B7-5AEE-4E54-A21A-4F6BF3E2A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365" y="42534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KHỞI ĐỘNG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 rot="12600000">
            <a:off x="6366954" y="3234613"/>
            <a:ext cx="348334" cy="246949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12600000">
            <a:off x="8284032" y="-291073"/>
            <a:ext cx="348334" cy="2469494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7AD2D-1C79-4C45-AA96-EC48D65C6821}"/>
              </a:ext>
            </a:extLst>
          </p:cNvPr>
          <p:cNvSpPr txBox="1"/>
          <p:nvPr/>
        </p:nvSpPr>
        <p:spPr>
          <a:xfrm>
            <a:off x="466799" y="1169228"/>
            <a:ext cx="7058843" cy="869451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2600" b="1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 2/ Thông tin của công việc quản lý có thể </a:t>
            </a:r>
            <a:r>
              <a:rPr lang="vi-VN" sz="2600" b="1">
                <a:latin typeface="Times New Roman" pitchFamily="18" charset="0"/>
                <a:cs typeface="Times New Roman" pitchFamily="18" charset="0"/>
              </a:rPr>
              <a:t>đượ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c lưu trữ và xử lý như thế nào?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B9CE5E4-C881-4280-9E63-10C87977C487}"/>
              </a:ext>
            </a:extLst>
          </p:cNvPr>
          <p:cNvSpPr/>
          <p:nvPr/>
        </p:nvSpPr>
        <p:spPr>
          <a:xfrm>
            <a:off x="466799" y="3312954"/>
            <a:ext cx="365199" cy="253999"/>
          </a:xfrm>
          <a:prstGeom prst="rightArrow">
            <a:avLst/>
          </a:prstGeom>
          <a:solidFill>
            <a:srgbClr val="44B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1A8DB3-00B6-497B-AE6B-FD7D4402812F}"/>
              </a:ext>
            </a:extLst>
          </p:cNvPr>
          <p:cNvSpPr txBox="1"/>
          <p:nvPr/>
        </p:nvSpPr>
        <p:spPr>
          <a:xfrm>
            <a:off x="855181" y="2150358"/>
            <a:ext cx="7215731" cy="96178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32DDB2-6DCF-4271-8E9A-44626F67574D}"/>
              </a:ext>
            </a:extLst>
          </p:cNvPr>
          <p:cNvSpPr/>
          <p:nvPr/>
        </p:nvSpPr>
        <p:spPr>
          <a:xfrm>
            <a:off x="685800" y="3246148"/>
            <a:ext cx="7115534" cy="1762003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200" b="1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…,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9CEA816-4D96-480F-8095-DA5D659A806E}"/>
              </a:ext>
            </a:extLst>
          </p:cNvPr>
          <p:cNvSpPr/>
          <p:nvPr/>
        </p:nvSpPr>
        <p:spPr>
          <a:xfrm>
            <a:off x="460597" y="4127149"/>
            <a:ext cx="365199" cy="253999"/>
          </a:xfrm>
          <a:prstGeom prst="rightArrow">
            <a:avLst/>
          </a:prstGeom>
          <a:solidFill>
            <a:srgbClr val="44B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7" grpId="0" animBg="1"/>
      <p:bldP spid="14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6213" y="16212428"/>
            <a:ext cx="5209774" cy="280846"/>
          </a:xfrm>
          <a:prstGeom prst="rect">
            <a:avLst/>
          </a:prstGeom>
          <a:noFill/>
        </p:spPr>
        <p:txBody>
          <a:bodyPr wrap="square" lIns="0" tIns="34290" rIns="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/>
              <a:t>World One Powerful Presentation Template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50770" y="1788369"/>
            <a:ext cx="702230" cy="819894"/>
            <a:chOff x="4288878" y="-1640302"/>
            <a:chExt cx="2086709" cy="3433529"/>
          </a:xfrm>
        </p:grpSpPr>
        <p:sp>
          <p:nvSpPr>
            <p:cNvPr id="2" name="Rounded Rectangle 1"/>
            <p:cNvSpPr/>
            <p:nvPr/>
          </p:nvSpPr>
          <p:spPr>
            <a:xfrm rot="12600000">
              <a:off x="4947284" y="-1173506"/>
              <a:ext cx="507999" cy="296673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12600000">
              <a:off x="5867588" y="-1483362"/>
              <a:ext cx="507999" cy="296673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 rot="12600000">
              <a:off x="4288878" y="-1640302"/>
              <a:ext cx="507999" cy="2966729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re 1">
            <a:extLst>
              <a:ext uri="{FF2B5EF4-FFF2-40B4-BE49-F238E27FC236}">
                <a16:creationId xmlns:a16="http://schemas.microsoft.com/office/drawing/2014/main" id="{D084DDD7-59ED-4269-8C35-F3D9C4FE29D6}"/>
              </a:ext>
            </a:extLst>
          </p:cNvPr>
          <p:cNvSpPr txBox="1">
            <a:spLocks/>
          </p:cNvSpPr>
          <p:nvPr/>
        </p:nvSpPr>
        <p:spPr>
          <a:xfrm>
            <a:off x="604911" y="380256"/>
            <a:ext cx="7638758" cy="120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66" rIns="68550" bIns="34266" anchor="ctr" anchorCtr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685617">
              <a:buClr>
                <a:schemeClr val="dk1"/>
              </a:buClr>
              <a:buSzPts val="1800"/>
              <a:defRPr/>
            </a:pPr>
            <a:r>
              <a:rPr lang="fr-CA" sz="3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F: GIẢI QUYẾT VẤN ĐỀ VỚI SỰ TRỢ GIÚP CỦA MÁY TÍNH</a:t>
            </a:r>
            <a:endParaRPr lang="fr-FR" sz="3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7D9FD27-7490-45D2-AE1C-6DF9737B1003}"/>
              </a:ext>
            </a:extLst>
          </p:cNvPr>
          <p:cNvSpPr txBox="1">
            <a:spLocks/>
          </p:cNvSpPr>
          <p:nvPr/>
        </p:nvSpPr>
        <p:spPr>
          <a:xfrm>
            <a:off x="604911" y="2608263"/>
            <a:ext cx="8199590" cy="120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66" rIns="68550" bIns="34266" anchor="ctr" anchorCtr="0">
            <a:normAutofit/>
          </a:bodyPr>
          <a:lstStyle/>
          <a:p>
            <a:pPr algn="ctr" defTabSz="685617">
              <a:buClr>
                <a:schemeClr val="dk1"/>
              </a:buClr>
              <a:buSzPts val="1800"/>
              <a:defRPr/>
            </a:pPr>
            <a:r>
              <a:rPr lang="fr-C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BÀI TOÁN QUẢN LÍ VÀ CƠ SỞ DỮ LIỆU</a:t>
            </a:r>
            <a:endParaRPr lang="fr-F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D408F000-C5AF-4334-BC27-402C5C1C0AF5}"/>
              </a:ext>
            </a:extLst>
          </p:cNvPr>
          <p:cNvSpPr txBox="1"/>
          <p:nvPr/>
        </p:nvSpPr>
        <p:spPr>
          <a:xfrm>
            <a:off x="557772" y="1065310"/>
            <a:ext cx="8198121" cy="188511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BA847F-7A8B-4C05-85B3-A4DE2E72BB80}"/>
              </a:ext>
            </a:extLst>
          </p:cNvPr>
          <p:cNvSpPr txBox="1"/>
          <p:nvPr/>
        </p:nvSpPr>
        <p:spPr>
          <a:xfrm>
            <a:off x="557772" y="2824705"/>
            <a:ext cx="8198121" cy="108489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74643" y="2793027"/>
            <a:ext cx="2924908" cy="0"/>
          </a:xfrm>
          <a:prstGeom prst="line">
            <a:avLst/>
          </a:prstGeom>
          <a:ln w="19050" cmpd="sng">
            <a:solidFill>
              <a:schemeClr val="accent4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4642" y="3775835"/>
            <a:ext cx="2924909" cy="0"/>
          </a:xfrm>
          <a:prstGeom prst="line">
            <a:avLst/>
          </a:prstGeom>
          <a:ln w="19050" cmpd="sng">
            <a:solidFill>
              <a:schemeClr val="accent4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557772" y="356777"/>
            <a:ext cx="4835761" cy="406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en-US" sz="3300">
                <a:solidFill>
                  <a:schemeClr val="tx1">
                    <a:lumMod val="50000"/>
                    <a:lumOff val="50000"/>
                  </a:schemeClr>
                </a:solidFill>
                <a:latin typeface="Raleway Black" panose="020B0A03030101060003" pitchFamily="34" charset="0"/>
                <a:cs typeface="Lemon/Milk"/>
              </a:rPr>
              <a:t>1. BÀI TOÁN</a:t>
            </a:r>
            <a:r>
              <a:rPr lang="en-US" sz="3300">
                <a:solidFill>
                  <a:schemeClr val="bg1"/>
                </a:solidFill>
                <a:latin typeface="Raleway Black" panose="020B0A03030101060003" pitchFamily="34" charset="0"/>
                <a:cs typeface="Lemon/Milk"/>
              </a:rPr>
              <a:t> </a:t>
            </a:r>
            <a:r>
              <a:rPr lang="en-US" sz="3300">
                <a:solidFill>
                  <a:schemeClr val="accent3"/>
                </a:solidFill>
                <a:latin typeface="Raleway Black" panose="020B0A03030101060003" pitchFamily="34" charset="0"/>
                <a:cs typeface="Lemon/Milk"/>
              </a:rPr>
              <a:t>QUẢN LÝ</a:t>
            </a:r>
            <a:endParaRPr lang="en-US" sz="3300" dirty="0">
              <a:solidFill>
                <a:schemeClr val="accent3"/>
              </a:solidFill>
              <a:latin typeface="Raleway Black" panose="020B0A03030101060003" pitchFamily="34" charset="0"/>
              <a:cs typeface="Lemon/Milk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776242" y="884933"/>
            <a:ext cx="691114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E42F55-3725-4CEF-B7A7-7154FBB35A1B}"/>
              </a:ext>
            </a:extLst>
          </p:cNvPr>
          <p:cNvSpPr txBox="1"/>
          <p:nvPr/>
        </p:nvSpPr>
        <p:spPr>
          <a:xfrm>
            <a:off x="557771" y="3915668"/>
            <a:ext cx="8198121" cy="126956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đắn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5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0055" y="356777"/>
            <a:ext cx="8881905" cy="406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Raleway Black" panose="020B0A03030101060003" pitchFamily="34" charset="0"/>
                <a:cs typeface="Lemon/Milk"/>
              </a:rPr>
              <a:t>2. XỬ LÝ THÔNG TIN TRONG BÀI TOÁN</a:t>
            </a:r>
            <a:r>
              <a:rPr lang="en-US" sz="3000">
                <a:solidFill>
                  <a:schemeClr val="bg1"/>
                </a:solidFill>
                <a:latin typeface="Raleway Black" panose="020B0A03030101060003" pitchFamily="34" charset="0"/>
                <a:cs typeface="Lemon/Milk"/>
              </a:rPr>
              <a:t> </a:t>
            </a:r>
            <a:r>
              <a:rPr lang="en-US" sz="3000">
                <a:solidFill>
                  <a:schemeClr val="accent3"/>
                </a:solidFill>
                <a:latin typeface="Raleway Black" panose="020B0A03030101060003" pitchFamily="34" charset="0"/>
                <a:cs typeface="Lemon/Milk"/>
              </a:rPr>
              <a:t>QUẢN LÝ</a:t>
            </a:r>
            <a:endParaRPr lang="en-US" sz="3000" dirty="0">
              <a:solidFill>
                <a:schemeClr val="accent3"/>
              </a:solidFill>
              <a:latin typeface="Raleway Black" panose="020B0A03030101060003" pitchFamily="34" charset="0"/>
              <a:cs typeface="Lemon/Milk"/>
            </a:endParaRPr>
          </a:p>
        </p:txBody>
      </p:sp>
      <p:cxnSp>
        <p:nvCxnSpPr>
          <p:cNvPr id="22" name="Conector recto 21"/>
          <p:cNvCxnSpPr>
            <a:cxnSpLocks/>
          </p:cNvCxnSpPr>
          <p:nvPr/>
        </p:nvCxnSpPr>
        <p:spPr>
          <a:xfrm>
            <a:off x="776242" y="884933"/>
            <a:ext cx="1738358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939CBD68-2847-484D-89A0-294D64B2B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18"/>
          <a:stretch/>
        </p:blipFill>
        <p:spPr>
          <a:xfrm>
            <a:off x="456172" y="1973663"/>
            <a:ext cx="8575788" cy="3068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1B8AD8-D605-4EB7-8535-8BFAC7B25561}"/>
              </a:ext>
            </a:extLst>
          </p:cNvPr>
          <p:cNvSpPr txBox="1"/>
          <p:nvPr/>
        </p:nvSpPr>
        <p:spPr>
          <a:xfrm>
            <a:off x="150055" y="990665"/>
            <a:ext cx="806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a.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D5EF0-C249-440A-826C-E5004D8639C5}"/>
              </a:ext>
            </a:extLst>
          </p:cNvPr>
          <p:cNvSpPr txBox="1"/>
          <p:nvPr/>
        </p:nvSpPr>
        <p:spPr>
          <a:xfrm>
            <a:off x="400929" y="1488479"/>
            <a:ext cx="858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sơ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tổ</a:t>
            </a:r>
            <a:r>
              <a:rPr lang="en-US" sz="2400" dirty="0"/>
              <a:t> </a:t>
            </a:r>
            <a:r>
              <a:rPr lang="en-US" sz="2400" dirty="0" err="1"/>
              <a:t>chức</a:t>
            </a:r>
            <a:r>
              <a:rPr lang="en-US" sz="2400" dirty="0"/>
              <a:t> </a:t>
            </a: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trữ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dạng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34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9CBD68-2847-484D-89A0-294D64B2B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72" y="1935563"/>
            <a:ext cx="8256317" cy="32079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1B8AD8-D605-4EB7-8535-8BFAC7B25561}"/>
              </a:ext>
            </a:extLst>
          </p:cNvPr>
          <p:cNvSpPr txBox="1"/>
          <p:nvPr/>
        </p:nvSpPr>
        <p:spPr>
          <a:xfrm>
            <a:off x="289755" y="990665"/>
            <a:ext cx="806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/>
              <a:t>. Cập nhật dữ liệu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D5EF0-C249-440A-826C-E5004D8639C5}"/>
              </a:ext>
            </a:extLst>
          </p:cNvPr>
          <p:cNvSpPr txBox="1"/>
          <p:nvPr/>
        </p:nvSpPr>
        <p:spPr>
          <a:xfrm>
            <a:off x="400929" y="1488479"/>
            <a:ext cx="8588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- Sửa chữa, xóa, bổ sung dữ liệu.</a:t>
            </a:r>
            <a:endParaRPr lang="en-US" sz="24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BFC1AC1-3D69-4789-9A82-65FF651E192B}"/>
              </a:ext>
            </a:extLst>
          </p:cNvPr>
          <p:cNvSpPr/>
          <p:nvPr/>
        </p:nvSpPr>
        <p:spPr>
          <a:xfrm>
            <a:off x="0" y="4902200"/>
            <a:ext cx="400929" cy="203200"/>
          </a:xfrm>
          <a:prstGeom prst="rightArrow">
            <a:avLst/>
          </a:prstGeom>
          <a:solidFill>
            <a:srgbClr val="44B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C54B81-E3E9-43AE-9CDD-D9FE07322B29}"/>
              </a:ext>
            </a:extLst>
          </p:cNvPr>
          <p:cNvSpPr txBox="1">
            <a:spLocks/>
          </p:cNvSpPr>
          <p:nvPr/>
        </p:nvSpPr>
        <p:spPr>
          <a:xfrm>
            <a:off x="150055" y="356777"/>
            <a:ext cx="8881905" cy="406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Raleway Black" panose="020B0A03030101060003" pitchFamily="34" charset="0"/>
                <a:cs typeface="Lemon/Milk"/>
              </a:rPr>
              <a:t>2. XỬ LÝ THÔNG TIN TRONG BÀI TOÁN</a:t>
            </a:r>
            <a:r>
              <a:rPr lang="en-US" sz="3000">
                <a:solidFill>
                  <a:schemeClr val="bg1"/>
                </a:solidFill>
                <a:latin typeface="Raleway Black" panose="020B0A03030101060003" pitchFamily="34" charset="0"/>
                <a:cs typeface="Lemon/Milk"/>
              </a:rPr>
              <a:t> </a:t>
            </a:r>
            <a:r>
              <a:rPr lang="en-US" sz="3000">
                <a:solidFill>
                  <a:schemeClr val="accent3"/>
                </a:solidFill>
                <a:latin typeface="Raleway Black" panose="020B0A03030101060003" pitchFamily="34" charset="0"/>
                <a:cs typeface="Lemon/Milk"/>
              </a:rPr>
              <a:t>QUẢN LÝ</a:t>
            </a:r>
            <a:endParaRPr lang="en-US" sz="3000" dirty="0">
              <a:solidFill>
                <a:schemeClr val="accent3"/>
              </a:solidFill>
              <a:latin typeface="Raleway Black" panose="020B0A03030101060003" pitchFamily="34" charset="0"/>
              <a:cs typeface="Lemon/Milk"/>
            </a:endParaRPr>
          </a:p>
        </p:txBody>
      </p:sp>
      <p:cxnSp>
        <p:nvCxnSpPr>
          <p:cNvPr id="9" name="Conector recto 21">
            <a:extLst>
              <a:ext uri="{FF2B5EF4-FFF2-40B4-BE49-F238E27FC236}">
                <a16:creationId xmlns:a16="http://schemas.microsoft.com/office/drawing/2014/main" id="{17443C96-99E3-4F7A-930F-1CF386D8A915}"/>
              </a:ext>
            </a:extLst>
          </p:cNvPr>
          <p:cNvCxnSpPr>
            <a:cxnSpLocks/>
          </p:cNvCxnSpPr>
          <p:nvPr/>
        </p:nvCxnSpPr>
        <p:spPr>
          <a:xfrm>
            <a:off x="776242" y="884933"/>
            <a:ext cx="1738358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40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1B8AD8-D605-4EB7-8535-8BFAC7B25561}"/>
              </a:ext>
            </a:extLst>
          </p:cNvPr>
          <p:cNvSpPr txBox="1"/>
          <p:nvPr/>
        </p:nvSpPr>
        <p:spPr>
          <a:xfrm>
            <a:off x="365955" y="990665"/>
            <a:ext cx="806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c. Khai thác thông tin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D5EF0-C249-440A-826C-E5004D8639C5}"/>
              </a:ext>
            </a:extLst>
          </p:cNvPr>
          <p:cNvSpPr txBox="1"/>
          <p:nvPr/>
        </p:nvSpPr>
        <p:spPr>
          <a:xfrm>
            <a:off x="400929" y="1488479"/>
            <a:ext cx="8588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/>
              <a:t>Tìm kiếm các thông tin thỏa mãn điều kiện nào đó</a:t>
            </a:r>
          </a:p>
          <a:p>
            <a:pPr marL="342900" indent="-342900">
              <a:buFontTx/>
              <a:buChar char="-"/>
            </a:pPr>
            <a:r>
              <a:rPr lang="en-US" sz="2400"/>
              <a:t>Lập báo cáo để tạo 1 hồ sơ mới có cấu trúc và khuôn dạng theo yêu cầu cụ thể</a:t>
            </a:r>
            <a:endParaRPr lang="en-US" sz="2400" dirty="0"/>
          </a:p>
        </p:txBody>
      </p:sp>
      <p:sp>
        <p:nvSpPr>
          <p:cNvPr id="7" name="AutoShape 159">
            <a:extLst>
              <a:ext uri="{FF2B5EF4-FFF2-40B4-BE49-F238E27FC236}">
                <a16:creationId xmlns:a16="http://schemas.microsoft.com/office/drawing/2014/main" id="{913A2957-11C4-4AF3-85BB-342AD1109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6507" y="3025840"/>
            <a:ext cx="381000" cy="739775"/>
          </a:xfrm>
          <a:prstGeom prst="curvedLeftArrow">
            <a:avLst>
              <a:gd name="adj1" fmla="val 39247"/>
              <a:gd name="adj2" fmla="val 77667"/>
              <a:gd name="adj3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170">
            <a:extLst>
              <a:ext uri="{FF2B5EF4-FFF2-40B4-BE49-F238E27FC236}">
                <a16:creationId xmlns:a16="http://schemas.microsoft.com/office/drawing/2014/main" id="{AAB87DB9-538C-42F9-AA63-29B35E700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5307" y="1327214"/>
            <a:ext cx="5638800" cy="1752600"/>
          </a:xfrm>
          <a:prstGeom prst="rect">
            <a:avLst/>
          </a:prstGeom>
          <a:noFill/>
        </p:spPr>
      </p:pic>
      <p:pic>
        <p:nvPicPr>
          <p:cNvPr id="9" name="Picture 184">
            <a:extLst>
              <a:ext uri="{FF2B5EF4-FFF2-40B4-BE49-F238E27FC236}">
                <a16:creationId xmlns:a16="http://schemas.microsoft.com/office/drawing/2014/main" id="{198DFB47-FA58-484C-A55B-6A751C248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772" y="3144902"/>
            <a:ext cx="5875337" cy="1814512"/>
          </a:xfrm>
          <a:prstGeom prst="rect">
            <a:avLst/>
          </a:prstGeom>
          <a:noFill/>
        </p:spPr>
      </p:pic>
      <p:sp>
        <p:nvSpPr>
          <p:cNvPr id="10" name="Rectangle 186">
            <a:extLst>
              <a:ext uri="{FF2B5EF4-FFF2-40B4-BE49-F238E27FC236}">
                <a16:creationId xmlns:a16="http://schemas.microsoft.com/office/drawing/2014/main" id="{663DB653-E2E1-4B94-9444-524F1CFCD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707" y="4451414"/>
            <a:ext cx="1905000" cy="6096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87">
            <a:extLst>
              <a:ext uri="{FF2B5EF4-FFF2-40B4-BE49-F238E27FC236}">
                <a16:creationId xmlns:a16="http://schemas.microsoft.com/office/drawing/2014/main" id="{B9020821-595A-4F7B-BB24-94FCE1DF0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107" y="990665"/>
            <a:ext cx="2133600" cy="1752600"/>
          </a:xfrm>
          <a:prstGeom prst="cloudCallout">
            <a:avLst>
              <a:gd name="adj1" fmla="val -35491"/>
              <a:gd name="adj2" fmla="val 79259"/>
            </a:avLst>
          </a:prstGeom>
          <a:solidFill>
            <a:srgbClr val="FFCD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pic>
        <p:nvPicPr>
          <p:cNvPr id="15" name="Picture 194">
            <a:extLst>
              <a:ext uri="{FF2B5EF4-FFF2-40B4-BE49-F238E27FC236}">
                <a16:creationId xmlns:a16="http://schemas.microsoft.com/office/drawing/2014/main" id="{843C7A59-2311-409C-8DC6-EFB63FE37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1707" y="3144902"/>
            <a:ext cx="4038600" cy="1905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 Box 188">
            <a:extLst>
              <a:ext uri="{FF2B5EF4-FFF2-40B4-BE49-F238E27FC236}">
                <a16:creationId xmlns:a16="http://schemas.microsoft.com/office/drawing/2014/main" id="{E4C59ADF-992F-49CA-81DD-798125E4D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457" y="1245843"/>
            <a:ext cx="1905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 err="1">
                <a:latin typeface=".VnAristote" pitchFamily="34" charset="0"/>
              </a:rPr>
              <a:t>TÝnh</a:t>
            </a:r>
            <a:r>
              <a:rPr lang="en-US" sz="2000" b="1" dirty="0">
                <a:latin typeface=".VnAristote" pitchFamily="34" charset="0"/>
              </a:rPr>
              <a:t> vµ </a:t>
            </a:r>
            <a:r>
              <a:rPr lang="en-US" sz="2000" b="1" dirty="0" err="1">
                <a:latin typeface=".VnAristote" pitchFamily="34" charset="0"/>
              </a:rPr>
              <a:t>t</a:t>
            </a:r>
            <a:r>
              <a:rPr lang="en-US" sz="1300" b="1" i="1" dirty="0" err="1">
                <a:latin typeface="+mj-lt"/>
              </a:rPr>
              <a:t>ì</a:t>
            </a:r>
            <a:r>
              <a:rPr lang="en-US" sz="2000" b="1" dirty="0" err="1">
                <a:latin typeface=".VnAristote" pitchFamily="34" charset="0"/>
              </a:rPr>
              <a:t>m</a:t>
            </a:r>
            <a:r>
              <a:rPr lang="en-US" sz="2000" b="1" dirty="0">
                <a:latin typeface=".VnAristote" pitchFamily="34" charset="0"/>
              </a:rPr>
              <a:t> </a:t>
            </a:r>
            <a:r>
              <a:rPr lang="en-US" sz="1600" b="1" i="1" dirty="0" err="1">
                <a:latin typeface=".VnArial NarrowH" pitchFamily="34" charset="0"/>
              </a:rPr>
              <a:t>tæng</a:t>
            </a:r>
            <a:r>
              <a:rPr lang="en-US" sz="1600" b="1" i="1" dirty="0">
                <a:latin typeface=".VnArial NarrowH" pitchFamily="34" charset="0"/>
              </a:rPr>
              <a:t> ®</a:t>
            </a:r>
            <a:r>
              <a:rPr lang="en-US" sz="1600" b="1" i="1" dirty="0" err="1">
                <a:latin typeface=".VnArial NarrowH" pitchFamily="34" charset="0"/>
              </a:rPr>
              <a:t>iÓm</a:t>
            </a:r>
            <a:r>
              <a:rPr lang="en-US" sz="2000" b="1" dirty="0">
                <a:latin typeface=".VnAristote" pitchFamily="34" charset="0"/>
              </a:rPr>
              <a:t> </a:t>
            </a:r>
            <a:r>
              <a:rPr lang="en-US" sz="2000" b="1" dirty="0" err="1">
                <a:latin typeface=".VnAristote" pitchFamily="34" charset="0"/>
              </a:rPr>
              <a:t>cao</a:t>
            </a:r>
            <a:r>
              <a:rPr lang="en-US" sz="2000" b="1" dirty="0">
                <a:latin typeface=".VnAristote" pitchFamily="34" charset="0"/>
              </a:rPr>
              <a:t> </a:t>
            </a:r>
            <a:r>
              <a:rPr lang="en-US" sz="2000" b="1" dirty="0" err="1">
                <a:latin typeface=".VnAristote" pitchFamily="34" charset="0"/>
              </a:rPr>
              <a:t>nhÊt</a:t>
            </a:r>
            <a:r>
              <a:rPr lang="en-US" sz="2000" b="1" dirty="0">
                <a:latin typeface=".VnAristote" pitchFamily="34" charset="0"/>
              </a:rPr>
              <a:t>, </a:t>
            </a:r>
            <a:r>
              <a:rPr lang="en-US" sz="2000" b="1" dirty="0" err="1">
                <a:latin typeface=".VnAristote" pitchFamily="34" charset="0"/>
              </a:rPr>
              <a:t>thÊp</a:t>
            </a:r>
            <a:r>
              <a:rPr lang="en-US" sz="2000" b="1" dirty="0">
                <a:latin typeface=".VnAristote" pitchFamily="34" charset="0"/>
              </a:rPr>
              <a:t> </a:t>
            </a:r>
            <a:r>
              <a:rPr lang="en-US" sz="2000" b="1" dirty="0" err="1">
                <a:latin typeface=".VnAristote" pitchFamily="34" charset="0"/>
              </a:rPr>
              <a:t>nhÊt</a:t>
            </a:r>
            <a:r>
              <a:rPr lang="en-US" sz="2000" b="1" dirty="0">
                <a:latin typeface=".VnAristote" pitchFamily="34" charset="0"/>
              </a:rPr>
              <a:t>, </a:t>
            </a:r>
            <a:r>
              <a:rPr lang="en-US" sz="2000" b="1" dirty="0" err="1">
                <a:latin typeface=".VnAristote" pitchFamily="34" charset="0"/>
              </a:rPr>
              <a:t>trung</a:t>
            </a:r>
            <a:r>
              <a:rPr lang="en-US" sz="2000" b="1" dirty="0">
                <a:latin typeface=".VnAristote" pitchFamily="34" charset="0"/>
              </a:rPr>
              <a:t> </a:t>
            </a:r>
            <a:r>
              <a:rPr lang="en-US" sz="2000" b="1" dirty="0" err="1">
                <a:latin typeface=".VnAristote" pitchFamily="34" charset="0"/>
              </a:rPr>
              <a:t>b</a:t>
            </a:r>
            <a:r>
              <a:rPr lang="en-US" sz="1300" b="1" i="1" dirty="0" err="1">
                <a:latin typeface="+mj-lt"/>
              </a:rPr>
              <a:t>ì</a:t>
            </a:r>
            <a:r>
              <a:rPr lang="en-US" sz="2000" b="1" dirty="0" err="1">
                <a:latin typeface=".VnAristote" pitchFamily="34" charset="0"/>
              </a:rPr>
              <a:t>nh</a:t>
            </a:r>
            <a:r>
              <a:rPr lang="en-US" sz="2000" b="1" dirty="0">
                <a:latin typeface=".VnAristote" pitchFamily="34" charset="0"/>
              </a:rPr>
              <a:t>.</a:t>
            </a:r>
            <a:endParaRPr lang="en-US" sz="2000" b="1" dirty="0">
              <a:latin typeface=".VnAristote" pitchFamily="34" charset="0"/>
              <a:sym typeface="Symbol" pitchFamily="18" charset="2"/>
            </a:endParaRPr>
          </a:p>
        </p:txBody>
      </p:sp>
      <p:pic>
        <p:nvPicPr>
          <p:cNvPr id="17" name="Picture 182">
            <a:extLst>
              <a:ext uri="{FF2B5EF4-FFF2-40B4-BE49-F238E27FC236}">
                <a16:creationId xmlns:a16="http://schemas.microsoft.com/office/drawing/2014/main" id="{6D53C040-5786-401B-B63F-42547ECE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1228" y="4462526"/>
            <a:ext cx="1892300" cy="587375"/>
          </a:xfrm>
          <a:prstGeom prst="rect">
            <a:avLst/>
          </a:prstGeom>
          <a:noFill/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AF99F43C-24EE-4E24-A735-DD8A47E8F914}"/>
              </a:ext>
            </a:extLst>
          </p:cNvPr>
          <p:cNvSpPr txBox="1">
            <a:spLocks/>
          </p:cNvSpPr>
          <p:nvPr/>
        </p:nvSpPr>
        <p:spPr>
          <a:xfrm>
            <a:off x="150055" y="356777"/>
            <a:ext cx="8881905" cy="406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Raleway Black" panose="020B0A03030101060003" pitchFamily="34" charset="0"/>
                <a:cs typeface="Lemon/Milk"/>
              </a:rPr>
              <a:t>2. XỬ LÝ THÔNG TIN TRONG BÀI TOÁN</a:t>
            </a:r>
            <a:r>
              <a:rPr lang="en-US" sz="3000">
                <a:solidFill>
                  <a:schemeClr val="bg1"/>
                </a:solidFill>
                <a:latin typeface="Raleway Black" panose="020B0A03030101060003" pitchFamily="34" charset="0"/>
                <a:cs typeface="Lemon/Milk"/>
              </a:rPr>
              <a:t> </a:t>
            </a:r>
            <a:r>
              <a:rPr lang="en-US" sz="3000">
                <a:solidFill>
                  <a:schemeClr val="accent3"/>
                </a:solidFill>
                <a:latin typeface="Raleway Black" panose="020B0A03030101060003" pitchFamily="34" charset="0"/>
                <a:cs typeface="Lemon/Milk"/>
              </a:rPr>
              <a:t>QUẢN LÝ</a:t>
            </a:r>
            <a:endParaRPr lang="en-US" sz="3000" dirty="0">
              <a:solidFill>
                <a:schemeClr val="accent3"/>
              </a:solidFill>
              <a:latin typeface="Raleway Black" panose="020B0A03030101060003" pitchFamily="34" charset="0"/>
              <a:cs typeface="Lemon/Milk"/>
            </a:endParaRPr>
          </a:p>
        </p:txBody>
      </p:sp>
      <p:cxnSp>
        <p:nvCxnSpPr>
          <p:cNvPr id="19" name="Conector recto 21">
            <a:extLst>
              <a:ext uri="{FF2B5EF4-FFF2-40B4-BE49-F238E27FC236}">
                <a16:creationId xmlns:a16="http://schemas.microsoft.com/office/drawing/2014/main" id="{01C4712B-BBC7-4621-B746-06A74AB5D444}"/>
              </a:ext>
            </a:extLst>
          </p:cNvPr>
          <p:cNvCxnSpPr>
            <a:cxnSpLocks/>
          </p:cNvCxnSpPr>
          <p:nvPr/>
        </p:nvCxnSpPr>
        <p:spPr>
          <a:xfrm>
            <a:off x="776242" y="884933"/>
            <a:ext cx="1738358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00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7" grpId="0" animBg="1"/>
      <p:bldP spid="10" grpId="0" animBg="1"/>
      <p:bldP spid="10" grpId="1" animBg="1"/>
      <p:bldP spid="11" grpId="0" animBg="1"/>
      <p:bldP spid="11" grpId="1" animBg="1"/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0055" y="356777"/>
            <a:ext cx="8881905" cy="406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Raleway Black" panose="020B0A03030101060003" pitchFamily="34" charset="0"/>
                <a:cs typeface="Lemon/Milk"/>
              </a:rPr>
              <a:t>3. CSDL VÀ </a:t>
            </a:r>
            <a:r>
              <a:rPr lang="en-US" sz="3000">
                <a:solidFill>
                  <a:schemeClr val="bg1"/>
                </a:solidFill>
                <a:latin typeface="Raleway Black" panose="020B0A03030101060003" pitchFamily="34" charset="0"/>
                <a:cs typeface="Lemon/Milk"/>
              </a:rPr>
              <a:t> </a:t>
            </a:r>
            <a:r>
              <a:rPr lang="en-US" sz="3000">
                <a:solidFill>
                  <a:schemeClr val="accent3"/>
                </a:solidFill>
                <a:latin typeface="Raleway Black" panose="020B0A03030101060003" pitchFamily="34" charset="0"/>
                <a:cs typeface="Lemon/Milk"/>
              </a:rPr>
              <a:t>PHẦN MỀM HỆ QT CSDL</a:t>
            </a:r>
            <a:endParaRPr lang="en-US" sz="3000" dirty="0">
              <a:solidFill>
                <a:schemeClr val="accent3"/>
              </a:solidFill>
              <a:latin typeface="Raleway Black" panose="020B0A03030101060003" pitchFamily="34" charset="0"/>
              <a:cs typeface="Lemon/Milk"/>
            </a:endParaRPr>
          </a:p>
        </p:txBody>
      </p:sp>
      <p:cxnSp>
        <p:nvCxnSpPr>
          <p:cNvPr id="22" name="Conector recto 21"/>
          <p:cNvCxnSpPr>
            <a:cxnSpLocks/>
          </p:cNvCxnSpPr>
          <p:nvPr/>
        </p:nvCxnSpPr>
        <p:spPr>
          <a:xfrm>
            <a:off x="776242" y="884933"/>
            <a:ext cx="1738358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1B8AD8-D605-4EB7-8535-8BFAC7B25561}"/>
              </a:ext>
            </a:extLst>
          </p:cNvPr>
          <p:cNvSpPr txBox="1"/>
          <p:nvPr/>
        </p:nvSpPr>
        <p:spPr>
          <a:xfrm>
            <a:off x="150055" y="990665"/>
            <a:ext cx="806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/>
              <a:t>. Cơ sở dữ liệu  </a:t>
            </a:r>
            <a:endParaRPr lang="en-US" sz="2800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18D2E85-3366-480D-B2D4-5D23DD3FA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07" y="1463085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2400" b="1" dirty="0">
                <a:latin typeface=".VnSouthern" pitchFamily="34" charset="0"/>
              </a:rPr>
              <a:t>- </a:t>
            </a:r>
            <a:r>
              <a:rPr lang="en-US" sz="2400" b="1" dirty="0" err="1">
                <a:latin typeface="+mj-lt"/>
              </a:rPr>
              <a:t>Cơ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sở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dữ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liệu</a:t>
            </a:r>
            <a:r>
              <a:rPr lang="en-US" sz="2400" b="1" dirty="0">
                <a:latin typeface="+mj-lt"/>
              </a:rPr>
              <a:t> (Database):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dữ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liệu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được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chức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máy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tính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lưu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trữ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truy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cập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nhật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phục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vụ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hoạt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động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vị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nào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đó</a:t>
            </a:r>
            <a:r>
              <a:rPr lang="en-US" sz="2400" dirty="0">
                <a:latin typeface="+mj-lt"/>
              </a:rPr>
              <a:t>. </a:t>
            </a:r>
            <a:endParaRPr lang="en-US" sz="2400" dirty="0">
              <a:latin typeface=".VnSouthern" pitchFamily="34" charset="0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B518B1D1-989B-4D98-B1C3-9BCD7361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285" y="2635052"/>
            <a:ext cx="6289675" cy="244157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B22F95-BD7B-4202-8380-718B1FCB311D}"/>
              </a:ext>
            </a:extLst>
          </p:cNvPr>
          <p:cNvSpPr txBox="1"/>
          <p:nvPr/>
        </p:nvSpPr>
        <p:spPr>
          <a:xfrm>
            <a:off x="400006" y="2976377"/>
            <a:ext cx="20923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j-lt"/>
              </a:rPr>
              <a:t>Hồ sơ quản lý điểm thi của 1 trường</a:t>
            </a:r>
          </a:p>
          <a:p>
            <a:pPr marL="285750" indent="-285750" algn="just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j-lt"/>
              </a:rPr>
              <a:t>Hồ sơ quản lí sách của thư viện</a:t>
            </a:r>
          </a:p>
          <a:p>
            <a:pPr marL="285750" indent="-285750" algn="just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600">
                <a:latin typeface="+mj-lt"/>
              </a:rPr>
              <a:t>Hồ sơ quản lý tiền lương của 1 công ty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187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150055" y="356777"/>
            <a:ext cx="8881905" cy="4061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>
              <a:lnSpc>
                <a:spcPct val="83000"/>
              </a:lnSpc>
            </a:pPr>
            <a:r>
              <a:rPr lang="en-US" sz="3000">
                <a:solidFill>
                  <a:schemeClr val="tx1">
                    <a:lumMod val="50000"/>
                    <a:lumOff val="50000"/>
                  </a:schemeClr>
                </a:solidFill>
                <a:latin typeface="Raleway Black" panose="020B0A03030101060003" pitchFamily="34" charset="0"/>
                <a:cs typeface="Lemon/Milk"/>
              </a:rPr>
              <a:t>3. CSDL VÀ </a:t>
            </a:r>
            <a:r>
              <a:rPr lang="en-US" sz="3000">
                <a:solidFill>
                  <a:schemeClr val="bg1"/>
                </a:solidFill>
                <a:latin typeface="Raleway Black" panose="020B0A03030101060003" pitchFamily="34" charset="0"/>
                <a:cs typeface="Lemon/Milk"/>
              </a:rPr>
              <a:t> </a:t>
            </a:r>
            <a:r>
              <a:rPr lang="en-US" sz="3000">
                <a:solidFill>
                  <a:schemeClr val="accent3"/>
                </a:solidFill>
                <a:latin typeface="Raleway Black" panose="020B0A03030101060003" pitchFamily="34" charset="0"/>
                <a:cs typeface="Lemon/Milk"/>
              </a:rPr>
              <a:t>PHẦN MỀM HỆ QT CSDL</a:t>
            </a:r>
            <a:endParaRPr lang="en-US" sz="3000" dirty="0">
              <a:solidFill>
                <a:schemeClr val="accent3"/>
              </a:solidFill>
              <a:latin typeface="Raleway Black" panose="020B0A03030101060003" pitchFamily="34" charset="0"/>
              <a:cs typeface="Lemon/Milk"/>
            </a:endParaRPr>
          </a:p>
        </p:txBody>
      </p:sp>
      <p:cxnSp>
        <p:nvCxnSpPr>
          <p:cNvPr id="22" name="Conector recto 21"/>
          <p:cNvCxnSpPr>
            <a:cxnSpLocks/>
          </p:cNvCxnSpPr>
          <p:nvPr/>
        </p:nvCxnSpPr>
        <p:spPr>
          <a:xfrm>
            <a:off x="776242" y="884933"/>
            <a:ext cx="1738358" cy="0"/>
          </a:xfrm>
          <a:prstGeom prst="line">
            <a:avLst/>
          </a:prstGeom>
          <a:ln w="25400" cmpd="sng">
            <a:solidFill>
              <a:schemeClr val="accent3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F1B8AD8-D605-4EB7-8535-8BFAC7B25561}"/>
              </a:ext>
            </a:extLst>
          </p:cNvPr>
          <p:cNvSpPr txBox="1"/>
          <p:nvPr/>
        </p:nvSpPr>
        <p:spPr>
          <a:xfrm>
            <a:off x="150055" y="990665"/>
            <a:ext cx="806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  <a:r>
              <a:rPr lang="en-US" sz="2800"/>
              <a:t>. Phần mềm hệ quản trị Cơ sở dữ liệu  </a:t>
            </a:r>
            <a:endParaRPr lang="en-US" sz="2800" dirty="0"/>
          </a:p>
        </p:txBody>
      </p:sp>
      <p:sp>
        <p:nvSpPr>
          <p:cNvPr id="11" name="Rectangle 25">
            <a:extLst>
              <a:ext uri="{FF2B5EF4-FFF2-40B4-BE49-F238E27FC236}">
                <a16:creationId xmlns:a16="http://schemas.microsoft.com/office/drawing/2014/main" id="{8A8192B5-7C7E-4988-8342-ABBAC7FB0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60" y="1581516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 algn="just" defTabSz="914400">
              <a:spcBef>
                <a:spcPct val="20000"/>
              </a:spcBef>
              <a:buClr>
                <a:srgbClr val="000000"/>
              </a:buClr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Lµ</a:t>
            </a:r>
            <a:r>
              <a:rPr kumimoji="0" lang="en-US" sz="2200" b="1" i="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phÇn mÒm </a:t>
            </a: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cung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cÊp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mét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m«</a:t>
            </a:r>
            <a:r>
              <a:rPr kumimoji="0" lang="en-US" sz="2200" b="1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i</a:t>
            </a: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tr­</a:t>
            </a:r>
            <a:r>
              <a:rPr lang="en-US" sz="2400" b="1" kern="0">
                <a:latin typeface=".VnSouthern" pitchFamily="34" charset="0"/>
                <a:cs typeface="Arial"/>
                <a:sym typeface="Arial"/>
              </a:rPr>
              <a:t>ư</a:t>
            </a: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êng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thuËn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lîi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vµ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hiÖu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qu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¶ ®Ó t¹o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lËp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,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l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ư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u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tr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ữ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vµ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khai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th¸c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th«ng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tin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cña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Southern" pitchFamily="34" charset="0"/>
                <a:cs typeface="Arial"/>
                <a:sym typeface="Arial"/>
              </a:rPr>
              <a:t> CSDL.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E0BE8E-08D2-4CC5-BD3D-11265C3EB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65" y="4096627"/>
            <a:ext cx="1079500" cy="623790"/>
          </a:xfrm>
          <a:prstGeom prst="rect">
            <a:avLst/>
          </a:prstGeom>
        </p:spPr>
      </p:pic>
      <p:pic>
        <p:nvPicPr>
          <p:cNvPr id="1026" name="Picture 2" descr="Top 10 hệ quản trị cơ sở dữ liệu phổ biến nhất | SqlAdvice.com">
            <a:extLst>
              <a:ext uri="{FF2B5EF4-FFF2-40B4-BE49-F238E27FC236}">
                <a16:creationId xmlns:a16="http://schemas.microsoft.com/office/drawing/2014/main" id="{F47039E2-9D8F-49B1-B249-E4EC882C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75" y="3673037"/>
            <a:ext cx="5154749" cy="13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13C57C1-6FBA-47C1-9A9A-4A27FBA17745}"/>
              </a:ext>
            </a:extLst>
          </p:cNvPr>
          <p:cNvGrpSpPr/>
          <p:nvPr/>
        </p:nvGrpSpPr>
        <p:grpSpPr>
          <a:xfrm>
            <a:off x="463061" y="2600037"/>
            <a:ext cx="8449408" cy="830997"/>
            <a:chOff x="463061" y="2790537"/>
            <a:chExt cx="8449408" cy="830997"/>
          </a:xfrm>
        </p:grpSpPr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B0DC5A18-4D4B-44FB-9F50-9DD531C61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2790537"/>
              <a:ext cx="4298852" cy="830997"/>
            </a:xfrm>
            <a:prstGeom prst="rect">
              <a:avLst/>
            </a:prstGeom>
            <a:noFill/>
            <a:ln w="28575">
              <a:solidFill>
                <a:srgbClr val="44BE9B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hệ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 QTCSDL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và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các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phần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mềm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ứng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dụng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trên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 CSDL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đó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+mn-lt"/>
                  <a:cs typeface="Arial"/>
                  <a:sym typeface="Arial"/>
                </a:rPr>
                <a:t>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cs typeface="Arial"/>
                <a:sym typeface="Arial"/>
              </a:endParaRPr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860C882F-A4C6-49D1-A0A3-72F43C09E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9217" y="3061433"/>
              <a:ext cx="1403252" cy="461665"/>
            </a:xfrm>
            <a:prstGeom prst="rect">
              <a:avLst/>
            </a:prstGeom>
            <a:noFill/>
            <a:ln w="57150" cmpd="thinThick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0" fontAlgn="auto" latinLnBrk="0" hangingPunct="0">
                <a:lnSpc>
                  <a:spcPct val="100000"/>
                </a:lnSpc>
                <a:spcBef>
                  <a:spcPct val="70000"/>
                </a:spcBef>
                <a:spcAft>
                  <a:spcPct val="30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.VnVogue" pitchFamily="34" charset="0"/>
                  <a:cs typeface="Arial"/>
                  <a:sym typeface="Arial"/>
                </a:rPr>
                <a:t>HÖ CSDL</a:t>
              </a:r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9E2C7CB9-8345-486E-99AA-BEA7A1CC3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44518" y="3243226"/>
              <a:ext cx="6096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71AC7A91-D537-426D-BEED-6270FAFFE0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061" y="3009110"/>
              <a:ext cx="1447800" cy="461665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.VnBook-Antiqua" pitchFamily="34" charset="0"/>
                  <a:cs typeface="Arial"/>
                  <a:sym typeface="Arial"/>
                </a:rPr>
                <a:t>1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.VnBook-Antiqua" pitchFamily="34" charset="0"/>
                  <a:cs typeface="Arial"/>
                  <a:sym typeface="Arial"/>
                </a:rPr>
                <a:t>CSDL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.VnBook-Antiqua" pitchFamily="34" charset="0"/>
                <a:cs typeface="Arial"/>
                <a:sym typeface="Arial"/>
              </a:endParaRPr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E1549821-9348-4FB1-894E-82363498B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4504" y="3009109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.VnTifani HeavyH" pitchFamily="34" charset="0"/>
                  <a:cs typeface="Arial"/>
                  <a:sym typeface="Arial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25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767&quot;/&gt;&lt;/object&gt;&lt;object type=&quot;3&quot; unique_id=&quot;10004&quot;&gt;&lt;property id=&quot;20148&quot; value=&quot;5&quot;/&gt;&lt;property id=&quot;20300&quot; value=&quot;Slide 2&quot;/&gt;&lt;property id=&quot;20307&quot; value=&quot;781&quot;/&gt;&lt;/object&gt;&lt;object type=&quot;3&quot; unique_id=&quot;10005&quot;&gt;&lt;property id=&quot;20148&quot; value=&quot;5&quot;/&gt;&lt;property id=&quot;20300&quot; value=&quot;Slide 3&quot;/&gt;&lt;property id=&quot;20307&quot; value=&quot;780&quot;/&gt;&lt;/object&gt;&lt;object type=&quot;3&quot; unique_id=&quot;10006&quot;&gt;&lt;property id=&quot;20148&quot; value=&quot;5&quot;/&gt;&lt;property id=&quot;20300&quot; value=&quot;Slide 4&quot;/&gt;&lt;property id=&quot;20307&quot; value=&quot;770&quot;/&gt;&lt;/object&gt;&lt;object type=&quot;3&quot; unique_id=&quot;10007&quot;&gt;&lt;property id=&quot;20148&quot; value=&quot;5&quot;/&gt;&lt;property id=&quot;20300&quot; value=&quot;Slide 5 - &amp;quot;OUR MISSION&amp;quot;&quot;/&gt;&lt;property id=&quot;20307&quot; value=&quot;525&quot;/&gt;&lt;/object&gt;&lt;object type=&quot;3&quot; unique_id=&quot;10008&quot;&gt;&lt;property id=&quot;20148&quot; value=&quot;5&quot;/&gt;&lt;property id=&quot;20300&quot; value=&quot;Slide 6&quot;/&gt;&lt;property id=&quot;20307&quot; value=&quot;779&quot;/&gt;&lt;/object&gt;&lt;object type=&quot;3&quot; unique_id=&quot;10009&quot;&gt;&lt;property id=&quot;20148&quot; value=&quot;5&quot;/&gt;&lt;property id=&quot;20300&quot; value=&quot;Slide 7 - &amp;quot;ABOUT US&amp;quot;&quot;/&gt;&lt;property id=&quot;20307&quot; value=&quot;521&quot;/&gt;&lt;/object&gt;&lt;object type=&quot;3&quot; unique_id=&quot;10010&quot;&gt;&lt;property id=&quot;20148&quot; value=&quot;5&quot;/&gt;&lt;property id=&quot;20300&quot; value=&quot;Slide 8 - &amp;quot;OUR SERVICES&amp;quot;&quot;/&gt;&lt;property id=&quot;20307&quot; value=&quot;538&quot;/&gt;&lt;/object&gt;&lt;object type=&quot;3&quot; unique_id=&quot;10011&quot;&gt;&lt;property id=&quot;20148&quot; value=&quot;5&quot;/&gt;&lt;property id=&quot;20300&quot; value=&quot;Slide 9 - &amp;quot;SERVICES LIST&amp;quot;&quot;/&gt;&lt;property id=&quot;20307&quot; value=&quot;561&quot;/&gt;&lt;/object&gt;&lt;object type=&quot;3&quot; unique_id=&quot;10012&quot;&gt;&lt;property id=&quot;20148&quot; value=&quot;5&quot;/&gt;&lt;property id=&quot;20300&quot; value=&quot;Slide 10 - &amp;quot;OUR PHILLOSOPHY&amp;quot;&quot;/&gt;&lt;property id=&quot;20307&quot; value=&quot;524&quot;/&gt;&lt;/object&gt;&lt;object type=&quot;3&quot; unique_id=&quot;10013&quot;&gt;&lt;property id=&quot;20148&quot; value=&quot;5&quot;/&gt;&lt;property id=&quot;20300&quot; value=&quot;Slide 11 - &amp;quot;GREAT SUPPORT&amp;quot;&quot;/&gt;&lt;property id=&quot;20307&quot; value=&quot;746&quot;/&gt;&lt;/object&gt;&lt;object type=&quot;3&quot; unique_id=&quot;10014&quot;&gt;&lt;property id=&quot;20148&quot; value=&quot;5&quot;/&gt;&lt;property id=&quot;20300&quot; value=&quot;Slide 12 - &amp;quot;OUR TEAM&amp;quot;&quot;/&gt;&lt;property id=&quot;20307&quot; value=&quot;547&quot;/&gt;&lt;/object&gt;&lt;object type=&quot;3&quot; unique_id=&quot;10015&quot;&gt;&lt;property id=&quot;20148&quot; value=&quot;5&quot;/&gt;&lt;property id=&quot;20300&quot; value=&quot;Slide 13 - &amp;quot;AGENT PROFILE&amp;quot;&quot;/&gt;&lt;property id=&quot;20307&quot; value=&quot;545&quot;/&gt;&lt;/object&gt;&lt;object type=&quot;3&quot; unique_id=&quot;10016&quot;&gt;&lt;property id=&quot;20148&quot; value=&quot;5&quot;/&gt;&lt;property id=&quot;20300&quot; value=&quot;Slide 14 - &amp;quot;OUR TEAM TWO&amp;quot;&quot;/&gt;&lt;property id=&quot;20307&quot; value=&quot;804&quot;/&gt;&lt;/object&gt;&lt;object type=&quot;3&quot; unique_id=&quot;10017&quot;&gt;&lt;property id=&quot;20148&quot; value=&quot;5&quot;/&gt;&lt;property id=&quot;20300&quot; value=&quot;Slide 15 - &amp;quot;OUR TEAM&amp;quot;&quot;/&gt;&lt;property id=&quot;20307&quot; value=&quot;551&quot;/&gt;&lt;/object&gt;&lt;object type=&quot;3&quot; unique_id=&quot;10018&quot;&gt;&lt;property id=&quot;20148&quot; value=&quot;5&quot;/&gt;&lt;property id=&quot;20300&quot; value=&quot;Slide 16 - &amp;quot;CEO DIRECTOR&amp;quot;&quot;/&gt;&lt;property id=&quot;20307&quot; value=&quot;546&quot;/&gt;&lt;/object&gt;&lt;object type=&quot;3&quot; unique_id=&quot;10019&quot;&gt;&lt;property id=&quot;20148&quot; value=&quot;5&quot;/&gt;&lt;property id=&quot;20300&quot; value=&quot;Slide 17 - &amp;quot;S.W.O.T ANALYSIS&amp;quot;&quot;/&gt;&lt;property id=&quot;20307&quot; value=&quot;753&quot;/&gt;&lt;/object&gt;&lt;object type=&quot;3&quot; unique_id=&quot;10020&quot;&gt;&lt;property id=&quot;20148&quot; value=&quot;5&quot;/&gt;&lt;property id=&quot;20300&quot; value=&quot;Slide 18&quot;/&gt;&lt;property id=&quot;20307&quot; value=&quot;782&quot;/&gt;&lt;/object&gt;&lt;object type=&quot;3&quot; unique_id=&quot;10021&quot;&gt;&lt;property id=&quot;20148&quot; value=&quot;5&quot;/&gt;&lt;property id=&quot;20300&quot; value=&quot;Slide 19 - &amp;quot;MASTER TABLE&amp;quot;&quot;/&gt;&lt;property id=&quot;20307&quot; value=&quot;555&quot;/&gt;&lt;/object&gt;&lt;object type=&quot;3&quot; unique_id=&quot;10022&quot;&gt;&lt;property id=&quot;20148&quot; value=&quot;5&quot;/&gt;&lt;property id=&quot;20300&quot; value=&quot;Slide 20 - &amp;quot;BEST DESIGN&amp;quot;&quot;/&gt;&lt;property id=&quot;20307&quot; value=&quot;784&quot;/&gt;&lt;/object&gt;&lt;object type=&quot;3&quot; unique_id=&quot;10023&quot;&gt;&lt;property id=&quot;20148&quot; value=&quot;5&quot;/&gt;&lt;property id=&quot;20300&quot; value=&quot;Slide 21&quot;/&gt;&lt;property id=&quot;20307&quot; value=&quot;785&quot;/&gt;&lt;/object&gt;&lt;object type=&quot;3&quot; unique_id=&quot;10024&quot;&gt;&lt;property id=&quot;20148&quot; value=&quot;5&quot;/&gt;&lt;property id=&quot;20300&quot; value=&quot;Slide 22 - &amp;quot;PORTFOLIO EXAMPLE&amp;quot;&quot;/&gt;&lt;property id=&quot;20307&quot; value=&quot;623&quot;/&gt;&lt;/object&gt;&lt;object type=&quot;3&quot; unique_id=&quot;10025&quot;&gt;&lt;property id=&quot;20148&quot; value=&quot;5&quot;/&gt;&lt;property id=&quot;20300&quot; value=&quot;Slide 23 - &amp;quot;PORTFOLIO EXAMPLE&amp;quot;&quot;/&gt;&lt;property id=&quot;20307&quot; value=&quot;624&quot;/&gt;&lt;/object&gt;&lt;object type=&quot;3&quot; unique_id=&quot;10026&quot;&gt;&lt;property id=&quot;20148&quot; value=&quot;5&quot;/&gt;&lt;property id=&quot;20300&quot; value=&quot;Slide 24 - &amp;quot;PORTFOLIO EXAMPLE&amp;quot;&quot;/&gt;&lt;property id=&quot;20307&quot; value=&quot;626&quot;/&gt;&lt;/object&gt;&lt;object type=&quot;3&quot; unique_id=&quot;10027&quot;&gt;&lt;property id=&quot;20148&quot; value=&quot;5&quot;/&gt;&lt;property id=&quot;20300&quot; value=&quot;Slide 25 - &amp;quot;PORTFOLIO EXAMPLE&amp;quot;&quot;/&gt;&lt;property id=&quot;20307&quot; value=&quot;628&quot;/&gt;&lt;/object&gt;&lt;object type=&quot;3&quot; unique_id=&quot;10028&quot;&gt;&lt;property id=&quot;20148&quot; value=&quot;5&quot;/&gt;&lt;property id=&quot;20300&quot; value=&quot;Slide 26 - &amp;quot;PORTFOLIO EXAMPLE&amp;quot;&quot;/&gt;&lt;property id=&quot;20307&quot; value=&quot;629&quot;/&gt;&lt;/object&gt;&lt;object type=&quot;3&quot; unique_id=&quot;10029&quot;&gt;&lt;property id=&quot;20148&quot; value=&quot;5&quot;/&gt;&lt;property id=&quot;20300&quot; value=&quot;Slide 27 - &amp;quot;MACBOOK MOCKUP&amp;quot;&quot;/&gt;&lt;property id=&quot;20307&quot; value=&quot;603&quot;/&gt;&lt;/object&gt;&lt;object type=&quot;3&quot; unique_id=&quot;10030&quot;&gt;&lt;property id=&quot;20148&quot; value=&quot;5&quot;/&gt;&lt;property id=&quot;20300&quot; value=&quot;Slide 28&quot;/&gt;&lt;property id=&quot;20307&quot; value=&quot;611&quot;/&gt;&lt;/object&gt;&lt;object type=&quot;3&quot; unique_id=&quot;10031&quot;&gt;&lt;property id=&quot;20148&quot; value=&quot;5&quot;/&gt;&lt;property id=&quot;20300&quot; value=&quot;Slide 29 - &amp;quot;USA MAP&amp;quot;&quot;/&gt;&lt;property id=&quot;20307&quot; value=&quot;615&quot;/&gt;&lt;/object&gt;&lt;object type=&quot;3&quot; unique_id=&quot;10032&quot;&gt;&lt;property id=&quot;20148&quot; value=&quot;5&quot;/&gt;&lt;property id=&quot;20300&quot; value=&quot;Slide 30&quot;/&gt;&lt;property id=&quot;20307&quot; value=&quot;786&quot;/&gt;&lt;/object&gt;&lt;object type=&quot;3&quot; unique_id=&quot;10033&quot;&gt;&lt;property id=&quot;20148&quot; value=&quot;5&quot;/&gt;&lt;property id=&quot;20300&quot; value=&quot;Slide 31 - &amp;quot;PROCESS INFOGRAPHIC&amp;quot;&quot;/&gt;&lt;property id=&quot;20307&quot; value=&quot;652&quot;/&gt;&lt;/object&gt;&lt;object type=&quot;3&quot; unique_id=&quot;10034&quot;&gt;&lt;property id=&quot;20148&quot; value=&quot;5&quot;/&gt;&lt;property id=&quot;20300&quot; value=&quot;Slide 32 - &amp;quot;ORGANIZATION CHART&amp;quot;&quot;/&gt;&lt;property id=&quot;20307&quot; value=&quot;794&quot;/&gt;&lt;/object&gt;&lt;object type=&quot;3&quot; unique_id=&quot;10035&quot;&gt;&lt;property id=&quot;20148&quot; value=&quot;5&quot;/&gt;&lt;property id=&quot;20300&quot; value=&quot;Slide 33 - &amp;quot;CIRCULAR CHART&amp;quot;&quot;/&gt;&lt;property id=&quot;20307&quot; value=&quot;788&quot;/&gt;&lt;/object&gt;&lt;object type=&quot;3&quot; unique_id=&quot;10036&quot;&gt;&lt;property id=&quot;20148&quot; value=&quot;5&quot;/&gt;&lt;property id=&quot;20300&quot; value=&quot;Slide 34 - &amp;quot;INFOGRAPHIC&amp;quot;&quot;/&gt;&lt;property id=&quot;20307&quot; value=&quot;789&quot;/&gt;&lt;/object&gt;&lt;object type=&quot;3&quot; unique_id=&quot;10037&quot;&gt;&lt;property id=&quot;20148&quot; value=&quot;5&quot;/&gt;&lt;property id=&quot;20300&quot; value=&quot;Slide 35 - &amp;quot;CIRCLE PROCESS INFOGRAPHIC&amp;quot;&quot;/&gt;&lt;property id=&quot;20307&quot; value=&quot;655&quot;/&gt;&lt;/object&gt;&lt;object type=&quot;3&quot; unique_id=&quot;10038&quot;&gt;&lt;property id=&quot;20148&quot; value=&quot;5&quot;/&gt;&lt;property id=&quot;20300&quot; value=&quot;Slide 36 - &amp;quot;PROCESS INFOGRAPHIC&amp;quot;&quot;/&gt;&lt;property id=&quot;20307&quot; value=&quot;656&quot;/&gt;&lt;/object&gt;&lt;object type=&quot;3&quot; unique_id=&quot;10039&quot;&gt;&lt;property id=&quot;20148&quot; value=&quot;5&quot;/&gt;&lt;property id=&quot;20300&quot; value=&quot;Slide 37 - &amp;quot;BAR CHART&amp;quot;&quot;/&gt;&lt;property id=&quot;20307&quot; value=&quot;791&quot;/&gt;&lt;/object&gt;&lt;object type=&quot;3&quot; unique_id=&quot;10040&quot;&gt;&lt;property id=&quot;20148&quot; value=&quot;5&quot;/&gt;&lt;property id=&quot;20300&quot; value=&quot;Slide 38 - &amp;quot;CYCLE PROCESS&amp;quot;&quot;/&gt;&lt;property id=&quot;20307&quot; value=&quot;667&quot;/&gt;&lt;/object&gt;&lt;object type=&quot;3&quot; unique_id=&quot;10041&quot;&gt;&lt;property id=&quot;20148&quot; value=&quot;5&quot;/&gt;&lt;property id=&quot;20300&quot; value=&quot;Slide 39 - &amp;quot;TIMELINE&amp;quot;&quot;/&gt;&lt;property id=&quot;20307&quot; value=&quot;792&quot;/&gt;&lt;/object&gt;&lt;object type=&quot;3&quot; unique_id=&quot;10042&quot;&gt;&lt;property id=&quot;20148&quot; value=&quot;5&quot;/&gt;&lt;property id=&quot;20300&quot; value=&quot;Slide 40 - &amp;quot;INFOGRAPHIC&amp;quot;&quot;/&gt;&lt;property id=&quot;20307&quot; value=&quot;793&quot;/&gt;&lt;/object&gt;&lt;object type=&quot;3&quot; unique_id=&quot;10043&quot;&gt;&lt;property id=&quot;20148&quot; value=&quot;5&quot;/&gt;&lt;property id=&quot;20300&quot; value=&quot;Slide 41 - &amp;quot;TREE DIAGRAM&amp;quot;&quot;/&gt;&lt;property id=&quot;20307&quot; value=&quot;763&quot;/&gt;&lt;/object&gt;&lt;object type=&quot;3&quot; unique_id=&quot;10044&quot;&gt;&lt;property id=&quot;20148&quot; value=&quot;5&quot;/&gt;&lt;property id=&quot;20300&quot; value=&quot;Slide 42&quot;/&gt;&lt;property id=&quot;20307&quot; value=&quot;764&quot;/&gt;&lt;/object&gt;&lt;object type=&quot;3&quot; unique_id=&quot;10045&quot;&gt;&lt;property id=&quot;20148&quot; value=&quot;5&quot;/&gt;&lt;property id=&quot;20300&quot; value=&quot;Slide 43 - &amp;quot;INFOGRAPHIC&amp;quot;&quot;/&gt;&lt;property id=&quot;20307&quot; value=&quot;796&quot;/&gt;&lt;/object&gt;&lt;object type=&quot;3&quot; unique_id=&quot;10046&quot;&gt;&lt;property id=&quot;20148&quot; value=&quot;5&quot;/&gt;&lt;property id=&quot;20300&quot; value=&quot;Slide 44 - &amp;quot;INFOGRAPHIC&amp;quot;&quot;/&gt;&lt;property id=&quot;20307&quot; value=&quot;795&quot;/&gt;&lt;/object&gt;&lt;object type=&quot;3&quot; unique_id=&quot;10047&quot;&gt;&lt;property id=&quot;20148&quot; value=&quot;5&quot;/&gt;&lt;property id=&quot;20300&quot; value=&quot;Slide 45 - &amp;quot;PROCESS INFOGRAPHIC&amp;quot;&quot;/&gt;&lt;property id=&quot;20307&quot; value=&quot;798&quot;/&gt;&lt;/object&gt;&lt;object type=&quot;3&quot; unique_id=&quot;10048&quot;&gt;&lt;property id=&quot;20148&quot; value=&quot;5&quot;/&gt;&lt;property id=&quot;20300&quot; value=&quot;Slide 46 - &amp;quot;INFOGRAPHIC&amp;quot;&quot;/&gt;&lt;property id=&quot;20307&quot; value=&quot;797&quot;/&gt;&lt;/object&gt;&lt;object type=&quot;3&quot; unique_id=&quot;10049&quot;&gt;&lt;property id=&quot;20148&quot; value=&quot;5&quot;/&gt;&lt;property id=&quot;20300&quot; value=&quot;Slide 47 - &amp;quot;INFOGRAPHIC&amp;quot;&quot;/&gt;&lt;property id=&quot;20307&quot; value=&quot;801&quot;/&gt;&lt;/object&gt;&lt;object type=&quot;3&quot; unique_id=&quot;10050&quot;&gt;&lt;property id=&quot;20148&quot; value=&quot;5&quot;/&gt;&lt;property id=&quot;20300&quot; value=&quot;Slide 48 - &amp;quot;INFOGRAPHICS BUSINESS&amp;quot;&quot;/&gt;&lt;property id=&quot;20307&quot; value=&quot;802&quot;/&gt;&lt;/object&gt;&lt;object type=&quot;3&quot; unique_id=&quot;10051&quot;&gt;&lt;property id=&quot;20148&quot; value=&quot;5&quot;/&gt;&lt;property id=&quot;20300&quot; value=&quot;Slide 49 - &amp;quot;CIRCLE INFOGRAPHIC&amp;quot;&quot;/&gt;&lt;property id=&quot;20307&quot; value=&quot;803&quot;/&gt;&lt;/object&gt;&lt;object type=&quot;3&quot; unique_id=&quot;10052&quot;&gt;&lt;property id=&quot;20148&quot; value=&quot;5&quot;/&gt;&lt;property id=&quot;20300&quot; value=&quot;Slide 50&quot;/&gt;&lt;property id=&quot;20307&quot; value=&quot;787&quot;/&gt;&lt;/object&gt;&lt;/object&gt;&lt;object type=&quot;8&quot; unique_id=&quot;101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lize">
  <a:themeElements>
    <a:clrScheme name="Colored">
      <a:dk1>
        <a:sysClr val="windowText" lastClr="000000"/>
      </a:dk1>
      <a:lt1>
        <a:sysClr val="window" lastClr="FFFFFF"/>
      </a:lt1>
      <a:dk2>
        <a:srgbClr val="122C4D"/>
      </a:dk2>
      <a:lt2>
        <a:srgbClr val="FFFCFF"/>
      </a:lt2>
      <a:accent1>
        <a:srgbClr val="46556A"/>
      </a:accent1>
      <a:accent2>
        <a:srgbClr val="1487B1"/>
      </a:accent2>
      <a:accent3>
        <a:srgbClr val="44BE9B"/>
      </a:accent3>
      <a:accent4>
        <a:srgbClr val="9CB833"/>
      </a:accent4>
      <a:accent5>
        <a:srgbClr val="F98634"/>
      </a:accent5>
      <a:accent6>
        <a:srgbClr val="D44024"/>
      </a:accent6>
      <a:hlink>
        <a:srgbClr val="0000FF"/>
      </a:hlink>
      <a:folHlink>
        <a:srgbClr val="800080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14733</TotalTime>
  <Words>836</Words>
  <Application>Microsoft Office PowerPoint</Application>
  <PresentationFormat>On-screen Show (16:9)</PresentationFormat>
  <Paragraphs>68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Calibri</vt:lpstr>
      <vt:lpstr>.VnAristote</vt:lpstr>
      <vt:lpstr>Lato Regular</vt:lpstr>
      <vt:lpstr>.VnArial NarrowH</vt:lpstr>
      <vt:lpstr>Times New Roman</vt:lpstr>
      <vt:lpstr>.VnHelvetInsH</vt:lpstr>
      <vt:lpstr>.VnBodoni</vt:lpstr>
      <vt:lpstr>Raleway Black</vt:lpstr>
      <vt:lpstr>.VnHelvetIns</vt:lpstr>
      <vt:lpstr>.VnSouthern</vt:lpstr>
      <vt:lpstr>.VnVogue</vt:lpstr>
      <vt:lpstr>Arial</vt:lpstr>
      <vt:lpstr>Wingdings</vt:lpstr>
      <vt:lpstr>.VnBook-Antiqua</vt:lpstr>
      <vt:lpstr>Roboto Condensed</vt:lpstr>
      <vt:lpstr>.VnTifani HeavyH</vt:lpstr>
      <vt:lpstr>Slize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Zacomic Studios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Slize | Powerpoint Presentation</dc:title>
  <dc:subject>Powerpoint template</dc:subject>
  <dc:creator>Zacomic Studios</dc:creator>
  <cp:keywords>Powerpoint, presentations, ppt, pptx, slides</cp:keywords>
  <dc:description/>
  <cp:lastModifiedBy>Minh Nguyet</cp:lastModifiedBy>
  <cp:revision>1035</cp:revision>
  <dcterms:created xsi:type="dcterms:W3CDTF">2015-04-13T07:09:46Z</dcterms:created>
  <dcterms:modified xsi:type="dcterms:W3CDTF">2023-08-16T07:58:00Z</dcterms:modified>
  <cp:category>Powerpoint</cp:category>
</cp:coreProperties>
</file>