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80" r:id="rId3"/>
    <p:sldId id="260" r:id="rId4"/>
    <p:sldId id="291" r:id="rId5"/>
    <p:sldId id="295" r:id="rId6"/>
    <p:sldId id="296" r:id="rId7"/>
    <p:sldId id="336" r:id="rId8"/>
    <p:sldId id="324" r:id="rId9"/>
    <p:sldId id="325" r:id="rId10"/>
    <p:sldId id="298" r:id="rId11"/>
    <p:sldId id="299" r:id="rId12"/>
    <p:sldId id="301" r:id="rId13"/>
    <p:sldId id="264" r:id="rId14"/>
    <p:sldId id="300" r:id="rId15"/>
    <p:sldId id="302" r:id="rId16"/>
    <p:sldId id="303" r:id="rId17"/>
    <p:sldId id="304" r:id="rId18"/>
    <p:sldId id="318" r:id="rId19"/>
    <p:sldId id="305" r:id="rId20"/>
    <p:sldId id="319" r:id="rId21"/>
    <p:sldId id="320" r:id="rId22"/>
    <p:sldId id="321" r:id="rId23"/>
    <p:sldId id="326" r:id="rId24"/>
    <p:sldId id="285" r:id="rId25"/>
    <p:sldId id="261" r:id="rId26"/>
    <p:sldId id="323" r:id="rId27"/>
    <p:sldId id="327" r:id="rId28"/>
    <p:sldId id="333" r:id="rId29"/>
    <p:sldId id="334" r:id="rId30"/>
    <p:sldId id="335" r:id="rId31"/>
    <p:sldId id="256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165"/>
    <a:srgbClr val="4A908D"/>
    <a:srgbClr val="FAB51C"/>
    <a:srgbClr val="4CC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/>
    <p:restoredTop sz="94622"/>
  </p:normalViewPr>
  <p:slideViewPr>
    <p:cSldViewPr snapToGrid="0" snapToObjects="1">
      <p:cViewPr varScale="1">
        <p:scale>
          <a:sx n="74" d="100"/>
          <a:sy n="74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4059-B641-48BE-B26D-D442FC7BEB76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C7123-9E2E-477D-A376-3DBA591A5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53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08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930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C7123-9E2E-477D-A376-3DBA591A55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96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9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4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5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323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DF507E8-A03A-41E3-9A72-EFC241FE71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B749C9A8-EA78-4163-B5E3-28FB1A1595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err="1"/>
              <a:t>Chúng</a:t>
            </a:r>
            <a:r>
              <a:rPr lang="en-US" altLang="en-US" dirty="0"/>
              <a:t> ta </a:t>
            </a:r>
            <a:r>
              <a:rPr lang="en-US" altLang="en-US" dirty="0" err="1"/>
              <a:t>cùng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r>
              <a:rPr lang="en-US" altLang="en-US" dirty="0"/>
              <a:t> </a:t>
            </a:r>
            <a:r>
              <a:rPr lang="en-US" altLang="en-US" dirty="0" err="1"/>
              <a:t>ảnh</a:t>
            </a:r>
            <a:r>
              <a:rPr lang="en-US" altLang="en-US" dirty="0"/>
              <a:t> h</a:t>
            </a:r>
            <a:r>
              <a:rPr lang="vi-VN" altLang="en-US" dirty="0"/>
              <a:t>ư</a:t>
            </a:r>
            <a:r>
              <a:rPr lang="en-US" altLang="en-US" dirty="0" err="1"/>
              <a:t>ởng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nhiệt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đến</a:t>
            </a:r>
            <a:r>
              <a:rPr lang="en-US" altLang="en-US" dirty="0"/>
              <a:t> </a:t>
            </a:r>
            <a:r>
              <a:rPr lang="en-US" altLang="en-US" dirty="0" err="1"/>
              <a:t>tốc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pu</a:t>
            </a:r>
            <a:r>
              <a:rPr lang="en-US" altLang="en-US" dirty="0"/>
              <a:t>. </a:t>
            </a:r>
            <a:r>
              <a:rPr lang="en-US" altLang="en-US" dirty="0" err="1"/>
              <a:t>Mời</a:t>
            </a:r>
            <a:r>
              <a:rPr lang="en-US" altLang="en-US" dirty="0"/>
              <a:t>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quan</a:t>
            </a:r>
            <a:r>
              <a:rPr lang="en-US" altLang="en-US" dirty="0"/>
              <a:t> </a:t>
            </a:r>
            <a:r>
              <a:rPr lang="en-US" altLang="en-US" dirty="0" err="1"/>
              <a:t>sát</a:t>
            </a:r>
            <a:r>
              <a:rPr lang="en-US" altLang="en-US" dirty="0"/>
              <a:t> </a:t>
            </a:r>
            <a:r>
              <a:rPr lang="en-US" altLang="en-US" dirty="0" err="1"/>
              <a:t>thí</a:t>
            </a:r>
            <a:r>
              <a:rPr lang="en-US" altLang="en-US" dirty="0"/>
              <a:t> </a:t>
            </a:r>
            <a:r>
              <a:rPr lang="en-US" altLang="en-US" dirty="0" err="1"/>
              <a:t>nghiệm</a:t>
            </a:r>
            <a:r>
              <a:rPr lang="en-US" altLang="en-US" dirty="0"/>
              <a:t>.</a:t>
            </a: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90AE6AC1-C12C-4578-ADAD-2D3367F1D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F42ED2-28CF-483C-92DA-457C038F5DD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  <p:sp>
        <p:nvSpPr>
          <p:cNvPr id="46085" name="Date Placeholder 4">
            <a:extLst>
              <a:ext uri="{FF2B5EF4-FFF2-40B4-BE49-F238E27FC236}">
                <a16:creationId xmlns:a16="http://schemas.microsoft.com/office/drawing/2014/main" id="{41023AB0-313B-4C7C-B1DD-7A677901FCE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12E32D-92FB-4217-B725-19232E1F5276}" type="datetime2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Monday, January 22, 2024</a:t>
            </a:fld>
            <a:endParaRPr lang="en-US" altLang="en-US"/>
          </a:p>
        </p:txBody>
      </p:sp>
      <p:sp>
        <p:nvSpPr>
          <p:cNvPr id="46086" name="Header Placeholder 5">
            <a:extLst>
              <a:ext uri="{FF2B5EF4-FFF2-40B4-BE49-F238E27FC236}">
                <a16:creationId xmlns:a16="http://schemas.microsoft.com/office/drawing/2014/main" id="{3A45C6B2-FF44-4CDD-A013-69961FCBD1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>
                <a:latin typeface="Arial" panose="020B0604020202020204" pitchFamily="34" charset="0"/>
              </a:rPr>
              <a:t>Tốc độ phản ứng hóa học</a:t>
            </a:r>
            <a:endParaRPr lang="en-US" altLang="en-US"/>
          </a:p>
        </p:txBody>
      </p:sp>
      <p:sp>
        <p:nvSpPr>
          <p:cNvPr id="46087" name="Footer Placeholder 6">
            <a:extLst>
              <a:ext uri="{FF2B5EF4-FFF2-40B4-BE49-F238E27FC236}">
                <a16:creationId xmlns:a16="http://schemas.microsoft.com/office/drawing/2014/main" id="{85FB1ADB-E13C-41AF-A5F8-E52AEDD8761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>
                <a:latin typeface="Arial" panose="020B0604020202020204" pitchFamily="34" charset="0"/>
              </a:rPr>
              <a:t>Hóa học 10 - Chương trình nâng cao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98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950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155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9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080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538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200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211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490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027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724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04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73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14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04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16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4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13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C7123-9E2E-477D-A376-3DBA591A55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927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235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7123-9E2E-477D-A376-3DBA591A557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7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42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37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61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05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69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89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96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9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18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E7BA-7379-E64D-9FBF-720BE0625927}" type="datetimeFigureOut">
              <a:rPr kumimoji="1" lang="zh-CN" altLang="en-US" smtClean="0"/>
              <a:t>2024/1/22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F138F-D989-5048-97F6-119CF3B7ABC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083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12.emf"/><Relationship Id="rId4" Type="http://schemas.openxmlformats.org/officeDocument/2006/relationships/image" Target="../media/image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8246" y="1091628"/>
            <a:ext cx="11875507" cy="22116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BÀI 19</a:t>
            </a:r>
          </a:p>
          <a:p>
            <a:pPr algn="ctr">
              <a:lnSpc>
                <a:spcPct val="120000"/>
              </a:lnSpc>
            </a:pPr>
            <a:r>
              <a:rPr lang="en-US" altLang="zh-CN" sz="60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 ĐỘ PHẢN ỨNG</a:t>
            </a:r>
            <a:endParaRPr lang="zh-CN" altLang="en-US" sz="4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5918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7786" y="0"/>
            <a:ext cx="5918805" cy="6952519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A9481-3B06-C344-CA33-D472850C61F8}"/>
              </a:ext>
            </a:extLst>
          </p:cNvPr>
          <p:cNvSpPr txBox="1"/>
          <p:nvPr/>
        </p:nvSpPr>
        <p:spPr>
          <a:xfrm>
            <a:off x="1614584" y="832807"/>
            <a:ext cx="27558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921CB-2C4F-BBE0-3F10-39A8FDA52AEF}"/>
              </a:ext>
            </a:extLst>
          </p:cNvPr>
          <p:cNvSpPr txBox="1"/>
          <p:nvPr/>
        </p:nvSpPr>
        <p:spPr>
          <a:xfrm>
            <a:off x="739876" y="2104639"/>
            <a:ext cx="45053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09B48-9065-B050-23C9-6F7BEDE44632}"/>
              </a:ext>
            </a:extLst>
          </p:cNvPr>
          <p:cNvSpPr txBox="1"/>
          <p:nvPr/>
        </p:nvSpPr>
        <p:spPr>
          <a:xfrm>
            <a:off x="1239666" y="3869447"/>
            <a:ext cx="350571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DE3D84-E616-0B7B-4AF1-E8568654F947}"/>
              </a:ext>
            </a:extLst>
          </p:cNvPr>
          <p:cNvGrpSpPr/>
          <p:nvPr/>
        </p:nvGrpSpPr>
        <p:grpSpPr>
          <a:xfrm>
            <a:off x="6364016" y="1094417"/>
            <a:ext cx="5478832" cy="2675704"/>
            <a:chOff x="2269661" y="981545"/>
            <a:chExt cx="7091543" cy="30021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781DC9-8045-C32D-E4B1-EF5E15092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4" t="25555" r="52448" b="26923"/>
            <a:stretch/>
          </p:blipFill>
          <p:spPr>
            <a:xfrm>
              <a:off x="2269661" y="981545"/>
              <a:ext cx="3733329" cy="30021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398D07-F478-A8E4-ACB9-6E31F6737459}"/>
                </a:ext>
              </a:extLst>
            </p:cNvPr>
            <p:cNvSpPr txBox="1"/>
            <p:nvPr/>
          </p:nvSpPr>
          <p:spPr>
            <a:xfrm>
              <a:off x="6317939" y="1912684"/>
              <a:ext cx="3043265" cy="1070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Nồng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chất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phản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nhỏ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82B1D5F-5819-4B34-46EA-E4E6189153D1}"/>
              </a:ext>
            </a:extLst>
          </p:cNvPr>
          <p:cNvSpPr txBox="1"/>
          <p:nvPr/>
        </p:nvSpPr>
        <p:spPr>
          <a:xfrm>
            <a:off x="609594" y="5158304"/>
            <a:ext cx="476586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76694-1C0B-8813-950A-4A0DC1DBC92B}"/>
              </a:ext>
            </a:extLst>
          </p:cNvPr>
          <p:cNvSpPr txBox="1"/>
          <p:nvPr/>
        </p:nvSpPr>
        <p:spPr>
          <a:xfrm>
            <a:off x="9546258" y="4783141"/>
            <a:ext cx="24264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D73C69-1F9C-900D-DAC5-B9F14EB12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0" t="25555" r="14472" b="26923"/>
          <a:stretch/>
        </p:blipFill>
        <p:spPr>
          <a:xfrm>
            <a:off x="6434378" y="3922343"/>
            <a:ext cx="2884320" cy="267570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0011DA-72DD-29F6-3CED-6699C11EDA10}"/>
              </a:ext>
            </a:extLst>
          </p:cNvPr>
          <p:cNvCxnSpPr/>
          <p:nvPr/>
        </p:nvCxnSpPr>
        <p:spPr>
          <a:xfrm>
            <a:off x="2992526" y="1422750"/>
            <a:ext cx="0" cy="608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6779C5-55A2-FED9-1574-21B8AA1C75AA}"/>
              </a:ext>
            </a:extLst>
          </p:cNvPr>
          <p:cNvCxnSpPr/>
          <p:nvPr/>
        </p:nvCxnSpPr>
        <p:spPr>
          <a:xfrm>
            <a:off x="2992525" y="3124625"/>
            <a:ext cx="0" cy="608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CD43A9-C79A-A81D-8433-DB882D66B5D1}"/>
              </a:ext>
            </a:extLst>
          </p:cNvPr>
          <p:cNvCxnSpPr/>
          <p:nvPr/>
        </p:nvCxnSpPr>
        <p:spPr>
          <a:xfrm>
            <a:off x="2994811" y="4432496"/>
            <a:ext cx="0" cy="608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文本框 22">
            <a:extLst>
              <a:ext uri="{FF2B5EF4-FFF2-40B4-BE49-F238E27FC236}">
                <a16:creationId xmlns:a16="http://schemas.microsoft.com/office/drawing/2014/main" id="{CFFD929E-10FD-2EB8-AC60-FC9153FBB8C9}"/>
              </a:ext>
            </a:extLst>
          </p:cNvPr>
          <p:cNvSpPr txBox="1"/>
          <p:nvPr/>
        </p:nvSpPr>
        <p:spPr>
          <a:xfrm>
            <a:off x="6164171" y="316106"/>
            <a:ext cx="6066034" cy="564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51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494"/>
            <a:ext cx="5777132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0FFB3-86D3-40D3-C7CB-107903F0DA24}"/>
              </a:ext>
            </a:extLst>
          </p:cNvPr>
          <p:cNvSpPr txBox="1"/>
          <p:nvPr/>
        </p:nvSpPr>
        <p:spPr>
          <a:xfrm>
            <a:off x="173500" y="2026160"/>
            <a:ext cx="5430129" cy="190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C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mol L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A, B.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độ,bản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3F4CD-FF76-F30C-653B-AECD0FD5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702" y="982084"/>
            <a:ext cx="2638498" cy="9123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25A60B-5B53-D0E7-F747-D2037C9B5F55}"/>
              </a:ext>
            </a:extLst>
          </p:cNvPr>
          <p:cNvSpPr txBox="1"/>
          <p:nvPr/>
        </p:nvSpPr>
        <p:spPr>
          <a:xfrm>
            <a:off x="173501" y="4196297"/>
            <a:ext cx="543012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EA381-CF05-8698-5EC3-7B9B6517BA89}"/>
              </a:ext>
            </a:extLst>
          </p:cNvPr>
          <p:cNvSpPr txBox="1"/>
          <p:nvPr/>
        </p:nvSpPr>
        <p:spPr>
          <a:xfrm>
            <a:off x="6096000" y="2359545"/>
            <a:ext cx="5430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CF3013F4-98C4-FB4E-AE7D-701D8561118A}"/>
              </a:ext>
            </a:extLst>
          </p:cNvPr>
          <p:cNvSpPr/>
          <p:nvPr/>
        </p:nvSpPr>
        <p:spPr>
          <a:xfrm>
            <a:off x="6439903" y="3572562"/>
            <a:ext cx="5273842" cy="274091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9D5C89-397F-C30D-353E-C474FFC8197C}"/>
              </a:ext>
            </a:extLst>
          </p:cNvPr>
          <p:cNvSpPr txBox="1"/>
          <p:nvPr/>
        </p:nvSpPr>
        <p:spPr>
          <a:xfrm>
            <a:off x="7041482" y="4026197"/>
            <a:ext cx="4211762" cy="1833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8C8DEA-2535-925D-56E6-D13C18B4D2A4}"/>
              </a:ext>
            </a:extLst>
          </p:cNvPr>
          <p:cNvSpPr txBox="1"/>
          <p:nvPr/>
        </p:nvSpPr>
        <p:spPr>
          <a:xfrm>
            <a:off x="6414870" y="352683"/>
            <a:ext cx="4245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I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2HI(g)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F458D5-6CBA-CB57-5311-EBFAFB504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482" y="1312017"/>
            <a:ext cx="2035342" cy="70125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5A193C9A-F99C-4EBB-2D10-3A65DFBB131F}"/>
              </a:ext>
            </a:extLst>
          </p:cNvPr>
          <p:cNvSpPr txBox="1"/>
          <p:nvPr/>
        </p:nvSpPr>
        <p:spPr>
          <a:xfrm>
            <a:off x="0" y="173942"/>
            <a:ext cx="5777131" cy="564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49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/>
      <p:bldP spid="13" grpId="0" animBg="1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784ADB8F-ACA5-4FAC-989E-A3EC9BB9FBCA}"/>
              </a:ext>
            </a:extLst>
          </p:cNvPr>
          <p:cNvSpPr txBox="1"/>
          <p:nvPr/>
        </p:nvSpPr>
        <p:spPr>
          <a:xfrm>
            <a:off x="98178" y="555672"/>
            <a:ext cx="1061996" cy="1107996"/>
          </a:xfrm>
          <a:custGeom>
            <a:avLst/>
            <a:gdLst>
              <a:gd name="connsiteX0" fmla="*/ 0 w 1061996"/>
              <a:gd name="connsiteY0" fmla="*/ 0 h 1107996"/>
              <a:gd name="connsiteX1" fmla="*/ 499138 w 1061996"/>
              <a:gd name="connsiteY1" fmla="*/ 0 h 1107996"/>
              <a:gd name="connsiteX2" fmla="*/ 1061996 w 1061996"/>
              <a:gd name="connsiteY2" fmla="*/ 0 h 1107996"/>
              <a:gd name="connsiteX3" fmla="*/ 1061996 w 1061996"/>
              <a:gd name="connsiteY3" fmla="*/ 553998 h 1107996"/>
              <a:gd name="connsiteX4" fmla="*/ 1061996 w 1061996"/>
              <a:gd name="connsiteY4" fmla="*/ 1107996 h 1107996"/>
              <a:gd name="connsiteX5" fmla="*/ 520378 w 1061996"/>
              <a:gd name="connsiteY5" fmla="*/ 1107996 h 1107996"/>
              <a:gd name="connsiteX6" fmla="*/ 0 w 1061996"/>
              <a:gd name="connsiteY6" fmla="*/ 1107996 h 1107996"/>
              <a:gd name="connsiteX7" fmla="*/ 0 w 1061996"/>
              <a:gd name="connsiteY7" fmla="*/ 587238 h 1107996"/>
              <a:gd name="connsiteX8" fmla="*/ 0 w 1061996"/>
              <a:gd name="connsiteY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996" h="1107996" fill="none" extrusionOk="0">
                <a:moveTo>
                  <a:pt x="0" y="0"/>
                </a:moveTo>
                <a:cubicBezTo>
                  <a:pt x="214178" y="-7066"/>
                  <a:pt x="330812" y="58973"/>
                  <a:pt x="499138" y="0"/>
                </a:cubicBezTo>
                <a:cubicBezTo>
                  <a:pt x="667464" y="-58973"/>
                  <a:pt x="917757" y="50666"/>
                  <a:pt x="1061996" y="0"/>
                </a:cubicBezTo>
                <a:cubicBezTo>
                  <a:pt x="1092719" y="127666"/>
                  <a:pt x="1038291" y="336517"/>
                  <a:pt x="1061996" y="553998"/>
                </a:cubicBezTo>
                <a:cubicBezTo>
                  <a:pt x="1085701" y="771479"/>
                  <a:pt x="1016129" y="939749"/>
                  <a:pt x="1061996" y="1107996"/>
                </a:cubicBezTo>
                <a:cubicBezTo>
                  <a:pt x="794166" y="1134011"/>
                  <a:pt x="753862" y="1099797"/>
                  <a:pt x="520378" y="1107996"/>
                </a:cubicBezTo>
                <a:cubicBezTo>
                  <a:pt x="286894" y="1116195"/>
                  <a:pt x="217030" y="1062969"/>
                  <a:pt x="0" y="1107996"/>
                </a:cubicBezTo>
                <a:cubicBezTo>
                  <a:pt x="-5619" y="965383"/>
                  <a:pt x="8686" y="841151"/>
                  <a:pt x="0" y="587238"/>
                </a:cubicBezTo>
                <a:cubicBezTo>
                  <a:pt x="-8686" y="333325"/>
                  <a:pt x="5252" y="173846"/>
                  <a:pt x="0" y="0"/>
                </a:cubicBezTo>
                <a:close/>
              </a:path>
              <a:path w="1061996" h="1107996" stroke="0" extrusionOk="0">
                <a:moveTo>
                  <a:pt x="0" y="0"/>
                </a:moveTo>
                <a:cubicBezTo>
                  <a:pt x="121003" y="-37525"/>
                  <a:pt x="326476" y="29679"/>
                  <a:pt x="530998" y="0"/>
                </a:cubicBezTo>
                <a:cubicBezTo>
                  <a:pt x="735520" y="-29679"/>
                  <a:pt x="877259" y="29827"/>
                  <a:pt x="1061996" y="0"/>
                </a:cubicBezTo>
                <a:cubicBezTo>
                  <a:pt x="1094423" y="132579"/>
                  <a:pt x="1018289" y="426022"/>
                  <a:pt x="1061996" y="553998"/>
                </a:cubicBezTo>
                <a:cubicBezTo>
                  <a:pt x="1105703" y="681974"/>
                  <a:pt x="1024873" y="949274"/>
                  <a:pt x="1061996" y="1107996"/>
                </a:cubicBezTo>
                <a:cubicBezTo>
                  <a:pt x="926502" y="1119690"/>
                  <a:pt x="657045" y="1107687"/>
                  <a:pt x="541618" y="1107996"/>
                </a:cubicBezTo>
                <a:cubicBezTo>
                  <a:pt x="426191" y="1108305"/>
                  <a:pt x="185691" y="1092744"/>
                  <a:pt x="0" y="1107996"/>
                </a:cubicBezTo>
                <a:cubicBezTo>
                  <a:pt x="-16884" y="942976"/>
                  <a:pt x="37146" y="761949"/>
                  <a:pt x="0" y="553998"/>
                </a:cubicBezTo>
                <a:cubicBezTo>
                  <a:pt x="-37146" y="346047"/>
                  <a:pt x="56995" y="24884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AE6CC81B-C52F-9E11-3842-6D7AAED28992}"/>
              </a:ext>
            </a:extLst>
          </p:cNvPr>
          <p:cNvSpPr txBox="1"/>
          <p:nvPr/>
        </p:nvSpPr>
        <p:spPr>
          <a:xfrm>
            <a:off x="1308591" y="353544"/>
            <a:ext cx="10771163" cy="1505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 YẾU TỐ ẢNH HƯỞNG TỚI TỐC ĐỘ PHẢN ỨNG, HỆ SỐ NHIỆT ĐỘ VAN’T HOFF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173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">
            <a:extLst>
              <a:ext uri="{FF2B5EF4-FFF2-40B4-BE49-F238E27FC236}">
                <a16:creationId xmlns:a16="http://schemas.microsoft.com/office/drawing/2014/main" id="{563877DB-5FAD-55E2-9E4A-DEAB74D0A58E}"/>
              </a:ext>
            </a:extLst>
          </p:cNvPr>
          <p:cNvGrpSpPr/>
          <p:nvPr/>
        </p:nvGrpSpPr>
        <p:grpSpPr>
          <a:xfrm rot="-10800000">
            <a:off x="4851863" y="242064"/>
            <a:ext cx="2861105" cy="598631"/>
            <a:chOff x="0" y="0"/>
            <a:chExt cx="6305741" cy="1319354"/>
          </a:xfrm>
        </p:grpSpPr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A057214D-6528-5109-29B3-290D662ED5C9}"/>
                </a:ext>
              </a:extLst>
            </p:cNvPr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4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5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lnTo>
                    <a:pt x="6304347" y="628879"/>
                  </a:ln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1261" y="1448185"/>
            <a:ext cx="3778123" cy="54049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978205" y="913431"/>
            <a:ext cx="2861105" cy="598631"/>
            <a:chOff x="0" y="0"/>
            <a:chExt cx="6305741" cy="1319354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4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5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lnTo>
                    <a:pt x="6304347" y="628879"/>
                  </a:ln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034031">
            <a:off x="3784516" y="1474697"/>
            <a:ext cx="1380361" cy="38995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78629" y="1134028"/>
            <a:ext cx="2260256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200" spc="4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4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9224" y="1646556"/>
            <a:ext cx="3531303" cy="150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0567" y="2491628"/>
            <a:ext cx="2781411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lang="en-US" sz="4042" b="1" spc="8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30122" y="1509637"/>
            <a:ext cx="2260256" cy="30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spc="47">
                <a:solidFill>
                  <a:srgbClr val="FFFFFF"/>
                </a:solidFill>
                <a:latin typeface="More Sugar Thin"/>
              </a:rPr>
              <a:t>SYNTHESIS 2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23032">
            <a:off x="6994021" y="2274648"/>
            <a:ext cx="1380361" cy="389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034031" flipV="1">
            <a:off x="3575422" y="4639708"/>
            <a:ext cx="1053274" cy="297550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21DD50C7-F99F-4DCC-AB59-E96B319FAA90}"/>
              </a:ext>
            </a:extLst>
          </p:cNvPr>
          <p:cNvGrpSpPr/>
          <p:nvPr/>
        </p:nvGrpSpPr>
        <p:grpSpPr>
          <a:xfrm rot="-10800000">
            <a:off x="848415" y="3958149"/>
            <a:ext cx="2861105" cy="598631"/>
            <a:chOff x="0" y="0"/>
            <a:chExt cx="6305741" cy="1319354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DA6FC48F-1E60-3375-448F-0D3ADA8BA988}"/>
                </a:ext>
              </a:extLst>
            </p:cNvPr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4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5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lnTo>
                    <a:pt x="6304347" y="628879"/>
                  </a:ln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22" name="TextBox 6">
            <a:extLst>
              <a:ext uri="{FF2B5EF4-FFF2-40B4-BE49-F238E27FC236}">
                <a16:creationId xmlns:a16="http://schemas.microsoft.com/office/drawing/2014/main" id="{0E9D88A8-7873-DF4D-CC42-DCBA0D9ABDBA}"/>
              </a:ext>
            </a:extLst>
          </p:cNvPr>
          <p:cNvSpPr txBox="1"/>
          <p:nvPr/>
        </p:nvSpPr>
        <p:spPr>
          <a:xfrm>
            <a:off x="1047699" y="4167145"/>
            <a:ext cx="2260256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200" spc="4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4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F50151AA-DCCB-ADCB-6937-22C587523742}"/>
              </a:ext>
            </a:extLst>
          </p:cNvPr>
          <p:cNvSpPr txBox="1"/>
          <p:nvPr/>
        </p:nvSpPr>
        <p:spPr>
          <a:xfrm>
            <a:off x="412175" y="4928321"/>
            <a:ext cx="3531303" cy="150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D0598BDC-E8CE-7226-8BD9-5600E51CCD7A}"/>
              </a:ext>
            </a:extLst>
          </p:cNvPr>
          <p:cNvGrpSpPr/>
          <p:nvPr/>
        </p:nvGrpSpPr>
        <p:grpSpPr>
          <a:xfrm rot="-10800000">
            <a:off x="8342861" y="1892997"/>
            <a:ext cx="2861105" cy="598631"/>
            <a:chOff x="0" y="0"/>
            <a:chExt cx="6305741" cy="1319354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5A20EEFE-9B10-1E0E-D126-72B46F9FC602}"/>
                </a:ext>
              </a:extLst>
            </p:cNvPr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4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5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lnTo>
                    <a:pt x="6304347" y="628879"/>
                  </a:ln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E580E7AA-5844-6FC9-1675-36E7478ADC4F}"/>
              </a:ext>
            </a:extLst>
          </p:cNvPr>
          <p:cNvSpPr txBox="1"/>
          <p:nvPr/>
        </p:nvSpPr>
        <p:spPr>
          <a:xfrm>
            <a:off x="5150530" y="410175"/>
            <a:ext cx="2260256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200" spc="4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4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0871782A-0677-407E-B8A2-F6CF2DEF0BCB}"/>
              </a:ext>
            </a:extLst>
          </p:cNvPr>
          <p:cNvSpPr txBox="1"/>
          <p:nvPr/>
        </p:nvSpPr>
        <p:spPr>
          <a:xfrm>
            <a:off x="8177167" y="77046"/>
            <a:ext cx="3531303" cy="150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9D3A9BA6-A093-EA16-6DA5-F089FF8FAA23}"/>
              </a:ext>
            </a:extLst>
          </p:cNvPr>
          <p:cNvGrpSpPr/>
          <p:nvPr/>
        </p:nvGrpSpPr>
        <p:grpSpPr>
          <a:xfrm rot="-10800000">
            <a:off x="8635674" y="4484540"/>
            <a:ext cx="2861105" cy="598631"/>
            <a:chOff x="0" y="0"/>
            <a:chExt cx="6305741" cy="1319354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CC6C5C14-3401-95A8-66E1-B2128F675F8C}"/>
                </a:ext>
              </a:extLst>
            </p:cNvPr>
            <p:cNvSpPr/>
            <p:nvPr/>
          </p:nvSpPr>
          <p:spPr>
            <a:xfrm>
              <a:off x="0" y="-4262"/>
              <a:ext cx="6313487" cy="1325840"/>
            </a:xfrm>
            <a:custGeom>
              <a:avLst/>
              <a:gdLst/>
              <a:ahLst/>
              <a:cxnLst/>
              <a:rect l="l" t="t" r="r" b="b"/>
              <a:pathLst>
                <a:path w="6313487" h="1325840">
                  <a:moveTo>
                    <a:pt x="5374587" y="1314653"/>
                  </a:moveTo>
                  <a:cubicBezTo>
                    <a:pt x="5374587" y="1314653"/>
                    <a:pt x="4954834" y="1325840"/>
                    <a:pt x="4492250" y="1323219"/>
                  </a:cubicBezTo>
                  <a:cubicBezTo>
                    <a:pt x="2357919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24157" y="7673"/>
                  </a:cubicBezTo>
                  <a:cubicBezTo>
                    <a:pt x="4735908" y="0"/>
                    <a:pt x="5199835" y="7673"/>
                    <a:pt x="5199835" y="7673"/>
                  </a:cubicBezTo>
                  <a:cubicBezTo>
                    <a:pt x="5568143" y="15152"/>
                    <a:pt x="5931455" y="84484"/>
                    <a:pt x="6129196" y="207066"/>
                  </a:cubicBezTo>
                  <a:cubicBezTo>
                    <a:pt x="6280213" y="300683"/>
                    <a:pt x="6313487" y="425358"/>
                    <a:pt x="6304347" y="628876"/>
                  </a:cubicBezTo>
                  <a:lnTo>
                    <a:pt x="6304347" y="628879"/>
                  </a:lnTo>
                  <a:cubicBezTo>
                    <a:pt x="6304347" y="1072714"/>
                    <a:pt x="6021350" y="1286812"/>
                    <a:pt x="5374587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30" name="TextBox 6">
            <a:extLst>
              <a:ext uri="{FF2B5EF4-FFF2-40B4-BE49-F238E27FC236}">
                <a16:creationId xmlns:a16="http://schemas.microsoft.com/office/drawing/2014/main" id="{3FBD9F00-0760-6F99-D376-617BD3409251}"/>
              </a:ext>
            </a:extLst>
          </p:cNvPr>
          <p:cNvSpPr txBox="1"/>
          <p:nvPr/>
        </p:nvSpPr>
        <p:spPr>
          <a:xfrm>
            <a:off x="8643885" y="2019943"/>
            <a:ext cx="2260256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200" spc="4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4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9E4BCA5A-BD57-334B-8E09-C6B527DEF182}"/>
              </a:ext>
            </a:extLst>
          </p:cNvPr>
          <p:cNvSpPr txBox="1"/>
          <p:nvPr/>
        </p:nvSpPr>
        <p:spPr>
          <a:xfrm>
            <a:off x="8062427" y="2621518"/>
            <a:ext cx="3531303" cy="150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4" name="Picture 13">
            <a:extLst>
              <a:ext uri="{FF2B5EF4-FFF2-40B4-BE49-F238E27FC236}">
                <a16:creationId xmlns:a16="http://schemas.microsoft.com/office/drawing/2014/main" id="{D0C729DE-39FE-940A-13DE-68655A2D4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96031" flipV="1">
            <a:off x="7354907" y="4548403"/>
            <a:ext cx="1382039" cy="390426"/>
          </a:xfrm>
          <a:prstGeom prst="rect">
            <a:avLst/>
          </a:prstGeom>
        </p:spPr>
      </p:pic>
      <p:sp>
        <p:nvSpPr>
          <p:cNvPr id="35" name="TextBox 6">
            <a:extLst>
              <a:ext uri="{FF2B5EF4-FFF2-40B4-BE49-F238E27FC236}">
                <a16:creationId xmlns:a16="http://schemas.microsoft.com/office/drawing/2014/main" id="{6A087853-0832-390E-C3AD-66F36F2B8653}"/>
              </a:ext>
            </a:extLst>
          </p:cNvPr>
          <p:cNvSpPr txBox="1"/>
          <p:nvPr/>
        </p:nvSpPr>
        <p:spPr>
          <a:xfrm>
            <a:off x="8812690" y="4672435"/>
            <a:ext cx="2260256" cy="3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3200" spc="4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4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FAD6DBA9-08F5-049E-3129-4BD1D97F9BF5}"/>
              </a:ext>
            </a:extLst>
          </p:cNvPr>
          <p:cNvSpPr txBox="1"/>
          <p:nvPr/>
        </p:nvSpPr>
        <p:spPr>
          <a:xfrm>
            <a:off x="8177167" y="5165990"/>
            <a:ext cx="3778123" cy="150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4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spc="4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2" grpId="0"/>
      <p:bldP spid="23" grpId="0"/>
      <p:bldP spid="26" grpId="0"/>
      <p:bldP spid="27" grpId="0"/>
      <p:bldP spid="30" grpId="0"/>
      <p:bldP spid="31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628911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F5015-1521-C61C-2A5B-AD30F9A60E47}"/>
              </a:ext>
            </a:extLst>
          </p:cNvPr>
          <p:cNvSpPr txBox="1"/>
          <p:nvPr/>
        </p:nvSpPr>
        <p:spPr>
          <a:xfrm>
            <a:off x="-52425" y="337825"/>
            <a:ext cx="66813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NỒNG ĐỘ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537C-A46C-38E2-A7E0-6080F507B7E1}"/>
              </a:ext>
            </a:extLst>
          </p:cNvPr>
          <p:cNvSpPr txBox="1"/>
          <p:nvPr/>
        </p:nvSpPr>
        <p:spPr>
          <a:xfrm>
            <a:off x="6681336" y="602023"/>
            <a:ext cx="539096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New GCSE Add'l Science OCR Gateway SB - page 102">
            <a:extLst>
              <a:ext uri="{FF2B5EF4-FFF2-40B4-BE49-F238E27FC236}">
                <a16:creationId xmlns:a16="http://schemas.microsoft.com/office/drawing/2014/main" id="{5A8B90EF-86EA-9D15-91BB-092984D84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8" b="39554"/>
          <a:stretch/>
        </p:blipFill>
        <p:spPr bwMode="auto">
          <a:xfrm>
            <a:off x="6974907" y="2010941"/>
            <a:ext cx="2139758" cy="22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ew GCSE Add'l Science OCR Gateway SB - page 102">
            <a:extLst>
              <a:ext uri="{FF2B5EF4-FFF2-40B4-BE49-F238E27FC236}">
                <a16:creationId xmlns:a16="http://schemas.microsoft.com/office/drawing/2014/main" id="{BB0E1CCA-CC4B-4083-2E14-8B6B3F905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9" r="3229" b="39554"/>
          <a:stretch/>
        </p:blipFill>
        <p:spPr bwMode="auto">
          <a:xfrm>
            <a:off x="9631873" y="2010941"/>
            <a:ext cx="2201909" cy="22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CC0DA-0B46-01C3-0D9C-09947F24C54E}"/>
              </a:ext>
            </a:extLst>
          </p:cNvPr>
          <p:cNvSpPr txBox="1"/>
          <p:nvPr/>
        </p:nvSpPr>
        <p:spPr>
          <a:xfrm>
            <a:off x="6944838" y="4291703"/>
            <a:ext cx="2904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E9B63-AF78-BAB0-340C-D449BE6D6DF2}"/>
              </a:ext>
            </a:extLst>
          </p:cNvPr>
          <p:cNvSpPr txBox="1"/>
          <p:nvPr/>
        </p:nvSpPr>
        <p:spPr>
          <a:xfrm>
            <a:off x="9460661" y="4292760"/>
            <a:ext cx="2904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pic>
        <p:nvPicPr>
          <p:cNvPr id="10" name="Chem 2 - ảnh hưởng của NỒNG ĐỘ đến TỐC ĐỘ PHẢN Ứ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5C48EC-FE13-31D2-0D18-C7E47B61C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67261"/>
            <a:ext cx="6628911" cy="38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86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221226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2" descr="CÁCH NHÓM THAN SẠCH KHÔNG KHÓI - Than Sạch Không Khói">
            <a:extLst>
              <a:ext uri="{FF2B5EF4-FFF2-40B4-BE49-F238E27FC236}">
                <a16:creationId xmlns:a16="http://schemas.microsoft.com/office/drawing/2014/main" id="{95EEF32C-3850-4F10-E4A9-94278AC59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b="7662"/>
          <a:stretch/>
        </p:blipFill>
        <p:spPr bwMode="auto">
          <a:xfrm>
            <a:off x="334893" y="1407720"/>
            <a:ext cx="3575925" cy="2664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iệu pháp oxy là gì? | Vinmec">
            <a:extLst>
              <a:ext uri="{FF2B5EF4-FFF2-40B4-BE49-F238E27FC236}">
                <a16:creationId xmlns:a16="http://schemas.microsoft.com/office/drawing/2014/main" id="{07B826C7-D176-2A8C-7F89-34AF4805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1" y="2279915"/>
            <a:ext cx="3575925" cy="2584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hưởng của nồng độ đến tốc độ phản ứng - YouTube">
            <a:extLst>
              <a:ext uri="{FF2B5EF4-FFF2-40B4-BE49-F238E27FC236}">
                <a16:creationId xmlns:a16="http://schemas.microsoft.com/office/drawing/2014/main" id="{D89F65A8-F10A-BDDE-D403-4810DB5A3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0718" r="7273" b="10923"/>
          <a:stretch/>
        </p:blipFill>
        <p:spPr bwMode="auto">
          <a:xfrm>
            <a:off x="8113158" y="2898051"/>
            <a:ext cx="3452426" cy="2594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7EED38-282E-EED5-AC33-478E7C53691D}"/>
              </a:ext>
            </a:extLst>
          </p:cNvPr>
          <p:cNvSpPr txBox="1"/>
          <p:nvPr/>
        </p:nvSpPr>
        <p:spPr>
          <a:xfrm>
            <a:off x="211393" y="337825"/>
            <a:ext cx="66813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NỒNG ĐỘ</a:t>
            </a:r>
          </a:p>
        </p:txBody>
      </p:sp>
    </p:spTree>
    <p:extLst>
      <p:ext uri="{BB962C8B-B14F-4D97-AF65-F5344CB8AC3E}">
        <p14:creationId xmlns:p14="http://schemas.microsoft.com/office/powerpoint/2010/main" val="3658865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628911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F5015-1521-C61C-2A5B-AD30F9A60E47}"/>
              </a:ext>
            </a:extLst>
          </p:cNvPr>
          <p:cNvSpPr txBox="1"/>
          <p:nvPr/>
        </p:nvSpPr>
        <p:spPr>
          <a:xfrm>
            <a:off x="0" y="168725"/>
            <a:ext cx="66289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ÁP SUẤT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537C-A46C-38E2-A7E0-6080F507B7E1}"/>
              </a:ext>
            </a:extLst>
          </p:cNvPr>
          <p:cNvSpPr txBox="1"/>
          <p:nvPr/>
        </p:nvSpPr>
        <p:spPr>
          <a:xfrm>
            <a:off x="6663397" y="488165"/>
            <a:ext cx="5528603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2" descr="Cách sử dụng nồi áp suất điện Panasonic an toàn, nấu món nào cũng ngon |  websosanh.vn">
            <a:extLst>
              <a:ext uri="{FF2B5EF4-FFF2-40B4-BE49-F238E27FC236}">
                <a16:creationId xmlns:a16="http://schemas.microsoft.com/office/drawing/2014/main" id="{C472183B-3222-B573-40E8-22C49C2A0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46" y="3066578"/>
            <a:ext cx="3339991" cy="3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8D7AB5-50DE-B4FB-D33D-8396FD578D3B}"/>
              </a:ext>
            </a:extLst>
          </p:cNvPr>
          <p:cNvSpPr txBox="1"/>
          <p:nvPr/>
        </p:nvSpPr>
        <p:spPr>
          <a:xfrm>
            <a:off x="6722036" y="2235581"/>
            <a:ext cx="5411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ư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ởng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725B56-FAE7-328E-7653-5AA871C2A9C8}"/>
              </a:ext>
            </a:extLst>
          </p:cNvPr>
          <p:cNvSpPr txBox="1"/>
          <p:nvPr/>
        </p:nvSpPr>
        <p:spPr>
          <a:xfrm>
            <a:off x="187276" y="4355860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C68CF-CC7D-E287-F311-982F2A56297C}"/>
              </a:ext>
            </a:extLst>
          </p:cNvPr>
          <p:cNvSpPr txBox="1"/>
          <p:nvPr/>
        </p:nvSpPr>
        <p:spPr>
          <a:xfrm>
            <a:off x="1430610" y="5194684"/>
            <a:ext cx="3874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ABEB1E-C907-B638-02D1-1D12A6BBF6B5}"/>
              </a:ext>
            </a:extLst>
          </p:cNvPr>
          <p:cNvSpPr txBox="1"/>
          <p:nvPr/>
        </p:nvSpPr>
        <p:spPr>
          <a:xfrm>
            <a:off x="2658794" y="6050986"/>
            <a:ext cx="397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EA2DA-E341-12D8-28E4-89C7880E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9" y="1140096"/>
            <a:ext cx="3558753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EF6941-6D86-0113-969D-B0443A528F4B}"/>
              </a:ext>
            </a:extLst>
          </p:cNvPr>
          <p:cNvCxnSpPr/>
          <p:nvPr/>
        </p:nvCxnSpPr>
        <p:spPr>
          <a:xfrm>
            <a:off x="2321169" y="4879080"/>
            <a:ext cx="1153551" cy="315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A7DEE4-9382-3B1D-E469-B61EE0F660C1}"/>
              </a:ext>
            </a:extLst>
          </p:cNvPr>
          <p:cNvCxnSpPr/>
          <p:nvPr/>
        </p:nvCxnSpPr>
        <p:spPr>
          <a:xfrm>
            <a:off x="3720073" y="5691556"/>
            <a:ext cx="1153551" cy="315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07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7302421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F5015-1521-C61C-2A5B-AD30F9A60E47}"/>
              </a:ext>
            </a:extLst>
          </p:cNvPr>
          <p:cNvSpPr txBox="1"/>
          <p:nvPr/>
        </p:nvSpPr>
        <p:spPr>
          <a:xfrm>
            <a:off x="-14422" y="206547"/>
            <a:ext cx="75983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DIỆN TÍCH BỀ MẶT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537C-A46C-38E2-A7E0-6080F507B7E1}"/>
              </a:ext>
            </a:extLst>
          </p:cNvPr>
          <p:cNvSpPr txBox="1"/>
          <p:nvPr/>
        </p:nvSpPr>
        <p:spPr>
          <a:xfrm>
            <a:off x="7199030" y="1322025"/>
            <a:ext cx="501508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8506B-250F-7595-ACA0-D0D5043103C4}"/>
              </a:ext>
            </a:extLst>
          </p:cNvPr>
          <p:cNvSpPr txBox="1"/>
          <p:nvPr/>
        </p:nvSpPr>
        <p:spPr>
          <a:xfrm>
            <a:off x="3634058" y="936314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Nghiền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A1B08-D62A-D0F4-F576-B1E1A3885B5B}"/>
              </a:ext>
            </a:extLst>
          </p:cNvPr>
          <p:cNvSpPr txBox="1"/>
          <p:nvPr/>
        </p:nvSpPr>
        <p:spPr>
          <a:xfrm>
            <a:off x="3343663" y="2276132"/>
            <a:ext cx="3684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E60016-9483-F250-BCEA-3420E4E272D7}"/>
              </a:ext>
            </a:extLst>
          </p:cNvPr>
          <p:cNvSpPr txBox="1"/>
          <p:nvPr/>
        </p:nvSpPr>
        <p:spPr>
          <a:xfrm>
            <a:off x="3476963" y="5562569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10D673-FB2C-0BEE-E174-C9914F283C28}"/>
              </a:ext>
            </a:extLst>
          </p:cNvPr>
          <p:cNvSpPr txBox="1"/>
          <p:nvPr/>
        </p:nvSpPr>
        <p:spPr>
          <a:xfrm>
            <a:off x="3367664" y="3500248"/>
            <a:ext cx="368452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9BD74-7072-413B-64F1-03CDC2519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461" y="2799352"/>
            <a:ext cx="3605047" cy="2703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hemical Reactions - Free Exam Academy">
            <a:extLst>
              <a:ext uri="{FF2B5EF4-FFF2-40B4-BE49-F238E27FC236}">
                <a16:creationId xmlns:a16="http://schemas.microsoft.com/office/drawing/2014/main" id="{276EF605-9792-95D9-A30C-1C0A6E5D3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 r="62194" b="8513"/>
          <a:stretch/>
        </p:blipFill>
        <p:spPr bwMode="auto">
          <a:xfrm>
            <a:off x="492289" y="1462618"/>
            <a:ext cx="2372830" cy="2545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2" name="Picture 4" descr="Chemical Reactions - Free Exam Academy">
            <a:extLst>
              <a:ext uri="{FF2B5EF4-FFF2-40B4-BE49-F238E27FC236}">
                <a16:creationId xmlns:a16="http://schemas.microsoft.com/office/drawing/2014/main" id="{A6F84303-BA80-63F4-72EC-D9DCB19B7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9" t="7132" b="7592"/>
          <a:stretch/>
        </p:blipFill>
        <p:spPr bwMode="auto">
          <a:xfrm>
            <a:off x="492225" y="4632318"/>
            <a:ext cx="2372894" cy="2033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D2D84C-67CF-B4F3-3C22-AAE116D801AC}"/>
              </a:ext>
            </a:extLst>
          </p:cNvPr>
          <p:cNvCxnSpPr>
            <a:endCxn id="18" idx="0"/>
          </p:cNvCxnSpPr>
          <p:nvPr/>
        </p:nvCxnSpPr>
        <p:spPr>
          <a:xfrm>
            <a:off x="5185924" y="1462618"/>
            <a:ext cx="1" cy="813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E3F0E0-E11B-E18C-8599-C0FC416AC480}"/>
              </a:ext>
            </a:extLst>
          </p:cNvPr>
          <p:cNvCxnSpPr>
            <a:cxnSpLocks/>
          </p:cNvCxnSpPr>
          <p:nvPr/>
        </p:nvCxnSpPr>
        <p:spPr>
          <a:xfrm>
            <a:off x="5185923" y="2871956"/>
            <a:ext cx="1" cy="6784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65E8FD-1C85-16BF-B240-989DE42032D5}"/>
              </a:ext>
            </a:extLst>
          </p:cNvPr>
          <p:cNvCxnSpPr>
            <a:cxnSpLocks/>
          </p:cNvCxnSpPr>
          <p:nvPr/>
        </p:nvCxnSpPr>
        <p:spPr>
          <a:xfrm>
            <a:off x="5242840" y="4877022"/>
            <a:ext cx="1" cy="6784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126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D979C5C-4CBA-4DFB-A125-84F873D6C0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13643"/>
              </p:ext>
            </p:extLst>
          </p:nvPr>
        </p:nvGraphicFramePr>
        <p:xfrm>
          <a:off x="762000" y="1676400"/>
          <a:ext cx="10744200" cy="3585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438644892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956957737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803665875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1</a:t>
                      </a:r>
                    </a:p>
                  </a:txBody>
                  <a:tcPr marL="45720" marR="457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2</a:t>
                      </a: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950095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liệu</a:t>
                      </a: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Giấm</a:t>
                      </a: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Vỏ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trứng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(CaCO</a:t>
                      </a:r>
                      <a:r>
                        <a:rPr lang="en-US" sz="2800" baseline="-250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3</a:t>
                      </a:r>
                      <a:r>
                        <a:rPr lang="en-US" sz="2800" baseline="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972112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kiện</a:t>
                      </a: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19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t</a:t>
                      </a:r>
                      <a:r>
                        <a:rPr lang="vi-VN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ợng</a:t>
                      </a: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925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PTHH</a:t>
                      </a:r>
                    </a:p>
                  </a:txBody>
                  <a:tcPr marL="45720" marR="45720" anchor="ctr" anchorCtr="1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baseline="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5720" marR="45720" anchor="ctr" anchorCtr="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77534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A6E5178-CB0D-44BE-9C86-945B10DAB1C7}"/>
              </a:ext>
            </a:extLst>
          </p:cNvPr>
          <p:cNvSpPr/>
          <p:nvPr/>
        </p:nvSpPr>
        <p:spPr>
          <a:xfrm>
            <a:off x="7269726" y="5581395"/>
            <a:ext cx="4514377" cy="646331"/>
          </a:xfrm>
          <a:prstGeom prst="rect">
            <a:avLst/>
          </a:prstGeom>
          <a:noFill/>
          <a:ln w="285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6FCF74-7B25-4F3D-807F-920F42501E23}"/>
              </a:ext>
            </a:extLst>
          </p:cNvPr>
          <p:cNvSpPr/>
          <p:nvPr/>
        </p:nvSpPr>
        <p:spPr>
          <a:xfrm>
            <a:off x="322330" y="5581394"/>
            <a:ext cx="6667211" cy="646331"/>
          </a:xfrm>
          <a:prstGeom prst="rect">
            <a:avLst/>
          </a:prstGeom>
          <a:noFill/>
          <a:ln w="2857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hỗn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9529D3C-0269-4652-AF40-BA603425E3DF}"/>
              </a:ext>
            </a:extLst>
          </p:cNvPr>
          <p:cNvSpPr/>
          <p:nvPr/>
        </p:nvSpPr>
        <p:spPr>
          <a:xfrm>
            <a:off x="6960525" y="5682997"/>
            <a:ext cx="398245" cy="54472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30656B-3A1E-4F98-B911-439B3567F6C9}"/>
              </a:ext>
            </a:extLst>
          </p:cNvPr>
          <p:cNvGrpSpPr/>
          <p:nvPr/>
        </p:nvGrpSpPr>
        <p:grpSpPr>
          <a:xfrm>
            <a:off x="762000" y="304800"/>
            <a:ext cx="7663314" cy="914400"/>
            <a:chOff x="762000" y="304800"/>
            <a:chExt cx="7663314" cy="914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C67B40-5FDE-4661-AD85-B5F22A12D234}"/>
                </a:ext>
              </a:extLst>
            </p:cNvPr>
            <p:cNvGrpSpPr/>
            <p:nvPr/>
          </p:nvGrpSpPr>
          <p:grpSpPr>
            <a:xfrm>
              <a:off x="1518140" y="405640"/>
              <a:ext cx="6907174" cy="677550"/>
              <a:chOff x="1144243" y="2370558"/>
              <a:chExt cx="6907174" cy="67755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0CCDA9-236F-4CD3-B389-491A11FD1000}"/>
                  </a:ext>
                </a:extLst>
              </p:cNvPr>
              <p:cNvSpPr/>
              <p:nvPr/>
            </p:nvSpPr>
            <p:spPr>
              <a:xfrm>
                <a:off x="1144243" y="2370558"/>
                <a:ext cx="6907174" cy="677550"/>
              </a:xfrm>
              <a:prstGeom prst="rect">
                <a:avLst/>
              </a:prstGeom>
              <a:solidFill>
                <a:srgbClr val="FFFF9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5F1952-922E-4773-8488-2A24040938CA}"/>
                  </a:ext>
                </a:extLst>
              </p:cNvPr>
              <p:cNvSpPr txBox="1"/>
              <p:nvPr/>
            </p:nvSpPr>
            <p:spPr>
              <a:xfrm>
                <a:off x="1144243" y="2370558"/>
                <a:ext cx="6907174" cy="6775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37805" tIns="91440" rIns="91440" bIns="91440" numCol="1" spcCol="1270" anchor="ctr" anchorCtr="0">
                <a:noAutofit/>
              </a:bodyPr>
              <a:lstStyle/>
              <a:p>
                <a:pPr marL="0" lvl="0" indent="0" algn="l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600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Ảnh</a:t>
                </a:r>
                <a:r>
                  <a:rPr lang="en-US" sz="3600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3600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hưởng</a:t>
                </a:r>
                <a:r>
                  <a:rPr lang="en-US" sz="3600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3600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của</a:t>
                </a:r>
                <a:r>
                  <a:rPr lang="en-US" sz="3600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3600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nhiệt</a:t>
                </a:r>
                <a:r>
                  <a:rPr lang="en-US" sz="3600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3600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độ</a:t>
                </a:r>
                <a:endParaRPr lang="en-US" sz="3600" kern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AE97D0-2E6F-4CB7-83AD-8E0A63CDF305}"/>
                </a:ext>
              </a:extLst>
            </p:cNvPr>
            <p:cNvSpPr/>
            <p:nvPr/>
          </p:nvSpPr>
          <p:spPr bwMode="auto">
            <a:xfrm>
              <a:off x="762000" y="304800"/>
              <a:ext cx="911225" cy="914400"/>
            </a:xfrm>
            <a:prstGeom prst="ellipse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C64DF49-C52C-4673-8473-894A7109E8F3}"/>
              </a:ext>
            </a:extLst>
          </p:cNvPr>
          <p:cNvSpPr txBox="1"/>
          <p:nvPr/>
        </p:nvSpPr>
        <p:spPr>
          <a:xfrm>
            <a:off x="3656044" y="3249458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ờng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1E521-E280-4F7D-89F5-5E3204A60D80}"/>
              </a:ext>
            </a:extLst>
          </p:cNvPr>
          <p:cNvSpPr txBox="1"/>
          <p:nvPr/>
        </p:nvSpPr>
        <p:spPr>
          <a:xfrm>
            <a:off x="8425314" y="3249458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F2281-BAEA-4305-A5A0-1DC919F53D25}"/>
              </a:ext>
            </a:extLst>
          </p:cNvPr>
          <p:cNvSpPr txBox="1"/>
          <p:nvPr/>
        </p:nvSpPr>
        <p:spPr>
          <a:xfrm>
            <a:off x="3352800" y="3968268"/>
            <a:ext cx="346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B37E1-034E-4E7A-911B-71BB9EEB4907}"/>
              </a:ext>
            </a:extLst>
          </p:cNvPr>
          <p:cNvSpPr txBox="1"/>
          <p:nvPr/>
        </p:nvSpPr>
        <p:spPr>
          <a:xfrm>
            <a:off x="7604471" y="3999370"/>
            <a:ext cx="360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5FC83-7579-472B-BB49-DC2E95944DE0}"/>
              </a:ext>
            </a:extLst>
          </p:cNvPr>
          <p:cNvSpPr txBox="1"/>
          <p:nvPr/>
        </p:nvSpPr>
        <p:spPr>
          <a:xfrm>
            <a:off x="3124521" y="4658380"/>
            <a:ext cx="830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2CH</a:t>
            </a:r>
            <a:r>
              <a:rPr lang="en-US" sz="28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COOH + CaCO</a:t>
            </a:r>
            <a:r>
              <a:rPr lang="en-US" sz="28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 (CH</a:t>
            </a:r>
            <a:r>
              <a:rPr lang="en-US" sz="28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COO)</a:t>
            </a:r>
            <a:r>
              <a:rPr lang="en-US" sz="28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 + CO</a:t>
            </a:r>
            <a:r>
              <a:rPr lang="en-US" sz="28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 + H</a:t>
            </a:r>
            <a:r>
              <a:rPr lang="en-US" sz="2800" baseline="-2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aseline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</a:p>
        </p:txBody>
      </p:sp>
      <p:pic>
        <p:nvPicPr>
          <p:cNvPr id="16" name="Anh huong cua nhiet do den toc do phan ung">
            <a:hlinkClick r:id="" action="ppaction://media"/>
            <a:extLst>
              <a:ext uri="{FF2B5EF4-FFF2-40B4-BE49-F238E27FC236}">
                <a16:creationId xmlns:a16="http://schemas.microsoft.com/office/drawing/2014/main" id="{733C66B8-11F0-4865-B1EA-C54CF386C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97947"/>
            <a:ext cx="11811000" cy="661612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302360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3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396"/>
                            </p:stCondLst>
                            <p:childTnLst>
                              <p:par>
                                <p:cTn id="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/>
      <p:bldP spid="6" grpId="0"/>
      <p:bldP spid="7" grpId="0" animBg="1"/>
      <p:bldP spid="4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6243638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F5015-1521-C61C-2A5B-AD30F9A60E47}"/>
              </a:ext>
            </a:extLst>
          </p:cNvPr>
          <p:cNvSpPr txBox="1"/>
          <p:nvPr/>
        </p:nvSpPr>
        <p:spPr>
          <a:xfrm>
            <a:off x="127832" y="155627"/>
            <a:ext cx="59681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NHIỆT ĐỘ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537C-A46C-38E2-A7E0-6080F507B7E1}"/>
              </a:ext>
            </a:extLst>
          </p:cNvPr>
          <p:cNvSpPr txBox="1"/>
          <p:nvPr/>
        </p:nvSpPr>
        <p:spPr>
          <a:xfrm>
            <a:off x="6391644" y="426511"/>
            <a:ext cx="552369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E79BA-1E2F-C250-E39A-710862DA2A86}"/>
              </a:ext>
            </a:extLst>
          </p:cNvPr>
          <p:cNvSpPr txBox="1"/>
          <p:nvPr/>
        </p:nvSpPr>
        <p:spPr>
          <a:xfrm>
            <a:off x="6243639" y="1765400"/>
            <a:ext cx="58399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68B05-A96F-7739-92F8-078F7FDD9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732" y="3465873"/>
            <a:ext cx="2556988" cy="8429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EDACF2-8772-FBD3-F72F-82E2C68F3C9E}"/>
              </a:ext>
            </a:extLst>
          </p:cNvPr>
          <p:cNvSpPr txBox="1"/>
          <p:nvPr/>
        </p:nvSpPr>
        <p:spPr>
          <a:xfrm>
            <a:off x="1742485" y="3481736"/>
            <a:ext cx="217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52F0A8-A4D9-94EF-AEE4-B41D0CA151F5}"/>
              </a:ext>
            </a:extLst>
          </p:cNvPr>
          <p:cNvSpPr txBox="1"/>
          <p:nvPr/>
        </p:nvSpPr>
        <p:spPr>
          <a:xfrm>
            <a:off x="1046843" y="5801971"/>
            <a:ext cx="3504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29C43C-83AE-38E9-AB78-E89D2057A2B9}"/>
              </a:ext>
            </a:extLst>
          </p:cNvPr>
          <p:cNvGrpSpPr/>
          <p:nvPr/>
        </p:nvGrpSpPr>
        <p:grpSpPr>
          <a:xfrm>
            <a:off x="550691" y="1009025"/>
            <a:ext cx="4889579" cy="2245830"/>
            <a:chOff x="2034518" y="905815"/>
            <a:chExt cx="8849269" cy="36031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73D7FDD-9EA5-D269-0363-5EA80D5D7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0801"/>
            <a:stretch/>
          </p:blipFill>
          <p:spPr>
            <a:xfrm>
              <a:off x="2034518" y="905815"/>
              <a:ext cx="8849269" cy="360314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F5FCB3-6BCE-C7D5-6C34-1B2EC682C29D}"/>
                </a:ext>
              </a:extLst>
            </p:cNvPr>
            <p:cNvSpPr/>
            <p:nvPr/>
          </p:nvSpPr>
          <p:spPr>
            <a:xfrm>
              <a:off x="5157384" y="1609108"/>
              <a:ext cx="2428396" cy="954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Tăng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nhiệt</a:t>
              </a:r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độ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4794101-906B-2499-52A3-E0D8F9818534}"/>
              </a:ext>
            </a:extLst>
          </p:cNvPr>
          <p:cNvSpPr txBox="1"/>
          <p:nvPr/>
        </p:nvSpPr>
        <p:spPr>
          <a:xfrm>
            <a:off x="135389" y="4700351"/>
            <a:ext cx="59728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E40844-1A54-F339-646C-7FF02E8E8D7A}"/>
              </a:ext>
            </a:extLst>
          </p:cNvPr>
          <p:cNvSpPr/>
          <p:nvPr/>
        </p:nvSpPr>
        <p:spPr>
          <a:xfrm>
            <a:off x="8219600" y="4915795"/>
            <a:ext cx="2992350" cy="169602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2CEE9-30EA-89C6-5EB3-77CBD19ED065}"/>
              </a:ext>
            </a:extLst>
          </p:cNvPr>
          <p:cNvSpPr txBox="1"/>
          <p:nvPr/>
        </p:nvSpPr>
        <p:spPr>
          <a:xfrm>
            <a:off x="8340302" y="5286751"/>
            <a:ext cx="2750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Van’t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Hoff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D1C067-C950-0852-2B11-26E25BBC6DEB}"/>
              </a:ext>
            </a:extLst>
          </p:cNvPr>
          <p:cNvCxnSpPr>
            <a:cxnSpLocks/>
          </p:cNvCxnSpPr>
          <p:nvPr/>
        </p:nvCxnSpPr>
        <p:spPr>
          <a:xfrm>
            <a:off x="9163623" y="4203791"/>
            <a:ext cx="909400" cy="7120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80FCDA-BD01-55B3-2CB6-769F342B288A}"/>
              </a:ext>
            </a:extLst>
          </p:cNvPr>
          <p:cNvCxnSpPr>
            <a:cxnSpLocks/>
          </p:cNvCxnSpPr>
          <p:nvPr/>
        </p:nvCxnSpPr>
        <p:spPr>
          <a:xfrm>
            <a:off x="2708588" y="3988348"/>
            <a:ext cx="0" cy="7120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6F2B78-DAE7-4F43-78F5-49976DDED922}"/>
              </a:ext>
            </a:extLst>
          </p:cNvPr>
          <p:cNvCxnSpPr>
            <a:cxnSpLocks/>
          </p:cNvCxnSpPr>
          <p:nvPr/>
        </p:nvCxnSpPr>
        <p:spPr>
          <a:xfrm>
            <a:off x="2708588" y="5131238"/>
            <a:ext cx="0" cy="7120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680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20" grpId="0"/>
      <p:bldP spid="23" grpId="0"/>
      <p:bldP spid="27" grpId="0"/>
      <p:bldP spid="5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3" name="组合 37"/>
          <p:cNvGrpSpPr/>
          <p:nvPr/>
        </p:nvGrpSpPr>
        <p:grpSpPr>
          <a:xfrm>
            <a:off x="262132" y="1631995"/>
            <a:ext cx="3254451" cy="4116701"/>
            <a:chOff x="1296064" y="1985296"/>
            <a:chExt cx="3375481" cy="4269796"/>
          </a:xfrm>
        </p:grpSpPr>
        <p:sp>
          <p:nvSpPr>
            <p:cNvPr id="4" name="任意多边形 4"/>
            <p:cNvSpPr/>
            <p:nvPr/>
          </p:nvSpPr>
          <p:spPr>
            <a:xfrm>
              <a:off x="1322848" y="1985296"/>
              <a:ext cx="3261852" cy="986504"/>
            </a:xfrm>
            <a:custGeom>
              <a:avLst/>
              <a:gdLst>
                <a:gd name="connsiteX0" fmla="*/ 0 w 1778000"/>
                <a:gd name="connsiteY0" fmla="*/ 0 h 685800"/>
                <a:gd name="connsiteX1" fmla="*/ 1435100 w 1778000"/>
                <a:gd name="connsiteY1" fmla="*/ 0 h 685800"/>
                <a:gd name="connsiteX2" fmla="*/ 1778000 w 1778000"/>
                <a:gd name="connsiteY2" fmla="*/ 342900 h 685800"/>
                <a:gd name="connsiteX3" fmla="*/ 1435100 w 1778000"/>
                <a:gd name="connsiteY3" fmla="*/ 685800 h 685800"/>
                <a:gd name="connsiteX4" fmla="*/ 38100 w 1778000"/>
                <a:gd name="connsiteY4" fmla="*/ 685800 h 685800"/>
                <a:gd name="connsiteX5" fmla="*/ 330200 w 1778000"/>
                <a:gd name="connsiteY5" fmla="*/ 393700 h 685800"/>
                <a:gd name="connsiteX6" fmla="*/ 0 w 1778000"/>
                <a:gd name="connsiteY6" fmla="*/ 0 h 685800"/>
                <a:gd name="connsiteX0" fmla="*/ 0 w 1778000"/>
                <a:gd name="connsiteY0" fmla="*/ 0 h 685800"/>
                <a:gd name="connsiteX1" fmla="*/ 1435100 w 1778000"/>
                <a:gd name="connsiteY1" fmla="*/ 0 h 685800"/>
                <a:gd name="connsiteX2" fmla="*/ 1778000 w 1778000"/>
                <a:gd name="connsiteY2" fmla="*/ 342900 h 685800"/>
                <a:gd name="connsiteX3" fmla="*/ 1435100 w 1778000"/>
                <a:gd name="connsiteY3" fmla="*/ 685800 h 685800"/>
                <a:gd name="connsiteX4" fmla="*/ 38100 w 1778000"/>
                <a:gd name="connsiteY4" fmla="*/ 685800 h 685800"/>
                <a:gd name="connsiteX5" fmla="*/ 344843 w 1778000"/>
                <a:gd name="connsiteY5" fmla="*/ 313980 h 685800"/>
                <a:gd name="connsiteX6" fmla="*/ 0 w 1778000"/>
                <a:gd name="connsiteY6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000" h="685800">
                  <a:moveTo>
                    <a:pt x="0" y="0"/>
                  </a:moveTo>
                  <a:lnTo>
                    <a:pt x="1435100" y="0"/>
                  </a:lnTo>
                  <a:lnTo>
                    <a:pt x="1778000" y="342900"/>
                  </a:lnTo>
                  <a:lnTo>
                    <a:pt x="1435100" y="685800"/>
                  </a:lnTo>
                  <a:lnTo>
                    <a:pt x="38100" y="685800"/>
                  </a:lnTo>
                  <a:lnTo>
                    <a:pt x="344843" y="313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C8E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1296064" y="3679657"/>
              <a:ext cx="3261852" cy="986504"/>
            </a:xfrm>
            <a:custGeom>
              <a:avLst/>
              <a:gdLst>
                <a:gd name="connsiteX0" fmla="*/ 0 w 1778000"/>
                <a:gd name="connsiteY0" fmla="*/ 0 h 685800"/>
                <a:gd name="connsiteX1" fmla="*/ 1435100 w 1778000"/>
                <a:gd name="connsiteY1" fmla="*/ 0 h 685800"/>
                <a:gd name="connsiteX2" fmla="*/ 1778000 w 1778000"/>
                <a:gd name="connsiteY2" fmla="*/ 342900 h 685800"/>
                <a:gd name="connsiteX3" fmla="*/ 1435100 w 1778000"/>
                <a:gd name="connsiteY3" fmla="*/ 685800 h 685800"/>
                <a:gd name="connsiteX4" fmla="*/ 38100 w 1778000"/>
                <a:gd name="connsiteY4" fmla="*/ 685800 h 685800"/>
                <a:gd name="connsiteX5" fmla="*/ 330200 w 1778000"/>
                <a:gd name="connsiteY5" fmla="*/ 393700 h 685800"/>
                <a:gd name="connsiteX6" fmla="*/ 0 w 1778000"/>
                <a:gd name="connsiteY6" fmla="*/ 0 h 685800"/>
                <a:gd name="connsiteX0" fmla="*/ 0 w 1778000"/>
                <a:gd name="connsiteY0" fmla="*/ 0 h 685800"/>
                <a:gd name="connsiteX1" fmla="*/ 1435100 w 1778000"/>
                <a:gd name="connsiteY1" fmla="*/ 0 h 685800"/>
                <a:gd name="connsiteX2" fmla="*/ 1778000 w 1778000"/>
                <a:gd name="connsiteY2" fmla="*/ 342900 h 685800"/>
                <a:gd name="connsiteX3" fmla="*/ 1435100 w 1778000"/>
                <a:gd name="connsiteY3" fmla="*/ 685800 h 685800"/>
                <a:gd name="connsiteX4" fmla="*/ 38100 w 1778000"/>
                <a:gd name="connsiteY4" fmla="*/ 685800 h 685800"/>
                <a:gd name="connsiteX5" fmla="*/ 344843 w 1778000"/>
                <a:gd name="connsiteY5" fmla="*/ 313980 h 685800"/>
                <a:gd name="connsiteX6" fmla="*/ 0 w 1778000"/>
                <a:gd name="connsiteY6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000" h="685800">
                  <a:moveTo>
                    <a:pt x="0" y="0"/>
                  </a:moveTo>
                  <a:lnTo>
                    <a:pt x="1435100" y="0"/>
                  </a:lnTo>
                  <a:lnTo>
                    <a:pt x="1778000" y="342900"/>
                  </a:lnTo>
                  <a:lnTo>
                    <a:pt x="1435100" y="685800"/>
                  </a:lnTo>
                  <a:lnTo>
                    <a:pt x="38100" y="685800"/>
                  </a:lnTo>
                  <a:lnTo>
                    <a:pt x="344843" y="313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" name="任意多边形 6"/>
            <p:cNvSpPr/>
            <p:nvPr/>
          </p:nvSpPr>
          <p:spPr>
            <a:xfrm>
              <a:off x="1409693" y="5268588"/>
              <a:ext cx="3261852" cy="986504"/>
            </a:xfrm>
            <a:custGeom>
              <a:avLst/>
              <a:gdLst>
                <a:gd name="connsiteX0" fmla="*/ 0 w 1778000"/>
                <a:gd name="connsiteY0" fmla="*/ 0 h 685800"/>
                <a:gd name="connsiteX1" fmla="*/ 1435100 w 1778000"/>
                <a:gd name="connsiteY1" fmla="*/ 0 h 685800"/>
                <a:gd name="connsiteX2" fmla="*/ 1778000 w 1778000"/>
                <a:gd name="connsiteY2" fmla="*/ 342900 h 685800"/>
                <a:gd name="connsiteX3" fmla="*/ 1435100 w 1778000"/>
                <a:gd name="connsiteY3" fmla="*/ 685800 h 685800"/>
                <a:gd name="connsiteX4" fmla="*/ 38100 w 1778000"/>
                <a:gd name="connsiteY4" fmla="*/ 685800 h 685800"/>
                <a:gd name="connsiteX5" fmla="*/ 330200 w 1778000"/>
                <a:gd name="connsiteY5" fmla="*/ 393700 h 685800"/>
                <a:gd name="connsiteX6" fmla="*/ 0 w 1778000"/>
                <a:gd name="connsiteY6" fmla="*/ 0 h 685800"/>
                <a:gd name="connsiteX0" fmla="*/ 0 w 1778000"/>
                <a:gd name="connsiteY0" fmla="*/ 0 h 685800"/>
                <a:gd name="connsiteX1" fmla="*/ 1435100 w 1778000"/>
                <a:gd name="connsiteY1" fmla="*/ 0 h 685800"/>
                <a:gd name="connsiteX2" fmla="*/ 1778000 w 1778000"/>
                <a:gd name="connsiteY2" fmla="*/ 342900 h 685800"/>
                <a:gd name="connsiteX3" fmla="*/ 1435100 w 1778000"/>
                <a:gd name="connsiteY3" fmla="*/ 685800 h 685800"/>
                <a:gd name="connsiteX4" fmla="*/ 38100 w 1778000"/>
                <a:gd name="connsiteY4" fmla="*/ 685800 h 685800"/>
                <a:gd name="connsiteX5" fmla="*/ 344843 w 1778000"/>
                <a:gd name="connsiteY5" fmla="*/ 313980 h 685800"/>
                <a:gd name="connsiteX6" fmla="*/ 0 w 1778000"/>
                <a:gd name="connsiteY6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000" h="685800">
                  <a:moveTo>
                    <a:pt x="0" y="0"/>
                  </a:moveTo>
                  <a:lnTo>
                    <a:pt x="1435100" y="0"/>
                  </a:lnTo>
                  <a:lnTo>
                    <a:pt x="1778000" y="342900"/>
                  </a:lnTo>
                  <a:lnTo>
                    <a:pt x="1435100" y="685800"/>
                  </a:lnTo>
                  <a:lnTo>
                    <a:pt x="38100" y="685800"/>
                  </a:lnTo>
                  <a:lnTo>
                    <a:pt x="344843" y="313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C8E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grpSp>
          <p:nvGrpSpPr>
            <p:cNvPr id="8" name="组合 8"/>
            <p:cNvGrpSpPr/>
            <p:nvPr/>
          </p:nvGrpSpPr>
          <p:grpSpPr>
            <a:xfrm>
              <a:off x="2120911" y="4497717"/>
              <a:ext cx="255047" cy="455027"/>
              <a:chOff x="7593013" y="4706938"/>
              <a:chExt cx="279400" cy="498475"/>
            </a:xfrm>
            <a:solidFill>
              <a:schemeClr val="bg1"/>
            </a:solidFill>
          </p:grpSpPr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7610476" y="4706938"/>
                <a:ext cx="230188" cy="204788"/>
              </a:xfrm>
              <a:custGeom>
                <a:avLst/>
                <a:gdLst>
                  <a:gd name="T0" fmla="*/ 27 w 80"/>
                  <a:gd name="T1" fmla="*/ 65 h 71"/>
                  <a:gd name="T2" fmla="*/ 80 w 80"/>
                  <a:gd name="T3" fmla="*/ 12 h 71"/>
                  <a:gd name="T4" fmla="*/ 38 w 80"/>
                  <a:gd name="T5" fmla="*/ 12 h 71"/>
                  <a:gd name="T6" fmla="*/ 6 w 80"/>
                  <a:gd name="T7" fmla="*/ 44 h 71"/>
                  <a:gd name="T8" fmla="*/ 6 w 80"/>
                  <a:gd name="T9" fmla="*/ 65 h 71"/>
                  <a:gd name="T10" fmla="*/ 27 w 80"/>
                  <a:gd name="T11" fmla="*/ 6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71">
                    <a:moveTo>
                      <a:pt x="27" y="65"/>
                    </a:moveTo>
                    <a:cubicBezTo>
                      <a:pt x="80" y="12"/>
                      <a:pt x="80" y="12"/>
                      <a:pt x="80" y="12"/>
                    </a:cubicBezTo>
                    <a:cubicBezTo>
                      <a:pt x="69" y="0"/>
                      <a:pt x="49" y="0"/>
                      <a:pt x="38" y="12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0" y="50"/>
                      <a:pt x="0" y="59"/>
                      <a:pt x="6" y="65"/>
                    </a:cubicBezTo>
                    <a:cubicBezTo>
                      <a:pt x="12" y="71"/>
                      <a:pt x="21" y="71"/>
                      <a:pt x="27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7758113" y="4926013"/>
                <a:ext cx="114300" cy="115888"/>
              </a:xfrm>
              <a:custGeom>
                <a:avLst/>
                <a:gdLst>
                  <a:gd name="T0" fmla="*/ 3 w 40"/>
                  <a:gd name="T1" fmla="*/ 5 h 40"/>
                  <a:gd name="T2" fmla="*/ 3 w 40"/>
                  <a:gd name="T3" fmla="*/ 16 h 40"/>
                  <a:gd name="T4" fmla="*/ 24 w 40"/>
                  <a:gd name="T5" fmla="*/ 37 h 40"/>
                  <a:gd name="T6" fmla="*/ 35 w 40"/>
                  <a:gd name="T7" fmla="*/ 37 h 40"/>
                  <a:gd name="T8" fmla="*/ 40 w 40"/>
                  <a:gd name="T9" fmla="*/ 32 h 40"/>
                  <a:gd name="T10" fmla="*/ 8 w 40"/>
                  <a:gd name="T11" fmla="*/ 0 h 40"/>
                  <a:gd name="T12" fmla="*/ 3 w 40"/>
                  <a:gd name="T13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40">
                    <a:moveTo>
                      <a:pt x="3" y="5"/>
                    </a:moveTo>
                    <a:cubicBezTo>
                      <a:pt x="0" y="8"/>
                      <a:pt x="0" y="13"/>
                      <a:pt x="3" y="16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7" y="40"/>
                      <a:pt x="32" y="40"/>
                      <a:pt x="35" y="37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0" name="Freeform 20"/>
              <p:cNvSpPr>
                <a:spLocks/>
              </p:cNvSpPr>
              <p:nvPr/>
            </p:nvSpPr>
            <p:spPr bwMode="auto">
              <a:xfrm>
                <a:off x="7593013" y="4989513"/>
                <a:ext cx="215900" cy="215900"/>
              </a:xfrm>
              <a:custGeom>
                <a:avLst/>
                <a:gdLst>
                  <a:gd name="T0" fmla="*/ 0 w 75"/>
                  <a:gd name="T1" fmla="*/ 75 h 75"/>
                  <a:gd name="T2" fmla="*/ 60 w 75"/>
                  <a:gd name="T3" fmla="*/ 15 h 75"/>
                  <a:gd name="T4" fmla="*/ 0 w 75"/>
                  <a:gd name="T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75">
                    <a:moveTo>
                      <a:pt x="0" y="75"/>
                    </a:moveTo>
                    <a:cubicBezTo>
                      <a:pt x="30" y="60"/>
                      <a:pt x="75" y="30"/>
                      <a:pt x="60" y="15"/>
                    </a:cubicBezTo>
                    <a:cubicBezTo>
                      <a:pt x="45" y="0"/>
                      <a:pt x="15" y="45"/>
                      <a:pt x="0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10" name="Freeform 28"/>
            <p:cNvSpPr>
              <a:spLocks noEditPoints="1"/>
            </p:cNvSpPr>
            <p:nvPr/>
          </p:nvSpPr>
          <p:spPr bwMode="auto">
            <a:xfrm>
              <a:off x="2184519" y="5508899"/>
              <a:ext cx="504610" cy="505882"/>
            </a:xfrm>
            <a:custGeom>
              <a:avLst/>
              <a:gdLst>
                <a:gd name="T0" fmla="*/ 130 w 260"/>
                <a:gd name="T1" fmla="*/ 0 h 261"/>
                <a:gd name="T2" fmla="*/ 0 w 260"/>
                <a:gd name="T3" fmla="*/ 131 h 261"/>
                <a:gd name="T4" fmla="*/ 130 w 260"/>
                <a:gd name="T5" fmla="*/ 261 h 261"/>
                <a:gd name="T6" fmla="*/ 260 w 260"/>
                <a:gd name="T7" fmla="*/ 131 h 261"/>
                <a:gd name="T8" fmla="*/ 130 w 260"/>
                <a:gd name="T9" fmla="*/ 0 h 261"/>
                <a:gd name="T10" fmla="*/ 130 w 260"/>
                <a:gd name="T11" fmla="*/ 0 h 261"/>
                <a:gd name="T12" fmla="*/ 130 w 260"/>
                <a:gd name="T13" fmla="*/ 235 h 261"/>
                <a:gd name="T14" fmla="*/ 26 w 260"/>
                <a:gd name="T15" fmla="*/ 131 h 261"/>
                <a:gd name="T16" fmla="*/ 130 w 260"/>
                <a:gd name="T17" fmla="*/ 26 h 261"/>
                <a:gd name="T18" fmla="*/ 234 w 260"/>
                <a:gd name="T19" fmla="*/ 131 h 261"/>
                <a:gd name="T20" fmla="*/ 130 w 260"/>
                <a:gd name="T21" fmla="*/ 235 h 261"/>
                <a:gd name="T22" fmla="*/ 130 w 260"/>
                <a:gd name="T23" fmla="*/ 235 h 261"/>
                <a:gd name="T24" fmla="*/ 182 w 260"/>
                <a:gd name="T25" fmla="*/ 118 h 261"/>
                <a:gd name="T26" fmla="*/ 143 w 260"/>
                <a:gd name="T27" fmla="*/ 118 h 261"/>
                <a:gd name="T28" fmla="*/ 143 w 260"/>
                <a:gd name="T29" fmla="*/ 52 h 261"/>
                <a:gd name="T30" fmla="*/ 130 w 260"/>
                <a:gd name="T31" fmla="*/ 39 h 261"/>
                <a:gd name="T32" fmla="*/ 117 w 260"/>
                <a:gd name="T33" fmla="*/ 52 h 261"/>
                <a:gd name="T34" fmla="*/ 117 w 260"/>
                <a:gd name="T35" fmla="*/ 131 h 261"/>
                <a:gd name="T36" fmla="*/ 130 w 260"/>
                <a:gd name="T37" fmla="*/ 144 h 261"/>
                <a:gd name="T38" fmla="*/ 182 w 260"/>
                <a:gd name="T39" fmla="*/ 144 h 261"/>
                <a:gd name="T40" fmla="*/ 195 w 260"/>
                <a:gd name="T41" fmla="*/ 131 h 261"/>
                <a:gd name="T42" fmla="*/ 182 w 260"/>
                <a:gd name="T43" fmla="*/ 118 h 261"/>
                <a:gd name="T44" fmla="*/ 182 w 260"/>
                <a:gd name="T45" fmla="*/ 118 h 261"/>
                <a:gd name="T46" fmla="*/ 182 w 260"/>
                <a:gd name="T47" fmla="*/ 118 h 261"/>
                <a:gd name="T48" fmla="*/ 182 w 260"/>
                <a:gd name="T49" fmla="*/ 11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0" h="261">
                  <a:moveTo>
                    <a:pt x="130" y="0"/>
                  </a:moveTo>
                  <a:cubicBezTo>
                    <a:pt x="58" y="0"/>
                    <a:pt x="0" y="59"/>
                    <a:pt x="0" y="131"/>
                  </a:cubicBezTo>
                  <a:cubicBezTo>
                    <a:pt x="0" y="203"/>
                    <a:pt x="58" y="261"/>
                    <a:pt x="130" y="261"/>
                  </a:cubicBezTo>
                  <a:cubicBezTo>
                    <a:pt x="202" y="261"/>
                    <a:pt x="260" y="203"/>
                    <a:pt x="260" y="131"/>
                  </a:cubicBezTo>
                  <a:cubicBezTo>
                    <a:pt x="260" y="59"/>
                    <a:pt x="202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lose/>
                  <a:moveTo>
                    <a:pt x="130" y="235"/>
                  </a:moveTo>
                  <a:cubicBezTo>
                    <a:pt x="72" y="235"/>
                    <a:pt x="26" y="188"/>
                    <a:pt x="26" y="131"/>
                  </a:cubicBezTo>
                  <a:cubicBezTo>
                    <a:pt x="26" y="73"/>
                    <a:pt x="72" y="26"/>
                    <a:pt x="130" y="26"/>
                  </a:cubicBezTo>
                  <a:cubicBezTo>
                    <a:pt x="188" y="26"/>
                    <a:pt x="234" y="73"/>
                    <a:pt x="234" y="131"/>
                  </a:cubicBezTo>
                  <a:cubicBezTo>
                    <a:pt x="234" y="188"/>
                    <a:pt x="188" y="235"/>
                    <a:pt x="130" y="235"/>
                  </a:cubicBezTo>
                  <a:cubicBezTo>
                    <a:pt x="130" y="235"/>
                    <a:pt x="130" y="235"/>
                    <a:pt x="130" y="235"/>
                  </a:cubicBezTo>
                  <a:close/>
                  <a:moveTo>
                    <a:pt x="182" y="118"/>
                  </a:moveTo>
                  <a:cubicBezTo>
                    <a:pt x="143" y="118"/>
                    <a:pt x="143" y="118"/>
                    <a:pt x="143" y="118"/>
                  </a:cubicBezTo>
                  <a:cubicBezTo>
                    <a:pt x="143" y="52"/>
                    <a:pt x="143" y="52"/>
                    <a:pt x="143" y="52"/>
                  </a:cubicBezTo>
                  <a:cubicBezTo>
                    <a:pt x="143" y="45"/>
                    <a:pt x="137" y="39"/>
                    <a:pt x="130" y="39"/>
                  </a:cubicBezTo>
                  <a:cubicBezTo>
                    <a:pt x="123" y="39"/>
                    <a:pt x="117" y="45"/>
                    <a:pt x="117" y="52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38"/>
                    <a:pt x="123" y="144"/>
                    <a:pt x="130" y="144"/>
                  </a:cubicBezTo>
                  <a:cubicBezTo>
                    <a:pt x="182" y="144"/>
                    <a:pt x="182" y="144"/>
                    <a:pt x="182" y="144"/>
                  </a:cubicBezTo>
                  <a:cubicBezTo>
                    <a:pt x="189" y="144"/>
                    <a:pt x="195" y="138"/>
                    <a:pt x="195" y="131"/>
                  </a:cubicBezTo>
                  <a:cubicBezTo>
                    <a:pt x="195" y="123"/>
                    <a:pt x="189" y="118"/>
                    <a:pt x="182" y="118"/>
                  </a:cubicBezTo>
                  <a:cubicBezTo>
                    <a:pt x="182" y="118"/>
                    <a:pt x="182" y="118"/>
                    <a:pt x="182" y="118"/>
                  </a:cubicBezTo>
                  <a:close/>
                  <a:moveTo>
                    <a:pt x="182" y="118"/>
                  </a:moveTo>
                  <a:cubicBezTo>
                    <a:pt x="182" y="118"/>
                    <a:pt x="182" y="118"/>
                    <a:pt x="182" y="1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Freeform 32"/>
            <p:cNvSpPr>
              <a:spLocks noEditPoints="1"/>
            </p:cNvSpPr>
            <p:nvPr/>
          </p:nvSpPr>
          <p:spPr bwMode="auto">
            <a:xfrm>
              <a:off x="2190232" y="2211162"/>
              <a:ext cx="604286" cy="493938"/>
            </a:xfrm>
            <a:custGeom>
              <a:avLst/>
              <a:gdLst>
                <a:gd name="T0" fmla="*/ 142 w 192"/>
                <a:gd name="T1" fmla="*/ 111 h 156"/>
                <a:gd name="T2" fmla="*/ 96 w 192"/>
                <a:gd name="T3" fmla="*/ 134 h 156"/>
                <a:gd name="T4" fmla="*/ 40 w 192"/>
                <a:gd name="T5" fmla="*/ 78 h 156"/>
                <a:gd name="T6" fmla="*/ 47 w 192"/>
                <a:gd name="T7" fmla="*/ 78 h 156"/>
                <a:gd name="T8" fmla="*/ 58 w 192"/>
                <a:gd name="T9" fmla="*/ 78 h 156"/>
                <a:gd name="T10" fmla="*/ 29 w 192"/>
                <a:gd name="T11" fmla="*/ 49 h 156"/>
                <a:gd name="T12" fmla="*/ 0 w 192"/>
                <a:gd name="T13" fmla="*/ 78 h 156"/>
                <a:gd name="T14" fmla="*/ 15 w 192"/>
                <a:gd name="T15" fmla="*/ 78 h 156"/>
                <a:gd name="T16" fmla="*/ 16 w 192"/>
                <a:gd name="T17" fmla="*/ 78 h 156"/>
                <a:gd name="T18" fmla="*/ 18 w 192"/>
                <a:gd name="T19" fmla="*/ 78 h 156"/>
                <a:gd name="T20" fmla="*/ 96 w 192"/>
                <a:gd name="T21" fmla="*/ 156 h 156"/>
                <a:gd name="T22" fmla="*/ 157 w 192"/>
                <a:gd name="T23" fmla="*/ 126 h 156"/>
                <a:gd name="T24" fmla="*/ 151 w 192"/>
                <a:gd name="T25" fmla="*/ 120 h 156"/>
                <a:gd name="T26" fmla="*/ 142 w 192"/>
                <a:gd name="T27" fmla="*/ 111 h 156"/>
                <a:gd name="T28" fmla="*/ 180 w 192"/>
                <a:gd name="T29" fmla="*/ 78 h 156"/>
                <a:gd name="T30" fmla="*/ 180 w 192"/>
                <a:gd name="T31" fmla="*/ 78 h 156"/>
                <a:gd name="T32" fmla="*/ 174 w 192"/>
                <a:gd name="T33" fmla="*/ 78 h 156"/>
                <a:gd name="T34" fmla="*/ 174 w 192"/>
                <a:gd name="T35" fmla="*/ 78 h 156"/>
                <a:gd name="T36" fmla="*/ 174 w 192"/>
                <a:gd name="T37" fmla="*/ 78 h 156"/>
                <a:gd name="T38" fmla="*/ 96 w 192"/>
                <a:gd name="T39" fmla="*/ 0 h 156"/>
                <a:gd name="T40" fmla="*/ 35 w 192"/>
                <a:gd name="T41" fmla="*/ 30 h 156"/>
                <a:gd name="T42" fmla="*/ 41 w 192"/>
                <a:gd name="T43" fmla="*/ 37 h 156"/>
                <a:gd name="T44" fmla="*/ 50 w 192"/>
                <a:gd name="T45" fmla="*/ 46 h 156"/>
                <a:gd name="T46" fmla="*/ 96 w 192"/>
                <a:gd name="T47" fmla="*/ 22 h 156"/>
                <a:gd name="T48" fmla="*/ 152 w 192"/>
                <a:gd name="T49" fmla="*/ 78 h 156"/>
                <a:gd name="T50" fmla="*/ 152 w 192"/>
                <a:gd name="T51" fmla="*/ 78 h 156"/>
                <a:gd name="T52" fmla="*/ 152 w 192"/>
                <a:gd name="T53" fmla="*/ 78 h 156"/>
                <a:gd name="T54" fmla="*/ 145 w 192"/>
                <a:gd name="T55" fmla="*/ 78 h 156"/>
                <a:gd name="T56" fmla="*/ 145 w 192"/>
                <a:gd name="T57" fmla="*/ 78 h 156"/>
                <a:gd name="T58" fmla="*/ 134 w 192"/>
                <a:gd name="T59" fmla="*/ 78 h 156"/>
                <a:gd name="T60" fmla="*/ 163 w 192"/>
                <a:gd name="T61" fmla="*/ 107 h 156"/>
                <a:gd name="T62" fmla="*/ 192 w 192"/>
                <a:gd name="T63" fmla="*/ 78 h 156"/>
                <a:gd name="T64" fmla="*/ 180 w 192"/>
                <a:gd name="T65" fmla="*/ 78 h 156"/>
                <a:gd name="T66" fmla="*/ 123 w 192"/>
                <a:gd name="T67" fmla="*/ 43 h 156"/>
                <a:gd name="T68" fmla="*/ 104 w 192"/>
                <a:gd name="T69" fmla="*/ 76 h 156"/>
                <a:gd name="T70" fmla="*/ 119 w 192"/>
                <a:gd name="T71" fmla="*/ 76 h 156"/>
                <a:gd name="T72" fmla="*/ 119 w 192"/>
                <a:gd name="T73" fmla="*/ 83 h 156"/>
                <a:gd name="T74" fmla="*/ 102 w 192"/>
                <a:gd name="T75" fmla="*/ 83 h 156"/>
                <a:gd name="T76" fmla="*/ 102 w 192"/>
                <a:gd name="T77" fmla="*/ 93 h 156"/>
                <a:gd name="T78" fmla="*/ 119 w 192"/>
                <a:gd name="T79" fmla="*/ 93 h 156"/>
                <a:gd name="T80" fmla="*/ 119 w 192"/>
                <a:gd name="T81" fmla="*/ 100 h 156"/>
                <a:gd name="T82" fmla="*/ 102 w 192"/>
                <a:gd name="T83" fmla="*/ 100 h 156"/>
                <a:gd name="T84" fmla="*/ 102 w 192"/>
                <a:gd name="T85" fmla="*/ 115 h 156"/>
                <a:gd name="T86" fmla="*/ 93 w 192"/>
                <a:gd name="T87" fmla="*/ 115 h 156"/>
                <a:gd name="T88" fmla="*/ 93 w 192"/>
                <a:gd name="T89" fmla="*/ 100 h 156"/>
                <a:gd name="T90" fmla="*/ 74 w 192"/>
                <a:gd name="T91" fmla="*/ 100 h 156"/>
                <a:gd name="T92" fmla="*/ 74 w 192"/>
                <a:gd name="T93" fmla="*/ 93 h 156"/>
                <a:gd name="T94" fmla="*/ 93 w 192"/>
                <a:gd name="T95" fmla="*/ 93 h 156"/>
                <a:gd name="T96" fmla="*/ 93 w 192"/>
                <a:gd name="T97" fmla="*/ 83 h 156"/>
                <a:gd name="T98" fmla="*/ 74 w 192"/>
                <a:gd name="T99" fmla="*/ 83 h 156"/>
                <a:gd name="T100" fmla="*/ 74 w 192"/>
                <a:gd name="T101" fmla="*/ 76 h 156"/>
                <a:gd name="T102" fmla="*/ 90 w 192"/>
                <a:gd name="T103" fmla="*/ 76 h 156"/>
                <a:gd name="T104" fmla="*/ 71 w 192"/>
                <a:gd name="T105" fmla="*/ 43 h 156"/>
                <a:gd name="T106" fmla="*/ 81 w 192"/>
                <a:gd name="T107" fmla="*/ 43 h 156"/>
                <a:gd name="T108" fmla="*/ 97 w 192"/>
                <a:gd name="T109" fmla="*/ 74 h 156"/>
                <a:gd name="T110" fmla="*/ 98 w 192"/>
                <a:gd name="T111" fmla="*/ 74 h 156"/>
                <a:gd name="T112" fmla="*/ 103 w 192"/>
                <a:gd name="T113" fmla="*/ 63 h 156"/>
                <a:gd name="T114" fmla="*/ 114 w 192"/>
                <a:gd name="T115" fmla="*/ 43 h 156"/>
                <a:gd name="T116" fmla="*/ 123 w 192"/>
                <a:gd name="T117" fmla="*/ 43 h 156"/>
                <a:gd name="T118" fmla="*/ 123 w 192"/>
                <a:gd name="T119" fmla="*/ 43 h 156"/>
                <a:gd name="T120" fmla="*/ 123 w 192"/>
                <a:gd name="T121" fmla="*/ 4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2" h="156">
                  <a:moveTo>
                    <a:pt x="142" y="111"/>
                  </a:moveTo>
                  <a:cubicBezTo>
                    <a:pt x="131" y="125"/>
                    <a:pt x="115" y="134"/>
                    <a:pt x="96" y="134"/>
                  </a:cubicBezTo>
                  <a:cubicBezTo>
                    <a:pt x="65" y="134"/>
                    <a:pt x="40" y="109"/>
                    <a:pt x="40" y="7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9" y="121"/>
                    <a:pt x="53" y="156"/>
                    <a:pt x="96" y="156"/>
                  </a:cubicBezTo>
                  <a:cubicBezTo>
                    <a:pt x="121" y="156"/>
                    <a:pt x="143" y="144"/>
                    <a:pt x="157" y="126"/>
                  </a:cubicBezTo>
                  <a:cubicBezTo>
                    <a:pt x="151" y="120"/>
                    <a:pt x="151" y="120"/>
                    <a:pt x="151" y="120"/>
                  </a:cubicBezTo>
                  <a:cubicBezTo>
                    <a:pt x="142" y="111"/>
                    <a:pt x="142" y="111"/>
                    <a:pt x="142" y="111"/>
                  </a:cubicBezTo>
                  <a:close/>
                  <a:moveTo>
                    <a:pt x="180" y="78"/>
                  </a:moveTo>
                  <a:cubicBezTo>
                    <a:pt x="180" y="78"/>
                    <a:pt x="180" y="78"/>
                    <a:pt x="180" y="78"/>
                  </a:cubicBezTo>
                  <a:cubicBezTo>
                    <a:pt x="174" y="78"/>
                    <a:pt x="174" y="78"/>
                    <a:pt x="174" y="78"/>
                  </a:cubicBezTo>
                  <a:cubicBezTo>
                    <a:pt x="174" y="78"/>
                    <a:pt x="174" y="78"/>
                    <a:pt x="174" y="78"/>
                  </a:cubicBezTo>
                  <a:cubicBezTo>
                    <a:pt x="174" y="78"/>
                    <a:pt x="174" y="78"/>
                    <a:pt x="174" y="78"/>
                  </a:cubicBezTo>
                  <a:cubicBezTo>
                    <a:pt x="174" y="35"/>
                    <a:pt x="139" y="0"/>
                    <a:pt x="96" y="0"/>
                  </a:cubicBezTo>
                  <a:cubicBezTo>
                    <a:pt x="71" y="0"/>
                    <a:pt x="49" y="12"/>
                    <a:pt x="35" y="30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60" y="31"/>
                    <a:pt x="77" y="22"/>
                    <a:pt x="96" y="22"/>
                  </a:cubicBezTo>
                  <a:cubicBezTo>
                    <a:pt x="127" y="22"/>
                    <a:pt x="152" y="47"/>
                    <a:pt x="152" y="78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45" y="78"/>
                    <a:pt x="145" y="78"/>
                    <a:pt x="145" y="78"/>
                  </a:cubicBezTo>
                  <a:cubicBezTo>
                    <a:pt x="134" y="78"/>
                    <a:pt x="134" y="78"/>
                    <a:pt x="134" y="78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92" y="78"/>
                    <a:pt x="192" y="78"/>
                    <a:pt x="192" y="78"/>
                  </a:cubicBezTo>
                  <a:cubicBezTo>
                    <a:pt x="180" y="78"/>
                    <a:pt x="180" y="78"/>
                    <a:pt x="180" y="78"/>
                  </a:cubicBezTo>
                  <a:close/>
                  <a:moveTo>
                    <a:pt x="123" y="43"/>
                  </a:moveTo>
                  <a:cubicBezTo>
                    <a:pt x="104" y="76"/>
                    <a:pt x="104" y="76"/>
                    <a:pt x="104" y="76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90" y="59"/>
                    <a:pt x="96" y="70"/>
                    <a:pt x="97" y="7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98" y="72"/>
                    <a:pt x="100" y="69"/>
                    <a:pt x="103" y="63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23" y="43"/>
                    <a:pt x="123" y="43"/>
                    <a:pt x="123" y="43"/>
                  </a:cubicBezTo>
                  <a:close/>
                  <a:moveTo>
                    <a:pt x="123" y="43"/>
                  </a:moveTo>
                  <a:cubicBezTo>
                    <a:pt x="123" y="43"/>
                    <a:pt x="123" y="43"/>
                    <a:pt x="123" y="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516583" y="1494150"/>
            <a:ext cx="8794056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TỐC ĐỘ PHẢN ỨNG, TỐC ĐỘ TRUNG BÌNH CỦA PHẢN ỨNG.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994814" y="176471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954024" y="346228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029126" y="502925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569087" y="167770"/>
            <a:ext cx="4016164" cy="9833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5400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en-US" sz="5400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文本框 22">
            <a:extLst>
              <a:ext uri="{FF2B5EF4-FFF2-40B4-BE49-F238E27FC236}">
                <a16:creationId xmlns:a16="http://schemas.microsoft.com/office/drawing/2014/main" id="{4B37ADA6-E2B8-730C-1D4F-CB66D7A30027}"/>
              </a:ext>
            </a:extLst>
          </p:cNvPr>
          <p:cNvSpPr txBox="1"/>
          <p:nvPr/>
        </p:nvSpPr>
        <p:spPr>
          <a:xfrm>
            <a:off x="3741938" y="3293287"/>
            <a:ext cx="7830645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 LUẬT TÁC DỤNG KHỐI LƯỢNG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9" name="文本框 22">
            <a:extLst>
              <a:ext uri="{FF2B5EF4-FFF2-40B4-BE49-F238E27FC236}">
                <a16:creationId xmlns:a16="http://schemas.microsoft.com/office/drawing/2014/main" id="{9737AD5F-65CA-438D-4739-6044B9FA0582}"/>
              </a:ext>
            </a:extLst>
          </p:cNvPr>
          <p:cNvSpPr txBox="1"/>
          <p:nvPr/>
        </p:nvSpPr>
        <p:spPr>
          <a:xfrm>
            <a:off x="3167756" y="4663898"/>
            <a:ext cx="8979008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 YẾU TỐ ẢNH HƯỞNG TỚI TỐC ĐỘ PHẢN ỨNG, HỆ SỐ NHIỆT ĐỘ VAN’T HOFF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62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37" grpId="0" animBg="1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47638" y="0"/>
            <a:ext cx="6243638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D7B55-6A16-3E37-EFA1-EC74645F2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1274589"/>
            <a:ext cx="2747963" cy="17355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E71AE6-B8E7-D7DD-CB65-77732869D1B4}"/>
              </a:ext>
            </a:extLst>
          </p:cNvPr>
          <p:cNvSpPr txBox="1"/>
          <p:nvPr/>
        </p:nvSpPr>
        <p:spPr>
          <a:xfrm>
            <a:off x="-147638" y="436181"/>
            <a:ext cx="62436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Van’t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Hoff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DDA6CC-44B1-DCD4-3EDB-B46A380D5D50}"/>
                  </a:ext>
                </a:extLst>
              </p:cNvPr>
              <p:cNvSpPr txBox="1"/>
              <p:nvPr/>
            </p:nvSpPr>
            <p:spPr>
              <a:xfrm>
                <a:off x="6219948" y="667013"/>
                <a:ext cx="5526575" cy="138499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Ví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dụ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phản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20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50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phản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nhiêu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?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DDA6CC-44B1-DCD4-3EDB-B46A380D5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948" y="667013"/>
                <a:ext cx="5526575" cy="1384995"/>
              </a:xfrm>
              <a:prstGeom prst="rect">
                <a:avLst/>
              </a:prstGeom>
              <a:blipFill>
                <a:blip r:embed="rId4"/>
                <a:stretch>
                  <a:fillRect l="-2205" t="-4386" r="-2315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9C0D692-9D72-98EA-BFF0-315C58E5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703" y="2516339"/>
            <a:ext cx="3387606" cy="1225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3D819F-FBE0-D65A-F7D9-EFE728E548CC}"/>
              </a:ext>
            </a:extLst>
          </p:cNvPr>
          <p:cNvSpPr txBox="1"/>
          <p:nvPr/>
        </p:nvSpPr>
        <p:spPr>
          <a:xfrm>
            <a:off x="6529437" y="4174725"/>
            <a:ext cx="5217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8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7FD81E-C615-AE90-C658-7B13527640DF}"/>
              </a:ext>
            </a:extLst>
          </p:cNvPr>
          <p:cNvSpPr txBox="1"/>
          <p:nvPr/>
        </p:nvSpPr>
        <p:spPr>
          <a:xfrm>
            <a:off x="207604" y="3075901"/>
            <a:ext cx="5725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Jacobus Henricus van 't Hoff | Utrecht University">
            <a:extLst>
              <a:ext uri="{FF2B5EF4-FFF2-40B4-BE49-F238E27FC236}">
                <a16:creationId xmlns:a16="http://schemas.microsoft.com/office/drawing/2014/main" id="{904D2BCF-49F6-A178-ACBC-47A5BA20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86" y="3972654"/>
            <a:ext cx="4078494" cy="271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4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221226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B1A3B-840D-90A4-BD2B-6D267C8F9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177" y="1239383"/>
            <a:ext cx="5136823" cy="2924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E4902F-55F1-9698-214A-251095B639DB}"/>
              </a:ext>
            </a:extLst>
          </p:cNvPr>
          <p:cNvSpPr txBox="1"/>
          <p:nvPr/>
        </p:nvSpPr>
        <p:spPr>
          <a:xfrm>
            <a:off x="1267552" y="4541398"/>
            <a:ext cx="4683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</a:p>
        </p:txBody>
      </p:sp>
      <p:pic>
        <p:nvPicPr>
          <p:cNvPr id="9218" name="Picture 2" descr="Hòa tan và nung nóng KMnO4 - YouTube">
            <a:extLst>
              <a:ext uri="{FF2B5EF4-FFF2-40B4-BE49-F238E27FC236}">
                <a16:creationId xmlns:a16="http://schemas.microsoft.com/office/drawing/2014/main" id="{18E51955-D9B8-1829-E594-96346714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43" y="86886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B71FB8-0A8B-71C7-A3BA-07485625CEA0}"/>
              </a:ext>
            </a:extLst>
          </p:cNvPr>
          <p:cNvSpPr txBox="1"/>
          <p:nvPr/>
        </p:nvSpPr>
        <p:spPr>
          <a:xfrm>
            <a:off x="6530047" y="4541398"/>
            <a:ext cx="5450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22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6243638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F5015-1521-C61C-2A5B-AD30F9A60E47}"/>
              </a:ext>
            </a:extLst>
          </p:cNvPr>
          <p:cNvSpPr txBox="1"/>
          <p:nvPr/>
        </p:nvSpPr>
        <p:spPr>
          <a:xfrm>
            <a:off x="0" y="162580"/>
            <a:ext cx="63780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CHẤT XÚC TÁC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D7537C-A46C-38E2-A7E0-6080F507B7E1}"/>
              </a:ext>
            </a:extLst>
          </p:cNvPr>
          <p:cNvSpPr txBox="1"/>
          <p:nvPr/>
        </p:nvSpPr>
        <p:spPr>
          <a:xfrm>
            <a:off x="126609" y="4525720"/>
            <a:ext cx="5953629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26D6DD-7BFB-01E8-A839-C68CD742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52" y="835235"/>
            <a:ext cx="4589335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7D2461-EDF8-C315-3CAB-574352D06F68}"/>
                  </a:ext>
                </a:extLst>
              </p:cNvPr>
              <p:cNvSpPr txBox="1"/>
              <p:nvPr/>
            </p:nvSpPr>
            <p:spPr>
              <a:xfrm>
                <a:off x="777245" y="3546963"/>
                <a:ext cx="4368375" cy="731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2KClO</a:t>
                </a:r>
                <a:r>
                  <a:rPr lang="en-US" sz="2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  <m:brk m:alnAt="2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n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brk m:alnAt="2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t</m:t>
                            </m:r>
                          </m:e>
                          <m:sup>
                            <m: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2KCl + 3O</a:t>
                </a:r>
                <a:r>
                  <a:rPr lang="en-US" sz="2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7D2461-EDF8-C315-3CAB-574352D06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5" y="3546963"/>
                <a:ext cx="4368375" cy="731226"/>
              </a:xfrm>
              <a:prstGeom prst="rect">
                <a:avLst/>
              </a:prstGeom>
              <a:blipFill>
                <a:blip r:embed="rId4"/>
                <a:stretch>
                  <a:fillRect l="-2933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>
            <a:extLst>
              <a:ext uri="{FF2B5EF4-FFF2-40B4-BE49-F238E27FC236}">
                <a16:creationId xmlns:a16="http://schemas.microsoft.com/office/drawing/2014/main" id="{1C4F2389-EA85-10FD-EC89-DC52FC73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73" y="2788319"/>
            <a:ext cx="2563921" cy="2248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C4269D-9363-11EF-3A6E-9FD11E710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918" y="636044"/>
            <a:ext cx="3424237" cy="227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624B7-93DC-CED5-41A7-B6220BCE4491}"/>
              </a:ext>
            </a:extLst>
          </p:cNvPr>
          <p:cNvSpPr txBox="1"/>
          <p:nvPr/>
        </p:nvSpPr>
        <p:spPr>
          <a:xfrm>
            <a:off x="6243639" y="5218217"/>
            <a:ext cx="5985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men 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ợu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men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98052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0240AA30-F69A-4FAF-AE07-47018173A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228808-DF58-5C2B-02AD-7EC575C2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346" y="811374"/>
            <a:ext cx="4658147" cy="262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Lý thuyết thực hành tìm hiểu hoạt động của enzim trong nước bọt sinh 8">
            <a:extLst>
              <a:ext uri="{FF2B5EF4-FFF2-40B4-BE49-F238E27FC236}">
                <a16:creationId xmlns:a16="http://schemas.microsoft.com/office/drawing/2014/main" id="{E9FC6F61-B2CC-EFAF-480A-946D05B3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8589" y="559646"/>
            <a:ext cx="4418735" cy="325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Freeform 5">
            <a:extLst>
              <a:ext uri="{FF2B5EF4-FFF2-40B4-BE49-F238E27FC236}">
                <a16:creationId xmlns:a16="http://schemas.microsoft.com/office/drawing/2014/main" id="{77AE232F-8DC9-433E-8E9F-08B5A8360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9091" y="4377267"/>
            <a:ext cx="542047" cy="2376459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Freeform 6">
            <a:extLst>
              <a:ext uri="{FF2B5EF4-FFF2-40B4-BE49-F238E27FC236}">
                <a16:creationId xmlns:a16="http://schemas.microsoft.com/office/drawing/2014/main" id="{3B1C58A3-300B-400F-A894-FD8BB10A1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783841" y="4208147"/>
            <a:ext cx="369761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Freeform 7">
            <a:extLst>
              <a:ext uri="{FF2B5EF4-FFF2-40B4-BE49-F238E27FC236}">
                <a16:creationId xmlns:a16="http://schemas.microsoft.com/office/drawing/2014/main" id="{6FB69856-A6E3-4654-BD50-6D8E4E75B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51746" y="4098332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5190D104-AE08-4129-8996-47C6F0630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48198" y="4208147"/>
            <a:ext cx="339126" cy="212183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7">
            <a:extLst>
              <a:ext uri="{FF2B5EF4-FFF2-40B4-BE49-F238E27FC236}">
                <a16:creationId xmlns:a16="http://schemas.microsoft.com/office/drawing/2014/main" id="{3B80333C-12BF-46C0-9DDE-043EA600C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053721" y="4098333"/>
            <a:ext cx="201857" cy="20558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">
            <a:extLst>
              <a:ext uri="{FF2B5EF4-FFF2-40B4-BE49-F238E27FC236}">
                <a16:creationId xmlns:a16="http://schemas.microsoft.com/office/drawing/2014/main" id="{8488CD0F-BED8-464A-B629-B9DF357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51447" y="4098334"/>
            <a:ext cx="10304132" cy="1960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F5015-1521-C61C-2A5B-AD30F9A60E47}"/>
              </a:ext>
            </a:extLst>
          </p:cNvPr>
          <p:cNvSpPr txBox="1"/>
          <p:nvPr/>
        </p:nvSpPr>
        <p:spPr>
          <a:xfrm>
            <a:off x="1285346" y="4267831"/>
            <a:ext cx="9716883" cy="1071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E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ẢNH HƯỞNG CỦA CHẤT XÚC TÁC</a:t>
            </a:r>
          </a:p>
        </p:txBody>
      </p:sp>
      <p:sp>
        <p:nvSpPr>
          <p:cNvPr id="85" name="Rectangle 8">
            <a:extLst>
              <a:ext uri="{FF2B5EF4-FFF2-40B4-BE49-F238E27FC236}">
                <a16:creationId xmlns:a16="http://schemas.microsoft.com/office/drawing/2014/main" id="{95F7A14D-9BE4-44DE-B304-15B1F3C38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87324" y="4377267"/>
            <a:ext cx="801628" cy="195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1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43"/>
          <p:cNvGrpSpPr/>
          <p:nvPr/>
        </p:nvGrpSpPr>
        <p:grpSpPr>
          <a:xfrm>
            <a:off x="2101959" y="2883151"/>
            <a:ext cx="1104800" cy="1104800"/>
            <a:chOff x="1667909" y="1568003"/>
            <a:chExt cx="828600" cy="828600"/>
          </a:xfrm>
          <a:solidFill>
            <a:srgbClr val="0070C0"/>
          </a:solidFill>
        </p:grpSpPr>
        <p:sp>
          <p:nvSpPr>
            <p:cNvPr id="4" name="椭圆 3"/>
            <p:cNvSpPr/>
            <p:nvPr/>
          </p:nvSpPr>
          <p:spPr>
            <a:xfrm>
              <a:off x="1667909" y="1568003"/>
              <a:ext cx="828600" cy="828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927990" y="1760842"/>
              <a:ext cx="267141" cy="3770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67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1</a:t>
              </a:r>
              <a:endParaRPr lang="zh-CN" altLang="en-US" sz="26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" name="组合 748"/>
          <p:cNvGrpSpPr/>
          <p:nvPr/>
        </p:nvGrpSpPr>
        <p:grpSpPr>
          <a:xfrm>
            <a:off x="3053684" y="3345098"/>
            <a:ext cx="1363375" cy="1382813"/>
            <a:chOff x="2267025" y="1814364"/>
            <a:chExt cx="1076250" cy="10762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" name="椭圆 8"/>
            <p:cNvSpPr/>
            <p:nvPr/>
          </p:nvSpPr>
          <p:spPr>
            <a:xfrm>
              <a:off x="2267025" y="1814364"/>
              <a:ext cx="1076250" cy="10762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689674" y="2114119"/>
              <a:ext cx="292388" cy="43858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</a:t>
              </a:r>
              <a:endParaRPr lang="zh-CN" alt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3" name="组合 753"/>
          <p:cNvGrpSpPr/>
          <p:nvPr/>
        </p:nvGrpSpPr>
        <p:grpSpPr>
          <a:xfrm>
            <a:off x="4379123" y="3512901"/>
            <a:ext cx="1550753" cy="1435000"/>
            <a:chOff x="3108732" y="1751196"/>
            <a:chExt cx="1316886" cy="1316886"/>
          </a:xfrm>
          <a:solidFill>
            <a:srgbClr val="0070C0"/>
          </a:solidFill>
        </p:grpSpPr>
        <p:sp>
          <p:nvSpPr>
            <p:cNvPr id="14" name="椭圆 13"/>
            <p:cNvSpPr/>
            <p:nvPr/>
          </p:nvSpPr>
          <p:spPr>
            <a:xfrm>
              <a:off x="3108732" y="1751196"/>
              <a:ext cx="1316886" cy="131688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623207" y="2139543"/>
              <a:ext cx="317636" cy="50009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endParaRPr lang="zh-CN" altLang="en-US" sz="37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8" name="组合 758"/>
          <p:cNvGrpSpPr/>
          <p:nvPr/>
        </p:nvGrpSpPr>
        <p:grpSpPr>
          <a:xfrm>
            <a:off x="5894968" y="3271519"/>
            <a:ext cx="1711558" cy="1622763"/>
            <a:chOff x="4219650" y="1642914"/>
            <a:chExt cx="1514400" cy="15144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9" name="椭圆 18"/>
            <p:cNvSpPr/>
            <p:nvPr/>
          </p:nvSpPr>
          <p:spPr>
            <a:xfrm>
              <a:off x="4219650" y="1642914"/>
              <a:ext cx="1514400" cy="1514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780299" y="2088335"/>
              <a:ext cx="344085" cy="56174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267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  <a:endParaRPr lang="zh-CN" altLang="en-US" sz="426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3" name="组合 763"/>
          <p:cNvGrpSpPr/>
          <p:nvPr/>
        </p:nvGrpSpPr>
        <p:grpSpPr>
          <a:xfrm>
            <a:off x="7504078" y="2698965"/>
            <a:ext cx="1960868" cy="1798347"/>
            <a:chOff x="5496000" y="1185714"/>
            <a:chExt cx="1895400" cy="1895400"/>
          </a:xfrm>
          <a:solidFill>
            <a:srgbClr val="0070C0"/>
          </a:solidFill>
        </p:grpSpPr>
        <p:sp>
          <p:nvSpPr>
            <p:cNvPr id="24" name="椭圆 23"/>
            <p:cNvSpPr/>
            <p:nvPr/>
          </p:nvSpPr>
          <p:spPr>
            <a:xfrm>
              <a:off x="5496000" y="1185714"/>
              <a:ext cx="1895400" cy="189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214324" y="1696567"/>
              <a:ext cx="394579" cy="6847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333" b="1" dirty="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5</a:t>
              </a:r>
              <a:endParaRPr lang="zh-CN" alt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3" name="任意多边形 773"/>
          <p:cNvSpPr/>
          <p:nvPr/>
        </p:nvSpPr>
        <p:spPr>
          <a:xfrm>
            <a:off x="3615126" y="2852998"/>
            <a:ext cx="121920" cy="518160"/>
          </a:xfrm>
          <a:custGeom>
            <a:avLst/>
            <a:gdLst>
              <a:gd name="connsiteX0" fmla="*/ 91440 w 91440"/>
              <a:gd name="connsiteY0" fmla="*/ 388620 h 388620"/>
              <a:gd name="connsiteX1" fmla="*/ 0 w 91440"/>
              <a:gd name="connsiteY1" fmla="*/ 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" h="388620">
                <a:moveTo>
                  <a:pt x="91440" y="388620"/>
                </a:moveTo>
                <a:lnTo>
                  <a:pt x="0" y="0"/>
                </a:lnTo>
              </a:path>
            </a:pathLst>
          </a:cu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4" name="任意多边形 774"/>
          <p:cNvSpPr/>
          <p:nvPr/>
        </p:nvSpPr>
        <p:spPr>
          <a:xfrm>
            <a:off x="1991360" y="4013200"/>
            <a:ext cx="406400" cy="528320"/>
          </a:xfrm>
          <a:custGeom>
            <a:avLst/>
            <a:gdLst>
              <a:gd name="connsiteX0" fmla="*/ 304800 w 304800"/>
              <a:gd name="connsiteY0" fmla="*/ 0 h 396240"/>
              <a:gd name="connsiteX1" fmla="*/ 0 w 304800"/>
              <a:gd name="connsiteY1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 h="396240">
                <a:moveTo>
                  <a:pt x="304800" y="0"/>
                </a:moveTo>
                <a:lnTo>
                  <a:pt x="0" y="396240"/>
                </a:lnTo>
              </a:path>
            </a:pathLst>
          </a:cu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5" name="任意多边形 775"/>
          <p:cNvSpPr/>
          <p:nvPr/>
        </p:nvSpPr>
        <p:spPr>
          <a:xfrm rot="1877674" flipH="1">
            <a:off x="5712544" y="1680863"/>
            <a:ext cx="177585" cy="1965613"/>
          </a:xfrm>
          <a:custGeom>
            <a:avLst/>
            <a:gdLst>
              <a:gd name="connsiteX0" fmla="*/ 0 w 304800"/>
              <a:gd name="connsiteY0" fmla="*/ 883920 h 883920"/>
              <a:gd name="connsiteX1" fmla="*/ 304800 w 304800"/>
              <a:gd name="connsiteY1" fmla="*/ 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 h="883920">
                <a:moveTo>
                  <a:pt x="0" y="883920"/>
                </a:moveTo>
                <a:lnTo>
                  <a:pt x="304800" y="0"/>
                </a:lnTo>
              </a:path>
            </a:pathLst>
          </a:cu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任意多边形 776"/>
          <p:cNvSpPr/>
          <p:nvPr/>
        </p:nvSpPr>
        <p:spPr>
          <a:xfrm rot="662115" flipH="1">
            <a:off x="6878815" y="4658360"/>
            <a:ext cx="45719" cy="743277"/>
          </a:xfrm>
          <a:custGeom>
            <a:avLst/>
            <a:gdLst>
              <a:gd name="connsiteX0" fmla="*/ 243840 w 243840"/>
              <a:gd name="connsiteY0" fmla="*/ 0 h 350520"/>
              <a:gd name="connsiteX1" fmla="*/ 0 w 243840"/>
              <a:gd name="connsiteY1" fmla="*/ 350520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840" h="350520">
                <a:moveTo>
                  <a:pt x="243840" y="0"/>
                </a:moveTo>
                <a:lnTo>
                  <a:pt x="0" y="350520"/>
                </a:lnTo>
              </a:path>
            </a:pathLst>
          </a:cu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2" name="任意多边形 792"/>
          <p:cNvSpPr/>
          <p:nvPr/>
        </p:nvSpPr>
        <p:spPr>
          <a:xfrm flipV="1">
            <a:off x="8217822" y="2559619"/>
            <a:ext cx="1087120" cy="256477"/>
          </a:xfrm>
          <a:custGeom>
            <a:avLst/>
            <a:gdLst>
              <a:gd name="connsiteX0" fmla="*/ 0 w 259080"/>
              <a:gd name="connsiteY0" fmla="*/ 0 h 449580"/>
              <a:gd name="connsiteX1" fmla="*/ 259080 w 259080"/>
              <a:gd name="connsiteY1" fmla="*/ 449580 h 4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080" h="449580">
                <a:moveTo>
                  <a:pt x="0" y="0"/>
                </a:moveTo>
                <a:lnTo>
                  <a:pt x="259080" y="449580"/>
                </a:lnTo>
              </a:path>
            </a:pathLst>
          </a:cu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-23507" y="15589"/>
            <a:ext cx="3049741" cy="687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en-US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6E8380-0D4E-7E30-B6F5-D5FCC52C3D9F}"/>
              </a:ext>
            </a:extLst>
          </p:cNvPr>
          <p:cNvSpPr txBox="1"/>
          <p:nvPr/>
        </p:nvSpPr>
        <p:spPr>
          <a:xfrm>
            <a:off x="154745" y="4753161"/>
            <a:ext cx="3755051" cy="1760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trưng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gian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EEAFF5F-FC28-BB34-3BC8-25CC04DE2C1F}"/>
              </a:ext>
            </a:extLst>
          </p:cNvPr>
          <p:cNvSpPr txBox="1"/>
          <p:nvPr/>
        </p:nvSpPr>
        <p:spPr>
          <a:xfrm>
            <a:off x="310426" y="928569"/>
            <a:ext cx="473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726A81E4-91E6-0CA0-88B0-96FACA8B93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152180"/>
              </p:ext>
            </p:extLst>
          </p:nvPr>
        </p:nvGraphicFramePr>
        <p:xfrm>
          <a:off x="371830" y="1809487"/>
          <a:ext cx="4705941" cy="699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73400" imgH="457200" progId="Equation.DSMT4">
                  <p:embed/>
                </p:oleObj>
              </mc:Choice>
              <mc:Fallback>
                <p:oleObj name="Equation" r:id="rId3" imgW="30734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DE41B96-8830-60EA-1CEF-B103D3E52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30" y="1809487"/>
                        <a:ext cx="4705941" cy="6993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5A26B552-077A-0F77-ADAE-2363337C9CAB}"/>
              </a:ext>
            </a:extLst>
          </p:cNvPr>
          <p:cNvSpPr txBox="1"/>
          <p:nvPr/>
        </p:nvSpPr>
        <p:spPr>
          <a:xfrm>
            <a:off x="971717" y="1316066"/>
            <a:ext cx="3768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4CE4BC6-480B-30A6-25B3-97573D38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439" y="1211394"/>
            <a:ext cx="1814057" cy="6272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75ED31E-9B12-F4BB-4E87-0914431E8724}"/>
              </a:ext>
            </a:extLst>
          </p:cNvPr>
          <p:cNvSpPr txBox="1"/>
          <p:nvPr/>
        </p:nvSpPr>
        <p:spPr>
          <a:xfrm>
            <a:off x="6389233" y="157045"/>
            <a:ext cx="470201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tỉ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thuận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hợp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000" i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7FA37DC-3782-0B1A-5F1E-62A3F31AA5C1}"/>
              </a:ext>
            </a:extLst>
          </p:cNvPr>
          <p:cNvSpPr txBox="1"/>
          <p:nvPr/>
        </p:nvSpPr>
        <p:spPr>
          <a:xfrm>
            <a:off x="4678322" y="5344067"/>
            <a:ext cx="346814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phụ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thuộc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áp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suất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diện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bề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mặt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xúc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D59EF5-3EDA-B0F7-FB63-A0F973830EEE}"/>
              </a:ext>
            </a:extLst>
          </p:cNvPr>
          <p:cNvSpPr txBox="1"/>
          <p:nvPr/>
        </p:nvSpPr>
        <p:spPr>
          <a:xfrm>
            <a:off x="9432428" y="2120922"/>
            <a:ext cx="255698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164D1A8-DC3D-1C71-931D-47B1E9909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236" y="4434479"/>
            <a:ext cx="1806408" cy="59551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DBD7422-BF20-D5BC-CAB0-B09281D3B54E}"/>
              </a:ext>
            </a:extLst>
          </p:cNvPr>
          <p:cNvSpPr txBox="1"/>
          <p:nvPr/>
        </p:nvSpPr>
        <p:spPr>
          <a:xfrm>
            <a:off x="9464946" y="3662626"/>
            <a:ext cx="2556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Van’t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Hoff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EE1AA55-C1D5-D5E0-928B-9B90BA7E9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122" y="5197267"/>
            <a:ext cx="1864636" cy="1177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18264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60" grpId="0" animBg="1"/>
      <p:bldP spid="61" grpId="0"/>
      <p:bldP spid="63" grpId="0"/>
      <p:bldP spid="65" grpId="0" animBg="1"/>
      <p:bldP spid="67" grpId="0" animBg="1"/>
      <p:bldP spid="68" grpId="0" animBg="1"/>
      <p:bldP spid="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AB530F36-AC11-42C0-BD06-4603A66123B5}"/>
              </a:ext>
            </a:extLst>
          </p:cNvPr>
          <p:cNvSpPr txBox="1"/>
          <p:nvPr/>
        </p:nvSpPr>
        <p:spPr>
          <a:xfrm>
            <a:off x="4876800" y="1369130"/>
            <a:ext cx="620485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kumimoji="1" lang="zh-CN" altLang="en-US" sz="80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226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221226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2" name="组合 2502">
            <a:extLst>
              <a:ext uri="{FF2B5EF4-FFF2-40B4-BE49-F238E27FC236}">
                <a16:creationId xmlns:a16="http://schemas.microsoft.com/office/drawing/2014/main" id="{ED697FD1-81AF-3689-25BD-5DD969A0811E}"/>
              </a:ext>
            </a:extLst>
          </p:cNvPr>
          <p:cNvGrpSpPr/>
          <p:nvPr/>
        </p:nvGrpSpPr>
        <p:grpSpPr>
          <a:xfrm>
            <a:off x="3948355" y="3261626"/>
            <a:ext cx="682542" cy="461665"/>
            <a:chOff x="5288209" y="5014229"/>
            <a:chExt cx="682543" cy="461666"/>
          </a:xfrm>
        </p:grpSpPr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7A2A85B9-B084-AFEE-0B2A-C00B7015C308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78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矩形 19">
              <a:extLst>
                <a:ext uri="{FF2B5EF4-FFF2-40B4-BE49-F238E27FC236}">
                  <a16:creationId xmlns:a16="http://schemas.microsoft.com/office/drawing/2014/main" id="{203E5740-266F-65F2-E926-0AE1A529458E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08">
            <a:extLst>
              <a:ext uri="{FF2B5EF4-FFF2-40B4-BE49-F238E27FC236}">
                <a16:creationId xmlns:a16="http://schemas.microsoft.com/office/drawing/2014/main" id="{5C490158-216F-260C-ECD7-758ACCA762D0}"/>
              </a:ext>
            </a:extLst>
          </p:cNvPr>
          <p:cNvGrpSpPr/>
          <p:nvPr/>
        </p:nvGrpSpPr>
        <p:grpSpPr>
          <a:xfrm>
            <a:off x="3338755" y="5538102"/>
            <a:ext cx="682542" cy="461665"/>
            <a:chOff x="5288209" y="5014229"/>
            <a:chExt cx="682543" cy="461666"/>
          </a:xfrm>
        </p:grpSpPr>
        <p:sp>
          <p:nvSpPr>
            <p:cNvPr id="16" name="文本框 24">
              <a:extLst>
                <a:ext uri="{FF2B5EF4-FFF2-40B4-BE49-F238E27FC236}">
                  <a16:creationId xmlns:a16="http://schemas.microsoft.com/office/drawing/2014/main" id="{BB26638F-FA3A-9EBF-A4D1-938C09C575D5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49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矩形 25">
              <a:extLst>
                <a:ext uri="{FF2B5EF4-FFF2-40B4-BE49-F238E27FC236}">
                  <a16:creationId xmlns:a16="http://schemas.microsoft.com/office/drawing/2014/main" id="{CE626117-3263-6830-CA44-45E49837BA34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622A4A00-E20B-04DA-2A71-BC9FD29BB3CB}"/>
              </a:ext>
            </a:extLst>
          </p:cNvPr>
          <p:cNvSpPr txBox="1">
            <a:spLocks noChangeArrowheads="1"/>
          </p:cNvSpPr>
          <p:nvPr/>
        </p:nvSpPr>
        <p:spPr>
          <a:xfrm>
            <a:off x="589738" y="445727"/>
            <a:ext cx="11247358" cy="867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Zinc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Zinc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788716-B36C-1141-12ED-75EB8A02E706}"/>
              </a:ext>
            </a:extLst>
          </p:cNvPr>
          <p:cNvSpPr txBox="1"/>
          <p:nvPr/>
        </p:nvSpPr>
        <p:spPr>
          <a:xfrm>
            <a:off x="868572" y="1677955"/>
            <a:ext cx="253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6584CE-CC09-ECBA-3E46-D93F8FE899E3}"/>
              </a:ext>
            </a:extLst>
          </p:cNvPr>
          <p:cNvSpPr txBox="1"/>
          <p:nvPr/>
        </p:nvSpPr>
        <p:spPr>
          <a:xfrm>
            <a:off x="868572" y="2431097"/>
            <a:ext cx="265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 startAt="2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5B3A2E-EF52-43E8-FD5B-4060439CDD34}"/>
              </a:ext>
            </a:extLst>
          </p:cNvPr>
          <p:cNvSpPr txBox="1"/>
          <p:nvPr/>
        </p:nvSpPr>
        <p:spPr>
          <a:xfrm>
            <a:off x="6508357" y="1677955"/>
            <a:ext cx="316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 startAt="3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46294-D8D4-C2AF-0EC7-F2BE98BD04FA}"/>
              </a:ext>
            </a:extLst>
          </p:cNvPr>
          <p:cNvSpPr txBox="1"/>
          <p:nvPr/>
        </p:nvSpPr>
        <p:spPr>
          <a:xfrm>
            <a:off x="6508358" y="2445015"/>
            <a:ext cx="316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E8494C-0583-E293-A93C-25DEA7151384}"/>
              </a:ext>
            </a:extLst>
          </p:cNvPr>
          <p:cNvSpPr txBox="1"/>
          <p:nvPr/>
        </p:nvSpPr>
        <p:spPr>
          <a:xfrm>
            <a:off x="595447" y="3448499"/>
            <a:ext cx="10941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63EB6-AFF7-5CDC-79D9-0D521AA7D53A}"/>
              </a:ext>
            </a:extLst>
          </p:cNvPr>
          <p:cNvSpPr/>
          <p:nvPr/>
        </p:nvSpPr>
        <p:spPr>
          <a:xfrm>
            <a:off x="6502071" y="2475110"/>
            <a:ext cx="202815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95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221226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2" name="组合 2502">
            <a:extLst>
              <a:ext uri="{FF2B5EF4-FFF2-40B4-BE49-F238E27FC236}">
                <a16:creationId xmlns:a16="http://schemas.microsoft.com/office/drawing/2014/main" id="{ED697FD1-81AF-3689-25BD-5DD969A0811E}"/>
              </a:ext>
            </a:extLst>
          </p:cNvPr>
          <p:cNvGrpSpPr/>
          <p:nvPr/>
        </p:nvGrpSpPr>
        <p:grpSpPr>
          <a:xfrm>
            <a:off x="3948355" y="3261626"/>
            <a:ext cx="682542" cy="461665"/>
            <a:chOff x="5288209" y="5014229"/>
            <a:chExt cx="682543" cy="461666"/>
          </a:xfrm>
        </p:grpSpPr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7A2A85B9-B084-AFEE-0B2A-C00B7015C308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78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矩形 19">
              <a:extLst>
                <a:ext uri="{FF2B5EF4-FFF2-40B4-BE49-F238E27FC236}">
                  <a16:creationId xmlns:a16="http://schemas.microsoft.com/office/drawing/2014/main" id="{203E5740-266F-65F2-E926-0AE1A529458E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08">
            <a:extLst>
              <a:ext uri="{FF2B5EF4-FFF2-40B4-BE49-F238E27FC236}">
                <a16:creationId xmlns:a16="http://schemas.microsoft.com/office/drawing/2014/main" id="{5C490158-216F-260C-ECD7-758ACCA762D0}"/>
              </a:ext>
            </a:extLst>
          </p:cNvPr>
          <p:cNvGrpSpPr/>
          <p:nvPr/>
        </p:nvGrpSpPr>
        <p:grpSpPr>
          <a:xfrm>
            <a:off x="3338755" y="5538102"/>
            <a:ext cx="682542" cy="461665"/>
            <a:chOff x="5288209" y="5014229"/>
            <a:chExt cx="682543" cy="461666"/>
          </a:xfrm>
        </p:grpSpPr>
        <p:sp>
          <p:nvSpPr>
            <p:cNvPr id="16" name="文本框 24">
              <a:extLst>
                <a:ext uri="{FF2B5EF4-FFF2-40B4-BE49-F238E27FC236}">
                  <a16:creationId xmlns:a16="http://schemas.microsoft.com/office/drawing/2014/main" id="{BB26638F-FA3A-9EBF-A4D1-938C09C575D5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49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矩形 25">
              <a:extLst>
                <a:ext uri="{FF2B5EF4-FFF2-40B4-BE49-F238E27FC236}">
                  <a16:creationId xmlns:a16="http://schemas.microsoft.com/office/drawing/2014/main" id="{CE626117-3263-6830-CA44-45E49837BA34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622A4A00-E20B-04DA-2A71-BC9FD29BB3CB}"/>
              </a:ext>
            </a:extLst>
          </p:cNvPr>
          <p:cNvSpPr txBox="1">
            <a:spLocks noChangeArrowheads="1"/>
          </p:cNvSpPr>
          <p:nvPr/>
        </p:nvSpPr>
        <p:spPr>
          <a:xfrm>
            <a:off x="589738" y="445727"/>
            <a:ext cx="11247358" cy="867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7170" name="Picture 2" descr="Factors that affect Reaction Rate – KİMYA AKADEMİ">
            <a:extLst>
              <a:ext uri="{FF2B5EF4-FFF2-40B4-BE49-F238E27FC236}">
                <a16:creationId xmlns:a16="http://schemas.microsoft.com/office/drawing/2014/main" id="{EC88BB81-6319-F9EC-E2B4-CE2468F5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47" y="2158139"/>
            <a:ext cx="6288065" cy="31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4EDF1D-E9FB-859B-DFF2-7FF7543E30DD}"/>
              </a:ext>
            </a:extLst>
          </p:cNvPr>
          <p:cNvSpPr txBox="1"/>
          <p:nvPr/>
        </p:nvSpPr>
        <p:spPr>
          <a:xfrm>
            <a:off x="858113" y="1905736"/>
            <a:ext cx="3701441" cy="2866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4F35E7-A068-28A4-2C45-226AFD51F13D}"/>
              </a:ext>
            </a:extLst>
          </p:cNvPr>
          <p:cNvSpPr/>
          <p:nvPr/>
        </p:nvSpPr>
        <p:spPr>
          <a:xfrm>
            <a:off x="786770" y="2736720"/>
            <a:ext cx="3844127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007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221226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2" name="组合 2502">
            <a:extLst>
              <a:ext uri="{FF2B5EF4-FFF2-40B4-BE49-F238E27FC236}">
                <a16:creationId xmlns:a16="http://schemas.microsoft.com/office/drawing/2014/main" id="{ED697FD1-81AF-3689-25BD-5DD969A0811E}"/>
              </a:ext>
            </a:extLst>
          </p:cNvPr>
          <p:cNvGrpSpPr/>
          <p:nvPr/>
        </p:nvGrpSpPr>
        <p:grpSpPr>
          <a:xfrm>
            <a:off x="3948355" y="3261626"/>
            <a:ext cx="682542" cy="461665"/>
            <a:chOff x="5288209" y="5014229"/>
            <a:chExt cx="682543" cy="461666"/>
          </a:xfrm>
        </p:grpSpPr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7A2A85B9-B084-AFEE-0B2A-C00B7015C308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78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矩形 19">
              <a:extLst>
                <a:ext uri="{FF2B5EF4-FFF2-40B4-BE49-F238E27FC236}">
                  <a16:creationId xmlns:a16="http://schemas.microsoft.com/office/drawing/2014/main" id="{203E5740-266F-65F2-E926-0AE1A529458E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08">
            <a:extLst>
              <a:ext uri="{FF2B5EF4-FFF2-40B4-BE49-F238E27FC236}">
                <a16:creationId xmlns:a16="http://schemas.microsoft.com/office/drawing/2014/main" id="{5C490158-216F-260C-ECD7-758ACCA762D0}"/>
              </a:ext>
            </a:extLst>
          </p:cNvPr>
          <p:cNvGrpSpPr/>
          <p:nvPr/>
        </p:nvGrpSpPr>
        <p:grpSpPr>
          <a:xfrm>
            <a:off x="3338755" y="5538102"/>
            <a:ext cx="682542" cy="461665"/>
            <a:chOff x="5288209" y="5014229"/>
            <a:chExt cx="682543" cy="461666"/>
          </a:xfrm>
        </p:grpSpPr>
        <p:sp>
          <p:nvSpPr>
            <p:cNvPr id="16" name="文本框 24">
              <a:extLst>
                <a:ext uri="{FF2B5EF4-FFF2-40B4-BE49-F238E27FC236}">
                  <a16:creationId xmlns:a16="http://schemas.microsoft.com/office/drawing/2014/main" id="{BB26638F-FA3A-9EBF-A4D1-938C09C575D5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49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矩形 25">
              <a:extLst>
                <a:ext uri="{FF2B5EF4-FFF2-40B4-BE49-F238E27FC236}">
                  <a16:creationId xmlns:a16="http://schemas.microsoft.com/office/drawing/2014/main" id="{CE626117-3263-6830-CA44-45E49837BA34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2C619DFA-0135-942D-3D29-B28C5F0E651B}"/>
              </a:ext>
            </a:extLst>
          </p:cNvPr>
          <p:cNvSpPr txBox="1">
            <a:spLocks noChangeArrowheads="1"/>
          </p:cNvSpPr>
          <p:nvPr/>
        </p:nvSpPr>
        <p:spPr>
          <a:xfrm>
            <a:off x="387372" y="420693"/>
            <a:ext cx="5999360" cy="4801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F39052-5B4D-E77A-DC34-751EAAE49140}"/>
              </a:ext>
            </a:extLst>
          </p:cNvPr>
          <p:cNvSpPr txBox="1"/>
          <p:nvPr/>
        </p:nvSpPr>
        <p:spPr>
          <a:xfrm>
            <a:off x="278410" y="948449"/>
            <a:ext cx="11643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66FC41-4AB8-3F98-FD7F-867025377666}"/>
              </a:ext>
            </a:extLst>
          </p:cNvPr>
          <p:cNvSpPr txBox="1"/>
          <p:nvPr/>
        </p:nvSpPr>
        <p:spPr>
          <a:xfrm>
            <a:off x="290286" y="2016438"/>
            <a:ext cx="117839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9F9C5-A2C3-5D84-DEAE-5251E94B1497}"/>
              </a:ext>
            </a:extLst>
          </p:cNvPr>
          <p:cNvSpPr txBox="1"/>
          <p:nvPr/>
        </p:nvSpPr>
        <p:spPr>
          <a:xfrm>
            <a:off x="387372" y="3220714"/>
            <a:ext cx="117791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1F025F-67D9-3647-3209-2503491BE5B1}"/>
              </a:ext>
            </a:extLst>
          </p:cNvPr>
          <p:cNvSpPr txBox="1"/>
          <p:nvPr/>
        </p:nvSpPr>
        <p:spPr>
          <a:xfrm>
            <a:off x="290286" y="4444695"/>
            <a:ext cx="1049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5E3EC4-AB0E-4757-AC7C-13CF6EE660C3}"/>
              </a:ext>
            </a:extLst>
          </p:cNvPr>
          <p:cNvSpPr/>
          <p:nvPr/>
        </p:nvSpPr>
        <p:spPr>
          <a:xfrm>
            <a:off x="337134" y="3155807"/>
            <a:ext cx="11643472" cy="10769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16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167789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2" name="组合 2502">
            <a:extLst>
              <a:ext uri="{FF2B5EF4-FFF2-40B4-BE49-F238E27FC236}">
                <a16:creationId xmlns:a16="http://schemas.microsoft.com/office/drawing/2014/main" id="{ED697FD1-81AF-3689-25BD-5DD969A0811E}"/>
              </a:ext>
            </a:extLst>
          </p:cNvPr>
          <p:cNvGrpSpPr/>
          <p:nvPr/>
        </p:nvGrpSpPr>
        <p:grpSpPr>
          <a:xfrm>
            <a:off x="3948355" y="3261626"/>
            <a:ext cx="682542" cy="461665"/>
            <a:chOff x="5288209" y="5014229"/>
            <a:chExt cx="682543" cy="461666"/>
          </a:xfrm>
        </p:grpSpPr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7A2A85B9-B084-AFEE-0B2A-C00B7015C308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78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矩形 19">
              <a:extLst>
                <a:ext uri="{FF2B5EF4-FFF2-40B4-BE49-F238E27FC236}">
                  <a16:creationId xmlns:a16="http://schemas.microsoft.com/office/drawing/2014/main" id="{203E5740-266F-65F2-E926-0AE1A529458E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08">
            <a:extLst>
              <a:ext uri="{FF2B5EF4-FFF2-40B4-BE49-F238E27FC236}">
                <a16:creationId xmlns:a16="http://schemas.microsoft.com/office/drawing/2014/main" id="{5C490158-216F-260C-ECD7-758ACCA762D0}"/>
              </a:ext>
            </a:extLst>
          </p:cNvPr>
          <p:cNvGrpSpPr/>
          <p:nvPr/>
        </p:nvGrpSpPr>
        <p:grpSpPr>
          <a:xfrm>
            <a:off x="3338755" y="5538102"/>
            <a:ext cx="682542" cy="461665"/>
            <a:chOff x="5288209" y="5014229"/>
            <a:chExt cx="682543" cy="461666"/>
          </a:xfrm>
        </p:grpSpPr>
        <p:sp>
          <p:nvSpPr>
            <p:cNvPr id="16" name="文本框 24">
              <a:extLst>
                <a:ext uri="{FF2B5EF4-FFF2-40B4-BE49-F238E27FC236}">
                  <a16:creationId xmlns:a16="http://schemas.microsoft.com/office/drawing/2014/main" id="{BB26638F-FA3A-9EBF-A4D1-938C09C575D5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49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矩形 25">
              <a:extLst>
                <a:ext uri="{FF2B5EF4-FFF2-40B4-BE49-F238E27FC236}">
                  <a16:creationId xmlns:a16="http://schemas.microsoft.com/office/drawing/2014/main" id="{CE626117-3263-6830-CA44-45E49837BA34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09C6261F-112F-532B-1A1F-982D75545247}"/>
              </a:ext>
            </a:extLst>
          </p:cNvPr>
          <p:cNvSpPr txBox="1">
            <a:spLocks noChangeArrowheads="1"/>
          </p:cNvSpPr>
          <p:nvPr/>
        </p:nvSpPr>
        <p:spPr>
          <a:xfrm>
            <a:off x="381001" y="431334"/>
            <a:ext cx="11049000" cy="8679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C8637-4FFF-266B-B225-FDB7D3903E94}"/>
              </a:ext>
            </a:extLst>
          </p:cNvPr>
          <p:cNvSpPr txBox="1"/>
          <p:nvPr/>
        </p:nvSpPr>
        <p:spPr>
          <a:xfrm>
            <a:off x="363565" y="1624277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2C1D2-68A6-6DA2-96DE-953568841C9C}"/>
              </a:ext>
            </a:extLst>
          </p:cNvPr>
          <p:cNvSpPr txBox="1"/>
          <p:nvPr/>
        </p:nvSpPr>
        <p:spPr>
          <a:xfrm>
            <a:off x="402176" y="2300085"/>
            <a:ext cx="301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4F034-2D94-9344-219D-3BFF6A403493}"/>
              </a:ext>
            </a:extLst>
          </p:cNvPr>
          <p:cNvSpPr txBox="1"/>
          <p:nvPr/>
        </p:nvSpPr>
        <p:spPr>
          <a:xfrm>
            <a:off x="402176" y="3055288"/>
            <a:ext cx="680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E199B6-D13E-7437-CBBC-3AA29212C9F2}"/>
              </a:ext>
            </a:extLst>
          </p:cNvPr>
          <p:cNvSpPr txBox="1"/>
          <p:nvPr/>
        </p:nvSpPr>
        <p:spPr>
          <a:xfrm>
            <a:off x="402176" y="3824162"/>
            <a:ext cx="5899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2" descr="Nằm mơ thấy bếp lửa đánh con mấy? điềm báo gì?, chiêm bao thấy bếp lửa">
            <a:extLst>
              <a:ext uri="{FF2B5EF4-FFF2-40B4-BE49-F238E27FC236}">
                <a16:creationId xmlns:a16="http://schemas.microsoft.com/office/drawing/2014/main" id="{7E19519E-851B-01B2-F598-8CA72ED9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23" y="1823914"/>
            <a:ext cx="3770709" cy="24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9FBAF9-A2F2-46CF-658D-4A1FE26524B9}"/>
              </a:ext>
            </a:extLst>
          </p:cNvPr>
          <p:cNvSpPr/>
          <p:nvPr/>
        </p:nvSpPr>
        <p:spPr>
          <a:xfrm>
            <a:off x="402176" y="3824162"/>
            <a:ext cx="5899372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57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19" grpId="0"/>
      <p:bldP spid="20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2">
            <a:extLst>
              <a:ext uri="{FF2B5EF4-FFF2-40B4-BE49-F238E27FC236}">
                <a16:creationId xmlns:a16="http://schemas.microsoft.com/office/drawing/2014/main" id="{F25EEBF6-3A14-7B61-4A86-76033F0570AF}"/>
              </a:ext>
            </a:extLst>
          </p:cNvPr>
          <p:cNvSpPr txBox="1"/>
          <p:nvPr/>
        </p:nvSpPr>
        <p:spPr>
          <a:xfrm>
            <a:off x="1367345" y="801164"/>
            <a:ext cx="10519306" cy="1505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TỐC ĐỘ PHẢN ỨNG, TỐC ĐỘ TRUNG BÌNH CỦA PHẢN ỨNG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3762E820-87C2-AB8C-9DA2-C00C2E386654}"/>
              </a:ext>
            </a:extLst>
          </p:cNvPr>
          <p:cNvSpPr txBox="1"/>
          <p:nvPr/>
        </p:nvSpPr>
        <p:spPr>
          <a:xfrm>
            <a:off x="305349" y="999776"/>
            <a:ext cx="1061996" cy="1107996"/>
          </a:xfrm>
          <a:custGeom>
            <a:avLst/>
            <a:gdLst>
              <a:gd name="connsiteX0" fmla="*/ 0 w 1061996"/>
              <a:gd name="connsiteY0" fmla="*/ 0 h 1107996"/>
              <a:gd name="connsiteX1" fmla="*/ 499138 w 1061996"/>
              <a:gd name="connsiteY1" fmla="*/ 0 h 1107996"/>
              <a:gd name="connsiteX2" fmla="*/ 1061996 w 1061996"/>
              <a:gd name="connsiteY2" fmla="*/ 0 h 1107996"/>
              <a:gd name="connsiteX3" fmla="*/ 1061996 w 1061996"/>
              <a:gd name="connsiteY3" fmla="*/ 553998 h 1107996"/>
              <a:gd name="connsiteX4" fmla="*/ 1061996 w 1061996"/>
              <a:gd name="connsiteY4" fmla="*/ 1107996 h 1107996"/>
              <a:gd name="connsiteX5" fmla="*/ 520378 w 1061996"/>
              <a:gd name="connsiteY5" fmla="*/ 1107996 h 1107996"/>
              <a:gd name="connsiteX6" fmla="*/ 0 w 1061996"/>
              <a:gd name="connsiteY6" fmla="*/ 1107996 h 1107996"/>
              <a:gd name="connsiteX7" fmla="*/ 0 w 1061996"/>
              <a:gd name="connsiteY7" fmla="*/ 587238 h 1107996"/>
              <a:gd name="connsiteX8" fmla="*/ 0 w 1061996"/>
              <a:gd name="connsiteY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996" h="1107996" fill="none" extrusionOk="0">
                <a:moveTo>
                  <a:pt x="0" y="0"/>
                </a:moveTo>
                <a:cubicBezTo>
                  <a:pt x="214178" y="-7066"/>
                  <a:pt x="330812" y="58973"/>
                  <a:pt x="499138" y="0"/>
                </a:cubicBezTo>
                <a:cubicBezTo>
                  <a:pt x="667464" y="-58973"/>
                  <a:pt x="917757" y="50666"/>
                  <a:pt x="1061996" y="0"/>
                </a:cubicBezTo>
                <a:cubicBezTo>
                  <a:pt x="1092719" y="127666"/>
                  <a:pt x="1038291" y="336517"/>
                  <a:pt x="1061996" y="553998"/>
                </a:cubicBezTo>
                <a:cubicBezTo>
                  <a:pt x="1085701" y="771479"/>
                  <a:pt x="1016129" y="939749"/>
                  <a:pt x="1061996" y="1107996"/>
                </a:cubicBezTo>
                <a:cubicBezTo>
                  <a:pt x="794166" y="1134011"/>
                  <a:pt x="753862" y="1099797"/>
                  <a:pt x="520378" y="1107996"/>
                </a:cubicBezTo>
                <a:cubicBezTo>
                  <a:pt x="286894" y="1116195"/>
                  <a:pt x="217030" y="1062969"/>
                  <a:pt x="0" y="1107996"/>
                </a:cubicBezTo>
                <a:cubicBezTo>
                  <a:pt x="-5619" y="965383"/>
                  <a:pt x="8686" y="841151"/>
                  <a:pt x="0" y="587238"/>
                </a:cubicBezTo>
                <a:cubicBezTo>
                  <a:pt x="-8686" y="333325"/>
                  <a:pt x="5252" y="173846"/>
                  <a:pt x="0" y="0"/>
                </a:cubicBezTo>
                <a:close/>
              </a:path>
              <a:path w="1061996" h="1107996" stroke="0" extrusionOk="0">
                <a:moveTo>
                  <a:pt x="0" y="0"/>
                </a:moveTo>
                <a:cubicBezTo>
                  <a:pt x="121003" y="-37525"/>
                  <a:pt x="326476" y="29679"/>
                  <a:pt x="530998" y="0"/>
                </a:cubicBezTo>
                <a:cubicBezTo>
                  <a:pt x="735520" y="-29679"/>
                  <a:pt x="877259" y="29827"/>
                  <a:pt x="1061996" y="0"/>
                </a:cubicBezTo>
                <a:cubicBezTo>
                  <a:pt x="1094423" y="132579"/>
                  <a:pt x="1018289" y="426022"/>
                  <a:pt x="1061996" y="553998"/>
                </a:cubicBezTo>
                <a:cubicBezTo>
                  <a:pt x="1105703" y="681974"/>
                  <a:pt x="1024873" y="949274"/>
                  <a:pt x="1061996" y="1107996"/>
                </a:cubicBezTo>
                <a:cubicBezTo>
                  <a:pt x="926502" y="1119690"/>
                  <a:pt x="657045" y="1107687"/>
                  <a:pt x="541618" y="1107996"/>
                </a:cubicBezTo>
                <a:cubicBezTo>
                  <a:pt x="426191" y="1108305"/>
                  <a:pt x="185691" y="1092744"/>
                  <a:pt x="0" y="1107996"/>
                </a:cubicBezTo>
                <a:cubicBezTo>
                  <a:pt x="-16884" y="942976"/>
                  <a:pt x="37146" y="761949"/>
                  <a:pt x="0" y="553998"/>
                </a:cubicBezTo>
                <a:cubicBezTo>
                  <a:pt x="-37146" y="346047"/>
                  <a:pt x="56995" y="24884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6526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5DDD0A-FBC2-AFFF-6C68-BA8690975D68}"/>
              </a:ext>
            </a:extLst>
          </p:cNvPr>
          <p:cNvSpPr/>
          <p:nvPr/>
        </p:nvSpPr>
        <p:spPr>
          <a:xfrm>
            <a:off x="211393" y="187875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D43FC4-7B38-7993-A6CE-1F82491BC8A6}"/>
              </a:ext>
            </a:extLst>
          </p:cNvPr>
          <p:cNvSpPr txBox="1">
            <a:spLocks noChangeArrowheads="1"/>
          </p:cNvSpPr>
          <p:nvPr/>
        </p:nvSpPr>
        <p:spPr>
          <a:xfrm>
            <a:off x="444476" y="636305"/>
            <a:ext cx="9311194" cy="4801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9" name="Table 15">
            <a:extLst>
              <a:ext uri="{FF2B5EF4-FFF2-40B4-BE49-F238E27FC236}">
                <a16:creationId xmlns:a16="http://schemas.microsoft.com/office/drawing/2014/main" id="{F165443C-6ED6-0881-3559-72844B2A5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598106"/>
              </p:ext>
            </p:extLst>
          </p:nvPr>
        </p:nvGraphicFramePr>
        <p:xfrm>
          <a:off x="484518" y="1439347"/>
          <a:ext cx="11379464" cy="448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488">
                  <a:extLst>
                    <a:ext uri="{9D8B030D-6E8A-4147-A177-3AD203B41FA5}">
                      <a16:colId xmlns:a16="http://schemas.microsoft.com/office/drawing/2014/main" val="233922919"/>
                    </a:ext>
                  </a:extLst>
                </a:gridCol>
                <a:gridCol w="4841488">
                  <a:extLst>
                    <a:ext uri="{9D8B030D-6E8A-4147-A177-3AD203B41FA5}">
                      <a16:colId xmlns:a16="http://schemas.microsoft.com/office/drawing/2014/main" val="2276520332"/>
                    </a:ext>
                  </a:extLst>
                </a:gridCol>
                <a:gridCol w="1696488">
                  <a:extLst>
                    <a:ext uri="{9D8B030D-6E8A-4147-A177-3AD203B41FA5}">
                      <a16:colId xmlns:a16="http://schemas.microsoft.com/office/drawing/2014/main" val="2083570553"/>
                    </a:ext>
                  </a:extLst>
                </a:gridCol>
              </a:tblGrid>
              <a:tr h="70318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5612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1a.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Iron + dd HCl 0,1M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1b.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Iron + dd HCl 2M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45639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2a.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 + dd NaOH 2M ở 50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2b.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Al+ dd NaOH 2M ở 25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81983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dd HCl 1M ở 25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3b.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dd HCl 1M ở 25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78939"/>
                  </a:ext>
                </a:extLst>
              </a:tr>
              <a:tr h="72366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4a.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450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4b.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8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450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814904"/>
                  </a:ext>
                </a:extLst>
              </a:tr>
            </a:tbl>
          </a:graphicData>
        </a:graphic>
      </p:graphicFrame>
      <p:grpSp>
        <p:nvGrpSpPr>
          <p:cNvPr id="12" name="组合 2502">
            <a:extLst>
              <a:ext uri="{FF2B5EF4-FFF2-40B4-BE49-F238E27FC236}">
                <a16:creationId xmlns:a16="http://schemas.microsoft.com/office/drawing/2014/main" id="{ED697FD1-81AF-3689-25BD-5DD969A0811E}"/>
              </a:ext>
            </a:extLst>
          </p:cNvPr>
          <p:cNvGrpSpPr/>
          <p:nvPr/>
        </p:nvGrpSpPr>
        <p:grpSpPr>
          <a:xfrm>
            <a:off x="4026606" y="2677410"/>
            <a:ext cx="682542" cy="461665"/>
            <a:chOff x="5288209" y="5014229"/>
            <a:chExt cx="682543" cy="461666"/>
          </a:xfrm>
        </p:grpSpPr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7A2A85B9-B084-AFEE-0B2A-C00B7015C308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78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矩形 19">
              <a:extLst>
                <a:ext uri="{FF2B5EF4-FFF2-40B4-BE49-F238E27FC236}">
                  <a16:creationId xmlns:a16="http://schemas.microsoft.com/office/drawing/2014/main" id="{203E5740-266F-65F2-E926-0AE1A529458E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15" name="组合 2508">
            <a:extLst>
              <a:ext uri="{FF2B5EF4-FFF2-40B4-BE49-F238E27FC236}">
                <a16:creationId xmlns:a16="http://schemas.microsoft.com/office/drawing/2014/main" id="{5C490158-216F-260C-ECD7-758ACCA762D0}"/>
              </a:ext>
            </a:extLst>
          </p:cNvPr>
          <p:cNvGrpSpPr/>
          <p:nvPr/>
        </p:nvGrpSpPr>
        <p:grpSpPr>
          <a:xfrm>
            <a:off x="3417006" y="4953886"/>
            <a:ext cx="682542" cy="461665"/>
            <a:chOff x="5288209" y="5014229"/>
            <a:chExt cx="682543" cy="461666"/>
          </a:xfrm>
        </p:grpSpPr>
        <p:sp>
          <p:nvSpPr>
            <p:cNvPr id="16" name="文本框 24">
              <a:extLst>
                <a:ext uri="{FF2B5EF4-FFF2-40B4-BE49-F238E27FC236}">
                  <a16:creationId xmlns:a16="http://schemas.microsoft.com/office/drawing/2014/main" id="{BB26638F-FA3A-9EBF-A4D1-938C09C575D5}"/>
                </a:ext>
              </a:extLst>
            </p:cNvPr>
            <p:cNvSpPr txBox="1"/>
            <p:nvPr/>
          </p:nvSpPr>
          <p:spPr>
            <a:xfrm>
              <a:off x="5288209" y="5014229"/>
              <a:ext cx="49244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49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矩形 25">
              <a:extLst>
                <a:ext uri="{FF2B5EF4-FFF2-40B4-BE49-F238E27FC236}">
                  <a16:creationId xmlns:a16="http://schemas.microsoft.com/office/drawing/2014/main" id="{CE626117-3263-6830-CA44-45E49837BA34}"/>
                </a:ext>
              </a:extLst>
            </p:cNvPr>
            <p:cNvSpPr/>
            <p:nvPr/>
          </p:nvSpPr>
          <p:spPr>
            <a:xfrm>
              <a:off x="5661052" y="5171693"/>
              <a:ext cx="309700" cy="261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%</a:t>
              </a:r>
              <a:endParaRPr lang="zh-CN" alt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CDEC7AE-BE53-A329-730A-86AD8FBC994B}"/>
              </a:ext>
            </a:extLst>
          </p:cNvPr>
          <p:cNvSpPr txBox="1"/>
          <p:nvPr/>
        </p:nvSpPr>
        <p:spPr>
          <a:xfrm>
            <a:off x="10398881" y="2294089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1b &gt; 1a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7D107-6D2D-D967-56D9-DDC47F5C80A6}"/>
              </a:ext>
            </a:extLst>
          </p:cNvPr>
          <p:cNvSpPr txBox="1"/>
          <p:nvPr/>
        </p:nvSpPr>
        <p:spPr>
          <a:xfrm>
            <a:off x="10382504" y="3237458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2a &gt; 2b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C8B532-EEAE-6835-9E91-F1CC025807E7}"/>
              </a:ext>
            </a:extLst>
          </p:cNvPr>
          <p:cNvSpPr txBox="1"/>
          <p:nvPr/>
        </p:nvSpPr>
        <p:spPr>
          <a:xfrm>
            <a:off x="10382504" y="4167008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3b &gt; 3a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6F4F03-CBDD-8E6E-7501-7DB4D8638F2C}"/>
              </a:ext>
            </a:extLst>
          </p:cNvPr>
          <p:cNvSpPr txBox="1"/>
          <p:nvPr/>
        </p:nvSpPr>
        <p:spPr>
          <a:xfrm>
            <a:off x="10399757" y="5103189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 2" panose="05020102010507070707" pitchFamily="18" charset="2"/>
              </a:rPr>
              <a:t>4a &gt; 4b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4770CE2-6AF9-AA91-1C3A-65BB34F18F7C}"/>
              </a:ext>
            </a:extLst>
          </p:cNvPr>
          <p:cNvSpPr/>
          <p:nvPr/>
        </p:nvSpPr>
        <p:spPr>
          <a:xfrm>
            <a:off x="7525120" y="2158984"/>
            <a:ext cx="1676400" cy="54350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A8149A-3A1F-0183-13C9-090EDDDE7663}"/>
              </a:ext>
            </a:extLst>
          </p:cNvPr>
          <p:cNvSpPr/>
          <p:nvPr/>
        </p:nvSpPr>
        <p:spPr>
          <a:xfrm>
            <a:off x="2669614" y="2138451"/>
            <a:ext cx="1981200" cy="54350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3AFA1E3-4377-A7A1-CB5A-4DD7D32F5C70}"/>
              </a:ext>
            </a:extLst>
          </p:cNvPr>
          <p:cNvSpPr/>
          <p:nvPr/>
        </p:nvSpPr>
        <p:spPr>
          <a:xfrm>
            <a:off x="562769" y="3530583"/>
            <a:ext cx="990600" cy="4114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8AF6E5-7184-FBC1-9472-ADC4D17D3BD3}"/>
              </a:ext>
            </a:extLst>
          </p:cNvPr>
          <p:cNvSpPr/>
          <p:nvPr/>
        </p:nvSpPr>
        <p:spPr>
          <a:xfrm>
            <a:off x="5404731" y="3565754"/>
            <a:ext cx="990600" cy="4114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667F0E-E90F-7A15-8565-DEAB835784BC}"/>
              </a:ext>
            </a:extLst>
          </p:cNvPr>
          <p:cNvSpPr/>
          <p:nvPr/>
        </p:nvSpPr>
        <p:spPr>
          <a:xfrm>
            <a:off x="5934536" y="4130609"/>
            <a:ext cx="1427285" cy="4114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1B91BE9-DF27-3DD4-446E-9089C6C9145D}"/>
              </a:ext>
            </a:extLst>
          </p:cNvPr>
          <p:cNvSpPr/>
          <p:nvPr/>
        </p:nvSpPr>
        <p:spPr>
          <a:xfrm>
            <a:off x="1064261" y="4106445"/>
            <a:ext cx="1427285" cy="4114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D66766F-2BC6-1210-DC26-2F553121D16D}"/>
              </a:ext>
            </a:extLst>
          </p:cNvPr>
          <p:cNvSpPr/>
          <p:nvPr/>
        </p:nvSpPr>
        <p:spPr>
          <a:xfrm>
            <a:off x="1501610" y="5460565"/>
            <a:ext cx="1981200" cy="45629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758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11968" y="852132"/>
            <a:ext cx="10666622" cy="10025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87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095352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0E03BBFF-85E3-A0D3-FB22-C784625D42D8}"/>
              </a:ext>
            </a:extLst>
          </p:cNvPr>
          <p:cNvSpPr txBox="1"/>
          <p:nvPr/>
        </p:nvSpPr>
        <p:spPr>
          <a:xfrm>
            <a:off x="-649" y="177803"/>
            <a:ext cx="6096000" cy="940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TỐC ĐỘ PHẢN ỨNG, TỐC ĐỘ TRUNG BÌNH CỦA PHẢN ỨNG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10D4B-EA53-58C6-6401-B9680A7BC4A5}"/>
              </a:ext>
            </a:extLst>
          </p:cNvPr>
          <p:cNvSpPr txBox="1"/>
          <p:nvPr/>
        </p:nvSpPr>
        <p:spPr>
          <a:xfrm>
            <a:off x="6597808" y="266445"/>
            <a:ext cx="49413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ν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 (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sz="2800" b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VD: mol L</a:t>
            </a:r>
            <a:r>
              <a:rPr lang="en-US" sz="2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S</a:t>
            </a:r>
            <a:r>
              <a:rPr lang="en-US" sz="28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-1</a:t>
            </a:r>
            <a:r>
              <a:rPr lang="en-US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,……………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E05281A-A57E-1013-C252-CD3A925D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3ADB4CA3-C53F-1CAB-BD11-346B0B526D9F}"/>
              </a:ext>
            </a:extLst>
          </p:cNvPr>
          <p:cNvSpPr/>
          <p:nvPr/>
        </p:nvSpPr>
        <p:spPr>
          <a:xfrm>
            <a:off x="703385" y="1674055"/>
            <a:ext cx="4422716" cy="4093699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B43A7-3D34-7364-AE1F-024833E6D3B2}"/>
              </a:ext>
            </a:extLst>
          </p:cNvPr>
          <p:cNvSpPr txBox="1"/>
          <p:nvPr/>
        </p:nvSpPr>
        <p:spPr>
          <a:xfrm>
            <a:off x="909043" y="1903156"/>
            <a:ext cx="4011400" cy="366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đại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thay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đổi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hoặc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một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đơn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vị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gian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94D92A4A-60E9-901B-F083-68FB65DA3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84" y="2582862"/>
            <a:ext cx="3498850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5F810A41-A94C-79DB-1FB3-5340338C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5" y="4500362"/>
            <a:ext cx="297656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583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9321" y="-11256"/>
            <a:ext cx="6096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E05281A-A57E-1013-C252-CD3A925D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FB42A-A922-528F-B948-41C1952B4149}"/>
              </a:ext>
            </a:extLst>
          </p:cNvPr>
          <p:cNvSpPr txBox="1"/>
          <p:nvPr/>
        </p:nvSpPr>
        <p:spPr>
          <a:xfrm>
            <a:off x="166420" y="148256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4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DE41B96-8830-60EA-1CEF-B103D3E52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831659"/>
              </p:ext>
            </p:extLst>
          </p:nvPr>
        </p:nvGraphicFramePr>
        <p:xfrm>
          <a:off x="129804" y="3142136"/>
          <a:ext cx="5468437" cy="812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73400" imgH="457200" progId="Equation.DSMT4">
                  <p:embed/>
                </p:oleObj>
              </mc:Choice>
              <mc:Fallback>
                <p:oleObj name="Equation" r:id="rId3" imgW="307340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DE2EF49-F975-163B-DC90-A83BD3D65A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04" y="3142136"/>
                        <a:ext cx="5468437" cy="8126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D00E910-19B8-CF6C-EDA1-E8D09339E79B}"/>
              </a:ext>
            </a:extLst>
          </p:cNvPr>
          <p:cNvSpPr txBox="1"/>
          <p:nvPr/>
        </p:nvSpPr>
        <p:spPr>
          <a:xfrm>
            <a:off x="1028285" y="2128900"/>
            <a:ext cx="3768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altLang="zh-CN" sz="28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58910D5-8EE4-6C8C-D50C-2FC44F80B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739373"/>
              </p:ext>
            </p:extLst>
          </p:nvPr>
        </p:nvGraphicFramePr>
        <p:xfrm>
          <a:off x="319603" y="4306928"/>
          <a:ext cx="2473386" cy="964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52087" imgH="520474" progId="Equation.DSMT4">
                  <p:embed/>
                </p:oleObj>
              </mc:Choice>
              <mc:Fallback>
                <p:oleObj name="Equation" r:id="rId5" imgW="952087" imgH="520474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E76C324-E3FF-9300-EC29-62B3398ED2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03" y="4306928"/>
                        <a:ext cx="2473386" cy="964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86A36ED-6018-912A-44AF-7C2747500145}"/>
              </a:ext>
            </a:extLst>
          </p:cNvPr>
          <p:cNvSpPr txBox="1"/>
          <p:nvPr/>
        </p:nvSpPr>
        <p:spPr>
          <a:xfrm>
            <a:off x="3304003" y="4213283"/>
            <a:ext cx="24183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thời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tương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A2A3693B-D98C-92E6-20A9-78469B942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580" y="100647"/>
            <a:ext cx="1530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229305A7-3EEE-907C-F4E2-89712023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602" y="1010995"/>
            <a:ext cx="5057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2N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/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4NO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+ 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B3D5FE-619C-065D-B3B5-555C64D63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804" y="2867591"/>
            <a:ext cx="5810250" cy="15335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A5CF8A-9293-7906-61B0-6F1B31DA6B8B}"/>
              </a:ext>
            </a:extLst>
          </p:cNvPr>
          <p:cNvSpPr txBox="1"/>
          <p:nvPr/>
        </p:nvSpPr>
        <p:spPr>
          <a:xfrm>
            <a:off x="6921305" y="2088739"/>
            <a:ext cx="47224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(mol L 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文本框 22">
            <a:extLst>
              <a:ext uri="{FF2B5EF4-FFF2-40B4-BE49-F238E27FC236}">
                <a16:creationId xmlns:a16="http://schemas.microsoft.com/office/drawing/2014/main" id="{51CC5C46-6C7B-EED3-FADB-B2333BA974B3}"/>
              </a:ext>
            </a:extLst>
          </p:cNvPr>
          <p:cNvSpPr txBox="1"/>
          <p:nvPr/>
        </p:nvSpPr>
        <p:spPr>
          <a:xfrm>
            <a:off x="-649" y="177803"/>
            <a:ext cx="6096000" cy="940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KHÁI NIỆM TỐC ĐỘ PHẢN ỨNG, TỐC ĐỘ TRUNG BÌNH CỦA PHẢN ỨNG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BD0AC70-703F-AF66-AC99-BB47B3C9A31D}"/>
              </a:ext>
            </a:extLst>
          </p:cNvPr>
          <p:cNvSpPr/>
          <p:nvPr/>
        </p:nvSpPr>
        <p:spPr>
          <a:xfrm>
            <a:off x="2719387" y="4306928"/>
            <a:ext cx="614287" cy="106850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4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E05281A-A57E-1013-C252-CD3A925D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BB06D8-B7F5-65EC-7896-213FFA932E14}"/>
              </a:ext>
            </a:extLst>
          </p:cNvPr>
          <p:cNvSpPr/>
          <p:nvPr/>
        </p:nvSpPr>
        <p:spPr>
          <a:xfrm>
            <a:off x="206477" y="221226"/>
            <a:ext cx="11769213" cy="64007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5F9FEA4-BD38-8584-41C0-C9F219EE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78" y="470590"/>
            <a:ext cx="15303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Ví</a:t>
            </a:r>
            <a:r>
              <a:rPr lang="en-US" alt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</a:t>
            </a:r>
            <a:r>
              <a:rPr lang="en-US" alt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A47E47F-1584-05B3-B07D-2BB2C6291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28" y="471602"/>
            <a:ext cx="966978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2N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4NO (g) + 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(g).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1960CB-82A6-93C8-2D72-83692C8DD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375" y="1768418"/>
            <a:ext cx="7233891" cy="1909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6E69F9-5239-A2C0-489B-0F76386971F9}"/>
              </a:ext>
            </a:extLst>
          </p:cNvPr>
          <p:cNvSpPr txBox="1"/>
          <p:nvPr/>
        </p:nvSpPr>
        <p:spPr>
          <a:xfrm>
            <a:off x="643014" y="4220131"/>
            <a:ext cx="2255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 N</a:t>
            </a:r>
            <a:r>
              <a:rPr lang="en-US" altLang="en-US" sz="28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</a:t>
            </a:r>
            <a:r>
              <a:rPr lang="en-US" altLang="en-US" sz="28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7CD83EC-743F-B0B3-6C74-DB4EE3739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46804A6-02DE-440D-A4B0-2FAB46350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274685"/>
              </p:ext>
            </p:extLst>
          </p:nvPr>
        </p:nvGraphicFramePr>
        <p:xfrm>
          <a:off x="3205034" y="3885746"/>
          <a:ext cx="7546918" cy="1051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78300" imgH="482600" progId="Equation.DSMT4">
                  <p:embed/>
                </p:oleObj>
              </mc:Choice>
              <mc:Fallback>
                <p:oleObj name="Equation" r:id="rId4" imgW="4178300" imgH="482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034" y="3885746"/>
                        <a:ext cx="7546918" cy="10517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7A7373-4EE9-4244-8039-16809E6607CC}"/>
              </a:ext>
            </a:extLst>
          </p:cNvPr>
          <p:cNvSpPr txBox="1"/>
          <p:nvPr/>
        </p:nvSpPr>
        <p:spPr>
          <a:xfrm>
            <a:off x="577980" y="5159467"/>
            <a:ext cx="2255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 NO</a:t>
            </a:r>
            <a:r>
              <a:rPr lang="en-US" altLang="en-US" sz="28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5C8B3D-215A-04CE-7237-55DB1F5A5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009" y="5060945"/>
            <a:ext cx="7359802" cy="9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2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1F8A6A7-C0E3-4972-411E-EC5E9DE56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95" y="91248"/>
            <a:ext cx="10454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trung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HBr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Br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endParaRPr lang="en-US" altLang="en-US" sz="3200" u="sng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57DA595-B14D-6054-EE3D-5D5A352F8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234" y="631339"/>
            <a:ext cx="7412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   HCOOH  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   2HBr    +    CO</a:t>
            </a:r>
            <a:r>
              <a:rPr lang="en-US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75033492-5BC8-FD1C-D021-767216EAE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39184"/>
            <a:ext cx="177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2400" dirty="0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3F9D9BA3-D5D1-32BB-0405-8E9BFD383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90" y="2216707"/>
            <a:ext cx="1755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0,0019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EBCA673F-DE75-886E-3E54-1694A45AA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236173"/>
            <a:ext cx="1870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0,0038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CBC55-67AE-6ACC-309B-CA6687C78B16}"/>
              </a:ext>
            </a:extLst>
          </p:cNvPr>
          <p:cNvSpPr/>
          <p:nvPr/>
        </p:nvSpPr>
        <p:spPr>
          <a:xfrm>
            <a:off x="2732684" y="2239896"/>
            <a:ext cx="6510337" cy="454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B8C11A-4066-C872-688E-A81F10878F11}"/>
              </a:ext>
            </a:extLst>
          </p:cNvPr>
          <p:cNvCxnSpPr>
            <a:cxnSpLocks/>
          </p:cNvCxnSpPr>
          <p:nvPr/>
        </p:nvCxnSpPr>
        <p:spPr>
          <a:xfrm>
            <a:off x="9177337" y="2514599"/>
            <a:ext cx="44266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9">
            <a:extLst>
              <a:ext uri="{FF2B5EF4-FFF2-40B4-BE49-F238E27FC236}">
                <a16:creationId xmlns:a16="http://schemas.microsoft.com/office/drawing/2014/main" id="{71BDCC58-5C0C-2F9F-1E04-1FC146745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006" y="2170671"/>
            <a:ext cx="1936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 err="1"/>
              <a:t>độ</a:t>
            </a:r>
            <a:r>
              <a:rPr lang="en-US" altLang="en-US" b="1" dirty="0"/>
              <a:t> </a:t>
            </a:r>
            <a:r>
              <a:rPr lang="en-US" altLang="en-US" b="1" dirty="0" err="1"/>
              <a:t>biến</a:t>
            </a:r>
            <a:r>
              <a:rPr lang="en-US" altLang="en-US" b="1" dirty="0"/>
              <a:t> </a:t>
            </a:r>
            <a:r>
              <a:rPr lang="en-US" altLang="en-US" b="1" dirty="0" err="1"/>
              <a:t>thiên</a:t>
            </a:r>
            <a:endParaRPr lang="en-US" altLang="en-US" b="1" dirty="0"/>
          </a:p>
          <a:p>
            <a:pPr algn="ctr"/>
            <a:r>
              <a:rPr lang="en-US" altLang="en-US" b="1" dirty="0" err="1"/>
              <a:t>nồng</a:t>
            </a:r>
            <a:r>
              <a:rPr lang="en-US" altLang="en-US" b="1" dirty="0"/>
              <a:t> </a:t>
            </a:r>
            <a:r>
              <a:rPr lang="en-US" altLang="en-US" b="1" dirty="0" err="1"/>
              <a:t>độ</a:t>
            </a:r>
            <a:endParaRPr lang="en-US" altLang="en-US" b="1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991610E1-A7F6-8A01-A655-72C4978F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76" y="3273511"/>
            <a:ext cx="89803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58BE70A-C499-18A0-396F-1C806159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95" y="4974736"/>
            <a:ext cx="885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HBr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D9BD45-9B15-D52C-C1D1-919656E5EB5B}"/>
              </a:ext>
            </a:extLst>
          </p:cNvPr>
          <p:cNvCxnSpPr>
            <a:cxnSpLocks/>
          </p:cNvCxnSpPr>
          <p:nvPr/>
        </p:nvCxnSpPr>
        <p:spPr>
          <a:xfrm flipV="1">
            <a:off x="6076157" y="2447540"/>
            <a:ext cx="984250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9F8AFB-15D9-F3C1-C117-B9F177721558}"/>
                  </a:ext>
                </a:extLst>
              </p:cNvPr>
              <p:cNvSpPr txBox="1"/>
              <p:nvPr/>
            </p:nvSpPr>
            <p:spPr>
              <a:xfrm>
                <a:off x="1255801" y="3889550"/>
                <a:ext cx="10108921" cy="9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</m:acc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0,01</m:t>
                          </m:r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−0,0101</m:t>
                          </m:r>
                        </m:num>
                        <m:den>
                          <m:r>
                            <a:rPr lang="en-US" sz="3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sz="3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0,0019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=3,80.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9F8AFB-15D9-F3C1-C117-B9F177721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801" y="3889550"/>
                <a:ext cx="10108921" cy="9596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347766-E193-51F9-26CC-BA00B355C87D}"/>
                  </a:ext>
                </a:extLst>
              </p:cNvPr>
              <p:cNvSpPr txBox="1"/>
              <p:nvPr/>
            </p:nvSpPr>
            <p:spPr>
              <a:xfrm>
                <a:off x="1049817" y="5599391"/>
                <a:ext cx="3793538" cy="95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</m:acc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0,0038  </m:t>
                          </m:r>
                        </m:num>
                        <m:den>
                          <m:r>
                            <a:rPr lang="en-US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50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347766-E193-51F9-26CC-BA00B355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817" y="5599391"/>
                <a:ext cx="3793538" cy="9596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2">
            <a:extLst>
              <a:ext uri="{FF2B5EF4-FFF2-40B4-BE49-F238E27FC236}">
                <a16:creationId xmlns:a16="http://schemas.microsoft.com/office/drawing/2014/main" id="{E5887CDA-C8F0-5F39-E9DD-A586B837B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972" y="1198850"/>
            <a:ext cx="159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D36797E1-474C-7162-7AB1-5A6D85D2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" y="1680860"/>
            <a:ext cx="1646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50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/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EE1F243B-0CA4-394A-C791-E6A2B16A9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90" y="1213137"/>
            <a:ext cx="1755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0,0120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DD6F5C08-0F11-1AD2-7D34-F05E2169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990" y="1726112"/>
            <a:ext cx="1755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0,0101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</a:p>
        </p:txBody>
      </p:sp>
      <p:sp>
        <p:nvSpPr>
          <p:cNvPr id="19" name="TextBox 46">
            <a:extLst>
              <a:ext uri="{FF2B5EF4-FFF2-40B4-BE49-F238E27FC236}">
                <a16:creationId xmlns:a16="http://schemas.microsoft.com/office/drawing/2014/main" id="{CEDE6852-D32F-81D9-64A6-B6D10BF73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2921" y="2767542"/>
            <a:ext cx="2832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C = |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– C</a:t>
            </a:r>
            <a:r>
              <a:rPr lang="en-US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</a:t>
            </a:r>
            <a:r>
              <a:rPr lang="vi-VN" alt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</a:t>
            </a:r>
            <a:r>
              <a:rPr lang="en-US" alt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A548E83-78C9-9C76-74AA-6483299DCEC7}"/>
                  </a:ext>
                </a:extLst>
              </p:cNvPr>
              <p:cNvSpPr/>
              <p:nvPr/>
            </p:nvSpPr>
            <p:spPr>
              <a:xfrm>
                <a:off x="4575014" y="5851927"/>
                <a:ext cx="3794629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=3,80.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/(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A548E83-78C9-9C76-74AA-6483299DC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014" y="5851927"/>
                <a:ext cx="3794629" cy="5280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287E627-CF44-4452-1C14-29FC6D05012E}"/>
                  </a:ext>
                </a:extLst>
              </p:cNvPr>
              <p:cNvSpPr/>
              <p:nvPr/>
            </p:nvSpPr>
            <p:spPr>
              <a:xfrm>
                <a:off x="1833668" y="6145428"/>
                <a:ext cx="2281132" cy="46166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2               2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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287E627-CF44-4452-1C14-29FC6D050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668" y="6145428"/>
                <a:ext cx="228113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96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2">
            <a:extLst>
              <a:ext uri="{FF2B5EF4-FFF2-40B4-BE49-F238E27FC236}">
                <a16:creationId xmlns:a16="http://schemas.microsoft.com/office/drawing/2014/main" id="{F25EEBF6-3A14-7B61-4A86-76033F0570AF}"/>
              </a:ext>
            </a:extLst>
          </p:cNvPr>
          <p:cNvSpPr txBox="1"/>
          <p:nvPr/>
        </p:nvSpPr>
        <p:spPr>
          <a:xfrm>
            <a:off x="1367345" y="801164"/>
            <a:ext cx="10519306" cy="766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 LUẬT TÁC DỤNG KHỐI LƯỢNG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3762E820-87C2-AB8C-9DA2-C00C2E386654}"/>
              </a:ext>
            </a:extLst>
          </p:cNvPr>
          <p:cNvSpPr txBox="1"/>
          <p:nvPr/>
        </p:nvSpPr>
        <p:spPr>
          <a:xfrm>
            <a:off x="431958" y="630444"/>
            <a:ext cx="1061996" cy="1107996"/>
          </a:xfrm>
          <a:custGeom>
            <a:avLst/>
            <a:gdLst>
              <a:gd name="connsiteX0" fmla="*/ 0 w 1061996"/>
              <a:gd name="connsiteY0" fmla="*/ 0 h 1107996"/>
              <a:gd name="connsiteX1" fmla="*/ 499138 w 1061996"/>
              <a:gd name="connsiteY1" fmla="*/ 0 h 1107996"/>
              <a:gd name="connsiteX2" fmla="*/ 1061996 w 1061996"/>
              <a:gd name="connsiteY2" fmla="*/ 0 h 1107996"/>
              <a:gd name="connsiteX3" fmla="*/ 1061996 w 1061996"/>
              <a:gd name="connsiteY3" fmla="*/ 553998 h 1107996"/>
              <a:gd name="connsiteX4" fmla="*/ 1061996 w 1061996"/>
              <a:gd name="connsiteY4" fmla="*/ 1107996 h 1107996"/>
              <a:gd name="connsiteX5" fmla="*/ 520378 w 1061996"/>
              <a:gd name="connsiteY5" fmla="*/ 1107996 h 1107996"/>
              <a:gd name="connsiteX6" fmla="*/ 0 w 1061996"/>
              <a:gd name="connsiteY6" fmla="*/ 1107996 h 1107996"/>
              <a:gd name="connsiteX7" fmla="*/ 0 w 1061996"/>
              <a:gd name="connsiteY7" fmla="*/ 587238 h 1107996"/>
              <a:gd name="connsiteX8" fmla="*/ 0 w 1061996"/>
              <a:gd name="connsiteY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996" h="1107996" fill="none" extrusionOk="0">
                <a:moveTo>
                  <a:pt x="0" y="0"/>
                </a:moveTo>
                <a:cubicBezTo>
                  <a:pt x="214178" y="-7066"/>
                  <a:pt x="330812" y="58973"/>
                  <a:pt x="499138" y="0"/>
                </a:cubicBezTo>
                <a:cubicBezTo>
                  <a:pt x="667464" y="-58973"/>
                  <a:pt x="917757" y="50666"/>
                  <a:pt x="1061996" y="0"/>
                </a:cubicBezTo>
                <a:cubicBezTo>
                  <a:pt x="1092719" y="127666"/>
                  <a:pt x="1038291" y="336517"/>
                  <a:pt x="1061996" y="553998"/>
                </a:cubicBezTo>
                <a:cubicBezTo>
                  <a:pt x="1085701" y="771479"/>
                  <a:pt x="1016129" y="939749"/>
                  <a:pt x="1061996" y="1107996"/>
                </a:cubicBezTo>
                <a:cubicBezTo>
                  <a:pt x="794166" y="1134011"/>
                  <a:pt x="753862" y="1099797"/>
                  <a:pt x="520378" y="1107996"/>
                </a:cubicBezTo>
                <a:cubicBezTo>
                  <a:pt x="286894" y="1116195"/>
                  <a:pt x="217030" y="1062969"/>
                  <a:pt x="0" y="1107996"/>
                </a:cubicBezTo>
                <a:cubicBezTo>
                  <a:pt x="-5619" y="965383"/>
                  <a:pt x="8686" y="841151"/>
                  <a:pt x="0" y="587238"/>
                </a:cubicBezTo>
                <a:cubicBezTo>
                  <a:pt x="-8686" y="333325"/>
                  <a:pt x="5252" y="173846"/>
                  <a:pt x="0" y="0"/>
                </a:cubicBezTo>
                <a:close/>
              </a:path>
              <a:path w="1061996" h="1107996" stroke="0" extrusionOk="0">
                <a:moveTo>
                  <a:pt x="0" y="0"/>
                </a:moveTo>
                <a:cubicBezTo>
                  <a:pt x="121003" y="-37525"/>
                  <a:pt x="326476" y="29679"/>
                  <a:pt x="530998" y="0"/>
                </a:cubicBezTo>
                <a:cubicBezTo>
                  <a:pt x="735520" y="-29679"/>
                  <a:pt x="877259" y="29827"/>
                  <a:pt x="1061996" y="0"/>
                </a:cubicBezTo>
                <a:cubicBezTo>
                  <a:pt x="1094423" y="132579"/>
                  <a:pt x="1018289" y="426022"/>
                  <a:pt x="1061996" y="553998"/>
                </a:cubicBezTo>
                <a:cubicBezTo>
                  <a:pt x="1105703" y="681974"/>
                  <a:pt x="1024873" y="949274"/>
                  <a:pt x="1061996" y="1107996"/>
                </a:cubicBezTo>
                <a:cubicBezTo>
                  <a:pt x="926502" y="1119690"/>
                  <a:pt x="657045" y="1107687"/>
                  <a:pt x="541618" y="1107996"/>
                </a:cubicBezTo>
                <a:cubicBezTo>
                  <a:pt x="426191" y="1108305"/>
                  <a:pt x="185691" y="1092744"/>
                  <a:pt x="0" y="1107996"/>
                </a:cubicBezTo>
                <a:cubicBezTo>
                  <a:pt x="-16884" y="942976"/>
                  <a:pt x="37146" y="761949"/>
                  <a:pt x="0" y="553998"/>
                </a:cubicBezTo>
                <a:cubicBezTo>
                  <a:pt x="-37146" y="346047"/>
                  <a:pt x="56995" y="24884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20030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7507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72174" y="0"/>
            <a:ext cx="5619826" cy="6858000"/>
          </a:xfrm>
          <a:prstGeom prst="rect">
            <a:avLst/>
          </a:prstGeom>
          <a:solidFill>
            <a:srgbClr val="FAD165"/>
          </a:solidFill>
          <a:ln>
            <a:solidFill>
              <a:srgbClr val="FAD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09B48-9065-B050-23C9-6F7BEDE44632}"/>
              </a:ext>
            </a:extLst>
          </p:cNvPr>
          <p:cNvSpPr txBox="1"/>
          <p:nvPr/>
        </p:nvSpPr>
        <p:spPr>
          <a:xfrm>
            <a:off x="65787" y="4581378"/>
            <a:ext cx="6288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2" descr="Ảnh hưởng của nồng độ đến tốc độ phản ứng - YouTube">
            <a:extLst>
              <a:ext uri="{FF2B5EF4-FFF2-40B4-BE49-F238E27FC236}">
                <a16:creationId xmlns:a16="http://schemas.microsoft.com/office/drawing/2014/main" id="{7BA74D72-01B8-D215-27B1-FEA5BE033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0718" r="7273" b="10923"/>
          <a:stretch/>
        </p:blipFill>
        <p:spPr bwMode="auto">
          <a:xfrm>
            <a:off x="652775" y="321705"/>
            <a:ext cx="5114282" cy="3842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E29C5F-7494-3F0C-E50D-B3AB1072E207}"/>
              </a:ext>
            </a:extLst>
          </p:cNvPr>
          <p:cNvSpPr txBox="1"/>
          <p:nvPr/>
        </p:nvSpPr>
        <p:spPr>
          <a:xfrm>
            <a:off x="6643235" y="1102272"/>
            <a:ext cx="5183246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HCl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92002F31-428F-C291-5AB1-5694308404C2}"/>
              </a:ext>
            </a:extLst>
          </p:cNvPr>
          <p:cNvSpPr txBox="1"/>
          <p:nvPr/>
        </p:nvSpPr>
        <p:spPr>
          <a:xfrm>
            <a:off x="6572174" y="266337"/>
            <a:ext cx="5619825" cy="564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luật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tác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khối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36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学教育课件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1821</Words>
  <Application>Microsoft Office PowerPoint</Application>
  <PresentationFormat>Widescreen</PresentationFormat>
  <Paragraphs>237</Paragraphs>
  <Slides>31</Slides>
  <Notes>29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Calisto MT</vt:lpstr>
      <vt:lpstr>Cambria Math</vt:lpstr>
      <vt:lpstr>More Sugar Thin</vt:lpstr>
      <vt:lpstr>Times New Roman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教学教育课件</dc:title>
  <dc:creator>21566820@qq.com</dc:creator>
  <cp:lastModifiedBy>Admin</cp:lastModifiedBy>
  <cp:revision>25</cp:revision>
  <dcterms:created xsi:type="dcterms:W3CDTF">2017-03-10T12:08:10Z</dcterms:created>
  <dcterms:modified xsi:type="dcterms:W3CDTF">2024-01-22T06:57:41Z</dcterms:modified>
</cp:coreProperties>
</file>