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71" r:id="rId2"/>
    <p:sldId id="274" r:id="rId3"/>
    <p:sldId id="324" r:id="rId4"/>
    <p:sldId id="336" r:id="rId5"/>
    <p:sldId id="338" r:id="rId6"/>
    <p:sldId id="362" r:id="rId7"/>
    <p:sldId id="363" r:id="rId8"/>
    <p:sldId id="364" r:id="rId9"/>
    <p:sldId id="366" r:id="rId10"/>
    <p:sldId id="367" r:id="rId11"/>
    <p:sldId id="357" r:id="rId12"/>
    <p:sldId id="332" r:id="rId13"/>
    <p:sldId id="344" r:id="rId14"/>
    <p:sldId id="345" r:id="rId15"/>
    <p:sldId id="346" r:id="rId16"/>
    <p:sldId id="333" r:id="rId17"/>
    <p:sldId id="334" r:id="rId18"/>
    <p:sldId id="361" r:id="rId19"/>
    <p:sldId id="369" r:id="rId20"/>
    <p:sldId id="370" r:id="rId21"/>
    <p:sldId id="358" r:id="rId22"/>
    <p:sldId id="325" r:id="rId23"/>
    <p:sldId id="317" r:id="rId24"/>
    <p:sldId id="272"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3918" autoAdjust="0"/>
  </p:normalViewPr>
  <p:slideViewPr>
    <p:cSldViewPr snapToGrid="0" showGuides="1">
      <p:cViewPr varScale="1">
        <p:scale>
          <a:sx n="141" d="100"/>
          <a:sy n="141" d="100"/>
        </p:scale>
        <p:origin x="120" y="132"/>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232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54896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32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3B48D6F8-1D30-2520-0206-CBD02EA00E98}"/>
              </a:ext>
            </a:extLst>
          </p:cNvPr>
          <p:cNvPicPr>
            <a:picLocks noChangeAspect="1"/>
          </p:cNvPicPr>
          <p:nvPr/>
        </p:nvPicPr>
        <p:blipFill>
          <a:blip r:embed="rId5"/>
          <a:stretch>
            <a:fillRect/>
          </a:stretch>
        </p:blipFill>
        <p:spPr>
          <a:xfrm>
            <a:off x="2998027" y="1214048"/>
            <a:ext cx="4096737" cy="3341192"/>
          </a:xfrm>
          <a:prstGeom prst="rect">
            <a:avLst/>
          </a:prstGeom>
        </p:spPr>
      </p:pic>
      <p:pic>
        <p:nvPicPr>
          <p:cNvPr id="11" name="Nhạc trao bằng khen, Trao giải thưởng cho buổi lễ">
            <a:hlinkClick r:id="" action="ppaction://media"/>
            <a:extLst>
              <a:ext uri="{FF2B5EF4-FFF2-40B4-BE49-F238E27FC236}">
                <a16:creationId xmlns:a16="http://schemas.microsoft.com/office/drawing/2014/main" id="{EDE020F7-5328-E93A-F948-A368EAD82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70729"/>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28997" y="881563"/>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2498628" y="1362236"/>
            <a:ext cx="4572000"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9" name="Picture 8">
            <a:extLst>
              <a:ext uri="{FF2B5EF4-FFF2-40B4-BE49-F238E27FC236}">
                <a16:creationId xmlns:a16="http://schemas.microsoft.com/office/drawing/2014/main" id="{4D3FEBE6-B3B1-ECC5-A929-7AFF5670CA40}"/>
              </a:ext>
            </a:extLst>
          </p:cNvPr>
          <p:cNvPicPr>
            <a:picLocks noChangeAspect="1"/>
          </p:cNvPicPr>
          <p:nvPr/>
        </p:nvPicPr>
        <p:blipFill>
          <a:blip r:embed="rId2"/>
          <a:stretch>
            <a:fillRect/>
          </a:stretch>
        </p:blipFill>
        <p:spPr>
          <a:xfrm>
            <a:off x="1441269" y="1823901"/>
            <a:ext cx="6565594" cy="3205179"/>
          </a:xfrm>
          <a:prstGeom prst="rect">
            <a:avLst/>
          </a:prstGeom>
        </p:spPr>
      </p:pic>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34458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profitable (adj)</a:t>
            </a:r>
            <a:endParaRPr lang="en-US" sz="4800" b="1" dirty="0">
              <a:solidFill>
                <a:srgbClr val="EE8640"/>
              </a:solidFill>
              <a:cs typeface="Calibri" panose="020F0502020204030204" pitchFamily="34" charset="0"/>
            </a:endParaRPr>
          </a:p>
        </p:txBody>
      </p:sp>
      <p:sp>
        <p:nvSpPr>
          <p:cNvPr id="12" name="Rectangle 11"/>
          <p:cNvSpPr/>
          <p:nvPr/>
        </p:nvSpPr>
        <p:spPr>
          <a:xfrm>
            <a:off x="665613" y="3277617"/>
            <a:ext cx="4344587" cy="1077218"/>
          </a:xfrm>
          <a:prstGeom prst="rect">
            <a:avLst/>
          </a:prstGeom>
        </p:spPr>
        <p:txBody>
          <a:bodyPr wrap="square">
            <a:spAutoFit/>
          </a:bodyPr>
          <a:lstStyle/>
          <a:p>
            <a:pPr algn="just"/>
            <a:r>
              <a:rPr lang="en-US" sz="3200" dirty="0"/>
              <a:t>that makes or is likely to make money</a:t>
            </a:r>
          </a:p>
        </p:txBody>
      </p:sp>
      <p:sp>
        <p:nvSpPr>
          <p:cNvPr id="2" name="Rectangle 1"/>
          <p:cNvSpPr/>
          <p:nvPr/>
        </p:nvSpPr>
        <p:spPr>
          <a:xfrm>
            <a:off x="1446386" y="1780681"/>
            <a:ext cx="2327881"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prɒfɪtəbl</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0" name="Picture 9">
            <a:extLst>
              <a:ext uri="{FF2B5EF4-FFF2-40B4-BE49-F238E27FC236}">
                <a16:creationId xmlns:a16="http://schemas.microsoft.com/office/drawing/2014/main" id="{BABB0BF9-EC91-3FE5-55CE-06DC8CFB516C}"/>
              </a:ext>
            </a:extLst>
          </p:cNvPr>
          <p:cNvPicPr>
            <a:picLocks noChangeAspect="1"/>
          </p:cNvPicPr>
          <p:nvPr/>
        </p:nvPicPr>
        <p:blipFill>
          <a:blip r:embed="rId5"/>
          <a:stretch>
            <a:fillRect/>
          </a:stretch>
        </p:blipFill>
        <p:spPr>
          <a:xfrm>
            <a:off x="5427354" y="1436094"/>
            <a:ext cx="3187864" cy="2533780"/>
          </a:xfrm>
          <a:prstGeom prst="rect">
            <a:avLst/>
          </a:prstGeom>
        </p:spPr>
      </p:pic>
      <p:pic>
        <p:nvPicPr>
          <p:cNvPr id="5" name="profitable">
            <a:hlinkClick r:id="" action="ppaction://media"/>
            <a:extLst>
              <a:ext uri="{FF2B5EF4-FFF2-40B4-BE49-F238E27FC236}">
                <a16:creationId xmlns:a16="http://schemas.microsoft.com/office/drawing/2014/main" id="{29FAE19D-2C1A-F586-71A7-3A5B56369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506" y="2649114"/>
            <a:ext cx="406400" cy="40640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theme park</a:t>
            </a:r>
            <a:endParaRPr lang="en-US" sz="4800" b="1" dirty="0">
              <a:solidFill>
                <a:srgbClr val="EE8640"/>
              </a:solidFill>
              <a:cs typeface="Calibri" panose="020F0502020204030204" pitchFamily="34" charset="0"/>
            </a:endParaRPr>
          </a:p>
        </p:txBody>
      </p:sp>
      <p:sp>
        <p:nvSpPr>
          <p:cNvPr id="12" name="Rectangle 11"/>
          <p:cNvSpPr/>
          <p:nvPr/>
        </p:nvSpPr>
        <p:spPr>
          <a:xfrm>
            <a:off x="359273" y="3045796"/>
            <a:ext cx="5106262" cy="1938992"/>
          </a:xfrm>
          <a:prstGeom prst="rect">
            <a:avLst/>
          </a:prstGeom>
        </p:spPr>
        <p:txBody>
          <a:bodyPr wrap="square">
            <a:spAutoFit/>
          </a:bodyPr>
          <a:lstStyle/>
          <a:p>
            <a:pPr algn="just"/>
            <a:r>
              <a:rPr lang="en-US" sz="2400" dirty="0"/>
              <a:t>a large park where people go to enjoy themselves, for example by riding on large machines such as roller coasters, and where much of the entertainment is connected with one subject or idea</a:t>
            </a:r>
            <a:endParaRPr lang="en-US" sz="4000" dirty="0"/>
          </a:p>
        </p:txBody>
      </p:sp>
      <p:sp>
        <p:nvSpPr>
          <p:cNvPr id="2" name="Rectangle 1"/>
          <p:cNvSpPr/>
          <p:nvPr/>
        </p:nvSpPr>
        <p:spPr>
          <a:xfrm>
            <a:off x="1688351" y="1780680"/>
            <a:ext cx="2448107"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θiːm</a:t>
            </a:r>
            <a:r>
              <a:rPr lang="en-US" sz="3600" kern="0" dirty="0">
                <a:solidFill>
                  <a:schemeClr val="accent2">
                    <a:lumMod val="50000"/>
                  </a:schemeClr>
                </a:solidFill>
                <a:effectLst/>
                <a:ea typeface="Times New Roman" panose="02020603050405020304" pitchFamily="18" charset="0"/>
              </a:rPr>
              <a:t> </a:t>
            </a:r>
            <a:r>
              <a:rPr lang="en-US" sz="3600" kern="0" dirty="0" err="1">
                <a:solidFill>
                  <a:schemeClr val="accent2">
                    <a:lumMod val="50000"/>
                  </a:schemeClr>
                </a:solidFill>
                <a:effectLst/>
                <a:ea typeface="Times New Roman" panose="02020603050405020304" pitchFamily="18" charset="0"/>
              </a:rPr>
              <a:t>pɑːk</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BC829F3C-701A-2E53-9475-6B0AB5B01572}"/>
              </a:ext>
            </a:extLst>
          </p:cNvPr>
          <p:cNvPicPr>
            <a:picLocks noChangeAspect="1"/>
          </p:cNvPicPr>
          <p:nvPr/>
        </p:nvPicPr>
        <p:blipFill>
          <a:blip r:embed="rId5"/>
          <a:stretch>
            <a:fillRect/>
          </a:stretch>
        </p:blipFill>
        <p:spPr>
          <a:xfrm>
            <a:off x="5576208" y="1547323"/>
            <a:ext cx="3385360" cy="2365451"/>
          </a:xfrm>
          <a:prstGeom prst="rect">
            <a:avLst/>
          </a:prstGeom>
        </p:spPr>
      </p:pic>
      <p:pic>
        <p:nvPicPr>
          <p:cNvPr id="3" name="theme park">
            <a:hlinkClick r:id="" action="ppaction://media"/>
            <a:extLst>
              <a:ext uri="{FF2B5EF4-FFF2-40B4-BE49-F238E27FC236}">
                <a16:creationId xmlns:a16="http://schemas.microsoft.com/office/drawing/2014/main" id="{81DD7057-6668-F1EE-8E9E-F26A997FB3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4327" y="2526848"/>
            <a:ext cx="406400" cy="406400"/>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3" y="930076"/>
            <a:ext cx="4168275"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dwarf (n)</a:t>
            </a:r>
            <a:endParaRPr lang="en-US" sz="4800" b="1" dirty="0">
              <a:solidFill>
                <a:schemeClr val="accent2"/>
              </a:solidFill>
              <a:cs typeface="Calibri" panose="020F0502020204030204" pitchFamily="34" charset="0"/>
            </a:endParaRPr>
          </a:p>
        </p:txBody>
      </p:sp>
      <p:sp>
        <p:nvSpPr>
          <p:cNvPr id="12" name="Rectangle 11"/>
          <p:cNvSpPr/>
          <p:nvPr/>
        </p:nvSpPr>
        <p:spPr>
          <a:xfrm>
            <a:off x="380138" y="2931409"/>
            <a:ext cx="5341839" cy="2246769"/>
          </a:xfrm>
          <a:prstGeom prst="rect">
            <a:avLst/>
          </a:prstGeom>
        </p:spPr>
        <p:txBody>
          <a:bodyPr wrap="square">
            <a:spAutoFit/>
          </a:bodyPr>
          <a:lstStyle/>
          <a:p>
            <a:pPr algn="just"/>
            <a:r>
              <a:rPr lang="en-US" sz="2800" dirty="0"/>
              <a:t>(in stories) a creature like a small man, who has magic powers and who is usually described as living and working under the ground, especially working with metal</a:t>
            </a:r>
            <a:endParaRPr lang="en-US" sz="4400" dirty="0"/>
          </a:p>
        </p:txBody>
      </p:sp>
      <p:sp>
        <p:nvSpPr>
          <p:cNvPr id="2" name="Rectangle 1"/>
          <p:cNvSpPr/>
          <p:nvPr/>
        </p:nvSpPr>
        <p:spPr>
          <a:xfrm>
            <a:off x="1821488" y="1780681"/>
            <a:ext cx="1577676"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rPr>
              <a:t>dwɔːf</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00A3825B-CEAB-434E-3020-3BDDC6E1D66B}"/>
              </a:ext>
            </a:extLst>
          </p:cNvPr>
          <p:cNvPicPr>
            <a:picLocks noChangeAspect="1"/>
          </p:cNvPicPr>
          <p:nvPr/>
        </p:nvPicPr>
        <p:blipFill>
          <a:blip r:embed="rId5"/>
          <a:stretch>
            <a:fillRect/>
          </a:stretch>
        </p:blipFill>
        <p:spPr>
          <a:xfrm>
            <a:off x="6335779" y="1217468"/>
            <a:ext cx="2468252" cy="2894061"/>
          </a:xfrm>
          <a:prstGeom prst="rect">
            <a:avLst/>
          </a:prstGeom>
        </p:spPr>
      </p:pic>
      <p:pic>
        <p:nvPicPr>
          <p:cNvPr id="3" name="dwarf">
            <a:hlinkClick r:id="" action="ppaction://media"/>
            <a:extLst>
              <a:ext uri="{FF2B5EF4-FFF2-40B4-BE49-F238E27FC236}">
                <a16:creationId xmlns:a16="http://schemas.microsoft.com/office/drawing/2014/main" id="{2880666C-172E-FE6D-0A42-0DDE9888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7669" y="2525009"/>
            <a:ext cx="406400" cy="406400"/>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inspire (v)</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592187" cy="1384995"/>
          </a:xfrm>
          <a:prstGeom prst="rect">
            <a:avLst/>
          </a:prstGeom>
        </p:spPr>
        <p:txBody>
          <a:bodyPr wrap="square">
            <a:spAutoFit/>
          </a:bodyPr>
          <a:lstStyle/>
          <a:p>
            <a:pPr algn="just"/>
            <a:r>
              <a:rPr lang="en-US" sz="2800" dirty="0"/>
              <a:t>to give somebody the desire, confidence or enthusiasm to do something well</a:t>
            </a:r>
          </a:p>
        </p:txBody>
      </p:sp>
      <p:sp>
        <p:nvSpPr>
          <p:cNvPr id="2" name="Rectangle 1"/>
          <p:cNvSpPr/>
          <p:nvPr/>
        </p:nvSpPr>
        <p:spPr>
          <a:xfrm>
            <a:off x="1815421" y="1813705"/>
            <a:ext cx="2504212"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cs typeface="Times New Roman" panose="02020603050405020304" pitchFamily="18" charset="0"/>
              </a:rPr>
              <a:t>ɪnˈspaɪə</a:t>
            </a: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85C7FC0C-F27C-68AE-FFBA-49B94A568117}"/>
              </a:ext>
            </a:extLst>
          </p:cNvPr>
          <p:cNvPicPr>
            <a:picLocks noChangeAspect="1"/>
          </p:cNvPicPr>
          <p:nvPr/>
        </p:nvPicPr>
        <p:blipFill>
          <a:blip r:embed="rId5"/>
          <a:stretch>
            <a:fillRect/>
          </a:stretch>
        </p:blipFill>
        <p:spPr>
          <a:xfrm>
            <a:off x="5642823" y="1172618"/>
            <a:ext cx="2658100" cy="3004808"/>
          </a:xfrm>
          <a:prstGeom prst="rect">
            <a:avLst/>
          </a:prstGeom>
        </p:spPr>
      </p:pic>
      <p:pic>
        <p:nvPicPr>
          <p:cNvPr id="10" name="ttsmaker-file-2023-11-14-15-28-17">
            <a:hlinkClick r:id="" action="ppaction://media"/>
            <a:extLst>
              <a:ext uri="{FF2B5EF4-FFF2-40B4-BE49-F238E27FC236}">
                <a16:creationId xmlns:a16="http://schemas.microsoft.com/office/drawing/2014/main" id="{77271E7D-3B97-3D4F-EEDD-5ED219FB4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8506" y="2635555"/>
            <a:ext cx="406400" cy="406400"/>
          </a:xfrm>
          <a:prstGeom prst="rect">
            <a:avLst/>
          </a:prstGeom>
        </p:spPr>
      </p:pic>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PRE-READING</a:t>
            </a:r>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2399917965"/>
              </p:ext>
            </p:extLst>
          </p:nvPr>
        </p:nvGraphicFramePr>
        <p:xfrm>
          <a:off x="185737" y="692382"/>
          <a:ext cx="8772525" cy="4433476"/>
        </p:xfrm>
        <a:graphic>
          <a:graphicData uri="http://schemas.openxmlformats.org/drawingml/2006/table">
            <a:tbl>
              <a:tblPr firstRow="1" bandRow="1">
                <a:tableStyleId>{5DA37D80-6434-44D0-A028-1B22A696006F}</a:tableStyleId>
              </a:tblPr>
              <a:tblGrid>
                <a:gridCol w="1528763">
                  <a:extLst>
                    <a:ext uri="{9D8B030D-6E8A-4147-A177-3AD203B41FA5}">
                      <a16:colId xmlns:a16="http://schemas.microsoft.com/office/drawing/2014/main" val="20000"/>
                    </a:ext>
                  </a:extLst>
                </a:gridCol>
                <a:gridCol w="1485900">
                  <a:extLst>
                    <a:ext uri="{9D8B030D-6E8A-4147-A177-3AD203B41FA5}">
                      <a16:colId xmlns:a16="http://schemas.microsoft.com/office/drawing/2014/main" val="20003"/>
                    </a:ext>
                  </a:extLst>
                </a:gridCol>
                <a:gridCol w="4443046">
                  <a:extLst>
                    <a:ext uri="{9D8B030D-6E8A-4147-A177-3AD203B41FA5}">
                      <a16:colId xmlns:a16="http://schemas.microsoft.com/office/drawing/2014/main" val="20001"/>
                    </a:ext>
                  </a:extLst>
                </a:gridCol>
                <a:gridCol w="1314816">
                  <a:extLst>
                    <a:ext uri="{9D8B030D-6E8A-4147-A177-3AD203B41FA5}">
                      <a16:colId xmlns:a16="http://schemas.microsoft.com/office/drawing/2014/main" val="20002"/>
                    </a:ext>
                  </a:extLst>
                </a:gridCol>
              </a:tblGrid>
              <a:tr h="664427">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750" b="1" dirty="0">
                          <a:solidFill>
                            <a:schemeClr val="accent2">
                              <a:lumMod val="50000"/>
                            </a:schemeClr>
                          </a:solidFill>
                          <a:effectLst/>
                          <a:latin typeface="+mn-lt"/>
                          <a:ea typeface="Calibri" panose="020F0502020204030204" pitchFamily="34" charset="0"/>
                          <a:cs typeface="Calibri" panose="020F0502020204030204" pitchFamily="34" charset="0"/>
                        </a:rPr>
                        <a:t>equivalent</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472820">
                <a:tc>
                  <a:txBody>
                    <a:bodyPr/>
                    <a:lstStyle/>
                    <a:p>
                      <a:pPr marL="0" marR="0" indent="-1270" algn="just">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1.profitable (adj)</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/ˈprɒfɪtəbl/</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that makes or is likely to make money</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có lợi nhuận</a:t>
                      </a:r>
                    </a:p>
                  </a:txBody>
                  <a:tcPr marL="68580" marR="68580" marT="0" marB="0"/>
                </a:tc>
                <a:extLst>
                  <a:ext uri="{0D108BD9-81ED-4DB2-BD59-A6C34878D82A}">
                    <a16:rowId xmlns:a16="http://schemas.microsoft.com/office/drawing/2014/main" val="10005"/>
                  </a:ext>
                </a:extLst>
              </a:tr>
              <a:tr h="1410006">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2. theme park</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/ˈθiːm pɑːk/</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a large park where people go to enjoy themselves, for example by riding on large machines such as </a:t>
                      </a:r>
                      <a:r>
                        <a:rPr lang="en-US" sz="1600" u="none" strike="noStrike" kern="100" dirty="0">
                          <a:solidFill>
                            <a:srgbClr val="000000"/>
                          </a:solidFill>
                          <a:effectLst/>
                          <a:latin typeface="+mn-lt"/>
                          <a:ea typeface="Times New Roman" panose="02020603050405020304" pitchFamily="18" charset="0"/>
                          <a:cs typeface="Times New Roman" panose="02020603050405020304" pitchFamily="18" charset="0"/>
                        </a:rPr>
                        <a:t>roller coasters</a:t>
                      </a:r>
                      <a:r>
                        <a:rPr lang="en-US" sz="1600" kern="100" dirty="0">
                          <a:solidFill>
                            <a:srgbClr val="000000"/>
                          </a:solidFill>
                          <a:effectLst/>
                          <a:latin typeface="+mn-lt"/>
                          <a:ea typeface="Times New Roman" panose="02020603050405020304" pitchFamily="18" charset="0"/>
                          <a:cs typeface="Times New Roman" panose="02020603050405020304" pitchFamily="18" charset="0"/>
                        </a:rPr>
                        <a:t>, and where much of the entertainment is connected with one subject or idea</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công viên giải trí</a:t>
                      </a:r>
                    </a:p>
                  </a:txBody>
                  <a:tcPr marL="68580" marR="68580" marT="0" marB="0"/>
                </a:tc>
                <a:extLst>
                  <a:ext uri="{0D108BD9-81ED-4DB2-BD59-A6C34878D82A}">
                    <a16:rowId xmlns:a16="http://schemas.microsoft.com/office/drawing/2014/main" val="10001"/>
                  </a:ext>
                </a:extLst>
              </a:tr>
              <a:tr h="1153897">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3. dwarf (n)</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/dwɔːf/</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(in stories) a creature like a small man, who has magic powers and who is usually described as living and working under the ground, especially working with metal</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chú lùn</a:t>
                      </a:r>
                    </a:p>
                  </a:txBody>
                  <a:tcPr marL="68580" marR="68580" marT="0" marB="0"/>
                </a:tc>
                <a:extLst>
                  <a:ext uri="{0D108BD9-81ED-4DB2-BD59-A6C34878D82A}">
                    <a16:rowId xmlns:a16="http://schemas.microsoft.com/office/drawing/2014/main" val="10002"/>
                  </a:ext>
                </a:extLst>
              </a:tr>
              <a:tr h="671673">
                <a:tc>
                  <a:txBody>
                    <a:bodyPr/>
                    <a:lstStyle/>
                    <a:p>
                      <a:pPr marL="0" marR="0" indent="-1270" algn="just">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4. inspire (v)</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/ɪnˈspaɪə(r)/</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to give somebody the desire, confidence or enthusiasm to do something well</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truyền</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cảm</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hứng</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bl>
          </a:graphicData>
        </a:graphic>
      </p:graphicFrame>
    </p:spTree>
    <p:extLst>
      <p:ext uri="{BB962C8B-B14F-4D97-AF65-F5344CB8AC3E}">
        <p14:creationId xmlns:p14="http://schemas.microsoft.com/office/powerpoint/2010/main" val="192896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rPr>
              <a:t>Listen to a talk about Walt Disney’s life. Number the events in the order they are mentioned. </a:t>
            </a:r>
            <a:endParaRPr lang="en-US" sz="3200" b="1" dirty="0">
              <a:cs typeface="Arial" panose="020B0604020202020204" pitchFamily="34" charset="0"/>
            </a:endParaRPr>
          </a:p>
        </p:txBody>
      </p:sp>
      <p:sp>
        <p:nvSpPr>
          <p:cNvPr id="19" name="TextBox 18">
            <a:extLst>
              <a:ext uri="{FF2B5EF4-FFF2-40B4-BE49-F238E27FC236}">
                <a16:creationId xmlns:a16="http://schemas.microsoft.com/office/drawing/2014/main" id="{C9CB4CB6-CFB0-3CCC-96E9-6DA39679CB26}"/>
              </a:ext>
            </a:extLst>
          </p:cNvPr>
          <p:cNvSpPr txBox="1"/>
          <p:nvPr/>
        </p:nvSpPr>
        <p:spPr>
          <a:xfrm>
            <a:off x="1135774" y="1523730"/>
            <a:ext cx="7666964" cy="3495188"/>
          </a:xfrm>
          <a:prstGeom prst="rect">
            <a:avLst/>
          </a:prstGeom>
          <a:noFill/>
        </p:spPr>
        <p:txBody>
          <a:bodyPr wrap="square">
            <a:spAutoFit/>
          </a:bodyPr>
          <a:lstStyle/>
          <a:p>
            <a:pPr>
              <a:lnSpc>
                <a:spcPct val="150000"/>
              </a:lnSpc>
            </a:pPr>
            <a:r>
              <a:rPr lang="en-US" sz="2500" dirty="0">
                <a:solidFill>
                  <a:srgbClr val="000000"/>
                </a:solidFill>
              </a:rPr>
              <a:t>A</a:t>
            </a:r>
            <a:r>
              <a:rPr lang="en-US" sz="2500" b="0" i="0" dirty="0">
                <a:solidFill>
                  <a:srgbClr val="000000"/>
                </a:solidFill>
                <a:effectLst/>
              </a:rPr>
              <a:t>. A difficult beginning</a:t>
            </a:r>
          </a:p>
          <a:p>
            <a:pPr>
              <a:lnSpc>
                <a:spcPct val="150000"/>
              </a:lnSpc>
            </a:pPr>
            <a:r>
              <a:rPr lang="en-US" sz="2500" b="0" i="0" dirty="0">
                <a:solidFill>
                  <a:srgbClr val="000000"/>
                </a:solidFill>
                <a:effectLst/>
              </a:rPr>
              <a:t>B. An introduction to Walt Disney</a:t>
            </a:r>
          </a:p>
          <a:p>
            <a:pPr>
              <a:lnSpc>
                <a:spcPct val="150000"/>
              </a:lnSpc>
            </a:pPr>
            <a:r>
              <a:rPr lang="en-US" sz="2500" b="0" i="0" dirty="0">
                <a:solidFill>
                  <a:srgbClr val="000000"/>
                </a:solidFill>
                <a:effectLst/>
              </a:rPr>
              <a:t>C. Creating the world’s most popular tourist attraction</a:t>
            </a:r>
          </a:p>
          <a:p>
            <a:pPr>
              <a:lnSpc>
                <a:spcPct val="150000"/>
              </a:lnSpc>
            </a:pPr>
            <a:r>
              <a:rPr lang="en-US" sz="2500" dirty="0">
                <a:solidFill>
                  <a:srgbClr val="000000"/>
                </a:solidFill>
              </a:rPr>
              <a:t>D</a:t>
            </a:r>
            <a:r>
              <a:rPr lang="en-US" sz="2500" b="0" i="0" dirty="0">
                <a:solidFill>
                  <a:srgbClr val="000000"/>
                </a:solidFill>
                <a:effectLst/>
              </a:rPr>
              <a:t>. The birth of Mickey Mouse</a:t>
            </a:r>
          </a:p>
          <a:p>
            <a:pPr>
              <a:lnSpc>
                <a:spcPct val="150000"/>
              </a:lnSpc>
            </a:pPr>
            <a:r>
              <a:rPr lang="en-US" sz="2500" dirty="0">
                <a:solidFill>
                  <a:srgbClr val="000000"/>
                </a:solidFill>
              </a:rPr>
              <a:t>E</a:t>
            </a:r>
            <a:r>
              <a:rPr lang="en-US" sz="2500" b="0" i="0" dirty="0">
                <a:solidFill>
                  <a:srgbClr val="000000"/>
                </a:solidFill>
                <a:effectLst/>
              </a:rPr>
              <a:t>. The success of Snow White and the Seven Dwarfs</a:t>
            </a:r>
          </a:p>
          <a:p>
            <a:pPr>
              <a:lnSpc>
                <a:spcPct val="150000"/>
              </a:lnSpc>
            </a:pPr>
            <a:r>
              <a:rPr lang="en-US" sz="2500" b="0" i="0" dirty="0">
                <a:solidFill>
                  <a:srgbClr val="000000"/>
                </a:solidFill>
                <a:effectLst/>
              </a:rPr>
              <a:t>F. The continued success of The Walt Disney Studios </a:t>
            </a:r>
          </a:p>
        </p:txBody>
      </p:sp>
      <p:sp>
        <p:nvSpPr>
          <p:cNvPr id="9" name="TextBox 8">
            <a:extLst>
              <a:ext uri="{FF2B5EF4-FFF2-40B4-BE49-F238E27FC236}">
                <a16:creationId xmlns:a16="http://schemas.microsoft.com/office/drawing/2014/main" id="{312E982A-3F33-BC5C-D5D9-DDE4A506A6AA}"/>
              </a:ext>
            </a:extLst>
          </p:cNvPr>
          <p:cNvSpPr txBox="1"/>
          <p:nvPr/>
        </p:nvSpPr>
        <p:spPr>
          <a:xfrm>
            <a:off x="763737" y="1527675"/>
            <a:ext cx="458564" cy="3495188"/>
          </a:xfrm>
          <a:prstGeom prst="rect">
            <a:avLst/>
          </a:prstGeom>
          <a:noFill/>
        </p:spPr>
        <p:txBody>
          <a:bodyPr wrap="square">
            <a:spAutoFit/>
          </a:bodyPr>
          <a:lstStyle/>
          <a:p>
            <a:pPr>
              <a:lnSpc>
                <a:spcPct val="150000"/>
              </a:lnSpc>
            </a:pPr>
            <a:r>
              <a:rPr lang="en-US" sz="2500" b="1" dirty="0">
                <a:solidFill>
                  <a:srgbClr val="00B050"/>
                </a:solidFill>
              </a:rPr>
              <a:t>2</a:t>
            </a:r>
          </a:p>
          <a:p>
            <a:pPr>
              <a:lnSpc>
                <a:spcPct val="150000"/>
              </a:lnSpc>
            </a:pPr>
            <a:r>
              <a:rPr lang="en-US" sz="2500" b="1" i="0" dirty="0">
                <a:solidFill>
                  <a:srgbClr val="00B050"/>
                </a:solidFill>
                <a:effectLst/>
              </a:rPr>
              <a:t>1</a:t>
            </a:r>
          </a:p>
          <a:p>
            <a:pPr>
              <a:lnSpc>
                <a:spcPct val="150000"/>
              </a:lnSpc>
            </a:pPr>
            <a:r>
              <a:rPr lang="en-US" sz="2500" b="1" dirty="0">
                <a:solidFill>
                  <a:srgbClr val="00B050"/>
                </a:solidFill>
              </a:rPr>
              <a:t>5</a:t>
            </a:r>
          </a:p>
          <a:p>
            <a:pPr>
              <a:lnSpc>
                <a:spcPct val="150000"/>
              </a:lnSpc>
            </a:pPr>
            <a:r>
              <a:rPr lang="en-US" sz="2500" b="1" i="0" dirty="0">
                <a:solidFill>
                  <a:srgbClr val="00B050"/>
                </a:solidFill>
                <a:effectLst/>
              </a:rPr>
              <a:t>3</a:t>
            </a:r>
          </a:p>
          <a:p>
            <a:pPr>
              <a:lnSpc>
                <a:spcPct val="150000"/>
              </a:lnSpc>
            </a:pPr>
            <a:r>
              <a:rPr lang="en-US" sz="2500" b="1" dirty="0">
                <a:solidFill>
                  <a:srgbClr val="00B050"/>
                </a:solidFill>
              </a:rPr>
              <a:t>4</a:t>
            </a:r>
          </a:p>
          <a:p>
            <a:pPr>
              <a:lnSpc>
                <a:spcPct val="150000"/>
              </a:lnSpc>
            </a:pPr>
            <a:r>
              <a:rPr lang="en-US" sz="2500" b="1" dirty="0">
                <a:solidFill>
                  <a:srgbClr val="00B050"/>
                </a:solidFill>
              </a:rPr>
              <a:t>6</a:t>
            </a:r>
            <a:endParaRPr lang="en-US" sz="2500" b="1" i="0" dirty="0">
              <a:solidFill>
                <a:srgbClr val="00B050"/>
              </a:solidFill>
              <a:effectLst/>
            </a:endParaRPr>
          </a:p>
        </p:txBody>
      </p:sp>
      <p:pic>
        <p:nvPicPr>
          <p:cNvPr id="7" name="Track 4">
            <a:hlinkClick r:id="" action="ppaction://media"/>
            <a:extLst>
              <a:ext uri="{FF2B5EF4-FFF2-40B4-BE49-F238E27FC236}">
                <a16:creationId xmlns:a16="http://schemas.microsoft.com/office/drawing/2014/main" id="{AE06ACAA-ACEB-7E59-FE8D-5169D78AF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588" y="79725"/>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23882"/>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458930F2-0798-34A2-4901-E4404447A3BC}"/>
              </a:ext>
            </a:extLst>
          </p:cNvPr>
          <p:cNvSpPr txBox="1"/>
          <p:nvPr/>
        </p:nvSpPr>
        <p:spPr>
          <a:xfrm>
            <a:off x="592218" y="1433971"/>
            <a:ext cx="8120888" cy="3539430"/>
          </a:xfrm>
          <a:prstGeom prst="rect">
            <a:avLst/>
          </a:prstGeom>
          <a:noFill/>
        </p:spPr>
        <p:txBody>
          <a:bodyPr wrap="square">
            <a:spAutoFit/>
          </a:bodyPr>
          <a:lstStyle/>
          <a:p>
            <a:r>
              <a:rPr lang="en-US" sz="2800" dirty="0"/>
              <a:t>1. Walt Disney moved to Hollywood because _______.</a:t>
            </a:r>
          </a:p>
          <a:p>
            <a:r>
              <a:rPr lang="en-US" sz="2800" dirty="0"/>
              <a:t>A. his parents moved to work there</a:t>
            </a:r>
          </a:p>
          <a:p>
            <a:r>
              <a:rPr lang="en-US" sz="2800" dirty="0"/>
              <a:t>B. he wanted to start his career again</a:t>
            </a:r>
          </a:p>
          <a:p>
            <a:r>
              <a:rPr lang="en-US" sz="2800" dirty="0"/>
              <a:t>C. his company became very successful</a:t>
            </a:r>
          </a:p>
          <a:p>
            <a:r>
              <a:rPr lang="en-US" sz="2800" dirty="0"/>
              <a:t>2. Which is true about Mickey Mouse?</a:t>
            </a:r>
          </a:p>
          <a:p>
            <a:r>
              <a:rPr lang="en-US" sz="2800" dirty="0"/>
              <a:t>A. It was based on a real pet.</a:t>
            </a:r>
          </a:p>
          <a:p>
            <a:r>
              <a:rPr lang="en-US" sz="2800" dirty="0"/>
              <a:t>B. It was first voiced by a famous actor.</a:t>
            </a:r>
          </a:p>
          <a:p>
            <a:r>
              <a:rPr lang="en-US" sz="2800" dirty="0"/>
              <a:t>C. It was not very popular.</a:t>
            </a:r>
          </a:p>
        </p:txBody>
      </p:sp>
      <p:sp>
        <p:nvSpPr>
          <p:cNvPr id="11" name="Oval 10">
            <a:extLst>
              <a:ext uri="{FF2B5EF4-FFF2-40B4-BE49-F238E27FC236}">
                <a16:creationId xmlns:a16="http://schemas.microsoft.com/office/drawing/2014/main" id="{AB27BFD2-90E1-D56D-70F0-F547558CFFDD}"/>
              </a:ext>
            </a:extLst>
          </p:cNvPr>
          <p:cNvSpPr/>
          <p:nvPr/>
        </p:nvSpPr>
        <p:spPr>
          <a:xfrm>
            <a:off x="526359" y="2316985"/>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0BD265-691F-8C99-4628-BD569DDBE1AC}"/>
              </a:ext>
            </a:extLst>
          </p:cNvPr>
          <p:cNvSpPr/>
          <p:nvPr/>
        </p:nvSpPr>
        <p:spPr>
          <a:xfrm>
            <a:off x="526358" y="3608989"/>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5">
            <a:hlinkClick r:id="" action="ppaction://media"/>
            <a:extLst>
              <a:ext uri="{FF2B5EF4-FFF2-40B4-BE49-F238E27FC236}">
                <a16:creationId xmlns:a16="http://schemas.microsoft.com/office/drawing/2014/main" id="{83E25513-6EFC-7E6A-5BD7-D88D51C06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3506" y="111355"/>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2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8" name="TextBox 7">
            <a:extLst>
              <a:ext uri="{FF2B5EF4-FFF2-40B4-BE49-F238E27FC236}">
                <a16:creationId xmlns:a16="http://schemas.microsoft.com/office/drawing/2014/main" id="{998C3C43-9766-BFCB-2317-BAF94F433EC2}"/>
              </a:ext>
            </a:extLst>
          </p:cNvPr>
          <p:cNvSpPr txBox="1"/>
          <p:nvPr/>
        </p:nvSpPr>
        <p:spPr>
          <a:xfrm>
            <a:off x="763737" y="1152294"/>
            <a:ext cx="8120888" cy="3970318"/>
          </a:xfrm>
          <a:prstGeom prst="rect">
            <a:avLst/>
          </a:prstGeom>
          <a:noFill/>
        </p:spPr>
        <p:txBody>
          <a:bodyPr wrap="square">
            <a:spAutoFit/>
          </a:bodyPr>
          <a:lstStyle/>
          <a:p>
            <a:r>
              <a:rPr lang="en-US" sz="2800" dirty="0"/>
              <a:t>3. What is NOT mentioned as an achievement of </a:t>
            </a:r>
            <a:r>
              <a:rPr lang="en-US" sz="2800" i="1" dirty="0"/>
              <a:t>Snow White and the Seven Dwarfs</a:t>
            </a:r>
            <a:r>
              <a:rPr lang="en-US" sz="2800" dirty="0"/>
              <a:t>?</a:t>
            </a:r>
          </a:p>
          <a:p>
            <a:r>
              <a:rPr lang="en-US" sz="2800" dirty="0"/>
              <a:t>A. It earned more than 400 million dollars.</a:t>
            </a:r>
          </a:p>
          <a:p>
            <a:r>
              <a:rPr lang="en-US" sz="2800" dirty="0"/>
              <a:t>B. It won several Oscars.</a:t>
            </a:r>
          </a:p>
          <a:p>
            <a:r>
              <a:rPr lang="en-US" sz="2800" dirty="0"/>
              <a:t>C. It was the best movie in the film industry.</a:t>
            </a:r>
          </a:p>
          <a:p>
            <a:r>
              <a:rPr lang="en-US" sz="2800" dirty="0"/>
              <a:t>4. What is true about Disney’s achievements?</a:t>
            </a:r>
          </a:p>
          <a:p>
            <a:r>
              <a:rPr lang="en-US" sz="2800" dirty="0"/>
              <a:t>A. He created the first animated cartoon.</a:t>
            </a:r>
          </a:p>
          <a:p>
            <a:r>
              <a:rPr lang="en-US" sz="2800" dirty="0"/>
              <a:t>B. He holds the record for the most Oscars in history.</a:t>
            </a:r>
          </a:p>
          <a:p>
            <a:r>
              <a:rPr lang="en-US" sz="2800" dirty="0"/>
              <a:t>C. He designed all the Disneyland theme parks.</a:t>
            </a:r>
          </a:p>
        </p:txBody>
      </p:sp>
      <p:sp>
        <p:nvSpPr>
          <p:cNvPr id="9" name="Oval 8">
            <a:extLst>
              <a:ext uri="{FF2B5EF4-FFF2-40B4-BE49-F238E27FC236}">
                <a16:creationId xmlns:a16="http://schemas.microsoft.com/office/drawing/2014/main" id="{CC0184D7-E56F-B589-6B71-84E786B5C61E}"/>
              </a:ext>
            </a:extLst>
          </p:cNvPr>
          <p:cNvSpPr/>
          <p:nvPr/>
        </p:nvSpPr>
        <p:spPr>
          <a:xfrm>
            <a:off x="740289" y="2906620"/>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CAFBE2-1DFE-8092-1E45-00B66FFD4145}"/>
              </a:ext>
            </a:extLst>
          </p:cNvPr>
          <p:cNvSpPr/>
          <p:nvPr/>
        </p:nvSpPr>
        <p:spPr>
          <a:xfrm>
            <a:off x="740290" y="4160243"/>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1</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L</a:t>
            </a:r>
            <a:r>
              <a:rPr lang="en-US" sz="4400" b="1" i="0" dirty="0">
                <a:solidFill>
                  <a:srgbClr val="FFFFFF"/>
                </a:solidFill>
                <a:effectLst/>
                <a:latin typeface="UTMFacebookK&amp;TBold"/>
              </a:rPr>
              <a:t>ife stories we admire</a:t>
            </a: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The father of Mickey Mouse</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A8E95-B1E1-24B7-1D7D-8C5CAF0ED2A2}"/>
              </a:ext>
            </a:extLst>
          </p:cNvPr>
          <p:cNvSpPr txBox="1"/>
          <p:nvPr/>
        </p:nvSpPr>
        <p:spPr>
          <a:xfrm>
            <a:off x="780697" y="1698230"/>
            <a:ext cx="7811410" cy="2677656"/>
          </a:xfrm>
          <a:prstGeom prst="rect">
            <a:avLst/>
          </a:prstGeom>
          <a:noFill/>
        </p:spPr>
        <p:txBody>
          <a:bodyPr wrap="square">
            <a:spAutoFit/>
          </a:bodyPr>
          <a:lstStyle/>
          <a:p>
            <a:r>
              <a:rPr lang="en-US" sz="2800" dirty="0"/>
              <a:t>5. Why did he create Disneyland theme parks?</a:t>
            </a:r>
          </a:p>
          <a:p>
            <a:r>
              <a:rPr lang="en-US" sz="2800" dirty="0"/>
              <a:t>A. So that visitors can share their magical stories with Disney characters.</a:t>
            </a:r>
          </a:p>
          <a:p>
            <a:r>
              <a:rPr lang="en-US" sz="2800" dirty="0"/>
              <a:t>B. So that fans can see Disney characters live on stage and interact with them.</a:t>
            </a:r>
          </a:p>
          <a:p>
            <a:r>
              <a:rPr lang="en-US" sz="2800" dirty="0"/>
              <a:t>C. So that visitors can learn to make animated films.</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Oval 9">
            <a:extLst>
              <a:ext uri="{FF2B5EF4-FFF2-40B4-BE49-F238E27FC236}">
                <a16:creationId xmlns:a16="http://schemas.microsoft.com/office/drawing/2014/main" id="{EAD99676-BB9A-7C36-991F-12A44EDA959A}"/>
              </a:ext>
            </a:extLst>
          </p:cNvPr>
          <p:cNvSpPr/>
          <p:nvPr/>
        </p:nvSpPr>
        <p:spPr>
          <a:xfrm>
            <a:off x="763737" y="3037058"/>
            <a:ext cx="462511" cy="473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849350"/>
            <a:ext cx="8120888" cy="461665"/>
          </a:xfrm>
          <a:prstGeom prst="rect">
            <a:avLst/>
          </a:prstGeom>
        </p:spPr>
        <p:txBody>
          <a:bodyPr wrap="square">
            <a:spAutoFit/>
          </a:bodyPr>
          <a:lstStyle/>
          <a:p>
            <a:pPr marL="0" marR="0" indent="0" algn="just" fontAlgn="auto">
              <a:spcBef>
                <a:spcPts val="0"/>
              </a:spcBef>
              <a:spcAft>
                <a:spcPts val="0"/>
              </a:spcAft>
            </a:pPr>
            <a:r>
              <a:rPr lang="en-US" sz="2400" b="1" dirty="0">
                <a:solidFill>
                  <a:srgbClr val="000000"/>
                </a:solidFill>
                <a:effectLst/>
                <a:ea typeface="Times New Roman" panose="02020603050405020304" pitchFamily="18" charset="0"/>
                <a:cs typeface="Times New Roman" panose="02020603050405020304" pitchFamily="18" charset="0"/>
              </a:rPr>
              <a:t>Work in pairs. Discuss the question.</a:t>
            </a:r>
            <a:endParaRPr lang="en-US" sz="2400" b="1"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6A786A-D077-70DA-9242-0C977FBB15DC}"/>
              </a:ext>
            </a:extLst>
          </p:cNvPr>
          <p:cNvSpPr txBox="1"/>
          <p:nvPr/>
        </p:nvSpPr>
        <p:spPr>
          <a:xfrm>
            <a:off x="896243" y="1335806"/>
            <a:ext cx="7821386" cy="954107"/>
          </a:xfrm>
          <a:prstGeom prst="rect">
            <a:avLst/>
          </a:prstGeom>
          <a:noFill/>
        </p:spPr>
        <p:txBody>
          <a:bodyPr wrap="square">
            <a:spAutoFit/>
          </a:bodyPr>
          <a:lstStyle/>
          <a:p>
            <a:pPr algn="ctr"/>
            <a:r>
              <a:rPr lang="en-US" sz="2800" i="1" kern="0" dirty="0">
                <a:solidFill>
                  <a:srgbClr val="C00000"/>
                </a:solidFill>
                <a:ea typeface="Times New Roman" panose="02020603050405020304" pitchFamily="18" charset="0"/>
              </a:rPr>
              <a:t>What do you think is most impressive about Walt Disney’s life and achievements?</a:t>
            </a:r>
            <a:endParaRPr lang="en-US" sz="4000" b="1" dirty="0">
              <a:solidFill>
                <a:srgbClr val="C00000"/>
              </a:solidFill>
              <a:cs typeface="Arial" panose="020B0604020202020204" pitchFamily="34" charset="0"/>
            </a:endParaRPr>
          </a:p>
        </p:txBody>
      </p:sp>
      <p:pic>
        <p:nvPicPr>
          <p:cNvPr id="9" name="Picture 8">
            <a:extLst>
              <a:ext uri="{FF2B5EF4-FFF2-40B4-BE49-F238E27FC236}">
                <a16:creationId xmlns:a16="http://schemas.microsoft.com/office/drawing/2014/main" id="{F544347A-D622-B241-8511-A7AF2D1FE93B}"/>
              </a:ext>
            </a:extLst>
          </p:cNvPr>
          <p:cNvPicPr>
            <a:picLocks noChangeAspect="1"/>
          </p:cNvPicPr>
          <p:nvPr/>
        </p:nvPicPr>
        <p:blipFill>
          <a:blip r:embed="rId2"/>
          <a:stretch>
            <a:fillRect/>
          </a:stretch>
        </p:blipFill>
        <p:spPr>
          <a:xfrm>
            <a:off x="3080590" y="2314704"/>
            <a:ext cx="3452692" cy="2544088"/>
          </a:xfrm>
          <a:prstGeom prst="rect">
            <a:avLst/>
          </a:prstGeom>
        </p:spPr>
      </p:pic>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Walt Disney’s life;</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1936" y="2567594"/>
            <a:ext cx="1706816" cy="597395"/>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846291"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Lucky song</a:t>
            </a:r>
            <a:endParaRPr lang="en-GB" dirty="0">
              <a:solidFill>
                <a:schemeClr val="tx1"/>
              </a:solidFill>
            </a:endParaRPr>
          </a:p>
        </p:txBody>
      </p:sp>
      <p:sp>
        <p:nvSpPr>
          <p:cNvPr id="26" name="Rectangle 25"/>
          <p:cNvSpPr/>
          <p:nvPr/>
        </p:nvSpPr>
        <p:spPr>
          <a:xfrm>
            <a:off x="4505771" y="1594891"/>
            <a:ext cx="3846292" cy="647604"/>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Task 1: Solve the crossword.</a:t>
            </a:r>
          </a:p>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Vocabulary</a:t>
            </a:r>
            <a:endParaRPr lang="en-GB" dirty="0">
              <a:solidFill>
                <a:schemeClr val="tx1"/>
              </a:solidFill>
              <a:cs typeface="Times New Roman" panose="02020603050405020304" pitchFamily="18" charset="0"/>
            </a:endParaRPr>
          </a:p>
        </p:txBody>
      </p:sp>
      <p:sp>
        <p:nvSpPr>
          <p:cNvPr id="27" name="Rectangle 26"/>
          <p:cNvSpPr/>
          <p:nvPr/>
        </p:nvSpPr>
        <p:spPr>
          <a:xfrm>
            <a:off x="4505771" y="2452067"/>
            <a:ext cx="3846293" cy="88374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2: Listen and number.</a:t>
            </a:r>
          </a:p>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3: Choose the correct answer.</a:t>
            </a: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45345" y="1919990"/>
            <a:ext cx="654381" cy="64760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261576"/>
            <a:ext cx="3846291" cy="65141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cxnSpLocks/>
            <a:stCxn id="31" idx="1"/>
            <a:endCxn id="34" idx="0"/>
          </p:cNvCxnSpPr>
          <p:nvPr/>
        </p:nvCxnSpPr>
        <p:spPr>
          <a:xfrm rot="10800000" flipV="1">
            <a:off x="1701451" y="3747854"/>
            <a:ext cx="511175"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791936" y="4330718"/>
            <a:ext cx="1819028"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66292"/>
            <a:ext cx="532498" cy="63175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56206"/>
            <a:ext cx="3846291"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dirty="0">
                <a:solidFill>
                  <a:schemeClr val="tx1"/>
                </a:solidFill>
                <a:effectLst/>
                <a:ea typeface="Times New Roman" panose="02020603050405020304" pitchFamily="18" charset="0"/>
              </a:rPr>
              <a:t>Task 4: </a:t>
            </a:r>
            <a:r>
              <a:rPr lang="en-US" dirty="0">
                <a:solidFill>
                  <a:schemeClr val="tx1"/>
                </a:solidFill>
                <a:effectLst/>
                <a:ea typeface="Tahoma" panose="020B0604030504040204" pitchFamily="34" charset="0"/>
              </a:rPr>
              <a:t>﻿</a:t>
            </a:r>
            <a:r>
              <a:rPr lang="en-US" dirty="0">
                <a:solidFill>
                  <a:schemeClr val="tx1"/>
                </a:solidFill>
                <a:effectLst/>
                <a:ea typeface="Times New Roman" panose="02020603050405020304" pitchFamily="18" charset="0"/>
              </a:rPr>
              <a:t>Work in pairs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song</a:t>
            </a:r>
            <a:endParaRPr lang="en-US" sz="4400" dirty="0">
              <a:cs typeface="Times New Roman" panose="02020603050405020304" pitchFamily="18" charset="0"/>
            </a:endParaRPr>
          </a:p>
        </p:txBody>
      </p:sp>
      <p:pic>
        <p:nvPicPr>
          <p:cNvPr id="7" name="Picture 6">
            <a:extLst>
              <a:ext uri="{FF2B5EF4-FFF2-40B4-BE49-F238E27FC236}">
                <a16:creationId xmlns:a16="http://schemas.microsoft.com/office/drawing/2014/main" id="{E876FF32-E611-318A-05C7-B38E3FE31398}"/>
              </a:ext>
            </a:extLst>
          </p:cNvPr>
          <p:cNvPicPr>
            <a:picLocks noChangeAspect="1"/>
          </p:cNvPicPr>
          <p:nvPr/>
        </p:nvPicPr>
        <p:blipFill>
          <a:blip r:embed="rId2"/>
          <a:stretch>
            <a:fillRect/>
          </a:stretch>
        </p:blipFill>
        <p:spPr>
          <a:xfrm>
            <a:off x="100752" y="1777516"/>
            <a:ext cx="1235770" cy="2018425"/>
          </a:xfrm>
          <a:prstGeom prst="rect">
            <a:avLst/>
          </a:prstGeom>
        </p:spPr>
      </p:pic>
      <p:pic>
        <p:nvPicPr>
          <p:cNvPr id="8" name="Picture 7">
            <a:extLst>
              <a:ext uri="{FF2B5EF4-FFF2-40B4-BE49-F238E27FC236}">
                <a16:creationId xmlns:a16="http://schemas.microsoft.com/office/drawing/2014/main" id="{4AC3FAA4-2598-E6BA-E8E4-CD2CC58D7905}"/>
              </a:ext>
            </a:extLst>
          </p:cNvPr>
          <p:cNvPicPr>
            <a:picLocks noChangeAspect="1"/>
          </p:cNvPicPr>
          <p:nvPr/>
        </p:nvPicPr>
        <p:blipFill>
          <a:blip r:embed="rId2"/>
          <a:stretch>
            <a:fillRect/>
          </a:stretch>
        </p:blipFill>
        <p:spPr>
          <a:xfrm>
            <a:off x="7863874" y="1777515"/>
            <a:ext cx="1235770" cy="2018425"/>
          </a:xfrm>
          <a:prstGeom prst="rect">
            <a:avLst/>
          </a:prstGeom>
        </p:spPr>
      </p:pic>
      <p:pic>
        <p:nvPicPr>
          <p:cNvPr id="9" name="Picture 8">
            <a:extLst>
              <a:ext uri="{FF2B5EF4-FFF2-40B4-BE49-F238E27FC236}">
                <a16:creationId xmlns:a16="http://schemas.microsoft.com/office/drawing/2014/main" id="{5621B17F-2A31-38D9-047F-199EC72F1B25}"/>
              </a:ext>
            </a:extLst>
          </p:cNvPr>
          <p:cNvPicPr>
            <a:picLocks noChangeAspect="1"/>
          </p:cNvPicPr>
          <p:nvPr/>
        </p:nvPicPr>
        <p:blipFill>
          <a:blip r:embed="rId2"/>
          <a:stretch>
            <a:fillRect/>
          </a:stretch>
        </p:blipFill>
        <p:spPr>
          <a:xfrm>
            <a:off x="1277992" y="1777516"/>
            <a:ext cx="1235770" cy="2018425"/>
          </a:xfrm>
          <a:prstGeom prst="rect">
            <a:avLst/>
          </a:prstGeom>
        </p:spPr>
      </p:pic>
      <p:pic>
        <p:nvPicPr>
          <p:cNvPr id="10" name="Picture 9">
            <a:extLst>
              <a:ext uri="{FF2B5EF4-FFF2-40B4-BE49-F238E27FC236}">
                <a16:creationId xmlns:a16="http://schemas.microsoft.com/office/drawing/2014/main" id="{B1B6C50D-77FB-8D6F-7680-9C06B1CCA7AA}"/>
              </a:ext>
            </a:extLst>
          </p:cNvPr>
          <p:cNvPicPr>
            <a:picLocks noChangeAspect="1"/>
          </p:cNvPicPr>
          <p:nvPr/>
        </p:nvPicPr>
        <p:blipFill>
          <a:blip r:embed="rId2"/>
          <a:stretch>
            <a:fillRect/>
          </a:stretch>
        </p:blipFill>
        <p:spPr>
          <a:xfrm>
            <a:off x="2458603" y="1777516"/>
            <a:ext cx="1235770" cy="2018425"/>
          </a:xfrm>
          <a:prstGeom prst="rect">
            <a:avLst/>
          </a:prstGeom>
        </p:spPr>
      </p:pic>
      <p:pic>
        <p:nvPicPr>
          <p:cNvPr id="11" name="Picture 10">
            <a:extLst>
              <a:ext uri="{FF2B5EF4-FFF2-40B4-BE49-F238E27FC236}">
                <a16:creationId xmlns:a16="http://schemas.microsoft.com/office/drawing/2014/main" id="{06AE2924-43A3-DCD9-AD7C-138947179B48}"/>
              </a:ext>
            </a:extLst>
          </p:cNvPr>
          <p:cNvPicPr>
            <a:picLocks noChangeAspect="1"/>
          </p:cNvPicPr>
          <p:nvPr/>
        </p:nvPicPr>
        <p:blipFill>
          <a:blip r:embed="rId2"/>
          <a:stretch>
            <a:fillRect/>
          </a:stretch>
        </p:blipFill>
        <p:spPr>
          <a:xfrm>
            <a:off x="3564210" y="1736542"/>
            <a:ext cx="1235770" cy="2018425"/>
          </a:xfrm>
          <a:prstGeom prst="rect">
            <a:avLst/>
          </a:prstGeom>
        </p:spPr>
      </p:pic>
      <p:pic>
        <p:nvPicPr>
          <p:cNvPr id="12" name="Picture 11">
            <a:extLst>
              <a:ext uri="{FF2B5EF4-FFF2-40B4-BE49-F238E27FC236}">
                <a16:creationId xmlns:a16="http://schemas.microsoft.com/office/drawing/2014/main" id="{C9F60E8C-E2AD-0ACF-01F5-FA51CC4A53FE}"/>
              </a:ext>
            </a:extLst>
          </p:cNvPr>
          <p:cNvPicPr>
            <a:picLocks noChangeAspect="1"/>
          </p:cNvPicPr>
          <p:nvPr/>
        </p:nvPicPr>
        <p:blipFill>
          <a:blip r:embed="rId2"/>
          <a:stretch>
            <a:fillRect/>
          </a:stretch>
        </p:blipFill>
        <p:spPr>
          <a:xfrm>
            <a:off x="4614658" y="1736542"/>
            <a:ext cx="1235770" cy="2018425"/>
          </a:xfrm>
          <a:prstGeom prst="rect">
            <a:avLst/>
          </a:prstGeom>
        </p:spPr>
      </p:pic>
      <p:pic>
        <p:nvPicPr>
          <p:cNvPr id="13" name="Picture 12">
            <a:extLst>
              <a:ext uri="{FF2B5EF4-FFF2-40B4-BE49-F238E27FC236}">
                <a16:creationId xmlns:a16="http://schemas.microsoft.com/office/drawing/2014/main" id="{FC40254A-1FCF-2BE0-A5D9-2914043DC791}"/>
              </a:ext>
            </a:extLst>
          </p:cNvPr>
          <p:cNvPicPr>
            <a:picLocks noChangeAspect="1"/>
          </p:cNvPicPr>
          <p:nvPr/>
        </p:nvPicPr>
        <p:blipFill>
          <a:blip r:embed="rId2"/>
          <a:stretch>
            <a:fillRect/>
          </a:stretch>
        </p:blipFill>
        <p:spPr>
          <a:xfrm>
            <a:off x="5720265" y="1777515"/>
            <a:ext cx="1235770" cy="2018425"/>
          </a:xfrm>
          <a:prstGeom prst="rect">
            <a:avLst/>
          </a:prstGeom>
        </p:spPr>
      </p:pic>
      <p:pic>
        <p:nvPicPr>
          <p:cNvPr id="14" name="Picture 13">
            <a:extLst>
              <a:ext uri="{FF2B5EF4-FFF2-40B4-BE49-F238E27FC236}">
                <a16:creationId xmlns:a16="http://schemas.microsoft.com/office/drawing/2014/main" id="{EF52093B-C5D8-478D-D675-B2BF2A2ED9CC}"/>
              </a:ext>
            </a:extLst>
          </p:cNvPr>
          <p:cNvPicPr>
            <a:picLocks noChangeAspect="1"/>
          </p:cNvPicPr>
          <p:nvPr/>
        </p:nvPicPr>
        <p:blipFill>
          <a:blip r:embed="rId2"/>
          <a:stretch>
            <a:fillRect/>
          </a:stretch>
        </p:blipFill>
        <p:spPr>
          <a:xfrm>
            <a:off x="6758267" y="1777515"/>
            <a:ext cx="1235770" cy="2018425"/>
          </a:xfrm>
          <a:prstGeom prst="rect">
            <a:avLst/>
          </a:prstGeom>
        </p:spPr>
      </p:pic>
      <p:sp>
        <p:nvSpPr>
          <p:cNvPr id="15" name="Rectangle: Rounded Corners 14">
            <a:hlinkClick r:id="rId3" action="ppaction://hlinksldjump"/>
            <a:extLst>
              <a:ext uri="{FF2B5EF4-FFF2-40B4-BE49-F238E27FC236}">
                <a16:creationId xmlns:a16="http://schemas.microsoft.com/office/drawing/2014/main" id="{7E28B4BD-1C19-CD07-1C67-E1C59B5565D0}"/>
              </a:ext>
            </a:extLst>
          </p:cNvPr>
          <p:cNvSpPr/>
          <p:nvPr/>
        </p:nvSpPr>
        <p:spPr>
          <a:xfrm>
            <a:off x="380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4" action="ppaction://hlinksldjump"/>
            <a:extLst>
              <a:ext uri="{FF2B5EF4-FFF2-40B4-BE49-F238E27FC236}">
                <a16:creationId xmlns:a16="http://schemas.microsoft.com/office/drawing/2014/main" id="{0AA20327-A67E-565E-878F-4284FBDE780A}"/>
              </a:ext>
            </a:extLst>
          </p:cNvPr>
          <p:cNvSpPr/>
          <p:nvPr/>
        </p:nvSpPr>
        <p:spPr>
          <a:xfrm>
            <a:off x="1487759"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5" action="ppaction://hlinksldjump"/>
            <a:extLst>
              <a:ext uri="{FF2B5EF4-FFF2-40B4-BE49-F238E27FC236}">
                <a16:creationId xmlns:a16="http://schemas.microsoft.com/office/drawing/2014/main" id="{73EFE7FE-53F6-6ED3-7799-63D0837A1202}"/>
              </a:ext>
            </a:extLst>
          </p:cNvPr>
          <p:cNvSpPr/>
          <p:nvPr/>
        </p:nvSpPr>
        <p:spPr>
          <a:xfrm>
            <a:off x="268518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6" action="ppaction://hlinksldjump"/>
            <a:extLst>
              <a:ext uri="{FF2B5EF4-FFF2-40B4-BE49-F238E27FC236}">
                <a16:creationId xmlns:a16="http://schemas.microsoft.com/office/drawing/2014/main" id="{C51ACD07-68D4-4B15-A8B8-61F7E0AA9007}"/>
              </a:ext>
            </a:extLst>
          </p:cNvPr>
          <p:cNvSpPr/>
          <p:nvPr/>
        </p:nvSpPr>
        <p:spPr>
          <a:xfrm>
            <a:off x="3809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7" action="ppaction://hlinksldjump"/>
            <a:extLst>
              <a:ext uri="{FF2B5EF4-FFF2-40B4-BE49-F238E27FC236}">
                <a16:creationId xmlns:a16="http://schemas.microsoft.com/office/drawing/2014/main" id="{377EEA5C-BBBA-9492-4722-3FA48E8113D3}"/>
              </a:ext>
            </a:extLst>
          </p:cNvPr>
          <p:cNvSpPr/>
          <p:nvPr/>
        </p:nvSpPr>
        <p:spPr>
          <a:xfrm>
            <a:off x="4933088"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8" action="ppaction://hlinksldjump"/>
            <a:extLst>
              <a:ext uri="{FF2B5EF4-FFF2-40B4-BE49-F238E27FC236}">
                <a16:creationId xmlns:a16="http://schemas.microsoft.com/office/drawing/2014/main" id="{3099CDE8-B05D-AEA9-DC21-EDC72C53A4F2}"/>
              </a:ext>
            </a:extLst>
          </p:cNvPr>
          <p:cNvSpPr/>
          <p:nvPr/>
        </p:nvSpPr>
        <p:spPr>
          <a:xfrm>
            <a:off x="5975395"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5" name="Rectangle: Rounded Corners 24">
            <a:hlinkClick r:id="rId8" action="ppaction://hlinksldjump"/>
            <a:extLst>
              <a:ext uri="{FF2B5EF4-FFF2-40B4-BE49-F238E27FC236}">
                <a16:creationId xmlns:a16="http://schemas.microsoft.com/office/drawing/2014/main" id="{4377284D-0814-5231-A74B-CEC89FADA8EA}"/>
              </a:ext>
            </a:extLst>
          </p:cNvPr>
          <p:cNvSpPr/>
          <p:nvPr/>
        </p:nvSpPr>
        <p:spPr>
          <a:xfrm>
            <a:off x="6983254"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7</a:t>
            </a:r>
          </a:p>
        </p:txBody>
      </p:sp>
      <p:sp>
        <p:nvSpPr>
          <p:cNvPr id="26" name="Rectangle: Rounded Corners 25">
            <a:hlinkClick r:id="rId8" action="ppaction://hlinksldjump"/>
            <a:extLst>
              <a:ext uri="{FF2B5EF4-FFF2-40B4-BE49-F238E27FC236}">
                <a16:creationId xmlns:a16="http://schemas.microsoft.com/office/drawing/2014/main" id="{59A65FB5-CCF7-6CA6-6B78-76E7213B045C}"/>
              </a:ext>
            </a:extLst>
          </p:cNvPr>
          <p:cNvSpPr/>
          <p:nvPr/>
        </p:nvSpPr>
        <p:spPr>
          <a:xfrm>
            <a:off x="8210546"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8</a:t>
            </a:r>
          </a:p>
        </p:txBody>
      </p:sp>
      <p:sp>
        <p:nvSpPr>
          <p:cNvPr id="27" name="Arrow: Right 26">
            <a:hlinkClick r:id="rId9" action="ppaction://hlinksldjump"/>
            <a:extLst>
              <a:ext uri="{FF2B5EF4-FFF2-40B4-BE49-F238E27FC236}">
                <a16:creationId xmlns:a16="http://schemas.microsoft.com/office/drawing/2014/main"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575957" y="3766114"/>
            <a:ext cx="4572000" cy="584775"/>
          </a:xfrm>
          <a:prstGeom prst="rect">
            <a:avLst/>
          </a:prstGeom>
          <a:noFill/>
        </p:spPr>
        <p:txBody>
          <a:bodyPr wrap="square">
            <a:spAutoFit/>
          </a:bodyPr>
          <a:lstStyle/>
          <a:p>
            <a:r>
              <a:rPr lang="en-US" sz="3200" dirty="0">
                <a:solidFill>
                  <a:srgbClr val="C00000"/>
                </a:solidFill>
              </a:rPr>
              <a:t>I see the light </a:t>
            </a:r>
            <a:endParaRPr lang="en-US" sz="48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584775"/>
          </a:xfrm>
          <a:prstGeom prst="rect">
            <a:avLst/>
          </a:prstGeom>
          <a:noFill/>
        </p:spPr>
        <p:txBody>
          <a:bodyPr wrap="square">
            <a:spAutoFit/>
          </a:bodyPr>
          <a:lstStyle/>
          <a:p>
            <a:pPr algn="ctr"/>
            <a:r>
              <a:rPr lang="en-US" sz="3200" dirty="0"/>
              <a:t>Tangled OST</a:t>
            </a:r>
            <a:endParaRPr lang="en-US" sz="3200" dirty="0">
              <a:solidFill>
                <a:srgbClr val="7030A0"/>
              </a:solidFill>
            </a:endParaRPr>
          </a:p>
        </p:txBody>
      </p:sp>
      <p:pic>
        <p:nvPicPr>
          <p:cNvPr id="4" name="Picture 3">
            <a:extLst>
              <a:ext uri="{FF2B5EF4-FFF2-40B4-BE49-F238E27FC236}">
                <a16:creationId xmlns:a16="http://schemas.microsoft.com/office/drawing/2014/main" id="{6E87943A-636C-A0B2-B5A7-EBC3E830FE4A}"/>
              </a:ext>
            </a:extLst>
          </p:cNvPr>
          <p:cNvPicPr>
            <a:picLocks noChangeAspect="1"/>
          </p:cNvPicPr>
          <p:nvPr/>
        </p:nvPicPr>
        <p:blipFill>
          <a:blip r:embed="rId4"/>
          <a:stretch>
            <a:fillRect/>
          </a:stretch>
        </p:blipFill>
        <p:spPr>
          <a:xfrm>
            <a:off x="2775207" y="1377386"/>
            <a:ext cx="3692556" cy="2365971"/>
          </a:xfrm>
          <a:prstGeom prst="rect">
            <a:avLst/>
          </a:prstGeom>
        </p:spPr>
      </p:pic>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5"/>
          <a:stretch>
            <a:fillRect/>
          </a:stretch>
        </p:blipFill>
        <p:spPr>
          <a:xfrm>
            <a:off x="974330" y="1840595"/>
            <a:ext cx="895291" cy="1462309"/>
          </a:xfrm>
          <a:prstGeom prst="rect">
            <a:avLst/>
          </a:prstGeom>
        </p:spPr>
      </p:pic>
      <p:pic>
        <p:nvPicPr>
          <p:cNvPr id="10" name="Mandy Moore, Zachary Levi - I See the Light (From -Tangled--Sing-Along)">
            <a:hlinkClick r:id="" action="ppaction://media"/>
            <a:extLst>
              <a:ext uri="{FF2B5EF4-FFF2-40B4-BE49-F238E27FC236}">
                <a16:creationId xmlns:a16="http://schemas.microsoft.com/office/drawing/2014/main" id="{367CC131-4BB1-08C2-F470-C05F8FB24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08" y="3380926"/>
            <a:ext cx="406400" cy="406400"/>
          </a:xfrm>
          <a:prstGeom prst="rect">
            <a:avLst/>
          </a:prstGeom>
        </p:spPr>
      </p:pic>
      <p:sp>
        <p:nvSpPr>
          <p:cNvPr id="11" name="Arrow: Left 10">
            <a:hlinkClick r:id="rId7" action="ppaction://hlinksldjump"/>
            <a:extLst>
              <a:ext uri="{FF2B5EF4-FFF2-40B4-BE49-F238E27FC236}">
                <a16:creationId xmlns:a16="http://schemas.microsoft.com/office/drawing/2014/main"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576332" y="3827670"/>
            <a:ext cx="4572000" cy="646331"/>
          </a:xfrm>
          <a:prstGeom prst="rect">
            <a:avLst/>
          </a:prstGeom>
          <a:noFill/>
        </p:spPr>
        <p:txBody>
          <a:bodyPr wrap="square">
            <a:spAutoFit/>
          </a:bodyPr>
          <a:lstStyle/>
          <a:p>
            <a:r>
              <a:rPr lang="en-US" sz="3600" dirty="0">
                <a:solidFill>
                  <a:srgbClr val="C00000"/>
                </a:solidFill>
              </a:rPr>
              <a:t>Beauty and the beast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95668" y="4434115"/>
            <a:ext cx="5359353" cy="646331"/>
          </a:xfrm>
          <a:prstGeom prst="rect">
            <a:avLst/>
          </a:prstGeom>
          <a:noFill/>
        </p:spPr>
        <p:txBody>
          <a:bodyPr wrap="square">
            <a:spAutoFit/>
          </a:bodyPr>
          <a:lstStyle/>
          <a:p>
            <a:pPr algn="ctr"/>
            <a:r>
              <a:rPr lang="en-US" sz="3600" dirty="0"/>
              <a:t>Beauty and the beast OST</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F93DCE61-735C-D71C-F0A2-C1568AA22EE9}"/>
              </a:ext>
            </a:extLst>
          </p:cNvPr>
          <p:cNvPicPr>
            <a:picLocks noChangeAspect="1"/>
          </p:cNvPicPr>
          <p:nvPr/>
        </p:nvPicPr>
        <p:blipFill>
          <a:blip r:embed="rId5"/>
          <a:stretch>
            <a:fillRect/>
          </a:stretch>
        </p:blipFill>
        <p:spPr>
          <a:xfrm>
            <a:off x="3767366" y="1304861"/>
            <a:ext cx="1708238" cy="2533780"/>
          </a:xfrm>
          <a:prstGeom prst="rect">
            <a:avLst/>
          </a:prstGeom>
        </p:spPr>
      </p:pic>
      <p:pic>
        <p:nvPicPr>
          <p:cNvPr id="11" name="Beauty and the Beast (From -Beauty and the Beast--Official Video)">
            <a:hlinkClick r:id="" action="ppaction://media"/>
            <a:extLst>
              <a:ext uri="{FF2B5EF4-FFF2-40B4-BE49-F238E27FC236}">
                <a16:creationId xmlns:a16="http://schemas.microsoft.com/office/drawing/2014/main" id="{EBA80AD6-E73B-B771-37D1-DDE2E9B9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354" y="3432241"/>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8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232824" y="1702232"/>
            <a:ext cx="4572000" cy="646331"/>
          </a:xfrm>
          <a:prstGeom prst="rect">
            <a:avLst/>
          </a:prstGeom>
          <a:noFill/>
        </p:spPr>
        <p:txBody>
          <a:bodyPr wrap="square">
            <a:spAutoFit/>
          </a:bodyPr>
          <a:lstStyle/>
          <a:p>
            <a:r>
              <a:rPr lang="en-US" sz="3600" dirty="0">
                <a:solidFill>
                  <a:srgbClr val="C00000"/>
                </a:solidFill>
              </a:rPr>
              <a:t>A whole new world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4853686" y="2248341"/>
            <a:ext cx="4572000" cy="646331"/>
          </a:xfrm>
          <a:prstGeom prst="rect">
            <a:avLst/>
          </a:prstGeom>
          <a:noFill/>
        </p:spPr>
        <p:txBody>
          <a:bodyPr wrap="square">
            <a:spAutoFit/>
          </a:bodyPr>
          <a:lstStyle/>
          <a:p>
            <a:pPr algn="ctr"/>
            <a:r>
              <a:rPr lang="en-US" sz="3600" dirty="0"/>
              <a:t>Aladdin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72898AD5-8885-73F8-1A5E-4293EC6BF456}"/>
              </a:ext>
            </a:extLst>
          </p:cNvPr>
          <p:cNvPicPr>
            <a:picLocks noChangeAspect="1"/>
          </p:cNvPicPr>
          <p:nvPr/>
        </p:nvPicPr>
        <p:blipFill>
          <a:blip r:embed="rId5"/>
          <a:stretch>
            <a:fillRect/>
          </a:stretch>
        </p:blipFill>
        <p:spPr>
          <a:xfrm>
            <a:off x="2517060" y="1315831"/>
            <a:ext cx="2471318" cy="3679104"/>
          </a:xfrm>
          <a:prstGeom prst="rect">
            <a:avLst/>
          </a:prstGeom>
        </p:spPr>
      </p:pic>
      <p:pic>
        <p:nvPicPr>
          <p:cNvPr id="11" name="Mena Massoud, Naomi Scott - A Whole New World (from Aladdin) (Official Video) (mp3cut.net)">
            <a:hlinkClick r:id="" action="ppaction://media"/>
            <a:extLst>
              <a:ext uri="{FF2B5EF4-FFF2-40B4-BE49-F238E27FC236}">
                <a16:creationId xmlns:a16="http://schemas.microsoft.com/office/drawing/2014/main" id="{AAB59039-8443-5357-C09B-2FF5296F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22714"/>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943598" y="1925419"/>
            <a:ext cx="2147207" cy="646331"/>
          </a:xfrm>
          <a:prstGeom prst="rect">
            <a:avLst/>
          </a:prstGeom>
          <a:noFill/>
        </p:spPr>
        <p:txBody>
          <a:bodyPr wrap="square">
            <a:spAutoFit/>
          </a:bodyPr>
          <a:lstStyle/>
          <a:p>
            <a:r>
              <a:rPr lang="en-US" sz="3600" dirty="0">
                <a:solidFill>
                  <a:srgbClr val="C00000"/>
                </a:solidFill>
              </a:rPr>
              <a:t>Let it go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5399524" y="2510195"/>
            <a:ext cx="3083169" cy="584775"/>
          </a:xfrm>
          <a:prstGeom prst="rect">
            <a:avLst/>
          </a:prstGeom>
          <a:noFill/>
        </p:spPr>
        <p:txBody>
          <a:bodyPr wrap="square">
            <a:spAutoFit/>
          </a:bodyPr>
          <a:lstStyle/>
          <a:p>
            <a:pPr algn="ctr"/>
            <a:r>
              <a:rPr lang="en-US" sz="3200" dirty="0"/>
              <a:t>Frozen OST</a:t>
            </a:r>
            <a:endParaRPr lang="en-US" sz="32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E7F15384-C7EB-9FF3-DA10-D98118F429CB}"/>
              </a:ext>
            </a:extLst>
          </p:cNvPr>
          <p:cNvPicPr>
            <a:picLocks noChangeAspect="1"/>
          </p:cNvPicPr>
          <p:nvPr/>
        </p:nvPicPr>
        <p:blipFill>
          <a:blip r:embed="rId5"/>
          <a:stretch>
            <a:fillRect/>
          </a:stretch>
        </p:blipFill>
        <p:spPr>
          <a:xfrm>
            <a:off x="3222987" y="1315831"/>
            <a:ext cx="2377736" cy="3620643"/>
          </a:xfrm>
          <a:prstGeom prst="rect">
            <a:avLst/>
          </a:prstGeom>
        </p:spPr>
      </p:pic>
      <p:pic>
        <p:nvPicPr>
          <p:cNvPr id="11" name="FROZEN - Let It Go Sing-along - Official Disney UK">
            <a:hlinkClick r:id="" action="ppaction://media"/>
            <a:extLst>
              <a:ext uri="{FF2B5EF4-FFF2-40B4-BE49-F238E27FC236}">
                <a16:creationId xmlns:a16="http://schemas.microsoft.com/office/drawing/2014/main" id="{E5643C24-BC4D-8A31-C8CB-D2302A22C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1" y="3441765"/>
            <a:ext cx="521607" cy="406400"/>
          </a:xfrm>
          <a:prstGeom prst="rect">
            <a:avLst/>
          </a:prstGeom>
        </p:spPr>
      </p:pic>
      <p:sp>
        <p:nvSpPr>
          <p:cNvPr id="12" name="Arrow: Left 11">
            <a:hlinkClick r:id="rId7" action="ppaction://hlinksldjump"/>
            <a:extLst>
              <a:ext uri="{FF2B5EF4-FFF2-40B4-BE49-F238E27FC236}">
                <a16:creationId xmlns:a16="http://schemas.microsoft.com/office/drawing/2014/main"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1869621" y="3850425"/>
            <a:ext cx="6768193" cy="646331"/>
          </a:xfrm>
          <a:prstGeom prst="rect">
            <a:avLst/>
          </a:prstGeom>
          <a:noFill/>
        </p:spPr>
        <p:txBody>
          <a:bodyPr wrap="square">
            <a:spAutoFit/>
          </a:bodyPr>
          <a:lstStyle/>
          <a:p>
            <a:r>
              <a:rPr lang="en-US" sz="3600" dirty="0">
                <a:solidFill>
                  <a:srgbClr val="C00000"/>
                </a:solidFill>
              </a:rPr>
              <a:t>Can you feel the love tonight?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646331"/>
          </a:xfrm>
          <a:prstGeom prst="rect">
            <a:avLst/>
          </a:prstGeom>
          <a:noFill/>
        </p:spPr>
        <p:txBody>
          <a:bodyPr wrap="square">
            <a:spAutoFit/>
          </a:bodyPr>
          <a:lstStyle/>
          <a:p>
            <a:pPr algn="ctr"/>
            <a:r>
              <a:rPr lang="en-US" sz="3600" dirty="0"/>
              <a:t>Lion King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9F2C2C3A-4C11-B874-6861-8424FF479E96}"/>
              </a:ext>
            </a:extLst>
          </p:cNvPr>
          <p:cNvPicPr>
            <a:picLocks noChangeAspect="1"/>
          </p:cNvPicPr>
          <p:nvPr/>
        </p:nvPicPr>
        <p:blipFill>
          <a:blip r:embed="rId5"/>
          <a:stretch>
            <a:fillRect/>
          </a:stretch>
        </p:blipFill>
        <p:spPr>
          <a:xfrm>
            <a:off x="3646710" y="1278955"/>
            <a:ext cx="1949550" cy="2540131"/>
          </a:xfrm>
          <a:prstGeom prst="rect">
            <a:avLst/>
          </a:prstGeom>
        </p:spPr>
      </p:pic>
      <p:pic>
        <p:nvPicPr>
          <p:cNvPr id="11" name="Elton John - Can You Feel the Love Tonight (From -The Lion King--Official Video)">
            <a:hlinkClick r:id="" action="ppaction://media"/>
            <a:extLst>
              <a:ext uri="{FF2B5EF4-FFF2-40B4-BE49-F238E27FC236}">
                <a16:creationId xmlns:a16="http://schemas.microsoft.com/office/drawing/2014/main" id="{4D4FBCFD-250E-B0A4-399C-4F5349559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12686"/>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9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2657</TotalTime>
  <Words>842</Words>
  <Application>Microsoft Office PowerPoint</Application>
  <PresentationFormat>On-screen Show (16:9)</PresentationFormat>
  <Paragraphs>159</Paragraphs>
  <Slides>24</Slides>
  <Notes>6</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Adobe Gothic Std B</vt:lpstr>
      <vt:lpstr>Arial</vt:lpstr>
      <vt:lpstr>Bookman Old Style</vt:lpstr>
      <vt:lpstr>Calibri</vt:lpstr>
      <vt:lpstr>Calibri Light</vt:lpstr>
      <vt:lpstr>iCielCadena</vt:lpstr>
      <vt:lpstr>Montserrat Medium</vt:lpstr>
      <vt:lpstr>Myriad Pro</vt:lpstr>
      <vt:lpstr>Tahoma</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QuynhAnh-NgoaiNgu</cp:lastModifiedBy>
  <cp:revision>77</cp:revision>
  <dcterms:created xsi:type="dcterms:W3CDTF">2020-12-09T02:04:09Z</dcterms:created>
  <dcterms:modified xsi:type="dcterms:W3CDTF">2024-04-02T03:07:38Z</dcterms:modified>
</cp:coreProperties>
</file>