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</p:sldMasterIdLst>
  <p:notesMasterIdLst>
    <p:notesMasterId r:id="rId17"/>
  </p:notesMasterIdLst>
  <p:sldIdLst>
    <p:sldId id="662" r:id="rId4"/>
    <p:sldId id="663" r:id="rId5"/>
    <p:sldId id="664" r:id="rId6"/>
    <p:sldId id="665" r:id="rId7"/>
    <p:sldId id="666" r:id="rId8"/>
    <p:sldId id="667" r:id="rId9"/>
    <p:sldId id="668" r:id="rId10"/>
    <p:sldId id="669" r:id="rId11"/>
    <p:sldId id="670" r:id="rId12"/>
    <p:sldId id="671" r:id="rId13"/>
    <p:sldId id="672" r:id="rId14"/>
    <p:sldId id="673" r:id="rId15"/>
    <p:sldId id="674" r:id="rId16"/>
  </p:sldIdLst>
  <p:sldSz cx="12190413" cy="6859588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9F38955-D920-4237-BB34-9A6E55740781}">
          <p14:sldIdLst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FFFF00"/>
    <a:srgbClr val="FF6600"/>
    <a:srgbClr val="66FF66"/>
    <a:srgbClr val="336600"/>
    <a:srgbClr val="006600"/>
    <a:srgbClr val="008000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162" autoAdjust="0"/>
  </p:normalViewPr>
  <p:slideViewPr>
    <p:cSldViewPr snapToGrid="0" showGuides="1">
      <p:cViewPr varScale="1">
        <p:scale>
          <a:sx n="86" d="100"/>
          <a:sy n="86" d="100"/>
        </p:scale>
        <p:origin x="636" y="9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70D007-8FC2-4BCD-A6BD-443CE6306FA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46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52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6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6" y="479937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3" y="195154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61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3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4" y="2130924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5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2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2" y="2907389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4" y="1600574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4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71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2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71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2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5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19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9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20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4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709039" y="312303"/>
            <a:ext cx="10692608" cy="6320263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5"/>
          <p:cNvSpPr/>
          <p:nvPr/>
        </p:nvSpPr>
        <p:spPr>
          <a:xfrm>
            <a:off x="772032" y="273696"/>
            <a:ext cx="10692608" cy="6320263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5"/>
          <p:cNvSpPr/>
          <p:nvPr/>
        </p:nvSpPr>
        <p:spPr>
          <a:xfrm>
            <a:off x="221155" y="536575"/>
            <a:ext cx="324358" cy="32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5"/>
          <p:cNvSpPr/>
          <p:nvPr/>
        </p:nvSpPr>
        <p:spPr>
          <a:xfrm>
            <a:off x="221155" y="1446896"/>
            <a:ext cx="324358" cy="32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5"/>
          <p:cNvSpPr/>
          <p:nvPr/>
        </p:nvSpPr>
        <p:spPr>
          <a:xfrm>
            <a:off x="221155" y="2357218"/>
            <a:ext cx="324358" cy="32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5"/>
          <p:cNvSpPr/>
          <p:nvPr/>
        </p:nvSpPr>
        <p:spPr>
          <a:xfrm>
            <a:off x="221155" y="3267540"/>
            <a:ext cx="324358" cy="32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5"/>
          <p:cNvSpPr/>
          <p:nvPr/>
        </p:nvSpPr>
        <p:spPr>
          <a:xfrm>
            <a:off x="221155" y="4177862"/>
            <a:ext cx="324358" cy="32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5"/>
          <p:cNvSpPr/>
          <p:nvPr/>
        </p:nvSpPr>
        <p:spPr>
          <a:xfrm>
            <a:off x="221155" y="5088183"/>
            <a:ext cx="324358" cy="32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5"/>
          <p:cNvSpPr/>
          <p:nvPr/>
        </p:nvSpPr>
        <p:spPr>
          <a:xfrm>
            <a:off x="221138" y="5998506"/>
            <a:ext cx="324358" cy="32447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5"/>
          <p:cNvSpPr txBox="1">
            <a:spLocks noGrp="1"/>
          </p:cNvSpPr>
          <p:nvPr>
            <p:ph type="title" hasCustomPrompt="1"/>
          </p:nvPr>
        </p:nvSpPr>
        <p:spPr>
          <a:xfrm flipH="1">
            <a:off x="3339949" y="2528386"/>
            <a:ext cx="1743373" cy="18028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6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4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4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4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4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4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4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4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4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5"/>
          <p:cNvSpPr txBox="1">
            <a:spLocks noGrp="1"/>
          </p:cNvSpPr>
          <p:nvPr>
            <p:ph type="title" idx="2"/>
          </p:nvPr>
        </p:nvSpPr>
        <p:spPr>
          <a:xfrm>
            <a:off x="5197357" y="2528385"/>
            <a:ext cx="3653124" cy="901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pic>
        <p:nvPicPr>
          <p:cNvPr id="192" name="Google Shape;192;p1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6" y="-16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 txBox="1">
            <a:spLocks noGrp="1"/>
          </p:cNvSpPr>
          <p:nvPr>
            <p:ph type="subTitle" idx="1"/>
          </p:nvPr>
        </p:nvSpPr>
        <p:spPr>
          <a:xfrm>
            <a:off x="5197357" y="3429794"/>
            <a:ext cx="3653124" cy="901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33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5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5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2" y="365211"/>
            <a:ext cx="10514231" cy="132587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81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81" y="2505656"/>
            <a:ext cx="5157116" cy="3685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400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400" y="2505656"/>
            <a:ext cx="5182513" cy="368544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1" y="457309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6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1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1" y="457309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6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1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4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4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4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5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1" y="6334007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694" y="6275256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2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4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28-Mar-24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1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3.jp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6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48" y="0"/>
            <a:ext cx="9146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5671" y="228653"/>
            <a:ext cx="8155287" cy="1189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1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3601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801">
                <a:solidFill>
                  <a:srgbClr val="FFC000"/>
                </a:solidFill>
              </a:rPr>
              <a:t>TRƯỜNG THPT NGUYỄN TRUNG TRỰC</a:t>
            </a:r>
            <a:r>
              <a:rPr lang="en-US" altLang="en-US" sz="3601">
                <a:solidFill>
                  <a:srgbClr val="FFC000"/>
                </a:solidFill>
              </a:rPr>
              <a:t/>
            </a:r>
            <a:br>
              <a:rPr lang="en-US" altLang="en-US" sz="3601">
                <a:solidFill>
                  <a:srgbClr val="FFC000"/>
                </a:solidFill>
              </a:rPr>
            </a:br>
            <a:endParaRPr lang="en-US" altLang="en-US" sz="3601" b="1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3236" y="1981659"/>
            <a:ext cx="8383940" cy="449684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1" b="1" dirty="0">
                <a:solidFill>
                  <a:srgbClr val="FFC000"/>
                </a:solidFill>
                <a:latin typeface="Times New Roman" panose="02020603050405020304" pitchFamily="18" charset="0"/>
              </a:rPr>
              <a:t>LỚP </a:t>
            </a:r>
            <a:r>
              <a:rPr lang="en-US" altLang="en-US" sz="4001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10A1</a:t>
            </a:r>
            <a:endParaRPr lang="en-US" altLang="en-US" sz="4001" b="1" dirty="0">
              <a:solidFill>
                <a:srgbClr val="FFC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4001" b="1" dirty="0">
                <a:solidFill>
                  <a:srgbClr val="FFC000"/>
                </a:solidFill>
              </a:rPr>
              <a:t>KÍNH  CHÀO QUÝ THẦY CÔ </a:t>
            </a:r>
          </a:p>
          <a:p>
            <a:pPr algn="ctr" eaLnBrk="1" hangingPunct="1">
              <a:buFontTx/>
              <a:buNone/>
            </a:pPr>
            <a:r>
              <a:rPr lang="en-US" altLang="en-US" sz="4001" b="1" dirty="0">
                <a:solidFill>
                  <a:srgbClr val="FFC000"/>
                </a:solidFill>
              </a:rPr>
              <a:t>VỀ DỰ </a:t>
            </a:r>
            <a:r>
              <a:rPr lang="en-US" altLang="en-US" sz="4001" b="1" dirty="0" err="1">
                <a:solidFill>
                  <a:srgbClr val="FFC000"/>
                </a:solidFill>
              </a:rPr>
              <a:t>GiỜ</a:t>
            </a:r>
            <a:r>
              <a:rPr lang="en-US" altLang="en-US" sz="4001" b="1" dirty="0">
                <a:solidFill>
                  <a:srgbClr val="FFC000"/>
                </a:solidFill>
              </a:rPr>
              <a:t> THĂM LỚP</a:t>
            </a:r>
          </a:p>
          <a:p>
            <a:pPr algn="r" eaLnBrk="1" hangingPunct="1">
              <a:buFontTx/>
              <a:buNone/>
            </a:pPr>
            <a:endParaRPr lang="en-US" altLang="en-US" sz="3001" b="1" dirty="0">
              <a:solidFill>
                <a:srgbClr val="FF0000"/>
              </a:solidFill>
            </a:endParaRPr>
          </a:p>
          <a:p>
            <a:pPr algn="r" eaLnBrk="1" hangingPunct="1">
              <a:buFontTx/>
              <a:buNone/>
            </a:pPr>
            <a:r>
              <a:rPr lang="en-US" altLang="en-US" sz="2501" b="1" dirty="0" err="1">
                <a:solidFill>
                  <a:srgbClr val="FF0000"/>
                </a:solidFill>
              </a:rPr>
              <a:t>Giáo</a:t>
            </a:r>
            <a:r>
              <a:rPr lang="en-US" altLang="en-US" sz="2501" b="1" dirty="0">
                <a:solidFill>
                  <a:srgbClr val="FF0000"/>
                </a:solidFill>
              </a:rPr>
              <a:t> </a:t>
            </a:r>
            <a:r>
              <a:rPr lang="en-US" altLang="en-US" sz="2501" b="1" dirty="0" err="1">
                <a:solidFill>
                  <a:srgbClr val="FF0000"/>
                </a:solidFill>
              </a:rPr>
              <a:t>Viên</a:t>
            </a:r>
            <a:r>
              <a:rPr lang="en-US" altLang="en-US" sz="2501" b="1" dirty="0">
                <a:solidFill>
                  <a:srgbClr val="FF0000"/>
                </a:solidFill>
              </a:rPr>
              <a:t> : </a:t>
            </a:r>
            <a:r>
              <a:rPr lang="en-US" altLang="en-US" sz="2501" b="1" dirty="0" err="1">
                <a:solidFill>
                  <a:srgbClr val="FF0000"/>
                </a:solidFill>
              </a:rPr>
              <a:t>Huỳnh</a:t>
            </a:r>
            <a:r>
              <a:rPr lang="en-US" altLang="en-US" sz="2501" b="1" dirty="0">
                <a:solidFill>
                  <a:srgbClr val="FF0000"/>
                </a:solidFill>
              </a:rPr>
              <a:t> </a:t>
            </a:r>
            <a:r>
              <a:rPr lang="en-US" altLang="en-US" sz="2501" b="1" dirty="0" err="1">
                <a:solidFill>
                  <a:srgbClr val="FF0000"/>
                </a:solidFill>
              </a:rPr>
              <a:t>Thị</a:t>
            </a:r>
            <a:r>
              <a:rPr lang="en-US" altLang="en-US" sz="2501" b="1" dirty="0">
                <a:solidFill>
                  <a:srgbClr val="FF0000"/>
                </a:solidFill>
              </a:rPr>
              <a:t> </a:t>
            </a:r>
            <a:r>
              <a:rPr lang="en-US" altLang="en-US" sz="2501" b="1" dirty="0" err="1">
                <a:solidFill>
                  <a:srgbClr val="FF0000"/>
                </a:solidFill>
              </a:rPr>
              <a:t>Phương</a:t>
            </a:r>
            <a:r>
              <a:rPr lang="en-US" altLang="en-US" sz="2501" b="1" dirty="0">
                <a:solidFill>
                  <a:srgbClr val="FF0000"/>
                </a:solidFill>
              </a:rPr>
              <a:t> Thu</a:t>
            </a:r>
          </a:p>
        </p:txBody>
      </p:sp>
    </p:spTree>
    <p:extLst>
      <p:ext uri="{BB962C8B-B14F-4D97-AF65-F5344CB8AC3E}">
        <p14:creationId xmlns:p14="http://schemas.microsoft.com/office/powerpoint/2010/main" val="39407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A6453F-6D6C-5E46-26A5-399FCE498861}"/>
              </a:ext>
            </a:extLst>
          </p:cNvPr>
          <p:cNvSpPr/>
          <p:nvPr/>
        </p:nvSpPr>
        <p:spPr>
          <a:xfrm>
            <a:off x="1470800" y="1770220"/>
            <a:ext cx="9368067" cy="3969801"/>
          </a:xfrm>
          <a:prstGeom prst="rect">
            <a:avLst/>
          </a:prstGeom>
          <a:ln>
            <a:solidFill>
              <a:srgbClr val="00330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trang 80 sgk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năng lực =&gt; năng nổ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nhân văn =&gt; nhân vật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hàng ngàn năm văn hiến =&gt; ngàn năm văn hiến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Qua các vở tuồng, chèo, chúng ta thấy hình ảnh người phụ nữ trong mỗi câu chuyện đều có những số phận riêng.</a:t>
            </a:r>
          </a:p>
          <a:p>
            <a:pPr algn="just">
              <a:lnSpc>
                <a:spcPct val="150000"/>
              </a:lnSpc>
              <a:buClr>
                <a:srgbClr val="0000CC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5296B-5902-0D78-38ED-805E68D29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78093"/>
          <a:stretch/>
        </p:blipFill>
        <p:spPr>
          <a:xfrm>
            <a:off x="1" y="1242"/>
            <a:ext cx="12190411" cy="720177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9E70D-29CC-EFBA-E55F-922B0106805E}"/>
              </a:ext>
            </a:extLst>
          </p:cNvPr>
          <p:cNvSpPr txBox="1"/>
          <p:nvPr/>
        </p:nvSpPr>
        <p:spPr>
          <a:xfrm>
            <a:off x="5048420" y="133744"/>
            <a:ext cx="259708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A6453F-6D6C-5E46-26A5-399FCE498861}"/>
              </a:ext>
            </a:extLst>
          </p:cNvPr>
          <p:cNvSpPr/>
          <p:nvPr/>
        </p:nvSpPr>
        <p:spPr>
          <a:xfrm>
            <a:off x="172256" y="486586"/>
            <a:ext cx="11898901" cy="6670957"/>
          </a:xfrm>
          <a:prstGeom prst="rect">
            <a:avLst/>
          </a:prstGeom>
          <a:ln>
            <a:solidFill>
              <a:srgbClr val="00330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trang 80 sgk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a. Vở tuồng Nghêu, Sò, Ốc, Hến là một </a:t>
            </a: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tuyệt tác.</a:t>
            </a:r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Giải thích</a:t>
            </a: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: “tuyệt tác” là một tác phẩm nghệ thuật tuyệt vời, vì vậy không nên dùng “tác phẩm tuyệt tác”.</a:t>
            </a:r>
          </a:p>
          <a:p>
            <a:pPr>
              <a:lnSpc>
                <a:spcPct val="150000"/>
              </a:lnSpc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b. Mắc mưu Thị Hến, con đường làm quan của Huyện Trìa thế là chấm hết.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Giải thích</a:t>
            </a: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: “hoạn lộ” là con đường làm quan, dùng “con đường hoạn lộ” là thừa từ “con đường”</a:t>
            </a:r>
          </a:p>
          <a:p>
            <a:pPr>
              <a:lnSpc>
                <a:spcPct val="150000"/>
              </a:lnSpc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c. Bạn ấy đại diện cho những người có thành tích học tập xuất sắc nhất.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Giải thích</a:t>
            </a: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: “đại diện” mang nghĩa là thay mặt</a:t>
            </a:r>
          </a:p>
          <a:p>
            <a:pPr>
              <a:lnSpc>
                <a:spcPct val="150000"/>
              </a:lnSpc>
            </a:pP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d. Đó là bức tối hậu thư mà cảnh sát đưa ra cho nhóm tội phạm đang lẩn trốn.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Arial" panose="020B0604020202020204" pitchFamily="34" charset="0"/>
                <a:cs typeface="Arial" panose="020B0604020202020204" pitchFamily="34" charset="0"/>
              </a:rPr>
              <a:t>Giải thích</a:t>
            </a: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: “tối hậu thư” là bức thư nêu ra những điều kiện buộc đối phương phải chấp nhận, nếu không sẽ dùng biện pháp quyết liệt.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5296B-5902-0D78-38ED-805E68D29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78093"/>
          <a:stretch/>
        </p:blipFill>
        <p:spPr>
          <a:xfrm>
            <a:off x="1" y="1242"/>
            <a:ext cx="12190411" cy="720177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9E70D-29CC-EFBA-E55F-922B0106805E}"/>
              </a:ext>
            </a:extLst>
          </p:cNvPr>
          <p:cNvSpPr txBox="1"/>
          <p:nvPr/>
        </p:nvSpPr>
        <p:spPr>
          <a:xfrm>
            <a:off x="5048420" y="133744"/>
            <a:ext cx="259708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0D7593-7520-FCDB-67E8-91EFE6BC4094}"/>
              </a:ext>
            </a:extLst>
          </p:cNvPr>
          <p:cNvSpPr txBox="1"/>
          <p:nvPr/>
        </p:nvSpPr>
        <p:spPr>
          <a:xfrm>
            <a:off x="609521" y="1102038"/>
            <a:ext cx="11123751" cy="526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4: trang 80 sgk</a:t>
            </a:r>
            <a:endParaRPr lang="en-US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- 5 từ Hán Việt: phú ông, nhà sư, thầy tiểu, thiếp, tri âm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- 5 từ thuần Việt: </a:t>
            </a:r>
            <a:endParaRPr lang="en-US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 ông = người đàn ông giàu có, </a:t>
            </a:r>
            <a:endParaRPr lang="en-US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 sư = người tu hành, </a:t>
            </a:r>
            <a:endParaRPr lang="en-US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 tiểu = người tập tu, </a:t>
            </a:r>
            <a:endParaRPr lang="en-US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thiếp = danh xưng phụ nữ với chồng, </a:t>
            </a:r>
            <a:endParaRPr lang="en-US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 âm = bạn bè thân thiết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DC5B8-49E4-6A97-1BB1-452D89D3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78093"/>
          <a:stretch/>
        </p:blipFill>
        <p:spPr>
          <a:xfrm>
            <a:off x="1" y="1242"/>
            <a:ext cx="12190411" cy="720177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F132B-C77A-26F0-EDBF-8F12FAA9A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78093"/>
          <a:stretch/>
        </p:blipFill>
        <p:spPr>
          <a:xfrm>
            <a:off x="1" y="1241"/>
            <a:ext cx="12190411" cy="720177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4C38AB-CC8A-1381-4C33-3A569ADA3532}"/>
              </a:ext>
            </a:extLst>
          </p:cNvPr>
          <p:cNvSpPr txBox="1"/>
          <p:nvPr/>
        </p:nvSpPr>
        <p:spPr>
          <a:xfrm>
            <a:off x="5048420" y="133744"/>
            <a:ext cx="2597088" cy="52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522148" y="-76217"/>
            <a:ext cx="9146117" cy="6935805"/>
            <a:chOff x="0" y="-48"/>
            <a:chExt cx="5760" cy="4329"/>
          </a:xfrm>
        </p:grpSpPr>
        <p:pic>
          <p:nvPicPr>
            <p:cNvPr id="2" name="Picture 4" descr="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3" y="139"/>
              <a:ext cx="5474" cy="400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44" y="-48"/>
              <a:ext cx="5520" cy="100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 eaLnBrk="1" hangingPunct="1"/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32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109" name="Picture 5" descr="loi ke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8" y="1872"/>
              <a:ext cx="3408" cy="480"/>
            </a:xfrm>
            <a:prstGeom prst="rect">
              <a:avLst/>
            </a:prstGeom>
            <a:noFill/>
          </p:spPr>
        </p:pic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138" y="3600"/>
              <a:ext cx="5520" cy="4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>
                <a:solidFill>
                  <a:srgbClr val="FF00FF"/>
                </a:solidFill>
                <a:latin typeface=".VnBodoniH" pitchFamily="34" charset="0"/>
              </a:endParaRPr>
            </a:p>
          </p:txBody>
        </p:sp>
      </p:grpSp>
      <p:pic>
        <p:nvPicPr>
          <p:cNvPr id="47111" name="Picture 7" descr="465af332e957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7018" y="3810882"/>
            <a:ext cx="1389385" cy="2688260"/>
          </a:xfrm>
          <a:prstGeom prst="rect">
            <a:avLst/>
          </a:prstGeom>
          <a:noFill/>
        </p:spPr>
      </p:pic>
      <p:pic>
        <p:nvPicPr>
          <p:cNvPr id="47112" name="Picture 8" descr="465af332e957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4750" y="3790241"/>
            <a:ext cx="1389384" cy="2688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2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A894DF-8062-428D-9BB5-AD46CF917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8431" y="4203152"/>
            <a:ext cx="3329956" cy="26431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BC49B3-5121-442F-B024-54DA9E791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339" y="13239"/>
            <a:ext cx="4113052" cy="2285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CED696-DC2E-4623-B258-7321EA39E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85782"/>
            <a:ext cx="4380929" cy="26887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C948D1-9314-4A4E-A418-E4AA5EC0D1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123" y="13239"/>
            <a:ext cx="3784216" cy="2268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D7CE62-08BD-4D96-9B32-05DCF492C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0929" y="4203153"/>
            <a:ext cx="3737501" cy="2643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FFAAB-710F-4C19-8B5B-82D970E6E5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239"/>
            <a:ext cx="3657122" cy="22683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336328-3054-4E76-B074-DFF3FF73575A}"/>
              </a:ext>
            </a:extLst>
          </p:cNvPr>
          <p:cNvSpPr/>
          <p:nvPr/>
        </p:nvSpPr>
        <p:spPr>
          <a:xfrm>
            <a:off x="636021" y="2298941"/>
            <a:ext cx="10812366" cy="1886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667" b="1">
                <a:solidFill>
                  <a:srgbClr val="002060"/>
                </a:solidFill>
              </a:rPr>
              <a:t>THỰC HÀNH TIẾNG VIỆT</a:t>
            </a:r>
            <a:endParaRPr lang="en-US" sz="4667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65CAF-CC05-E2CA-DEE1-9C976FF21DAD}"/>
              </a:ext>
            </a:extLst>
          </p:cNvPr>
          <p:cNvSpPr/>
          <p:nvPr/>
        </p:nvSpPr>
        <p:spPr>
          <a:xfrm>
            <a:off x="2588118" y="2504972"/>
            <a:ext cx="8552043" cy="1716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199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 NHANH HƠN?</a:t>
            </a:r>
            <a:endParaRPr lang="en-US" sz="7199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274834-6C0F-87B3-1AD4-2698169B3BFE}"/>
              </a:ext>
            </a:extLst>
          </p:cNvPr>
          <p:cNvSpPr/>
          <p:nvPr/>
        </p:nvSpPr>
        <p:spPr>
          <a:xfrm>
            <a:off x="6667218" y="852840"/>
            <a:ext cx="2854961" cy="19832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chemeClr val="bg1"/>
                </a:solidFill>
              </a:rPr>
              <a:t>chia sẻ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08481-8999-286A-A862-94519E4740A6}"/>
              </a:ext>
            </a:extLst>
          </p:cNvPr>
          <p:cNvSpPr/>
          <p:nvPr/>
        </p:nvSpPr>
        <p:spPr>
          <a:xfrm>
            <a:off x="2166143" y="824708"/>
            <a:ext cx="2756908" cy="19832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chemeClr val="bg1"/>
                </a:solidFill>
              </a:rPr>
              <a:t>chia xẻ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BBD15-05C0-F02C-1E6E-8D12CA532134}"/>
              </a:ext>
            </a:extLst>
          </p:cNvPr>
          <p:cNvSpPr txBox="1"/>
          <p:nvPr/>
        </p:nvSpPr>
        <p:spPr>
          <a:xfrm>
            <a:off x="7459597" y="2069542"/>
            <a:ext cx="964747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399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7ABC07-EBD6-B804-8C8F-B51131C45005}"/>
              </a:ext>
            </a:extLst>
          </p:cNvPr>
          <p:cNvSpPr/>
          <p:nvPr/>
        </p:nvSpPr>
        <p:spPr>
          <a:xfrm>
            <a:off x="6667218" y="3559903"/>
            <a:ext cx="2854961" cy="19832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chemeClr val="bg1"/>
                </a:solidFill>
              </a:rPr>
              <a:t>giả thuyết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160F8-9D6B-550B-F51D-3224F893DC28}"/>
              </a:ext>
            </a:extLst>
          </p:cNvPr>
          <p:cNvSpPr txBox="1"/>
          <p:nvPr/>
        </p:nvSpPr>
        <p:spPr>
          <a:xfrm>
            <a:off x="7530335" y="4812380"/>
            <a:ext cx="914281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399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031A66-21B1-A9DF-9EEA-81D0850D973B}"/>
              </a:ext>
            </a:extLst>
          </p:cNvPr>
          <p:cNvSpPr/>
          <p:nvPr/>
        </p:nvSpPr>
        <p:spPr>
          <a:xfrm>
            <a:off x="2166144" y="3573965"/>
            <a:ext cx="2756908" cy="19832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chemeClr val="bg1"/>
                </a:solidFill>
              </a:rPr>
              <a:t>giả thiết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D4B16-2ECA-FBE8-FAB7-F65A3F08633B}"/>
              </a:ext>
            </a:extLst>
          </p:cNvPr>
          <p:cNvSpPr txBox="1"/>
          <p:nvPr/>
        </p:nvSpPr>
        <p:spPr>
          <a:xfrm>
            <a:off x="3071146" y="4719521"/>
            <a:ext cx="914281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39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E3E7C1-705F-BDC6-A054-B06F062B1325}"/>
              </a:ext>
            </a:extLst>
          </p:cNvPr>
          <p:cNvSpPr/>
          <p:nvPr/>
        </p:nvSpPr>
        <p:spPr>
          <a:xfrm>
            <a:off x="6878203" y="519163"/>
            <a:ext cx="2756908" cy="1983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rgbClr val="002060"/>
                </a:solidFill>
              </a:rPr>
              <a:t>độc giả</a:t>
            </a:r>
            <a:endParaRPr lang="en-US" sz="480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6207B-C93A-1120-DDF0-5CDF3D29038C}"/>
              </a:ext>
            </a:extLst>
          </p:cNvPr>
          <p:cNvSpPr/>
          <p:nvPr/>
        </p:nvSpPr>
        <p:spPr>
          <a:xfrm>
            <a:off x="2567322" y="4219346"/>
            <a:ext cx="2756908" cy="1983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rgbClr val="002060"/>
                </a:solidFill>
              </a:rPr>
              <a:t>đọc giả</a:t>
            </a:r>
            <a:endParaRPr lang="en-US" sz="480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B1156-8176-22FB-0FD9-3C3AC8E837D4}"/>
              </a:ext>
            </a:extLst>
          </p:cNvPr>
          <p:cNvSpPr txBox="1"/>
          <p:nvPr/>
        </p:nvSpPr>
        <p:spPr>
          <a:xfrm>
            <a:off x="7741320" y="1771640"/>
            <a:ext cx="914281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399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FFC4D0-6112-A223-F0B8-B7781622AD91}"/>
              </a:ext>
            </a:extLst>
          </p:cNvPr>
          <p:cNvSpPr/>
          <p:nvPr/>
        </p:nvSpPr>
        <p:spPr>
          <a:xfrm>
            <a:off x="6878203" y="4219346"/>
            <a:ext cx="2756908" cy="1983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rgbClr val="002060"/>
                </a:solidFill>
              </a:rPr>
              <a:t>chín mùi</a:t>
            </a:r>
            <a:endParaRPr lang="en-US" sz="480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D405DC-86B2-5307-6872-2321C45AB2F2}"/>
              </a:ext>
            </a:extLst>
          </p:cNvPr>
          <p:cNvSpPr/>
          <p:nvPr/>
        </p:nvSpPr>
        <p:spPr>
          <a:xfrm>
            <a:off x="2567321" y="507610"/>
            <a:ext cx="2848031" cy="1983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rgbClr val="002060"/>
                </a:solidFill>
              </a:rPr>
              <a:t>chín muồi</a:t>
            </a:r>
            <a:endParaRPr lang="en-US" sz="480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FFA69-FD9C-48EE-3796-44DCCF17F619}"/>
              </a:ext>
            </a:extLst>
          </p:cNvPr>
          <p:cNvSpPr txBox="1"/>
          <p:nvPr/>
        </p:nvSpPr>
        <p:spPr>
          <a:xfrm>
            <a:off x="3437566" y="1726049"/>
            <a:ext cx="914281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399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2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274834-6C0F-87B3-1AD4-2698169B3BFE}"/>
              </a:ext>
            </a:extLst>
          </p:cNvPr>
          <p:cNvSpPr/>
          <p:nvPr/>
        </p:nvSpPr>
        <p:spPr>
          <a:xfrm>
            <a:off x="7370511" y="1286311"/>
            <a:ext cx="3119971" cy="1983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chemeClr val="accent2">
                    <a:lumMod val="75000"/>
                  </a:schemeClr>
                </a:solidFill>
              </a:rPr>
              <a:t>tựu trung</a:t>
            </a:r>
            <a:endParaRPr lang="en-US" sz="4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08481-8999-286A-A862-94519E4740A6}"/>
              </a:ext>
            </a:extLst>
          </p:cNvPr>
          <p:cNvSpPr/>
          <p:nvPr/>
        </p:nvSpPr>
        <p:spPr>
          <a:xfrm>
            <a:off x="2031595" y="4181518"/>
            <a:ext cx="3259611" cy="1983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chemeClr val="accent2">
                    <a:lumMod val="75000"/>
                  </a:schemeClr>
                </a:solidFill>
              </a:rPr>
              <a:t>tựu chung</a:t>
            </a:r>
            <a:endParaRPr lang="en-US" sz="4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BBD15-05C0-F02C-1E6E-8D12CA532134}"/>
              </a:ext>
            </a:extLst>
          </p:cNvPr>
          <p:cNvSpPr txBox="1"/>
          <p:nvPr/>
        </p:nvSpPr>
        <p:spPr>
          <a:xfrm>
            <a:off x="8529012" y="2505582"/>
            <a:ext cx="914281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399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87C40B-6DCE-95DD-4911-A0E39CCD8923}"/>
              </a:ext>
            </a:extLst>
          </p:cNvPr>
          <p:cNvSpPr/>
          <p:nvPr/>
        </p:nvSpPr>
        <p:spPr>
          <a:xfrm>
            <a:off x="7370511" y="4181517"/>
            <a:ext cx="3119971" cy="1983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chemeClr val="accent2">
                    <a:lumMod val="75000"/>
                  </a:schemeClr>
                </a:solidFill>
              </a:rPr>
              <a:t>tham quan</a:t>
            </a:r>
            <a:endParaRPr lang="en-US" sz="4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4ED07-015A-8F57-95E6-7E478F7FA7A5}"/>
              </a:ext>
            </a:extLst>
          </p:cNvPr>
          <p:cNvSpPr/>
          <p:nvPr/>
        </p:nvSpPr>
        <p:spPr>
          <a:xfrm>
            <a:off x="2031595" y="1286312"/>
            <a:ext cx="3259611" cy="1983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chemeClr val="accent2">
                    <a:lumMod val="75000"/>
                  </a:schemeClr>
                </a:solidFill>
              </a:rPr>
              <a:t>thăm quan</a:t>
            </a:r>
            <a:endParaRPr lang="en-US" sz="4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23AA4-2DCC-8D96-0A2F-124C95B7CBAD}"/>
              </a:ext>
            </a:extLst>
          </p:cNvPr>
          <p:cNvSpPr txBox="1"/>
          <p:nvPr/>
        </p:nvSpPr>
        <p:spPr>
          <a:xfrm>
            <a:off x="8442267" y="5340058"/>
            <a:ext cx="914281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9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5399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274834-6C0F-87B3-1AD4-2698169B3BFE}"/>
              </a:ext>
            </a:extLst>
          </p:cNvPr>
          <p:cNvSpPr/>
          <p:nvPr/>
        </p:nvSpPr>
        <p:spPr>
          <a:xfrm>
            <a:off x="7356445" y="2040790"/>
            <a:ext cx="2922029" cy="1927023"/>
          </a:xfrm>
          <a:custGeom>
            <a:avLst/>
            <a:gdLst>
              <a:gd name="connsiteX0" fmla="*/ 0 w 2908342"/>
              <a:gd name="connsiteY0" fmla="*/ 0 h 1983545"/>
              <a:gd name="connsiteX1" fmla="*/ 2908342 w 2908342"/>
              <a:gd name="connsiteY1" fmla="*/ 0 h 1983545"/>
              <a:gd name="connsiteX2" fmla="*/ 2908342 w 2908342"/>
              <a:gd name="connsiteY2" fmla="*/ 1983545 h 1983545"/>
              <a:gd name="connsiteX3" fmla="*/ 0 w 2908342"/>
              <a:gd name="connsiteY3" fmla="*/ 1983545 h 1983545"/>
              <a:gd name="connsiteX4" fmla="*/ 0 w 2908342"/>
              <a:gd name="connsiteY4" fmla="*/ 0 h 1983545"/>
              <a:gd name="connsiteX0" fmla="*/ 534572 w 2908342"/>
              <a:gd name="connsiteY0" fmla="*/ 365760 h 1983545"/>
              <a:gd name="connsiteX1" fmla="*/ 2908342 w 2908342"/>
              <a:gd name="connsiteY1" fmla="*/ 0 h 1983545"/>
              <a:gd name="connsiteX2" fmla="*/ 2908342 w 2908342"/>
              <a:gd name="connsiteY2" fmla="*/ 1983545 h 1983545"/>
              <a:gd name="connsiteX3" fmla="*/ 0 w 2908342"/>
              <a:gd name="connsiteY3" fmla="*/ 1983545 h 1983545"/>
              <a:gd name="connsiteX4" fmla="*/ 534572 w 2908342"/>
              <a:gd name="connsiteY4" fmla="*/ 365760 h 1983545"/>
              <a:gd name="connsiteX0" fmla="*/ 534572 w 2908342"/>
              <a:gd name="connsiteY0" fmla="*/ 154745 h 1772530"/>
              <a:gd name="connsiteX1" fmla="*/ 2176822 w 2908342"/>
              <a:gd name="connsiteY1" fmla="*/ 0 h 1772530"/>
              <a:gd name="connsiteX2" fmla="*/ 2908342 w 2908342"/>
              <a:gd name="connsiteY2" fmla="*/ 1772530 h 1772530"/>
              <a:gd name="connsiteX3" fmla="*/ 0 w 2908342"/>
              <a:gd name="connsiteY3" fmla="*/ 1772530 h 1772530"/>
              <a:gd name="connsiteX4" fmla="*/ 534572 w 2908342"/>
              <a:gd name="connsiteY4" fmla="*/ 154745 h 1772530"/>
              <a:gd name="connsiteX0" fmla="*/ 450166 w 2823936"/>
              <a:gd name="connsiteY0" fmla="*/ 154745 h 1772530"/>
              <a:gd name="connsiteX1" fmla="*/ 2092416 w 2823936"/>
              <a:gd name="connsiteY1" fmla="*/ 0 h 1772530"/>
              <a:gd name="connsiteX2" fmla="*/ 2823936 w 2823936"/>
              <a:gd name="connsiteY2" fmla="*/ 1772530 h 1772530"/>
              <a:gd name="connsiteX3" fmla="*/ 0 w 2823936"/>
              <a:gd name="connsiteY3" fmla="*/ 1463041 h 1772530"/>
              <a:gd name="connsiteX4" fmla="*/ 450166 w 2823936"/>
              <a:gd name="connsiteY4" fmla="*/ 154745 h 1772530"/>
              <a:gd name="connsiteX0" fmla="*/ 450166 w 2922410"/>
              <a:gd name="connsiteY0" fmla="*/ 154745 h 1927274"/>
              <a:gd name="connsiteX1" fmla="*/ 2092416 w 2922410"/>
              <a:gd name="connsiteY1" fmla="*/ 0 h 1927274"/>
              <a:gd name="connsiteX2" fmla="*/ 2922410 w 2922410"/>
              <a:gd name="connsiteY2" fmla="*/ 1927274 h 1927274"/>
              <a:gd name="connsiteX3" fmla="*/ 0 w 2922410"/>
              <a:gd name="connsiteY3" fmla="*/ 1463041 h 1927274"/>
              <a:gd name="connsiteX4" fmla="*/ 450166 w 2922410"/>
              <a:gd name="connsiteY4" fmla="*/ 154745 h 19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410" h="1927274">
                <a:moveTo>
                  <a:pt x="450166" y="154745"/>
                </a:moveTo>
                <a:lnTo>
                  <a:pt x="2092416" y="0"/>
                </a:lnTo>
                <a:lnTo>
                  <a:pt x="2922410" y="1927274"/>
                </a:lnTo>
                <a:lnTo>
                  <a:pt x="0" y="1463041"/>
                </a:lnTo>
                <a:lnTo>
                  <a:pt x="450166" y="15474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chemeClr val="bg1"/>
                </a:solidFill>
              </a:rPr>
              <a:t>cám ơn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08481-8999-286A-A862-94519E4740A6}"/>
              </a:ext>
            </a:extLst>
          </p:cNvPr>
          <p:cNvSpPr/>
          <p:nvPr/>
        </p:nvSpPr>
        <p:spPr>
          <a:xfrm>
            <a:off x="2539807" y="1773538"/>
            <a:ext cx="2954034" cy="2194275"/>
          </a:xfrm>
          <a:custGeom>
            <a:avLst/>
            <a:gdLst>
              <a:gd name="connsiteX0" fmla="*/ 0 w 2954419"/>
              <a:gd name="connsiteY0" fmla="*/ 0 h 1983545"/>
              <a:gd name="connsiteX1" fmla="*/ 2954419 w 2954419"/>
              <a:gd name="connsiteY1" fmla="*/ 0 h 1983545"/>
              <a:gd name="connsiteX2" fmla="*/ 2954419 w 2954419"/>
              <a:gd name="connsiteY2" fmla="*/ 1983545 h 1983545"/>
              <a:gd name="connsiteX3" fmla="*/ 0 w 2954419"/>
              <a:gd name="connsiteY3" fmla="*/ 1983545 h 1983545"/>
              <a:gd name="connsiteX4" fmla="*/ 0 w 2954419"/>
              <a:gd name="connsiteY4" fmla="*/ 0 h 1983545"/>
              <a:gd name="connsiteX0" fmla="*/ 0 w 2954419"/>
              <a:gd name="connsiteY0" fmla="*/ 0 h 1983545"/>
              <a:gd name="connsiteX1" fmla="*/ 2954419 w 2954419"/>
              <a:gd name="connsiteY1" fmla="*/ 0 h 1983545"/>
              <a:gd name="connsiteX2" fmla="*/ 2954419 w 2954419"/>
              <a:gd name="connsiteY2" fmla="*/ 1983545 h 1983545"/>
              <a:gd name="connsiteX3" fmla="*/ 0 w 2954419"/>
              <a:gd name="connsiteY3" fmla="*/ 1983545 h 1983545"/>
              <a:gd name="connsiteX4" fmla="*/ 0 w 2954419"/>
              <a:gd name="connsiteY4" fmla="*/ 0 h 1983545"/>
              <a:gd name="connsiteX0" fmla="*/ 0 w 2954419"/>
              <a:gd name="connsiteY0" fmla="*/ 0 h 1983545"/>
              <a:gd name="connsiteX1" fmla="*/ 2954419 w 2954419"/>
              <a:gd name="connsiteY1" fmla="*/ 0 h 1983545"/>
              <a:gd name="connsiteX2" fmla="*/ 2954419 w 2954419"/>
              <a:gd name="connsiteY2" fmla="*/ 1983545 h 1983545"/>
              <a:gd name="connsiteX3" fmla="*/ 0 w 2954419"/>
              <a:gd name="connsiteY3" fmla="*/ 1983545 h 1983545"/>
              <a:gd name="connsiteX4" fmla="*/ 0 w 2954419"/>
              <a:gd name="connsiteY4" fmla="*/ 0 h 1983545"/>
              <a:gd name="connsiteX0" fmla="*/ 0 w 2954419"/>
              <a:gd name="connsiteY0" fmla="*/ 0 h 1983545"/>
              <a:gd name="connsiteX1" fmla="*/ 2954419 w 2954419"/>
              <a:gd name="connsiteY1" fmla="*/ 0 h 1983545"/>
              <a:gd name="connsiteX2" fmla="*/ 2462050 w 2954419"/>
              <a:gd name="connsiteY2" fmla="*/ 1814732 h 1983545"/>
              <a:gd name="connsiteX3" fmla="*/ 0 w 2954419"/>
              <a:gd name="connsiteY3" fmla="*/ 1983545 h 1983545"/>
              <a:gd name="connsiteX4" fmla="*/ 0 w 2954419"/>
              <a:gd name="connsiteY4" fmla="*/ 0 h 1983545"/>
              <a:gd name="connsiteX0" fmla="*/ 407963 w 2954419"/>
              <a:gd name="connsiteY0" fmla="*/ 140677 h 1983545"/>
              <a:gd name="connsiteX1" fmla="*/ 2954419 w 2954419"/>
              <a:gd name="connsiteY1" fmla="*/ 0 h 1983545"/>
              <a:gd name="connsiteX2" fmla="*/ 2462050 w 2954419"/>
              <a:gd name="connsiteY2" fmla="*/ 1814732 h 1983545"/>
              <a:gd name="connsiteX3" fmla="*/ 0 w 2954419"/>
              <a:gd name="connsiteY3" fmla="*/ 1983545 h 1983545"/>
              <a:gd name="connsiteX4" fmla="*/ 407963 w 2954419"/>
              <a:gd name="connsiteY4" fmla="*/ 140677 h 198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419" h="1983545">
                <a:moveTo>
                  <a:pt x="407963" y="140677"/>
                </a:moveTo>
                <a:cubicBezTo>
                  <a:pt x="1392769" y="140677"/>
                  <a:pt x="225219" y="998806"/>
                  <a:pt x="2954419" y="0"/>
                </a:cubicBezTo>
                <a:lnTo>
                  <a:pt x="2462050" y="1814732"/>
                </a:lnTo>
                <a:lnTo>
                  <a:pt x="0" y="1983545"/>
                </a:lnTo>
                <a:lnTo>
                  <a:pt x="407963" y="14067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>
                <a:solidFill>
                  <a:schemeClr val="bg1"/>
                </a:solidFill>
              </a:rPr>
              <a:t>cảm ơn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BBD15-05C0-F02C-1E6E-8D12CA532134}"/>
              </a:ext>
            </a:extLst>
          </p:cNvPr>
          <p:cNvSpPr txBox="1"/>
          <p:nvPr/>
        </p:nvSpPr>
        <p:spPr>
          <a:xfrm>
            <a:off x="3243099" y="3146700"/>
            <a:ext cx="914281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78093"/>
          <a:stretch/>
        </p:blipFill>
        <p:spPr>
          <a:xfrm>
            <a:off x="829886" y="1243"/>
            <a:ext cx="9836725" cy="720177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38006" y="160046"/>
            <a:ext cx="8568859" cy="46160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2400" b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NHỮNG LỖI DÙNG TỪ CÓ THỂ MẮC TRONG TIẾNG VIỆT 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7" name="Nhóm 34"/>
          <p:cNvGrpSpPr/>
          <p:nvPr/>
        </p:nvGrpSpPr>
        <p:grpSpPr>
          <a:xfrm>
            <a:off x="874515" y="2000303"/>
            <a:ext cx="3137458" cy="2373584"/>
            <a:chOff x="2118292" y="2685422"/>
            <a:chExt cx="2098787" cy="312324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7"/>
            <p:cNvSpPr>
              <a:spLocks noChangeArrowheads="1"/>
            </p:cNvSpPr>
            <p:nvPr/>
          </p:nvSpPr>
          <p:spPr bwMode="gray">
            <a:xfrm>
              <a:off x="2315688" y="2685422"/>
              <a:ext cx="1703994" cy="50020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Nhóm 35"/>
          <p:cNvGrpSpPr/>
          <p:nvPr/>
        </p:nvGrpSpPr>
        <p:grpSpPr>
          <a:xfrm>
            <a:off x="4454211" y="2001228"/>
            <a:ext cx="3137459" cy="2372661"/>
            <a:chOff x="4413024" y="2312550"/>
            <a:chExt cx="2098787" cy="3102773"/>
          </a:xfr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grpFill/>
            <a:ln w="571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gray">
            <a:xfrm>
              <a:off x="4626386" y="2312550"/>
              <a:ext cx="1703994" cy="43881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Nhóm 36"/>
          <p:cNvGrpSpPr/>
          <p:nvPr/>
        </p:nvGrpSpPr>
        <p:grpSpPr>
          <a:xfrm>
            <a:off x="7882388" y="2030250"/>
            <a:ext cx="3327488" cy="2343639"/>
            <a:chOff x="6707755" y="1873611"/>
            <a:chExt cx="2098787" cy="308305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7" name="AutoShape 8"/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9"/>
            <p:cNvSpPr>
              <a:spLocks noChangeArrowheads="1"/>
            </p:cNvSpPr>
            <p:nvPr/>
          </p:nvSpPr>
          <p:spPr bwMode="gray">
            <a:xfrm>
              <a:off x="6905151" y="1873611"/>
              <a:ext cx="1855757" cy="43227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839562" y="721420"/>
            <a:ext cx="0" cy="47346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047606" y="1194885"/>
            <a:ext cx="2791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9565" y="1194885"/>
            <a:ext cx="284610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7603" y="1194885"/>
            <a:ext cx="0" cy="60952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39562" y="1194885"/>
            <a:ext cx="0" cy="60952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685669" y="1194885"/>
            <a:ext cx="0" cy="60952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F5BC0AE-B1D1-FD6A-BD10-41E684707D0E}"/>
              </a:ext>
            </a:extLst>
          </p:cNvPr>
          <p:cNvSpPr txBox="1"/>
          <p:nvPr/>
        </p:nvSpPr>
        <p:spPr>
          <a:xfrm>
            <a:off x="2169046" y="2001177"/>
            <a:ext cx="988358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/>
              <a:t>Lặp từ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6C988-6AEA-0A21-F493-15B0C7F799A7}"/>
              </a:ext>
            </a:extLst>
          </p:cNvPr>
          <p:cNvSpPr txBox="1"/>
          <p:nvPr/>
        </p:nvSpPr>
        <p:spPr>
          <a:xfrm>
            <a:off x="4713903" y="1997196"/>
            <a:ext cx="2773614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/>
              <a:t>Lẫn lộn các từ gần âm</a:t>
            </a: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AB160-AC5A-5FD0-A35E-D0226D4A68CC}"/>
              </a:ext>
            </a:extLst>
          </p:cNvPr>
          <p:cNvSpPr txBox="1"/>
          <p:nvPr/>
        </p:nvSpPr>
        <p:spPr>
          <a:xfrm>
            <a:off x="8256253" y="2021054"/>
            <a:ext cx="3602898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/>
              <a:t>XĐ sai ngữ nghĩa của từ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267231-0ADC-2F7E-E508-DDAA1CEC1FFA}"/>
              </a:ext>
            </a:extLst>
          </p:cNvPr>
          <p:cNvSpPr txBox="1"/>
          <p:nvPr/>
        </p:nvSpPr>
        <p:spPr>
          <a:xfrm>
            <a:off x="980537" y="2560096"/>
            <a:ext cx="3031435" cy="1631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686" algn="just"/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 mặt hình thức, lỗi lặp từ giống với các biện pháp tu từ điệp ngữ hoặc phép lặp để liên kết câu.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4451C-A695-6722-8E90-F17A914AEB5E}"/>
              </a:ext>
            </a:extLst>
          </p:cNvPr>
          <p:cNvSpPr txBox="1"/>
          <p:nvPr/>
        </p:nvSpPr>
        <p:spPr>
          <a:xfrm>
            <a:off x="4597905" y="2613094"/>
            <a:ext cx="2889612" cy="132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ẫn lộn các từ có cách phát âm gần giống nhau nhưng nghĩa khác nhau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1A8FEB-96EF-EF16-1849-9542BC55BD5F}"/>
              </a:ext>
            </a:extLst>
          </p:cNvPr>
          <p:cNvSpPr txBox="1"/>
          <p:nvPr/>
        </p:nvSpPr>
        <p:spPr>
          <a:xfrm>
            <a:off x="7922138" y="2817825"/>
            <a:ext cx="3255138" cy="707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686" algn="just"/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 sai nghĩa của từ dẫn đến sử dụng từ ngữ sai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308139" y="1121418"/>
            <a:ext cx="3656054" cy="1035671"/>
            <a:chOff x="0" y="12"/>
            <a:chExt cx="1440" cy="44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" name="Unknown Shape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85" y="264"/>
              <a:ext cx="1270" cy="190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0" y="12"/>
              <a:ext cx="1440" cy="39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vi-VN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lang="en-US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ạo cho mình một vốn từ ngữ</a:t>
              </a:r>
              <a:endParaRPr lang="vi-VN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en-US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phong phú</a:t>
              </a:r>
              <a:endPara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872979" y="2588760"/>
            <a:ext cx="4458703" cy="1369851"/>
            <a:chOff x="0" y="28"/>
            <a:chExt cx="1440" cy="436"/>
          </a:xfr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8" name="Unknown Shape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85" y="274"/>
              <a:ext cx="1270" cy="190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"/>
              <a:ext cx="1440" cy="393"/>
            </a:xfrm>
            <a:prstGeom prst="rect">
              <a:avLst/>
            </a:prstGeom>
            <a:grpFill/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R="139686" algn="just"/>
              <a:r>
                <a:rPr lang="vi-VN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lang="en-US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hường xuyên tìm hiểu thật chính xác</a:t>
              </a:r>
              <a:endParaRPr lang="vi-VN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R="139686" algn="just"/>
              <a:r>
                <a:rPr lang="en-US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nghĩa của từ thông qua các cuốn </a:t>
              </a:r>
              <a:endParaRPr lang="vi-VN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R="139686" algn="just"/>
              <a:r>
                <a:rPr lang="en-US" sz="2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 điển, qua bài học, qua người lớn,...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85194" y="4469631"/>
            <a:ext cx="3656054" cy="1049730"/>
            <a:chOff x="-25" y="227"/>
            <a:chExt cx="1440" cy="448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0" name="Unknown Shape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5" y="485"/>
              <a:ext cx="1270" cy="190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25" y="227"/>
              <a:ext cx="1440" cy="39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vi-VN" sz="20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Chăm chỉ đọc sách, báo</a:t>
              </a:r>
            </a:p>
            <a:p>
              <a:pPr algn="ctr" eaLnBrk="0" hangingPunct="0">
                <a:defRPr/>
              </a:pPr>
              <a:r>
                <a:rPr lang="vi-VN" sz="20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để tăng vốn hiểu biết...</a:t>
              </a:r>
              <a:endPara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b="78093"/>
          <a:stretch/>
        </p:blipFill>
        <p:spPr>
          <a:xfrm>
            <a:off x="1523803" y="1243"/>
            <a:ext cx="9142807" cy="720177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3347440" y="125387"/>
            <a:ext cx="4984242" cy="461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BIỆN PHÁP KHẮC PHỤC LỖI SAI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EDA86B-4C49-45D9-872D-440D4A378F73}&quot;/&gt;&lt;isInvalidForFieldText val=&quot;0&quot;/&gt;&lt;Image&gt;&lt;filename val=&quot;C:\Users\Admin\AppData\Local\Temp\PR\data\asimages\{7CEDA86B-4C49-45D9-872D-440D4A378F73}_27.png&quot;/&gt;&lt;left val=&quot;41&quot;/&gt;&lt;top val=&quot;177&quot;/&gt;&lt;width val=&quot;199&quot;/&gt;&lt;height val=&quot;6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8CC747-C0E6-4A03-9776-60991E305610}&quot;/&gt;&lt;isInvalidForFieldText val=&quot;0&quot;/&gt;&lt;Image&gt;&lt;filename val=&quot;C:\Users\Admin\AppData\Local\Temp\PR\data\asimages\{928CC747-C0E6-4A03-9776-60991E305610}_27.png&quot;/&gt;&lt;left val=&quot;34&quot;/&gt;&lt;top val=&quot;270&quot;/&gt;&lt;width val=&quot;212&quot;/&gt;&lt;height val=&quot;6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27AF0F-CA79-4B87-812F-60AE0115B3AF}&quot;/&gt;&lt;isInvalidForFieldText val=&quot;0&quot;/&gt;&lt;Image&gt;&lt;filename val=&quot;C:\Users\Admin\AppData\Local\Temp\PR\data\asimages\{3E27AF0F-CA79-4B87-812F-60AE0115B3AF}_27.png&quot;/&gt;&lt;left val=&quot;21&quot;/&gt;&lt;top val=&quot;362&quot;/&gt;&lt;width val=&quot;233&quot;/&gt;&lt;height val=&quot;6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nh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nhat</Template>
  <TotalTime>1924</TotalTime>
  <Words>369</Words>
  <Application>Microsoft Office PowerPoint</Application>
  <PresentationFormat>Custom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等线</vt:lpstr>
      <vt:lpstr>等线 Light</vt:lpstr>
      <vt:lpstr>宋体</vt:lpstr>
      <vt:lpstr>.VnBodoniH</vt:lpstr>
      <vt:lpstr>Arial</vt:lpstr>
      <vt:lpstr>Calibri</vt:lpstr>
      <vt:lpstr>Impact</vt:lpstr>
      <vt:lpstr>ITC Avant Garde Std Bk</vt:lpstr>
      <vt:lpstr>LiHei Pro</vt:lpstr>
      <vt:lpstr>Open Sans Extrabold</vt:lpstr>
      <vt:lpstr>Signika</vt:lpstr>
      <vt:lpstr>Times New Roman</vt:lpstr>
      <vt:lpstr>迷你简汉真广标</vt:lpstr>
      <vt:lpstr>nhat</vt:lpstr>
      <vt:lpstr>1_Office Theme</vt:lpstr>
      <vt:lpstr>Office Theme</vt:lpstr>
      <vt:lpstr>  TRƯỜNG THPT NGUYỄN TRUNG TRỰC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keywords>Nguyễn Văn Hùng</cp:keywords>
  <cp:lastModifiedBy>Windows User</cp:lastModifiedBy>
  <cp:revision>202</cp:revision>
  <dcterms:created xsi:type="dcterms:W3CDTF">2021-08-30T03:15:04Z</dcterms:created>
  <dcterms:modified xsi:type="dcterms:W3CDTF">2024-03-28T12:09:28Z</dcterms:modified>
  <cp:category>THPT Hồng Đức</cp:category>
</cp:coreProperties>
</file>