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8" r:id="rId3"/>
    <p:sldId id="261" r:id="rId4"/>
    <p:sldId id="299" r:id="rId5"/>
    <p:sldId id="301" r:id="rId6"/>
    <p:sldId id="302" r:id="rId7"/>
    <p:sldId id="303" r:id="rId8"/>
    <p:sldId id="305" r:id="rId9"/>
    <p:sldId id="306" r:id="rId10"/>
    <p:sldId id="257" r:id="rId11"/>
    <p:sldId id="258" r:id="rId12"/>
    <p:sldId id="307" r:id="rId13"/>
    <p:sldId id="326" r:id="rId14"/>
    <p:sldId id="327" r:id="rId15"/>
    <p:sldId id="328" r:id="rId16"/>
    <p:sldId id="329" r:id="rId17"/>
    <p:sldId id="330" r:id="rId18"/>
    <p:sldId id="32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2190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7B89F-CB79-4B02-B854-3D8A57784A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D7ADD0-E835-48E6-8D64-5EBC7E13A2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B02698-0AD5-4A0F-99ED-E75780566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A679-6E10-40BD-B8E4-30986E1BF48C}" type="datetimeFigureOut">
              <a:rPr lang="en-US" smtClean="0"/>
              <a:t>25-Nov-24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F11A8B-2D3A-4B5F-BF44-B0FB5D7EE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9904DD-42E1-477D-A149-6670EF433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E93A-CE97-4E41-972A-336D05FCC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081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D3796-B377-44E3-8E6A-8651AB814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BB6FE0-E1ED-4250-AA9D-43F8295699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7EB95-D773-4F07-8CB9-38737824E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A679-6E10-40BD-B8E4-30986E1BF48C}" type="datetimeFigureOut">
              <a:rPr lang="en-US" smtClean="0"/>
              <a:t>25-Nov-24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4309CB-68AF-4783-B450-C668D504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F66E77-A27B-491F-B628-5C891321C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E93A-CE97-4E41-972A-336D05FCC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524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C1292A-C472-464C-A842-1D0AE326D8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692984-8B50-475D-967C-9EF907144D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38B79-84B6-47A3-B564-41D05D6F9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A679-6E10-40BD-B8E4-30986E1BF48C}" type="datetimeFigureOut">
              <a:rPr lang="en-US" smtClean="0"/>
              <a:t>25-Nov-24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80A87-B3D4-44D7-8785-98C7E92CA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55F0C0-C734-44C6-A0C7-CB110BE87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E93A-CE97-4E41-972A-336D05FCC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476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D0A70-A0B8-4C80-9D4B-606AE43F4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E2DC0-B71C-4B44-9A23-CD1A78611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708CDF-8EEE-4AD6-8CD0-66BE4E2F2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A679-6E10-40BD-B8E4-30986E1BF48C}" type="datetimeFigureOut">
              <a:rPr lang="en-US" smtClean="0"/>
              <a:t>25-Nov-24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52529B-DA2F-471C-96D2-374078027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CE6D5-F7F8-4564-BEE6-21EF7D4DD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E93A-CE97-4E41-972A-336D05FCC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371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41624-3B30-49F8-B821-BC247D330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96A5D-45EA-4D1E-B44C-DA6198BDAE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34E5D8-09B8-4001-9925-874D49B76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A679-6E10-40BD-B8E4-30986E1BF48C}" type="datetimeFigureOut">
              <a:rPr lang="en-US" smtClean="0"/>
              <a:t>25-Nov-24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2EF09C-BBDB-43C2-95DF-E4FF8D680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A5816A-C929-4AF5-AFE1-9DE0B713B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E93A-CE97-4E41-972A-336D05FCC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417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A6796-0DFA-4112-9EDF-DCA2D85C0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5588E-B947-483C-AC46-23D6E4AD6B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67FF-16A0-42E9-9E8E-84E53D0801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8ACE66-080A-4019-A4C6-340F461B7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A679-6E10-40BD-B8E4-30986E1BF48C}" type="datetimeFigureOut">
              <a:rPr lang="en-US" smtClean="0"/>
              <a:t>25-Nov-24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9214F6-68CE-4656-B329-A4610DBD3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BCB284-1728-4EAD-A817-D4CE14384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E93A-CE97-4E41-972A-336D05FCC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917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DEEB4-561F-4243-819E-95CC5B723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EC75EB-BF58-41ED-932F-3E45A14D3B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D7DF83-0E20-4459-95C7-B06D2F6B14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9D7BCD-C5A7-41FB-9D10-8A6534782F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2FCBE1-DE1E-4471-AF37-B0341D8514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E38CB3-BC1A-4416-8D3C-630F4A85A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A679-6E10-40BD-B8E4-30986E1BF48C}" type="datetimeFigureOut">
              <a:rPr lang="en-US" smtClean="0"/>
              <a:t>25-Nov-24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A52CC2-4729-478F-A074-3BC74BB8E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A2D475-7084-4E86-B62C-3F9C10060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E93A-CE97-4E41-972A-336D05FCC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373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E5AA6-2FFE-496E-8145-8E262AC07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841E85-08B4-4AED-A386-DB0932AE7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A679-6E10-40BD-B8E4-30986E1BF48C}" type="datetimeFigureOut">
              <a:rPr lang="en-US" smtClean="0"/>
              <a:t>25-Nov-24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2D8F0C-4BFE-42CF-B488-A0B7D8ECB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78A674-75C1-41D8-ABA4-625D93866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E93A-CE97-4E41-972A-336D05FCC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121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C29AEC-C0B8-42F9-B433-32F4365A0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A679-6E10-40BD-B8E4-30986E1BF48C}" type="datetimeFigureOut">
              <a:rPr lang="en-US" smtClean="0"/>
              <a:t>25-Nov-24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81052D-B4AA-402E-BEA7-6D58F9619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31EF87-C7CE-43A1-9E41-968331CCA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E93A-CE97-4E41-972A-336D05FCC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034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FF8AD-ACD4-47E5-950F-277D74E08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A4D6E6-D6F2-43CB-B4A8-19E276868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611E1F-ADD7-43D5-A692-1B8300EAC8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CB771F-3614-40F4-9818-CF4229D69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A679-6E10-40BD-B8E4-30986E1BF48C}" type="datetimeFigureOut">
              <a:rPr lang="en-US" smtClean="0"/>
              <a:t>25-Nov-24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164E31-F6A3-4A4F-8692-401074F31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5ACF29-FC1B-4F9A-A0BE-2A97C0EC4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E93A-CE97-4E41-972A-336D05FCC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129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9B03D-2863-4AC0-9D38-75E09AA97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4EF03D-44F3-4C32-B27A-9467CCB143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7F6068-F3AA-42C4-8FF6-2398C0CA32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E54FEC-B264-4421-A73B-2E7C11B51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A679-6E10-40BD-B8E4-30986E1BF48C}" type="datetimeFigureOut">
              <a:rPr lang="en-US" smtClean="0"/>
              <a:t>25-Nov-24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CAAE8-8389-4C8C-BD5F-DEFC00A29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5A206B-BD7F-4341-A73C-89957EA0D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E93A-CE97-4E41-972A-336D05FCC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075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BF4410-FE9C-4060-AECA-F767630B1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EE29B7-EC63-4131-AE80-FB2F8A017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1BC760-F27B-4742-8E49-09E3FA71EC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BA679-6E10-40BD-B8E4-30986E1BF48C}" type="datetimeFigureOut">
              <a:rPr lang="en-US" smtClean="0"/>
              <a:t>25-Nov-24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9C0C94-28AD-41FF-913D-5099B0835D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C3FF44-6EC0-46FE-A1C0-4CFBB7ABB0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6E93A-CE97-4E41-972A-336D05FCC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959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Y4p8KNMrLw?feature=oembed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mnZSyLLN-w?feature=oembed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0.png"/><Relationship Id="rId18" Type="http://schemas.openxmlformats.org/officeDocument/2006/relationships/image" Target="../media/image33.png"/><Relationship Id="rId3" Type="http://schemas.openxmlformats.org/officeDocument/2006/relationships/image" Target="../media/image25.svg"/><Relationship Id="rId21" Type="http://schemas.openxmlformats.org/officeDocument/2006/relationships/image" Target="../media/image43.svg"/><Relationship Id="rId7" Type="http://schemas.openxmlformats.org/officeDocument/2006/relationships/image" Target="../media/image29.svg"/><Relationship Id="rId12" Type="http://schemas.openxmlformats.org/officeDocument/2006/relationships/image" Target="../media/image34.svg"/><Relationship Id="rId17" Type="http://schemas.openxmlformats.org/officeDocument/2006/relationships/image" Target="../media/image39.svg"/><Relationship Id="rId25" Type="http://schemas.openxmlformats.org/officeDocument/2006/relationships/image" Target="../media/image47.svg"/><Relationship Id="rId2" Type="http://schemas.openxmlformats.org/officeDocument/2006/relationships/image" Target="../media/image24.png"/><Relationship Id="rId16" Type="http://schemas.openxmlformats.org/officeDocument/2006/relationships/image" Target="../media/image32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29.png"/><Relationship Id="rId24" Type="http://schemas.openxmlformats.org/officeDocument/2006/relationships/image" Target="../media/image36.png"/><Relationship Id="rId5" Type="http://schemas.openxmlformats.org/officeDocument/2006/relationships/image" Target="../media/image27.svg"/><Relationship Id="rId15" Type="http://schemas.openxmlformats.org/officeDocument/2006/relationships/image" Target="../media/image37.svg"/><Relationship Id="rId23" Type="http://schemas.openxmlformats.org/officeDocument/2006/relationships/image" Target="../media/image45.svg"/><Relationship Id="rId10" Type="http://schemas.openxmlformats.org/officeDocument/2006/relationships/image" Target="../media/image32.svg"/><Relationship Id="rId19" Type="http://schemas.openxmlformats.org/officeDocument/2006/relationships/image" Target="../media/image41.svg"/><Relationship Id="rId4" Type="http://schemas.openxmlformats.org/officeDocument/2006/relationships/image" Target="../media/image25.png"/><Relationship Id="rId9" Type="http://schemas.openxmlformats.org/officeDocument/2006/relationships/image" Target="../media/image28.png"/><Relationship Id="rId14" Type="http://schemas.openxmlformats.org/officeDocument/2006/relationships/image" Target="../media/image31.png"/><Relationship Id="rId22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00542" y="1722177"/>
            <a:ext cx="6995142" cy="20261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920"/>
              </a:lnSpc>
            </a:pPr>
            <a:r>
              <a:rPr lang="en-US" sz="4000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11A1 </a:t>
            </a:r>
            <a:r>
              <a:rPr lang="en-US" sz="40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QUÝ</a:t>
            </a:r>
          </a:p>
          <a:p>
            <a:pPr>
              <a:lnSpc>
                <a:spcPts val="7920"/>
              </a:lnSpc>
            </a:pPr>
            <a:r>
              <a:rPr lang="en-US" sz="40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 CÔ VỀ THĂM LỚP</a:t>
            </a:r>
            <a:endParaRPr lang="en-US" sz="4000" dirty="0">
              <a:solidFill>
                <a:srgbClr val="00803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r="161" b="161"/>
          <a:stretch>
            <a:fillRect/>
          </a:stretch>
        </p:blipFill>
        <p:spPr>
          <a:xfrm>
            <a:off x="6791083" y="1410784"/>
            <a:ext cx="5078153" cy="50781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r="361" b="594"/>
          <a:stretch>
            <a:fillRect/>
          </a:stretch>
        </p:blipFill>
        <p:spPr>
          <a:xfrm>
            <a:off x="-789644" y="-749340"/>
            <a:ext cx="2783908" cy="28727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 r="35" b="155"/>
          <a:stretch>
            <a:fillRect/>
          </a:stretch>
        </p:blipFill>
        <p:spPr>
          <a:xfrm>
            <a:off x="-627588" y="-855230"/>
            <a:ext cx="2983426" cy="299431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 r="230" b="288"/>
          <a:stretch>
            <a:fillRect/>
          </a:stretch>
        </p:blipFill>
        <p:spPr>
          <a:xfrm>
            <a:off x="559430" y="5121700"/>
            <a:ext cx="2066404" cy="158925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 r="810" b="873"/>
          <a:stretch>
            <a:fillRect/>
          </a:stretch>
        </p:blipFill>
        <p:spPr>
          <a:xfrm rot="-900000">
            <a:off x="3082266" y="5046755"/>
            <a:ext cx="906986" cy="157363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 r="460" b="661"/>
          <a:stretch>
            <a:fillRect/>
          </a:stretch>
        </p:blipFill>
        <p:spPr>
          <a:xfrm rot="-8382490">
            <a:off x="10410886" y="217065"/>
            <a:ext cx="2092873" cy="939891"/>
          </a:xfrm>
          <a:prstGeom prst="rect">
            <a:avLst/>
          </a:prstGeom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6202481C-B131-4055-8706-020E2744167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r="220" b="191"/>
          <a:stretch>
            <a:fillRect/>
          </a:stretch>
        </p:blipFill>
        <p:spPr>
          <a:xfrm rot="9301942">
            <a:off x="-4185999" y="-2761076"/>
            <a:ext cx="4151887" cy="27506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1ED2565-DC51-424F-B222-B07BDA8E809E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r="2062" b="1998"/>
          <a:stretch>
            <a:fillRect/>
          </a:stretch>
        </p:blipFill>
        <p:spPr>
          <a:xfrm>
            <a:off x="2082801" y="-3378200"/>
            <a:ext cx="505123" cy="618869"/>
          </a:xfrm>
          <a:prstGeom prst="rect">
            <a:avLst/>
          </a:prstGeom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id="{D4F9698B-AFC3-4241-B6A8-6412584E4EBB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r="178" b="284"/>
          <a:stretch>
            <a:fillRect/>
          </a:stretch>
        </p:blipFill>
        <p:spPr>
          <a:xfrm rot="-10800000">
            <a:off x="-6705600" y="1074304"/>
            <a:ext cx="2975980" cy="856096"/>
          </a:xfrm>
          <a:prstGeom prst="rect">
            <a:avLst/>
          </a:prstGeom>
        </p:spPr>
      </p:pic>
      <p:pic>
        <p:nvPicPr>
          <p:cNvPr id="14" name="Picture 12">
            <a:extLst>
              <a:ext uri="{FF2B5EF4-FFF2-40B4-BE49-F238E27FC236}">
                <a16:creationId xmlns:a16="http://schemas.microsoft.com/office/drawing/2014/main" id="{3E0FD1CF-B2F8-4321-8F4A-F70CFEF425DC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59348" r="432" b="60845"/>
          <a:stretch>
            <a:fillRect/>
          </a:stretch>
        </p:blipFill>
        <p:spPr>
          <a:xfrm>
            <a:off x="-2329013" y="2826913"/>
            <a:ext cx="389579" cy="498199"/>
          </a:xfrm>
          <a:prstGeom prst="rect">
            <a:avLst/>
          </a:prstGeom>
        </p:spPr>
      </p:pic>
      <p:pic>
        <p:nvPicPr>
          <p:cNvPr id="15" name="Picture 13">
            <a:extLst>
              <a:ext uri="{FF2B5EF4-FFF2-40B4-BE49-F238E27FC236}">
                <a16:creationId xmlns:a16="http://schemas.microsoft.com/office/drawing/2014/main" id="{7840B690-6A53-453A-9F13-D50E76C3AFFF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r="145" b="263"/>
          <a:stretch>
            <a:fillRect/>
          </a:stretch>
        </p:blipFill>
        <p:spPr>
          <a:xfrm>
            <a:off x="-1117600" y="8763000"/>
            <a:ext cx="1991008" cy="32494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82142-1FF7-4214-8FCA-5D00DBE4C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Online Media 3" title="Quy trình nấu rượu gạo (Rice wine-making process)">
            <a:hlinkClick r:id="" action="ppaction://media"/>
            <a:extLst>
              <a:ext uri="{FF2B5EF4-FFF2-40B4-BE49-F238E27FC236}">
                <a16:creationId xmlns:a16="http://schemas.microsoft.com/office/drawing/2014/main" id="{0D3D2FEB-671F-48D3-81C2-C77CCDE204D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71588" y="365125"/>
            <a:ext cx="10244137" cy="586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73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E02E7-A536-41AC-B147-6A25AEA1E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nline Media 3" title="Cách làm chưng cất tinh dầu sả tại nhà">
            <a:hlinkClick r:id="" action="ppaction://media"/>
            <a:extLst>
              <a:ext uri="{FF2B5EF4-FFF2-40B4-BE49-F238E27FC236}">
                <a16:creationId xmlns:a16="http://schemas.microsoft.com/office/drawing/2014/main" id="{70D52DB2-83B2-431A-9CE1-9B6174EE54C2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28725" y="365125"/>
            <a:ext cx="10358438" cy="600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84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52C3C-2868-4645-B8ED-176BE6128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3613"/>
          </a:xfrm>
        </p:spPr>
        <p:txBody>
          <a:bodyPr/>
          <a:lstStyle/>
          <a:p>
            <a:pPr algn="ctr"/>
            <a:r>
              <a:rPr lang="en-US" dirty="0"/>
              <a:t>LUYỆN TẬP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61EED-432B-4272-ADA9-E7800285B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1625"/>
            <a:ext cx="10515600" cy="4605338"/>
          </a:xfrm>
        </p:spPr>
        <p:txBody>
          <a:bodyPr/>
          <a:lstStyle/>
          <a:p>
            <a:pPr algn="ctr"/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phiếu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tập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002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5891BC9-C1ED-4AE3-B32D-7ADC0AD472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2" y="876985"/>
            <a:ext cx="1037655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1828800" algn="l"/>
                <a:tab pos="3429000" algn="l"/>
                <a:tab pos="5029200" algn="l"/>
              </a:tabLst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tách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hữu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1828800" algn="l"/>
                <a:tab pos="3429000" algn="l"/>
                <a:tab pos="5029200" algn="l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1" name="Picture 293058457" descr="A diagram of a chemical experiment&#10;&#10;Description automatically generated">
            <a:extLst>
              <a:ext uri="{FF2B5EF4-FFF2-40B4-BE49-F238E27FC236}">
                <a16:creationId xmlns:a16="http://schemas.microsoft.com/office/drawing/2014/main" id="{46B4B917-C0FE-4890-95B8-9D12EE2AF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7" y="1214438"/>
            <a:ext cx="6043613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7753BB4-C513-4960-B968-16694DF674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938" y="3812101"/>
            <a:ext cx="10544175" cy="1985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1828800" algn="l"/>
                <a:tab pos="3429000" algn="l"/>
                <a:tab pos="5029200" algn="l"/>
              </a:tabLst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1828800" algn="l"/>
                <a:tab pos="3429000" algn="l"/>
                <a:tab pos="5029200" algn="l"/>
              </a:tabLst>
            </a:pPr>
            <a:endParaRPr lang="en-US" altLang="en-US" sz="1100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1828800" algn="l"/>
                <a:tab pos="3429000" algn="l"/>
                <a:tab pos="5029200" algn="l"/>
              </a:tabLst>
            </a:pPr>
            <a:endParaRPr kumimoji="0" lang="en-US" altLang="en-US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1828800" algn="l"/>
                <a:tab pos="3429000" algn="l"/>
                <a:tab pos="5029200" algn="l"/>
              </a:tabLst>
            </a:pPr>
            <a:r>
              <a:rPr kumimoji="0" lang="en-US" altLang="en-US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kumimoji="0" lang="en-US" altLang="en-US" b="0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Chưng</a:t>
            </a:r>
            <a:r>
              <a:rPr kumimoji="0" lang="en-US" altLang="en-US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cất</a:t>
            </a:r>
            <a:r>
              <a:rPr kumimoji="0" lang="en-US" altLang="en-US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	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	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1828800" algn="l"/>
                <a:tab pos="3429000" algn="l"/>
                <a:tab pos="5029200" algn="l"/>
              </a:tabLst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1828800" algn="l"/>
                <a:tab pos="3429000" algn="l"/>
                <a:tab pos="5029200" algn="l"/>
              </a:tabLst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1828800" algn="l"/>
                <a:tab pos="3429000" algn="l"/>
                <a:tab pos="5029200" algn="l"/>
              </a:tabLst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1828800" algn="l"/>
                <a:tab pos="3429000" algn="l"/>
                <a:tab pos="5029200" algn="l"/>
              </a:tabLst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kumimoji="0" lang="en-US" altLang="en-US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 – 40</a:t>
            </a:r>
            <a:r>
              <a:rPr kumimoji="0" lang="en-US" altLang="en-US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	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40</a:t>
            </a:r>
            <a:r>
              <a:rPr kumimoji="0" lang="en-US" altLang="en-US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	</a:t>
            </a:r>
            <a:r>
              <a:rPr kumimoji="0" lang="en-US" altLang="en-US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kumimoji="0" lang="en-US" altLang="en-US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kumimoji="0" lang="en-US" altLang="en-US" b="0" i="0" u="sng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kumimoji="0" lang="en-US" altLang="en-US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 - 150</a:t>
            </a:r>
            <a:r>
              <a:rPr kumimoji="0" lang="en-US" altLang="en-US" b="0" i="0" u="sng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kumimoji="0" lang="en-US" altLang="en-US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       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150</a:t>
            </a:r>
            <a:r>
              <a:rPr kumimoji="0" lang="en-US" altLang="en-US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77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62EE0D9-9D5F-4D30-9BFB-B94A450E59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483469"/>
            <a:ext cx="6039346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1828800" algn="l"/>
                <a:tab pos="3429000" algn="l"/>
                <a:tab pos="5029200" algn="l"/>
              </a:tabLst>
            </a:pP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1828800" algn="l"/>
                <a:tab pos="3429000" algn="l"/>
                <a:tab pos="5029200" algn="l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AE2BD24-7CC5-4C2C-A1EB-E6ECE527DA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7282796"/>
              </p:ext>
            </p:extLst>
          </p:nvPr>
        </p:nvGraphicFramePr>
        <p:xfrm>
          <a:off x="1268361" y="1042988"/>
          <a:ext cx="6632627" cy="3643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r:id="rId3" imgW="2572109" imgH="2228571" progId="PBrush">
                  <p:embed/>
                </p:oleObj>
              </mc:Choice>
              <mc:Fallback>
                <p:oleObj r:id="rId3" imgW="2572109" imgH="2228571" progId="PBrus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8361" y="1042988"/>
                        <a:ext cx="6632627" cy="36433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>
            <a:extLst>
              <a:ext uri="{FF2B5EF4-FFF2-40B4-BE49-F238E27FC236}">
                <a16:creationId xmlns:a16="http://schemas.microsoft.com/office/drawing/2014/main" id="{A51F3C1F-2D61-4B3F-BD8E-218FDE6B7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638" y="4235484"/>
            <a:ext cx="9492920" cy="2139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1828800" algn="l"/>
                <a:tab pos="3429000" algn="l"/>
                <a:tab pos="5029200" algn="l"/>
              </a:tabLst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1828800" algn="l"/>
                <a:tab pos="3429000" algn="l"/>
                <a:tab pos="5029200" algn="l"/>
              </a:tabLst>
            </a:pPr>
            <a:endParaRPr lang="en-US" altLang="en-US" sz="11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1828800" algn="l"/>
                <a:tab pos="3429000" algn="l"/>
                <a:tab pos="5029200" algn="l"/>
              </a:tabLst>
            </a:pP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1828800" algn="l"/>
                <a:tab pos="3429000" algn="l"/>
                <a:tab pos="5029200" algn="l"/>
              </a:tabLst>
            </a:pP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1828800" algn="l"/>
                <a:tab pos="3429000" algn="l"/>
                <a:tab pos="5029200" algn="l"/>
              </a:tabLst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2 -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è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cồn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3 -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4 -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5 -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erlen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1828800" algn="l"/>
                <a:tab pos="3429000" algn="l"/>
                <a:tab pos="5029200" algn="l"/>
              </a:tabLst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en-US" altLang="en-US" sz="2000" b="1" i="0" u="sng" strike="noStrike" cap="none" normalizeH="0" baseline="0" dirty="0">
                <a:ln>
                  <a:noFill/>
                </a:ln>
                <a:solidFill>
                  <a:srgbClr val="CC00FF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kumimoji="0" lang="en-US" altLang="en-US" sz="20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1 - </a:t>
            </a:r>
            <a:r>
              <a:rPr kumimoji="0" lang="en-US" altLang="en-US" sz="2000" b="0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kumimoji="0" lang="en-US" altLang="en-US" sz="2000" b="0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è</a:t>
            </a:r>
            <a:r>
              <a:rPr kumimoji="0" lang="en-US" altLang="en-US" sz="2000" b="0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0" lang="en-US" altLang="en-US" sz="20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cồn</a:t>
            </a:r>
            <a:r>
              <a:rPr kumimoji="0" lang="en-US" altLang="en-US" sz="20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2 - </a:t>
            </a:r>
            <a:r>
              <a:rPr kumimoji="0" lang="en-US" altLang="en-US" sz="2000" b="0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altLang="en-US" sz="2000" b="0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kumimoji="0" lang="en-US" altLang="en-US" sz="2000" b="0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kumimoji="0" lang="en-US" altLang="en-US" sz="20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altLang="en-US" sz="20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altLang="en-US" sz="2000" b="0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kumimoji="0" lang="en-US" altLang="en-US" sz="20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kumimoji="0" lang="en-US" altLang="en-US" sz="2000" b="0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kumimoji="0" lang="en-US" altLang="en-US" sz="2000" b="0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kumimoji="0" lang="en-US" altLang="en-US" sz="20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3 - </a:t>
            </a:r>
            <a:r>
              <a:rPr kumimoji="0" lang="en-US" altLang="en-US" sz="2000" b="0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kumimoji="0" lang="en-US" altLang="en-US" sz="20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kumimoji="0" lang="en-US" altLang="en-US" sz="20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4 - </a:t>
            </a:r>
            <a:r>
              <a:rPr kumimoji="0" lang="en-US" altLang="en-US" sz="2000" b="0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altLang="en-US" sz="20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kumimoji="0" lang="en-US" altLang="en-US" sz="2000" b="0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kumimoji="0" lang="en-US" altLang="en-US" sz="2000" b="0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0" lang="en-US" altLang="en-US" sz="20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5 - </a:t>
            </a:r>
            <a:r>
              <a:rPr kumimoji="0" lang="en-US" altLang="en-US" sz="2000" b="0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altLang="en-US" sz="2000" b="0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kumimoji="0" lang="en-US" altLang="en-US" sz="2000" b="0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kumimoji="0" lang="en-US" altLang="en-US" sz="20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kumimoji="0" lang="en-US" altLang="en-US" sz="20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altLang="en-US" sz="2000" b="0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erlen</a:t>
            </a:r>
            <a:r>
              <a:rPr kumimoji="0" lang="en-US" altLang="en-US" sz="20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kumimoji="0" lang="en-US" altLang="en-US" sz="2000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1828800" algn="l"/>
                <a:tab pos="3429000" algn="l"/>
                <a:tab pos="5029200" algn="l"/>
              </a:tabLst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1 -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è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cồn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2 -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3 -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4 -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erlen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5 -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1828800" algn="l"/>
                <a:tab pos="3429000" algn="l"/>
                <a:tab pos="5029200" algn="l"/>
              </a:tabLst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CC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1 -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2 -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3 -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è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cồn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4 -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5 -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erlen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821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2E88143E-B7BE-4629-BAF5-5FB2FB922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5862" y="1266409"/>
            <a:ext cx="6103466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1828800" algn="l"/>
                <a:tab pos="3429000" algn="l"/>
                <a:tab pos="5029200" algn="l"/>
              </a:tabLst>
            </a:pP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4: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1828800" algn="l"/>
                <a:tab pos="3429000" algn="l"/>
                <a:tab pos="5029200" algn="l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169" name="Picture 6" descr="Diagram of a chemical experiment&#10;&#10;Description automatically generated">
            <a:extLst>
              <a:ext uri="{FF2B5EF4-FFF2-40B4-BE49-F238E27FC236}">
                <a16:creationId xmlns:a16="http://schemas.microsoft.com/office/drawing/2014/main" id="{E210E613-40D3-470A-B9DA-0022189CB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76" y="1604963"/>
            <a:ext cx="4691062" cy="266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21BC95B-54B6-428F-9FF7-4DCDA193F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354" y="4437429"/>
            <a:ext cx="6647974" cy="163121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1828800" algn="l"/>
                <a:tab pos="3429000" algn="l"/>
                <a:tab pos="5029200" algn="l"/>
              </a:tabLst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ù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1828800" algn="l"/>
                <a:tab pos="3429000" algn="l"/>
                <a:tab pos="5029200" algn="l"/>
              </a:tabLst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en-US" altLang="en-US" sz="2000" b="1" i="0" u="sng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kumimoji="0" lang="en-US" altLang="en-US" sz="2000" b="0" i="0" u="sng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altLang="en-US" sz="2000" b="0" i="0" u="sng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kumimoji="0" lang="en-US" altLang="en-US" sz="2000" b="0" i="0" u="sng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kumimoji="0" lang="en-US" altLang="en-US" sz="2000" b="0" i="0" u="sng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sng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altLang="en-US" sz="2000" b="0" i="0" u="sng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kumimoji="0" lang="en-US" altLang="en-US" sz="2000" b="0" i="0" u="sng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altLang="en-US" sz="2000" b="0" i="0" u="sng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sng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kumimoji="0" lang="en-US" altLang="en-US" sz="2000" b="0" i="0" u="sng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sng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kumimoji="0" lang="en-US" altLang="en-US" sz="2000" b="0" i="0" u="sng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sng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altLang="en-US" sz="2000" b="0" i="0" u="sng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kumimoji="0" lang="en-US" altLang="en-US" sz="2000" b="0" i="0" u="sng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sng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kumimoji="0" lang="en-US" altLang="en-US" sz="2000" b="0" i="0" u="sng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sng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kumimoji="0" lang="en-US" altLang="en-US" sz="2000" b="0" i="0" u="sng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sng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r>
              <a:rPr kumimoji="0" lang="en-US" altLang="en-US" sz="2000" b="0" i="0" u="sng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sng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kumimoji="0" lang="en-US" altLang="en-US" sz="2000" b="0" i="0" u="sng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kumimoji="0" lang="en-US" altLang="en-US" sz="2000" b="0" i="0" u="sng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altLang="en-US" sz="2000" b="0" i="0" u="sng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sng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altLang="en-US" sz="2000" b="0" i="0" u="sng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sng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altLang="en-US" sz="2000" b="0" i="0" u="sng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1828800" algn="l"/>
                <a:tab pos="3429000" algn="l"/>
                <a:tab pos="5029200" algn="l"/>
              </a:tabLst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en-US" altLang="en-US" sz="2000" b="1" i="0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kumimoji="0" lang="en-US" altLang="en-US" sz="2000" b="0" i="0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altLang="en-US" sz="2000" b="0" i="0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kumimoji="0" lang="en-US" altLang="en-US" sz="2000" b="0" i="0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kumimoji="0" lang="en-US" altLang="en-US" sz="2000" b="0" i="0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altLang="en-US" sz="2000" b="0" i="0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kumimoji="0" lang="en-US" altLang="en-US" sz="2000" b="0" i="0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altLang="en-US" sz="2000" b="0" i="0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kumimoji="0" lang="en-US" altLang="en-US" sz="2000" b="0" i="0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kumimoji="0" lang="en-US" altLang="en-US" sz="2000" b="0" i="0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altLang="en-US" sz="2000" b="0" i="0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kumimoji="0" lang="en-US" altLang="en-US" sz="2000" b="0" i="0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kumimoji="0" lang="en-US" altLang="en-US" sz="2000" b="0" i="0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kumimoji="0" lang="en-US" altLang="en-US" sz="2000" b="0" i="0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r>
              <a:rPr kumimoji="0" lang="en-US" altLang="en-US" sz="2000" b="0" i="0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kumimoji="0" lang="en-US" altLang="en-US" sz="2000" b="0" i="0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altLang="en-US" sz="2000" b="0" i="0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000" b="0" i="0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1828800" algn="l"/>
                <a:tab pos="3429000" algn="l"/>
                <a:tab pos="5029200" algn="l"/>
              </a:tabLst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C.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1828800" algn="l"/>
                <a:tab pos="3429000" algn="l"/>
                <a:tab pos="5029200" algn="l"/>
              </a:tabLst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D.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trộn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089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 descr="Diagram of a chemical experiment&#10;&#10;Description automatically generated">
            <a:extLst>
              <a:ext uri="{FF2B5EF4-FFF2-40B4-BE49-F238E27FC236}">
                <a16:creationId xmlns:a16="http://schemas.microsoft.com/office/drawing/2014/main" id="{F0D5AC68-11CD-4395-B4B0-D636A9967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074" y="1304924"/>
            <a:ext cx="3681852" cy="310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3" name="Picture 7">
            <a:extLst>
              <a:ext uri="{FF2B5EF4-FFF2-40B4-BE49-F238E27FC236}">
                <a16:creationId xmlns:a16="http://schemas.microsoft.com/office/drawing/2014/main" id="{10D74B68-43B7-48E3-AB49-E540F8201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3190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DD334CF6-FCF0-4A34-925F-BF9B82457F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238" y="737771"/>
            <a:ext cx="504869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1828800" algn="l"/>
                <a:tab pos="3429000" algn="l"/>
                <a:tab pos="5029200" algn="l"/>
              </a:tabLst>
            </a:pP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5: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Open Sans" panose="020B0606030504020204" pitchFamily="34" charset="0"/>
              </a:rPr>
              <a:t>Cho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Open Sans" panose="020B0606030504020204" pitchFamily="34" charset="0"/>
              </a:rPr>
              <a:t>h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Open Sans" panose="020B0606030504020204" pitchFamily="34" charset="0"/>
              </a:rPr>
              <a:t>ì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Open Sans" panose="020B0606030504020204" pitchFamily="34" charset="0"/>
              </a:rPr>
              <a:t>nh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Open Sans" panose="020B0606030504020204" pitchFamily="34" charset="0"/>
              </a:rPr>
              <a:t>vẽ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Open Sans" panose="020B0606030504020204" pitchFamily="34" charset="0"/>
              </a:rPr>
              <a:t>thiết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Open Sans" panose="020B0606030504020204" pitchFamily="34" charset="0"/>
              </a:rPr>
              <a:t>bị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Open Sans" panose="020B0606030504020204" pitchFamily="34" charset="0"/>
              </a:rPr>
              <a:t>chưng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Open Sans" panose="020B0606030504020204" pitchFamily="34" charset="0"/>
              </a:rPr>
              <a:t>cất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Open Sans" panose="020B0606030504020204" pitchFamily="34" charset="0"/>
              </a:rPr>
              <a:t>thường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1828800" algn="l"/>
                <a:tab pos="3429000" algn="l"/>
                <a:tab pos="5029200" algn="l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64854DB-70D6-4827-980A-560F9A2BCF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763" y="4160788"/>
            <a:ext cx="5950219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1828800" algn="l"/>
                <a:tab pos="3429000" algn="l"/>
                <a:tab pos="5029200" algn="l"/>
              </a:tabLst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Open Sans" panose="020B0606030504020204" pitchFamily="34" charset="0"/>
              </a:rPr>
              <a:t>	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Open Sans" panose="020B0606030504020204" pitchFamily="34" charset="0"/>
              </a:rPr>
              <a:t>Vai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Open Sans" panose="020B0606030504020204" pitchFamily="34" charset="0"/>
              </a:rPr>
              <a:t>trò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Open Sans" panose="020B0606030504020204" pitchFamily="34" charset="0"/>
              </a:rPr>
              <a:t>của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Open Sans" panose="020B0606030504020204" pitchFamily="34" charset="0"/>
              </a:rPr>
              <a:t>nhiệt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Open Sans" panose="020B0606030504020204" pitchFamily="34" charset="0"/>
              </a:rPr>
              <a:t>kế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Open Sans" panose="020B0606030504020204" pitchFamily="34" charset="0"/>
              </a:rPr>
              <a:t>trong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Open Sans" panose="020B0606030504020204" pitchFamily="34" charset="0"/>
              </a:rPr>
              <a:t>khi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Open Sans" panose="020B0606030504020204" pitchFamily="34" charset="0"/>
              </a:rPr>
              <a:t>chưng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Open Sans" panose="020B0606030504020204" pitchFamily="34" charset="0"/>
              </a:rPr>
              <a:t>cất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Open Sans" panose="020B0606030504020204" pitchFamily="34" charset="0"/>
              </a:rPr>
              <a:t>.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1828800" algn="l"/>
                <a:tab pos="3429000" algn="l"/>
                <a:tab pos="5029200" algn="l"/>
              </a:tabLst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Open Sans" panose="020B0606030504020204" pitchFamily="34" charset="0"/>
              </a:rPr>
              <a:t>	A.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Open Sans" panose="020B0606030504020204" pitchFamily="34" charset="0"/>
              </a:rPr>
              <a:t>Đo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Open Sans" panose="020B0606030504020204" pitchFamily="34" charset="0"/>
              </a:rPr>
              <a:t>nhiệt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Open Sans" panose="020B0606030504020204" pitchFamily="34" charset="0"/>
              </a:rPr>
              <a:t>độ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Open Sans" panose="020B0606030504020204" pitchFamily="34" charset="0"/>
              </a:rPr>
              <a:t>của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Open Sans" panose="020B0606030504020204" pitchFamily="34" charset="0"/>
              </a:rPr>
              <a:t>ngọn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Open Sans" panose="020B0606030504020204" pitchFamily="34" charset="0"/>
              </a:rPr>
              <a:t>lửa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1828800" algn="l"/>
                <a:tab pos="3429000" algn="l"/>
                <a:tab pos="5029200" algn="l"/>
              </a:tabLst>
            </a:pPr>
            <a:r>
              <a:rPr kumimoji="0" lang="en-US" altLang="en-US" sz="2000" b="1" i="0" u="sng" strike="noStrike" cap="none" normalizeH="0" baseline="0" dirty="0">
                <a:ln>
                  <a:noFill/>
                </a:ln>
                <a:solidFill>
                  <a:srgbClr val="CC00FF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Open Sans" panose="020B0606030504020204" pitchFamily="34" charset="0"/>
              </a:rPr>
              <a:t>	B. </a:t>
            </a:r>
            <a:r>
              <a:rPr kumimoji="0" lang="en-US" altLang="en-US" sz="2000" b="0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Open Sans" panose="020B0606030504020204" pitchFamily="34" charset="0"/>
              </a:rPr>
              <a:t>Đo</a:t>
            </a:r>
            <a:r>
              <a:rPr kumimoji="0" lang="en-US" altLang="en-US" sz="2000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000" b="0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Open Sans" panose="020B0606030504020204" pitchFamily="34" charset="0"/>
              </a:rPr>
              <a:t>nhiệt</a:t>
            </a:r>
            <a:r>
              <a:rPr kumimoji="0" lang="en-US" altLang="en-US" sz="2000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000" b="0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Open Sans" panose="020B0606030504020204" pitchFamily="34" charset="0"/>
              </a:rPr>
              <a:t>độ</a:t>
            </a:r>
            <a:r>
              <a:rPr kumimoji="0" lang="en-US" altLang="en-US" sz="2000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000" b="0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Open Sans" panose="020B0606030504020204" pitchFamily="34" charset="0"/>
              </a:rPr>
              <a:t>của</a:t>
            </a:r>
            <a:r>
              <a:rPr kumimoji="0" lang="en-US" altLang="en-US" sz="2000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000" b="0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Open Sans" panose="020B0606030504020204" pitchFamily="34" charset="0"/>
              </a:rPr>
              <a:t>nước</a:t>
            </a:r>
            <a:r>
              <a:rPr kumimoji="0" lang="en-US" altLang="en-US" sz="2000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000" b="0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Open Sans" panose="020B0606030504020204" pitchFamily="34" charset="0"/>
              </a:rPr>
              <a:t>sôi</a:t>
            </a:r>
            <a:endParaRPr kumimoji="0" lang="en-US" altLang="en-US" sz="2000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1828800" algn="l"/>
                <a:tab pos="3429000" algn="l"/>
                <a:tab pos="5029200" algn="l"/>
              </a:tabLst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Open Sans" panose="020B0606030504020204" pitchFamily="34" charset="0"/>
              </a:rPr>
              <a:t>	C.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Open Sans" panose="020B0606030504020204" pitchFamily="34" charset="0"/>
              </a:rPr>
              <a:t>Đo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Open Sans" panose="020B0606030504020204" pitchFamily="34" charset="0"/>
              </a:rPr>
              <a:t>nhiệt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Open Sans" panose="020B0606030504020204" pitchFamily="34" charset="0"/>
              </a:rPr>
              <a:t>độ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Open Sans" panose="020B0606030504020204" pitchFamily="34" charset="0"/>
              </a:rPr>
              <a:t>sôi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Open Sans" panose="020B0606030504020204" pitchFamily="34" charset="0"/>
              </a:rPr>
              <a:t>của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Open Sans" panose="020B0606030504020204" pitchFamily="34" charset="0"/>
              </a:rPr>
              <a:t>chất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Open Sans" panose="020B0606030504020204" pitchFamily="34" charset="0"/>
              </a:rPr>
              <a:t>đang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Open Sans" panose="020B0606030504020204" pitchFamily="34" charset="0"/>
              </a:rPr>
              <a:t>chưng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Open Sans" panose="020B0606030504020204" pitchFamily="34" charset="0"/>
              </a:rPr>
              <a:t>cất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1828800" algn="l"/>
                <a:tab pos="3429000" algn="l"/>
                <a:tab pos="5029200" algn="l"/>
              </a:tabLst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CC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Open Sans" panose="020B0606030504020204" pitchFamily="34" charset="0"/>
              </a:rPr>
              <a:t>	D.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Open Sans" panose="020B0606030504020204" pitchFamily="34" charset="0"/>
              </a:rPr>
              <a:t>Đo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Open Sans" panose="020B0606030504020204" pitchFamily="34" charset="0"/>
              </a:rPr>
              <a:t>nhiệt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Open Sans" panose="020B0606030504020204" pitchFamily="34" charset="0"/>
              </a:rPr>
              <a:t>độ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Open Sans" panose="020B0606030504020204" pitchFamily="34" charset="0"/>
              </a:rPr>
              <a:t>sôi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Open Sans" panose="020B0606030504020204" pitchFamily="34" charset="0"/>
              </a:rPr>
              <a:t>của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Open Sans" panose="020B0606030504020204" pitchFamily="34" charset="0"/>
              </a:rPr>
              <a:t>hỗn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Open Sans" panose="020B0606030504020204" pitchFamily="34" charset="0"/>
              </a:rPr>
              <a:t>hợp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Open Sans" panose="020B0606030504020204" pitchFamily="34" charset="0"/>
              </a:rPr>
              <a:t>chất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Open Sans" panose="020B0606030504020204" pitchFamily="34" charset="0"/>
              </a:rPr>
              <a:t>trong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Open Sans" panose="020B0606030504020204" pitchFamily="34" charset="0"/>
              </a:rPr>
              <a:t>b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Open Sans" panose="020B0606030504020204" pitchFamily="34" charset="0"/>
              </a:rPr>
              <a:t>ì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Open Sans" panose="020B0606030504020204" pitchFamily="34" charset="0"/>
              </a:rPr>
              <a:t>nh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Open Sans" panose="020B0606030504020204" pitchFamily="34" charset="0"/>
              </a:rPr>
              <a:t>cầu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Open Sans" panose="020B0606030504020204" pitchFamily="34" charset="0"/>
              </a:rPr>
              <a:t>.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7839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5478E8-29E2-4847-B5BB-E9832B8FD7F6}"/>
              </a:ext>
            </a:extLst>
          </p:cNvPr>
          <p:cNvSpPr txBox="1"/>
          <p:nvPr/>
        </p:nvSpPr>
        <p:spPr>
          <a:xfrm>
            <a:off x="871537" y="1052253"/>
            <a:ext cx="10258425" cy="30431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115000"/>
              </a:lnSpc>
              <a:spcAft>
                <a:spcPts val="100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</a:pP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6: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 algn="just">
              <a:lnSpc>
                <a:spcPct val="115000"/>
              </a:lnSpc>
              <a:spcAft>
                <a:spcPts val="100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tan.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 algn="just">
              <a:lnSpc>
                <a:spcPct val="115000"/>
              </a:lnSpc>
              <a:spcAft>
                <a:spcPts val="100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>
                <a:solidFill>
                  <a:srgbClr val="CC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Bay </a:t>
            </a:r>
            <a:r>
              <a:rPr lang="en-US" sz="2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2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ngưng</a:t>
            </a:r>
            <a:r>
              <a:rPr lang="en-US" sz="2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en-US" sz="2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 algn="just">
              <a:lnSpc>
                <a:spcPct val="115000"/>
              </a:lnSpc>
              <a:spcAft>
                <a:spcPts val="100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bay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 algn="just">
              <a:lnSpc>
                <a:spcPct val="115000"/>
              </a:lnSpc>
              <a:spcAft>
                <a:spcPts val="1000"/>
              </a:spcAft>
              <a:tabLst>
                <a:tab pos="228600" algn="l"/>
                <a:tab pos="1828800" algn="l"/>
                <a:tab pos="3429000" algn="l"/>
                <a:tab pos="5029200" algn="l"/>
              </a:tabLst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>
                <a:solidFill>
                  <a:srgbClr val="00CC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tan,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nguội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6781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>
            <a:extLst>
              <a:ext uri="{FF2B5EF4-FFF2-40B4-BE49-F238E27FC236}">
                <a16:creationId xmlns:a16="http://schemas.microsoft.com/office/drawing/2014/main" id="{BF998CD0-E064-454B-B67F-75106664D35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7440147">
            <a:off x="8870909" y="4556274"/>
            <a:ext cx="4302135" cy="4603452"/>
          </a:xfrm>
          <a:prstGeom prst="rect">
            <a:avLst/>
          </a:prstGeom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9F028A21-F2FF-49E3-A3F3-65AF2C80E51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1506201" y="4449049"/>
            <a:ext cx="345451" cy="495271"/>
          </a:xfrm>
          <a:prstGeom prst="rect">
            <a:avLst/>
          </a:prstGeom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0744236A-316F-4484-A495-86A1B08DE41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9719894" y="5945322"/>
            <a:ext cx="239797" cy="404721"/>
          </a:xfrm>
          <a:prstGeom prst="rect">
            <a:avLst/>
          </a:prstGeom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E8C8DC96-98F9-4029-B414-246715D86B7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2700000">
            <a:off x="-2110291" y="-2487017"/>
            <a:ext cx="4778537" cy="5113221"/>
          </a:xfrm>
          <a:prstGeom prst="rect">
            <a:avLst/>
          </a:prstGeom>
        </p:spPr>
      </p:pic>
      <p:pic>
        <p:nvPicPr>
          <p:cNvPr id="20" name="Picture 6">
            <a:extLst>
              <a:ext uri="{FF2B5EF4-FFF2-40B4-BE49-F238E27FC236}">
                <a16:creationId xmlns:a16="http://schemas.microsoft.com/office/drawing/2014/main" id="{740ED5F8-5783-4AAF-AC66-ABFFE13114B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981200" y="293334"/>
            <a:ext cx="240469" cy="405856"/>
          </a:xfrm>
          <a:prstGeom prst="rect">
            <a:avLst/>
          </a:prstGeom>
        </p:spPr>
      </p:pic>
      <p:pic>
        <p:nvPicPr>
          <p:cNvPr id="21" name="Picture 7">
            <a:extLst>
              <a:ext uri="{FF2B5EF4-FFF2-40B4-BE49-F238E27FC236}">
                <a16:creationId xmlns:a16="http://schemas.microsoft.com/office/drawing/2014/main" id="{0B0F4FA6-5955-4872-B21A-66FB3B678485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l="59349" b="60397"/>
          <a:stretch>
            <a:fillRect/>
          </a:stretch>
        </p:blipFill>
        <p:spPr>
          <a:xfrm>
            <a:off x="821536" y="1263460"/>
            <a:ext cx="391844" cy="501096"/>
          </a:xfrm>
          <a:prstGeom prst="rect">
            <a:avLst/>
          </a:prstGeom>
        </p:spPr>
      </p:pic>
      <p:pic>
        <p:nvPicPr>
          <p:cNvPr id="22" name="Picture 8">
            <a:extLst>
              <a:ext uri="{FF2B5EF4-FFF2-40B4-BE49-F238E27FC236}">
                <a16:creationId xmlns:a16="http://schemas.microsoft.com/office/drawing/2014/main" id="{6214C3D0-8102-4553-990B-E4CE135C1501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2619957">
            <a:off x="-2517835" y="4176068"/>
            <a:ext cx="6374969" cy="4223417"/>
          </a:xfrm>
          <a:prstGeom prst="rect">
            <a:avLst/>
          </a:prstGeom>
        </p:spPr>
      </p:pic>
      <p:pic>
        <p:nvPicPr>
          <p:cNvPr id="24" name="Picture 10">
            <a:extLst>
              <a:ext uri="{FF2B5EF4-FFF2-40B4-BE49-F238E27FC236}">
                <a16:creationId xmlns:a16="http://schemas.microsoft.com/office/drawing/2014/main" id="{D321A699-35A6-4C60-BEE1-E03EE664CFE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27804">
            <a:off x="107157" y="4782745"/>
            <a:ext cx="271471" cy="389207"/>
          </a:xfrm>
          <a:prstGeom prst="rect">
            <a:avLst/>
          </a:prstGeom>
        </p:spPr>
      </p:pic>
      <p:pic>
        <p:nvPicPr>
          <p:cNvPr id="25" name="Picture 11">
            <a:extLst>
              <a:ext uri="{FF2B5EF4-FFF2-40B4-BE49-F238E27FC236}">
                <a16:creationId xmlns:a16="http://schemas.microsoft.com/office/drawing/2014/main" id="{582993BE-195F-4B49-B242-94300BFD5D19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10458865" flipH="1">
            <a:off x="7934442" y="-1122424"/>
            <a:ext cx="5499213" cy="3643229"/>
          </a:xfrm>
          <a:prstGeom prst="rect">
            <a:avLst/>
          </a:prstGeom>
        </p:spPr>
      </p:pic>
      <p:pic>
        <p:nvPicPr>
          <p:cNvPr id="26" name="Picture 12">
            <a:extLst>
              <a:ext uri="{FF2B5EF4-FFF2-40B4-BE49-F238E27FC236}">
                <a16:creationId xmlns:a16="http://schemas.microsoft.com/office/drawing/2014/main" id="{C29DF15A-12D1-4A8B-84DF-BCB89E4F452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l="59349" b="60397"/>
          <a:stretch>
            <a:fillRect/>
          </a:stretch>
        </p:blipFill>
        <p:spPr>
          <a:xfrm>
            <a:off x="11472713" y="1464467"/>
            <a:ext cx="501919" cy="641863"/>
          </a:xfrm>
          <a:prstGeom prst="rect">
            <a:avLst/>
          </a:prstGeom>
        </p:spPr>
      </p:pic>
      <p:pic>
        <p:nvPicPr>
          <p:cNvPr id="30" name="Picture 16">
            <a:extLst>
              <a:ext uri="{FF2B5EF4-FFF2-40B4-BE49-F238E27FC236}">
                <a16:creationId xmlns:a16="http://schemas.microsoft.com/office/drawing/2014/main" id="{DC3E5CF3-34AD-4FF2-8CCE-77FDFAD71FD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8466983" y="2047830"/>
            <a:ext cx="572217" cy="634915"/>
          </a:xfrm>
          <a:prstGeom prst="rect">
            <a:avLst/>
          </a:prstGeom>
        </p:spPr>
      </p:pic>
      <p:pic>
        <p:nvPicPr>
          <p:cNvPr id="9" name="Đồ họa 8">
            <a:extLst>
              <a:ext uri="{FF2B5EF4-FFF2-40B4-BE49-F238E27FC236}">
                <a16:creationId xmlns:a16="http://schemas.microsoft.com/office/drawing/2014/main" id="{347C2389-AE1E-4337-9524-F37B950CE3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 rot="21078969">
            <a:off x="10193228" y="5154044"/>
            <a:ext cx="1780031" cy="1780031"/>
          </a:xfrm>
          <a:prstGeom prst="rect">
            <a:avLst/>
          </a:prstGeom>
        </p:spPr>
      </p:pic>
      <p:pic>
        <p:nvPicPr>
          <p:cNvPr id="10" name="Đồ họa 9">
            <a:extLst>
              <a:ext uri="{FF2B5EF4-FFF2-40B4-BE49-F238E27FC236}">
                <a16:creationId xmlns:a16="http://schemas.microsoft.com/office/drawing/2014/main" id="{8D6CA246-04C6-4399-A44A-B7FADCB222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 rot="1213697">
            <a:off x="77339" y="4369173"/>
            <a:ext cx="2354621" cy="2354621"/>
          </a:xfrm>
          <a:prstGeom prst="rect">
            <a:avLst/>
          </a:prstGeom>
        </p:spPr>
      </p:pic>
      <p:pic>
        <p:nvPicPr>
          <p:cNvPr id="11" name="Đồ hoạ 8">
            <a:extLst>
              <a:ext uri="{FF2B5EF4-FFF2-40B4-BE49-F238E27FC236}">
                <a16:creationId xmlns:a16="http://schemas.microsoft.com/office/drawing/2014/main" id="{E777B6CF-D96C-4B1F-81CA-B7939BEE38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 rot="20451125">
            <a:off x="9252034" y="-271633"/>
            <a:ext cx="2003524" cy="2003524"/>
          </a:xfrm>
          <a:prstGeom prst="rect">
            <a:avLst/>
          </a:prstGeom>
        </p:spPr>
      </p:pic>
      <p:pic>
        <p:nvPicPr>
          <p:cNvPr id="12" name="Đồ họa 11">
            <a:extLst>
              <a:ext uri="{FF2B5EF4-FFF2-40B4-BE49-F238E27FC236}">
                <a16:creationId xmlns:a16="http://schemas.microsoft.com/office/drawing/2014/main" id="{F85866B9-34E5-4751-86C6-E8C76CF020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tretch>
            <a:fillRect/>
          </a:stretch>
        </p:blipFill>
        <p:spPr>
          <a:xfrm rot="18889495">
            <a:off x="10776151" y="271315"/>
            <a:ext cx="1049602" cy="1049602"/>
          </a:xfrm>
          <a:prstGeom prst="rect">
            <a:avLst/>
          </a:prstGeom>
        </p:spPr>
      </p:pic>
      <p:pic>
        <p:nvPicPr>
          <p:cNvPr id="13" name="Đồ họa 12">
            <a:extLst>
              <a:ext uri="{FF2B5EF4-FFF2-40B4-BE49-F238E27FC236}">
                <a16:creationId xmlns:a16="http://schemas.microsoft.com/office/drawing/2014/main" id="{45CAFAAF-1937-4CCC-A87B-23BF4BF813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tretch>
            <a:fillRect/>
          </a:stretch>
        </p:blipFill>
        <p:spPr>
          <a:xfrm rot="20520790">
            <a:off x="11355517" y="533735"/>
            <a:ext cx="992268" cy="992268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22E508CC-EDDD-488C-9BBE-37D067AEF0A8}"/>
              </a:ext>
            </a:extLst>
          </p:cNvPr>
          <p:cNvSpPr txBox="1"/>
          <p:nvPr/>
        </p:nvSpPr>
        <p:spPr>
          <a:xfrm>
            <a:off x="3614255" y="2207605"/>
            <a:ext cx="55575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>
                <a:solidFill>
                  <a:schemeClr val="accent6">
                    <a:lumMod val="75000"/>
                  </a:schemeClr>
                </a:solidFill>
              </a:rPr>
              <a:t>THANK YOU </a:t>
            </a:r>
          </a:p>
          <a:p>
            <a:r>
              <a:rPr lang="en-US" sz="6400" dirty="0">
                <a:solidFill>
                  <a:schemeClr val="accent6">
                    <a:lumMod val="75000"/>
                  </a:schemeClr>
                </a:solidFill>
              </a:rPr>
              <a:t>FOR WATCHING</a:t>
            </a:r>
            <a:endParaRPr lang="vi-VN" sz="6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8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00542" y="1722177"/>
            <a:ext cx="6995142" cy="9201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920"/>
              </a:lnSpc>
            </a:pPr>
            <a:r>
              <a:rPr lang="en-US" sz="5334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5334" dirty="0">
              <a:solidFill>
                <a:srgbClr val="00803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r="161" b="161"/>
          <a:stretch>
            <a:fillRect/>
          </a:stretch>
        </p:blipFill>
        <p:spPr>
          <a:xfrm>
            <a:off x="6758848" y="1455029"/>
            <a:ext cx="5078153" cy="50781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r="361" b="594"/>
          <a:stretch>
            <a:fillRect/>
          </a:stretch>
        </p:blipFill>
        <p:spPr>
          <a:xfrm>
            <a:off x="-789644" y="-749340"/>
            <a:ext cx="2783908" cy="28727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 r="35" b="155"/>
          <a:stretch>
            <a:fillRect/>
          </a:stretch>
        </p:blipFill>
        <p:spPr>
          <a:xfrm>
            <a:off x="-627588" y="-855230"/>
            <a:ext cx="2983426" cy="299431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 r="230" b="288"/>
          <a:stretch>
            <a:fillRect/>
          </a:stretch>
        </p:blipFill>
        <p:spPr>
          <a:xfrm>
            <a:off x="559430" y="5121700"/>
            <a:ext cx="2066404" cy="158925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 r="810" b="873"/>
          <a:stretch>
            <a:fillRect/>
          </a:stretch>
        </p:blipFill>
        <p:spPr>
          <a:xfrm rot="-900000">
            <a:off x="3082266" y="5046755"/>
            <a:ext cx="906986" cy="157363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 r="460" b="661"/>
          <a:stretch>
            <a:fillRect/>
          </a:stretch>
        </p:blipFill>
        <p:spPr>
          <a:xfrm rot="-8382490">
            <a:off x="10410886" y="217065"/>
            <a:ext cx="2092873" cy="939891"/>
          </a:xfrm>
          <a:prstGeom prst="rect">
            <a:avLst/>
          </a:prstGeom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6202481C-B131-4055-8706-020E2744167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r="220" b="191"/>
          <a:stretch>
            <a:fillRect/>
          </a:stretch>
        </p:blipFill>
        <p:spPr>
          <a:xfrm rot="9301942">
            <a:off x="-4185999" y="-2761076"/>
            <a:ext cx="4151887" cy="27506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1ED2565-DC51-424F-B222-B07BDA8E809E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r="2062" b="1998"/>
          <a:stretch>
            <a:fillRect/>
          </a:stretch>
        </p:blipFill>
        <p:spPr>
          <a:xfrm>
            <a:off x="2082801" y="-3378200"/>
            <a:ext cx="505123" cy="618869"/>
          </a:xfrm>
          <a:prstGeom prst="rect">
            <a:avLst/>
          </a:prstGeom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id="{D4F9698B-AFC3-4241-B6A8-6412584E4EBB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r="178" b="284"/>
          <a:stretch>
            <a:fillRect/>
          </a:stretch>
        </p:blipFill>
        <p:spPr>
          <a:xfrm rot="-10800000">
            <a:off x="-6705600" y="1074304"/>
            <a:ext cx="2975980" cy="856096"/>
          </a:xfrm>
          <a:prstGeom prst="rect">
            <a:avLst/>
          </a:prstGeom>
        </p:spPr>
      </p:pic>
      <p:pic>
        <p:nvPicPr>
          <p:cNvPr id="14" name="Picture 12">
            <a:extLst>
              <a:ext uri="{FF2B5EF4-FFF2-40B4-BE49-F238E27FC236}">
                <a16:creationId xmlns:a16="http://schemas.microsoft.com/office/drawing/2014/main" id="{3E0FD1CF-B2F8-4321-8F4A-F70CFEF425DC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59348" r="432" b="60845"/>
          <a:stretch>
            <a:fillRect/>
          </a:stretch>
        </p:blipFill>
        <p:spPr>
          <a:xfrm>
            <a:off x="-2329013" y="2826913"/>
            <a:ext cx="389579" cy="498199"/>
          </a:xfrm>
          <a:prstGeom prst="rect">
            <a:avLst/>
          </a:prstGeom>
        </p:spPr>
      </p:pic>
      <p:pic>
        <p:nvPicPr>
          <p:cNvPr id="15" name="Picture 13">
            <a:extLst>
              <a:ext uri="{FF2B5EF4-FFF2-40B4-BE49-F238E27FC236}">
                <a16:creationId xmlns:a16="http://schemas.microsoft.com/office/drawing/2014/main" id="{7840B690-6A53-453A-9F13-D50E76C3AFFF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r="145" b="263"/>
          <a:stretch>
            <a:fillRect/>
          </a:stretch>
        </p:blipFill>
        <p:spPr>
          <a:xfrm>
            <a:off x="-1117600" y="8763000"/>
            <a:ext cx="1991008" cy="324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05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399E7-A30C-4CD2-9FBB-FC8978356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33208CE-304E-4B5B-A862-9E1ACA44EE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216274"/>
              </p:ext>
            </p:extLst>
          </p:nvPr>
        </p:nvGraphicFramePr>
        <p:xfrm>
          <a:off x="838200" y="1285875"/>
          <a:ext cx="10515600" cy="5665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62650">
                  <a:extLst>
                    <a:ext uri="{9D8B030D-6E8A-4147-A177-3AD203B41FA5}">
                      <a16:colId xmlns:a16="http://schemas.microsoft.com/office/drawing/2014/main" val="1673677002"/>
                    </a:ext>
                  </a:extLst>
                </a:gridCol>
                <a:gridCol w="4552950">
                  <a:extLst>
                    <a:ext uri="{9D8B030D-6E8A-4147-A177-3AD203B41FA5}">
                      <a16:colId xmlns:a16="http://schemas.microsoft.com/office/drawing/2014/main" val="1528150695"/>
                    </a:ext>
                  </a:extLst>
                </a:gridCol>
              </a:tblGrid>
              <a:tr h="5255580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Làm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đường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từ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mía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thuộc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loại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phương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pháp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tách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biệt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và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tinh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chế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nào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  <a:p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b.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Ngâm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hoa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quả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làm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siro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thuộc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loại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phương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pháp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tách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biệt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và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tinh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chế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nào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  <a:p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c.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Giã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lá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cây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chàm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cho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vào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nước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lọc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lấy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dung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dịch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để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nhuộm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sợi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vải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thuộc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loại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phương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pháp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tách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biệt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và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tinh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chế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nào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  <a:p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d.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Quá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trình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làm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muối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từ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nước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biển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dùng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phương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pháp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tách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biệt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và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tinh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chế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nào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  <a:p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e.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Chất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lỏng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cần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tách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được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chuyển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sang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pha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hơi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rồi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làm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lạnh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cho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hơi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ngưng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tụ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thu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lấy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chất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lỏng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ở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khoảng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nhiệt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độ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thích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hợp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đây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là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cách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tiến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hành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của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phương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pháp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tách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biệt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và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tinh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chế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nào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sau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đây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Phương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pháp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kết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tinh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None/>
                      </a:pP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Phương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pháp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chiết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Phương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pháp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chưng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cất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1984244"/>
                  </a:ext>
                </a:extLst>
              </a:tr>
              <a:tr h="4098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92303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5697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070DB-7E3B-48E3-86D2-C0AB7286B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9FB1DE-1761-490C-9AE1-2E3299002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4000" dirty="0"/>
              <a:t>a – 1</a:t>
            </a:r>
          </a:p>
          <a:p>
            <a:pPr algn="ctr"/>
            <a:r>
              <a:rPr lang="en-US" sz="4000" dirty="0"/>
              <a:t>b – 2</a:t>
            </a:r>
          </a:p>
          <a:p>
            <a:pPr algn="ctr"/>
            <a:r>
              <a:rPr lang="en-US" sz="4000" dirty="0"/>
              <a:t>c – 2</a:t>
            </a:r>
          </a:p>
          <a:p>
            <a:pPr algn="ctr"/>
            <a:r>
              <a:rPr lang="en-US" sz="4000" dirty="0"/>
              <a:t>d – 1</a:t>
            </a:r>
          </a:p>
          <a:p>
            <a:pPr algn="ctr"/>
            <a:r>
              <a:rPr lang="en-US" sz="4000" dirty="0"/>
              <a:t>e – 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389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r="271" b="259"/>
          <a:stretch>
            <a:fillRect/>
          </a:stretch>
        </p:blipFill>
        <p:spPr>
          <a:xfrm>
            <a:off x="9586837" y="-952984"/>
            <a:ext cx="3071383" cy="278178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r="413" b="400"/>
          <a:stretch>
            <a:fillRect/>
          </a:stretch>
        </p:blipFill>
        <p:spPr>
          <a:xfrm rot="-9815273">
            <a:off x="-702218" y="4570798"/>
            <a:ext cx="2988708" cy="270690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r="1803" b="1740"/>
          <a:stretch>
            <a:fillRect/>
          </a:stretch>
        </p:blipFill>
        <p:spPr>
          <a:xfrm>
            <a:off x="388047" y="5107258"/>
            <a:ext cx="318008" cy="536722"/>
          </a:xfrm>
          <a:prstGeom prst="rect">
            <a:avLst/>
          </a:prstGeom>
        </p:spPr>
      </p:pic>
      <p:pic>
        <p:nvPicPr>
          <p:cNvPr id="5" name="!5"/>
          <p:cNvPicPr>
            <a:picLocks noChangeAspect="1"/>
          </p:cNvPicPr>
          <p:nvPr/>
        </p:nvPicPr>
        <p:blipFill>
          <a:blip r:embed="rId4"/>
          <a:srcRect r="1803" b="1740"/>
          <a:stretch>
            <a:fillRect/>
          </a:stretch>
        </p:blipFill>
        <p:spPr>
          <a:xfrm>
            <a:off x="11666985" y="613458"/>
            <a:ext cx="318008" cy="53672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267471" y="1179500"/>
            <a:ext cx="9410051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 spc="-239">
                <a:solidFill>
                  <a:srgbClr val="000000"/>
                </a:solidFill>
                <a:latin typeface="Open Sans"/>
              </a:rPr>
              <a:t>BÀI 9 </a:t>
            </a:r>
            <a:r>
              <a:rPr lang="en-US" sz="6000" spc="-239" dirty="0">
                <a:solidFill>
                  <a:srgbClr val="000000"/>
                </a:solidFill>
                <a:latin typeface="Open Sans"/>
              </a:rPr>
              <a:t>: PHƯƠNG PHÁP TÁCH                  BIỆT VÀ TINH CHẾ HỢP CHẤT HỮU CƠ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5"/>
          <a:srcRect r="610" b="784"/>
          <a:stretch>
            <a:fillRect/>
          </a:stretch>
        </p:blipFill>
        <p:spPr>
          <a:xfrm rot="10465429">
            <a:off x="354853" y="221534"/>
            <a:ext cx="2000664" cy="112764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rcRect r="734" b="854"/>
          <a:stretch>
            <a:fillRect/>
          </a:stretch>
        </p:blipFill>
        <p:spPr>
          <a:xfrm rot="-1354033">
            <a:off x="10565033" y="5334297"/>
            <a:ext cx="1374135" cy="9568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r="271" b="259"/>
          <a:stretch>
            <a:fillRect/>
          </a:stretch>
        </p:blipFill>
        <p:spPr>
          <a:xfrm>
            <a:off x="9586837" y="-952984"/>
            <a:ext cx="3071383" cy="278178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r="413" b="400"/>
          <a:stretch>
            <a:fillRect/>
          </a:stretch>
        </p:blipFill>
        <p:spPr>
          <a:xfrm rot="-9815273">
            <a:off x="-702218" y="4570798"/>
            <a:ext cx="2988708" cy="270690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r="1803" b="1740"/>
          <a:stretch>
            <a:fillRect/>
          </a:stretch>
        </p:blipFill>
        <p:spPr>
          <a:xfrm>
            <a:off x="388047" y="5107258"/>
            <a:ext cx="318008" cy="536722"/>
          </a:xfrm>
          <a:prstGeom prst="rect">
            <a:avLst/>
          </a:prstGeom>
        </p:spPr>
      </p:pic>
      <p:pic>
        <p:nvPicPr>
          <p:cNvPr id="5" name="!5"/>
          <p:cNvPicPr>
            <a:picLocks noChangeAspect="1"/>
          </p:cNvPicPr>
          <p:nvPr/>
        </p:nvPicPr>
        <p:blipFill>
          <a:blip r:embed="rId4"/>
          <a:srcRect r="1803" b="1740"/>
          <a:stretch>
            <a:fillRect/>
          </a:stretch>
        </p:blipFill>
        <p:spPr>
          <a:xfrm>
            <a:off x="11666985" y="613458"/>
            <a:ext cx="318008" cy="53672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419870" y="606301"/>
            <a:ext cx="9410051" cy="7984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en-US" sz="3200" spc="-239" dirty="0">
                <a:solidFill>
                  <a:srgbClr val="000000"/>
                </a:solidFill>
                <a:latin typeface="Open Sans"/>
              </a:rPr>
              <a:t>I.    PHƯƠNG PHÁP KẾT TINH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5"/>
          <a:srcRect r="610" b="784"/>
          <a:stretch>
            <a:fillRect/>
          </a:stretch>
        </p:blipFill>
        <p:spPr>
          <a:xfrm rot="10465429">
            <a:off x="354853" y="221534"/>
            <a:ext cx="2000664" cy="112764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rcRect r="734" b="854"/>
          <a:stretch>
            <a:fillRect/>
          </a:stretch>
        </p:blipFill>
        <p:spPr>
          <a:xfrm rot="-1354033">
            <a:off x="10565033" y="5334297"/>
            <a:ext cx="1374135" cy="956898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7023253C-8579-44AA-ABD4-741FDAEB3C9E}"/>
              </a:ext>
            </a:extLst>
          </p:cNvPr>
          <p:cNvSpPr txBox="1"/>
          <p:nvPr/>
        </p:nvSpPr>
        <p:spPr>
          <a:xfrm>
            <a:off x="1419869" y="1766071"/>
            <a:ext cx="9410051" cy="7984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en-US" sz="3200" spc="-239" dirty="0">
                <a:solidFill>
                  <a:srgbClr val="000000"/>
                </a:solidFill>
                <a:latin typeface="Open Sans"/>
              </a:rPr>
              <a:t>II.   PHƯƠNG PHÁP CHIẾT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A5FFAAF5-5F5B-4969-8C39-556E8D7723A7}"/>
              </a:ext>
            </a:extLst>
          </p:cNvPr>
          <p:cNvSpPr txBox="1"/>
          <p:nvPr/>
        </p:nvSpPr>
        <p:spPr>
          <a:xfrm>
            <a:off x="1390974" y="3188054"/>
            <a:ext cx="9410051" cy="7984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en-US" sz="3200" spc="-239" dirty="0">
                <a:solidFill>
                  <a:srgbClr val="000000"/>
                </a:solidFill>
                <a:latin typeface="Open Sans"/>
              </a:rPr>
              <a:t>III.    PHƯƠNG PHÁP CHƯNG CẤT</a:t>
            </a:r>
          </a:p>
        </p:txBody>
      </p:sp>
    </p:spTree>
    <p:extLst>
      <p:ext uri="{BB962C8B-B14F-4D97-AF65-F5344CB8AC3E}">
        <p14:creationId xmlns:p14="http://schemas.microsoft.com/office/powerpoint/2010/main" val="22374558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CE08E04-FF9B-415C-8942-A2402F23B8B9}"/>
              </a:ext>
            </a:extLst>
          </p:cNvPr>
          <p:cNvSpPr txBox="1"/>
          <p:nvPr/>
        </p:nvSpPr>
        <p:spPr>
          <a:xfrm>
            <a:off x="1157288" y="1480005"/>
            <a:ext cx="9886950" cy="32608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1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♦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tắc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lỏng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hỗn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1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♦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Đun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hỗn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lỏng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sớm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Sau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lỏng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1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♦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lỏng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khỏi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hỗn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nhằm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lỏng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khiết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lỏng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nhiệt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sôi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nhiều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dùng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chưng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cất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thường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bên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906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070DB-7E3B-48E3-86D2-C0AB7286B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06488"/>
          </a:xfrm>
        </p:spPr>
        <p:txBody>
          <a:bodyPr/>
          <a:lstStyle/>
          <a:p>
            <a:r>
              <a:rPr lang="en-US" dirty="0"/>
              <a:t>PHƯƠNG PHÁP CHƯNG CẤT THƯỜNG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9FB1DE-1761-490C-9AE1-2E3299002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8" algn="ctr"/>
            <a:r>
              <a:rPr lang="en-US" sz="3000" dirty="0"/>
              <a:t>a – 1</a:t>
            </a:r>
          </a:p>
          <a:p>
            <a:pPr algn="ctr"/>
            <a:r>
              <a:rPr lang="en-US" sz="4000" dirty="0"/>
              <a:t>b – 2</a:t>
            </a:r>
          </a:p>
          <a:p>
            <a:pPr algn="ctr"/>
            <a:r>
              <a:rPr lang="en-US" sz="4000" dirty="0"/>
              <a:t>c – 2</a:t>
            </a:r>
          </a:p>
          <a:p>
            <a:pPr algn="ctr"/>
            <a:r>
              <a:rPr lang="en-US" sz="4000" dirty="0"/>
              <a:t>d – 1</a:t>
            </a:r>
          </a:p>
          <a:p>
            <a:pPr algn="ctr"/>
            <a:r>
              <a:rPr lang="en-US" sz="4000" dirty="0"/>
              <a:t>e – 3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C635C7-DD5C-4C95-98F5-69EDAA622D0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889" y="1471613"/>
            <a:ext cx="9572624" cy="512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761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F12759C-ECA1-4667-B739-17A3FE3D47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7014677"/>
              </p:ext>
            </p:extLst>
          </p:nvPr>
        </p:nvGraphicFramePr>
        <p:xfrm>
          <a:off x="885825" y="1359593"/>
          <a:ext cx="10629902" cy="51087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28964">
                  <a:extLst>
                    <a:ext uri="{9D8B030D-6E8A-4147-A177-3AD203B41FA5}">
                      <a16:colId xmlns:a16="http://schemas.microsoft.com/office/drawing/2014/main" val="312050224"/>
                    </a:ext>
                  </a:extLst>
                </a:gridCol>
                <a:gridCol w="3599903">
                  <a:extLst>
                    <a:ext uri="{9D8B030D-6E8A-4147-A177-3AD203B41FA5}">
                      <a16:colId xmlns:a16="http://schemas.microsoft.com/office/drawing/2014/main" val="146545267"/>
                    </a:ext>
                  </a:extLst>
                </a:gridCol>
                <a:gridCol w="3601035">
                  <a:extLst>
                    <a:ext uri="{9D8B030D-6E8A-4147-A177-3AD203B41FA5}">
                      <a16:colId xmlns:a16="http://schemas.microsoft.com/office/drawing/2014/main" val="2972092421"/>
                    </a:ext>
                  </a:extLst>
                </a:gridCol>
              </a:tblGrid>
              <a:tr h="8533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dirty="0" err="1">
                          <a:effectLst/>
                        </a:rPr>
                        <a:t>Chưng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cất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phân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đoạn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dirty="0" err="1">
                          <a:effectLst/>
                        </a:rPr>
                        <a:t>Chưng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cất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lôi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cuốn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hơi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nước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dirty="0" err="1">
                          <a:effectLst/>
                        </a:rPr>
                        <a:t>Chưng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cất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dưới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áp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suất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thấp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4462094"/>
                  </a:ext>
                </a:extLst>
              </a:tr>
              <a:tr h="40020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dirty="0">
                          <a:effectLst/>
                        </a:rPr>
                        <a:t>- </a:t>
                      </a:r>
                      <a:r>
                        <a:rPr lang="en-US" sz="3200" dirty="0" err="1">
                          <a:effectLst/>
                        </a:rPr>
                        <a:t>Tách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các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chất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lỏng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có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nhiệt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độ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sôi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khác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nhau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không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nhiều</a:t>
                      </a:r>
                      <a:r>
                        <a:rPr lang="en-US" sz="3200" dirty="0">
                          <a:effectLst/>
                        </a:rPr>
                        <a:t>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dirty="0">
                          <a:effectLst/>
                        </a:rPr>
                        <a:t>VD: </a:t>
                      </a:r>
                      <a:r>
                        <a:rPr lang="en-US" sz="3200" dirty="0" err="1">
                          <a:effectLst/>
                        </a:rPr>
                        <a:t>Chưng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cất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lấy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cồn</a:t>
                      </a:r>
                      <a:r>
                        <a:rPr lang="en-US" sz="3200" dirty="0">
                          <a:effectLst/>
                        </a:rPr>
                        <a:t> 90</a:t>
                      </a:r>
                      <a:r>
                        <a:rPr lang="en-US" sz="3200" baseline="30000" dirty="0">
                          <a:effectLst/>
                        </a:rPr>
                        <a:t>o</a:t>
                      </a:r>
                      <a:r>
                        <a:rPr lang="en-US" sz="3200" dirty="0">
                          <a:effectLst/>
                        </a:rPr>
                        <a:t>, 96</a:t>
                      </a:r>
                      <a:r>
                        <a:rPr lang="en-US" sz="3200" baseline="30000" dirty="0">
                          <a:effectLst/>
                        </a:rPr>
                        <a:t>o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trong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sản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xuất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rượu</a:t>
                      </a:r>
                      <a:r>
                        <a:rPr lang="en-US" sz="3200" dirty="0">
                          <a:effectLst/>
                        </a:rPr>
                        <a:t>.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dirty="0">
                          <a:effectLst/>
                        </a:rPr>
                        <a:t>- </a:t>
                      </a:r>
                      <a:r>
                        <a:rPr lang="en-US" sz="3200" dirty="0" err="1">
                          <a:effectLst/>
                        </a:rPr>
                        <a:t>Tách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những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chất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có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nhiệt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độ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sôi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cao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và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không</a:t>
                      </a:r>
                      <a:r>
                        <a:rPr lang="en-US" sz="3200" dirty="0">
                          <a:effectLst/>
                        </a:rPr>
                        <a:t> tan </a:t>
                      </a:r>
                      <a:r>
                        <a:rPr lang="en-US" sz="3200" dirty="0" err="1">
                          <a:effectLst/>
                        </a:rPr>
                        <a:t>trong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nước</a:t>
                      </a:r>
                      <a:r>
                        <a:rPr lang="en-US" sz="3200" dirty="0">
                          <a:effectLst/>
                        </a:rPr>
                        <a:t>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dirty="0">
                          <a:effectLst/>
                        </a:rPr>
                        <a:t>VD: </a:t>
                      </a:r>
                      <a:r>
                        <a:rPr lang="en-US" sz="3200" dirty="0" err="1">
                          <a:effectLst/>
                        </a:rPr>
                        <a:t>Chưng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cất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lấy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tinh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dầu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từ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thực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vật</a:t>
                      </a:r>
                      <a:r>
                        <a:rPr lang="en-US" sz="3200" dirty="0">
                          <a:effectLst/>
                        </a:rPr>
                        <a:t>.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dirty="0">
                          <a:effectLst/>
                        </a:rPr>
                        <a:t>- </a:t>
                      </a:r>
                      <a:r>
                        <a:rPr lang="en-US" sz="3200" dirty="0" err="1">
                          <a:effectLst/>
                        </a:rPr>
                        <a:t>Tách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những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chất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có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nhiệt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độ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sôi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cao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hoặc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dễ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bị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phân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hủy</a:t>
                      </a:r>
                      <a:r>
                        <a:rPr lang="en-US" sz="3200" dirty="0">
                          <a:effectLst/>
                        </a:rPr>
                        <a:t> ở </a:t>
                      </a:r>
                      <a:r>
                        <a:rPr lang="en-US" sz="3200" dirty="0" err="1">
                          <a:effectLst/>
                        </a:rPr>
                        <a:t>nhiệt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độ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cao</a:t>
                      </a:r>
                      <a:r>
                        <a:rPr lang="en-US" sz="3200" dirty="0">
                          <a:effectLst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dirty="0">
                          <a:effectLst/>
                        </a:rPr>
                        <a:t> 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84130667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FE95BA4B-47D7-4D8E-9970-326029BFC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599" y="366425"/>
            <a:ext cx="82724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chưng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cất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851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437</Words>
  <Application>Microsoft Office PowerPoint</Application>
  <PresentationFormat>Widescreen</PresentationFormat>
  <Paragraphs>85</Paragraphs>
  <Slides>18</Slides>
  <Notes>0</Notes>
  <HiddenSlides>0</HiddenSlides>
  <MMClips>2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Cambria</vt:lpstr>
      <vt:lpstr>Open 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PHƯƠNG PHÁP CHƯNG CẤT THƯỜNG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11</cp:revision>
  <dcterms:created xsi:type="dcterms:W3CDTF">2024-11-18T04:58:16Z</dcterms:created>
  <dcterms:modified xsi:type="dcterms:W3CDTF">2024-11-25T07:06:48Z</dcterms:modified>
</cp:coreProperties>
</file>